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handoutMasterIdLst>
    <p:handoutMasterId r:id="rId35"/>
  </p:handoutMasterIdLst>
  <p:sldIdLst>
    <p:sldId id="258" r:id="rId2"/>
    <p:sldId id="257" r:id="rId3"/>
    <p:sldId id="280" r:id="rId4"/>
    <p:sldId id="259" r:id="rId5"/>
    <p:sldId id="260" r:id="rId6"/>
    <p:sldId id="284" r:id="rId7"/>
    <p:sldId id="302" r:id="rId8"/>
    <p:sldId id="286" r:id="rId9"/>
    <p:sldId id="287" r:id="rId10"/>
    <p:sldId id="311" r:id="rId11"/>
    <p:sldId id="289" r:id="rId12"/>
    <p:sldId id="312" r:id="rId13"/>
    <p:sldId id="290" r:id="rId14"/>
    <p:sldId id="299" r:id="rId15"/>
    <p:sldId id="309" r:id="rId16"/>
    <p:sldId id="304" r:id="rId17"/>
    <p:sldId id="310" r:id="rId18"/>
    <p:sldId id="295" r:id="rId19"/>
    <p:sldId id="297" r:id="rId20"/>
    <p:sldId id="303" r:id="rId21"/>
    <p:sldId id="296" r:id="rId22"/>
    <p:sldId id="285" r:id="rId23"/>
    <p:sldId id="291" r:id="rId24"/>
    <p:sldId id="300" r:id="rId25"/>
    <p:sldId id="313" r:id="rId26"/>
    <p:sldId id="301" r:id="rId27"/>
    <p:sldId id="294" r:id="rId28"/>
    <p:sldId id="314" r:id="rId29"/>
    <p:sldId id="293" r:id="rId30"/>
    <p:sldId id="288" r:id="rId31"/>
    <p:sldId id="298" r:id="rId32"/>
    <p:sldId id="256"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8E4F"/>
    <a:srgbClr val="0C5D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3582" autoAdjust="0"/>
  </p:normalViewPr>
  <p:slideViewPr>
    <p:cSldViewPr snapToGrid="0" snapToObjects="1">
      <p:cViewPr varScale="1">
        <p:scale>
          <a:sx n="85" d="100"/>
          <a:sy n="85" d="100"/>
        </p:scale>
        <p:origin x="10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462B1A9-4E32-4A71-9515-614B74703FE4}" type="datetimeFigureOut">
              <a:rPr lang="en-ZA" smtClean="0"/>
              <a:t>2021/11/30</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909ED76-731C-4C47-B796-545851B3C19A}" type="slidenum">
              <a:rPr lang="en-ZA" smtClean="0"/>
              <a:t>‹#›</a:t>
            </a:fld>
            <a:endParaRPr lang="en-ZA" dirty="0"/>
          </a:p>
        </p:txBody>
      </p:sp>
    </p:spTree>
    <p:extLst>
      <p:ext uri="{BB962C8B-B14F-4D97-AF65-F5344CB8AC3E}">
        <p14:creationId xmlns:p14="http://schemas.microsoft.com/office/powerpoint/2010/main" val="91073672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3226B80-8A6B-435B-8A9D-5B74DAA4A719}" type="datetimeFigureOut">
              <a:rPr lang="en-ZA" smtClean="0"/>
              <a:t>2021/11/30</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8F2F839-1169-41BB-BC88-5726DF1D4293}" type="slidenum">
              <a:rPr lang="en-ZA" smtClean="0"/>
              <a:t>‹#›</a:t>
            </a:fld>
            <a:endParaRPr lang="en-ZA" dirty="0"/>
          </a:p>
        </p:txBody>
      </p:sp>
    </p:spTree>
    <p:extLst>
      <p:ext uri="{BB962C8B-B14F-4D97-AF65-F5344CB8AC3E}">
        <p14:creationId xmlns:p14="http://schemas.microsoft.com/office/powerpoint/2010/main" val="319185784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733753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13</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2390632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14</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3795279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15</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699176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16</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3558219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17</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690103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18</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3922776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19</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238576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20</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443261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21</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866473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22</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235464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2564629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23</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647383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24</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3490540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1913714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26</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480815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27</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36654406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28</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271763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29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3909652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30</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val="111831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178807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2180361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76252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2747591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2047440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3771521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val="424426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13E67A-E03C-4B7F-872E-8F5AF1C24393}" type="datetime1">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16305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22185-3837-43C8-A1DE-C8B0C19777BB}" type="datetime1">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64221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1A71F0-C029-4B87-BE0B-AFCC59341E03}" type="datetime1">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50861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7D7BC7-9BC8-496E-AC72-2A45B9E91EB2}" type="datetime1">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97898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158696-9973-4093-A605-00A6D21CD7ED}" type="datetime1">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408581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3B2B5-05C4-4A39-A989-70282858B3D6}" type="datetime1">
              <a:rPr lang="en-US" smtClean="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90863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74A7DF-5149-4B1B-AD94-6D946855227E}" type="datetime1">
              <a:rPr lang="en-US" smtClean="0"/>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317971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0F9609-41DF-4FF6-808F-18DB473949FC}" type="datetime1">
              <a:rPr lang="en-US" smtClean="0"/>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116964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5A1ED-71D6-4061-A910-05AA5D03E9A6}" type="datetime1">
              <a:rPr lang="en-US" smtClean="0"/>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99914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437A95-0202-4EB0-A95B-FA22C52AF539}" type="datetime1">
              <a:rPr lang="en-US" smtClean="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197516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DF7A47-DD48-4614-B34D-B447C1A6B40C}" type="datetime1">
              <a:rPr lang="en-US" smtClean="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EDF274-8065-1740-B929-8D7E9C7650F4}" type="slidenum">
              <a:rPr lang="en-US" smtClean="0"/>
              <a:t>‹#›</a:t>
            </a:fld>
            <a:endParaRPr lang="en-US" dirty="0"/>
          </a:p>
        </p:txBody>
      </p:sp>
    </p:spTree>
    <p:extLst>
      <p:ext uri="{BB962C8B-B14F-4D97-AF65-F5344CB8AC3E}">
        <p14:creationId xmlns:p14="http://schemas.microsoft.com/office/powerpoint/2010/main" val="286031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2ECC9-3F2B-40D4-B84C-CE010857940B}" type="datetime1">
              <a:rPr lang="en-US" smtClean="0"/>
              <a:t>11/30/2021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DF274-8065-1740-B929-8D7E9C7650F4}" type="slidenum">
              <a:rPr lang="en-US" smtClean="0"/>
              <a:t>‹#›</a:t>
            </a:fld>
            <a:endParaRPr lang="en-US" dirty="0"/>
          </a:p>
        </p:txBody>
      </p:sp>
    </p:spTree>
    <p:extLst>
      <p:ext uri="{BB962C8B-B14F-4D97-AF65-F5344CB8AC3E}">
        <p14:creationId xmlns:p14="http://schemas.microsoft.com/office/powerpoint/2010/main" val="1030683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CF09-463A-CB4C-9FBB-5115203867F2}"/>
              </a:ext>
            </a:extLst>
          </p:cNvPr>
          <p:cNvSpPr>
            <a:spLocks noGrp="1"/>
          </p:cNvSpPr>
          <p:nvPr>
            <p:ph type="ctrTitle"/>
          </p:nvPr>
        </p:nvSpPr>
        <p:spPr>
          <a:xfrm>
            <a:off x="386080" y="335280"/>
            <a:ext cx="8442960" cy="2783840"/>
          </a:xfrm>
        </p:spPr>
        <p:txBody>
          <a:bodyPr>
            <a:normAutofit fontScale="90000"/>
          </a:bodyPr>
          <a:lstStyle/>
          <a:p>
            <a:pPr>
              <a:lnSpc>
                <a:spcPct val="150000"/>
              </a:lnSpc>
            </a:pP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PROGRESS REPORT OF THE PRESIDENTIAL TASK TEAM (PTT) ON MILITARY VETERANS</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1 December 2021</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PCODMV</a:t>
            </a:r>
            <a:endParaRPr lang="en-US" sz="5400" b="1" dirty="0">
              <a:solidFill>
                <a:prstClr val="black"/>
              </a:solidFill>
              <a:latin typeface="Arial" panose="020B060402020202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12"/>
          </p:nvPr>
        </p:nvSpPr>
        <p:spPr/>
        <p:txBody>
          <a:bodyPr/>
          <a:lstStyle/>
          <a:p>
            <a:fld id="{D8EDF274-8065-1740-B929-8D7E9C7650F4}" type="slidenum">
              <a:rPr lang="en-US" smtClean="0"/>
              <a:t>1</a:t>
            </a:fld>
            <a:endParaRPr lang="en-US" dirty="0"/>
          </a:p>
        </p:txBody>
      </p:sp>
    </p:spTree>
    <p:extLst>
      <p:ext uri="{BB962C8B-B14F-4D97-AF65-F5344CB8AC3E}">
        <p14:creationId xmlns:p14="http://schemas.microsoft.com/office/powerpoint/2010/main" val="295581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8950"/>
            <a:ext cx="9143999" cy="1325563"/>
          </a:xfrm>
          <a:solidFill>
            <a:srgbClr val="BA8E4F"/>
          </a:solidFill>
        </p:spPr>
        <p:txBody>
          <a:bodyPr>
            <a:normAutofit/>
          </a:bodyPr>
          <a:lstStyle/>
          <a:p>
            <a:pPr algn="ctr"/>
            <a:r>
              <a:rPr lang="en-US" sz="3200" b="1" dirty="0"/>
              <a:t>Some of the issues raised in the consensus document that require noting and further discussions</a:t>
            </a:r>
            <a:endParaRPr lang="en-ZA" sz="3200" b="1" dirty="0"/>
          </a:p>
        </p:txBody>
      </p:sp>
      <p:sp>
        <p:nvSpPr>
          <p:cNvPr id="7" name="Content Placeholder 6"/>
          <p:cNvSpPr>
            <a:spLocks noGrp="1"/>
          </p:cNvSpPr>
          <p:nvPr>
            <p:ph idx="1"/>
          </p:nvPr>
        </p:nvSpPr>
        <p:spPr/>
        <p:txBody>
          <a:bodyPr/>
          <a:lstStyle/>
          <a:p>
            <a:r>
              <a:rPr lang="en-US" dirty="0"/>
              <a:t>Best positioning of the Department in the Presidency</a:t>
            </a:r>
          </a:p>
          <a:p>
            <a:endParaRPr lang="en-ZA" dirty="0"/>
          </a:p>
        </p:txBody>
      </p:sp>
      <p:sp>
        <p:nvSpPr>
          <p:cNvPr id="4" name="Slide Number Placeholder 3"/>
          <p:cNvSpPr>
            <a:spLocks noGrp="1"/>
          </p:cNvSpPr>
          <p:nvPr>
            <p:ph type="sldNum" sz="quarter" idx="12"/>
          </p:nvPr>
        </p:nvSpPr>
        <p:spPr/>
        <p:txBody>
          <a:bodyPr/>
          <a:lstStyle/>
          <a:p>
            <a:fld id="{D8EDF274-8065-1740-B929-8D7E9C7650F4}" type="slidenum">
              <a:rPr lang="en-US" smtClean="0"/>
              <a:t>10</a:t>
            </a:fld>
            <a:endParaRPr lang="en-US" dirty="0"/>
          </a:p>
        </p:txBody>
      </p:sp>
    </p:spTree>
    <p:extLst>
      <p:ext uri="{BB962C8B-B14F-4D97-AF65-F5344CB8AC3E}">
        <p14:creationId xmlns:p14="http://schemas.microsoft.com/office/powerpoint/2010/main" val="364799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1881125"/>
              </p:ext>
            </p:extLst>
          </p:nvPr>
        </p:nvGraphicFramePr>
        <p:xfrm>
          <a:off x="190005" y="188406"/>
          <a:ext cx="8765462" cy="6099905"/>
        </p:xfrm>
        <a:graphic>
          <a:graphicData uri="http://schemas.openxmlformats.org/drawingml/2006/table">
            <a:tbl>
              <a:tblPr firstRow="1" firstCol="1" bandRow="1"/>
              <a:tblGrid>
                <a:gridCol w="347024">
                  <a:extLst>
                    <a:ext uri="{9D8B030D-6E8A-4147-A177-3AD203B41FA5}">
                      <a16:colId xmlns:a16="http://schemas.microsoft.com/office/drawing/2014/main" val="20000"/>
                    </a:ext>
                  </a:extLst>
                </a:gridCol>
                <a:gridCol w="2002971">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772229">
                  <a:extLst>
                    <a:ext uri="{9D8B030D-6E8A-4147-A177-3AD203B41FA5}">
                      <a16:colId xmlns:a16="http://schemas.microsoft.com/office/drawing/2014/main" val="20003"/>
                    </a:ext>
                  </a:extLst>
                </a:gridCol>
                <a:gridCol w="1509638">
                  <a:extLst>
                    <a:ext uri="{9D8B030D-6E8A-4147-A177-3AD203B41FA5}">
                      <a16:colId xmlns:a16="http://schemas.microsoft.com/office/drawing/2014/main" val="20004"/>
                    </a:ext>
                  </a:extLst>
                </a:gridCol>
              </a:tblGrid>
              <a:tr h="881442">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218463">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SOCIO-ECONOMIC</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Social Relief of Distress </a:t>
                      </a: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defTabSz="914400" rtl="0" eaLnBrk="1" latinLnBrk="0" hangingPunct="1">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Immediate payment of the COVID-19 Unemployment Top up grant for Military Veterans</a:t>
                      </a:r>
                    </a:p>
                    <a:p>
                      <a:pPr marL="342900" indent="-342900" algn="just" defTabSz="914400" rtl="0" eaLnBrk="1" latinLnBrk="0" hangingPunct="1">
                        <a:buFont typeface="+mj-lt"/>
                        <a:buAutoNum type="alphaLcParen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rabicPeriod"/>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The DMV must take into consideration the means test when implementing SRD</a:t>
                      </a:r>
                    </a:p>
                    <a:p>
                      <a:pPr marL="0" indent="0" algn="just">
                        <a:buFont typeface="Arial" panose="020B0604020202020204" pitchFamily="34" charset="0"/>
                        <a:buNone/>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SRD payment requires Social Worker assessments. DMV must increase capacity to speed up assessments</a:t>
                      </a:r>
                    </a:p>
                    <a:p>
                      <a:pPr marL="0" indent="0" algn="just">
                        <a:buFont typeface="Arial" panose="020B0604020202020204" pitchFamily="34" charset="0"/>
                        <a:buNone/>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DMV must speed up the top-up payment.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Challenges with Social worker assessments – DMV has no capacity in this regard </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DMV wrote a letter to DSD regarding 20 000 food parcel for Military Veterans </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payment of the R850 to up grant continues for the approved beneficiaries of the SASSA R350 beneficiaries</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GB" sz="1200" dirty="0">
                          <a:solidFill>
                            <a:schemeClr val="tx1"/>
                          </a:solidFill>
                          <a:latin typeface="Arial Narrow" panose="020B0606020202030204" pitchFamily="34" charset="0"/>
                          <a:cs typeface="Arial" panose="020B0604020202020204" pitchFamily="34" charset="0"/>
                        </a:rPr>
                        <a:t>The grant was first approved to be provided for a period of 6 months, but was subsequently extended for a further 3 months in 2020/21 financial year.</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dirty="0">
                          <a:solidFill>
                            <a:schemeClr val="tx1"/>
                          </a:solidFill>
                          <a:latin typeface="Arial Narrow" panose="020B0606020202030204" pitchFamily="34" charset="0"/>
                          <a:cs typeface="Arial" panose="020B0604020202020204" pitchFamily="34" charset="0"/>
                        </a:rPr>
                        <a:t>In February 2021, the President of SA, promulgated another 3 months extension of the R350 grant.</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dirty="0">
                          <a:solidFill>
                            <a:schemeClr val="tx1"/>
                          </a:solidFill>
                          <a:latin typeface="Arial Narrow" panose="020B0606020202030204" pitchFamily="34" charset="0"/>
                          <a:cs typeface="Arial" panose="020B0604020202020204" pitchFamily="34" charset="0"/>
                        </a:rPr>
                        <a:t>The extension meant that each military veterans who met the criteria, should receive the benefit for 12 months  which amounts to a total of </a:t>
                      </a:r>
                      <a:r>
                        <a:rPr lang="en-US" sz="1200" b="1" dirty="0">
                          <a:solidFill>
                            <a:schemeClr val="tx1"/>
                          </a:solidFill>
                          <a:latin typeface="Arial Narrow" panose="020B0606020202030204" pitchFamily="34" charset="0"/>
                          <a:cs typeface="Arial" panose="020B0604020202020204" pitchFamily="34" charset="0"/>
                        </a:rPr>
                        <a:t>R10 200.00 </a:t>
                      </a:r>
                      <a:r>
                        <a:rPr lang="en-US" sz="1200" dirty="0">
                          <a:solidFill>
                            <a:schemeClr val="tx1"/>
                          </a:solidFill>
                          <a:latin typeface="Arial Narrow" panose="020B0606020202030204" pitchFamily="34" charset="0"/>
                          <a:cs typeface="Arial" panose="020B0604020202020204" pitchFamily="34" charset="0"/>
                        </a:rPr>
                        <a:t>each. To date 1058 Military Veterans have been provided with the benefit.</a:t>
                      </a:r>
                      <a:r>
                        <a:rPr lang="en-US" sz="1200" baseline="0" dirty="0">
                          <a:solidFill>
                            <a:schemeClr val="tx1"/>
                          </a:solidFill>
                          <a:latin typeface="Arial Narrow" panose="020B0606020202030204" pitchFamily="34" charset="0"/>
                          <a:cs typeface="Arial" panose="020B0604020202020204" pitchFamily="34" charset="0"/>
                        </a:rPr>
                        <a:t> </a:t>
                      </a:r>
                      <a:endParaRPr lang="en-US" sz="1200" dirty="0">
                        <a:solidFill>
                          <a:schemeClr val="tx1"/>
                        </a:solidFill>
                        <a:latin typeface="Arial Narrow" panose="020B0606020202030204" pitchFamily="34" charset="0"/>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dirty="0">
                          <a:solidFill>
                            <a:schemeClr val="tx1"/>
                          </a:solidFill>
                          <a:latin typeface="Arial Narrow" panose="020B0606020202030204" pitchFamily="34" charset="0"/>
                          <a:cs typeface="Arial" panose="020B0604020202020204" pitchFamily="34" charset="0"/>
                        </a:rPr>
                        <a:t>A total amount of </a:t>
                      </a:r>
                      <a:r>
                        <a:rPr lang="en-US" sz="1200" b="1" dirty="0">
                          <a:solidFill>
                            <a:schemeClr val="tx1"/>
                          </a:solidFill>
                          <a:latin typeface="Arial Narrow" panose="020B0606020202030204" pitchFamily="34" charset="0"/>
                          <a:cs typeface="Arial" panose="020B0604020202020204" pitchFamily="34" charset="0"/>
                        </a:rPr>
                        <a:t>R8,9 million </a:t>
                      </a:r>
                      <a:r>
                        <a:rPr lang="en-US" sz="1200" dirty="0">
                          <a:solidFill>
                            <a:schemeClr val="tx1"/>
                          </a:solidFill>
                          <a:latin typeface="Arial Narrow" panose="020B0606020202030204" pitchFamily="34" charset="0"/>
                          <a:cs typeface="Arial" panose="020B0604020202020204" pitchFamily="34" charset="0"/>
                        </a:rPr>
                        <a:t>has </a:t>
                      </a:r>
                      <a:r>
                        <a:rPr lang="en-US" sz="1200" dirty="0">
                          <a:solidFill>
                            <a:prstClr val="black"/>
                          </a:solidFill>
                          <a:latin typeface="Arial Narrow" panose="020B0606020202030204" pitchFamily="34" charset="0"/>
                          <a:cs typeface="Arial" panose="020B0604020202020204" pitchFamily="34" charset="0"/>
                        </a:rPr>
                        <a:t>been paid to military veterans since inception of the top-up benefit.</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11</a:t>
            </a:fld>
            <a:endParaRPr lang="en-US" dirty="0"/>
          </a:p>
        </p:txBody>
      </p:sp>
    </p:spTree>
    <p:extLst>
      <p:ext uri="{BB962C8B-B14F-4D97-AF65-F5344CB8AC3E}">
        <p14:creationId xmlns:p14="http://schemas.microsoft.com/office/powerpoint/2010/main" val="349685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8950"/>
            <a:ext cx="9143999" cy="1325563"/>
          </a:xfrm>
          <a:solidFill>
            <a:srgbClr val="BA8E4F"/>
          </a:solidFill>
        </p:spPr>
        <p:txBody>
          <a:bodyPr>
            <a:normAutofit/>
          </a:bodyPr>
          <a:lstStyle/>
          <a:p>
            <a:pPr algn="ctr"/>
            <a:r>
              <a:rPr lang="en-US" sz="3200" b="1" dirty="0"/>
              <a:t>Some of the challenges that require noting and further discussions</a:t>
            </a:r>
            <a:endParaRPr lang="en-ZA" sz="3200" b="1" dirty="0"/>
          </a:p>
        </p:txBody>
      </p:sp>
      <p:sp>
        <p:nvSpPr>
          <p:cNvPr id="7" name="Content Placeholder 6"/>
          <p:cNvSpPr>
            <a:spLocks noGrp="1"/>
          </p:cNvSpPr>
          <p:nvPr>
            <p:ph idx="1"/>
          </p:nvPr>
        </p:nvSpPr>
        <p:spPr/>
        <p:txBody>
          <a:bodyPr/>
          <a:lstStyle/>
          <a:p>
            <a:r>
              <a:rPr lang="en-US" dirty="0"/>
              <a:t>Challenges with Social worker assessments – DMV has no capacity in this regard </a:t>
            </a:r>
          </a:p>
          <a:p>
            <a:r>
              <a:rPr lang="en-US" b="1" dirty="0"/>
              <a:t>Recommendation</a:t>
            </a:r>
            <a:r>
              <a:rPr lang="en-US" dirty="0"/>
              <a:t> is that DMV prepares a Ministerial directive to replace the Social Worker assessments with means test</a:t>
            </a:r>
          </a:p>
          <a:p>
            <a:r>
              <a:rPr lang="en-US" b="1" dirty="0"/>
              <a:t>Way forward: </a:t>
            </a:r>
            <a:r>
              <a:rPr lang="en-US" dirty="0"/>
              <a:t>DMV working with DSD on an alternative mechanism of distributing the cash benefit to beneficiaries using DSD infrastructure</a:t>
            </a:r>
            <a:endParaRPr lang="en-ZA" b="1" dirty="0"/>
          </a:p>
        </p:txBody>
      </p:sp>
      <p:sp>
        <p:nvSpPr>
          <p:cNvPr id="4" name="Slide Number Placeholder 3"/>
          <p:cNvSpPr>
            <a:spLocks noGrp="1"/>
          </p:cNvSpPr>
          <p:nvPr>
            <p:ph type="sldNum" sz="quarter" idx="12"/>
          </p:nvPr>
        </p:nvSpPr>
        <p:spPr/>
        <p:txBody>
          <a:bodyPr/>
          <a:lstStyle/>
          <a:p>
            <a:fld id="{D8EDF274-8065-1740-B929-8D7E9C7650F4}" type="slidenum">
              <a:rPr lang="en-US" smtClean="0"/>
              <a:t>12</a:t>
            </a:fld>
            <a:endParaRPr lang="en-US" dirty="0"/>
          </a:p>
        </p:txBody>
      </p:sp>
    </p:spTree>
    <p:extLst>
      <p:ext uri="{BB962C8B-B14F-4D97-AF65-F5344CB8AC3E}">
        <p14:creationId xmlns:p14="http://schemas.microsoft.com/office/powerpoint/2010/main" val="182620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00131734"/>
              </p:ext>
            </p:extLst>
          </p:nvPr>
        </p:nvGraphicFramePr>
        <p:xfrm>
          <a:off x="182879" y="188406"/>
          <a:ext cx="8772587" cy="6167946"/>
        </p:xfrm>
        <a:graphic>
          <a:graphicData uri="http://schemas.openxmlformats.org/drawingml/2006/table">
            <a:tbl>
              <a:tblPr firstRow="1" firstCol="1" bandRow="1"/>
              <a:tblGrid>
                <a:gridCol w="470097">
                  <a:extLst>
                    <a:ext uri="{9D8B030D-6E8A-4147-A177-3AD203B41FA5}">
                      <a16:colId xmlns:a16="http://schemas.microsoft.com/office/drawing/2014/main" val="20000"/>
                    </a:ext>
                  </a:extLst>
                </a:gridCol>
                <a:gridCol w="1799029">
                  <a:extLst>
                    <a:ext uri="{9D8B030D-6E8A-4147-A177-3AD203B41FA5}">
                      <a16:colId xmlns:a16="http://schemas.microsoft.com/office/drawing/2014/main" val="20001"/>
                    </a:ext>
                  </a:extLst>
                </a:gridCol>
                <a:gridCol w="2061199">
                  <a:extLst>
                    <a:ext uri="{9D8B030D-6E8A-4147-A177-3AD203B41FA5}">
                      <a16:colId xmlns:a16="http://schemas.microsoft.com/office/drawing/2014/main" val="20002"/>
                    </a:ext>
                  </a:extLst>
                </a:gridCol>
                <a:gridCol w="2931397">
                  <a:extLst>
                    <a:ext uri="{9D8B030D-6E8A-4147-A177-3AD203B41FA5}">
                      <a16:colId xmlns:a16="http://schemas.microsoft.com/office/drawing/2014/main" val="20003"/>
                    </a:ext>
                  </a:extLst>
                </a:gridCol>
                <a:gridCol w="1510865">
                  <a:extLst>
                    <a:ext uri="{9D8B030D-6E8A-4147-A177-3AD203B41FA5}">
                      <a16:colId xmlns:a16="http://schemas.microsoft.com/office/drawing/2014/main" val="20004"/>
                    </a:ext>
                  </a:extLst>
                </a:gridCol>
              </a:tblGrid>
              <a:tr h="1000496">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167450">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Decent Houses</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Amendment of the Act will deal with the Inclusion of </a:t>
                      </a:r>
                      <a:r>
                        <a:rPr lang="en-US" sz="1200" kern="1200" dirty="0" err="1">
                          <a:solidFill>
                            <a:schemeClr val="tx1"/>
                          </a:solidFill>
                          <a:effectLst/>
                          <a:latin typeface="Arial Narrow" panose="020B0606020202030204" pitchFamily="34" charset="0"/>
                          <a:ea typeface="+mn-ea"/>
                          <a:cs typeface="Arial" panose="020B0604020202020204" pitchFamily="34" charset="0"/>
                        </a:rPr>
                        <a:t>dependants</a:t>
                      </a:r>
                      <a:r>
                        <a:rPr lang="en-US" sz="1200" kern="1200" dirty="0">
                          <a:solidFill>
                            <a:schemeClr val="tx1"/>
                          </a:solidFill>
                          <a:effectLst/>
                          <a:latin typeface="Arial Narrow" panose="020B0606020202030204" pitchFamily="34" charset="0"/>
                          <a:ea typeface="+mn-ea"/>
                          <a:cs typeface="Arial" panose="020B0604020202020204" pitchFamily="34" charset="0"/>
                        </a:rPr>
                        <a:t> and widows as beneficiaries in the housing benefit</a:t>
                      </a: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80sqm proposal for the</a:t>
                      </a:r>
                      <a:r>
                        <a:rPr lang="en-US" sz="1200" kern="1200" baseline="0" dirty="0">
                          <a:solidFill>
                            <a:schemeClr val="tx1"/>
                          </a:solidFill>
                          <a:effectLst/>
                          <a:latin typeface="Arial Narrow" panose="020B0606020202030204" pitchFamily="34" charset="0"/>
                          <a:ea typeface="+mn-ea"/>
                          <a:cs typeface="Arial" panose="020B0604020202020204" pitchFamily="34" charset="0"/>
                        </a:rPr>
                        <a:t> houses of Military Veterans must be implemented upon the Amendment of the Bill</a:t>
                      </a:r>
                    </a:p>
                    <a:p>
                      <a:pPr marL="342900" indent="-342900" algn="just">
                        <a:buFont typeface="Arial" panose="020B0604020202020204" pitchFamily="34" charset="0"/>
                        <a:buChar cha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Minister of Human Settlements set up a task team to study the feasibility of the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the</a:t>
                      </a:r>
                      <a:r>
                        <a:rPr lang="en-US" sz="1200" kern="1200" baseline="0" dirty="0">
                          <a:solidFill>
                            <a:schemeClr val="tx1"/>
                          </a:solidFill>
                          <a:effectLst/>
                          <a:latin typeface="Arial Narrow" panose="020B0606020202030204" pitchFamily="34" charset="0"/>
                          <a:ea typeface="+mn-ea"/>
                          <a:cs typeface="Arial" panose="020B0604020202020204" pitchFamily="34" charset="0"/>
                        </a:rPr>
                        <a:t> 80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sm</a:t>
                      </a: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Arial" panose="020B0604020202020204" pitchFamily="34" charset="0"/>
                        <a:buNone/>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Causes conflict amongst communities. Therefore the DMV should align with the policy of human settlement.</a:t>
                      </a:r>
                    </a:p>
                    <a:p>
                      <a:pPr marL="0" indent="0" algn="just">
                        <a:buFont typeface="Arial" panose="020B0604020202020204" pitchFamily="34" charset="0"/>
                        <a:buNone/>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Resolve the challenges of illegal occupation and quality of houses in places such as Rama City, Aloe Ridge and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Belhar</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200" b="1" kern="1200" baseline="0" dirty="0">
                          <a:solidFill>
                            <a:schemeClr val="tx1"/>
                          </a:solidFill>
                          <a:effectLst/>
                          <a:latin typeface="Arial Narrow" panose="020B0606020202030204" pitchFamily="34" charset="0"/>
                          <a:ea typeface="+mn-ea"/>
                          <a:cs typeface="Arial" panose="020B0604020202020204" pitchFamily="34" charset="0"/>
                        </a:rPr>
                        <a:t>Background: </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200" b="1"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Department of Human Settlements and its related agencies are responsible for providing housing for Military Veterans.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This provision is delivered within the framework of Section 14 of the Regulations to the Act the Memorandum of Understanding (MOU) signed between the Department of Human Settlements (DHS National as well as SLA’s signed between the DMV and the nine provincial Departments of the DHS in 2014.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specifications to the type of house which is 50 m2 have constituted the basis for the implementation of the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programme</a:t>
                      </a: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Furthermore, the top up to a house for those who befitted from RDP/BNG houses are yet to be addressed</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mortgage/bond rescue stands at R188 000 threshold  which the DMV and the DHS are in the process of reviewing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13</a:t>
            </a:fld>
            <a:endParaRPr lang="en-US"/>
          </a:p>
        </p:txBody>
      </p:sp>
    </p:spTree>
    <p:extLst>
      <p:ext uri="{BB962C8B-B14F-4D97-AF65-F5344CB8AC3E}">
        <p14:creationId xmlns:p14="http://schemas.microsoft.com/office/powerpoint/2010/main" val="371544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05838551"/>
              </p:ext>
            </p:extLst>
          </p:nvPr>
        </p:nvGraphicFramePr>
        <p:xfrm>
          <a:off x="36576" y="188406"/>
          <a:ext cx="9006840" cy="5855393"/>
        </p:xfrm>
        <a:graphic>
          <a:graphicData uri="http://schemas.openxmlformats.org/drawingml/2006/table">
            <a:tbl>
              <a:tblPr firstRow="1" firstCol="1" bandRow="1"/>
              <a:tblGrid>
                <a:gridCol w="417248">
                  <a:extLst>
                    <a:ext uri="{9D8B030D-6E8A-4147-A177-3AD203B41FA5}">
                      <a16:colId xmlns:a16="http://schemas.microsoft.com/office/drawing/2014/main" val="20000"/>
                    </a:ext>
                  </a:extLst>
                </a:gridCol>
                <a:gridCol w="1464915">
                  <a:extLst>
                    <a:ext uri="{9D8B030D-6E8A-4147-A177-3AD203B41FA5}">
                      <a16:colId xmlns:a16="http://schemas.microsoft.com/office/drawing/2014/main" val="20001"/>
                    </a:ext>
                  </a:extLst>
                </a:gridCol>
                <a:gridCol w="7124677">
                  <a:extLst>
                    <a:ext uri="{9D8B030D-6E8A-4147-A177-3AD203B41FA5}">
                      <a16:colId xmlns:a16="http://schemas.microsoft.com/office/drawing/2014/main" val="20002"/>
                    </a:ext>
                  </a:extLst>
                </a:gridCol>
              </a:tblGrid>
              <a:tr h="1201482">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653911">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Decent Houses</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2 091 Military Veterans have been provided with houses during the period 2015/16 – 2020/21. Gauteng province accounts for 38% and Eastern Cape is at 16% of total provided houses. KZN is the worst performing province at 1% of total housing provision.</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Houses provided to Military Veterans from 2015/16 – 2020/21 per province as follows:-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14</a:t>
            </a:fld>
            <a:endParaRPr lang="en-US"/>
          </a:p>
        </p:txBody>
      </p:sp>
      <p:pic>
        <p:nvPicPr>
          <p:cNvPr id="6" name="Picture 5"/>
          <p:cNvPicPr>
            <a:picLocks noChangeAspect="1"/>
          </p:cNvPicPr>
          <p:nvPr/>
        </p:nvPicPr>
        <p:blipFill>
          <a:blip r:embed="rId3"/>
          <a:stretch>
            <a:fillRect/>
          </a:stretch>
        </p:blipFill>
        <p:spPr>
          <a:xfrm>
            <a:off x="1975104" y="2258180"/>
            <a:ext cx="7068312" cy="3713101"/>
          </a:xfrm>
          <a:prstGeom prst="rect">
            <a:avLst/>
          </a:prstGeom>
        </p:spPr>
      </p:pic>
    </p:spTree>
    <p:extLst>
      <p:ext uri="{BB962C8B-B14F-4D97-AF65-F5344CB8AC3E}">
        <p14:creationId xmlns:p14="http://schemas.microsoft.com/office/powerpoint/2010/main" val="3155380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711348"/>
              </p:ext>
            </p:extLst>
          </p:nvPr>
        </p:nvGraphicFramePr>
        <p:xfrm>
          <a:off x="73152" y="188406"/>
          <a:ext cx="8970264" cy="5772470"/>
        </p:xfrm>
        <a:graphic>
          <a:graphicData uri="http://schemas.openxmlformats.org/drawingml/2006/table">
            <a:tbl>
              <a:tblPr firstRow="1" firstCol="1" bandRow="1"/>
              <a:tblGrid>
                <a:gridCol w="415554">
                  <a:extLst>
                    <a:ext uri="{9D8B030D-6E8A-4147-A177-3AD203B41FA5}">
                      <a16:colId xmlns:a16="http://schemas.microsoft.com/office/drawing/2014/main" val="20000"/>
                    </a:ext>
                  </a:extLst>
                </a:gridCol>
                <a:gridCol w="1907022">
                  <a:extLst>
                    <a:ext uri="{9D8B030D-6E8A-4147-A177-3AD203B41FA5}">
                      <a16:colId xmlns:a16="http://schemas.microsoft.com/office/drawing/2014/main" val="20001"/>
                    </a:ext>
                  </a:extLst>
                </a:gridCol>
                <a:gridCol w="6647688">
                  <a:extLst>
                    <a:ext uri="{9D8B030D-6E8A-4147-A177-3AD203B41FA5}">
                      <a16:colId xmlns:a16="http://schemas.microsoft.com/office/drawing/2014/main" val="20002"/>
                    </a:ext>
                  </a:extLst>
                </a:gridCol>
              </a:tblGrid>
              <a:tr h="1064322">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708148">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Decent Houses</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3"/>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2021/2022 planned delivery and approved beneficiaries per province as follows:- </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3"/>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15</a:t>
            </a:fld>
            <a:endParaRPr lang="en-US"/>
          </a:p>
        </p:txBody>
      </p:sp>
      <p:pic>
        <p:nvPicPr>
          <p:cNvPr id="6" name="Picture 5"/>
          <p:cNvPicPr>
            <a:picLocks noChangeAspect="1"/>
          </p:cNvPicPr>
          <p:nvPr/>
        </p:nvPicPr>
        <p:blipFill>
          <a:blip r:embed="rId3"/>
          <a:stretch>
            <a:fillRect/>
          </a:stretch>
        </p:blipFill>
        <p:spPr>
          <a:xfrm>
            <a:off x="2423160" y="1693106"/>
            <a:ext cx="6620256" cy="4270248"/>
          </a:xfrm>
          <a:prstGeom prst="rect">
            <a:avLst/>
          </a:prstGeom>
        </p:spPr>
      </p:pic>
    </p:spTree>
    <p:extLst>
      <p:ext uri="{BB962C8B-B14F-4D97-AF65-F5344CB8AC3E}">
        <p14:creationId xmlns:p14="http://schemas.microsoft.com/office/powerpoint/2010/main" val="1419561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48825512"/>
              </p:ext>
            </p:extLst>
          </p:nvPr>
        </p:nvGraphicFramePr>
        <p:xfrm>
          <a:off x="79513" y="188406"/>
          <a:ext cx="8984974" cy="6167946"/>
        </p:xfrm>
        <a:graphic>
          <a:graphicData uri="http://schemas.openxmlformats.org/drawingml/2006/table">
            <a:tbl>
              <a:tblPr firstRow="1" firstCol="1" bandRow="1"/>
              <a:tblGrid>
                <a:gridCol w="355714">
                  <a:extLst>
                    <a:ext uri="{9D8B030D-6E8A-4147-A177-3AD203B41FA5}">
                      <a16:colId xmlns:a16="http://schemas.microsoft.com/office/drawing/2014/main" val="20000"/>
                    </a:ext>
                  </a:extLst>
                </a:gridCol>
                <a:gridCol w="2053131">
                  <a:extLst>
                    <a:ext uri="{9D8B030D-6E8A-4147-A177-3AD203B41FA5}">
                      <a16:colId xmlns:a16="http://schemas.microsoft.com/office/drawing/2014/main" val="20001"/>
                    </a:ext>
                  </a:extLst>
                </a:gridCol>
                <a:gridCol w="2187032">
                  <a:extLst>
                    <a:ext uri="{9D8B030D-6E8A-4147-A177-3AD203B41FA5}">
                      <a16:colId xmlns:a16="http://schemas.microsoft.com/office/drawing/2014/main" val="20002"/>
                    </a:ext>
                  </a:extLst>
                </a:gridCol>
                <a:gridCol w="2841653">
                  <a:extLst>
                    <a:ext uri="{9D8B030D-6E8A-4147-A177-3AD203B41FA5}">
                      <a16:colId xmlns:a16="http://schemas.microsoft.com/office/drawing/2014/main" val="20003"/>
                    </a:ext>
                  </a:extLst>
                </a:gridCol>
                <a:gridCol w="1547444">
                  <a:extLst>
                    <a:ext uri="{9D8B030D-6E8A-4147-A177-3AD203B41FA5}">
                      <a16:colId xmlns:a16="http://schemas.microsoft.com/office/drawing/2014/main" val="20004"/>
                    </a:ext>
                  </a:extLst>
                </a:gridCol>
              </a:tblGrid>
              <a:tr h="1000496">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167450">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Decent Houses – Bond rescue</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Delivery of MVs housing and rescue of distressed mortgages is on-going under the current legislative and regulatory provisions.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DMV has noted in dealing with mortgage bonds above the department threshold. The issue is addressed in the draft amendment Bill.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Bond paid is as follows for the past 3 years: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EC – 2</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FS – 1</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Gauteng – 23</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KZN – 1</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Limpopo – 1</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North West – 1</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Northern Cape – 1</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Western Cape - 24</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16</a:t>
            </a:fld>
            <a:endParaRPr lang="en-US"/>
          </a:p>
        </p:txBody>
      </p:sp>
    </p:spTree>
    <p:extLst>
      <p:ext uri="{BB962C8B-B14F-4D97-AF65-F5344CB8AC3E}">
        <p14:creationId xmlns:p14="http://schemas.microsoft.com/office/powerpoint/2010/main" val="1561477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1797351"/>
              </p:ext>
            </p:extLst>
          </p:nvPr>
        </p:nvGraphicFramePr>
        <p:xfrm>
          <a:off x="109727" y="173736"/>
          <a:ext cx="8933689" cy="5686556"/>
        </p:xfrm>
        <a:graphic>
          <a:graphicData uri="http://schemas.openxmlformats.org/drawingml/2006/table">
            <a:tbl>
              <a:tblPr firstRow="1" firstCol="1" bandRow="1"/>
              <a:tblGrid>
                <a:gridCol w="413860">
                  <a:extLst>
                    <a:ext uri="{9D8B030D-6E8A-4147-A177-3AD203B41FA5}">
                      <a16:colId xmlns:a16="http://schemas.microsoft.com/office/drawing/2014/main" val="20000"/>
                    </a:ext>
                  </a:extLst>
                </a:gridCol>
                <a:gridCol w="2299942">
                  <a:extLst>
                    <a:ext uri="{9D8B030D-6E8A-4147-A177-3AD203B41FA5}">
                      <a16:colId xmlns:a16="http://schemas.microsoft.com/office/drawing/2014/main" val="20001"/>
                    </a:ext>
                  </a:extLst>
                </a:gridCol>
                <a:gridCol w="6219887">
                  <a:extLst>
                    <a:ext uri="{9D8B030D-6E8A-4147-A177-3AD203B41FA5}">
                      <a16:colId xmlns:a16="http://schemas.microsoft.com/office/drawing/2014/main" val="20002"/>
                    </a:ext>
                  </a:extLst>
                </a:gridCol>
              </a:tblGrid>
              <a:tr h="966231">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REASONS FOR SLOW DELIVERY IN Q1 - Q2 &amp; WORK IN PROGRESS</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720325">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Decent Houses</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400" b="1" kern="1200" baseline="0" dirty="0">
                          <a:solidFill>
                            <a:schemeClr val="tx1"/>
                          </a:solidFill>
                          <a:effectLst/>
                          <a:latin typeface="Arial Narrow" panose="020B0606020202030204" pitchFamily="34" charset="0"/>
                          <a:ea typeface="+mn-ea"/>
                          <a:cs typeface="Arial" panose="020B0604020202020204" pitchFamily="34" charset="0"/>
                        </a:rPr>
                        <a:t>Challenges in delivering the 2021/2022 planned houses are as follows: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Some of the provinces experience delays in procurement process due to constraints imposed by Covid-19 related lock down working arrangements.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There are units currently at various levels of construction in </a:t>
                      </a:r>
                      <a:r>
                        <a:rPr lang="en-US" sz="1400" kern="1200" baseline="0" dirty="0" err="1">
                          <a:solidFill>
                            <a:schemeClr val="tx1"/>
                          </a:solidFill>
                          <a:effectLst/>
                          <a:latin typeface="Arial Narrow" panose="020B0606020202030204" pitchFamily="34" charset="0"/>
                          <a:ea typeface="+mn-ea"/>
                          <a:cs typeface="Arial" panose="020B0604020202020204" pitchFamily="34" charset="0"/>
                        </a:rPr>
                        <a:t>KwaZulu</a:t>
                      </a:r>
                      <a:r>
                        <a:rPr lang="en-US" sz="1400" kern="1200" baseline="0" dirty="0">
                          <a:solidFill>
                            <a:schemeClr val="tx1"/>
                          </a:solidFill>
                          <a:effectLst/>
                          <a:latin typeface="Arial Narrow" panose="020B0606020202030204" pitchFamily="34" charset="0"/>
                          <a:ea typeface="+mn-ea"/>
                          <a:cs typeface="Arial" panose="020B0604020202020204" pitchFamily="34" charset="0"/>
                        </a:rPr>
                        <a:t> Natal, Free State, Northern Cape and Eastern Cape Provinces.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Invasions remains a major challenge – A strategy was proposed to identify the owners before the houses are built to mitigate the invasions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4"/>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3"/>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17</a:t>
            </a:fld>
            <a:endParaRPr lang="en-US"/>
          </a:p>
        </p:txBody>
      </p:sp>
    </p:spTree>
    <p:extLst>
      <p:ext uri="{BB962C8B-B14F-4D97-AF65-F5344CB8AC3E}">
        <p14:creationId xmlns:p14="http://schemas.microsoft.com/office/powerpoint/2010/main" val="491189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33420535"/>
              </p:ext>
            </p:extLst>
          </p:nvPr>
        </p:nvGraphicFramePr>
        <p:xfrm>
          <a:off x="192024" y="137159"/>
          <a:ext cx="8788348" cy="5900316"/>
        </p:xfrm>
        <a:graphic>
          <a:graphicData uri="http://schemas.openxmlformats.org/drawingml/2006/table">
            <a:tbl>
              <a:tblPr firstRow="1" firstCol="1" bandRow="1"/>
              <a:tblGrid>
                <a:gridCol w="508004">
                  <a:extLst>
                    <a:ext uri="{9D8B030D-6E8A-4147-A177-3AD203B41FA5}">
                      <a16:colId xmlns:a16="http://schemas.microsoft.com/office/drawing/2014/main" val="20000"/>
                    </a:ext>
                  </a:extLst>
                </a:gridCol>
                <a:gridCol w="1848127">
                  <a:extLst>
                    <a:ext uri="{9D8B030D-6E8A-4147-A177-3AD203B41FA5}">
                      <a16:colId xmlns:a16="http://schemas.microsoft.com/office/drawing/2014/main" val="20001"/>
                    </a:ext>
                  </a:extLst>
                </a:gridCol>
                <a:gridCol w="2139170">
                  <a:extLst>
                    <a:ext uri="{9D8B030D-6E8A-4147-A177-3AD203B41FA5}">
                      <a16:colId xmlns:a16="http://schemas.microsoft.com/office/drawing/2014/main" val="20002"/>
                    </a:ext>
                  </a:extLst>
                </a:gridCol>
                <a:gridCol w="2779467">
                  <a:extLst>
                    <a:ext uri="{9D8B030D-6E8A-4147-A177-3AD203B41FA5}">
                      <a16:colId xmlns:a16="http://schemas.microsoft.com/office/drawing/2014/main" val="20003"/>
                    </a:ext>
                  </a:extLst>
                </a:gridCol>
                <a:gridCol w="1513580">
                  <a:extLst>
                    <a:ext uri="{9D8B030D-6E8A-4147-A177-3AD203B41FA5}">
                      <a16:colId xmlns:a16="http://schemas.microsoft.com/office/drawing/2014/main" val="20004"/>
                    </a:ext>
                  </a:extLst>
                </a:gridCol>
              </a:tblGrid>
              <a:tr h="923545">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976771">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Education Support</a:t>
                      </a: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A decision was taken to uplift the moratorium on new applications for education support </a:t>
                      </a: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Payment of fees for Military Veterans and Dependents with immediate effect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Letters of Commitments have been issued to approved applicants.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bursary threshold for Basic Education for 2022/2023 financial year  will be reviewed to R42 500, as benchmarked with the Department of Education.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involvement and the support of the Provincial Government has been identified a critical success factor.</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Some provincial department have already started to assist with bulk collection of invoices of learners supported by DMV. GP has lead the way as DMV support more learner from this province.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18</a:t>
            </a:fld>
            <a:endParaRPr lang="en-US"/>
          </a:p>
        </p:txBody>
      </p:sp>
    </p:spTree>
    <p:extLst>
      <p:ext uri="{BB962C8B-B14F-4D97-AF65-F5344CB8AC3E}">
        <p14:creationId xmlns:p14="http://schemas.microsoft.com/office/powerpoint/2010/main" val="2995910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088367"/>
              </p:ext>
            </p:extLst>
          </p:nvPr>
        </p:nvGraphicFramePr>
        <p:xfrm>
          <a:off x="103368" y="185859"/>
          <a:ext cx="8905460" cy="5974159"/>
        </p:xfrm>
        <a:graphic>
          <a:graphicData uri="http://schemas.openxmlformats.org/drawingml/2006/table">
            <a:tbl>
              <a:tblPr firstRow="1" firstCol="1" bandRow="1"/>
              <a:tblGrid>
                <a:gridCol w="357808">
                  <a:extLst>
                    <a:ext uri="{9D8B030D-6E8A-4147-A177-3AD203B41FA5}">
                      <a16:colId xmlns:a16="http://schemas.microsoft.com/office/drawing/2014/main" val="20000"/>
                    </a:ext>
                  </a:extLst>
                </a:gridCol>
                <a:gridCol w="1815680">
                  <a:extLst>
                    <a:ext uri="{9D8B030D-6E8A-4147-A177-3AD203B41FA5}">
                      <a16:colId xmlns:a16="http://schemas.microsoft.com/office/drawing/2014/main" val="20001"/>
                    </a:ext>
                  </a:extLst>
                </a:gridCol>
                <a:gridCol w="2212848">
                  <a:extLst>
                    <a:ext uri="{9D8B030D-6E8A-4147-A177-3AD203B41FA5}">
                      <a16:colId xmlns:a16="http://schemas.microsoft.com/office/drawing/2014/main" val="20002"/>
                    </a:ext>
                  </a:extLst>
                </a:gridCol>
                <a:gridCol w="3278720">
                  <a:extLst>
                    <a:ext uri="{9D8B030D-6E8A-4147-A177-3AD203B41FA5}">
                      <a16:colId xmlns:a16="http://schemas.microsoft.com/office/drawing/2014/main" val="20003"/>
                    </a:ext>
                  </a:extLst>
                </a:gridCol>
                <a:gridCol w="1240404">
                  <a:extLst>
                    <a:ext uri="{9D8B030D-6E8A-4147-A177-3AD203B41FA5}">
                      <a16:colId xmlns:a16="http://schemas.microsoft.com/office/drawing/2014/main" val="20004"/>
                    </a:ext>
                  </a:extLst>
                </a:gridCol>
              </a:tblGrid>
              <a:tr h="993717">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980442">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Provision of Healthcare to </a:t>
                      </a:r>
                      <a:r>
                        <a:rPr lang="en-US" sz="1200" kern="1200" dirty="0" err="1">
                          <a:solidFill>
                            <a:schemeClr val="tx1"/>
                          </a:solidFill>
                          <a:effectLst/>
                          <a:latin typeface="Arial Narrow" panose="020B0606020202030204" pitchFamily="34" charset="0"/>
                          <a:ea typeface="+mn-ea"/>
                          <a:cs typeface="Arial" panose="020B0604020202020204" pitchFamily="34" charset="0"/>
                        </a:rPr>
                        <a:t>dependants</a:t>
                      </a:r>
                      <a:r>
                        <a:rPr lang="en-US" sz="1200" kern="1200" dirty="0">
                          <a:solidFill>
                            <a:schemeClr val="tx1"/>
                          </a:solidFill>
                          <a:effectLst/>
                          <a:latin typeface="Arial Narrow" panose="020B0606020202030204" pitchFamily="34" charset="0"/>
                          <a:ea typeface="+mn-ea"/>
                          <a:cs typeface="Arial" panose="020B0604020202020204" pitchFamily="34" charset="0"/>
                        </a:rPr>
                        <a:t> </a:t>
                      </a: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The provision of Healthcare to dependents is awaiting the review of the legislation and the related funding . </a:t>
                      </a:r>
                    </a:p>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This implementation is linked to the amendment of the Act and Regulations. </a:t>
                      </a:r>
                    </a:p>
                    <a:p>
                      <a:pPr marL="0" indent="0" algn="just">
                        <a:buFont typeface="Arial" panose="020B0604020202020204" pitchFamily="34" charset="0"/>
                        <a:buNone/>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Access to other state facilities across all provinces is being investigated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18 867 Military Veterans have been approved for access to Healthcare since the inception of the benefit,R510M has been paid for healthcare services from 2014 to 2020</a:t>
                      </a:r>
                    </a:p>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Comparative study will be done with Defense for the provision of medical cover similar to that provided to the Former statutory forces from SADF and their families to ensure that provision of healthcare is aligned, preferably  support to be given to the Department to source a medical aid cover</a:t>
                      </a:r>
                    </a:p>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To date, more than 6300  military veterans have accessed the counselling  services since 2013, some through group and individual therapy interventions.</a:t>
                      </a:r>
                    </a:p>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Compensation benefit has been implemented since 2015 . 2114  applications have  been received to date, however 1084 (51%) did not qualify for assessment. Of the 1030  military veterans who qualified for assessment ,503,  qualified for payment after medical assessments were done.427(40%)  have been paid, 76  (7%) are still in the payment process. </a:t>
                      </a: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19</a:t>
            </a:fld>
            <a:endParaRPr lang="en-US"/>
          </a:p>
        </p:txBody>
      </p:sp>
    </p:spTree>
    <p:extLst>
      <p:ext uri="{BB962C8B-B14F-4D97-AF65-F5344CB8AC3E}">
        <p14:creationId xmlns:p14="http://schemas.microsoft.com/office/powerpoint/2010/main" val="157045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0" y="885371"/>
            <a:ext cx="8969829" cy="4551363"/>
          </a:xfrm>
        </p:spPr>
        <p:txBody>
          <a:bodyPr>
            <a:normAutofit/>
          </a:bodyPr>
          <a:lstStyle/>
          <a:p>
            <a:pPr marL="363538" indent="-363538" algn="just">
              <a:lnSpc>
                <a:spcPct val="200000"/>
              </a:lnSpc>
              <a:spcBef>
                <a:spcPts val="0"/>
              </a:spcBef>
              <a:buFont typeface="Courier New" panose="02070309020205020404" pitchFamily="49" charset="0"/>
              <a:buChar char="o"/>
            </a:pPr>
            <a:r>
              <a:rPr lang="en-US" sz="2000" dirty="0">
                <a:latin typeface="Arial" panose="020B0604020202020204" pitchFamily="34" charset="0"/>
                <a:cs typeface="Arial" panose="020B0604020202020204" pitchFamily="34" charset="0"/>
              </a:rPr>
              <a:t>Purpose</a:t>
            </a:r>
          </a:p>
          <a:p>
            <a:pPr marL="363538" indent="-363538" algn="just">
              <a:lnSpc>
                <a:spcPct val="200000"/>
              </a:lnSpc>
              <a:spcBef>
                <a:spcPts val="0"/>
              </a:spcBef>
              <a:buFont typeface="Courier New" panose="02070309020205020404" pitchFamily="49" charset="0"/>
              <a:buChar char="o"/>
            </a:pPr>
            <a:r>
              <a:rPr lang="en-US" sz="2000" dirty="0">
                <a:latin typeface="Arial" panose="020B0604020202020204" pitchFamily="34" charset="0"/>
                <a:cs typeface="Arial" panose="020B0604020202020204" pitchFamily="34" charset="0"/>
              </a:rPr>
              <a:t>Introduction</a:t>
            </a:r>
          </a:p>
          <a:p>
            <a:pPr marL="363538" indent="-363538" algn="just">
              <a:lnSpc>
                <a:spcPct val="200000"/>
              </a:lnSpc>
              <a:spcBef>
                <a:spcPts val="0"/>
              </a:spcBef>
              <a:buFont typeface="Courier New" panose="02070309020205020404" pitchFamily="49" charset="0"/>
              <a:buChar char="o"/>
            </a:pPr>
            <a:r>
              <a:rPr lang="en-US" sz="2000" dirty="0">
                <a:solidFill>
                  <a:prstClr val="black"/>
                </a:solidFill>
                <a:latin typeface="Arial"/>
              </a:rPr>
              <a:t>8 Work-Streams and their Purpose</a:t>
            </a:r>
          </a:p>
          <a:p>
            <a:pPr marL="363538" indent="-363538" algn="just">
              <a:lnSpc>
                <a:spcPct val="200000"/>
              </a:lnSpc>
              <a:spcBef>
                <a:spcPts val="0"/>
              </a:spcBef>
              <a:buFont typeface="Courier New" panose="02070309020205020404" pitchFamily="49" charset="0"/>
              <a:buChar char="o"/>
            </a:pPr>
            <a:r>
              <a:rPr lang="en-US" sz="2000" dirty="0">
                <a:latin typeface="Arial" panose="020B0604020202020204" pitchFamily="34" charset="0"/>
                <a:ea typeface="Calibri" panose="020F0502020204030204" pitchFamily="34" charset="0"/>
                <a:cs typeface="Arial" panose="020B0604020202020204" pitchFamily="34" charset="0"/>
              </a:rPr>
              <a:t>Progress made to date on issues raised by military veterans and the Consensus Document</a:t>
            </a:r>
          </a:p>
          <a:p>
            <a:pPr marL="0" indent="0">
              <a:buNone/>
            </a:pPr>
            <a:endParaRPr lang="en-ZA" sz="2000" dirty="0">
              <a:latin typeface="Arial" panose="020B0604020202020204" pitchFamily="34" charset="0"/>
              <a:ea typeface="Times New Roman" panose="02020603050405020304" pitchFamily="18" charset="0"/>
              <a:cs typeface="Arial" panose="020B0604020202020204" pitchFamily="34" charset="0"/>
            </a:endParaRPr>
          </a:p>
          <a:p>
            <a:pPr>
              <a:buFont typeface="Courier New" panose="02070309020205020404" pitchFamily="49" charset="0"/>
              <a:buChar char="o"/>
            </a:pPr>
            <a:endParaRPr lang="en-US" sz="2000" b="1" dirty="0">
              <a:latin typeface="Arial" panose="020B0604020202020204" pitchFamily="34" charset="0"/>
              <a:ea typeface="Calibri" panose="020F0502020204030204" pitchFamily="34" charset="0"/>
              <a:cs typeface="Arial" panose="020B0604020202020204" pitchFamily="34" charset="0"/>
            </a:endParaRPr>
          </a:p>
          <a:p>
            <a:pPr>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5FC1853-6199-2543-9FE0-23C283A0A8F0}"/>
              </a:ext>
            </a:extLst>
          </p:cNvPr>
          <p:cNvSpPr/>
          <p:nvPr/>
        </p:nvSpPr>
        <p:spPr>
          <a:xfrm>
            <a:off x="0" y="0"/>
            <a:ext cx="9144000" cy="885371"/>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628650" y="1"/>
            <a:ext cx="7886700" cy="783770"/>
          </a:xfrm>
        </p:spPr>
        <p:txBody>
          <a:bodyPr>
            <a:normAutofit/>
          </a:bodyPr>
          <a:lstStyle/>
          <a:p>
            <a:pPr algn="ctr"/>
            <a:r>
              <a:rPr lang="en-US" sz="2800" b="1" dirty="0">
                <a:latin typeface="Arial" panose="020B0604020202020204" pitchFamily="34" charset="0"/>
                <a:cs typeface="Arial" panose="020B0604020202020204" pitchFamily="34" charset="0"/>
              </a:rPr>
              <a:t>PRESENTATION LAYOUT </a:t>
            </a:r>
          </a:p>
        </p:txBody>
      </p:sp>
      <p:sp>
        <p:nvSpPr>
          <p:cNvPr id="6" name="Slide Number Placeholder 5"/>
          <p:cNvSpPr>
            <a:spLocks noGrp="1"/>
          </p:cNvSpPr>
          <p:nvPr>
            <p:ph type="sldNum" sz="quarter" idx="12"/>
          </p:nvPr>
        </p:nvSpPr>
        <p:spPr/>
        <p:txBody>
          <a:bodyPr/>
          <a:lstStyle/>
          <a:p>
            <a:fld id="{D8EDF274-8065-1740-B929-8D7E9C7650F4}" type="slidenum">
              <a:rPr lang="en-US" smtClean="0"/>
              <a:t>2</a:t>
            </a:fld>
            <a:endParaRPr lang="en-US" dirty="0"/>
          </a:p>
        </p:txBody>
      </p:sp>
    </p:spTree>
    <p:extLst>
      <p:ext uri="{BB962C8B-B14F-4D97-AF65-F5344CB8AC3E}">
        <p14:creationId xmlns:p14="http://schemas.microsoft.com/office/powerpoint/2010/main" val="1282041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33200973"/>
              </p:ext>
            </p:extLst>
          </p:nvPr>
        </p:nvGraphicFramePr>
        <p:xfrm>
          <a:off x="103368" y="185859"/>
          <a:ext cx="8905460" cy="6010735"/>
        </p:xfrm>
        <a:graphic>
          <a:graphicData uri="http://schemas.openxmlformats.org/drawingml/2006/table">
            <a:tbl>
              <a:tblPr firstRow="1" firstCol="1" bandRow="1"/>
              <a:tblGrid>
                <a:gridCol w="357808">
                  <a:extLst>
                    <a:ext uri="{9D8B030D-6E8A-4147-A177-3AD203B41FA5}">
                      <a16:colId xmlns:a16="http://schemas.microsoft.com/office/drawing/2014/main" val="20000"/>
                    </a:ext>
                  </a:extLst>
                </a:gridCol>
                <a:gridCol w="1870544">
                  <a:extLst>
                    <a:ext uri="{9D8B030D-6E8A-4147-A177-3AD203B41FA5}">
                      <a16:colId xmlns:a16="http://schemas.microsoft.com/office/drawing/2014/main" val="20001"/>
                    </a:ext>
                  </a:extLst>
                </a:gridCol>
                <a:gridCol w="2112264">
                  <a:extLst>
                    <a:ext uri="{9D8B030D-6E8A-4147-A177-3AD203B41FA5}">
                      <a16:colId xmlns:a16="http://schemas.microsoft.com/office/drawing/2014/main" val="20002"/>
                    </a:ext>
                  </a:extLst>
                </a:gridCol>
                <a:gridCol w="3324440">
                  <a:extLst>
                    <a:ext uri="{9D8B030D-6E8A-4147-A177-3AD203B41FA5}">
                      <a16:colId xmlns:a16="http://schemas.microsoft.com/office/drawing/2014/main" val="20003"/>
                    </a:ext>
                  </a:extLst>
                </a:gridCol>
                <a:gridCol w="1240404">
                  <a:extLst>
                    <a:ext uri="{9D8B030D-6E8A-4147-A177-3AD203B41FA5}">
                      <a16:colId xmlns:a16="http://schemas.microsoft.com/office/drawing/2014/main" val="20004"/>
                    </a:ext>
                  </a:extLst>
                </a:gridCol>
              </a:tblGrid>
              <a:tr h="1030293">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980442">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Provision of Healthcare to </a:t>
                      </a:r>
                      <a:r>
                        <a:rPr lang="en-US" sz="1200" kern="1200" dirty="0" err="1">
                          <a:solidFill>
                            <a:schemeClr val="tx1"/>
                          </a:solidFill>
                          <a:effectLst/>
                          <a:latin typeface="Arial Narrow" panose="020B0606020202030204" pitchFamily="34" charset="0"/>
                          <a:ea typeface="+mn-ea"/>
                          <a:cs typeface="Arial" panose="020B0604020202020204" pitchFamily="34" charset="0"/>
                        </a:rPr>
                        <a:t>dependants</a:t>
                      </a:r>
                      <a:r>
                        <a:rPr lang="en-US" sz="1200" kern="1200" dirty="0">
                          <a:solidFill>
                            <a:schemeClr val="tx1"/>
                          </a:solidFill>
                          <a:effectLst/>
                          <a:latin typeface="Arial Narrow" panose="020B0606020202030204" pitchFamily="34" charset="0"/>
                          <a:ea typeface="+mn-ea"/>
                          <a:cs typeface="Arial" panose="020B0604020202020204" pitchFamily="34" charset="0"/>
                        </a:rPr>
                        <a:t> </a:t>
                      </a: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The provision of Healthcare to dependents is awaiting the review of the legislation and the related funding . </a:t>
                      </a:r>
                    </a:p>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This implementation is linked to the amendment of the Act and Regulations.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lphaLcPeriod" startAt="5"/>
                        <a:tabLst/>
                        <a:defRPr/>
                      </a:pPr>
                      <a:r>
                        <a:rPr lang="en-US" sz="1200" b="1" kern="1200" baseline="0" dirty="0">
                          <a:solidFill>
                            <a:schemeClr val="tx1"/>
                          </a:solidFill>
                          <a:effectLst/>
                          <a:latin typeface="Arial Narrow" panose="020B0606020202030204" pitchFamily="34" charset="0"/>
                          <a:ea typeface="+mn-ea"/>
                          <a:cs typeface="Arial" panose="020B0604020202020204" pitchFamily="34" charset="0"/>
                        </a:rPr>
                        <a:t>Intervention required from PTT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kern="1200" baseline="0" dirty="0">
                        <a:solidFill>
                          <a:schemeClr val="tx1"/>
                        </a:solidFill>
                        <a:effectLst/>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0" kern="1200" baseline="0" dirty="0">
                          <a:solidFill>
                            <a:schemeClr val="tx1"/>
                          </a:solidFill>
                          <a:effectLst/>
                          <a:latin typeface="Arial Narrow" panose="020B0606020202030204" pitchFamily="34" charset="0"/>
                          <a:ea typeface="+mn-ea"/>
                          <a:cs typeface="Arial" panose="020B0604020202020204" pitchFamily="34" charset="0"/>
                        </a:rPr>
                        <a:t>The PTT to advocate for budget review to allow for provision of Comprehensive Medical Aid which will improve access for military veterans (and their </a:t>
                      </a:r>
                      <a:r>
                        <a:rPr lang="en-US" sz="1200" b="0" kern="1200" baseline="0" dirty="0" err="1">
                          <a:solidFill>
                            <a:schemeClr val="tx1"/>
                          </a:solidFill>
                          <a:effectLst/>
                          <a:latin typeface="Arial Narrow" panose="020B0606020202030204" pitchFamily="34" charset="0"/>
                          <a:ea typeface="+mn-ea"/>
                          <a:cs typeface="Arial" panose="020B0604020202020204" pitchFamily="34" charset="0"/>
                        </a:rPr>
                        <a:t>dependants</a:t>
                      </a:r>
                      <a:r>
                        <a:rPr lang="en-US" sz="1200" b="0" kern="1200" baseline="0" dirty="0">
                          <a:solidFill>
                            <a:schemeClr val="tx1"/>
                          </a:solidFill>
                          <a:effectLst/>
                          <a:latin typeface="Arial Narrow" panose="020B060602020203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kern="1200" baseline="0" dirty="0">
                        <a:solidFill>
                          <a:schemeClr val="tx1"/>
                        </a:solidFill>
                        <a:effectLst/>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kern="1200" baseline="0" dirty="0">
                          <a:solidFill>
                            <a:schemeClr val="tx1"/>
                          </a:solidFill>
                          <a:effectLst/>
                          <a:latin typeface="Arial Narrow" panose="020B0606020202030204" pitchFamily="34" charset="0"/>
                          <a:ea typeface="+mn-ea"/>
                          <a:cs typeface="Arial" panose="020B0604020202020204" pitchFamily="34" charset="0"/>
                        </a:rPr>
                        <a:t>Advantages: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Arial Narrow" panose="020B0606020202030204" pitchFamily="34" charset="0"/>
                          <a:ea typeface="+mn-ea"/>
                          <a:cs typeface="Arial" panose="020B0604020202020204" pitchFamily="34" charset="0"/>
                        </a:rPr>
                        <a:t>Managed healthcare services including preventative care, Seamless claims payments, Case management of high risk patients and referrals and Reduction of interprovincial travelling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baseline="0" dirty="0">
                        <a:solidFill>
                          <a:schemeClr val="tx1"/>
                        </a:solidFill>
                        <a:effectLst/>
                        <a:latin typeface="Arial Narrow" panose="020B060602020203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Arial Narrow" panose="020B0606020202030204" pitchFamily="34" charset="0"/>
                          <a:ea typeface="+mn-ea"/>
                          <a:cs typeface="Arial" panose="020B0604020202020204" pitchFamily="34" charset="0"/>
                        </a:rPr>
                        <a:t>Review of regulations on compensation payment since the DMV compensation is a once off lump sum payment  that has no provision for medical reviews to allow for continuous payment until recovery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20</a:t>
            </a:fld>
            <a:endParaRPr lang="en-US"/>
          </a:p>
        </p:txBody>
      </p:sp>
    </p:spTree>
    <p:extLst>
      <p:ext uri="{BB962C8B-B14F-4D97-AF65-F5344CB8AC3E}">
        <p14:creationId xmlns:p14="http://schemas.microsoft.com/office/powerpoint/2010/main" val="1819927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0635980"/>
              </p:ext>
            </p:extLst>
          </p:nvPr>
        </p:nvGraphicFramePr>
        <p:xfrm>
          <a:off x="228600" y="207785"/>
          <a:ext cx="8732519" cy="5522816"/>
        </p:xfrm>
        <a:graphic>
          <a:graphicData uri="http://schemas.openxmlformats.org/drawingml/2006/table">
            <a:tbl>
              <a:tblPr firstRow="1" firstCol="1" bandRow="1"/>
              <a:tblGrid>
                <a:gridCol w="329184">
                  <a:extLst>
                    <a:ext uri="{9D8B030D-6E8A-4147-A177-3AD203B41FA5}">
                      <a16:colId xmlns:a16="http://schemas.microsoft.com/office/drawing/2014/main" val="20000"/>
                    </a:ext>
                  </a:extLst>
                </a:gridCol>
                <a:gridCol w="2011978">
                  <a:extLst>
                    <a:ext uri="{9D8B030D-6E8A-4147-A177-3AD203B41FA5}">
                      <a16:colId xmlns:a16="http://schemas.microsoft.com/office/drawing/2014/main" val="20001"/>
                    </a:ext>
                  </a:extLst>
                </a:gridCol>
                <a:gridCol w="2125583">
                  <a:extLst>
                    <a:ext uri="{9D8B030D-6E8A-4147-A177-3AD203B41FA5}">
                      <a16:colId xmlns:a16="http://schemas.microsoft.com/office/drawing/2014/main" val="20002"/>
                    </a:ext>
                  </a:extLst>
                </a:gridCol>
                <a:gridCol w="2761810">
                  <a:extLst>
                    <a:ext uri="{9D8B030D-6E8A-4147-A177-3AD203B41FA5}">
                      <a16:colId xmlns:a16="http://schemas.microsoft.com/office/drawing/2014/main" val="20003"/>
                    </a:ext>
                  </a:extLst>
                </a:gridCol>
                <a:gridCol w="1503964">
                  <a:extLst>
                    <a:ext uri="{9D8B030D-6E8A-4147-A177-3AD203B41FA5}">
                      <a16:colId xmlns:a16="http://schemas.microsoft.com/office/drawing/2014/main" val="20004"/>
                    </a:ext>
                  </a:extLst>
                </a:gridCol>
              </a:tblGrid>
              <a:tr h="1008367">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1429342">
                <a:tc rowSpan="2">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SOCIO</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ECONOMIC SUPPORT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US" sz="1200" b="0" kern="1200" dirty="0">
                          <a:solidFill>
                            <a:schemeClr val="tx1"/>
                          </a:solidFill>
                          <a:effectLst/>
                          <a:latin typeface="Arial Narrow" panose="020B0606020202030204" pitchFamily="34" charset="0"/>
                          <a:ea typeface="+mn-ea"/>
                          <a:cs typeface="Arial" panose="020B0604020202020204" pitchFamily="34" charset="0"/>
                        </a:rPr>
                        <a:t>Land</a:t>
                      </a:r>
                      <a:r>
                        <a:rPr lang="en-US" sz="1200" b="0" kern="1200" baseline="0" dirty="0">
                          <a:solidFill>
                            <a:schemeClr val="tx1"/>
                          </a:solidFill>
                          <a:effectLst/>
                          <a:latin typeface="Arial Narrow" panose="020B0606020202030204" pitchFamily="34" charset="0"/>
                          <a:ea typeface="+mn-ea"/>
                          <a:cs typeface="Arial" panose="020B0604020202020204" pitchFamily="34" charset="0"/>
                        </a:rPr>
                        <a:t> for farming and human settlement</a:t>
                      </a:r>
                      <a:endParaRPr lang="en-ZA" sz="1200" b="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The DMV must leverage on the recent Department of Agriculture,</a:t>
                      </a:r>
                      <a:r>
                        <a:rPr lang="en-US" sz="1200" kern="1200" baseline="0" dirty="0">
                          <a:solidFill>
                            <a:schemeClr val="tx1"/>
                          </a:solidFill>
                          <a:effectLst/>
                          <a:latin typeface="Arial Narrow" panose="020B0606020202030204" pitchFamily="34" charset="0"/>
                          <a:ea typeface="+mn-ea"/>
                          <a:cs typeface="Arial" panose="020B0604020202020204" pitchFamily="34" charset="0"/>
                        </a:rPr>
                        <a:t> Rural Development and Land Reform </a:t>
                      </a:r>
                      <a:r>
                        <a:rPr lang="en-US" sz="1200" kern="1200" dirty="0">
                          <a:solidFill>
                            <a:schemeClr val="tx1"/>
                          </a:solidFill>
                          <a:effectLst/>
                          <a:latin typeface="Arial Narrow" panose="020B0606020202030204" pitchFamily="34" charset="0"/>
                          <a:ea typeface="+mn-ea"/>
                          <a:cs typeface="Arial" panose="020B0604020202020204" pitchFamily="34" charset="0"/>
                        </a:rPr>
                        <a:t>Bill published</a:t>
                      </a:r>
                      <a:r>
                        <a:rPr lang="en-US" sz="1200" kern="1200" baseline="0" dirty="0">
                          <a:solidFill>
                            <a:schemeClr val="tx1"/>
                          </a:solidFill>
                          <a:effectLst/>
                          <a:latin typeface="Arial Narrow" panose="020B0606020202030204" pitchFamily="34" charset="0"/>
                          <a:ea typeface="+mn-ea"/>
                          <a:cs typeface="Arial" panose="020B0604020202020204" pitchFamily="34" charset="0"/>
                        </a:rPr>
                        <a:t> in a </a:t>
                      </a:r>
                      <a:r>
                        <a:rPr lang="en-US" sz="1200" kern="1200" dirty="0">
                          <a:solidFill>
                            <a:schemeClr val="tx1"/>
                          </a:solidFill>
                          <a:effectLst/>
                          <a:latin typeface="Arial Narrow" panose="020B0606020202030204" pitchFamily="34" charset="0"/>
                          <a:ea typeface="+mn-ea"/>
                          <a:cs typeface="Arial" panose="020B0604020202020204" pitchFamily="34" charset="0"/>
                        </a:rPr>
                        <a:t>gazette No.</a:t>
                      </a:r>
                      <a:r>
                        <a:rPr lang="en-US" sz="1200" kern="1200" baseline="0" dirty="0">
                          <a:solidFill>
                            <a:schemeClr val="tx1"/>
                          </a:solidFill>
                          <a:effectLst/>
                          <a:latin typeface="Arial Narrow" panose="020B0606020202030204" pitchFamily="34" charset="0"/>
                          <a:ea typeface="+mn-ea"/>
                          <a:cs typeface="Arial" panose="020B0604020202020204" pitchFamily="34" charset="0"/>
                        </a:rPr>
                        <a:t> 42939</a:t>
                      </a:r>
                      <a:endParaRPr lang="en-US" sz="1200" kern="1200" dirty="0">
                        <a:solidFill>
                          <a:srgbClr val="FF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DMV will handle the issue of land in the proposed amendments Bill</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PTT must approve and appoint this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workstream</a:t>
                      </a: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May 2022</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85107">
                <a:tc vMerge="1">
                  <a:txBody>
                    <a:bodyPr/>
                    <a:lstStyle/>
                    <a:p>
                      <a:endParaRPr lang="en-ZA"/>
                    </a:p>
                  </a:txBody>
                  <a:tcPr/>
                </a:tc>
                <a:tc>
                  <a:txBody>
                    <a:bodyPr/>
                    <a:lstStyle/>
                    <a:p>
                      <a:pPr marL="171450" indent="-171450" algn="just">
                        <a:buFont typeface="Arial" panose="020B0604020202020204" pitchFamily="34" charset="0"/>
                        <a:buChar char="•"/>
                      </a:pPr>
                      <a:r>
                        <a:rPr lang="en-US" sz="1200" b="0" kern="1200" dirty="0" err="1">
                          <a:solidFill>
                            <a:schemeClr val="tx1"/>
                          </a:solidFill>
                          <a:effectLst/>
                          <a:latin typeface="Arial Narrow" panose="020B0606020202030204" pitchFamily="34" charset="0"/>
                          <a:ea typeface="+mn-ea"/>
                          <a:cs typeface="Arial" panose="020B0604020202020204" pitchFamily="34" charset="0"/>
                        </a:rPr>
                        <a:t>Subsidisied</a:t>
                      </a:r>
                      <a:r>
                        <a:rPr lang="en-US" sz="1200" b="0" kern="1200" dirty="0">
                          <a:solidFill>
                            <a:schemeClr val="tx1"/>
                          </a:solidFill>
                          <a:effectLst/>
                          <a:latin typeface="Arial Narrow" panose="020B0606020202030204" pitchFamily="34" charset="0"/>
                          <a:ea typeface="+mn-ea"/>
                          <a:cs typeface="Arial" panose="020B0604020202020204" pitchFamily="34" charset="0"/>
                        </a:rPr>
                        <a:t> Public Transport</a:t>
                      </a:r>
                      <a:endParaRPr lang="en-ZA" sz="1200" b="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buFont typeface="Arial" panose="020B0604020202020204" pitchFamily="34" charset="0"/>
                        <a:buChar char="•"/>
                      </a:pPr>
                      <a:endParaRPr lang="en-US" sz="1200" kern="1200" dirty="0">
                        <a:solidFill>
                          <a:srgbClr val="FF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Draft Transport Policy has been developed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21</a:t>
            </a:fld>
            <a:endParaRPr lang="en-US"/>
          </a:p>
        </p:txBody>
      </p:sp>
    </p:spTree>
    <p:extLst>
      <p:ext uri="{BB962C8B-B14F-4D97-AF65-F5344CB8AC3E}">
        <p14:creationId xmlns:p14="http://schemas.microsoft.com/office/powerpoint/2010/main" val="807859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9237296"/>
              </p:ext>
            </p:extLst>
          </p:nvPr>
        </p:nvGraphicFramePr>
        <p:xfrm>
          <a:off x="190005" y="188405"/>
          <a:ext cx="8765462" cy="5897250"/>
        </p:xfrm>
        <a:graphic>
          <a:graphicData uri="http://schemas.openxmlformats.org/drawingml/2006/table">
            <a:tbl>
              <a:tblPr firstRow="1" firstCol="1" bandRow="1"/>
              <a:tblGrid>
                <a:gridCol w="347024">
                  <a:extLst>
                    <a:ext uri="{9D8B030D-6E8A-4147-A177-3AD203B41FA5}">
                      <a16:colId xmlns:a16="http://schemas.microsoft.com/office/drawing/2014/main" val="20000"/>
                    </a:ext>
                  </a:extLst>
                </a:gridCol>
                <a:gridCol w="2002971">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772229">
                  <a:extLst>
                    <a:ext uri="{9D8B030D-6E8A-4147-A177-3AD203B41FA5}">
                      <a16:colId xmlns:a16="http://schemas.microsoft.com/office/drawing/2014/main" val="20003"/>
                    </a:ext>
                  </a:extLst>
                </a:gridCol>
                <a:gridCol w="1509638">
                  <a:extLst>
                    <a:ext uri="{9D8B030D-6E8A-4147-A177-3AD203B41FA5}">
                      <a16:colId xmlns:a16="http://schemas.microsoft.com/office/drawing/2014/main" val="20004"/>
                    </a:ext>
                  </a:extLst>
                </a:gridCol>
              </a:tblGrid>
              <a:tr h="793372">
                <a:tc>
                  <a:txBody>
                    <a:bodyPr/>
                    <a:lstStyle/>
                    <a:p>
                      <a:pPr algn="ctr">
                        <a:spcAft>
                          <a:spcPts val="0"/>
                        </a:spcAft>
                      </a:pPr>
                      <a:r>
                        <a:rPr lang="en-US" sz="1200" b="1" dirty="0">
                          <a:effectLst/>
                          <a:latin typeface="Arial Narrow" panose="020B0606020202030204" pitchFamily="34" charset="0"/>
                          <a:ea typeface="Calibri" panose="020F0502020204030204" pitchFamily="34" charset="0"/>
                          <a:cs typeface="Arial" panose="020B0604020202020204" pitchFamily="34" charset="0"/>
                        </a:rPr>
                        <a:t>#</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2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2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103878">
                <a:tc>
                  <a:txBody>
                    <a:bodyPr/>
                    <a:lstStyle/>
                    <a:p>
                      <a:pPr algn="ctr">
                        <a:spcAft>
                          <a:spcPts val="0"/>
                        </a:spcAft>
                      </a:pP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PENSION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Military Pension should be paid separately from the Special and Gratuity (RM4)</a:t>
                      </a:r>
                    </a:p>
                    <a:p>
                      <a:pPr marL="342900" indent="-342900" algn="just">
                        <a:buFont typeface="Wingdings" panose="05000000000000000000" pitchFamily="2" charset="2"/>
                        <a:buAutoNum type="arabi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Review the Special Pension Act (Act 69 of 1996)</a:t>
                      </a:r>
                    </a:p>
                    <a:p>
                      <a:pPr marL="342900" indent="-342900" algn="just">
                        <a:buFont typeface="Wingdings" panose="05000000000000000000" pitchFamily="2" charset="2"/>
                        <a:buAutoNum type="arabicPeriod"/>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defTabSz="914400" rtl="0" eaLnBrk="1" latinLnBrk="0" hangingPunct="1">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Once off amount of R4m to each Military Veteran was found not to be affordable for Government</a:t>
                      </a:r>
                    </a:p>
                    <a:p>
                      <a:pPr marL="342900" indent="-342900" algn="just" defTabSz="914400" rtl="0" eaLnBrk="1" latinLnBrk="0" hangingPunct="1">
                        <a:buFont typeface="Wingdings" panose="05000000000000000000" pitchFamily="2" charset="2"/>
                        <a:buAutoNum type="arabi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defTabSz="914400" rtl="0" eaLnBrk="1" latinLnBrk="0" hangingPunct="1">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Pension benefit as prescribed in the Military Veterans Act of 2011 must be implemented as soon as possible</a:t>
                      </a:r>
                      <a:endParaRPr lang="en-ZA"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rabicPeriod"/>
                      </a:pP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mj-lt"/>
                        <a:buAutoNum type="alphaLcPeriod"/>
                      </a:pPr>
                      <a:r>
                        <a:rPr lang="en-US" sz="1200" kern="1200" dirty="0">
                          <a:solidFill>
                            <a:schemeClr val="tx1"/>
                          </a:solidFill>
                          <a:effectLst/>
                          <a:latin typeface="Arial Narrow" panose="020B0606020202030204" pitchFamily="34" charset="0"/>
                          <a:ea typeface="+mn-ea"/>
                          <a:cs typeface="Arial" panose="020B0604020202020204" pitchFamily="34" charset="0"/>
                        </a:rPr>
                        <a:t>The content of the Pension policy has been </a:t>
                      </a:r>
                      <a:r>
                        <a:rPr lang="en-US" sz="1200" kern="1200" dirty="0" err="1">
                          <a:solidFill>
                            <a:schemeClr val="tx1"/>
                          </a:solidFill>
                          <a:effectLst/>
                          <a:latin typeface="Arial Narrow" panose="020B0606020202030204" pitchFamily="34" charset="0"/>
                          <a:ea typeface="+mn-ea"/>
                          <a:cs typeface="Arial" panose="020B0604020202020204" pitchFamily="34" charset="0"/>
                        </a:rPr>
                        <a:t>finalised</a:t>
                      </a:r>
                      <a:r>
                        <a:rPr lang="en-US" sz="1200" kern="1200" dirty="0">
                          <a:solidFill>
                            <a:schemeClr val="tx1"/>
                          </a:solidFill>
                          <a:effectLst/>
                          <a:latin typeface="Arial Narrow" panose="020B0606020202030204" pitchFamily="34" charset="0"/>
                          <a:ea typeface="+mn-ea"/>
                          <a:cs typeface="Arial" panose="020B0604020202020204" pitchFamily="34" charset="0"/>
                        </a:rPr>
                        <a:t> by the work stream</a:t>
                      </a:r>
                      <a:r>
                        <a:rPr lang="en-US" sz="1200" kern="1200" baseline="0" dirty="0">
                          <a:solidFill>
                            <a:schemeClr val="tx1"/>
                          </a:solidFill>
                          <a:effectLst/>
                          <a:latin typeface="Arial Narrow" panose="020B0606020202030204" pitchFamily="34" charset="0"/>
                          <a:ea typeface="+mn-ea"/>
                          <a:cs typeface="Arial" panose="020B0604020202020204" pitchFamily="34" charset="0"/>
                        </a:rPr>
                        <a:t> on a monthly payment</a:t>
                      </a:r>
                    </a:p>
                    <a:p>
                      <a:pPr marL="342900" indent="-342900" algn="just">
                        <a:buFont typeface="+mj-lt"/>
                        <a:buAutoNum type="alphaL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dirty="0">
                          <a:solidFill>
                            <a:schemeClr val="tx1"/>
                          </a:solidFill>
                          <a:effectLst/>
                          <a:latin typeface="Arial Narrow" panose="020B0606020202030204" pitchFamily="34" charset="0"/>
                          <a:ea typeface="+mn-ea"/>
                          <a:cs typeface="Arial" panose="020B0604020202020204" pitchFamily="34" charset="0"/>
                        </a:rPr>
                        <a:t>High level budget implications has</a:t>
                      </a:r>
                      <a:r>
                        <a:rPr lang="en-US" sz="1200" kern="1200" baseline="0" dirty="0">
                          <a:solidFill>
                            <a:schemeClr val="tx1"/>
                          </a:solidFill>
                          <a:effectLst/>
                          <a:latin typeface="Arial Narrow" panose="020B0606020202030204" pitchFamily="34" charset="0"/>
                          <a:ea typeface="+mn-ea"/>
                          <a:cs typeface="Arial" panose="020B0604020202020204" pitchFamily="34" charset="0"/>
                        </a:rPr>
                        <a:t> been </a:t>
                      </a:r>
                      <a:r>
                        <a:rPr lang="en-US" sz="1200" kern="1200" dirty="0">
                          <a:solidFill>
                            <a:schemeClr val="tx1"/>
                          </a:solidFill>
                          <a:effectLst/>
                          <a:latin typeface="Arial Narrow" panose="020B0606020202030204" pitchFamily="34" charset="0"/>
                          <a:ea typeface="+mn-ea"/>
                          <a:cs typeface="Arial" panose="020B0604020202020204" pitchFamily="34" charset="0"/>
                        </a:rPr>
                        <a:t>done </a:t>
                      </a:r>
                    </a:p>
                    <a:p>
                      <a:pPr marL="342900" indent="-342900" algn="just">
                        <a:buFont typeface="+mj-lt"/>
                        <a:buAutoNum type="alphaL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dirty="0">
                          <a:solidFill>
                            <a:schemeClr val="tx1"/>
                          </a:solidFill>
                          <a:effectLst/>
                          <a:latin typeface="Arial Narrow" panose="020B0606020202030204" pitchFamily="34" charset="0"/>
                          <a:ea typeface="+mn-ea"/>
                          <a:cs typeface="Arial" panose="020B0604020202020204" pitchFamily="34" charset="0"/>
                        </a:rPr>
                        <a:t>Proposal of R6 615 for 2021/22 financial year – linked to Old Age Grant</a:t>
                      </a:r>
                    </a:p>
                    <a:p>
                      <a:pPr marL="342900" indent="-342900" algn="just">
                        <a:buFont typeface="+mj-lt"/>
                        <a:buAutoNum type="alphaL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dirty="0">
                          <a:solidFill>
                            <a:schemeClr val="tx1"/>
                          </a:solidFill>
                          <a:effectLst/>
                          <a:latin typeface="Arial Narrow" panose="020B0606020202030204" pitchFamily="34" charset="0"/>
                          <a:ea typeface="+mn-ea"/>
                          <a:cs typeface="Arial" panose="020B0604020202020204" pitchFamily="34" charset="0"/>
                        </a:rPr>
                        <a:t>12 536 Non Statutory Forces members and 9 827 not receiving any Special Pension</a:t>
                      </a:r>
                    </a:p>
                    <a:p>
                      <a:pPr marL="342900" indent="-342900" algn="just">
                        <a:buFont typeface="+mj-lt"/>
                        <a:buAutoNum type="alphaL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baseline="0" dirty="0">
                          <a:solidFill>
                            <a:schemeClr val="tx1"/>
                          </a:solidFill>
                          <a:effectLst/>
                          <a:latin typeface="Arial Narrow" panose="020B0606020202030204" pitchFamily="34" charset="0"/>
                          <a:ea typeface="+mn-ea"/>
                          <a:cs typeface="Arial" panose="020B0604020202020204" pitchFamily="34" charset="0"/>
                        </a:rPr>
                        <a:t>Preliminary analysis shows a maximum of R66 million per month should all 9 827 qualify for the Pension </a:t>
                      </a:r>
                      <a:r>
                        <a:rPr lang="en-US" sz="1200" kern="1200" dirty="0">
                          <a:solidFill>
                            <a:schemeClr val="tx1"/>
                          </a:solidFill>
                          <a:effectLst/>
                          <a:latin typeface="Arial Narrow" panose="020B0606020202030204" pitchFamily="34" charset="0"/>
                          <a:ea typeface="+mn-ea"/>
                          <a:cs typeface="Arial" panose="020B0604020202020204" pitchFamily="34" charset="0"/>
                        </a:rPr>
                        <a:t> </a:t>
                      </a:r>
                    </a:p>
                    <a:p>
                      <a:pPr marL="342900" indent="-342900" algn="just">
                        <a:buFont typeface="+mj-lt"/>
                        <a:buAutoNum type="alphaL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dirty="0">
                          <a:solidFill>
                            <a:schemeClr val="tx1"/>
                          </a:solidFill>
                          <a:effectLst/>
                          <a:latin typeface="Arial Narrow" panose="020B0606020202030204" pitchFamily="34" charset="0"/>
                          <a:ea typeface="+mn-ea"/>
                          <a:cs typeface="Arial" panose="020B0604020202020204" pitchFamily="34" charset="0"/>
                        </a:rPr>
                        <a:t>The</a:t>
                      </a:r>
                      <a:r>
                        <a:rPr lang="en-US" sz="1200" kern="1200" baseline="0" dirty="0">
                          <a:solidFill>
                            <a:schemeClr val="tx1"/>
                          </a:solidFill>
                          <a:effectLst/>
                          <a:latin typeface="Arial Narrow" panose="020B0606020202030204" pitchFamily="34" charset="0"/>
                          <a:ea typeface="+mn-ea"/>
                          <a:cs typeface="Arial" panose="020B0604020202020204" pitchFamily="34" charset="0"/>
                        </a:rPr>
                        <a:t> DMV to request budget from National Treasury</a:t>
                      </a:r>
                    </a:p>
                    <a:p>
                      <a:pPr marL="342900" indent="-342900" algn="just">
                        <a:buFont typeface="+mj-lt"/>
                        <a:buAutoNum type="alphaL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Further budget request analysis and costing is being done by DMV. National Treasury has offered to assist </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April 2022</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22</a:t>
            </a:fld>
            <a:endParaRPr lang="en-US"/>
          </a:p>
        </p:txBody>
      </p:sp>
    </p:spTree>
    <p:extLst>
      <p:ext uri="{BB962C8B-B14F-4D97-AF65-F5344CB8AC3E}">
        <p14:creationId xmlns:p14="http://schemas.microsoft.com/office/powerpoint/2010/main" val="2345717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88507893"/>
              </p:ext>
            </p:extLst>
          </p:nvPr>
        </p:nvGraphicFramePr>
        <p:xfrm>
          <a:off x="155448" y="137160"/>
          <a:ext cx="8800019" cy="6140099"/>
        </p:xfrm>
        <a:graphic>
          <a:graphicData uri="http://schemas.openxmlformats.org/drawingml/2006/table">
            <a:tbl>
              <a:tblPr firstRow="1" firstCol="1" bandRow="1"/>
              <a:tblGrid>
                <a:gridCol w="476007">
                  <a:extLst>
                    <a:ext uri="{9D8B030D-6E8A-4147-A177-3AD203B41FA5}">
                      <a16:colId xmlns:a16="http://schemas.microsoft.com/office/drawing/2014/main" val="20000"/>
                    </a:ext>
                  </a:extLst>
                </a:gridCol>
                <a:gridCol w="1883252">
                  <a:extLst>
                    <a:ext uri="{9D8B030D-6E8A-4147-A177-3AD203B41FA5}">
                      <a16:colId xmlns:a16="http://schemas.microsoft.com/office/drawing/2014/main" val="20001"/>
                    </a:ext>
                  </a:extLst>
                </a:gridCol>
                <a:gridCol w="2359045">
                  <a:extLst>
                    <a:ext uri="{9D8B030D-6E8A-4147-A177-3AD203B41FA5}">
                      <a16:colId xmlns:a16="http://schemas.microsoft.com/office/drawing/2014/main" val="20002"/>
                    </a:ext>
                  </a:extLst>
                </a:gridCol>
                <a:gridCol w="2566125">
                  <a:extLst>
                    <a:ext uri="{9D8B030D-6E8A-4147-A177-3AD203B41FA5}">
                      <a16:colId xmlns:a16="http://schemas.microsoft.com/office/drawing/2014/main" val="20003"/>
                    </a:ext>
                  </a:extLst>
                </a:gridCol>
                <a:gridCol w="1515590">
                  <a:extLst>
                    <a:ext uri="{9D8B030D-6E8A-4147-A177-3AD203B41FA5}">
                      <a16:colId xmlns:a16="http://schemas.microsoft.com/office/drawing/2014/main" val="20004"/>
                    </a:ext>
                  </a:extLst>
                </a:gridCol>
              </a:tblGrid>
              <a:tr h="932688">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207411">
                <a:tc>
                  <a:txBody>
                    <a:bodyPr/>
                    <a:lstStyle/>
                    <a:p>
                      <a:pPr algn="ctr">
                        <a:spcAft>
                          <a:spcPts val="0"/>
                        </a:spcAft>
                      </a:pPr>
                      <a:r>
                        <a:rPr lang="en-US" sz="12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DATABASE</a:t>
                      </a:r>
                      <a:r>
                        <a:rPr lang="en-US" sz="12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VERIFICATION, CLEANSING, ENHANCEMENT AND ICT WORK STREAM </a:t>
                      </a:r>
                      <a:endParaRPr lang="en-ZA" sz="12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Database</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Include with speed</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Provide benefits</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Use</a:t>
                      </a:r>
                      <a:r>
                        <a:rPr lang="en-US" sz="1200" kern="1200" baseline="0" dirty="0">
                          <a:solidFill>
                            <a:schemeClr val="tx1"/>
                          </a:solidFill>
                          <a:effectLst/>
                          <a:latin typeface="Arial Narrow" panose="020B0606020202030204" pitchFamily="34" charset="0"/>
                          <a:ea typeface="+mn-ea"/>
                          <a:cs typeface="Arial" panose="020B0604020202020204" pitchFamily="34" charset="0"/>
                        </a:rPr>
                        <a:t> of force numbers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Arial" panose="020B0604020202020204" pitchFamily="34" charset="0"/>
                        <a:buNone/>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Process must be representative of military veterans from all formations</a:t>
                      </a:r>
                    </a:p>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2 additional personnel proposed to the verification panel as at end of September 2021</a:t>
                      </a:r>
                      <a:r>
                        <a:rPr lang="en-US" sz="1200" kern="1200" baseline="0" dirty="0">
                          <a:solidFill>
                            <a:schemeClr val="tx1"/>
                          </a:solidFill>
                          <a:effectLst/>
                          <a:latin typeface="Arial Narrow" panose="020B0606020202030204" pitchFamily="34" charset="0"/>
                          <a:ea typeface="+mn-ea"/>
                          <a:cs typeface="Arial" panose="020B0604020202020204" pitchFamily="34" charset="0"/>
                        </a:rPr>
                        <a:t> to increase capacity</a:t>
                      </a:r>
                    </a:p>
                    <a:p>
                      <a:pPr marL="342900" indent="-342900" algn="just">
                        <a:buFont typeface="Arial" panose="020B0604020202020204" pitchFamily="34" charset="0"/>
                        <a:buChar cha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challenges regarding the payment of verification panel members has been partly resolved as at end of September 2021</a:t>
                      </a:r>
                    </a:p>
                    <a:p>
                      <a:pPr marL="342900" indent="-342900" algn="just">
                        <a:buFont typeface="Arial" panose="020B0604020202020204" pitchFamily="34" charset="0"/>
                        <a:buChar cha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equipment to assist the panel with recording is in the process of being procured</a:t>
                      </a:r>
                    </a:p>
                    <a:p>
                      <a:pPr marL="342900" indent="-342900" algn="just">
                        <a:buFont typeface="Arial" panose="020B0604020202020204" pitchFamily="34" charset="0"/>
                        <a:buChar cha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A panel of verification has been established chaired by Major-General (ret)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Mashoala</a:t>
                      </a:r>
                      <a:r>
                        <a:rPr lang="en-US" sz="1200" kern="1200" baseline="0" dirty="0">
                          <a:solidFill>
                            <a:schemeClr val="tx1"/>
                          </a:solidFill>
                          <a:effectLst/>
                          <a:latin typeface="Arial Narrow" panose="020B0606020202030204" pitchFamily="34" charset="0"/>
                          <a:ea typeface="+mn-ea"/>
                          <a:cs typeface="Arial" panose="020B0604020202020204" pitchFamily="34" charset="0"/>
                        </a:rPr>
                        <a:t>.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Total number of processed applications as at 8 October 2021 – 2 277</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No of Applicants who were invited but never appeared – </a:t>
                      </a:r>
                      <a:r>
                        <a:rPr lang="en-US" sz="1200" b="1" kern="1200" baseline="0" dirty="0">
                          <a:solidFill>
                            <a:schemeClr val="tx1"/>
                          </a:solidFill>
                          <a:effectLst/>
                          <a:latin typeface="Arial Narrow" panose="020B0606020202030204" pitchFamily="34" charset="0"/>
                          <a:ea typeface="+mn-ea"/>
                          <a:cs typeface="Arial" panose="020B0604020202020204" pitchFamily="34" charset="0"/>
                        </a:rPr>
                        <a:t>327</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b="1"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No of applications re-routed to DMV due to application not meeting the requirements for verification  -  </a:t>
                      </a:r>
                      <a:r>
                        <a:rPr lang="en-US" sz="1200" b="1" kern="1200" baseline="0" dirty="0">
                          <a:solidFill>
                            <a:schemeClr val="tx1"/>
                          </a:solidFill>
                          <a:effectLst/>
                          <a:latin typeface="Arial Narrow" panose="020B0606020202030204" pitchFamily="34" charset="0"/>
                          <a:ea typeface="+mn-ea"/>
                          <a:cs typeface="Arial" panose="020B0604020202020204" pitchFamily="34" charset="0"/>
                        </a:rPr>
                        <a:t>2</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b="1"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Application whose verdicts had to be withheld due to panel making further investigation – </a:t>
                      </a:r>
                      <a:r>
                        <a:rPr lang="en-US" sz="1200" b="1" kern="1200" baseline="0" dirty="0">
                          <a:solidFill>
                            <a:schemeClr val="tx1"/>
                          </a:solidFill>
                          <a:effectLst/>
                          <a:latin typeface="Arial Narrow" panose="020B0606020202030204" pitchFamily="34" charset="0"/>
                          <a:ea typeface="+mn-ea"/>
                          <a:cs typeface="Arial" panose="020B0604020202020204" pitchFamily="34" charset="0"/>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23</a:t>
            </a:fld>
            <a:endParaRPr lang="en-US"/>
          </a:p>
        </p:txBody>
      </p:sp>
    </p:spTree>
    <p:extLst>
      <p:ext uri="{BB962C8B-B14F-4D97-AF65-F5344CB8AC3E}">
        <p14:creationId xmlns:p14="http://schemas.microsoft.com/office/powerpoint/2010/main" val="982666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7852289"/>
              </p:ext>
            </p:extLst>
          </p:nvPr>
        </p:nvGraphicFramePr>
        <p:xfrm>
          <a:off x="73151" y="219456"/>
          <a:ext cx="8942832" cy="6345936"/>
        </p:xfrm>
        <a:graphic>
          <a:graphicData uri="http://schemas.openxmlformats.org/drawingml/2006/table">
            <a:tbl>
              <a:tblPr firstRow="1" firstCol="1" bandRow="1"/>
              <a:tblGrid>
                <a:gridCol w="483731">
                  <a:extLst>
                    <a:ext uri="{9D8B030D-6E8A-4147-A177-3AD203B41FA5}">
                      <a16:colId xmlns:a16="http://schemas.microsoft.com/office/drawing/2014/main" val="20000"/>
                    </a:ext>
                  </a:extLst>
                </a:gridCol>
                <a:gridCol w="1793126">
                  <a:extLst>
                    <a:ext uri="{9D8B030D-6E8A-4147-A177-3AD203B41FA5}">
                      <a16:colId xmlns:a16="http://schemas.microsoft.com/office/drawing/2014/main" val="20001"/>
                    </a:ext>
                  </a:extLst>
                </a:gridCol>
                <a:gridCol w="1426464">
                  <a:extLst>
                    <a:ext uri="{9D8B030D-6E8A-4147-A177-3AD203B41FA5}">
                      <a16:colId xmlns:a16="http://schemas.microsoft.com/office/drawing/2014/main" val="20002"/>
                    </a:ext>
                  </a:extLst>
                </a:gridCol>
                <a:gridCol w="4032504">
                  <a:extLst>
                    <a:ext uri="{9D8B030D-6E8A-4147-A177-3AD203B41FA5}">
                      <a16:colId xmlns:a16="http://schemas.microsoft.com/office/drawing/2014/main" val="20003"/>
                    </a:ext>
                  </a:extLst>
                </a:gridCol>
                <a:gridCol w="1207007">
                  <a:extLst>
                    <a:ext uri="{9D8B030D-6E8A-4147-A177-3AD203B41FA5}">
                      <a16:colId xmlns:a16="http://schemas.microsoft.com/office/drawing/2014/main" val="20004"/>
                    </a:ext>
                  </a:extLst>
                </a:gridCol>
              </a:tblGrid>
              <a:tr h="941832">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1723949">
                <a:tc rowSpan="2">
                  <a:txBody>
                    <a:bodyPr/>
                    <a:lstStyle/>
                    <a:p>
                      <a:pPr algn="ctr">
                        <a:spcAft>
                          <a:spcPts val="0"/>
                        </a:spcAft>
                      </a:pPr>
                      <a:r>
                        <a:rPr lang="en-US" sz="12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DATABASE</a:t>
                      </a:r>
                      <a:r>
                        <a:rPr lang="en-US" sz="12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VERIFICATION, CLEANSING, ENHANCEMENT AND ICT WORK STREAM </a:t>
                      </a:r>
                      <a:endParaRPr lang="en-ZA" sz="12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Database</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Include with speed</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Provide benefits</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Use</a:t>
                      </a:r>
                      <a:r>
                        <a:rPr lang="en-US" sz="1200" kern="1200" baseline="0" dirty="0">
                          <a:solidFill>
                            <a:schemeClr val="tx1"/>
                          </a:solidFill>
                          <a:effectLst/>
                          <a:latin typeface="Arial Narrow" panose="020B0606020202030204" pitchFamily="34" charset="0"/>
                          <a:ea typeface="+mn-ea"/>
                          <a:cs typeface="Arial" panose="020B0604020202020204" pitchFamily="34" charset="0"/>
                        </a:rPr>
                        <a:t> of force numbers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Arial" panose="020B0604020202020204" pitchFamily="34" charset="0"/>
                        <a:buNone/>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No of Applicants not recommended (119 are SDUs and 172 are declined) – 291</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No of recommended Applicants (Internal Operatives and Ex-Political Prisoners) – </a:t>
                      </a:r>
                      <a:r>
                        <a:rPr lang="en-US" sz="1200" b="1" kern="1200" baseline="0" dirty="0">
                          <a:solidFill>
                            <a:schemeClr val="tx1"/>
                          </a:solidFill>
                          <a:effectLst/>
                          <a:latin typeface="Arial Narrow" panose="020B0606020202030204" pitchFamily="34" charset="0"/>
                          <a:ea typeface="+mn-ea"/>
                          <a:cs typeface="Arial" panose="020B0604020202020204" pitchFamily="34" charset="0"/>
                        </a:rPr>
                        <a:t>59</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endParaRPr lang="en-US" sz="1200" b="1"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r>
                        <a:rPr lang="en-US" sz="1200" b="0" kern="1200" baseline="0" dirty="0">
                          <a:solidFill>
                            <a:schemeClr val="tx1"/>
                          </a:solidFill>
                          <a:effectLst/>
                          <a:latin typeface="Arial Narrow" panose="020B0606020202030204" pitchFamily="34" charset="0"/>
                          <a:ea typeface="+mn-ea"/>
                          <a:cs typeface="Arial" panose="020B0604020202020204" pitchFamily="34" charset="0"/>
                        </a:rPr>
                        <a:t>Prospective Applicants, reported to be unreachable – either contact details provided have changed or they are deceased – DMV made contact </a:t>
                      </a:r>
                      <a:r>
                        <a:rPr lang="en-US" sz="1200" b="1" kern="1200" baseline="0" dirty="0">
                          <a:solidFill>
                            <a:schemeClr val="tx1"/>
                          </a:solidFill>
                          <a:effectLst/>
                          <a:latin typeface="Arial Narrow" panose="020B0606020202030204" pitchFamily="34" charset="0"/>
                          <a:ea typeface="+mn-ea"/>
                          <a:cs typeface="Arial" panose="020B0604020202020204" pitchFamily="34" charset="0"/>
                        </a:rPr>
                        <a:t>– 377</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endParaRPr lang="en-US" sz="1200" b="1"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Total No of Untraceable Applicants – With no contact details – </a:t>
                      </a:r>
                      <a:r>
                        <a:rPr lang="en-US" sz="1200" b="1" kern="1200" baseline="0" dirty="0">
                          <a:solidFill>
                            <a:schemeClr val="tx1"/>
                          </a:solidFill>
                          <a:effectLst/>
                          <a:latin typeface="Arial Narrow" panose="020B0606020202030204" pitchFamily="34" charset="0"/>
                          <a:ea typeface="+mn-ea"/>
                          <a:cs typeface="Arial" panose="020B0604020202020204" pitchFamily="34" charset="0"/>
                        </a:rPr>
                        <a:t>1192</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6"/>
                        <a:tabLst/>
                        <a:defRPr/>
                      </a:pPr>
                      <a:endParaRPr lang="en-US" sz="1200" b="1"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26664">
                <a:tc vMerge="1">
                  <a:txBody>
                    <a:bodyPr/>
                    <a:lstStyle/>
                    <a:p>
                      <a:endParaRPr lang="en-ZA"/>
                    </a:p>
                  </a:txBody>
                  <a:tcPr/>
                </a:tc>
                <a:tc>
                  <a:txBody>
                    <a:bodyPr/>
                    <a:lstStyle/>
                    <a:p>
                      <a:pPr marL="0" indent="0" algn="just">
                        <a:buFont typeface="Wingdings" panose="05000000000000000000" pitchFamily="2" charset="2"/>
                        <a:buNone/>
                      </a:pPr>
                      <a:r>
                        <a:rPr lang="en-US" sz="1200" b="1" kern="1200" dirty="0">
                          <a:solidFill>
                            <a:schemeClr val="tx1"/>
                          </a:solidFill>
                          <a:effectLst/>
                          <a:latin typeface="Arial Narrow" panose="020B0606020202030204" pitchFamily="34" charset="0"/>
                          <a:ea typeface="+mn-ea"/>
                          <a:cs typeface="+mn-cs"/>
                        </a:rPr>
                        <a:t>ICT</a:t>
                      </a: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Development</a:t>
                      </a:r>
                      <a:r>
                        <a:rPr lang="en-US" sz="1200" kern="1200" baseline="0" dirty="0">
                          <a:solidFill>
                            <a:schemeClr val="tx1"/>
                          </a:solidFill>
                          <a:effectLst/>
                          <a:latin typeface="Arial Narrow" panose="020B0606020202030204" pitchFamily="34" charset="0"/>
                          <a:ea typeface="+mn-ea"/>
                          <a:cs typeface="Arial" panose="020B0604020202020204" pitchFamily="34" charset="0"/>
                        </a:rPr>
                        <a:t> of the IDMS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The IDMS proposal has been approved. The registration module of the IDMS is on testing phase and will be implemented in Q3. </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 </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The system will incorporate the registration to the Military Veterans database  and registration to all the 11 benefits.</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startAt="2"/>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24</a:t>
            </a:fld>
            <a:endParaRPr lang="en-US"/>
          </a:p>
        </p:txBody>
      </p:sp>
    </p:spTree>
    <p:extLst>
      <p:ext uri="{BB962C8B-B14F-4D97-AF65-F5344CB8AC3E}">
        <p14:creationId xmlns:p14="http://schemas.microsoft.com/office/powerpoint/2010/main" val="811842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8950"/>
            <a:ext cx="9143999" cy="1325563"/>
          </a:xfrm>
          <a:solidFill>
            <a:srgbClr val="BA8E4F"/>
          </a:solidFill>
        </p:spPr>
        <p:txBody>
          <a:bodyPr>
            <a:normAutofit/>
          </a:bodyPr>
          <a:lstStyle/>
          <a:p>
            <a:pPr algn="ctr"/>
            <a:r>
              <a:rPr lang="en-US" sz="3200" b="1" dirty="0"/>
              <a:t>Some of the challenges that require noting and further discussions</a:t>
            </a:r>
            <a:endParaRPr lang="en-ZA" sz="3200" b="1" dirty="0"/>
          </a:p>
        </p:txBody>
      </p:sp>
      <p:sp>
        <p:nvSpPr>
          <p:cNvPr id="7" name="Content Placeholder 6"/>
          <p:cNvSpPr>
            <a:spLocks noGrp="1"/>
          </p:cNvSpPr>
          <p:nvPr>
            <p:ph idx="1"/>
          </p:nvPr>
        </p:nvSpPr>
        <p:spPr>
          <a:xfrm>
            <a:off x="-1" y="1354513"/>
            <a:ext cx="9143999" cy="4822450"/>
          </a:xfrm>
        </p:spPr>
        <p:txBody>
          <a:bodyPr>
            <a:normAutofit lnSpcReduction="10000"/>
          </a:bodyPr>
          <a:lstStyle/>
          <a:p>
            <a:r>
              <a:rPr lang="en-US" dirty="0"/>
              <a:t>Reimbursements of S&amp;T related money used by panel members – The department is still looking at the best process to implement such. The DMV will advise in due course</a:t>
            </a:r>
          </a:p>
          <a:p>
            <a:endParaRPr lang="en-US" dirty="0"/>
          </a:p>
          <a:p>
            <a:r>
              <a:rPr lang="en-US" dirty="0"/>
              <a:t>Remuneration of Mr </a:t>
            </a:r>
            <a:r>
              <a:rPr lang="en-US" dirty="0" err="1"/>
              <a:t>Moopeloa</a:t>
            </a:r>
            <a:r>
              <a:rPr lang="en-US" dirty="0"/>
              <a:t> </a:t>
            </a:r>
            <a:r>
              <a:rPr lang="en-US" b="1" dirty="0"/>
              <a:t>– </a:t>
            </a:r>
            <a:r>
              <a:rPr lang="en-US" dirty="0"/>
              <a:t>Mr </a:t>
            </a:r>
            <a:r>
              <a:rPr lang="en-US" dirty="0" err="1"/>
              <a:t>Moopeloa</a:t>
            </a:r>
            <a:r>
              <a:rPr lang="en-US" dirty="0"/>
              <a:t> was appointed as a panel member by a Ministerial directive of November 2020. His remuneration was determined at the level at which he was appointed using National Treasury regulations. He is not satisfied with the payment at such a level and requires a higher payment.</a:t>
            </a:r>
            <a:r>
              <a:rPr lang="en-US" b="1" dirty="0"/>
              <a:t> </a:t>
            </a:r>
            <a:r>
              <a:rPr lang="en-US" dirty="0"/>
              <a:t>The DMV is still exploring how to best manage this permissible prescripts.</a:t>
            </a:r>
            <a:endParaRPr lang="en-ZA" dirty="0"/>
          </a:p>
        </p:txBody>
      </p:sp>
      <p:sp>
        <p:nvSpPr>
          <p:cNvPr id="4" name="Slide Number Placeholder 3"/>
          <p:cNvSpPr>
            <a:spLocks noGrp="1"/>
          </p:cNvSpPr>
          <p:nvPr>
            <p:ph type="sldNum" sz="quarter" idx="12"/>
          </p:nvPr>
        </p:nvSpPr>
        <p:spPr/>
        <p:txBody>
          <a:bodyPr/>
          <a:lstStyle/>
          <a:p>
            <a:fld id="{D8EDF274-8065-1740-B929-8D7E9C7650F4}" type="slidenum">
              <a:rPr lang="en-US" smtClean="0"/>
              <a:t>25</a:t>
            </a:fld>
            <a:endParaRPr lang="en-US" dirty="0"/>
          </a:p>
        </p:txBody>
      </p:sp>
    </p:spTree>
    <p:extLst>
      <p:ext uri="{BB962C8B-B14F-4D97-AF65-F5344CB8AC3E}">
        <p14:creationId xmlns:p14="http://schemas.microsoft.com/office/powerpoint/2010/main" val="2643832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921206"/>
              </p:ext>
            </p:extLst>
          </p:nvPr>
        </p:nvGraphicFramePr>
        <p:xfrm>
          <a:off x="177879" y="166672"/>
          <a:ext cx="8765462" cy="6071467"/>
        </p:xfrm>
        <a:graphic>
          <a:graphicData uri="http://schemas.openxmlformats.org/drawingml/2006/table">
            <a:tbl>
              <a:tblPr firstRow="1" firstCol="1" bandRow="1"/>
              <a:tblGrid>
                <a:gridCol w="347024">
                  <a:extLst>
                    <a:ext uri="{9D8B030D-6E8A-4147-A177-3AD203B41FA5}">
                      <a16:colId xmlns:a16="http://schemas.microsoft.com/office/drawing/2014/main" val="20000"/>
                    </a:ext>
                  </a:extLst>
                </a:gridCol>
                <a:gridCol w="1828683">
                  <a:extLst>
                    <a:ext uri="{9D8B030D-6E8A-4147-A177-3AD203B41FA5}">
                      <a16:colId xmlns:a16="http://schemas.microsoft.com/office/drawing/2014/main" val="20001"/>
                    </a:ext>
                  </a:extLst>
                </a:gridCol>
                <a:gridCol w="1724638">
                  <a:extLst>
                    <a:ext uri="{9D8B030D-6E8A-4147-A177-3AD203B41FA5}">
                      <a16:colId xmlns:a16="http://schemas.microsoft.com/office/drawing/2014/main" val="20002"/>
                    </a:ext>
                  </a:extLst>
                </a:gridCol>
                <a:gridCol w="3584448">
                  <a:extLst>
                    <a:ext uri="{9D8B030D-6E8A-4147-A177-3AD203B41FA5}">
                      <a16:colId xmlns:a16="http://schemas.microsoft.com/office/drawing/2014/main" val="20003"/>
                    </a:ext>
                  </a:extLst>
                </a:gridCol>
                <a:gridCol w="1280669">
                  <a:extLst>
                    <a:ext uri="{9D8B030D-6E8A-4147-A177-3AD203B41FA5}">
                      <a16:colId xmlns:a16="http://schemas.microsoft.com/office/drawing/2014/main" val="20004"/>
                    </a:ext>
                  </a:extLst>
                </a:gridCol>
              </a:tblGrid>
              <a:tr h="884888">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186579">
                <a:tc>
                  <a:txBody>
                    <a:bodyPr/>
                    <a:lstStyle/>
                    <a:p>
                      <a:pPr marL="0" algn="ctr" defTabSz="914400" rtl="0" eaLnBrk="1" latinLnBrk="0" hangingPunct="1">
                        <a:spcAft>
                          <a:spcPts val="0"/>
                        </a:spcAft>
                      </a:pPr>
                      <a:r>
                        <a:rPr lang="en-US" sz="12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SKILLS DEVELOPMENT AND EMPOWERMENT WORK STREAM</a:t>
                      </a:r>
                      <a:endParaRPr lang="en-ZA" sz="12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defTabSz="914400" rtl="0" eaLnBrk="1" latinLnBrk="0" hangingPunct="1">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Socio-Economic Integration</a:t>
                      </a:r>
                    </a:p>
                    <a:p>
                      <a:pPr marL="342900" indent="-342900" algn="just" defTabSz="914400" rtl="0" eaLnBrk="1" latinLnBrk="0" hangingPunct="1">
                        <a:buFont typeface="Arial" panose="020B0604020202020204" pitchFamily="34" charset="0"/>
                        <a:buChar cha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defTabSz="914400" rtl="0" eaLnBrk="1" latinLnBrk="0" hangingPunct="1">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Military</a:t>
                      </a:r>
                      <a:r>
                        <a:rPr lang="en-US" sz="1200" kern="1200" baseline="0" dirty="0">
                          <a:solidFill>
                            <a:schemeClr val="tx1"/>
                          </a:solidFill>
                          <a:effectLst/>
                          <a:latin typeface="Arial Narrow" panose="020B0606020202030204" pitchFamily="34" charset="0"/>
                          <a:ea typeface="+mn-ea"/>
                          <a:cs typeface="Arial" panose="020B0604020202020204" pitchFamily="34" charset="0"/>
                        </a:rPr>
                        <a:t> veterans must participate in socio economic activities</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Ensure that MV participate in all government Programs that can create jobs, business and Entrepreneurship opportunities.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DMV has priorities the infrastructure programme amongst others. The DMV has purchased 90 pothole machines that are meant to support the road maintenance programme. Each province will be receiving 10 that will be used as part of on the job training. DMV will be signing an MOU with DoD for military veterans to pilot the maintenance of roads in the Defense Force Complexes.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200" b="1" kern="1200" baseline="0" dirty="0">
                          <a:solidFill>
                            <a:schemeClr val="tx1"/>
                          </a:solidFill>
                          <a:effectLst/>
                          <a:latin typeface="Arial Narrow" panose="020B0606020202030204" pitchFamily="34" charset="0"/>
                          <a:ea typeface="+mn-ea"/>
                          <a:cs typeface="Arial" panose="020B0604020202020204" pitchFamily="34" charset="0"/>
                        </a:rPr>
                        <a:t>Partnerships: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LGSETA- MOU signed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SANRAL Draft MOU finalized to be signed once ratified by SANRAL BOARD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Road Traffic Management Corporation (RTMC) – under consultation.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COGTA finalized aligned with DDM.</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SASSETA- MOU consultation in progress.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SANPARKS- MOU under consultation.</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Agriculture:</a:t>
                      </a:r>
                    </a:p>
                    <a:p>
                      <a:pPr marL="628650" marR="0" lvl="1" indent="-1714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Joint programme with DOD on agriculture</a:t>
                      </a:r>
                    </a:p>
                    <a:p>
                      <a:pPr marL="628650" marR="0" lvl="1" indent="-1714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Food for hunger home garden programme at a planning stage and oceans economy is at consultation stage.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Department of Small Business Cooperatives Training</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Climate Change consultation document on waste management and space shuttle interventions finalized.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Arrive</a:t>
                      </a:r>
                      <a:r>
                        <a:rPr lang="en-US" sz="1200" kern="1200" baseline="0" dirty="0">
                          <a:solidFill>
                            <a:schemeClr val="tx1"/>
                          </a:solidFill>
                          <a:effectLst/>
                          <a:latin typeface="Arial Narrow" panose="020B0606020202030204" pitchFamily="34" charset="0"/>
                          <a:ea typeface="+mn-ea"/>
                          <a:cs typeface="Arial" panose="020B0604020202020204" pitchFamily="34" charset="0"/>
                        </a:rPr>
                        <a:t>d on the 14</a:t>
                      </a:r>
                      <a:r>
                        <a:rPr lang="en-US" sz="1200" kern="1200" baseline="30000" dirty="0">
                          <a:solidFill>
                            <a:schemeClr val="tx1"/>
                          </a:solidFill>
                          <a:effectLst/>
                          <a:latin typeface="Arial Narrow" panose="020B0606020202030204" pitchFamily="34" charset="0"/>
                          <a:ea typeface="+mn-ea"/>
                          <a:cs typeface="Arial" panose="020B0604020202020204" pitchFamily="34" charset="0"/>
                        </a:rPr>
                        <a:t>th</a:t>
                      </a:r>
                      <a:r>
                        <a:rPr lang="en-US" sz="1200" kern="1200" baseline="0" dirty="0">
                          <a:solidFill>
                            <a:schemeClr val="tx1"/>
                          </a:solidFill>
                          <a:effectLst/>
                          <a:latin typeface="Arial Narrow" panose="020B0606020202030204" pitchFamily="34" charset="0"/>
                          <a:ea typeface="+mn-ea"/>
                          <a:cs typeface="Arial" panose="020B0604020202020204" pitchFamily="34" charset="0"/>
                        </a:rPr>
                        <a:t> October </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26</a:t>
            </a:fld>
            <a:endParaRPr lang="en-US"/>
          </a:p>
        </p:txBody>
      </p:sp>
    </p:spTree>
    <p:extLst>
      <p:ext uri="{BB962C8B-B14F-4D97-AF65-F5344CB8AC3E}">
        <p14:creationId xmlns:p14="http://schemas.microsoft.com/office/powerpoint/2010/main" val="3042536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5784214"/>
              </p:ext>
            </p:extLst>
          </p:nvPr>
        </p:nvGraphicFramePr>
        <p:xfrm>
          <a:off x="192023" y="191405"/>
          <a:ext cx="8763442" cy="6231681"/>
        </p:xfrm>
        <a:graphic>
          <a:graphicData uri="http://schemas.openxmlformats.org/drawingml/2006/table">
            <a:tbl>
              <a:tblPr firstRow="1" firstCol="1" bandRow="1"/>
              <a:tblGrid>
                <a:gridCol w="463031">
                  <a:extLst>
                    <a:ext uri="{9D8B030D-6E8A-4147-A177-3AD203B41FA5}">
                      <a16:colId xmlns:a16="http://schemas.microsoft.com/office/drawing/2014/main" val="20000"/>
                    </a:ext>
                  </a:extLst>
                </a:gridCol>
                <a:gridCol w="1886422">
                  <a:extLst>
                    <a:ext uri="{9D8B030D-6E8A-4147-A177-3AD203B41FA5}">
                      <a16:colId xmlns:a16="http://schemas.microsoft.com/office/drawing/2014/main" val="20001"/>
                    </a:ext>
                  </a:extLst>
                </a:gridCol>
                <a:gridCol w="2133109">
                  <a:extLst>
                    <a:ext uri="{9D8B030D-6E8A-4147-A177-3AD203B41FA5}">
                      <a16:colId xmlns:a16="http://schemas.microsoft.com/office/drawing/2014/main" val="20002"/>
                    </a:ext>
                  </a:extLst>
                </a:gridCol>
                <a:gridCol w="2771590">
                  <a:extLst>
                    <a:ext uri="{9D8B030D-6E8A-4147-A177-3AD203B41FA5}">
                      <a16:colId xmlns:a16="http://schemas.microsoft.com/office/drawing/2014/main" val="20003"/>
                    </a:ext>
                  </a:extLst>
                </a:gridCol>
                <a:gridCol w="1509290">
                  <a:extLst>
                    <a:ext uri="{9D8B030D-6E8A-4147-A177-3AD203B41FA5}">
                      <a16:colId xmlns:a16="http://schemas.microsoft.com/office/drawing/2014/main" val="20004"/>
                    </a:ext>
                  </a:extLst>
                </a:gridCol>
              </a:tblGrid>
              <a:tr h="1066181">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165500">
                <a:tc>
                  <a:txBody>
                    <a:bodyPr/>
                    <a:lstStyle/>
                    <a:p>
                      <a:pPr marL="0" algn="ctr" defTabSz="914400" rtl="0" eaLnBrk="1" latinLnBrk="0" hangingPunct="1">
                        <a:spcAft>
                          <a:spcPts val="0"/>
                        </a:spcAft>
                      </a:pPr>
                      <a:r>
                        <a:rPr lang="en-US" sz="12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SKILLS DEVELOPMENT AND EMPOWERMENT WORK STREAM</a:t>
                      </a:r>
                      <a:endParaRPr lang="en-ZA" sz="12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defTabSz="914400" rtl="0" eaLnBrk="1" latinLnBrk="0" hangingPunct="1">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Socio-Economic Integration</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Empowerment and skilling of Military Veterans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The DMV seek strategic partners to ensure the empowerment and skilling</a:t>
                      </a:r>
                      <a:r>
                        <a:rPr lang="en-US" sz="1200" kern="1200" baseline="0" dirty="0">
                          <a:solidFill>
                            <a:schemeClr val="tx1"/>
                          </a:solidFill>
                          <a:effectLst/>
                          <a:latin typeface="Arial Narrow" panose="020B0606020202030204" pitchFamily="34" charset="0"/>
                          <a:ea typeface="+mn-ea"/>
                          <a:cs typeface="Arial" panose="020B0604020202020204" pitchFamily="34" charset="0"/>
                        </a:rPr>
                        <a:t> of military veterans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DMV will be seeking to meet the private sector companies in mining, and motor industry terms of the participation of military veterans in 30% set aside for previously disadvantaged groups.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Partnership with SITA and the National Electronic Media Institute of South Africa (NEMISA) to provide Digital Literacy to the 5000 military veterans’ youth.</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programme</a:t>
                      </a:r>
                      <a:r>
                        <a:rPr lang="en-US" sz="1200" kern="1200" baseline="0" dirty="0">
                          <a:solidFill>
                            <a:schemeClr val="tx1"/>
                          </a:solidFill>
                          <a:effectLst/>
                          <a:latin typeface="Arial Narrow" panose="020B0606020202030204" pitchFamily="34" charset="0"/>
                          <a:ea typeface="+mn-ea"/>
                          <a:cs typeface="Arial" panose="020B0604020202020204" pitchFamily="34" charset="0"/>
                        </a:rPr>
                        <a:t> will focus on computer literacy, technical ICT skills, graphic design, radio, film and television etc.</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rollout plan will be provided and the MV database will be used for selection purposes. All provinces will be catered for.</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Post training, the MV youth will be provided with opportunities for business and employment at the DMV, SITA and their partners.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27</a:t>
            </a:fld>
            <a:endParaRPr lang="en-US"/>
          </a:p>
        </p:txBody>
      </p:sp>
    </p:spTree>
    <p:extLst>
      <p:ext uri="{BB962C8B-B14F-4D97-AF65-F5344CB8AC3E}">
        <p14:creationId xmlns:p14="http://schemas.microsoft.com/office/powerpoint/2010/main" val="3317193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97772797"/>
              </p:ext>
            </p:extLst>
          </p:nvPr>
        </p:nvGraphicFramePr>
        <p:xfrm>
          <a:off x="192023" y="191405"/>
          <a:ext cx="8763442" cy="6231681"/>
        </p:xfrm>
        <a:graphic>
          <a:graphicData uri="http://schemas.openxmlformats.org/drawingml/2006/table">
            <a:tbl>
              <a:tblPr firstRow="1" firstCol="1" bandRow="1"/>
              <a:tblGrid>
                <a:gridCol w="463031">
                  <a:extLst>
                    <a:ext uri="{9D8B030D-6E8A-4147-A177-3AD203B41FA5}">
                      <a16:colId xmlns:a16="http://schemas.microsoft.com/office/drawing/2014/main" val="20000"/>
                    </a:ext>
                  </a:extLst>
                </a:gridCol>
                <a:gridCol w="1886422">
                  <a:extLst>
                    <a:ext uri="{9D8B030D-6E8A-4147-A177-3AD203B41FA5}">
                      <a16:colId xmlns:a16="http://schemas.microsoft.com/office/drawing/2014/main" val="20001"/>
                    </a:ext>
                  </a:extLst>
                </a:gridCol>
                <a:gridCol w="2133109">
                  <a:extLst>
                    <a:ext uri="{9D8B030D-6E8A-4147-A177-3AD203B41FA5}">
                      <a16:colId xmlns:a16="http://schemas.microsoft.com/office/drawing/2014/main" val="20002"/>
                    </a:ext>
                  </a:extLst>
                </a:gridCol>
                <a:gridCol w="2771590">
                  <a:extLst>
                    <a:ext uri="{9D8B030D-6E8A-4147-A177-3AD203B41FA5}">
                      <a16:colId xmlns:a16="http://schemas.microsoft.com/office/drawing/2014/main" val="20003"/>
                    </a:ext>
                  </a:extLst>
                </a:gridCol>
                <a:gridCol w="1509290">
                  <a:extLst>
                    <a:ext uri="{9D8B030D-6E8A-4147-A177-3AD203B41FA5}">
                      <a16:colId xmlns:a16="http://schemas.microsoft.com/office/drawing/2014/main" val="20004"/>
                    </a:ext>
                  </a:extLst>
                </a:gridCol>
              </a:tblGrid>
              <a:tr h="1066181">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165500">
                <a:tc>
                  <a:txBody>
                    <a:bodyPr/>
                    <a:lstStyle/>
                    <a:p>
                      <a:pPr marL="0" algn="ctr" defTabSz="914400" rtl="0" eaLnBrk="1" latinLnBrk="0" hangingPunct="1">
                        <a:spcAft>
                          <a:spcPts val="0"/>
                        </a:spcAft>
                      </a:pPr>
                      <a:r>
                        <a:rPr lang="en-US" sz="12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SKILLS DEVELOPMENT AND EMPOWERMENT WORK STREAM</a:t>
                      </a:r>
                      <a:endParaRPr lang="en-ZA" sz="12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defTabSz="914400" rtl="0" eaLnBrk="1" latinLnBrk="0" hangingPunct="1">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Socio-Economic Integration</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Empowerment and skilling of Military Veterans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The DMV seek strategic partners to ensure the empowerment and skilling</a:t>
                      </a:r>
                      <a:r>
                        <a:rPr lang="en-US" sz="1200" kern="1200" baseline="0" dirty="0">
                          <a:solidFill>
                            <a:schemeClr val="tx1"/>
                          </a:solidFill>
                          <a:effectLst/>
                          <a:latin typeface="Arial Narrow" panose="020B0606020202030204" pitchFamily="34" charset="0"/>
                          <a:ea typeface="+mn-ea"/>
                          <a:cs typeface="Arial" panose="020B0604020202020204" pitchFamily="34" charset="0"/>
                        </a:rPr>
                        <a:t> of military veterans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A letter for partnership has been written to the services SETA to excess their Business Entrepreneurship training for Military Veterans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In this partnership DMV has requested provision of containers for Military Veterans to start up their business. It may businesses like Internet Café’s,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Spaza</a:t>
                      </a:r>
                      <a:r>
                        <a:rPr lang="en-US" sz="1200" kern="1200" baseline="0" dirty="0">
                          <a:solidFill>
                            <a:schemeClr val="tx1"/>
                          </a:solidFill>
                          <a:effectLst/>
                          <a:latin typeface="Arial Narrow" panose="020B0606020202030204" pitchFamily="34" charset="0"/>
                          <a:ea typeface="+mn-ea"/>
                          <a:cs typeface="Arial" panose="020B0604020202020204" pitchFamily="34" charset="0"/>
                        </a:rPr>
                        <a:t> shops,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Tyre</a:t>
                      </a:r>
                      <a:r>
                        <a:rPr lang="en-US" sz="1200" kern="1200" baseline="0" dirty="0">
                          <a:solidFill>
                            <a:schemeClr val="tx1"/>
                          </a:solidFill>
                          <a:effectLst/>
                          <a:latin typeface="Arial Narrow" panose="020B0606020202030204" pitchFamily="34" charset="0"/>
                          <a:ea typeface="+mn-ea"/>
                          <a:cs typeface="Arial" panose="020B0604020202020204" pitchFamily="34" charset="0"/>
                        </a:rPr>
                        <a:t> fitment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Centres</a:t>
                      </a:r>
                      <a:r>
                        <a:rPr lang="en-US" sz="1200" kern="1200" baseline="0" dirty="0">
                          <a:solidFill>
                            <a:schemeClr val="tx1"/>
                          </a:solidFill>
                          <a:effectLst/>
                          <a:latin typeface="Arial Narrow" panose="020B0606020202030204" pitchFamily="34" charset="0"/>
                          <a:ea typeface="+mn-ea"/>
                          <a:cs typeface="Arial" panose="020B0604020202020204" pitchFamily="34" charset="0"/>
                        </a:rPr>
                        <a:t>, Bed and breakfast, Hair salons, Bakeries, Appliances workshops, cellular accessories shops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DMV has also agreed with the Department of Social Development on a Food Parcel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Programme</a:t>
                      </a:r>
                      <a:r>
                        <a:rPr lang="en-US" sz="1200" kern="1200" baseline="0" dirty="0">
                          <a:solidFill>
                            <a:schemeClr val="tx1"/>
                          </a:solidFill>
                          <a:effectLst/>
                          <a:latin typeface="Arial Narrow" panose="020B0606020202030204" pitchFamily="34" charset="0"/>
                          <a:ea typeface="+mn-ea"/>
                          <a:cs typeface="Arial" panose="020B0604020202020204" pitchFamily="34" charset="0"/>
                        </a:rPr>
                        <a:t> and a Comprehensive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programme</a:t>
                      </a:r>
                      <a:r>
                        <a:rPr lang="en-US" sz="1200" kern="1200" baseline="0" dirty="0">
                          <a:solidFill>
                            <a:schemeClr val="tx1"/>
                          </a:solidFill>
                          <a:effectLst/>
                          <a:latin typeface="Arial Narrow" panose="020B0606020202030204" pitchFamily="34" charset="0"/>
                          <a:ea typeface="+mn-ea"/>
                          <a:cs typeface="Arial" panose="020B0604020202020204" pitchFamily="34" charset="0"/>
                        </a:rPr>
                        <a:t> that will focus on short term, medium term and long term development </a:t>
                      </a:r>
                      <a:r>
                        <a:rPr lang="en-US" sz="1200" kern="1200" baseline="0" dirty="0" err="1">
                          <a:solidFill>
                            <a:schemeClr val="tx1"/>
                          </a:solidFill>
                          <a:effectLst/>
                          <a:latin typeface="Arial Narrow" panose="020B0606020202030204" pitchFamily="34" charset="0"/>
                          <a:ea typeface="+mn-ea"/>
                          <a:cs typeface="Arial" panose="020B0604020202020204" pitchFamily="34" charset="0"/>
                        </a:rPr>
                        <a:t>programme</a:t>
                      </a: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28</a:t>
            </a:fld>
            <a:endParaRPr lang="en-US"/>
          </a:p>
        </p:txBody>
      </p:sp>
    </p:spTree>
    <p:extLst>
      <p:ext uri="{BB962C8B-B14F-4D97-AF65-F5344CB8AC3E}">
        <p14:creationId xmlns:p14="http://schemas.microsoft.com/office/powerpoint/2010/main" val="197702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92497173"/>
              </p:ext>
            </p:extLst>
          </p:nvPr>
        </p:nvGraphicFramePr>
        <p:xfrm>
          <a:off x="190005" y="188406"/>
          <a:ext cx="8681147" cy="5855596"/>
        </p:xfrm>
        <a:graphic>
          <a:graphicData uri="http://schemas.openxmlformats.org/drawingml/2006/table">
            <a:tbl>
              <a:tblPr firstRow="1" firstCol="1" bandRow="1"/>
              <a:tblGrid>
                <a:gridCol w="320040">
                  <a:extLst>
                    <a:ext uri="{9D8B030D-6E8A-4147-A177-3AD203B41FA5}">
                      <a16:colId xmlns:a16="http://schemas.microsoft.com/office/drawing/2014/main" val="20000"/>
                    </a:ext>
                  </a:extLst>
                </a:gridCol>
                <a:gridCol w="194564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772229">
                  <a:extLst>
                    <a:ext uri="{9D8B030D-6E8A-4147-A177-3AD203B41FA5}">
                      <a16:colId xmlns:a16="http://schemas.microsoft.com/office/drawing/2014/main" val="20003"/>
                    </a:ext>
                  </a:extLst>
                </a:gridCol>
                <a:gridCol w="1509638">
                  <a:extLst>
                    <a:ext uri="{9D8B030D-6E8A-4147-A177-3AD203B41FA5}">
                      <a16:colId xmlns:a16="http://schemas.microsoft.com/office/drawing/2014/main" val="20004"/>
                    </a:ext>
                  </a:extLst>
                </a:gridCol>
              </a:tblGrid>
              <a:tr h="949572">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2640138">
                <a:tc rowSpan="2">
                  <a:txBody>
                    <a:bodyPr/>
                    <a:lstStyle/>
                    <a:p>
                      <a:pPr algn="ctr">
                        <a:spcAft>
                          <a:spcPts val="0"/>
                        </a:spcAft>
                      </a:pPr>
                      <a:r>
                        <a:rPr lang="en-US" sz="12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HERITAGE AND MEMORIALISATION</a:t>
                      </a:r>
                      <a:r>
                        <a:rPr lang="en-US" sz="12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WORK STREAM</a:t>
                      </a:r>
                      <a:endParaRPr lang="en-ZA" sz="12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Heritage </a:t>
                      </a:r>
                    </a:p>
                    <a:p>
                      <a:pPr marL="0" indent="0" algn="just">
                        <a:buFont typeface="Wingdings" panose="05000000000000000000" pitchFamily="2" charset="2"/>
                        <a:buNone/>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lphaLcParenR"/>
                      </a:pPr>
                      <a:r>
                        <a:rPr lang="en-US" sz="1200" kern="1200" dirty="0">
                          <a:solidFill>
                            <a:schemeClr val="tx1"/>
                          </a:solidFill>
                          <a:effectLst/>
                          <a:latin typeface="Arial Narrow" panose="020B0606020202030204" pitchFamily="34" charset="0"/>
                          <a:ea typeface="+mn-ea"/>
                          <a:cs typeface="Arial" panose="020B0604020202020204" pitchFamily="34" charset="0"/>
                        </a:rPr>
                        <a:t>Repatriation of remains</a:t>
                      </a:r>
                    </a:p>
                    <a:p>
                      <a:pPr marL="342900" indent="-342900" algn="just">
                        <a:buFont typeface="Wingdings" panose="05000000000000000000" pitchFamily="2" charset="2"/>
                        <a:buAutoNum type="alphaLcParenR"/>
                      </a:pPr>
                      <a:r>
                        <a:rPr lang="en-US" sz="1200" kern="1200" dirty="0">
                          <a:solidFill>
                            <a:schemeClr val="tx1"/>
                          </a:solidFill>
                          <a:effectLst/>
                          <a:latin typeface="Arial Narrow" panose="020B0606020202030204" pitchFamily="34" charset="0"/>
                          <a:ea typeface="+mn-ea"/>
                          <a:cs typeface="Arial" panose="020B0604020202020204" pitchFamily="34" charset="0"/>
                        </a:rPr>
                        <a:t>Erection of</a:t>
                      </a:r>
                      <a:r>
                        <a:rPr lang="en-US" sz="1200" kern="1200" baseline="0" dirty="0">
                          <a:solidFill>
                            <a:schemeClr val="tx1"/>
                          </a:solidFill>
                          <a:effectLst/>
                          <a:latin typeface="Arial Narrow" panose="020B0606020202030204" pitchFamily="34" charset="0"/>
                          <a:ea typeface="+mn-ea"/>
                          <a:cs typeface="Arial" panose="020B0604020202020204" pitchFamily="34" charset="0"/>
                        </a:rPr>
                        <a:t> monuments in host countries</a:t>
                      </a:r>
                    </a:p>
                    <a:p>
                      <a:pPr marL="342900" indent="-342900" algn="just">
                        <a:buFont typeface="Wingdings" panose="05000000000000000000" pitchFamily="2" charset="2"/>
                        <a:buAutoNum type="alphaLcParenR"/>
                      </a:pPr>
                      <a:r>
                        <a:rPr lang="en-US" sz="1200" kern="1200" baseline="0" dirty="0">
                          <a:solidFill>
                            <a:schemeClr val="tx1"/>
                          </a:solidFill>
                          <a:effectLst/>
                          <a:latin typeface="Arial Narrow" panose="020B0606020202030204" pitchFamily="34" charset="0"/>
                          <a:ea typeface="+mn-ea"/>
                          <a:cs typeface="Arial" panose="020B0604020202020204" pitchFamily="34" charset="0"/>
                        </a:rPr>
                        <a:t>Memorialization of fallen heroes</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rabicPeriod"/>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DMV</a:t>
                      </a:r>
                      <a:r>
                        <a:rPr lang="en-US" sz="1200" kern="1200" baseline="0" dirty="0">
                          <a:solidFill>
                            <a:schemeClr val="tx1"/>
                          </a:solidFill>
                          <a:effectLst/>
                          <a:latin typeface="Arial Narrow" panose="020B0606020202030204" pitchFamily="34" charset="0"/>
                          <a:ea typeface="+mn-ea"/>
                          <a:cs typeface="Arial" panose="020B0604020202020204" pitchFamily="34" charset="0"/>
                        </a:rPr>
                        <a:t> in partnership with the Department of Sport, Arts and Culture and other relevant institutions</a:t>
                      </a:r>
                    </a:p>
                    <a:p>
                      <a:pPr marL="0" indent="0" algn="just">
                        <a:buFont typeface="Arial" panose="020B0604020202020204" pitchFamily="34" charset="0"/>
                        <a:buNone/>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Repatriation Policy Discussion of Implementation Plan in circulation </a:t>
                      </a:r>
                    </a:p>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Repatriation</a:t>
                      </a:r>
                      <a:r>
                        <a:rPr lang="en-US" sz="1200" kern="1200" baseline="0" dirty="0">
                          <a:solidFill>
                            <a:schemeClr val="tx1"/>
                          </a:solidFill>
                          <a:effectLst/>
                          <a:latin typeface="Arial Narrow" panose="020B0606020202030204" pitchFamily="34" charset="0"/>
                          <a:ea typeface="+mn-ea"/>
                          <a:cs typeface="Arial" panose="020B0604020202020204" pitchFamily="34" charset="0"/>
                        </a:rPr>
                        <a:t> of the remains of fallen heroes </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Arial" panose="020B0604020202020204" pitchFamily="34" charset="0"/>
                        <a:buNone/>
                      </a:pPr>
                      <a:r>
                        <a:rPr lang="en-US" sz="1200" kern="1200" baseline="0" dirty="0">
                          <a:solidFill>
                            <a:schemeClr val="tx1"/>
                          </a:solidFill>
                          <a:effectLst/>
                          <a:latin typeface="Arial Narrow" panose="020B0606020202030204" pitchFamily="34" charset="0"/>
                          <a:ea typeface="+mn-ea"/>
                          <a:cs typeface="Arial" panose="020B0604020202020204" pitchFamily="34" charset="0"/>
                        </a:rPr>
                        <a:t> </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On-going engagements are being held with the Departments of Arts and Culture and its agencies such as SAHRA, NHC, and Freedom Park.</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An MOU will be put in place between the two departments</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DMV to establish a committee headed by the office of the DM </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Consultation process with the DMV, Families, Reps from formations, Department of sport arts and culture, the relevant ambassadors  and other interested parties.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79944">
                <a:tc vMerge="1">
                  <a:txBody>
                    <a:bodyPr/>
                    <a:lstStyle/>
                    <a:p>
                      <a:endParaRPr lang="en-ZA"/>
                    </a:p>
                  </a:txBody>
                  <a:tcPr/>
                </a:tc>
                <a:tc>
                  <a:txBody>
                    <a:bodyPr/>
                    <a:lstStyle/>
                    <a:p>
                      <a:pPr marL="0" indent="0" algn="just">
                        <a:buFont typeface="Wingdings" panose="05000000000000000000" pitchFamily="2" charset="2"/>
                        <a:buNone/>
                      </a:pPr>
                      <a:r>
                        <a:rPr lang="en-US" sz="1200" kern="1200" baseline="0" dirty="0">
                          <a:solidFill>
                            <a:schemeClr val="tx1"/>
                          </a:solidFill>
                          <a:effectLst/>
                          <a:latin typeface="Arial Narrow" panose="020B0606020202030204" pitchFamily="34" charset="0"/>
                          <a:ea typeface="+mn-ea"/>
                          <a:cs typeface="Arial" panose="020B0604020202020204" pitchFamily="34" charset="0"/>
                        </a:rPr>
                        <a:t>Unity and Diversity </a:t>
                      </a:r>
                      <a:endParaRPr lang="en-ZA"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Arial" panose="020B0604020202020204" pitchFamily="34" charset="0"/>
                        <a:buNone/>
                      </a:pPr>
                      <a:r>
                        <a:rPr lang="en-US" sz="1200" kern="1200" dirty="0">
                          <a:solidFill>
                            <a:schemeClr val="tx1"/>
                          </a:solidFill>
                          <a:effectLst/>
                          <a:latin typeface="Arial Narrow" panose="020B0606020202030204" pitchFamily="34" charset="0"/>
                          <a:ea typeface="+mn-ea"/>
                          <a:cs typeface="Arial" panose="020B0604020202020204" pitchFamily="34" charset="0"/>
                        </a:rPr>
                        <a:t>DMV to partner with the DASC</a:t>
                      </a:r>
                      <a:r>
                        <a:rPr lang="en-US" sz="1200" kern="1200" baseline="0" dirty="0">
                          <a:solidFill>
                            <a:schemeClr val="tx1"/>
                          </a:solidFill>
                          <a:effectLst/>
                          <a:latin typeface="Arial Narrow" panose="020B0606020202030204" pitchFamily="34" charset="0"/>
                          <a:ea typeface="+mn-ea"/>
                          <a:cs typeface="Arial" panose="020B0604020202020204" pitchFamily="34" charset="0"/>
                        </a:rPr>
                        <a:t> in order to be integrated to Moral Regeneration, Nation Building Programmes </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DMV and DOD, Arts and culture to develop a strategy and implementation plan. </a:t>
                      </a:r>
                    </a:p>
                    <a:p>
                      <a:pPr marL="228600" marR="0" lvl="0" indent="-2286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DMV to align its strategy with the national strategy on Moral Regeneration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2022</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29</a:t>
            </a:fld>
            <a:endParaRPr lang="en-US" dirty="0"/>
          </a:p>
        </p:txBody>
      </p:sp>
    </p:spTree>
    <p:extLst>
      <p:ext uri="{BB962C8B-B14F-4D97-AF65-F5344CB8AC3E}">
        <p14:creationId xmlns:p14="http://schemas.microsoft.com/office/powerpoint/2010/main" val="327680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1" y="1625600"/>
            <a:ext cx="8969829" cy="4551363"/>
          </a:xfrm>
        </p:spPr>
        <p:txBody>
          <a:bodyPr/>
          <a:lstStyle/>
          <a:p>
            <a:pPr marL="0" lvl="0" indent="0" algn="ctr" defTabSz="457200">
              <a:lnSpc>
                <a:spcPct val="150000"/>
              </a:lnSpc>
              <a:spcBef>
                <a:spcPts val="0"/>
              </a:spcBef>
              <a:buNone/>
            </a:pPr>
            <a:r>
              <a:rPr lang="en-US" sz="2400" dirty="0">
                <a:solidFill>
                  <a:prstClr val="black"/>
                </a:solidFill>
                <a:latin typeface="Arial"/>
              </a:rPr>
              <a:t>To provide an update and  progress made in redressing the challenges faced by military veterans and those who marched to in November 2020 </a:t>
            </a:r>
          </a:p>
          <a:p>
            <a:pPr marL="0" indent="0">
              <a:buNone/>
            </a:pPr>
            <a:endParaRPr lang="en-US" dirty="0"/>
          </a:p>
        </p:txBody>
      </p:sp>
      <p:sp>
        <p:nvSpPr>
          <p:cNvPr id="4" name="Rectangle 3">
            <a:extLst>
              <a:ext uri="{FF2B5EF4-FFF2-40B4-BE49-F238E27FC236}">
                <a16:creationId xmlns:a16="http://schemas.microsoft.com/office/drawing/2014/main" id="{55FC1853-6199-2543-9FE0-23C283A0A8F0}"/>
              </a:ext>
            </a:extLst>
          </p:cNvPr>
          <p:cNvSpPr/>
          <p:nvPr/>
        </p:nvSpPr>
        <p:spPr>
          <a:xfrm>
            <a:off x="0" y="0"/>
            <a:ext cx="9144000" cy="885371"/>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1" y="1"/>
            <a:ext cx="9144001" cy="885370"/>
          </a:xfrm>
        </p:spPr>
        <p:txBody>
          <a:bodyPr>
            <a:normAutofit/>
          </a:bodyPr>
          <a:lstStyle/>
          <a:p>
            <a:pPr algn="ctr"/>
            <a:r>
              <a:rPr lang="en-US" sz="2800" b="1" dirty="0">
                <a:latin typeface="Arial" panose="020B0604020202020204" pitchFamily="34" charset="0"/>
                <a:cs typeface="Arial" panose="020B0604020202020204" pitchFamily="34" charset="0"/>
              </a:rPr>
              <a:t>PURPOSE</a:t>
            </a:r>
          </a:p>
        </p:txBody>
      </p:sp>
      <p:sp>
        <p:nvSpPr>
          <p:cNvPr id="6" name="Slide Number Placeholder 5"/>
          <p:cNvSpPr>
            <a:spLocks noGrp="1"/>
          </p:cNvSpPr>
          <p:nvPr>
            <p:ph type="sldNum" sz="quarter" idx="12"/>
          </p:nvPr>
        </p:nvSpPr>
        <p:spPr/>
        <p:txBody>
          <a:bodyPr/>
          <a:lstStyle/>
          <a:p>
            <a:fld id="{D8EDF274-8065-1740-B929-8D7E9C7650F4}" type="slidenum">
              <a:rPr lang="en-US" smtClean="0"/>
              <a:t>3</a:t>
            </a:fld>
            <a:endParaRPr lang="en-US" dirty="0"/>
          </a:p>
        </p:txBody>
      </p:sp>
    </p:spTree>
    <p:extLst>
      <p:ext uri="{BB962C8B-B14F-4D97-AF65-F5344CB8AC3E}">
        <p14:creationId xmlns:p14="http://schemas.microsoft.com/office/powerpoint/2010/main" val="4060795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56903317"/>
              </p:ext>
            </p:extLst>
          </p:nvPr>
        </p:nvGraphicFramePr>
        <p:xfrm>
          <a:off x="190005" y="188405"/>
          <a:ext cx="8765462" cy="6173894"/>
        </p:xfrm>
        <a:graphic>
          <a:graphicData uri="http://schemas.openxmlformats.org/drawingml/2006/table">
            <a:tbl>
              <a:tblPr firstRow="1" firstCol="1" bandRow="1"/>
              <a:tblGrid>
                <a:gridCol w="347024">
                  <a:extLst>
                    <a:ext uri="{9D8B030D-6E8A-4147-A177-3AD203B41FA5}">
                      <a16:colId xmlns:a16="http://schemas.microsoft.com/office/drawing/2014/main" val="20000"/>
                    </a:ext>
                  </a:extLst>
                </a:gridCol>
                <a:gridCol w="2002971">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772229">
                  <a:extLst>
                    <a:ext uri="{9D8B030D-6E8A-4147-A177-3AD203B41FA5}">
                      <a16:colId xmlns:a16="http://schemas.microsoft.com/office/drawing/2014/main" val="20003"/>
                    </a:ext>
                  </a:extLst>
                </a:gridCol>
                <a:gridCol w="1509638">
                  <a:extLst>
                    <a:ext uri="{9D8B030D-6E8A-4147-A177-3AD203B41FA5}">
                      <a16:colId xmlns:a16="http://schemas.microsoft.com/office/drawing/2014/main" val="20004"/>
                    </a:ext>
                  </a:extLst>
                </a:gridCol>
              </a:tblGrid>
              <a:tr h="785011">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2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2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388883">
                <a:tc>
                  <a:txBody>
                    <a:bodyPr/>
                    <a:lstStyle/>
                    <a:p>
                      <a:pPr marL="0" algn="ctr" defTabSz="914400" rtl="0" eaLnBrk="1" latinLnBrk="0" hangingPunct="1">
                        <a:spcAft>
                          <a:spcPts val="0"/>
                        </a:spcAft>
                      </a:pPr>
                      <a:r>
                        <a:rPr lang="en-US" sz="14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PRESIDENTIAL PARDONS AND EXPUNGEMENTS</a:t>
                      </a:r>
                      <a:endParaRPr lang="en-ZA" sz="1400" b="1" kern="120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Presidential Pardons and expungements of political and criminal</a:t>
                      </a:r>
                      <a:r>
                        <a:rPr lang="en-US" sz="1200" kern="1200" baseline="0" dirty="0">
                          <a:solidFill>
                            <a:schemeClr val="tx1"/>
                          </a:solidFill>
                          <a:effectLst/>
                          <a:latin typeface="Arial Narrow" panose="020B0606020202030204" pitchFamily="34" charset="0"/>
                          <a:ea typeface="+mn-ea"/>
                          <a:cs typeface="Arial" panose="020B0604020202020204" pitchFamily="34" charset="0"/>
                        </a:rPr>
                        <a:t> records</a:t>
                      </a:r>
                    </a:p>
                    <a:p>
                      <a:pPr marL="342900" indent="-342900" algn="just">
                        <a:buFont typeface="Wingdings" panose="05000000000000000000" pitchFamily="2" charset="2"/>
                        <a:buAutoNum type="arabicPeriod"/>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Department of Justice and Constitutional Development are the custodians of presidential pardon and expungement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DMV is awaiting guidance from the Department of Justice and Constitutional Development.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Ongoing</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30</a:t>
            </a:fld>
            <a:endParaRPr lang="en-US"/>
          </a:p>
        </p:txBody>
      </p:sp>
    </p:spTree>
    <p:extLst>
      <p:ext uri="{BB962C8B-B14F-4D97-AF65-F5344CB8AC3E}">
        <p14:creationId xmlns:p14="http://schemas.microsoft.com/office/powerpoint/2010/main" val="2416627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FC1853-6199-2543-9FE0-23C283A0A8F0}"/>
              </a:ext>
            </a:extLst>
          </p:cNvPr>
          <p:cNvSpPr/>
          <p:nvPr/>
        </p:nvSpPr>
        <p:spPr>
          <a:xfrm>
            <a:off x="0" y="0"/>
            <a:ext cx="9144000" cy="885371"/>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0" y="1"/>
            <a:ext cx="9144000" cy="885370"/>
          </a:xfrm>
        </p:spPr>
        <p:txBody>
          <a:bodyPr>
            <a:normAutofit/>
          </a:bodyPr>
          <a:lstStyle/>
          <a:p>
            <a:pPr algn="ctr"/>
            <a:r>
              <a:rPr lang="en-US" sz="2400" b="1" dirty="0">
                <a:latin typeface="Arial" panose="020B0604020202020204" pitchFamily="34" charset="0"/>
                <a:cs typeface="Arial" panose="020B0604020202020204" pitchFamily="34" charset="0"/>
              </a:rPr>
              <a:t>COMMUNICATIONS AND PROVINCIAL ENGAGEMENTS</a:t>
            </a:r>
          </a:p>
        </p:txBody>
      </p:sp>
      <p:sp>
        <p:nvSpPr>
          <p:cNvPr id="6" name="Slide Number Placeholder 5"/>
          <p:cNvSpPr>
            <a:spLocks noGrp="1"/>
          </p:cNvSpPr>
          <p:nvPr>
            <p:ph type="sldNum" sz="quarter" idx="12"/>
          </p:nvPr>
        </p:nvSpPr>
        <p:spPr/>
        <p:txBody>
          <a:bodyPr/>
          <a:lstStyle/>
          <a:p>
            <a:fld id="{D8EDF274-8065-1740-B929-8D7E9C7650F4}" type="slidenum">
              <a:rPr lang="en-US" smtClean="0"/>
              <a:t>31</a:t>
            </a:fld>
            <a:endParaRPr lang="en-US" dirty="0"/>
          </a:p>
        </p:txBody>
      </p:sp>
      <p:sp>
        <p:nvSpPr>
          <p:cNvPr id="5" name="Content Placeholder 4"/>
          <p:cNvSpPr>
            <a:spLocks noGrp="1"/>
          </p:cNvSpPr>
          <p:nvPr>
            <p:ph idx="1"/>
          </p:nvPr>
        </p:nvSpPr>
        <p:spPr>
          <a:xfrm>
            <a:off x="557088" y="1070251"/>
            <a:ext cx="7886700" cy="4351338"/>
          </a:xfrm>
        </p:spPr>
        <p:txBody>
          <a:bodyPr/>
          <a:lstStyle/>
          <a:p>
            <a:pPr marL="0" indent="0">
              <a:buNone/>
            </a:pPr>
            <a:r>
              <a:rPr lang="en-US" sz="2000" dirty="0">
                <a:latin typeface="Arial" panose="020B0604020202020204" pitchFamily="34" charset="0"/>
                <a:cs typeface="Arial" panose="020B0604020202020204" pitchFamily="34" charset="0"/>
              </a:rPr>
              <a:t>The DMV is currently utilizing the following tools to communicate with Military Veterans:  </a:t>
            </a:r>
          </a:p>
          <a:p>
            <a:pPr lvl="1"/>
            <a:r>
              <a:rPr lang="en-US" sz="1600" dirty="0">
                <a:latin typeface="Arial" panose="020B0604020202020204" pitchFamily="34" charset="0"/>
                <a:cs typeface="Arial" panose="020B0604020202020204" pitchFamily="34" charset="0"/>
              </a:rPr>
              <a:t>Social Media: WhatsApp, Facebook </a:t>
            </a:r>
          </a:p>
          <a:p>
            <a:pPr lvl="1"/>
            <a:r>
              <a:rPr lang="en-US" sz="1600" dirty="0">
                <a:latin typeface="Arial" panose="020B0604020202020204" pitchFamily="34" charset="0"/>
                <a:cs typeface="Arial" panose="020B0604020202020204" pitchFamily="34" charset="0"/>
              </a:rPr>
              <a:t>DMV website</a:t>
            </a:r>
          </a:p>
          <a:p>
            <a:pPr lvl="1"/>
            <a:r>
              <a:rPr lang="en-US" sz="1600" dirty="0">
                <a:latin typeface="Arial" panose="020B0604020202020204" pitchFamily="34" charset="0"/>
                <a:cs typeface="Arial" panose="020B0604020202020204" pitchFamily="34" charset="0"/>
              </a:rPr>
              <a:t>Booklets, Military Veterans Benefits flyers </a:t>
            </a:r>
          </a:p>
          <a:p>
            <a:pPr marL="457200" lvl="1" indent="0">
              <a:buNone/>
            </a:pPr>
            <a:r>
              <a:rPr lang="en-US" sz="1600" dirty="0">
                <a:latin typeface="Arial" panose="020B0604020202020204" pitchFamily="34" charset="0"/>
                <a:cs typeface="Arial" panose="020B0604020202020204" pitchFamily="34" charset="0"/>
              </a:rPr>
              <a:t> </a:t>
            </a:r>
          </a:p>
          <a:p>
            <a:pPr marL="0" indent="0">
              <a:buNone/>
            </a:pPr>
            <a:r>
              <a:rPr lang="en-US" sz="2000" dirty="0">
                <a:latin typeface="Arial" panose="020B0604020202020204" pitchFamily="34" charset="0"/>
                <a:cs typeface="Arial" panose="020B0604020202020204" pitchFamily="34" charset="0"/>
              </a:rPr>
              <a:t>Regarding provincial engagement </a:t>
            </a:r>
          </a:p>
          <a:p>
            <a:pPr lvl="1"/>
            <a:r>
              <a:rPr lang="en-US" sz="1600" dirty="0">
                <a:latin typeface="Arial" panose="020B0604020202020204" pitchFamily="34" charset="0"/>
                <a:cs typeface="Arial" panose="020B0604020202020204" pitchFamily="34" charset="0"/>
              </a:rPr>
              <a:t>3 Provinces (EC, GAUTENG, LIMPOPO) have been visited by the work stream – (2 virtual and 1 physical)</a:t>
            </a:r>
          </a:p>
          <a:p>
            <a:pPr marL="0" indent="0">
              <a:buNone/>
            </a:pPr>
            <a:endParaRPr lang="en-US" sz="2000" dirty="0">
              <a:latin typeface="Arial" panose="020B0604020202020204" pitchFamily="34" charset="0"/>
              <a:cs typeface="Arial" panose="020B0604020202020204" pitchFamily="34" charset="0"/>
            </a:endParaRPr>
          </a:p>
          <a:p>
            <a:pPr marL="457200" lvl="1" indent="0">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9873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CF09-463A-CB4C-9FBB-5115203867F2}"/>
              </a:ext>
            </a:extLst>
          </p:cNvPr>
          <p:cNvSpPr>
            <a:spLocks noGrp="1"/>
          </p:cNvSpPr>
          <p:nvPr>
            <p:ph type="ctrTitle"/>
          </p:nvPr>
        </p:nvSpPr>
        <p:spPr>
          <a:xfrm>
            <a:off x="2764459" y="2322577"/>
            <a:ext cx="3822431" cy="1276700"/>
          </a:xfrm>
        </p:spPr>
        <p:txBody>
          <a:bodyPr/>
          <a:lstStyle/>
          <a:p>
            <a:r>
              <a:rPr lang="en-US" dirty="0">
                <a:latin typeface="Arial" panose="020B0604020202020204" pitchFamily="34" charset="0"/>
                <a:cs typeface="Arial" panose="020B0604020202020204" pitchFamily="34" charset="0"/>
              </a:rPr>
              <a:t>Thank You</a:t>
            </a:r>
          </a:p>
        </p:txBody>
      </p:sp>
      <p:sp>
        <p:nvSpPr>
          <p:cNvPr id="4" name="TextBox 3">
            <a:extLst>
              <a:ext uri="{FF2B5EF4-FFF2-40B4-BE49-F238E27FC236}">
                <a16:creationId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12"/>
          </p:nvPr>
        </p:nvSpPr>
        <p:spPr/>
        <p:txBody>
          <a:bodyPr/>
          <a:lstStyle/>
          <a:p>
            <a:fld id="{D8EDF274-8065-1740-B929-8D7E9C7650F4}" type="slidenum">
              <a:rPr lang="en-US" smtClean="0"/>
              <a:t>32</a:t>
            </a:fld>
            <a:endParaRPr lang="en-US" dirty="0"/>
          </a:p>
        </p:txBody>
      </p:sp>
    </p:spTree>
    <p:extLst>
      <p:ext uri="{BB962C8B-B14F-4D97-AF65-F5344CB8AC3E}">
        <p14:creationId xmlns:p14="http://schemas.microsoft.com/office/powerpoint/2010/main" val="111961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145143" y="769258"/>
            <a:ext cx="8839200" cy="5529942"/>
          </a:xfrm>
        </p:spPr>
        <p:txBody>
          <a:bodyPr>
            <a:normAutofit fontScale="25000" lnSpcReduction="20000"/>
          </a:bodyPr>
          <a:lstStyle/>
          <a:p>
            <a:pPr lvl="0" algn="just" defTabSz="457200">
              <a:lnSpc>
                <a:spcPct val="170000"/>
              </a:lnSpc>
              <a:spcBef>
                <a:spcPts val="0"/>
              </a:spcBef>
              <a:buFont typeface="Wingdings" panose="05000000000000000000" pitchFamily="2" charset="2"/>
              <a:buChar char="q"/>
            </a:pPr>
            <a:r>
              <a:rPr lang="en-US" sz="8000" dirty="0">
                <a:solidFill>
                  <a:prstClr val="black"/>
                </a:solidFill>
                <a:latin typeface="Arial" panose="020B0604020202020204" pitchFamily="34" charset="0"/>
                <a:cs typeface="Arial" panose="020B0604020202020204" pitchFamily="34" charset="0"/>
              </a:rPr>
              <a:t> The PTT on military veterans has committed to continuous engagements with military veterans in a bid to resolve issues raised during various interactions with military veterans since November 2020.</a:t>
            </a:r>
          </a:p>
          <a:p>
            <a:pPr lvl="0" algn="just" defTabSz="457200">
              <a:lnSpc>
                <a:spcPct val="170000"/>
              </a:lnSpc>
              <a:spcBef>
                <a:spcPts val="0"/>
              </a:spcBef>
              <a:buFont typeface="Wingdings" panose="05000000000000000000" pitchFamily="2" charset="2"/>
              <a:buChar char="q"/>
            </a:pPr>
            <a:r>
              <a:rPr lang="en-US" sz="8000" dirty="0">
                <a:solidFill>
                  <a:prstClr val="black"/>
                </a:solidFill>
                <a:latin typeface="Arial" panose="020B0604020202020204" pitchFamily="34" charset="0"/>
                <a:cs typeface="Arial" panose="020B0604020202020204" pitchFamily="34" charset="0"/>
              </a:rPr>
              <a:t> The PTT committed to work with all spheres of governments in accelerating the much needed service delivery to military veterans. </a:t>
            </a:r>
          </a:p>
          <a:p>
            <a:pPr lvl="0" algn="just" defTabSz="457200">
              <a:lnSpc>
                <a:spcPct val="170000"/>
              </a:lnSpc>
              <a:spcBef>
                <a:spcPts val="0"/>
              </a:spcBef>
              <a:buFont typeface="Wingdings" panose="05000000000000000000" pitchFamily="2" charset="2"/>
              <a:buChar char="q"/>
            </a:pPr>
            <a:r>
              <a:rPr lang="en-US" sz="8000" dirty="0">
                <a:solidFill>
                  <a:prstClr val="black"/>
                </a:solidFill>
                <a:latin typeface="Arial" panose="020B0604020202020204" pitchFamily="34" charset="0"/>
                <a:cs typeface="Arial" panose="020B0604020202020204" pitchFamily="34" charset="0"/>
              </a:rPr>
              <a:t> Subsequently, the PTT has started provincial visits in fulfilling the commitments.</a:t>
            </a:r>
          </a:p>
          <a:p>
            <a:pPr lvl="0" algn="just" defTabSz="457200">
              <a:lnSpc>
                <a:spcPct val="170000"/>
              </a:lnSpc>
              <a:spcBef>
                <a:spcPts val="0"/>
              </a:spcBef>
              <a:buFont typeface="Wingdings" panose="05000000000000000000" pitchFamily="2" charset="2"/>
              <a:buChar char="q"/>
            </a:pPr>
            <a:r>
              <a:rPr lang="en-US" sz="8000" dirty="0">
                <a:solidFill>
                  <a:prstClr val="black"/>
                </a:solidFill>
                <a:latin typeface="Arial" panose="020B0604020202020204" pitchFamily="34" charset="0"/>
                <a:cs typeface="Arial" panose="020B0604020202020204" pitchFamily="34" charset="0"/>
              </a:rPr>
              <a:t> Since the start of the engagements with different Military Veterans Associations, the PTT employed the Technical Task Team to establish Work-streams for the implementation of the issues contained in the consensus document.</a:t>
            </a:r>
          </a:p>
          <a:p>
            <a:pPr lvl="0" algn="just" defTabSz="457200">
              <a:lnSpc>
                <a:spcPct val="170000"/>
              </a:lnSpc>
              <a:spcBef>
                <a:spcPts val="0"/>
              </a:spcBef>
              <a:buFont typeface="Wingdings" panose="05000000000000000000" pitchFamily="2" charset="2"/>
              <a:buChar char="q"/>
            </a:pPr>
            <a:r>
              <a:rPr lang="en-US" sz="8000" dirty="0">
                <a:solidFill>
                  <a:prstClr val="black"/>
                </a:solidFill>
                <a:latin typeface="Arial" panose="020B0604020202020204" pitchFamily="34" charset="0"/>
                <a:cs typeface="Arial" panose="020B0604020202020204" pitchFamily="34" charset="0"/>
              </a:rPr>
              <a:t> A lot of work has been done and this report entails the progress thereof.</a:t>
            </a:r>
          </a:p>
          <a:p>
            <a:endParaRPr lang="en-US" dirty="0"/>
          </a:p>
        </p:txBody>
      </p:sp>
      <p:sp>
        <p:nvSpPr>
          <p:cNvPr id="4" name="Rectangle 3">
            <a:extLst>
              <a:ext uri="{FF2B5EF4-FFF2-40B4-BE49-F238E27FC236}">
                <a16:creationId xmlns:a16="http://schemas.microsoft.com/office/drawing/2014/main" id="{528B6DF0-1553-F749-A6F0-AC29750200B8}"/>
              </a:ext>
            </a:extLst>
          </p:cNvPr>
          <p:cNvSpPr/>
          <p:nvPr/>
        </p:nvSpPr>
        <p:spPr>
          <a:xfrm>
            <a:off x="0" y="0"/>
            <a:ext cx="9144000" cy="62411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0" y="1"/>
            <a:ext cx="9144000" cy="624113"/>
          </a:xfrm>
        </p:spPr>
        <p:txBody>
          <a:bodyPr>
            <a:normAutofit/>
          </a:bodyPr>
          <a:lstStyle/>
          <a:p>
            <a:pPr algn="ctr"/>
            <a:r>
              <a:rPr lang="en-US" sz="2800" b="1" dirty="0">
                <a:latin typeface="Arial" panose="020B0604020202020204" pitchFamily="34" charset="0"/>
                <a:cs typeface="Arial" panose="020B0604020202020204" pitchFamily="34" charset="0"/>
              </a:rPr>
              <a:t>INTRODUCTION</a:t>
            </a:r>
          </a:p>
        </p:txBody>
      </p:sp>
      <p:sp>
        <p:nvSpPr>
          <p:cNvPr id="6" name="Slide Number Placeholder 5"/>
          <p:cNvSpPr>
            <a:spLocks noGrp="1"/>
          </p:cNvSpPr>
          <p:nvPr>
            <p:ph type="sldNum" sz="quarter" idx="12"/>
          </p:nvPr>
        </p:nvSpPr>
        <p:spPr/>
        <p:txBody>
          <a:bodyPr/>
          <a:lstStyle/>
          <a:p>
            <a:fld id="{D8EDF274-8065-1740-B929-8D7E9C7650F4}" type="slidenum">
              <a:rPr lang="en-US" smtClean="0"/>
              <a:t>4</a:t>
            </a:fld>
            <a:endParaRPr lang="en-US" dirty="0"/>
          </a:p>
        </p:txBody>
      </p:sp>
    </p:spTree>
    <p:extLst>
      <p:ext uri="{BB962C8B-B14F-4D97-AF65-F5344CB8AC3E}">
        <p14:creationId xmlns:p14="http://schemas.microsoft.com/office/powerpoint/2010/main" val="2154429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283029"/>
            <a:ext cx="9144000" cy="740643"/>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0" y="-283028"/>
            <a:ext cx="9144000" cy="740642"/>
          </a:xfrm>
        </p:spPr>
        <p:txBody>
          <a:bodyPr>
            <a:normAutofit/>
          </a:bodyPr>
          <a:lstStyle/>
          <a:p>
            <a:pPr algn="ctr"/>
            <a:r>
              <a:rPr lang="en-US" sz="2800" b="1" dirty="0">
                <a:solidFill>
                  <a:prstClr val="black"/>
                </a:solidFill>
                <a:latin typeface="Arial"/>
              </a:rPr>
              <a:t>8 WORK-STREAMS AND THEIR PURPOSE</a:t>
            </a:r>
            <a:endParaRPr lang="en-US" sz="28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47855407"/>
              </p:ext>
            </p:extLst>
          </p:nvPr>
        </p:nvGraphicFramePr>
        <p:xfrm>
          <a:off x="0" y="343714"/>
          <a:ext cx="9144000" cy="6307798"/>
        </p:xfrm>
        <a:graphic>
          <a:graphicData uri="http://schemas.openxmlformats.org/drawingml/2006/table">
            <a:tbl>
              <a:tblPr firstRow="1" firstCol="1" bandRow="1"/>
              <a:tblGrid>
                <a:gridCol w="445611">
                  <a:extLst>
                    <a:ext uri="{9D8B030D-6E8A-4147-A177-3AD203B41FA5}">
                      <a16:colId xmlns:a16="http://schemas.microsoft.com/office/drawing/2014/main" val="20000"/>
                    </a:ext>
                  </a:extLst>
                </a:gridCol>
                <a:gridCol w="2606482">
                  <a:extLst>
                    <a:ext uri="{9D8B030D-6E8A-4147-A177-3AD203B41FA5}">
                      <a16:colId xmlns:a16="http://schemas.microsoft.com/office/drawing/2014/main" val="20001"/>
                    </a:ext>
                  </a:extLst>
                </a:gridCol>
                <a:gridCol w="6091907">
                  <a:extLst>
                    <a:ext uri="{9D8B030D-6E8A-4147-A177-3AD203B41FA5}">
                      <a16:colId xmlns:a16="http://schemas.microsoft.com/office/drawing/2014/main" val="20002"/>
                    </a:ext>
                  </a:extLst>
                </a:gridCol>
              </a:tblGrid>
              <a:tr h="3741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 STREAM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610815">
                <a:tc rowSpan="7">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spcAft>
                          <a:spcPts val="0"/>
                        </a:spcAft>
                      </a:pP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just" defTabSz="914400" rtl="0" eaLnBrk="1" fontAlgn="auto" latinLnBrk="0" hangingPunct="1">
                        <a:lnSpc>
                          <a:spcPct val="115000"/>
                        </a:lnSpc>
                        <a:spcBef>
                          <a:spcPts val="0"/>
                        </a:spcBef>
                        <a:spcAft>
                          <a:spcPts val="1000"/>
                        </a:spcAft>
                        <a:buClrTx/>
                        <a:buSzTx/>
                        <a:buFont typeface="+mj-lt"/>
                        <a:buNone/>
                        <a:tabLst/>
                        <a:defRPr/>
                      </a:pPr>
                      <a:r>
                        <a:rPr lang="en-ZA" sz="1200" b="1" kern="1200" dirty="0">
                          <a:solidFill>
                            <a:schemeClr val="tx1"/>
                          </a:solidFill>
                          <a:effectLst/>
                          <a:latin typeface="Arial" panose="020B0604020202020204" pitchFamily="34" charset="0"/>
                          <a:ea typeface="+mn-ea"/>
                          <a:cs typeface="Arial" panose="020B0604020202020204" pitchFamily="34" charset="0"/>
                        </a:rPr>
                        <a:t>Legislative Review and </a:t>
                      </a:r>
                      <a:r>
                        <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Governance</a:t>
                      </a:r>
                      <a:endParaRPr lang="en-US"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just">
                        <a:lnSpc>
                          <a:spcPct val="115000"/>
                        </a:lnSpc>
                        <a:spcAft>
                          <a:spcPts val="1000"/>
                        </a:spcAft>
                      </a:pPr>
                      <a:r>
                        <a:rPr lang="en-US" sz="1200" b="0" i="0" dirty="0">
                          <a:effectLst/>
                          <a:latin typeface="Arial" panose="020B0604020202020204" pitchFamily="34" charset="0"/>
                          <a:ea typeface="Calibri" panose="020F0502020204030204" pitchFamily="34" charset="0"/>
                          <a:cs typeface="Times New Roman" panose="02020603050405020304" pitchFamily="18" charset="0"/>
                        </a:rPr>
                        <a:t>To develop implementation plans aimed at addressing the policy and legislative issues raised by the Military Veterans. </a:t>
                      </a:r>
                      <a:endPar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25592">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ZA" sz="1200" b="1" dirty="0">
                          <a:effectLst/>
                          <a:latin typeface="Arial" panose="020B0604020202020204" pitchFamily="34" charset="0"/>
                          <a:ea typeface="Times New Roman" panose="02020603050405020304" pitchFamily="18" charset="0"/>
                          <a:cs typeface="Arial" panose="020B0604020202020204" pitchFamily="34" charset="0"/>
                        </a:rPr>
                        <a:t>ii. Organization Redesign</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Wingdings" panose="05000000000000000000" pitchFamily="2" charset="2"/>
                        <a:buChar cha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align the DMV structure to its legislative mandate, strategy and business processes.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31233">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US" sz="1200" b="1" kern="1200" baseline="0" dirty="0">
                          <a:solidFill>
                            <a:schemeClr val="tx1"/>
                          </a:solidFill>
                          <a:effectLst/>
                          <a:latin typeface="Arial" panose="020B0604020202020204" pitchFamily="34" charset="0"/>
                          <a:ea typeface="+mn-ea"/>
                          <a:cs typeface="Arial" panose="020B0604020202020204" pitchFamily="34" charset="0"/>
                        </a:rPr>
                        <a:t>iii. </a:t>
                      </a:r>
                      <a:r>
                        <a:rPr lang="en-ZA" sz="1200" b="1" dirty="0">
                          <a:effectLst/>
                          <a:latin typeface="Arial" panose="020B0604020202020204" pitchFamily="34" charset="0"/>
                          <a:ea typeface="Times New Roman" panose="02020603050405020304" pitchFamily="18" charset="0"/>
                          <a:cs typeface="Arial" panose="020B0604020202020204" pitchFamily="34" charset="0"/>
                        </a:rPr>
                        <a:t>Socio Economic Support</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1000"/>
                        </a:spcAft>
                        <a:buFont typeface="Wingdings" panose="05000000000000000000" pitchFamily="2" charset="2"/>
                        <a:buNone/>
                      </a:pPr>
                      <a:endParaRPr lang="en-US" sz="1200" b="1"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meaningful interaction with the social cluster and facilitate the identification of short to medium and long term programmes of government to benefit MV’s.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45337">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82563" lvl="0" indent="-182563" algn="l">
                        <a:lnSpc>
                          <a:spcPct val="115000"/>
                        </a:lnSpc>
                        <a:spcAft>
                          <a:spcPts val="1000"/>
                        </a:spcAft>
                        <a:buFont typeface="+mj-lt"/>
                        <a:buNone/>
                      </a:pPr>
                      <a:r>
                        <a:rPr lang="en-ZA" sz="1200" b="1" dirty="0">
                          <a:effectLst/>
                          <a:latin typeface="Arial" panose="020B0604020202020204" pitchFamily="34" charset="0"/>
                          <a:ea typeface="Times New Roman" panose="02020603050405020304" pitchFamily="18" charset="0"/>
                          <a:cs typeface="Arial" panose="020B0604020202020204" pitchFamily="34" charset="0"/>
                        </a:rPr>
                        <a:t>iv. Database Verification, cleansing,</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enhancement and ICT</a:t>
                      </a: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implement a project plan for an accelerated completion of the verification process. The DMV</a:t>
                      </a:r>
                      <a:r>
                        <a:rPr lang="en-US" sz="1200" b="0" i="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accelerate the implementation of the Integrated Database Management System.</a:t>
                      </a:r>
                      <a:r>
                        <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p>
                    <a:p>
                      <a:pPr marL="85725" lvl="0" indent="0" algn="just" defTabSz="457200" rtl="0" eaLnBrk="1" latinLnBrk="0" hangingPunct="1">
                        <a:lnSpc>
                          <a:spcPct val="115000"/>
                        </a:lnSpc>
                        <a:spcAft>
                          <a:spcPts val="1000"/>
                        </a:spcAft>
                        <a:buFont typeface="Wingdings" panose="05000000000000000000" pitchFamily="2" charset="2"/>
                        <a:buNone/>
                      </a:pPr>
                      <a:endPar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69970">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a:t>
                      </a:r>
                      <a:r>
                        <a:rPr lang="en-ZA" sz="1200" b="1" kern="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Heritage and memorialization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collaborative research of best practices with relevant countries around matters of heritage and memorialization of liberation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69970">
                <a:tc vMerge="1">
                  <a:txBody>
                    <a:bodyPr/>
                    <a:lstStyle/>
                    <a:p>
                      <a:pPr algn="r">
                        <a:spcAft>
                          <a:spcPts val="0"/>
                        </a:spcAft>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457200" rtl="0" eaLnBrk="1" latinLnBrk="0" hangingPunct="1">
                        <a:lnSpc>
                          <a:spcPct val="115000"/>
                        </a:lnSpc>
                        <a:spcAft>
                          <a:spcPts val="1000"/>
                        </a:spcAft>
                        <a:buFont typeface="+mj-lt"/>
                        <a:buNone/>
                      </a:pPr>
                      <a:r>
                        <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 Pension and Benefits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a:t>
                      </a:r>
                      <a:r>
                        <a:rPr lang="en-US" sz="1200" i="0" kern="12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finalise</a:t>
                      </a:r>
                      <a:r>
                        <a:rPr lang="en-US" sz="12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Pension policy, review and update the pension actuarial enquiry undertaken by the DMV in 2014 in order to determine the appropriate Military Veterans quantum in line with inflation.</a:t>
                      </a:r>
                    </a:p>
                    <a:p>
                      <a:pPr marL="85725" lvl="0" indent="0" algn="just" defTabSz="457200" rtl="0" eaLnBrk="1" latinLnBrk="0" hangingPunct="1">
                        <a:lnSpc>
                          <a:spcPct val="115000"/>
                        </a:lnSpc>
                        <a:spcAft>
                          <a:spcPts val="1000"/>
                        </a:spcAft>
                        <a:buFont typeface="Wingdings" panose="05000000000000000000" pitchFamily="2" charset="2"/>
                        <a:buNone/>
                      </a:pPr>
                      <a:endParaRPr lang="en-US" sz="12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01648">
                <a:tc vMerge="1">
                  <a:txBody>
                    <a:bodyPr/>
                    <a:lstStyle/>
                    <a:p>
                      <a:pPr algn="r">
                        <a:spcAft>
                          <a:spcPts val="0"/>
                        </a:spcAft>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just" defTabSz="457200" rtl="0" eaLnBrk="1" latinLnBrk="0" hangingPunct="1">
                        <a:lnSpc>
                          <a:spcPct val="115000"/>
                        </a:lnSpc>
                        <a:spcAft>
                          <a:spcPts val="1000"/>
                        </a:spcAft>
                      </a:pPr>
                      <a:r>
                        <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vii. Communications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ensure that communication and engagement are harnessed effectively throughout the period of the Presidential Task Team.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645337">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just" defTabSz="457200" rtl="0" eaLnBrk="1" latinLnBrk="0" hangingPunct="1">
                        <a:lnSpc>
                          <a:spcPct val="115000"/>
                        </a:lnSpc>
                        <a:spcAft>
                          <a:spcPts val="1000"/>
                        </a:spcAft>
                      </a:pPr>
                      <a:r>
                        <a:rPr lang="en-US"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viii.</a:t>
                      </a:r>
                      <a:r>
                        <a:rPr lang="en-US" sz="1200" b="1" kern="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Land and Agriculture </a:t>
                      </a:r>
                    </a:p>
                    <a:p>
                      <a:pPr lvl="0" algn="just" defTabSz="457200" rtl="0" eaLnBrk="1" latinLnBrk="0" hangingPunct="1">
                        <a:lnSpc>
                          <a:spcPct val="115000"/>
                        </a:lnSpc>
                        <a:spcAft>
                          <a:spcPts val="1000"/>
                        </a:spcAft>
                      </a:pPr>
                      <a:r>
                        <a:rPr lang="en-US" sz="1200" b="1" kern="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(PTT must approve and appoint this </a:t>
                      </a:r>
                      <a:r>
                        <a:rPr lang="en-US" sz="1200" b="1" kern="1200" baseline="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workstream</a:t>
                      </a:r>
                      <a:r>
                        <a:rPr lang="en-US" sz="1200" b="1" kern="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2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a:t>
                      </a:r>
                      <a:r>
                        <a:rPr lang="en-US" sz="1200" i="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work with the Department of Agriculture, Forestry and Fisheries and the Department of Rural Development &amp; Land Reform for the provision of Land and Agriculture interventions to the Military Veterans.</a:t>
                      </a:r>
                      <a:endParaRPr lang="en-US" sz="12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5</a:t>
            </a:fld>
            <a:endParaRPr lang="en-US" dirty="0"/>
          </a:p>
        </p:txBody>
      </p:sp>
    </p:spTree>
    <p:extLst>
      <p:ext uri="{BB962C8B-B14F-4D97-AF65-F5344CB8AC3E}">
        <p14:creationId xmlns:p14="http://schemas.microsoft.com/office/powerpoint/2010/main" val="146878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5180788"/>
              </p:ext>
            </p:extLst>
          </p:nvPr>
        </p:nvGraphicFramePr>
        <p:xfrm>
          <a:off x="173736" y="191520"/>
          <a:ext cx="8781731" cy="6127716"/>
        </p:xfrm>
        <a:graphic>
          <a:graphicData uri="http://schemas.openxmlformats.org/drawingml/2006/table">
            <a:tbl>
              <a:tblPr firstRow="1" firstCol="1" bandRow="1"/>
              <a:tblGrid>
                <a:gridCol w="347668">
                  <a:extLst>
                    <a:ext uri="{9D8B030D-6E8A-4147-A177-3AD203B41FA5}">
                      <a16:colId xmlns:a16="http://schemas.microsoft.com/office/drawing/2014/main" val="20000"/>
                    </a:ext>
                  </a:extLst>
                </a:gridCol>
                <a:gridCol w="2190979">
                  <a:extLst>
                    <a:ext uri="{9D8B030D-6E8A-4147-A177-3AD203B41FA5}">
                      <a16:colId xmlns:a16="http://schemas.microsoft.com/office/drawing/2014/main" val="20001"/>
                    </a:ext>
                  </a:extLst>
                </a:gridCol>
                <a:gridCol w="1726121">
                  <a:extLst>
                    <a:ext uri="{9D8B030D-6E8A-4147-A177-3AD203B41FA5}">
                      <a16:colId xmlns:a16="http://schemas.microsoft.com/office/drawing/2014/main" val="20002"/>
                    </a:ext>
                  </a:extLst>
                </a:gridCol>
                <a:gridCol w="3004523">
                  <a:extLst>
                    <a:ext uri="{9D8B030D-6E8A-4147-A177-3AD203B41FA5}">
                      <a16:colId xmlns:a16="http://schemas.microsoft.com/office/drawing/2014/main" val="20003"/>
                    </a:ext>
                  </a:extLst>
                </a:gridCol>
                <a:gridCol w="1512440">
                  <a:extLst>
                    <a:ext uri="{9D8B030D-6E8A-4147-A177-3AD203B41FA5}">
                      <a16:colId xmlns:a16="http://schemas.microsoft.com/office/drawing/2014/main" val="20004"/>
                    </a:ext>
                  </a:extLst>
                </a:gridCol>
              </a:tblGrid>
              <a:tr h="852936">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algn="ctr">
                        <a:spcAft>
                          <a:spcPts val="0"/>
                        </a:spcAft>
                      </a:pP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p>
                      <a:pPr algn="ctr">
                        <a:spcAft>
                          <a:spcPts val="0"/>
                        </a:spcAft>
                      </a:pP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274276">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LEGISLATIVE REVIEW AND GOVERNANCE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b="1" kern="1200" baseline="0" dirty="0">
                          <a:solidFill>
                            <a:schemeClr val="tx1"/>
                          </a:solidFill>
                          <a:effectLst/>
                          <a:latin typeface="Arial Narrow" panose="020B0606020202030204" pitchFamily="34" charset="0"/>
                          <a:ea typeface="+mn-ea"/>
                          <a:cs typeface="Arial" panose="020B0604020202020204" pitchFamily="34" charset="0"/>
                        </a:rPr>
                        <a:t>LEGISLATIVE REVIEW</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Review the definition of the Military Veteran</a:t>
                      </a: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Policy shift towards NSF members</a:t>
                      </a: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Provision of the Healthcare benefit to the dependents of Military Veterans</a:t>
                      </a: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Means test</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Narrow" panose="020B0606020202030204" pitchFamily="34" charset="0"/>
                          <a:ea typeface="+mn-ea"/>
                          <a:cs typeface="Arial" panose="020B0604020202020204" pitchFamily="34" charset="0"/>
                        </a:rPr>
                        <a:t>Inclusion of dependents and widows as beneficiaries in the housing benefit</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Narrow" panose="020B0606020202030204" pitchFamily="34" charset="0"/>
                          <a:ea typeface="+mn-ea"/>
                          <a:cs typeface="Arial" panose="020B0604020202020204" pitchFamily="34" charset="0"/>
                        </a:rPr>
                        <a:t>Inclusion of dependents and widows in the burial benefit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defTabSz="914400" rtl="0" eaLnBrk="1" latinLnBrk="0" hangingPunct="1">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Amend the Military Veterans Act </a:t>
                      </a:r>
                      <a:endParaRPr lang="en-ZA"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rabicPeriod"/>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400" kern="1200" dirty="0">
                          <a:solidFill>
                            <a:schemeClr val="tx1"/>
                          </a:solidFill>
                          <a:effectLst/>
                          <a:latin typeface="Arial Narrow" panose="020B0606020202030204" pitchFamily="34" charset="0"/>
                          <a:ea typeface="+mn-ea"/>
                          <a:cs typeface="Arial" panose="020B0604020202020204" pitchFamily="34" charset="0"/>
                        </a:rPr>
                        <a:t>Draft Bill is in place waiting to be consulted with the Ministry,</a:t>
                      </a:r>
                      <a:r>
                        <a:rPr lang="en-US" sz="1400" kern="1200" baseline="0" dirty="0">
                          <a:solidFill>
                            <a:schemeClr val="tx1"/>
                          </a:solidFill>
                          <a:effectLst/>
                          <a:latin typeface="Arial Narrow" panose="020B0606020202030204" pitchFamily="34" charset="0"/>
                          <a:ea typeface="+mn-ea"/>
                          <a:cs typeface="Arial" panose="020B0604020202020204" pitchFamily="34" charset="0"/>
                        </a:rPr>
                        <a:t> </a:t>
                      </a:r>
                      <a:r>
                        <a:rPr lang="en-US" sz="1400" kern="1200" dirty="0">
                          <a:solidFill>
                            <a:schemeClr val="tx1"/>
                          </a:solidFill>
                          <a:effectLst/>
                          <a:latin typeface="Arial Narrow" panose="020B0606020202030204" pitchFamily="34" charset="0"/>
                          <a:ea typeface="+mn-ea"/>
                          <a:cs typeface="Arial" panose="020B0604020202020204" pitchFamily="34" charset="0"/>
                        </a:rPr>
                        <a:t>PTT, government clusters, Gazette for public comments,</a:t>
                      </a:r>
                      <a:r>
                        <a:rPr lang="en-US" sz="1400" kern="1200" baseline="0" dirty="0">
                          <a:solidFill>
                            <a:schemeClr val="tx1"/>
                          </a:solidFill>
                          <a:effectLst/>
                          <a:latin typeface="Arial Narrow" panose="020B0606020202030204" pitchFamily="34" charset="0"/>
                          <a:ea typeface="+mn-ea"/>
                          <a:cs typeface="Arial" panose="020B0604020202020204" pitchFamily="34" charset="0"/>
                        </a:rPr>
                        <a:t> </a:t>
                      </a:r>
                      <a:r>
                        <a:rPr lang="en-US" sz="1400" kern="1200" dirty="0">
                          <a:solidFill>
                            <a:schemeClr val="tx1"/>
                          </a:solidFill>
                          <a:effectLst/>
                          <a:latin typeface="Arial Narrow" panose="020B0606020202030204" pitchFamily="34" charset="0"/>
                          <a:ea typeface="+mn-ea"/>
                          <a:cs typeface="Arial" panose="020B0604020202020204" pitchFamily="34" charset="0"/>
                        </a:rPr>
                        <a:t>Cabinet and</a:t>
                      </a:r>
                      <a:r>
                        <a:rPr lang="en-US" sz="1400" kern="1200" baseline="0" dirty="0">
                          <a:solidFill>
                            <a:schemeClr val="tx1"/>
                          </a:solidFill>
                          <a:effectLst/>
                          <a:latin typeface="Arial Narrow" panose="020B0606020202030204" pitchFamily="34" charset="0"/>
                          <a:ea typeface="+mn-ea"/>
                          <a:cs typeface="Arial" panose="020B0604020202020204" pitchFamily="34" charset="0"/>
                        </a:rPr>
                        <a:t> Parliament </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The Draft Bill was submitted to the Minister</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400" kern="1200" dirty="0">
                          <a:solidFill>
                            <a:schemeClr val="tx1"/>
                          </a:solidFill>
                          <a:effectLst/>
                          <a:latin typeface="Arial Narrow" panose="020B0606020202030204" pitchFamily="34" charset="0"/>
                          <a:ea typeface="+mn-ea"/>
                          <a:cs typeface="Arial" panose="020B0604020202020204" pitchFamily="34" charset="0"/>
                        </a:rPr>
                        <a:t>May 2022</a:t>
                      </a:r>
                      <a:endParaRPr lang="en-ZA"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p>
                      <a:pPr marL="0" indent="0" algn="just">
                        <a:buFont typeface="Wingdings" panose="05000000000000000000" pitchFamily="2" charset="2"/>
                        <a:buNone/>
                      </a:pPr>
                      <a:endParaRPr lang="en-US" sz="14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6</a:t>
            </a:fld>
            <a:endParaRPr lang="en-US" dirty="0"/>
          </a:p>
        </p:txBody>
      </p:sp>
    </p:spTree>
    <p:extLst>
      <p:ext uri="{BB962C8B-B14F-4D97-AF65-F5344CB8AC3E}">
        <p14:creationId xmlns:p14="http://schemas.microsoft.com/office/powerpoint/2010/main" val="19273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04738385"/>
              </p:ext>
            </p:extLst>
          </p:nvPr>
        </p:nvGraphicFramePr>
        <p:xfrm>
          <a:off x="190005" y="188405"/>
          <a:ext cx="8765462" cy="6187440"/>
        </p:xfrm>
        <a:graphic>
          <a:graphicData uri="http://schemas.openxmlformats.org/drawingml/2006/table">
            <a:tbl>
              <a:tblPr firstRow="1" firstCol="1" bandRow="1"/>
              <a:tblGrid>
                <a:gridCol w="347024">
                  <a:extLst>
                    <a:ext uri="{9D8B030D-6E8A-4147-A177-3AD203B41FA5}">
                      <a16:colId xmlns:a16="http://schemas.microsoft.com/office/drawing/2014/main" val="20000"/>
                    </a:ext>
                  </a:extLst>
                </a:gridCol>
                <a:gridCol w="2186920">
                  <a:extLst>
                    <a:ext uri="{9D8B030D-6E8A-4147-A177-3AD203B41FA5}">
                      <a16:colId xmlns:a16="http://schemas.microsoft.com/office/drawing/2014/main" val="20001"/>
                    </a:ext>
                  </a:extLst>
                </a:gridCol>
                <a:gridCol w="1722923">
                  <a:extLst>
                    <a:ext uri="{9D8B030D-6E8A-4147-A177-3AD203B41FA5}">
                      <a16:colId xmlns:a16="http://schemas.microsoft.com/office/drawing/2014/main" val="20002"/>
                    </a:ext>
                  </a:extLst>
                </a:gridCol>
                <a:gridCol w="2998957">
                  <a:extLst>
                    <a:ext uri="{9D8B030D-6E8A-4147-A177-3AD203B41FA5}">
                      <a16:colId xmlns:a16="http://schemas.microsoft.com/office/drawing/2014/main" val="20003"/>
                    </a:ext>
                  </a:extLst>
                </a:gridCol>
                <a:gridCol w="1509638">
                  <a:extLst>
                    <a:ext uri="{9D8B030D-6E8A-4147-A177-3AD203B41FA5}">
                      <a16:colId xmlns:a16="http://schemas.microsoft.com/office/drawing/2014/main" val="20004"/>
                    </a:ext>
                  </a:extLst>
                </a:gridCol>
              </a:tblGrid>
              <a:tr h="831873">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algn="ctr">
                        <a:spcAft>
                          <a:spcPts val="0"/>
                        </a:spcAft>
                      </a:pP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p>
                      <a:pPr algn="ctr">
                        <a:spcAft>
                          <a:spcPts val="0"/>
                        </a:spcAft>
                      </a:pP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277391">
                <a:tc>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LEGISLATIVE REVIEW AND GOVERNANCE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chemeClr val="tx1"/>
                          </a:solidFill>
                          <a:effectLst/>
                          <a:latin typeface="Arial Narrow" panose="020B0606020202030204" pitchFamily="34" charset="0"/>
                          <a:ea typeface="+mn-ea"/>
                          <a:cs typeface="Arial" panose="020B0604020202020204" pitchFamily="34" charset="0"/>
                        </a:rPr>
                        <a:t>GOVERNANCE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kern="1200" dirty="0">
                          <a:solidFill>
                            <a:schemeClr val="tx1"/>
                          </a:solidFill>
                          <a:effectLst/>
                          <a:latin typeface="Arial Narrow" panose="020B0606020202030204" pitchFamily="34" charset="0"/>
                          <a:ea typeface="+mn-ea"/>
                          <a:cs typeface="Arial" panose="020B0604020202020204" pitchFamily="34" charset="0"/>
                        </a:rPr>
                        <a:t>Conference of SANMVA</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b="1"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Transitional model for accessing funds to be developed </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Registration of Military Veterans member association</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Develop Guidelines for Recognition of membership by the Executive Authority</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ZA" sz="14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DMV has developed the transitional model for funding for military veterans associations.  Freedom Park was identified as an institution to assist until the end of the financial year.</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SANMVA conference to take place to give way for the new elected leadership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Draft </a:t>
                      </a:r>
                      <a:r>
                        <a:rPr lang="en-US" sz="1400" kern="1200" baseline="0" dirty="0" err="1">
                          <a:solidFill>
                            <a:schemeClr val="tx1"/>
                          </a:solidFill>
                          <a:effectLst/>
                          <a:latin typeface="Arial Narrow" panose="020B0606020202030204" pitchFamily="34" charset="0"/>
                          <a:ea typeface="+mn-ea"/>
                          <a:cs typeface="Arial" panose="020B0604020202020204" pitchFamily="34" charset="0"/>
                        </a:rPr>
                        <a:t>guidleines</a:t>
                      </a:r>
                      <a:r>
                        <a:rPr lang="en-US" sz="1400" kern="1200" baseline="0" dirty="0">
                          <a:solidFill>
                            <a:schemeClr val="tx1"/>
                          </a:solidFill>
                          <a:effectLst/>
                          <a:latin typeface="Arial Narrow" panose="020B0606020202030204" pitchFamily="34" charset="0"/>
                          <a:ea typeface="+mn-ea"/>
                          <a:cs typeface="Arial" panose="020B0604020202020204" pitchFamily="34" charset="0"/>
                        </a:rPr>
                        <a:t> for the registration of member association have been developed and still to be consulted with the Ministry</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r>
                        <a:rPr lang="en-US" sz="1400" kern="1200" baseline="0" dirty="0">
                          <a:solidFill>
                            <a:schemeClr val="tx1"/>
                          </a:solidFill>
                          <a:effectLst/>
                          <a:latin typeface="Arial Narrow" panose="020B0606020202030204" pitchFamily="34" charset="0"/>
                          <a:ea typeface="+mn-ea"/>
                          <a:cs typeface="Arial" panose="020B0604020202020204" pitchFamily="34" charset="0"/>
                        </a:rPr>
                        <a:t>Guidelines were </a:t>
                      </a:r>
                      <a:r>
                        <a:rPr lang="en-US" sz="1400" kern="1200" baseline="0" dirty="0" err="1">
                          <a:solidFill>
                            <a:schemeClr val="tx1"/>
                          </a:solidFill>
                          <a:effectLst/>
                          <a:latin typeface="Arial Narrow" panose="020B0606020202030204" pitchFamily="34" charset="0"/>
                          <a:ea typeface="+mn-ea"/>
                          <a:cs typeface="Arial" panose="020B0604020202020204" pitchFamily="34" charset="0"/>
                        </a:rPr>
                        <a:t>gazzetted</a:t>
                      </a:r>
                      <a:r>
                        <a:rPr lang="en-US" sz="1400" kern="1200" baseline="0" dirty="0">
                          <a:solidFill>
                            <a:schemeClr val="tx1"/>
                          </a:solidFill>
                          <a:effectLst/>
                          <a:latin typeface="Arial Narrow" panose="020B0606020202030204" pitchFamily="34" charset="0"/>
                          <a:ea typeface="+mn-ea"/>
                          <a:cs typeface="Arial" panose="020B0604020202020204" pitchFamily="34" charset="0"/>
                        </a:rPr>
                        <a:t> in 2015</a:t>
                      </a: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Arial" panose="020B0604020202020204" pitchFamily="34" charset="0"/>
                        <a:buChar cha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400" kern="1200" dirty="0">
                          <a:solidFill>
                            <a:schemeClr val="tx1"/>
                          </a:solidFill>
                          <a:effectLst/>
                          <a:latin typeface="Arial Narrow" panose="020B0606020202030204" pitchFamily="34" charset="0"/>
                          <a:ea typeface="+mn-ea"/>
                          <a:cs typeface="Arial" panose="020B0604020202020204" pitchFamily="34" charset="0"/>
                        </a:rPr>
                        <a:t>Finalized in October</a:t>
                      </a:r>
                      <a:r>
                        <a:rPr lang="en-US" sz="1400" kern="1200" baseline="0" dirty="0">
                          <a:solidFill>
                            <a:schemeClr val="tx1"/>
                          </a:solidFill>
                          <a:effectLst/>
                          <a:latin typeface="Arial Narrow" panose="020B0606020202030204" pitchFamily="34" charset="0"/>
                          <a:ea typeface="+mn-ea"/>
                          <a:cs typeface="Arial" panose="020B0604020202020204" pitchFamily="34" charset="0"/>
                        </a:rPr>
                        <a:t>  2021</a:t>
                      </a:r>
                      <a:endParaRPr lang="en-ZA" sz="14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7</a:t>
            </a:fld>
            <a:endParaRPr lang="en-US" dirty="0"/>
          </a:p>
        </p:txBody>
      </p:sp>
    </p:spTree>
    <p:extLst>
      <p:ext uri="{BB962C8B-B14F-4D97-AF65-F5344CB8AC3E}">
        <p14:creationId xmlns:p14="http://schemas.microsoft.com/office/powerpoint/2010/main" val="99401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8396820"/>
              </p:ext>
            </p:extLst>
          </p:nvPr>
        </p:nvGraphicFramePr>
        <p:xfrm>
          <a:off x="182879" y="188404"/>
          <a:ext cx="8768615" cy="7083772"/>
        </p:xfrm>
        <a:graphic>
          <a:graphicData uri="http://schemas.openxmlformats.org/drawingml/2006/table">
            <a:tbl>
              <a:tblPr firstRow="1" firstCol="1" bandRow="1"/>
              <a:tblGrid>
                <a:gridCol w="420798">
                  <a:extLst>
                    <a:ext uri="{9D8B030D-6E8A-4147-A177-3AD203B41FA5}">
                      <a16:colId xmlns:a16="http://schemas.microsoft.com/office/drawing/2014/main" val="20000"/>
                    </a:ext>
                  </a:extLst>
                </a:gridCol>
                <a:gridCol w="1954175">
                  <a:extLst>
                    <a:ext uri="{9D8B030D-6E8A-4147-A177-3AD203B41FA5}">
                      <a16:colId xmlns:a16="http://schemas.microsoft.com/office/drawing/2014/main" val="20001"/>
                    </a:ext>
                  </a:extLst>
                </a:gridCol>
                <a:gridCol w="2156279">
                  <a:extLst>
                    <a:ext uri="{9D8B030D-6E8A-4147-A177-3AD203B41FA5}">
                      <a16:colId xmlns:a16="http://schemas.microsoft.com/office/drawing/2014/main" val="20002"/>
                    </a:ext>
                  </a:extLst>
                </a:gridCol>
                <a:gridCol w="2801696">
                  <a:extLst>
                    <a:ext uri="{9D8B030D-6E8A-4147-A177-3AD203B41FA5}">
                      <a16:colId xmlns:a16="http://schemas.microsoft.com/office/drawing/2014/main" val="20003"/>
                    </a:ext>
                  </a:extLst>
                </a:gridCol>
                <a:gridCol w="1435667">
                  <a:extLst>
                    <a:ext uri="{9D8B030D-6E8A-4147-A177-3AD203B41FA5}">
                      <a16:colId xmlns:a16="http://schemas.microsoft.com/office/drawing/2014/main" val="20004"/>
                    </a:ext>
                  </a:extLst>
                </a:gridCol>
              </a:tblGrid>
              <a:tr h="470502">
                <a:tc>
                  <a:txBody>
                    <a:bodyPr/>
                    <a:lstStyle/>
                    <a:p>
                      <a:pPr algn="ctr">
                        <a:spcAft>
                          <a:spcPts val="0"/>
                        </a:spcAft>
                      </a:pPr>
                      <a:r>
                        <a:rPr lang="en-US" sz="1200" b="1" dirty="0">
                          <a:effectLst/>
                          <a:latin typeface="Arial Narrow" panose="020B0606020202030204" pitchFamily="34" charset="0"/>
                          <a:ea typeface="Calibri" panose="020F0502020204030204" pitchFamily="34" charset="0"/>
                          <a:cs typeface="Arial" panose="020B0604020202020204" pitchFamily="34" charset="0"/>
                        </a:rPr>
                        <a:t>#</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1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ZA" sz="11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1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1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1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1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2080491">
                <a:tc rowSpan="2">
                  <a:txBody>
                    <a:bodyPr/>
                    <a:lstStyle/>
                    <a:p>
                      <a:pPr algn="ctr">
                        <a:spcAft>
                          <a:spcPts val="0"/>
                        </a:spcAft>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ORGANISATIONAL</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REDESIGN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Establishment of the separate Ministry</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Position the Department in the Presidency</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National, Provincial and Regional footprint</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It was suggested that the DMV should align the department to its Mandate</a:t>
                      </a:r>
                    </a:p>
                    <a:p>
                      <a:pPr marL="342900" indent="-342900" algn="just">
                        <a:buFont typeface="Wingdings" panose="05000000000000000000" pitchFamily="2" charset="2"/>
                        <a:buAutoNum type="arabicPeriod"/>
                      </a:pP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mj-lt"/>
                        <a:buAutoNum type="alphaLcPeriod"/>
                      </a:pPr>
                      <a:r>
                        <a:rPr lang="en-US" sz="1200" kern="1200" dirty="0">
                          <a:solidFill>
                            <a:schemeClr val="tx1"/>
                          </a:solidFill>
                          <a:effectLst/>
                          <a:latin typeface="Arial Narrow" panose="020B0606020202030204" pitchFamily="34" charset="0"/>
                          <a:ea typeface="+mn-ea"/>
                          <a:cs typeface="Arial" panose="020B0604020202020204" pitchFamily="34" charset="0"/>
                        </a:rPr>
                        <a:t>The DMV has its own: budget</a:t>
                      </a:r>
                      <a:r>
                        <a:rPr lang="en-US" sz="1200" kern="1200" baseline="0" dirty="0">
                          <a:solidFill>
                            <a:schemeClr val="tx1"/>
                          </a:solidFill>
                          <a:effectLst/>
                          <a:latin typeface="Arial Narrow" panose="020B0606020202030204" pitchFamily="34" charset="0"/>
                          <a:ea typeface="+mn-ea"/>
                          <a:cs typeface="Arial" panose="020B0604020202020204" pitchFamily="34" charset="0"/>
                        </a:rPr>
                        <a:t> vote, Vote 26, Strategic Plan 2020-2025 and its own Annual Performance Plan</a:t>
                      </a:r>
                    </a:p>
                    <a:p>
                      <a:pPr marL="342900" indent="-342900" algn="just">
                        <a:buFont typeface="+mj-lt"/>
                        <a:buAutoNum type="alphaL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baseline="0" dirty="0">
                          <a:solidFill>
                            <a:schemeClr val="tx1"/>
                          </a:solidFill>
                          <a:effectLst/>
                          <a:latin typeface="Arial Narrow" panose="020B0606020202030204" pitchFamily="34" charset="0"/>
                          <a:ea typeface="+mn-ea"/>
                          <a:cs typeface="Arial" panose="020B0604020202020204" pitchFamily="34" charset="0"/>
                        </a:rPr>
                        <a:t>Service Delivery Model finalized. Draft functional structure developed, awaiting the finalization of the amendment of the Bill to ensure that the final structure responds to the mandate</a:t>
                      </a:r>
                    </a:p>
                    <a:p>
                      <a:pPr marL="342900" indent="-342900" algn="just">
                        <a:buFont typeface="+mj-lt"/>
                        <a:buAutoNum type="alphaL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baseline="0" dirty="0">
                          <a:solidFill>
                            <a:schemeClr val="tx1"/>
                          </a:solidFill>
                          <a:effectLst/>
                          <a:latin typeface="Arial Narrow" panose="020B0606020202030204" pitchFamily="34" charset="0"/>
                          <a:ea typeface="+mn-ea"/>
                          <a:cs typeface="Arial" panose="020B0604020202020204" pitchFamily="34" charset="0"/>
                        </a:rPr>
                        <a:t>Draft functional structure has been developed, awaiting to be confirmed once the amendment of the Bill is finalized in order to align with the new mandate</a:t>
                      </a:r>
                    </a:p>
                    <a:p>
                      <a:pPr marL="342900" indent="-342900" algn="just">
                        <a:buFont typeface="+mj-lt"/>
                        <a:buAutoNum type="alphaL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mj-lt"/>
                        <a:buAutoNum type="alphaLcPeriod"/>
                      </a:pPr>
                      <a:r>
                        <a:rPr lang="en-US" sz="1200" kern="1200" baseline="0" dirty="0">
                          <a:solidFill>
                            <a:schemeClr val="tx1"/>
                          </a:solidFill>
                          <a:effectLst/>
                          <a:latin typeface="Arial Narrow" panose="020B0606020202030204" pitchFamily="34" charset="0"/>
                          <a:ea typeface="+mn-ea"/>
                          <a:cs typeface="Arial" panose="020B0604020202020204" pitchFamily="34" charset="0"/>
                        </a:rPr>
                        <a:t>GTAC has been appointed to assist the department to confirm the proposed structure and to cost the implications of implementing the proposed structure</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May 2022</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38492">
                <a:tc vMerge="1">
                  <a:txBody>
                    <a:bodyPr/>
                    <a:lstStyle/>
                    <a:p>
                      <a:pPr algn="just">
                        <a:spcAft>
                          <a:spcPts val="0"/>
                        </a:spcAft>
                      </a:pP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342900" indent="-342900" algn="just">
                        <a:buFont typeface="Wingdings" panose="05000000000000000000" pitchFamily="2" charset="2"/>
                        <a:buAutoNum type="arabicPeriod"/>
                      </a:pPr>
                      <a:endParaRPr lang="en-ZA" sz="1600" b="1"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The Department has established provincial offices – fully capacitated and adequately staffed. </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just">
                        <a:buFont typeface="+mj-lt"/>
                        <a:buAutoNum type="alphaLcPeriod"/>
                      </a:pPr>
                      <a:r>
                        <a:rPr lang="en-US" sz="1200" kern="1200" baseline="0" dirty="0">
                          <a:solidFill>
                            <a:schemeClr val="tx1"/>
                          </a:solidFill>
                          <a:effectLst/>
                          <a:latin typeface="Arial Narrow" panose="020B0606020202030204" pitchFamily="34" charset="0"/>
                          <a:ea typeface="+mn-ea"/>
                          <a:cs typeface="Arial" panose="020B0604020202020204" pitchFamily="34" charset="0"/>
                        </a:rPr>
                        <a:t>Department currently has 169 approved posts in the 2010 approved establishment - 19% (SMS). Department had 90 contract workers as at 31 March 2021, mostly below level 9.</a:t>
                      </a:r>
                    </a:p>
                    <a:p>
                      <a:pPr marL="228600" indent="-228600" algn="just">
                        <a:buFont typeface="+mj-lt"/>
                        <a:buAutoNum type="alphaLcPeriod"/>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228600" indent="-228600" algn="just">
                        <a:buFont typeface="+mj-lt"/>
                        <a:buAutoNum type="alphaLcPeriod"/>
                      </a:pPr>
                      <a:r>
                        <a:rPr lang="en-US" sz="1200" kern="1200" baseline="0" dirty="0">
                          <a:solidFill>
                            <a:schemeClr val="tx1"/>
                          </a:solidFill>
                          <a:effectLst/>
                          <a:latin typeface="Arial Narrow" panose="020B0606020202030204" pitchFamily="34" charset="0"/>
                          <a:ea typeface="+mn-ea"/>
                          <a:cs typeface="Arial" panose="020B0604020202020204" pitchFamily="34" charset="0"/>
                        </a:rPr>
                        <a:t>The DMV has partially addressed capacitating provinces by appointing provincial coordinators. 6 Provincial coordinators have been appointed at the Deputy Director level. 3 posts are vacant (NC, WC, KZN). The intention is to elevate these posts to Director level with the reviewed structure. </a:t>
                      </a:r>
                      <a:endParaRPr lang="en-US"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May</a:t>
                      </a:r>
                      <a:r>
                        <a:rPr lang="en-US" sz="1200" kern="1200" baseline="0" dirty="0">
                          <a:solidFill>
                            <a:schemeClr val="tx1"/>
                          </a:solidFill>
                          <a:effectLst/>
                          <a:latin typeface="Arial Narrow" panose="020B0606020202030204" pitchFamily="34" charset="0"/>
                          <a:ea typeface="+mn-ea"/>
                          <a:cs typeface="Arial" panose="020B0604020202020204" pitchFamily="34" charset="0"/>
                        </a:rPr>
                        <a:t> </a:t>
                      </a:r>
                      <a:r>
                        <a:rPr lang="en-US" sz="1200" kern="1200" dirty="0">
                          <a:solidFill>
                            <a:schemeClr val="tx1"/>
                          </a:solidFill>
                          <a:effectLst/>
                          <a:latin typeface="Arial Narrow" panose="020B0606020202030204" pitchFamily="34" charset="0"/>
                          <a:ea typeface="+mn-ea"/>
                          <a:cs typeface="Arial" panose="020B0604020202020204" pitchFamily="34" charset="0"/>
                        </a:rPr>
                        <a:t>2022</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8</a:t>
            </a:fld>
            <a:endParaRPr lang="en-US" dirty="0"/>
          </a:p>
        </p:txBody>
      </p:sp>
    </p:spTree>
    <p:extLst>
      <p:ext uri="{BB962C8B-B14F-4D97-AF65-F5344CB8AC3E}">
        <p14:creationId xmlns:p14="http://schemas.microsoft.com/office/powerpoint/2010/main" val="320643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3324335"/>
              </p:ext>
            </p:extLst>
          </p:nvPr>
        </p:nvGraphicFramePr>
        <p:xfrm>
          <a:off x="219455" y="210311"/>
          <a:ext cx="8736011" cy="6151987"/>
        </p:xfrm>
        <a:graphic>
          <a:graphicData uri="http://schemas.openxmlformats.org/drawingml/2006/table">
            <a:tbl>
              <a:tblPr firstRow="1" firstCol="1" bandRow="1"/>
              <a:tblGrid>
                <a:gridCol w="443766">
                  <a:extLst>
                    <a:ext uri="{9D8B030D-6E8A-4147-A177-3AD203B41FA5}">
                      <a16:colId xmlns:a16="http://schemas.microsoft.com/office/drawing/2014/main" val="20000"/>
                    </a:ext>
                  </a:extLst>
                </a:gridCol>
                <a:gridCol w="1898333">
                  <a:extLst>
                    <a:ext uri="{9D8B030D-6E8A-4147-A177-3AD203B41FA5}">
                      <a16:colId xmlns:a16="http://schemas.microsoft.com/office/drawing/2014/main" val="20001"/>
                    </a:ext>
                  </a:extLst>
                </a:gridCol>
                <a:gridCol w="2126431">
                  <a:extLst>
                    <a:ext uri="{9D8B030D-6E8A-4147-A177-3AD203B41FA5}">
                      <a16:colId xmlns:a16="http://schemas.microsoft.com/office/drawing/2014/main" val="20002"/>
                    </a:ext>
                  </a:extLst>
                </a:gridCol>
                <a:gridCol w="2762915">
                  <a:extLst>
                    <a:ext uri="{9D8B030D-6E8A-4147-A177-3AD203B41FA5}">
                      <a16:colId xmlns:a16="http://schemas.microsoft.com/office/drawing/2014/main" val="20003"/>
                    </a:ext>
                  </a:extLst>
                </a:gridCol>
                <a:gridCol w="1504566">
                  <a:extLst>
                    <a:ext uri="{9D8B030D-6E8A-4147-A177-3AD203B41FA5}">
                      <a16:colId xmlns:a16="http://schemas.microsoft.com/office/drawing/2014/main" val="20004"/>
                    </a:ext>
                  </a:extLst>
                </a:gridCol>
              </a:tblGrid>
              <a:tr h="782226">
                <a:tc>
                  <a:txBody>
                    <a:bodyPr/>
                    <a:lstStyle/>
                    <a:p>
                      <a:pPr algn="ctr">
                        <a:spcAft>
                          <a:spcPts val="0"/>
                        </a:spcAft>
                      </a:pPr>
                      <a:r>
                        <a:rPr lang="en-US" sz="1200" b="1" dirty="0">
                          <a:effectLst/>
                          <a:latin typeface="Arial Narrow" panose="020B0606020202030204" pitchFamily="34" charset="0"/>
                          <a:ea typeface="Calibri" panose="020F0502020204030204" pitchFamily="34" charset="0"/>
                          <a:cs typeface="Arial" panose="020B0604020202020204" pitchFamily="34" charset="0"/>
                        </a:rPr>
                        <a:t>#</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2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RESPONSE BY THE WORK-STREAM</a:t>
                      </a:r>
                      <a:endParaRPr lang="en-ZA"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200" b="1" baseline="0" dirty="0">
                          <a:effectLst/>
                          <a:latin typeface="Arial Narrow" panose="020B0606020202030204" pitchFamily="34" charset="0"/>
                          <a:ea typeface="Calibri" panose="020F0502020204030204" pitchFamily="34" charset="0"/>
                          <a:cs typeface="Arial" panose="020B0604020202020204" pitchFamily="34" charset="0"/>
                        </a:rPr>
                        <a:t> DATE</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TIMEFRAME</a:t>
                      </a:r>
                      <a:endParaRPr lang="en-ZA" sz="1200" b="1"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3697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ORGANISATIONAL</a:t>
                      </a:r>
                      <a:r>
                        <a:rPr lang="en-US" sz="1400" b="1" baseline="0"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rPr>
                        <a:t> REDESIGN WORK STREAM</a:t>
                      </a:r>
                      <a:endParaRPr lang="en-ZA" sz="14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p>
                      <a:pPr algn="ctr">
                        <a:spcAft>
                          <a:spcPts val="0"/>
                        </a:spcAft>
                      </a:pPr>
                      <a:endParaRPr lang="en-ZA" sz="1200" b="1"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The role of the provinces in supporting the military veterans</a:t>
                      </a: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indent="-342900" algn="just">
                        <a:buFont typeface="Wingdings" panose="05000000000000000000" pitchFamily="2" charset="2"/>
                        <a:buAutoNum type="arabicPeriod"/>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Suggested that the DMV work should find itself in Offices of the Premiers for support from all provincial departments </a:t>
                      </a:r>
                    </a:p>
                    <a:p>
                      <a:pPr marL="342900" indent="-342900" algn="just">
                        <a:buFont typeface="Wingdings" panose="05000000000000000000" pitchFamily="2" charset="2"/>
                        <a:buAutoNum type="arabicPeriod"/>
                      </a:pP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The efforts of institutionalizing the relationship between the DMV and the three spheres of government including state-owned entities is on-going</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dirty="0">
                          <a:solidFill>
                            <a:schemeClr val="tx1"/>
                          </a:solidFill>
                          <a:effectLst/>
                          <a:latin typeface="Arial Narrow" panose="020B0606020202030204" pitchFamily="34" charset="0"/>
                          <a:ea typeface="+mn-ea"/>
                          <a:cs typeface="Arial" panose="020B0604020202020204" pitchFamily="34" charset="0"/>
                        </a:rPr>
                        <a:t>Protocol agreements are being signed with Provincial departments (2 already in place – GP and EC with Offices of the Premiers)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200" kern="120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baseline="0" dirty="0">
                          <a:solidFill>
                            <a:schemeClr val="tx1"/>
                          </a:solidFill>
                          <a:effectLst/>
                          <a:latin typeface="Arial Narrow" panose="020B0606020202030204" pitchFamily="34" charset="0"/>
                          <a:ea typeface="+mn-ea"/>
                          <a:cs typeface="Arial" panose="020B0604020202020204" pitchFamily="34" charset="0"/>
                        </a:rPr>
                        <a:t>Protocol Agreements to be tabled at the Presidential Coordinating Council – The framework has been finalized and ready for presentation to the PTT.</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Narrow" panose="020B0606020202030204" pitchFamily="34" charset="0"/>
                          <a:ea typeface="+mn-ea"/>
                          <a:cs typeface="Arial" panose="020B0604020202020204" pitchFamily="34" charset="0"/>
                        </a:rPr>
                        <a:t>2022/23 – 2025/26 (MTEF)</a:t>
                      </a:r>
                      <a:endParaRPr lang="en-ZA" sz="1200" kern="120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t>9</a:t>
            </a:fld>
            <a:endParaRPr lang="en-US" dirty="0"/>
          </a:p>
        </p:txBody>
      </p:sp>
    </p:spTree>
    <p:extLst>
      <p:ext uri="{BB962C8B-B14F-4D97-AF65-F5344CB8AC3E}">
        <p14:creationId xmlns:p14="http://schemas.microsoft.com/office/powerpoint/2010/main" val="7747595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13075</TotalTime>
  <Words>4065</Words>
  <Application>Microsoft Office PowerPoint</Application>
  <PresentationFormat>On-screen Show (4:3)</PresentationFormat>
  <Paragraphs>602</Paragraphs>
  <Slides>32</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Narrow</vt:lpstr>
      <vt:lpstr>Calibri</vt:lpstr>
      <vt:lpstr>Calibri Light</vt:lpstr>
      <vt:lpstr>Courier New</vt:lpstr>
      <vt:lpstr>Times New Roman</vt:lpstr>
      <vt:lpstr>Wingdings</vt:lpstr>
      <vt:lpstr>Office Theme</vt:lpstr>
      <vt:lpstr>        PROGRESS REPORT OF THE PRESIDENTIAL TASK TEAM (PTT) ON MILITARY VETERANS  1 December 2021 PCODMV</vt:lpstr>
      <vt:lpstr>PRESENTATION LAYOUT </vt:lpstr>
      <vt:lpstr>PURPOSE</vt:lpstr>
      <vt:lpstr>INTRODUCTION</vt:lpstr>
      <vt:lpstr>8 WORK-STREAMS AND THEIR PURPOSE</vt:lpstr>
      <vt:lpstr>PowerPoint Presentation</vt:lpstr>
      <vt:lpstr>PowerPoint Presentation</vt:lpstr>
      <vt:lpstr>PowerPoint Presentation</vt:lpstr>
      <vt:lpstr>PowerPoint Presentation</vt:lpstr>
      <vt:lpstr>Some of the issues raised in the consensus document that require noting and further discussions</vt:lpstr>
      <vt:lpstr>PowerPoint Presentation</vt:lpstr>
      <vt:lpstr>Some of the challenges that require noting and further discussions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of the challenges that require noting and further discussions</vt:lpstr>
      <vt:lpstr>PowerPoint Presentation</vt:lpstr>
      <vt:lpstr>PowerPoint Presentation</vt:lpstr>
      <vt:lpstr>PowerPoint Presentation</vt:lpstr>
      <vt:lpstr>PowerPoint Presentation</vt:lpstr>
      <vt:lpstr>PowerPoint Presentation</vt:lpstr>
      <vt:lpstr>COMMUNICATIONS AND PROVINCIAL ENGAGEMENTS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Bryan Mantyi</cp:lastModifiedBy>
  <cp:revision>252</cp:revision>
  <cp:lastPrinted>2021-10-18T08:30:22Z</cp:lastPrinted>
  <dcterms:created xsi:type="dcterms:W3CDTF">2020-01-30T15:33:37Z</dcterms:created>
  <dcterms:modified xsi:type="dcterms:W3CDTF">2021-11-30T14:37:10Z</dcterms:modified>
</cp:coreProperties>
</file>