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73" r:id="rId2"/>
    <p:sldId id="275" r:id="rId3"/>
    <p:sldId id="279" r:id="rId4"/>
    <p:sldId id="277" r:id="rId5"/>
    <p:sldId id="283" r:id="rId6"/>
    <p:sldId id="280" r:id="rId7"/>
    <p:sldId id="278" r:id="rId8"/>
    <p:sldId id="281" r:id="rId9"/>
    <p:sldId id="282" r:id="rId10"/>
  </p:sldIdLst>
  <p:sldSz cx="9144000" cy="721836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7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5D28"/>
    <a:srgbClr val="FFFFFF"/>
    <a:srgbClr val="4A7EBB"/>
    <a:srgbClr val="D8A851"/>
    <a:srgbClr val="825B32"/>
    <a:srgbClr val="BB8F53"/>
    <a:srgbClr val="006600"/>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7" autoAdjust="0"/>
    <p:restoredTop sz="94660"/>
  </p:normalViewPr>
  <p:slideViewPr>
    <p:cSldViewPr>
      <p:cViewPr varScale="1">
        <p:scale>
          <a:sx n="55" d="100"/>
          <a:sy n="55" d="100"/>
        </p:scale>
        <p:origin x="-102" y="-354"/>
      </p:cViewPr>
      <p:guideLst>
        <p:guide orient="horz" pos="2274"/>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6184DA-E836-4261-873B-D8F922E8AFE5}" type="datetimeFigureOut">
              <a:rPr lang="en-ZA" smtClean="0"/>
              <a:pPr/>
              <a:t>2021/11/30</a:t>
            </a:fld>
            <a:endParaRPr lang="en-ZA"/>
          </a:p>
        </p:txBody>
      </p:sp>
      <p:sp>
        <p:nvSpPr>
          <p:cNvPr id="4" name="Slide Image Placeholder 3"/>
          <p:cNvSpPr>
            <a:spLocks noGrp="1" noRot="1" noChangeAspect="1"/>
          </p:cNvSpPr>
          <p:nvPr>
            <p:ph type="sldImg" idx="2"/>
          </p:nvPr>
        </p:nvSpPr>
        <p:spPr>
          <a:xfrm>
            <a:off x="1474788" y="1143000"/>
            <a:ext cx="3908425"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756454-B669-48FE-936E-FB8818CB09C8}" type="slidenum">
              <a:rPr lang="en-ZA" smtClean="0"/>
              <a:pPr/>
              <a:t>‹#›</a:t>
            </a:fld>
            <a:endParaRPr lang="en-ZA"/>
          </a:p>
        </p:txBody>
      </p:sp>
    </p:spTree>
    <p:extLst>
      <p:ext uri="{BB962C8B-B14F-4D97-AF65-F5344CB8AC3E}">
        <p14:creationId xmlns:p14="http://schemas.microsoft.com/office/powerpoint/2010/main" xmlns="" val="2034736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2372"/>
            <a:ext cx="7772400" cy="1547269"/>
          </a:xfrm>
        </p:spPr>
        <p:txBody>
          <a:bodyPr/>
          <a:lstStyle/>
          <a:p>
            <a:r>
              <a:rPr lang="en-US"/>
              <a:t>Click to edit Master title style</a:t>
            </a:r>
            <a:endParaRPr lang="en-ZA"/>
          </a:p>
        </p:txBody>
      </p:sp>
      <p:sp>
        <p:nvSpPr>
          <p:cNvPr id="3" name="Subtitle 2"/>
          <p:cNvSpPr>
            <a:spLocks noGrp="1"/>
          </p:cNvSpPr>
          <p:nvPr>
            <p:ph type="subTitle" idx="1"/>
          </p:nvPr>
        </p:nvSpPr>
        <p:spPr>
          <a:xfrm>
            <a:off x="1371600" y="4090406"/>
            <a:ext cx="6400800" cy="184469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E6A4D7DB-5F44-409E-BD10-D8AD08E10001}" type="datetime1">
              <a:rPr lang="en-ZA" smtClean="0"/>
              <a:pPr/>
              <a:t>2021/11/30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461836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BB373C4-94E8-4835-9B58-16817ABD8D43}" type="datetime1">
              <a:rPr lang="en-ZA" smtClean="0"/>
              <a:pPr/>
              <a:t>2021/11/30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2630874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89070"/>
            <a:ext cx="2057400" cy="6159001"/>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89070"/>
            <a:ext cx="6019800" cy="6159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D0F54334-37BE-4AAF-8587-3996835B7AFC}" type="datetime1">
              <a:rPr lang="en-ZA" smtClean="0"/>
              <a:pPr/>
              <a:t>2021/11/30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12234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7D5320CE-6C14-4BD3-9A42-65E563566FE6}" type="datetime1">
              <a:rPr lang="en-ZA" smtClean="0"/>
              <a:pPr/>
              <a:t>2021/11/30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871089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638467"/>
            <a:ext cx="7772400" cy="1433647"/>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3059451"/>
            <a:ext cx="7772400" cy="15790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150ECFD-510D-405F-B213-29EEFA027096}" type="datetime1">
              <a:rPr lang="en-ZA" smtClean="0"/>
              <a:pPr/>
              <a:t>2021/11/30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3054167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F4094E69-0BDD-4703-98FB-E1F3217B147F}" type="datetime1">
              <a:rPr lang="en-ZA" smtClean="0"/>
              <a:pPr/>
              <a:t>2021/11/30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157192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615778"/>
            <a:ext cx="4040188"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289157"/>
            <a:ext cx="4040188"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6" y="1615778"/>
            <a:ext cx="4041775"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289157"/>
            <a:ext cx="4041775"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F009016C-AE20-413C-8734-7835DF5D7060}" type="datetime1">
              <a:rPr lang="en-ZA" smtClean="0"/>
              <a:pPr/>
              <a:t>2021/11/30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739845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A93CF2BC-2BA4-464F-A03A-065FF933F719}" type="datetime1">
              <a:rPr lang="en-ZA" smtClean="0"/>
              <a:pPr/>
              <a:t>2021/11/30</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3543101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460265-D2B1-4B06-8556-23786980F946}" type="datetime1">
              <a:rPr lang="en-ZA" smtClean="0"/>
              <a:pPr/>
              <a:t>2021/11/30</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535241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87398"/>
            <a:ext cx="3008313" cy="1223112"/>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87398"/>
            <a:ext cx="5111750" cy="61606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1" y="1510510"/>
            <a:ext cx="3008313" cy="49375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62B4E40-4E0F-49C3-B5A8-3720F3611D7C}" type="datetime1">
              <a:rPr lang="en-ZA" smtClean="0"/>
              <a:pPr/>
              <a:t>2021/11/30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2641546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2854"/>
            <a:ext cx="5486400" cy="59651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44974"/>
            <a:ext cx="5486400" cy="433101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ZA"/>
          </a:p>
        </p:txBody>
      </p:sp>
      <p:sp>
        <p:nvSpPr>
          <p:cNvPr id="4" name="Text Placeholder 3"/>
          <p:cNvSpPr>
            <a:spLocks noGrp="1"/>
          </p:cNvSpPr>
          <p:nvPr>
            <p:ph type="body" sz="half" idx="2"/>
          </p:nvPr>
        </p:nvSpPr>
        <p:spPr>
          <a:xfrm>
            <a:off x="1792288" y="5649372"/>
            <a:ext cx="5486400" cy="8471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B7DEC79-ACE5-4DB0-9368-7125C877104A}" type="datetime1">
              <a:rPr lang="en-ZA" smtClean="0"/>
              <a:pPr/>
              <a:t>2021/11/30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3688962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89069"/>
            <a:ext cx="8229600" cy="1203061"/>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84285"/>
            <a:ext cx="8229600" cy="476378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690354"/>
            <a:ext cx="2133600" cy="384311"/>
          </a:xfrm>
          <a:prstGeom prst="rect">
            <a:avLst/>
          </a:prstGeom>
        </p:spPr>
        <p:txBody>
          <a:bodyPr vert="horz" lIns="91440" tIns="45720" rIns="91440" bIns="45720" rtlCol="0" anchor="ctr"/>
          <a:lstStyle>
            <a:lvl1pPr algn="l">
              <a:defRPr sz="1200">
                <a:solidFill>
                  <a:schemeClr val="tx1">
                    <a:tint val="75000"/>
                  </a:schemeClr>
                </a:solidFill>
              </a:defRPr>
            </a:lvl1pPr>
          </a:lstStyle>
          <a:p>
            <a:fld id="{F05B8D0E-1BDB-481E-B8D6-559B5A8CA7F9}" type="datetime1">
              <a:rPr lang="en-ZA" smtClean="0"/>
              <a:pPr/>
              <a:t>2021/11/30</a:t>
            </a:fld>
            <a:endParaRPr lang="en-ZA"/>
          </a:p>
        </p:txBody>
      </p:sp>
      <p:sp>
        <p:nvSpPr>
          <p:cNvPr id="5" name="Footer Placeholder 4"/>
          <p:cNvSpPr>
            <a:spLocks noGrp="1"/>
          </p:cNvSpPr>
          <p:nvPr>
            <p:ph type="ftr" sz="quarter" idx="3"/>
          </p:nvPr>
        </p:nvSpPr>
        <p:spPr>
          <a:xfrm>
            <a:off x="3124200" y="6690354"/>
            <a:ext cx="2895600" cy="3843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690354"/>
            <a:ext cx="2133600" cy="384311"/>
          </a:xfrm>
          <a:prstGeom prst="rect">
            <a:avLst/>
          </a:prstGeom>
        </p:spPr>
        <p:txBody>
          <a:bodyPr vert="horz" lIns="91440" tIns="45720" rIns="91440" bIns="45720" rtlCol="0" anchor="ctr"/>
          <a:lstStyle>
            <a:lvl1pPr algn="r">
              <a:defRPr sz="1200">
                <a:solidFill>
                  <a:schemeClr val="tx1">
                    <a:tint val="75000"/>
                  </a:schemeClr>
                </a:solidFill>
              </a:defRPr>
            </a:lvl1pPr>
          </a:lstStyle>
          <a:p>
            <a:fld id="{480C018F-9127-4D43-B1E6-A6981D16A09C}" type="slidenum">
              <a:rPr lang="en-ZA" smtClean="0"/>
              <a:pPr/>
              <a:t>‹#›</a:t>
            </a:fld>
            <a:endParaRPr lang="en-ZA"/>
          </a:p>
        </p:txBody>
      </p:sp>
    </p:spTree>
    <p:extLst>
      <p:ext uri="{BB962C8B-B14F-4D97-AF65-F5344CB8AC3E}">
        <p14:creationId xmlns:p14="http://schemas.microsoft.com/office/powerpoint/2010/main" xmlns="" val="1551688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2BB88C73-3BF8-594A-A0A8-E2804D2EF895}"/>
              </a:ext>
            </a:extLst>
          </p:cNvPr>
          <p:cNvSpPr txBox="1"/>
          <p:nvPr/>
        </p:nvSpPr>
        <p:spPr>
          <a:xfrm>
            <a:off x="467544" y="1376933"/>
            <a:ext cx="8496944" cy="4392488"/>
          </a:xfrm>
          <a:prstGeom prst="rect">
            <a:avLst/>
          </a:prstGeom>
          <a:noFill/>
        </p:spPr>
        <p:txBody>
          <a:bodyPr wrap="square" rtlCol="0">
            <a:noAutofit/>
          </a:bodyPr>
          <a:lstStyle/>
          <a:p>
            <a:pPr lvl="0" algn="ctr">
              <a:lnSpc>
                <a:spcPct val="115000"/>
              </a:lnSpc>
            </a:pPr>
            <a:r>
              <a:rPr lang="en-ZA" sz="2400" b="1" dirty="0">
                <a:latin typeface="Arial" panose="020B0604020202020204" pitchFamily="34" charset="0"/>
                <a:cs typeface="Arial" panose="020B0604020202020204" pitchFamily="34" charset="0"/>
              </a:rPr>
              <a:t>The National Red Meat Development Programme (NRMDP)’s Custom Feedlots programme </a:t>
            </a:r>
          </a:p>
          <a:p>
            <a:pPr lvl="0" algn="ctr">
              <a:lnSpc>
                <a:spcPct val="115000"/>
              </a:lnSpc>
            </a:pPr>
            <a:r>
              <a:rPr lang="en-ZA" sz="2400" i="1" dirty="0">
                <a:latin typeface="Arial" panose="020B0604020202020204" pitchFamily="34" charset="0"/>
                <a:cs typeface="Arial" panose="020B0604020202020204" pitchFamily="34" charset="0"/>
              </a:rPr>
              <a:t>– response to challenges raised by Custom Feedlot beneficiaries and Livestock farmers.</a:t>
            </a:r>
          </a:p>
          <a:p>
            <a:pPr lvl="0" algn="just">
              <a:lnSpc>
                <a:spcPct val="115000"/>
              </a:lnSpc>
            </a:pPr>
            <a:endParaRPr lang="en-ZA" sz="2400" b="1" dirty="0">
              <a:latin typeface="Arial" panose="020B0604020202020204" pitchFamily="34" charset="0"/>
              <a:cs typeface="Arial" panose="020B0604020202020204" pitchFamily="34" charset="0"/>
            </a:endParaRPr>
          </a:p>
          <a:p>
            <a:pPr lvl="0" algn="just">
              <a:lnSpc>
                <a:spcPct val="115000"/>
              </a:lnSpc>
            </a:pPr>
            <a:endParaRPr lang="en-ZA" sz="2400" b="1" dirty="0">
              <a:latin typeface="Arial" panose="020B0604020202020204" pitchFamily="34" charset="0"/>
              <a:cs typeface="Arial" panose="020B0604020202020204" pitchFamily="34" charset="0"/>
            </a:endParaRPr>
          </a:p>
          <a:p>
            <a:pPr lvl="0" algn="ctr">
              <a:lnSpc>
                <a:spcPct val="115000"/>
              </a:lnSpc>
            </a:pPr>
            <a:r>
              <a:rPr lang="en-ZA" sz="2400" b="1" dirty="0">
                <a:latin typeface="Arial" panose="020B0604020202020204" pitchFamily="34" charset="0"/>
                <a:cs typeface="Arial" panose="020B0604020202020204" pitchFamily="34" charset="0"/>
              </a:rPr>
              <a:t>Presentation to the Portfolio Committee on Agriculture, Land Reform and Rural Development</a:t>
            </a:r>
          </a:p>
          <a:p>
            <a:pPr lvl="0" algn="just">
              <a:lnSpc>
                <a:spcPct val="115000"/>
              </a:lnSpc>
            </a:pPr>
            <a:endParaRPr lang="en-ZA" sz="2400" b="1" dirty="0">
              <a:latin typeface="Arial" panose="020B0604020202020204" pitchFamily="34" charset="0"/>
              <a:cs typeface="Arial" panose="020B0604020202020204" pitchFamily="34" charset="0"/>
            </a:endParaRPr>
          </a:p>
          <a:p>
            <a:pPr lvl="0" algn="ctr">
              <a:lnSpc>
                <a:spcPct val="115000"/>
              </a:lnSpc>
            </a:pPr>
            <a:r>
              <a:rPr lang="en-ZA" sz="2400" b="1" dirty="0">
                <a:latin typeface="Arial" panose="020B0604020202020204" pitchFamily="34" charset="0"/>
                <a:cs typeface="Arial" panose="020B0604020202020204" pitchFamily="34" charset="0"/>
              </a:rPr>
              <a:t>30 November 2021</a:t>
            </a:r>
          </a:p>
        </p:txBody>
      </p:sp>
    </p:spTree>
    <p:extLst>
      <p:ext uri="{BB962C8B-B14F-4D97-AF65-F5344CB8AC3E}">
        <p14:creationId xmlns:p14="http://schemas.microsoft.com/office/powerpoint/2010/main" xmlns="" val="4227774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F4906976-B20F-CF46-9B8B-D94ABE183C15}"/>
              </a:ext>
            </a:extLst>
          </p:cNvPr>
          <p:cNvSpPr txBox="1"/>
          <p:nvPr/>
        </p:nvSpPr>
        <p:spPr>
          <a:xfrm>
            <a:off x="539552" y="800869"/>
            <a:ext cx="7992888" cy="6032421"/>
          </a:xfrm>
          <a:prstGeom prst="rect">
            <a:avLst/>
          </a:prstGeom>
          <a:noFill/>
        </p:spPr>
        <p:txBody>
          <a:bodyPr wrap="square" rtlCol="0">
            <a:spAutoFit/>
          </a:bodyPr>
          <a:lstStyle/>
          <a:p>
            <a:pPr algn="ctr"/>
            <a:r>
              <a:rPr lang="en-US" sz="3200" b="1" dirty="0">
                <a:latin typeface="Arial" panose="020B0604020202020204" pitchFamily="34" charset="0"/>
                <a:cs typeface="Arial" panose="020B0604020202020204" pitchFamily="34" charset="0"/>
              </a:rPr>
              <a:t>The NRMDP Background</a:t>
            </a:r>
          </a:p>
          <a:p>
            <a:pPr algn="just"/>
            <a:endParaRPr lang="en-US" b="1" dirty="0">
              <a:latin typeface="Arial" panose="020B0604020202020204" pitchFamily="34" charset="0"/>
              <a:cs typeface="Arial" panose="020B0604020202020204" pitchFamily="34" charset="0"/>
            </a:endParaRPr>
          </a:p>
          <a:p>
            <a:pPr marL="1703388" marR="0" lvl="0" indent="-1703388" algn="just"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Background : 	Virtual meeting of the Portfolio Committee on Agriculture, Land Reform and Rural Development was held on 26 May 2021, between DALRRD, ARC, NAMC, OBP and the Custom Feed Association representatives on the National Red Meat Development </a:t>
            </a:r>
            <a:r>
              <a:rPr kumimoji="0" lang="en-US"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Programme</a:t>
            </a:r>
            <a:r>
              <a:rPr kumimoji="0" lang="en-US"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(NRMDP).</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789113" marR="0" lvl="0" indent="-1789113" algn="just"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Challenge:	No existing legal institutional agreement to implement the project and challenges raised by the Custom Feedlot Association Representatives</a:t>
            </a:r>
          </a:p>
          <a:p>
            <a:pPr marL="1789113" marR="0" lvl="0" indent="-1789113" algn="just"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789113" lvl="0" indent="-1789113" algn="ju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Purpose: 	Update and report back to the Portfolio Committee on Agriculture, Land  Reform and Rural Development </a:t>
            </a:r>
            <a:r>
              <a:rPr lang="en-US" dirty="0">
                <a:solidFill>
                  <a:prstClr val="black"/>
                </a:solidFill>
                <a:latin typeface="Arial" panose="020B0604020202020204" pitchFamily="34" charset="0"/>
                <a:cs typeface="Arial" panose="020B0604020202020204" pitchFamily="34" charset="0"/>
              </a:rPr>
              <a:t>by the Implementing Stakeholders on </a:t>
            </a:r>
            <a:r>
              <a:rPr kumimoji="0" lang="en-US"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challenges raised by the beneficiaries and the implementation of the NRMDP.</a:t>
            </a:r>
          </a:p>
          <a:p>
            <a:pPr marL="1789113" lvl="0" indent="-1789113" algn="just">
              <a:defRPr/>
            </a:pPr>
            <a:endParaRPr lang="en-US" sz="2800" dirty="0">
              <a:solidFill>
                <a:prstClr val="black"/>
              </a:solidFill>
              <a:latin typeface="Arial" panose="020B0604020202020204" pitchFamily="34" charset="0"/>
              <a:cs typeface="Arial" panose="020B0604020202020204" pitchFamily="34" charset="0"/>
            </a:endParaRPr>
          </a:p>
          <a:p>
            <a:pPr marL="1789113" lvl="0" indent="-1789113" algn="just">
              <a:defRPr/>
            </a:pPr>
            <a:endParaRPr lang="en-US" sz="2800" b="1" dirty="0">
              <a:solidFill>
                <a:prstClr val="black"/>
              </a:solidFill>
              <a:latin typeface="Arial" panose="020B0604020202020204" pitchFamily="34" charset="0"/>
              <a:cs typeface="Arial" panose="020B0604020202020204" pitchFamily="34" charset="0"/>
            </a:endParaRPr>
          </a:p>
          <a:p>
            <a:pPr marL="1789113" lvl="0" indent="-1789113" algn="just">
              <a:defRPr/>
            </a:pPr>
            <a:r>
              <a:rPr lang="en-US" sz="2800" b="1" dirty="0">
                <a:solidFill>
                  <a:prstClr val="black"/>
                </a:solidFill>
                <a:latin typeface="Arial" panose="020B0604020202020204" pitchFamily="34" charset="0"/>
                <a:cs typeface="Arial" panose="020B0604020202020204" pitchFamily="34" charset="0"/>
              </a:rPr>
              <a:t>						</a:t>
            </a:r>
            <a:r>
              <a:rPr lang="en-US" sz="1600" b="1" dirty="0">
                <a:solidFill>
                  <a:prstClr val="black"/>
                </a:solidFill>
                <a:latin typeface="Arial" panose="020B0604020202020204" pitchFamily="34" charset="0"/>
                <a:cs typeface="Arial" panose="020B0604020202020204" pitchFamily="34" charset="0"/>
              </a:rPr>
              <a:t>2</a:t>
            </a: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731900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F4906976-B20F-CF46-9B8B-D94ABE183C15}"/>
              </a:ext>
            </a:extLst>
          </p:cNvPr>
          <p:cNvSpPr txBox="1"/>
          <p:nvPr/>
        </p:nvSpPr>
        <p:spPr>
          <a:xfrm>
            <a:off x="179512" y="800869"/>
            <a:ext cx="8856984" cy="6124754"/>
          </a:xfrm>
          <a:prstGeom prst="rect">
            <a:avLst/>
          </a:prstGeom>
          <a:noFill/>
        </p:spPr>
        <p:txBody>
          <a:bodyPr wrap="square" rtlCol="0">
            <a:spAutoFit/>
          </a:bodyPr>
          <a:lstStyle/>
          <a:p>
            <a:pPr algn="ctr"/>
            <a:r>
              <a:rPr lang="en-US" sz="3200" b="1" dirty="0">
                <a:latin typeface="Arial" panose="020B0604020202020204" pitchFamily="34" charset="0"/>
                <a:cs typeface="Arial" panose="020B0604020202020204" pitchFamily="34" charset="0"/>
              </a:rPr>
              <a:t>The NRMDP Background </a:t>
            </a:r>
            <a:r>
              <a:rPr lang="en-US" sz="3200" b="1" dirty="0" err="1">
                <a:latin typeface="Arial" panose="020B0604020202020204" pitchFamily="34" charset="0"/>
                <a:cs typeface="Arial" panose="020B0604020202020204" pitchFamily="34" charset="0"/>
              </a:rPr>
              <a:t>Cont</a:t>
            </a:r>
            <a:r>
              <a:rPr lang="en-US" sz="3200" b="1" dirty="0">
                <a:latin typeface="Arial" panose="020B0604020202020204" pitchFamily="34" charset="0"/>
                <a:cs typeface="Arial" panose="020B0604020202020204" pitchFamily="34" charset="0"/>
              </a:rPr>
              <a:t>…</a:t>
            </a:r>
          </a:p>
          <a:p>
            <a:pPr algn="just"/>
            <a:endParaRPr lang="en-US" sz="2000" b="1" dirty="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Implementing Stakeholders: DALRRD, NAMC, ARC, and OBP</a:t>
            </a:r>
          </a:p>
          <a:p>
            <a:pPr algn="just"/>
            <a:endParaRPr lang="en-US" sz="2000" b="1" u="sng" dirty="0">
              <a:latin typeface="Arial" panose="020B0604020202020204" pitchFamily="34" charset="0"/>
              <a:cs typeface="Arial" panose="020B0604020202020204" pitchFamily="34" charset="0"/>
            </a:endParaRPr>
          </a:p>
          <a:p>
            <a:pPr algn="just"/>
            <a:r>
              <a:rPr lang="en-US" sz="2000" b="1" dirty="0">
                <a:latin typeface="Arial" panose="020B0604020202020204" pitchFamily="34" charset="0"/>
                <a:cs typeface="Arial" panose="020B0604020202020204" pitchFamily="34" charset="0"/>
              </a:rPr>
              <a:t>Roles, Responsibility and Resources (Human capital, finances, etc.)</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DALRRD: Funder, Project Mandate Owner</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NAMC: Implementing Partner for completing the outstanding work of the transitional work over the 7 months period</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ARC	: Implementing Partner beyond the 7 months to 3 Years in partnership with NAMC &amp; OBP</a:t>
            </a:r>
          </a:p>
          <a:p>
            <a:pPr algn="ctr"/>
            <a:endParaRPr lang="en-US" sz="2800" b="1" dirty="0">
              <a:latin typeface="Arial" panose="020B0604020202020204" pitchFamily="34" charset="0"/>
              <a:cs typeface="Arial" panose="020B0604020202020204" pitchFamily="34" charset="0"/>
            </a:endParaRPr>
          </a:p>
          <a:p>
            <a:pPr algn="ctr"/>
            <a:endParaRPr lang="en-US" sz="2800" b="1" dirty="0">
              <a:latin typeface="Arial" panose="020B0604020202020204" pitchFamily="34" charset="0"/>
              <a:cs typeface="Arial" panose="020B0604020202020204" pitchFamily="34" charset="0"/>
            </a:endParaRPr>
          </a:p>
          <a:p>
            <a:pPr algn="ctr"/>
            <a:endParaRPr lang="en-US" sz="2800" b="1" dirty="0">
              <a:latin typeface="Arial" panose="020B0604020202020204" pitchFamily="34" charset="0"/>
              <a:cs typeface="Arial" panose="020B0604020202020204" pitchFamily="34" charset="0"/>
            </a:endParaRPr>
          </a:p>
          <a:p>
            <a:pPr algn="ctr"/>
            <a:endParaRPr lang="en-US" sz="2800" b="1" dirty="0">
              <a:latin typeface="Arial" panose="020B0604020202020204" pitchFamily="34" charset="0"/>
              <a:cs typeface="Arial" panose="020B0604020202020204" pitchFamily="34" charset="0"/>
            </a:endParaRPr>
          </a:p>
          <a:p>
            <a:pPr algn="ctr"/>
            <a:r>
              <a:rPr lang="en-US" sz="2800" b="1"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3</a:t>
            </a:r>
          </a:p>
        </p:txBody>
      </p:sp>
    </p:spTree>
    <p:extLst>
      <p:ext uri="{BB962C8B-B14F-4D97-AF65-F5344CB8AC3E}">
        <p14:creationId xmlns:p14="http://schemas.microsoft.com/office/powerpoint/2010/main" xmlns="" val="769968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F4906976-B20F-CF46-9B8B-D94ABE183C15}"/>
              </a:ext>
            </a:extLst>
          </p:cNvPr>
          <p:cNvSpPr txBox="1"/>
          <p:nvPr/>
        </p:nvSpPr>
        <p:spPr>
          <a:xfrm>
            <a:off x="179512" y="800869"/>
            <a:ext cx="8640960" cy="6124754"/>
          </a:xfrm>
          <a:prstGeom prst="rect">
            <a:avLst/>
          </a:prstGeom>
          <a:noFill/>
        </p:spPr>
        <p:txBody>
          <a:bodyPr wrap="square" rtlCol="0">
            <a:spAutoFit/>
          </a:bodyPr>
          <a:lstStyle/>
          <a:p>
            <a:pPr algn="ctr"/>
            <a:r>
              <a:rPr lang="en-US" sz="3200" b="1" dirty="0">
                <a:latin typeface="Arial" panose="020B0604020202020204" pitchFamily="34" charset="0"/>
                <a:cs typeface="Arial" panose="020B0604020202020204" pitchFamily="34" charset="0"/>
              </a:rPr>
              <a:t>Feedback and Status</a:t>
            </a:r>
          </a:p>
          <a:p>
            <a:endParaRPr lang="en-US" sz="2000" b="1" dirty="0">
              <a:latin typeface="Arial" panose="020B0604020202020204" pitchFamily="34" charset="0"/>
              <a:cs typeface="Arial" panose="020B0604020202020204" pitchFamily="34" charset="0"/>
            </a:endParaRPr>
          </a:p>
          <a:p>
            <a:pPr marL="1790700" marR="0" lvl="0" indent="-17907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estimated budget projection for the next 3-year period is </a:t>
            </a: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R308 323 126,30</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and broken-down as follows: </a:t>
            </a:r>
          </a:p>
          <a:p>
            <a:pPr marL="1790700" marR="0" lvl="0" indent="-1790700" algn="l" defTabSz="914400" rtl="0" eaLnBrk="1" fontAlgn="auto" latinLnBrk="0" hangingPunct="1">
              <a:lnSpc>
                <a:spcPct val="100000"/>
              </a:lnSpc>
              <a:spcBef>
                <a:spcPts val="0"/>
              </a:spcBef>
              <a:spcAft>
                <a:spcPts val="0"/>
              </a:spcAft>
              <a:buClrTx/>
              <a:buSzTx/>
              <a:buFontTx/>
              <a:buNone/>
              <a:tabLst/>
              <a:defRPr/>
            </a:pP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pPr marL="1790700" marR="0" lvl="0" indent="-1790700" algn="l" defTabSz="914400" rtl="0" eaLnBrk="1" fontAlgn="auto" latinLnBrk="0" hangingPunct="1">
              <a:lnSpc>
                <a:spcPct val="100000"/>
              </a:lnSpc>
              <a:spcBef>
                <a:spcPts val="0"/>
              </a:spcBef>
              <a:spcAft>
                <a:spcPts val="0"/>
              </a:spcAft>
              <a:buClrTx/>
              <a:buSzTx/>
              <a:buFontTx/>
              <a:buNone/>
              <a:tabLst/>
              <a:defRPr/>
            </a:pPr>
            <a:r>
              <a:rPr lang="en-US" altLang="en-US" sz="2000" b="1" dirty="0">
                <a:solidFill>
                  <a:prstClr val="black"/>
                </a:solidFill>
                <a:latin typeface="Arial" panose="020B0604020202020204" pitchFamily="34" charset="0"/>
                <a:cs typeface="Arial" panose="020B0604020202020204" pitchFamily="34" charset="0"/>
              </a:rPr>
              <a:t>	</a:t>
            </a: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FY 1 - R100 485 485,09, FY 2- R100 894 379,92  &amp; FY 3 - R106 943 261,29 </a:t>
            </a:r>
          </a:p>
          <a:p>
            <a:pPr marL="1790700" marR="0" lvl="0" indent="-179070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790700" marR="0" lvl="0" indent="-179070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790700" marR="0" lvl="0" indent="-179070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Start Date:</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The NAMC completion phase of the  NRMDP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Programme</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is scheduled to start on 1</a:t>
            </a:r>
            <a:r>
              <a:rPr kumimoji="0" lang="en-US" sz="2000" b="0" i="0" u="none" strike="noStrike" kern="1200" cap="none" spc="0" normalizeH="0" baseline="30000" noProof="0" dirty="0">
                <a:ln>
                  <a:noFill/>
                </a:ln>
                <a:solidFill>
                  <a:prstClr val="black"/>
                </a:solidFill>
                <a:effectLst/>
                <a:uLnTx/>
                <a:uFillTx/>
                <a:latin typeface="Arial" panose="020B0604020202020204" pitchFamily="34" charset="0"/>
                <a:cs typeface="Arial" panose="020B0604020202020204" pitchFamily="34" charset="0"/>
              </a:rPr>
              <a:t>st</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December 2021</a:t>
            </a:r>
          </a:p>
          <a:p>
            <a:pPr marL="1790700" marR="0" lvl="0" indent="-1790700" algn="l" defTabSz="914400" rtl="0" eaLnBrk="1" fontAlgn="auto" latinLnBrk="0" hangingPunct="1">
              <a:lnSpc>
                <a:spcPct val="100000"/>
              </a:lnSpc>
              <a:spcBef>
                <a:spcPts val="0"/>
              </a:spcBef>
              <a:spcAft>
                <a:spcPts val="0"/>
              </a:spcAft>
              <a:buClrTx/>
              <a:buSzTx/>
              <a:buFontTx/>
              <a:buNone/>
              <a:tabLst/>
              <a:defRPr/>
            </a:pPr>
            <a:endParaRPr lang="en-US" sz="2000" b="1" dirty="0">
              <a:latin typeface="Arial" panose="020B0604020202020204" pitchFamily="34" charset="0"/>
              <a:cs typeface="Arial" panose="020B0604020202020204" pitchFamily="34" charset="0"/>
            </a:endParaRPr>
          </a:p>
          <a:p>
            <a:pPr marL="1790700" marR="0" lvl="0" indent="-1790700" algn="l" defTabSz="914400" rtl="0" eaLnBrk="1" fontAlgn="auto" latinLnBrk="0" hangingPunct="1">
              <a:lnSpc>
                <a:spcPct val="100000"/>
              </a:lnSpc>
              <a:spcBef>
                <a:spcPts val="0"/>
              </a:spcBef>
              <a:spcAft>
                <a:spcPts val="0"/>
              </a:spcAft>
              <a:buClrTx/>
              <a:buSzTx/>
              <a:buFontTx/>
              <a:buNone/>
              <a:tabLst/>
              <a:defRPr/>
            </a:pPr>
            <a:endParaRPr lang="en-US" sz="2000" b="1" dirty="0">
              <a:latin typeface="Arial" panose="020B0604020202020204" pitchFamily="34" charset="0"/>
              <a:cs typeface="Arial" panose="020B0604020202020204" pitchFamily="34" charset="0"/>
            </a:endParaRPr>
          </a:p>
          <a:p>
            <a:pPr marL="1790700" marR="0" lvl="0" indent="-1790700" algn="l" defTabSz="914400" rtl="0" eaLnBrk="1" fontAlgn="auto" latinLnBrk="0" hangingPunct="1">
              <a:lnSpc>
                <a:spcPct val="100000"/>
              </a:lnSpc>
              <a:spcBef>
                <a:spcPts val="0"/>
              </a:spcBef>
              <a:spcAft>
                <a:spcPts val="0"/>
              </a:spcAft>
              <a:buClrTx/>
              <a:buSzTx/>
              <a:buFontTx/>
              <a:buNone/>
              <a:tabLst/>
              <a:defRPr/>
            </a:pPr>
            <a:endParaRPr lang="en-US" sz="2000" b="1" dirty="0">
              <a:latin typeface="Arial" panose="020B0604020202020204" pitchFamily="34" charset="0"/>
              <a:cs typeface="Arial" panose="020B0604020202020204" pitchFamily="34" charset="0"/>
            </a:endParaRPr>
          </a:p>
          <a:p>
            <a:pPr marL="1790700" marR="0" lvl="0" indent="-1790700" algn="l" defTabSz="914400" rtl="0" eaLnBrk="1" fontAlgn="auto" latinLnBrk="0" hangingPunct="1">
              <a:lnSpc>
                <a:spcPct val="100000"/>
              </a:lnSpc>
              <a:spcBef>
                <a:spcPts val="0"/>
              </a:spcBef>
              <a:spcAft>
                <a:spcPts val="0"/>
              </a:spcAft>
              <a:buClrTx/>
              <a:buSzTx/>
              <a:buFontTx/>
              <a:buNone/>
              <a:tabLst/>
              <a:defRPr/>
            </a:pPr>
            <a:endParaRPr lang="en-US" sz="2000" b="1" dirty="0">
              <a:latin typeface="Arial" panose="020B0604020202020204" pitchFamily="34" charset="0"/>
              <a:cs typeface="Arial" panose="020B0604020202020204" pitchFamily="34" charset="0"/>
            </a:endParaRPr>
          </a:p>
          <a:p>
            <a:pPr marL="1790700" marR="0" lvl="0" indent="-1790700" algn="l" defTabSz="914400" rtl="0" eaLnBrk="1" fontAlgn="auto" latinLnBrk="0" hangingPunct="1">
              <a:lnSpc>
                <a:spcPct val="100000"/>
              </a:lnSpc>
              <a:spcBef>
                <a:spcPts val="0"/>
              </a:spcBef>
              <a:spcAft>
                <a:spcPts val="0"/>
              </a:spcAft>
              <a:buClrTx/>
              <a:buSzTx/>
              <a:buFontTx/>
              <a:buNone/>
              <a:tabLst/>
              <a:defRPr/>
            </a:pPr>
            <a:endParaRPr lang="en-US" sz="2000" b="1" dirty="0">
              <a:latin typeface="Arial" panose="020B0604020202020204" pitchFamily="34" charset="0"/>
              <a:cs typeface="Arial" panose="020B0604020202020204" pitchFamily="34" charset="0"/>
            </a:endParaRPr>
          </a:p>
          <a:p>
            <a:pPr marL="1790700" marR="0" lvl="0" indent="-1790700" algn="l" defTabSz="914400" rtl="0" eaLnBrk="1" fontAlgn="auto" latinLnBrk="0" hangingPunct="1">
              <a:lnSpc>
                <a:spcPct val="100000"/>
              </a:lnSpc>
              <a:spcBef>
                <a:spcPts val="0"/>
              </a:spcBef>
              <a:spcAft>
                <a:spcPts val="0"/>
              </a:spcAft>
              <a:buClrTx/>
              <a:buSzTx/>
              <a:buFontTx/>
              <a:buNone/>
              <a:tabLst/>
              <a:defRPr/>
            </a:pPr>
            <a:endParaRPr lang="en-US" sz="2000" b="1" dirty="0">
              <a:latin typeface="Arial" panose="020B0604020202020204" pitchFamily="34" charset="0"/>
              <a:cs typeface="Arial" panose="020B0604020202020204" pitchFamily="34" charset="0"/>
            </a:endParaRPr>
          </a:p>
          <a:p>
            <a:pPr marL="1790700" marR="0" lvl="0" indent="-1790700" algn="l" defTabSz="914400" rtl="0" eaLnBrk="1" fontAlgn="auto" latinLnBrk="0" hangingPunct="1">
              <a:lnSpc>
                <a:spcPct val="100000"/>
              </a:lnSpc>
              <a:spcBef>
                <a:spcPts val="0"/>
              </a:spcBef>
              <a:spcAft>
                <a:spcPts val="0"/>
              </a:spcAft>
              <a:buClrTx/>
              <a:buSzTx/>
              <a:buFontTx/>
              <a:buNone/>
              <a:tabLst/>
              <a:defRPr/>
            </a:pPr>
            <a:endParaRPr lang="en-US" sz="2000" b="1" dirty="0">
              <a:latin typeface="Arial" panose="020B0604020202020204" pitchFamily="34" charset="0"/>
              <a:cs typeface="Arial" panose="020B0604020202020204" pitchFamily="34" charset="0"/>
            </a:endParaRPr>
          </a:p>
          <a:p>
            <a:pPr marL="1790700" marR="0" lvl="0" indent="-1790700" algn="l" defTabSz="914400" rtl="0" eaLnBrk="1" fontAlgn="auto" latinLnBrk="0" hangingPunct="1">
              <a:lnSpc>
                <a:spcPct val="100000"/>
              </a:lnSpc>
              <a:spcBef>
                <a:spcPts val="0"/>
              </a:spcBef>
              <a:spcAft>
                <a:spcPts val="0"/>
              </a:spcAft>
              <a:buClrTx/>
              <a:buSzTx/>
              <a:buFontTx/>
              <a:buNone/>
              <a:tabLst/>
              <a:defRPr/>
            </a:pPr>
            <a:r>
              <a:rPr lang="en-US" sz="2000" b="1"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xmlns="" val="4199193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F4906976-B20F-CF46-9B8B-D94ABE183C15}"/>
              </a:ext>
            </a:extLst>
          </p:cNvPr>
          <p:cNvSpPr txBox="1"/>
          <p:nvPr/>
        </p:nvSpPr>
        <p:spPr>
          <a:xfrm>
            <a:off x="251520" y="296813"/>
            <a:ext cx="8640960" cy="5544616"/>
          </a:xfrm>
          <a:prstGeom prst="rect">
            <a:avLst/>
          </a:prstGeom>
          <a:noFill/>
        </p:spPr>
        <p:txBody>
          <a:bodyPr wrap="square" rtlCol="0">
            <a:noAutofit/>
          </a:bodyPr>
          <a:lstStyle/>
          <a:p>
            <a:pPr algn="ctr"/>
            <a:r>
              <a:rPr lang="en-US" sz="3200" b="1" dirty="0">
                <a:latin typeface="Arial" panose="020B0604020202020204" pitchFamily="34" charset="0"/>
                <a:cs typeface="Arial" panose="020B0604020202020204" pitchFamily="34" charset="0"/>
              </a:rPr>
              <a:t>       Delays in signing of the SLA:</a:t>
            </a:r>
          </a:p>
          <a:p>
            <a:pPr algn="just">
              <a:defRPr/>
            </a:pPr>
            <a:endParaRPr lang="en-US" altLang="en-US" sz="800" dirty="0">
              <a:solidFill>
                <a:prstClr val="black"/>
              </a:solidFill>
              <a:latin typeface="Arial" panose="020B0604020202020204" pitchFamily="34" charset="0"/>
              <a:cs typeface="Arial" panose="020B0604020202020204" pitchFamily="34" charset="0"/>
            </a:endParaRPr>
          </a:p>
          <a:p>
            <a:pPr marL="457200" indent="-457200" algn="just">
              <a:buFont typeface="+mj-lt"/>
              <a:buAutoNum type="arabicParenR"/>
              <a:defRPr/>
            </a:pPr>
            <a:r>
              <a:rPr lang="en-US" altLang="en-US" sz="2000" b="1" u="sng" dirty="0">
                <a:solidFill>
                  <a:prstClr val="black"/>
                </a:solidFill>
                <a:latin typeface="Arial" panose="020B0604020202020204" pitchFamily="34" charset="0"/>
                <a:cs typeface="Arial" panose="020B0604020202020204" pitchFamily="34" charset="0"/>
              </a:rPr>
              <a:t>August 2020</a:t>
            </a:r>
            <a:r>
              <a:rPr lang="en-US" altLang="en-US" sz="2000" dirty="0">
                <a:solidFill>
                  <a:prstClr val="black"/>
                </a:solidFill>
                <a:latin typeface="Arial" panose="020B0604020202020204" pitchFamily="34" charset="0"/>
                <a:cs typeface="Arial" panose="020B0604020202020204" pitchFamily="34" charset="0"/>
              </a:rPr>
              <a:t>: the Supply Chain Unit consulted National Treasury to obtain clarity on deviation conditions in appointing NAMC as an </a:t>
            </a:r>
            <a:r>
              <a:rPr lang="en-US" altLang="en-US" sz="2000" i="1" dirty="0">
                <a:solidFill>
                  <a:prstClr val="black"/>
                </a:solidFill>
                <a:latin typeface="Arial" panose="020B0604020202020204" pitchFamily="34" charset="0"/>
                <a:cs typeface="Arial" panose="020B0604020202020204" pitchFamily="34" charset="0"/>
              </a:rPr>
              <a:t>implementing agent. </a:t>
            </a:r>
          </a:p>
          <a:p>
            <a:pPr marL="457200" lvl="0" indent="-457200" algn="just">
              <a:buFont typeface="+mj-lt"/>
              <a:buAutoNum type="arabicParenR"/>
              <a:defRPr/>
            </a:pPr>
            <a:r>
              <a:rPr lang="en-US" altLang="en-US" sz="2000" b="1" u="sng" dirty="0">
                <a:solidFill>
                  <a:prstClr val="black"/>
                </a:solidFill>
                <a:latin typeface="Arial" panose="020B0604020202020204" pitchFamily="34" charset="0"/>
                <a:cs typeface="Arial" panose="020B0604020202020204" pitchFamily="34" charset="0"/>
              </a:rPr>
              <a:t>25 May 2021</a:t>
            </a:r>
            <a:r>
              <a:rPr lang="en-US" altLang="en-US" sz="2000" u="sng" dirty="0">
                <a:solidFill>
                  <a:prstClr val="black"/>
                </a:solidFill>
                <a:latin typeface="Arial" panose="020B0604020202020204" pitchFamily="34" charset="0"/>
                <a:cs typeface="Arial" panose="020B0604020202020204" pitchFamily="34" charset="0"/>
              </a:rPr>
              <a:t>: </a:t>
            </a:r>
            <a:r>
              <a:rPr lang="en-US" altLang="en-US" sz="2000" dirty="0">
                <a:solidFill>
                  <a:prstClr val="black"/>
                </a:solidFill>
                <a:latin typeface="Arial" panose="020B0604020202020204" pitchFamily="34" charset="0"/>
                <a:cs typeface="Arial" panose="020B0604020202020204" pitchFamily="34" charset="0"/>
              </a:rPr>
              <a:t>National Treasury supported the deviation on the following conditions: that … </a:t>
            </a:r>
          </a:p>
          <a:p>
            <a:pPr marL="1208088" lvl="1" indent="-581025" algn="just">
              <a:buFont typeface="+mj-lt"/>
              <a:buAutoNum type="alphaLcPeriod"/>
              <a:defRPr/>
            </a:pPr>
            <a:r>
              <a:rPr lang="en-US" altLang="en-US" sz="2000" b="1" dirty="0">
                <a:solidFill>
                  <a:prstClr val="black"/>
                </a:solidFill>
                <a:latin typeface="Arial" panose="020B0604020202020204" pitchFamily="34" charset="0"/>
                <a:cs typeface="Arial" panose="020B0604020202020204" pitchFamily="34" charset="0"/>
              </a:rPr>
              <a:t>the work is not already done by NAMC; and</a:t>
            </a:r>
          </a:p>
          <a:p>
            <a:pPr marL="1208088" lvl="1" indent="-581025" algn="just">
              <a:buFont typeface="+mj-lt"/>
              <a:buAutoNum type="alphaLcPeriod"/>
              <a:defRPr/>
            </a:pPr>
            <a:r>
              <a:rPr lang="en-US" altLang="en-US" sz="2000" b="1" dirty="0">
                <a:solidFill>
                  <a:prstClr val="black"/>
                </a:solidFill>
                <a:latin typeface="Arial" panose="020B0604020202020204" pitchFamily="34" charset="0"/>
                <a:cs typeface="Arial" panose="020B0604020202020204" pitchFamily="34" charset="0"/>
              </a:rPr>
              <a:t>NAMC will not outsource the work.</a:t>
            </a:r>
          </a:p>
          <a:p>
            <a:pPr marL="457200" indent="-457200" algn="just">
              <a:lnSpc>
                <a:spcPct val="150000"/>
              </a:lnSpc>
              <a:buFont typeface="+mj-lt"/>
              <a:buAutoNum type="arabicParenR"/>
              <a:defRPr/>
            </a:pPr>
            <a:r>
              <a:rPr lang="en-US" sz="2000" dirty="0">
                <a:solidFill>
                  <a:prstClr val="black"/>
                </a:solidFill>
                <a:latin typeface="Arial" panose="020B0604020202020204" pitchFamily="34" charset="0"/>
                <a:cs typeface="Arial" panose="020B0604020202020204" pitchFamily="34" charset="0"/>
              </a:rPr>
              <a:t>In response to the above, the NAMC requested clarity on the condition that NAMC will not outsource the work, such that by the </a:t>
            </a:r>
            <a:r>
              <a:rPr lang="en-US" sz="2000" b="1" u="sng" dirty="0">
                <a:solidFill>
                  <a:prstClr val="black"/>
                </a:solidFill>
                <a:latin typeface="Arial" panose="020B0604020202020204" pitchFamily="34" charset="0"/>
                <a:cs typeface="Arial" panose="020B0604020202020204" pitchFamily="34" charset="0"/>
              </a:rPr>
              <a:t>3</a:t>
            </a:r>
            <a:r>
              <a:rPr lang="en-US" sz="2000" b="1" u="sng" baseline="30000" dirty="0">
                <a:solidFill>
                  <a:prstClr val="black"/>
                </a:solidFill>
                <a:latin typeface="Arial" panose="020B0604020202020204" pitchFamily="34" charset="0"/>
                <a:cs typeface="Arial" panose="020B0604020202020204" pitchFamily="34" charset="0"/>
              </a:rPr>
              <a:t>rd</a:t>
            </a:r>
            <a:r>
              <a:rPr lang="en-US" sz="2000" b="1" u="sng" dirty="0">
                <a:solidFill>
                  <a:prstClr val="black"/>
                </a:solidFill>
                <a:latin typeface="Arial" panose="020B0604020202020204" pitchFamily="34" charset="0"/>
                <a:cs typeface="Arial" panose="020B0604020202020204" pitchFamily="34" charset="0"/>
              </a:rPr>
              <a:t> August 2021</a:t>
            </a:r>
            <a:r>
              <a:rPr lang="en-US" sz="2000" b="1" dirty="0">
                <a:solidFill>
                  <a:prstClr val="black"/>
                </a:solidFill>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National Treasury granted the deviation as long as no core work will be outsourced.</a:t>
            </a:r>
          </a:p>
          <a:p>
            <a:pPr marL="457200" indent="-457200" algn="just">
              <a:lnSpc>
                <a:spcPct val="150000"/>
              </a:lnSpc>
              <a:buFont typeface="+mj-lt"/>
              <a:buAutoNum type="arabicParenR"/>
              <a:defRPr/>
            </a:pPr>
            <a:r>
              <a:rPr lang="en-US" sz="2000" dirty="0">
                <a:solidFill>
                  <a:prstClr val="black"/>
                </a:solidFill>
                <a:latin typeface="Arial" panose="020B0604020202020204" pitchFamily="34" charset="0"/>
                <a:cs typeface="Arial" panose="020B0604020202020204" pitchFamily="34" charset="0"/>
              </a:rPr>
              <a:t>NAMC then revised the Transitional plan to align it with the National Treasury conditions; paving the way for SLA finalization by DALRRD.</a:t>
            </a:r>
          </a:p>
          <a:p>
            <a:pPr algn="just">
              <a:lnSpc>
                <a:spcPct val="150000"/>
              </a:lnSpc>
              <a:defRPr/>
            </a:pPr>
            <a:endParaRPr lang="en-US" sz="2000" dirty="0">
              <a:solidFill>
                <a:prstClr val="black"/>
              </a:solidFill>
              <a:latin typeface="Arial" panose="020B0604020202020204" pitchFamily="34" charset="0"/>
              <a:cs typeface="Arial" panose="020B0604020202020204" pitchFamily="34" charset="0"/>
            </a:endParaRPr>
          </a:p>
          <a:p>
            <a:pPr algn="just">
              <a:lnSpc>
                <a:spcPct val="150000"/>
              </a:lnSpc>
              <a:defRPr/>
            </a:pPr>
            <a:r>
              <a:rPr lang="en-US" sz="2000" dirty="0">
                <a:solidFill>
                  <a:prstClr val="black"/>
                </a:solidFill>
                <a:latin typeface="Arial" panose="020B0604020202020204" pitchFamily="34" charset="0"/>
                <a:cs typeface="Arial" panose="020B0604020202020204" pitchFamily="34" charset="0"/>
              </a:rPr>
              <a:t>						</a:t>
            </a:r>
            <a:r>
              <a:rPr lang="en-US" sz="1600" b="1" dirty="0">
                <a:solidFill>
                  <a:prstClr val="black"/>
                </a:solidFill>
                <a:latin typeface="Arial" panose="020B0604020202020204" pitchFamily="34" charset="0"/>
                <a:cs typeface="Arial" panose="020B0604020202020204" pitchFamily="34" charset="0"/>
              </a:rPr>
              <a:t>5</a:t>
            </a:r>
          </a:p>
        </p:txBody>
      </p:sp>
    </p:spTree>
    <p:extLst>
      <p:ext uri="{BB962C8B-B14F-4D97-AF65-F5344CB8AC3E}">
        <p14:creationId xmlns:p14="http://schemas.microsoft.com/office/powerpoint/2010/main" xmlns="" val="3086880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F4906976-B20F-CF46-9B8B-D94ABE183C15}"/>
              </a:ext>
            </a:extLst>
          </p:cNvPr>
          <p:cNvSpPr txBox="1"/>
          <p:nvPr/>
        </p:nvSpPr>
        <p:spPr>
          <a:xfrm>
            <a:off x="251520" y="555217"/>
            <a:ext cx="8892480" cy="6124754"/>
          </a:xfrm>
          <a:prstGeom prst="rect">
            <a:avLst/>
          </a:prstGeom>
          <a:noFill/>
        </p:spPr>
        <p:txBody>
          <a:bodyPr wrap="square" rtlCol="0">
            <a:spAutoFit/>
          </a:bodyPr>
          <a:lstStyle/>
          <a:p>
            <a:pPr algn="ctr"/>
            <a:r>
              <a:rPr lang="en-US" sz="3200" b="1" dirty="0">
                <a:latin typeface="Arial" panose="020B0604020202020204" pitchFamily="34" charset="0"/>
                <a:cs typeface="Arial" panose="020B0604020202020204" pitchFamily="34" charset="0"/>
              </a:rPr>
              <a:t>Feedback and Status </a:t>
            </a:r>
            <a:r>
              <a:rPr lang="en-US" sz="3200" b="1" dirty="0" err="1">
                <a:latin typeface="Arial" panose="020B0604020202020204" pitchFamily="34" charset="0"/>
                <a:cs typeface="Arial" panose="020B0604020202020204" pitchFamily="34" charset="0"/>
              </a:rPr>
              <a:t>Cont</a:t>
            </a:r>
            <a:r>
              <a:rPr lang="en-US" sz="3200" b="1" dirty="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pPr marL="1790700" marR="0" lvl="0" indent="-179070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Current Status:</a:t>
            </a:r>
            <a:r>
              <a:rPr lang="en-US" sz="2000" dirty="0">
                <a:solidFill>
                  <a:prstClr val="black"/>
                </a:solidFill>
                <a:latin typeface="Arial" panose="020B0604020202020204" pitchFamily="34" charset="0"/>
                <a:cs typeface="Arial" panose="020B0604020202020204" pitchFamily="34" charset="0"/>
              </a:rPr>
              <a:t> </a:t>
            </a:r>
          </a:p>
          <a:p>
            <a:pPr marL="1957388" marR="0" lvl="0" indent="-260350" fontAlgn="auto">
              <a:lnSpc>
                <a:spcPct val="100000"/>
              </a:lnSpc>
              <a:spcBef>
                <a:spcPts val="0"/>
              </a:spcBef>
              <a:spcAft>
                <a:spcPts val="0"/>
              </a:spcAft>
              <a:buClrTx/>
              <a:buSzTx/>
              <a:buFont typeface="Arial" panose="020B0604020202020204" pitchFamily="34" charset="0"/>
              <a:buChar char="•"/>
              <a:tabLst/>
              <a:defRPr/>
            </a:pPr>
            <a:r>
              <a:rPr lang="en-US" sz="2000" dirty="0">
                <a:solidFill>
                  <a:prstClr val="black"/>
                </a:solidFill>
                <a:latin typeface="Arial" panose="020B0604020202020204" pitchFamily="34" charset="0"/>
                <a:cs typeface="Arial" panose="020B0604020202020204" pitchFamily="34" charset="0"/>
              </a:rPr>
              <a:t>DALRRD and NAMC have since signed the SLA on the 10</a:t>
            </a:r>
            <a:r>
              <a:rPr lang="en-US" sz="2000" baseline="30000" dirty="0">
                <a:solidFill>
                  <a:prstClr val="black"/>
                </a:solidFill>
                <a:latin typeface="Arial" panose="020B0604020202020204" pitchFamily="34" charset="0"/>
                <a:cs typeface="Arial" panose="020B0604020202020204" pitchFamily="34" charset="0"/>
              </a:rPr>
              <a:t>th </a:t>
            </a:r>
            <a:r>
              <a:rPr lang="en-US" sz="2000" dirty="0">
                <a:solidFill>
                  <a:prstClr val="black"/>
                </a:solidFill>
                <a:latin typeface="Arial" panose="020B0604020202020204" pitchFamily="34" charset="0"/>
                <a:cs typeface="Arial" panose="020B0604020202020204" pitchFamily="34" charset="0"/>
              </a:rPr>
              <a:t>November 2021 for the implementation of the NRMDP in Eastern Cape (EC), KwaZulu-Natal (KZN) and North West Provinces as part of NAMC finishing phase in response to the challenges raised by the Livestock farmers. </a:t>
            </a:r>
          </a:p>
          <a:p>
            <a:pPr marL="1790700" marR="0" lvl="0" indent="-179070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790700" marR="0" lvl="0" indent="-179070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Funds allocation: </a:t>
            </a:r>
          </a:p>
          <a:p>
            <a:pPr marL="1957388" indent="-260350">
              <a:buFont typeface="Arial" panose="020B0604020202020204" pitchFamily="34" charset="0"/>
              <a:buChar char="•"/>
              <a:tabLst/>
              <a:defRPr/>
            </a:pPr>
            <a:r>
              <a:rPr lang="en-US" sz="2000" dirty="0">
                <a:solidFill>
                  <a:prstClr val="black"/>
                </a:solidFill>
                <a:latin typeface="Arial" panose="020B0604020202020204" pitchFamily="34" charset="0"/>
                <a:cs typeface="Arial" panose="020B0604020202020204" pitchFamily="34" charset="0"/>
              </a:rPr>
              <a:t>The transitional plan has a budget of </a:t>
            </a:r>
            <a:r>
              <a:rPr lang="en-US" sz="2000" b="1" dirty="0">
                <a:solidFill>
                  <a:prstClr val="black"/>
                </a:solidFill>
                <a:latin typeface="Arial" panose="020B0604020202020204" pitchFamily="34" charset="0"/>
                <a:cs typeface="Arial" panose="020B0604020202020204" pitchFamily="34" charset="0"/>
              </a:rPr>
              <a:t>R26 226 472,72 </a:t>
            </a:r>
            <a:r>
              <a:rPr lang="en-US" sz="2000" dirty="0">
                <a:solidFill>
                  <a:prstClr val="black"/>
                </a:solidFill>
                <a:latin typeface="Arial" panose="020B0604020202020204" pitchFamily="34" charset="0"/>
                <a:cs typeface="Arial" panose="020B0604020202020204" pitchFamily="34" charset="0"/>
              </a:rPr>
              <a:t>and the funds are already with the NAMC since they are surplus from the previous implementation phase. </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957388" marR="0" lvl="0" indent="-2603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a:t>
            </a:r>
            <a:r>
              <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National Treasury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has approved the rollover of funds.</a:t>
            </a:r>
          </a:p>
          <a:p>
            <a:pPr marL="1957388" marR="0" lvl="0" indent="-2603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191 Employees will be recruited for the implementation of the transitional plan.</a:t>
            </a:r>
            <a:endPar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957388" marR="0" lvl="0" indent="-2603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endParaRPr lang="en-US" sz="2000" b="1" dirty="0">
              <a:solidFill>
                <a:prstClr val="black"/>
              </a:solidFill>
              <a:latin typeface="Arial" panose="020B0604020202020204" pitchFamily="34" charset="0"/>
              <a:cs typeface="Arial" panose="020B0604020202020204" pitchFamily="34" charset="0"/>
            </a:endParaRPr>
          </a:p>
          <a:p>
            <a:pPr marL="1697038" marR="0" lvl="0" algn="l" defTabSz="914400" rtl="0" eaLnBrk="1" fontAlgn="auto" latinLnBrk="0" hangingPunct="1">
              <a:lnSpc>
                <a:spcPct val="100000"/>
              </a:lnSpc>
              <a:spcBef>
                <a:spcPts val="0"/>
              </a:spcBef>
              <a:spcAft>
                <a:spcPts val="0"/>
              </a:spcAft>
              <a:buClrTx/>
              <a:buSzTx/>
              <a:defRPr/>
            </a:pPr>
            <a:endPar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697038" marR="0" lvl="0" algn="l" defTabSz="914400" rtl="0" eaLnBrk="1" fontAlgn="auto" latinLnBrk="0" hangingPunct="1">
              <a:lnSpc>
                <a:spcPct val="100000"/>
              </a:lnSpc>
              <a:spcBef>
                <a:spcPts val="0"/>
              </a:spcBef>
              <a:spcAft>
                <a:spcPts val="0"/>
              </a:spcAft>
              <a:buClrTx/>
              <a:buSzTx/>
              <a:defRPr/>
            </a:pPr>
            <a:r>
              <a:rPr lang="en-US" sz="2000" dirty="0">
                <a:solidFill>
                  <a:prstClr val="black"/>
                </a:solidFill>
                <a:latin typeface="Arial" panose="020B0604020202020204" pitchFamily="34" charset="0"/>
                <a:cs typeface="Arial" panose="020B0604020202020204" pitchFamily="34" charset="0"/>
              </a:rPr>
              <a:t>					</a:t>
            </a:r>
            <a:r>
              <a:rPr lang="en-US" sz="1600" b="1" dirty="0">
                <a:solidFill>
                  <a:prstClr val="black"/>
                </a:solidFill>
                <a:latin typeface="Arial" panose="020B0604020202020204" pitchFamily="34" charset="0"/>
                <a:cs typeface="Arial" panose="020B0604020202020204" pitchFamily="34" charset="0"/>
              </a:rPr>
              <a:t>6</a:t>
            </a:r>
          </a:p>
        </p:txBody>
      </p:sp>
    </p:spTree>
    <p:extLst>
      <p:ext uri="{BB962C8B-B14F-4D97-AF65-F5344CB8AC3E}">
        <p14:creationId xmlns:p14="http://schemas.microsoft.com/office/powerpoint/2010/main" xmlns="" val="2120473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F4906976-B20F-CF46-9B8B-D94ABE183C15}"/>
              </a:ext>
            </a:extLst>
          </p:cNvPr>
          <p:cNvSpPr txBox="1"/>
          <p:nvPr/>
        </p:nvSpPr>
        <p:spPr>
          <a:xfrm>
            <a:off x="539552" y="584845"/>
            <a:ext cx="8352928" cy="6309420"/>
          </a:xfrm>
          <a:prstGeom prst="rect">
            <a:avLst/>
          </a:prstGeom>
          <a:noFill/>
        </p:spPr>
        <p:txBody>
          <a:bodyPr wrap="square" rtlCol="0">
            <a:spAutoFit/>
          </a:bodyPr>
          <a:lstStyle/>
          <a:p>
            <a:pPr algn="ctr"/>
            <a:r>
              <a:rPr lang="en-US" sz="3200" b="1" dirty="0">
                <a:latin typeface="Arial" panose="020B0604020202020204" pitchFamily="34" charset="0"/>
                <a:cs typeface="Arial" panose="020B0604020202020204" pitchFamily="34" charset="0"/>
              </a:rPr>
              <a:t>Project Governance and Reporting</a:t>
            </a:r>
          </a:p>
          <a:p>
            <a:endParaRPr lang="en-US" sz="20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Project Governance: </a:t>
            </a:r>
          </a:p>
          <a:p>
            <a:pPr marL="342900" indent="-342900">
              <a:buFont typeface="Arial" panose="020B0604020202020204" pitchFamily="34" charset="0"/>
              <a:buChar char="•"/>
              <a:defRPr/>
            </a:pPr>
            <a:r>
              <a:rPr lang="en-US" sz="2400" dirty="0">
                <a:solidFill>
                  <a:prstClr val="black"/>
                </a:solidFill>
                <a:latin typeface="Arial" panose="020B0604020202020204" pitchFamily="34" charset="0"/>
                <a:cs typeface="Arial" panose="020B0604020202020204" pitchFamily="34" charset="0"/>
              </a:rPr>
              <a:t>The Project Governance and Reporting is provided for in the Service Level Agreement.</a:t>
            </a:r>
          </a:p>
          <a:p>
            <a:pPr marL="342900" indent="-342900">
              <a:buFont typeface="Arial" panose="020B0604020202020204" pitchFamily="34" charset="0"/>
              <a:buChar char="•"/>
              <a:defRPr/>
            </a:pPr>
            <a:endParaRPr lang="en-US" sz="800" b="1" dirty="0">
              <a:latin typeface="Arial" panose="020B0604020202020204" pitchFamily="34"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There is strict governance to manage the Project where the Stakeholders will hold regular management and technical meetings to monitor the implementation.</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two committees namely: Project Steering Committee and Provincial Technical Committee are in place </a:t>
            </a:r>
            <a:r>
              <a:rPr lang="en-US" sz="2400" dirty="0">
                <a:solidFill>
                  <a:prstClr val="black"/>
                </a:solidFill>
                <a:latin typeface="Arial" panose="020B0604020202020204" pitchFamily="34" charset="0"/>
                <a:cs typeface="Arial" panose="020B0604020202020204" pitchFamily="34" charset="0"/>
              </a:rPr>
              <a:t>as spelt out in the SLA but will only be completed once the NAMC has reinstated its personnel for the Project, which process has already started.</a:t>
            </a:r>
          </a:p>
          <a:p>
            <a:pPr>
              <a:defRPr/>
            </a:pPr>
            <a:endParaRPr lang="en-US" sz="2400" dirty="0">
              <a:solidFill>
                <a:prstClr val="black"/>
              </a:solidFill>
              <a:latin typeface="Arial" panose="020B0604020202020204" pitchFamily="34" charset="0"/>
              <a:cs typeface="Arial" panose="020B0604020202020204" pitchFamily="34" charset="0"/>
            </a:endParaRPr>
          </a:p>
          <a:p>
            <a:pPr>
              <a:defRPr/>
            </a:pPr>
            <a:endParaRPr lang="en-US" sz="2400" dirty="0">
              <a:solidFill>
                <a:prstClr val="black"/>
              </a:solidFill>
              <a:latin typeface="Arial" panose="020B0604020202020204" pitchFamily="34" charset="0"/>
              <a:cs typeface="Arial" panose="020B0604020202020204" pitchFamily="34" charset="0"/>
            </a:endParaRPr>
          </a:p>
          <a:p>
            <a:pPr>
              <a:defRPr/>
            </a:pPr>
            <a:r>
              <a:rPr lang="en-US" sz="2400" dirty="0">
                <a:solidFill>
                  <a:prstClr val="black"/>
                </a:solidFill>
                <a:latin typeface="Arial" panose="020B0604020202020204" pitchFamily="34" charset="0"/>
                <a:cs typeface="Arial" panose="020B0604020202020204" pitchFamily="34" charset="0"/>
              </a:rPr>
              <a:t>						</a:t>
            </a:r>
            <a:r>
              <a:rPr lang="en-US" sz="1600" b="1" dirty="0">
                <a:solidFill>
                  <a:prstClr val="black"/>
                </a:solidFill>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xmlns="" val="3855759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F4906976-B20F-CF46-9B8B-D94ABE183C15}"/>
              </a:ext>
            </a:extLst>
          </p:cNvPr>
          <p:cNvSpPr txBox="1"/>
          <p:nvPr/>
        </p:nvSpPr>
        <p:spPr>
          <a:xfrm>
            <a:off x="473488" y="800869"/>
            <a:ext cx="8640960" cy="6186309"/>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Project Governance and Reporting </a:t>
            </a:r>
            <a:r>
              <a:rPr lang="en-US" sz="3200" b="1" dirty="0" err="1">
                <a:latin typeface="Arial" panose="020B0604020202020204" pitchFamily="34" charset="0"/>
                <a:cs typeface="Arial" panose="020B0604020202020204" pitchFamily="34" charset="0"/>
              </a:rPr>
              <a:t>cont</a:t>
            </a:r>
            <a:r>
              <a:rPr lang="en-US" sz="3200" b="1" dirty="0">
                <a:latin typeface="Arial" panose="020B0604020202020204" pitchFamily="34" charset="0"/>
                <a:cs typeface="Arial" panose="020B0604020202020204" pitchFamily="34" charset="0"/>
              </a:rPr>
              <a:t>…</a:t>
            </a:r>
          </a:p>
          <a:p>
            <a:endParaRPr lang="en-US" sz="28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first committee, the Provincial Technical Committee (PTC) </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will meet monthly or as required to provide the Status and Milestone Reports of the NRMDP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second committee, the Project Steering Committee (PSC) </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will meeting Quarterly or as required to obtain Feedback status and / or Milestone Reports.</a:t>
            </a:r>
          </a:p>
          <a:p>
            <a:pPr marL="1790700" marR="0" lvl="0" indent="-179070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Stakeholders will brief the Portfolio Committee as and when required.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1"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1"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prstClr val="black"/>
                </a:solidFill>
                <a:latin typeface="Arial" panose="020B0604020202020204" pitchFamily="34" charset="0"/>
                <a:cs typeface="Arial" panose="020B0604020202020204" pitchFamily="34" charset="0"/>
              </a:rPr>
              <a:t>						</a:t>
            </a:r>
            <a:r>
              <a:rPr lang="en-US" sz="1600" b="1" dirty="0">
                <a:solidFill>
                  <a:prstClr val="black"/>
                </a:solidFill>
                <a:latin typeface="Arial" panose="020B0604020202020204" pitchFamily="34" charset="0"/>
                <a:cs typeface="Arial" panose="020B0604020202020204" pitchFamily="34" charset="0"/>
              </a:rPr>
              <a:t>8</a:t>
            </a: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252861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F4906976-B20F-CF46-9B8B-D94ABE183C15}"/>
              </a:ext>
            </a:extLst>
          </p:cNvPr>
          <p:cNvSpPr txBox="1"/>
          <p:nvPr/>
        </p:nvSpPr>
        <p:spPr>
          <a:xfrm>
            <a:off x="251520" y="800869"/>
            <a:ext cx="8640960" cy="61247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THANK YOU</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200" b="1" dirty="0">
              <a:solidFill>
                <a:prstClr val="black"/>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200" b="1" dirty="0">
              <a:solidFill>
                <a:prstClr val="black"/>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200" b="1" dirty="0">
              <a:solidFill>
                <a:prstClr val="black"/>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prstClr val="black"/>
                </a:solidFill>
                <a:latin typeface="Arial" panose="020B0604020202020204" pitchFamily="34" charset="0"/>
                <a:cs typeface="Arial" panose="020B0604020202020204" pitchFamily="34" charset="0"/>
              </a:rPr>
              <a:t>			</a:t>
            </a:r>
            <a:r>
              <a:rPr lang="en-US" sz="1600" b="1" dirty="0">
                <a:solidFill>
                  <a:prstClr val="black"/>
                </a:solidFill>
                <a:latin typeface="Arial" panose="020B0604020202020204" pitchFamily="34" charset="0"/>
                <a:cs typeface="Arial" panose="020B0604020202020204" pitchFamily="34" charset="0"/>
              </a:rPr>
              <a:t>9</a:t>
            </a: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4056861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YBER SECURITY ALERT JUNE 2020" id="{6CB580E4-DC11-F94E-B96D-80417D90ECC4}" vid="{3DCF33D9-F8A3-CB46-9EDE-CD051C1F95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2616</TotalTime>
  <Words>531</Words>
  <Application>Microsoft Office PowerPoint</Application>
  <PresentationFormat>Custom</PresentationFormat>
  <Paragraphs>105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Lehlogonolo Ledwaba</dc:creator>
  <cp:lastModifiedBy>Monique</cp:lastModifiedBy>
  <cp:revision>139</cp:revision>
  <cp:lastPrinted>2021-04-21T10:23:45Z</cp:lastPrinted>
  <dcterms:created xsi:type="dcterms:W3CDTF">2020-06-30T11:34:27Z</dcterms:created>
  <dcterms:modified xsi:type="dcterms:W3CDTF">2021-11-30T09:06:01Z</dcterms:modified>
</cp:coreProperties>
</file>