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charts/style2.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 id="2147483819" r:id="rId5"/>
  </p:sldMasterIdLst>
  <p:notesMasterIdLst>
    <p:notesMasterId r:id="rId29"/>
  </p:notesMasterIdLst>
  <p:sldIdLst>
    <p:sldId id="1468" r:id="rId6"/>
    <p:sldId id="1211" r:id="rId7"/>
    <p:sldId id="1449" r:id="rId8"/>
    <p:sldId id="1476" r:id="rId9"/>
    <p:sldId id="1471" r:id="rId10"/>
    <p:sldId id="1475" r:id="rId11"/>
    <p:sldId id="1473" r:id="rId12"/>
    <p:sldId id="1482" r:id="rId13"/>
    <p:sldId id="1472" r:id="rId14"/>
    <p:sldId id="1458" r:id="rId15"/>
    <p:sldId id="1448" r:id="rId16"/>
    <p:sldId id="1474" r:id="rId17"/>
    <p:sldId id="1459" r:id="rId18"/>
    <p:sldId id="1264" r:id="rId19"/>
    <p:sldId id="1469" r:id="rId20"/>
    <p:sldId id="1470" r:id="rId21"/>
    <p:sldId id="1483" r:id="rId22"/>
    <p:sldId id="1477" r:id="rId23"/>
    <p:sldId id="1478" r:id="rId24"/>
    <p:sldId id="1481" r:id="rId25"/>
    <p:sldId id="1479" r:id="rId26"/>
    <p:sldId id="1480" r:id="rId27"/>
    <p:sldId id="1451" r:id="rId28"/>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EAC89D-6F6B-EB55-2307-FB525E555076}" name="Andrew Matseke" initials="AM" userId="S::Andrew.Matseke@infraco.co.za::cde34d65-c3f1-41fa-9072-507d3d2cc5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tlatso Okin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404040"/>
    <a:srgbClr val="14E23B"/>
    <a:srgbClr val="D72C1F"/>
    <a:srgbClr val="EB4235"/>
    <a:srgbClr val="006600"/>
    <a:srgbClr val="4CBD3D"/>
    <a:srgbClr val="36D22E"/>
    <a:srgbClr val="24A43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77" autoAdjust="0"/>
    <p:restoredTop sz="94249" autoAdjust="0"/>
  </p:normalViewPr>
  <p:slideViewPr>
    <p:cSldViewPr>
      <p:cViewPr varScale="1">
        <p:scale>
          <a:sx n="73" d="100"/>
          <a:sy n="73" d="100"/>
        </p:scale>
        <p:origin x="-27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Matseke" userId="cde34d65-c3f1-41fa-9072-507d3d2cc543" providerId="ADAL" clId="{08EB9684-0A4E-4CE6-93C7-DF6DCCB99820}"/>
    <pc:docChg chg="modSld">
      <pc:chgData name="Andrew Matseke" userId="cde34d65-c3f1-41fa-9072-507d3d2cc543" providerId="ADAL" clId="{08EB9684-0A4E-4CE6-93C7-DF6DCCB99820}" dt="2021-11-24T19:00:31.996" v="272" actId="14100"/>
      <pc:docMkLst>
        <pc:docMk/>
      </pc:docMkLst>
      <pc:sldChg chg="modSp mod">
        <pc:chgData name="Andrew Matseke" userId="cde34d65-c3f1-41fa-9072-507d3d2cc543" providerId="ADAL" clId="{08EB9684-0A4E-4CE6-93C7-DF6DCCB99820}" dt="2021-11-24T19:00:31.996" v="272" actId="14100"/>
        <pc:sldMkLst>
          <pc:docMk/>
          <pc:sldMk cId="0" sldId="1448"/>
        </pc:sldMkLst>
        <pc:spChg chg="mod">
          <ac:chgData name="Andrew Matseke" userId="cde34d65-c3f1-41fa-9072-507d3d2cc543" providerId="ADAL" clId="{08EB9684-0A4E-4CE6-93C7-DF6DCCB99820}" dt="2021-11-24T19:00:31.996" v="272" actId="14100"/>
          <ac:spMkLst>
            <pc:docMk/>
            <pc:sldMk cId="0" sldId="1448"/>
            <ac:spMk id="20" creationId="{74A31870-F361-4125-AADA-5EF246A4E79E}"/>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2.xml"/></Relationships>
</file>

<file path=ppt/charts/_rels/chart2.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https://infraco-my.sharepoint.com/personal/ian_vanniekerk_infraco_co_za/Documents/Documents/Ian/Month%20End/February%202021/Sales%20COS%20Chart%20in%20Excel%20December%202020%20New-JHB-EXEC-IVK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Arial" panose="020B0604020202020204" pitchFamily="34" charset="0"/>
              </a:defRPr>
            </a:pPr>
            <a:r>
              <a:rPr lang="en-US"/>
              <a:t>Year on Year change in number of employees</a:t>
            </a:r>
          </a:p>
        </c:rich>
      </c:tx>
      <c:spPr>
        <a:noFill/>
        <a:ln>
          <a:noFill/>
        </a:ln>
        <a:effectLst/>
      </c:spPr>
    </c:title>
    <c:plotArea>
      <c:layout>
        <c:manualLayout>
          <c:layoutTarget val="inner"/>
          <c:xMode val="edge"/>
          <c:yMode val="edge"/>
          <c:x val="5.5340215754661512E-2"/>
          <c:y val="9.0388204092289509E-2"/>
          <c:w val="0.89019685039370089"/>
          <c:h val="0.5340632155023175"/>
        </c:manualLayout>
      </c:layout>
      <c:lineChart>
        <c:grouping val="standard"/>
        <c:ser>
          <c:idx val="0"/>
          <c:order val="0"/>
          <c:tx>
            <c:strRef>
              <c:f>Sheet2!$D$5</c:f>
              <c:strCache>
                <c:ptCount val="1"/>
                <c:pt idx="0">
                  <c:v>Head Count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Sheet2!$C$6:$C$18</c:f>
              <c:strCache>
                <c:ptCount val="13"/>
                <c:pt idx="0">
                  <c:v>2008/2009</c:v>
                </c:pt>
                <c:pt idx="1">
                  <c:v>2009/2010</c:v>
                </c:pt>
                <c:pt idx="2">
                  <c:v>2010/2011</c:v>
                </c:pt>
                <c:pt idx="3">
                  <c:v>2011/2012</c:v>
                </c:pt>
                <c:pt idx="4">
                  <c:v>2012/13</c:v>
                </c:pt>
                <c:pt idx="5">
                  <c:v>2013/14</c:v>
                </c:pt>
                <c:pt idx="6">
                  <c:v>2014/15</c:v>
                </c:pt>
                <c:pt idx="7">
                  <c:v>2015/16</c:v>
                </c:pt>
                <c:pt idx="8">
                  <c:v>2016/17</c:v>
                </c:pt>
                <c:pt idx="9">
                  <c:v>2017/18</c:v>
                </c:pt>
                <c:pt idx="10">
                  <c:v>2018/19</c:v>
                </c:pt>
                <c:pt idx="11">
                  <c:v>2019/20</c:v>
                </c:pt>
                <c:pt idx="12">
                  <c:v>2020/21</c:v>
                </c:pt>
              </c:strCache>
            </c:strRef>
          </c:cat>
          <c:val>
            <c:numRef>
              <c:f>Sheet2!$D$6:$D$18</c:f>
              <c:numCache>
                <c:formatCode>General</c:formatCode>
                <c:ptCount val="13"/>
                <c:pt idx="0">
                  <c:v>37</c:v>
                </c:pt>
                <c:pt idx="1">
                  <c:v>76</c:v>
                </c:pt>
                <c:pt idx="2">
                  <c:v>156</c:v>
                </c:pt>
                <c:pt idx="3">
                  <c:v>168</c:v>
                </c:pt>
                <c:pt idx="4">
                  <c:v>144</c:v>
                </c:pt>
                <c:pt idx="5">
                  <c:v>170</c:v>
                </c:pt>
                <c:pt idx="6">
                  <c:v>175</c:v>
                </c:pt>
                <c:pt idx="7">
                  <c:v>151</c:v>
                </c:pt>
                <c:pt idx="8">
                  <c:v>152</c:v>
                </c:pt>
                <c:pt idx="9">
                  <c:v>141</c:v>
                </c:pt>
                <c:pt idx="10">
                  <c:v>144</c:v>
                </c:pt>
                <c:pt idx="11">
                  <c:v>131</c:v>
                </c:pt>
                <c:pt idx="12">
                  <c:v>121</c:v>
                </c:pt>
              </c:numCache>
            </c:numRef>
          </c:val>
          <c:extLst xmlns:c16r2="http://schemas.microsoft.com/office/drawing/2015/06/chart">
            <c:ext xmlns:c16="http://schemas.microsoft.com/office/drawing/2014/chart" uri="{C3380CC4-5D6E-409C-BE32-E72D297353CC}">
              <c16:uniqueId val="{00000000-7265-448D-8D04-5142531D7815}"/>
            </c:ext>
          </c:extLst>
        </c:ser>
        <c:dLbls/>
        <c:marker val="1"/>
        <c:axId val="145184256"/>
        <c:axId val="145185792"/>
      </c:lineChart>
      <c:catAx>
        <c:axId val="1451842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Arial" panose="020B0604020202020204" pitchFamily="34" charset="0"/>
              </a:defRPr>
            </a:pPr>
            <a:endParaRPr lang="en-US"/>
          </a:p>
        </c:txPr>
        <c:crossAx val="145185792"/>
        <c:crosses val="autoZero"/>
        <c:auto val="1"/>
        <c:lblAlgn val="ctr"/>
        <c:lblOffset val="100"/>
      </c:catAx>
      <c:valAx>
        <c:axId val="14518579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Arial" panose="020B0604020202020204" pitchFamily="34" charset="0"/>
              </a:defRPr>
            </a:pPr>
            <a:endParaRPr lang="en-US"/>
          </a:p>
        </c:txPr>
        <c:crossAx val="14518425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ysClr val="windowText" lastClr="000000"/>
          </a:solidFill>
          <a:latin typeface="+mn-lt"/>
          <a:cs typeface="Arial" panose="020B0604020202020204"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style val="5"/>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a:t>Total Capital expenditure</a:t>
            </a:r>
          </a:p>
        </c:rich>
      </c:tx>
      <c:spPr>
        <a:noFill/>
        <a:ln>
          <a:noFill/>
        </a:ln>
        <a:effectLst/>
      </c:spPr>
    </c:title>
    <c:plotArea>
      <c:layout/>
      <c:barChart>
        <c:barDir val="col"/>
        <c:grouping val="clustered"/>
        <c:ser>
          <c:idx val="0"/>
          <c:order val="0"/>
          <c:tx>
            <c:strRef>
              <c:f>'EBITDA (2)'!$A$80</c:f>
              <c:strCache>
                <c:ptCount val="1"/>
                <c:pt idx="0">
                  <c:v>Total Cumulative Capex</c:v>
                </c:pt>
              </c:strCache>
            </c:strRef>
          </c:tx>
          <c:spPr>
            <a:solidFill>
              <a:srgbClr val="4AAF14"/>
            </a:solidFill>
            <a:ln>
              <a:noFill/>
            </a:ln>
            <a:effectLst/>
          </c:spPr>
          <c:cat>
            <c:strRef>
              <c:f>'EBITDA (2)'!$B$79:$G$79</c:f>
              <c:strCache>
                <c:ptCount val="6"/>
                <c:pt idx="0">
                  <c:v>2015/16</c:v>
                </c:pt>
                <c:pt idx="1">
                  <c:v>2016/17</c:v>
                </c:pt>
                <c:pt idx="2">
                  <c:v>2017/18</c:v>
                </c:pt>
                <c:pt idx="3">
                  <c:v>2018/19</c:v>
                </c:pt>
                <c:pt idx="4">
                  <c:v>2019/20</c:v>
                </c:pt>
                <c:pt idx="5">
                  <c:v>2020/21</c:v>
                </c:pt>
              </c:strCache>
            </c:strRef>
          </c:cat>
          <c:val>
            <c:numRef>
              <c:f>'EBITDA (2)'!$B$80:$G$80</c:f>
              <c:numCache>
                <c:formatCode>"R"\ #\ ##0</c:formatCode>
                <c:ptCount val="6"/>
                <c:pt idx="0">
                  <c:v>161016</c:v>
                </c:pt>
                <c:pt idx="1">
                  <c:v>231042</c:v>
                </c:pt>
                <c:pt idx="2">
                  <c:v>271598</c:v>
                </c:pt>
                <c:pt idx="3">
                  <c:v>356627</c:v>
                </c:pt>
                <c:pt idx="4">
                  <c:v>422739</c:v>
                </c:pt>
                <c:pt idx="5">
                  <c:v>463736</c:v>
                </c:pt>
              </c:numCache>
            </c:numRef>
          </c:val>
          <c:extLst xmlns:c16r2="http://schemas.microsoft.com/office/drawing/2015/06/chart">
            <c:ext xmlns:c16="http://schemas.microsoft.com/office/drawing/2014/chart" uri="{C3380CC4-5D6E-409C-BE32-E72D297353CC}">
              <c16:uniqueId val="{00000000-A464-4B65-AD51-A3C9A6D5884A}"/>
            </c:ext>
          </c:extLst>
        </c:ser>
        <c:dLbls/>
        <c:gapWidth val="219"/>
        <c:overlap val="-27"/>
        <c:axId val="95911296"/>
        <c:axId val="95925376"/>
      </c:barChart>
      <c:lineChart>
        <c:grouping val="standard"/>
        <c:ser>
          <c:idx val="1"/>
          <c:order val="1"/>
          <c:tx>
            <c:strRef>
              <c:f>'EBITDA (2)'!$A$16</c:f>
              <c:strCache>
                <c:ptCount val="1"/>
                <c:pt idx="0">
                  <c:v>Total capex as % of revenue</c:v>
                </c:pt>
              </c:strCache>
            </c:strRef>
          </c:tx>
          <c:spPr>
            <a:ln w="28575" cap="rnd">
              <a:solidFill>
                <a:srgbClr val="006600"/>
              </a:solidFill>
              <a:prstDash val="dash"/>
              <a:round/>
            </a:ln>
            <a:effectLst/>
          </c:spPr>
          <c:marker>
            <c:symbol val="none"/>
          </c:marker>
          <c:cat>
            <c:strRef>
              <c:f>'EBITDA (2)'!$F$2:$K$2</c:f>
              <c:strCache>
                <c:ptCount val="6"/>
                <c:pt idx="0">
                  <c:v>2017</c:v>
                </c:pt>
                <c:pt idx="1">
                  <c:v>2018</c:v>
                </c:pt>
                <c:pt idx="2">
                  <c:v>2019</c:v>
                </c:pt>
                <c:pt idx="3">
                  <c:v>2020</c:v>
                </c:pt>
                <c:pt idx="4">
                  <c:v>2021 
YTD</c:v>
                </c:pt>
                <c:pt idx="5">
                  <c:v>2021
Forecast</c:v>
                </c:pt>
              </c:strCache>
            </c:strRef>
          </c:cat>
          <c:val>
            <c:numRef>
              <c:f>'EBITDA (2)'!$F$16:$K$16</c:f>
              <c:numCache>
                <c:formatCode>0.0%</c:formatCode>
                <c:ptCount val="6"/>
                <c:pt idx="0">
                  <c:v>0.17630619561714472</c:v>
                </c:pt>
                <c:pt idx="1">
                  <c:v>0.10695147679324894</c:v>
                </c:pt>
                <c:pt idx="2">
                  <c:v>0.20692600659503793</c:v>
                </c:pt>
                <c:pt idx="3">
                  <c:v>0.14101486679606684</c:v>
                </c:pt>
                <c:pt idx="4">
                  <c:v>3.3949056641082935E-2</c:v>
                </c:pt>
                <c:pt idx="5">
                  <c:v>8.7172759283515033E-2</c:v>
                </c:pt>
              </c:numCache>
            </c:numRef>
          </c:val>
          <c:extLst xmlns:c16r2="http://schemas.microsoft.com/office/drawing/2015/06/chart">
            <c:ext xmlns:c16="http://schemas.microsoft.com/office/drawing/2014/chart" uri="{C3380CC4-5D6E-409C-BE32-E72D297353CC}">
              <c16:uniqueId val="{00000001-A464-4B65-AD51-A3C9A6D5884A}"/>
            </c:ext>
          </c:extLst>
        </c:ser>
        <c:dLbls/>
        <c:marker val="1"/>
        <c:axId val="95932800"/>
        <c:axId val="95926912"/>
      </c:lineChart>
      <c:catAx>
        <c:axId val="959112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5925376"/>
        <c:crosses val="autoZero"/>
        <c:auto val="1"/>
        <c:lblAlgn val="ctr"/>
        <c:lblOffset val="100"/>
      </c:catAx>
      <c:valAx>
        <c:axId val="95925376"/>
        <c:scaling>
          <c:orientation val="minMax"/>
        </c:scaling>
        <c:axPos val="l"/>
        <c:majorGridlines>
          <c:spPr>
            <a:ln w="9525" cap="flat" cmpd="sng" algn="ctr">
              <a:solidFill>
                <a:schemeClr val="tx1">
                  <a:lumMod val="15000"/>
                  <a:lumOff val="85000"/>
                </a:schemeClr>
              </a:solidFill>
              <a:round/>
            </a:ln>
            <a:effectLst/>
          </c:spPr>
        </c:majorGridlines>
        <c:numFmt formatCode="&quot;R&quot;\ #\ ##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5911296"/>
        <c:crosses val="autoZero"/>
        <c:crossBetween val="between"/>
      </c:valAx>
      <c:valAx>
        <c:axId val="95926912"/>
        <c:scaling>
          <c:orientation val="minMax"/>
        </c:scaling>
        <c:axPos val="r"/>
        <c:numFmt formatCode="0.0%"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5932800"/>
        <c:crosses val="max"/>
        <c:crossBetween val="between"/>
      </c:valAx>
      <c:catAx>
        <c:axId val="95932800"/>
        <c:scaling>
          <c:orientation val="minMax"/>
        </c:scaling>
        <c:delete val="1"/>
        <c:axPos val="b"/>
        <c:numFmt formatCode="General" sourceLinked="1"/>
        <c:tickLblPos val="none"/>
        <c:crossAx val="95926912"/>
        <c:crosses val="autoZero"/>
        <c:auto val="1"/>
        <c:lblAlgn val="ctr"/>
        <c:lblOffset val="100"/>
      </c:cat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8890D-B1D9-438F-840C-E0F063E33EFB}" type="doc">
      <dgm:prSet loTypeId="urn:microsoft.com/office/officeart/2005/8/layout/process4" loCatId="list" qsTypeId="urn:microsoft.com/office/officeart/2005/8/quickstyle/3d3" qsCatId="3D" csTypeId="urn:microsoft.com/office/officeart/2005/8/colors/colorful5" csCatId="colorful" phldr="1"/>
      <dgm:spPr/>
      <dgm:t>
        <a:bodyPr/>
        <a:lstStyle/>
        <a:p>
          <a:endParaRPr lang="en-ZA"/>
        </a:p>
      </dgm:t>
    </dgm:pt>
    <dgm:pt modelId="{87AAD41D-2679-42C5-8420-6B0844684C4D}">
      <dgm:prSet phldrT="[Text]" custT="1"/>
      <dgm:spPr>
        <a:solidFill>
          <a:srgbClr val="006600"/>
        </a:solidFill>
        <a:ln>
          <a:noFill/>
        </a:ln>
      </dgm:spPr>
      <dgm:t>
        <a:bodyPr/>
        <a:lstStyle/>
        <a:p>
          <a:r>
            <a:rPr lang="en-ZA" sz="2400" b="1" dirty="0">
              <a:latin typeface="Arial" panose="020B0604020202020204" pitchFamily="34" charset="0"/>
              <a:cs typeface="Arial" panose="020B0604020202020204" pitchFamily="34" charset="0"/>
            </a:rPr>
            <a:t>Improving Performance</a:t>
          </a:r>
        </a:p>
      </dgm:t>
    </dgm:pt>
    <dgm:pt modelId="{E9B3266D-9A5A-49D7-805B-B33E0A35BC3C}" type="parTrans" cxnId="{0F2EDAF9-450A-4844-9BB5-F282BE85A32B}">
      <dgm:prSet/>
      <dgm:spPr/>
      <dgm:t>
        <a:bodyPr/>
        <a:lstStyle/>
        <a:p>
          <a:endParaRPr lang="en-ZA" sz="2400" b="1">
            <a:latin typeface="Arial" panose="020B0604020202020204" pitchFamily="34" charset="0"/>
            <a:cs typeface="Arial" panose="020B0604020202020204" pitchFamily="34" charset="0"/>
          </a:endParaRPr>
        </a:p>
      </dgm:t>
    </dgm:pt>
    <dgm:pt modelId="{D40E04CD-2054-4BF2-9017-B7E197938639}" type="sibTrans" cxnId="{0F2EDAF9-450A-4844-9BB5-F282BE85A32B}">
      <dgm:prSet/>
      <dgm:spPr/>
      <dgm:t>
        <a:bodyPr/>
        <a:lstStyle/>
        <a:p>
          <a:endParaRPr lang="en-ZA" sz="2400" b="1">
            <a:latin typeface="Arial" panose="020B0604020202020204" pitchFamily="34" charset="0"/>
            <a:cs typeface="Arial" panose="020B0604020202020204" pitchFamily="34" charset="0"/>
          </a:endParaRPr>
        </a:p>
      </dgm:t>
    </dgm:pt>
    <dgm:pt modelId="{0C195F6A-9106-46DB-B3A9-46C72E89A600}">
      <dgm:prSet phldrT="[Text]" custT="1"/>
      <dgm:spPr>
        <a:solidFill>
          <a:srgbClr val="FFC000"/>
        </a:solidFill>
        <a:ln>
          <a:noFill/>
        </a:ln>
      </dgm:spPr>
      <dgm:t>
        <a:bodyPr/>
        <a:lstStyle/>
        <a:p>
          <a:r>
            <a:rPr lang="en-ZA" sz="2400" b="1" dirty="0">
              <a:latin typeface="Arial" panose="020B0604020202020204" pitchFamily="34" charset="0"/>
              <a:cs typeface="Arial" panose="020B0604020202020204" pitchFamily="34" charset="0"/>
            </a:rPr>
            <a:t>Information and Cybersecurity</a:t>
          </a:r>
        </a:p>
      </dgm:t>
    </dgm:pt>
    <dgm:pt modelId="{F9B40990-F025-4607-BA60-5DB898581B91}" type="parTrans" cxnId="{BBDDC0DE-973E-4358-8AF0-239E99F0CBF3}">
      <dgm:prSet/>
      <dgm:spPr/>
      <dgm:t>
        <a:bodyPr/>
        <a:lstStyle/>
        <a:p>
          <a:endParaRPr lang="en-ZA" sz="2400" b="1">
            <a:latin typeface="Arial" panose="020B0604020202020204" pitchFamily="34" charset="0"/>
            <a:cs typeface="Arial" panose="020B0604020202020204" pitchFamily="34" charset="0"/>
          </a:endParaRPr>
        </a:p>
      </dgm:t>
    </dgm:pt>
    <dgm:pt modelId="{A2D49366-5DCA-4275-AAE6-7D776BD397D4}" type="sibTrans" cxnId="{BBDDC0DE-973E-4358-8AF0-239E99F0CBF3}">
      <dgm:prSet/>
      <dgm:spPr/>
      <dgm:t>
        <a:bodyPr/>
        <a:lstStyle/>
        <a:p>
          <a:endParaRPr lang="en-ZA" sz="2400" b="1">
            <a:latin typeface="Arial" panose="020B0604020202020204" pitchFamily="34" charset="0"/>
            <a:cs typeface="Arial" panose="020B0604020202020204" pitchFamily="34" charset="0"/>
          </a:endParaRPr>
        </a:p>
      </dgm:t>
    </dgm:pt>
    <dgm:pt modelId="{8738DB80-1B57-479A-A58E-2CCDB19288AB}">
      <dgm:prSet phldrT="[Text]" custT="1"/>
      <dgm:spPr>
        <a:solidFill>
          <a:srgbClr val="4CBD3D"/>
        </a:solidFill>
        <a:ln>
          <a:solidFill>
            <a:srgbClr val="297132"/>
          </a:solidFill>
        </a:ln>
      </dgm:spPr>
      <dgm:t>
        <a:bodyPr/>
        <a:lstStyle/>
        <a:p>
          <a:r>
            <a:rPr lang="en-ZA" sz="2400" b="1" dirty="0">
              <a:latin typeface="Arial" panose="020B0604020202020204" pitchFamily="34" charset="0"/>
              <a:cs typeface="Arial" panose="020B0604020202020204" pitchFamily="34" charset="0"/>
            </a:rPr>
            <a:t>Merger with Sentech</a:t>
          </a:r>
        </a:p>
      </dgm:t>
    </dgm:pt>
    <dgm:pt modelId="{15504960-BA78-40BB-8B5B-DFFC2FD06275}" type="parTrans" cxnId="{CDF20812-1EDB-4805-A335-D1220EEF365D}">
      <dgm:prSet/>
      <dgm:spPr/>
      <dgm:t>
        <a:bodyPr/>
        <a:lstStyle/>
        <a:p>
          <a:endParaRPr lang="en-ZA" sz="2400">
            <a:latin typeface="Arial" panose="020B0604020202020204" pitchFamily="34" charset="0"/>
            <a:cs typeface="Arial" panose="020B0604020202020204" pitchFamily="34" charset="0"/>
          </a:endParaRPr>
        </a:p>
      </dgm:t>
    </dgm:pt>
    <dgm:pt modelId="{F5E80115-F8D2-484C-A77F-D038FDD026F2}" type="sibTrans" cxnId="{CDF20812-1EDB-4805-A335-D1220EEF365D}">
      <dgm:prSet/>
      <dgm:spPr/>
      <dgm:t>
        <a:bodyPr/>
        <a:lstStyle/>
        <a:p>
          <a:endParaRPr lang="en-ZA" sz="2400">
            <a:latin typeface="Arial" panose="020B0604020202020204" pitchFamily="34" charset="0"/>
            <a:cs typeface="Arial" panose="020B0604020202020204" pitchFamily="34" charset="0"/>
          </a:endParaRPr>
        </a:p>
      </dgm:t>
    </dgm:pt>
    <dgm:pt modelId="{79A1471D-EAF8-4AE6-8A6F-D13771F76FB7}">
      <dgm:prSet custT="1"/>
      <dgm:spPr>
        <a:solidFill>
          <a:srgbClr val="009900"/>
        </a:solidFill>
      </dgm:spPr>
      <dgm:t>
        <a:bodyPr/>
        <a:lstStyle/>
        <a:p>
          <a:r>
            <a:rPr lang="en-ZA" sz="2400" b="1" dirty="0">
              <a:latin typeface="Arial" panose="020B0604020202020204" pitchFamily="34" charset="0"/>
              <a:cs typeface="Arial" panose="020B0604020202020204" pitchFamily="34" charset="0"/>
            </a:rPr>
            <a:t>Going Concern</a:t>
          </a:r>
        </a:p>
      </dgm:t>
    </dgm:pt>
    <dgm:pt modelId="{3B31E2B3-613C-478D-A243-528CC5C8D467}" type="parTrans" cxnId="{F3421929-7D38-42EE-9249-FB15132DE293}">
      <dgm:prSet/>
      <dgm:spPr/>
      <dgm:t>
        <a:bodyPr/>
        <a:lstStyle/>
        <a:p>
          <a:endParaRPr lang="en-ZA" sz="2400">
            <a:latin typeface="Arial" panose="020B0604020202020204" pitchFamily="34" charset="0"/>
            <a:cs typeface="Arial" panose="020B0604020202020204" pitchFamily="34" charset="0"/>
          </a:endParaRPr>
        </a:p>
      </dgm:t>
    </dgm:pt>
    <dgm:pt modelId="{1821976E-7462-4543-AECD-B3B37B63DDA1}" type="sibTrans" cxnId="{F3421929-7D38-42EE-9249-FB15132DE293}">
      <dgm:prSet/>
      <dgm:spPr/>
      <dgm:t>
        <a:bodyPr/>
        <a:lstStyle/>
        <a:p>
          <a:endParaRPr lang="en-ZA" sz="2400">
            <a:latin typeface="Arial" panose="020B0604020202020204" pitchFamily="34" charset="0"/>
            <a:cs typeface="Arial" panose="020B0604020202020204" pitchFamily="34" charset="0"/>
          </a:endParaRPr>
        </a:p>
      </dgm:t>
    </dgm:pt>
    <dgm:pt modelId="{9D42521E-9B01-4C8B-A5E0-70B91C2787ED}" type="pres">
      <dgm:prSet presAssocID="{45D8890D-B1D9-438F-840C-E0F063E33EFB}" presName="Name0" presStyleCnt="0">
        <dgm:presLayoutVars>
          <dgm:dir/>
          <dgm:animLvl val="lvl"/>
          <dgm:resizeHandles val="exact"/>
        </dgm:presLayoutVars>
      </dgm:prSet>
      <dgm:spPr/>
      <dgm:t>
        <a:bodyPr/>
        <a:lstStyle/>
        <a:p>
          <a:endParaRPr lang="en-US"/>
        </a:p>
      </dgm:t>
    </dgm:pt>
    <dgm:pt modelId="{5736C824-D74C-47A3-823E-65EE6E98161F}" type="pres">
      <dgm:prSet presAssocID="{79A1471D-EAF8-4AE6-8A6F-D13771F76FB7}" presName="boxAndChildren" presStyleCnt="0"/>
      <dgm:spPr/>
    </dgm:pt>
    <dgm:pt modelId="{466B6937-71D8-41D3-8820-528D180127B3}" type="pres">
      <dgm:prSet presAssocID="{79A1471D-EAF8-4AE6-8A6F-D13771F76FB7}" presName="parentTextBox" presStyleLbl="node1" presStyleIdx="0" presStyleCnt="4"/>
      <dgm:spPr/>
      <dgm:t>
        <a:bodyPr/>
        <a:lstStyle/>
        <a:p>
          <a:endParaRPr lang="en-US"/>
        </a:p>
      </dgm:t>
    </dgm:pt>
    <dgm:pt modelId="{6F2D146A-5701-4C95-9086-37890D28A2A2}" type="pres">
      <dgm:prSet presAssocID="{F5E80115-F8D2-484C-A77F-D038FDD026F2}" presName="sp" presStyleCnt="0"/>
      <dgm:spPr/>
    </dgm:pt>
    <dgm:pt modelId="{DE3FBBA7-FC42-4F05-A7E1-91FB1AE81F6E}" type="pres">
      <dgm:prSet presAssocID="{8738DB80-1B57-479A-A58E-2CCDB19288AB}" presName="arrowAndChildren" presStyleCnt="0"/>
      <dgm:spPr/>
    </dgm:pt>
    <dgm:pt modelId="{ACE3C1E6-E417-4391-8095-3A39FC7F1AF9}" type="pres">
      <dgm:prSet presAssocID="{8738DB80-1B57-479A-A58E-2CCDB19288AB}" presName="parentTextArrow" presStyleLbl="node1" presStyleIdx="1" presStyleCnt="4" custLinFactNeighborX="0" custLinFactNeighborY="-4551"/>
      <dgm:spPr/>
      <dgm:t>
        <a:bodyPr/>
        <a:lstStyle/>
        <a:p>
          <a:endParaRPr lang="en-US"/>
        </a:p>
      </dgm:t>
    </dgm:pt>
    <dgm:pt modelId="{27332643-F326-49DA-AEDB-7543C5A2CD6C}" type="pres">
      <dgm:prSet presAssocID="{A2D49366-5DCA-4275-AAE6-7D776BD397D4}" presName="sp" presStyleCnt="0"/>
      <dgm:spPr/>
    </dgm:pt>
    <dgm:pt modelId="{B9E0D254-76BF-456C-8983-8DF308D5CED8}" type="pres">
      <dgm:prSet presAssocID="{0C195F6A-9106-46DB-B3A9-46C72E89A600}" presName="arrowAndChildren" presStyleCnt="0"/>
      <dgm:spPr/>
    </dgm:pt>
    <dgm:pt modelId="{60C2F908-EC4A-4DE1-A768-CACD142279E5}" type="pres">
      <dgm:prSet presAssocID="{0C195F6A-9106-46DB-B3A9-46C72E89A600}" presName="parentTextArrow" presStyleLbl="node1" presStyleIdx="2" presStyleCnt="4"/>
      <dgm:spPr/>
      <dgm:t>
        <a:bodyPr/>
        <a:lstStyle/>
        <a:p>
          <a:endParaRPr lang="en-US"/>
        </a:p>
      </dgm:t>
    </dgm:pt>
    <dgm:pt modelId="{21D0C418-1543-42C6-BAAC-55C9561D70EA}" type="pres">
      <dgm:prSet presAssocID="{D40E04CD-2054-4BF2-9017-B7E197938639}" presName="sp" presStyleCnt="0"/>
      <dgm:spPr/>
    </dgm:pt>
    <dgm:pt modelId="{C14758F6-F31B-4CE4-9775-F9A909DF7369}" type="pres">
      <dgm:prSet presAssocID="{87AAD41D-2679-42C5-8420-6B0844684C4D}" presName="arrowAndChildren" presStyleCnt="0"/>
      <dgm:spPr/>
    </dgm:pt>
    <dgm:pt modelId="{33D2D17D-8885-4C94-8BBF-15A427E386E5}" type="pres">
      <dgm:prSet presAssocID="{87AAD41D-2679-42C5-8420-6B0844684C4D}" presName="parentTextArrow" presStyleLbl="node1" presStyleIdx="3" presStyleCnt="4"/>
      <dgm:spPr/>
      <dgm:t>
        <a:bodyPr/>
        <a:lstStyle/>
        <a:p>
          <a:endParaRPr lang="en-US"/>
        </a:p>
      </dgm:t>
    </dgm:pt>
  </dgm:ptLst>
  <dgm:cxnLst>
    <dgm:cxn modelId="{27614A54-A99B-449F-8F72-29D79CD0E37F}" type="presOf" srcId="{8738DB80-1B57-479A-A58E-2CCDB19288AB}" destId="{ACE3C1E6-E417-4391-8095-3A39FC7F1AF9}" srcOrd="0" destOrd="0" presId="urn:microsoft.com/office/officeart/2005/8/layout/process4"/>
    <dgm:cxn modelId="{F3421929-7D38-42EE-9249-FB15132DE293}" srcId="{45D8890D-B1D9-438F-840C-E0F063E33EFB}" destId="{79A1471D-EAF8-4AE6-8A6F-D13771F76FB7}" srcOrd="3" destOrd="0" parTransId="{3B31E2B3-613C-478D-A243-528CC5C8D467}" sibTransId="{1821976E-7462-4543-AECD-B3B37B63DDA1}"/>
    <dgm:cxn modelId="{CDF20812-1EDB-4805-A335-D1220EEF365D}" srcId="{45D8890D-B1D9-438F-840C-E0F063E33EFB}" destId="{8738DB80-1B57-479A-A58E-2CCDB19288AB}" srcOrd="2" destOrd="0" parTransId="{15504960-BA78-40BB-8B5B-DFFC2FD06275}" sibTransId="{F5E80115-F8D2-484C-A77F-D038FDD026F2}"/>
    <dgm:cxn modelId="{FCCEC6D1-5790-48C8-99ED-28055EC461A0}" type="presOf" srcId="{45D8890D-B1D9-438F-840C-E0F063E33EFB}" destId="{9D42521E-9B01-4C8B-A5E0-70B91C2787ED}" srcOrd="0" destOrd="0" presId="urn:microsoft.com/office/officeart/2005/8/layout/process4"/>
    <dgm:cxn modelId="{589E78CB-79F6-4E57-9558-EA2DAD64B709}" type="presOf" srcId="{87AAD41D-2679-42C5-8420-6B0844684C4D}" destId="{33D2D17D-8885-4C94-8BBF-15A427E386E5}" srcOrd="0" destOrd="0" presId="urn:microsoft.com/office/officeart/2005/8/layout/process4"/>
    <dgm:cxn modelId="{BBDDC0DE-973E-4358-8AF0-239E99F0CBF3}" srcId="{45D8890D-B1D9-438F-840C-E0F063E33EFB}" destId="{0C195F6A-9106-46DB-B3A9-46C72E89A600}" srcOrd="1" destOrd="0" parTransId="{F9B40990-F025-4607-BA60-5DB898581B91}" sibTransId="{A2D49366-5DCA-4275-AAE6-7D776BD397D4}"/>
    <dgm:cxn modelId="{99042750-9FEF-4DED-ADCA-307836F1C49E}" type="presOf" srcId="{79A1471D-EAF8-4AE6-8A6F-D13771F76FB7}" destId="{466B6937-71D8-41D3-8820-528D180127B3}" srcOrd="0" destOrd="0" presId="urn:microsoft.com/office/officeart/2005/8/layout/process4"/>
    <dgm:cxn modelId="{D3E9BCF0-BAB2-40B9-BA2B-E0F84935C2C2}" type="presOf" srcId="{0C195F6A-9106-46DB-B3A9-46C72E89A600}" destId="{60C2F908-EC4A-4DE1-A768-CACD142279E5}" srcOrd="0" destOrd="0" presId="urn:microsoft.com/office/officeart/2005/8/layout/process4"/>
    <dgm:cxn modelId="{0F2EDAF9-450A-4844-9BB5-F282BE85A32B}" srcId="{45D8890D-B1D9-438F-840C-E0F063E33EFB}" destId="{87AAD41D-2679-42C5-8420-6B0844684C4D}" srcOrd="0" destOrd="0" parTransId="{E9B3266D-9A5A-49D7-805B-B33E0A35BC3C}" sibTransId="{D40E04CD-2054-4BF2-9017-B7E197938639}"/>
    <dgm:cxn modelId="{3395889B-58AC-481B-BD82-66A46B979B32}" type="presParOf" srcId="{9D42521E-9B01-4C8B-A5E0-70B91C2787ED}" destId="{5736C824-D74C-47A3-823E-65EE6E98161F}" srcOrd="0" destOrd="0" presId="urn:microsoft.com/office/officeart/2005/8/layout/process4"/>
    <dgm:cxn modelId="{4DF8F452-D090-46FA-9F0A-767B1B2128E0}" type="presParOf" srcId="{5736C824-D74C-47A3-823E-65EE6E98161F}" destId="{466B6937-71D8-41D3-8820-528D180127B3}" srcOrd="0" destOrd="0" presId="urn:microsoft.com/office/officeart/2005/8/layout/process4"/>
    <dgm:cxn modelId="{E747CE43-24B9-47AF-A4C9-4378CDD50FB1}" type="presParOf" srcId="{9D42521E-9B01-4C8B-A5E0-70B91C2787ED}" destId="{6F2D146A-5701-4C95-9086-37890D28A2A2}" srcOrd="1" destOrd="0" presId="urn:microsoft.com/office/officeart/2005/8/layout/process4"/>
    <dgm:cxn modelId="{F6B1E731-84AC-489D-899B-A8F2FD3ABCB9}" type="presParOf" srcId="{9D42521E-9B01-4C8B-A5E0-70B91C2787ED}" destId="{DE3FBBA7-FC42-4F05-A7E1-91FB1AE81F6E}" srcOrd="2" destOrd="0" presId="urn:microsoft.com/office/officeart/2005/8/layout/process4"/>
    <dgm:cxn modelId="{A0FA8DD3-1A56-414E-BCAB-3AACFF652E6D}" type="presParOf" srcId="{DE3FBBA7-FC42-4F05-A7E1-91FB1AE81F6E}" destId="{ACE3C1E6-E417-4391-8095-3A39FC7F1AF9}" srcOrd="0" destOrd="0" presId="urn:microsoft.com/office/officeart/2005/8/layout/process4"/>
    <dgm:cxn modelId="{9F5BEC89-5B5C-4BAB-8384-138AD5958F9D}" type="presParOf" srcId="{9D42521E-9B01-4C8B-A5E0-70B91C2787ED}" destId="{27332643-F326-49DA-AEDB-7543C5A2CD6C}" srcOrd="3" destOrd="0" presId="urn:microsoft.com/office/officeart/2005/8/layout/process4"/>
    <dgm:cxn modelId="{7C9906BA-2E94-4568-B15A-FE693DED208E}" type="presParOf" srcId="{9D42521E-9B01-4C8B-A5E0-70B91C2787ED}" destId="{B9E0D254-76BF-456C-8983-8DF308D5CED8}" srcOrd="4" destOrd="0" presId="urn:microsoft.com/office/officeart/2005/8/layout/process4"/>
    <dgm:cxn modelId="{7ADF7995-7E22-4F71-B132-219E7A1214F2}" type="presParOf" srcId="{B9E0D254-76BF-456C-8983-8DF308D5CED8}" destId="{60C2F908-EC4A-4DE1-A768-CACD142279E5}" srcOrd="0" destOrd="0" presId="urn:microsoft.com/office/officeart/2005/8/layout/process4"/>
    <dgm:cxn modelId="{C3F11029-E6AA-4179-9800-6BA5C6EA5152}" type="presParOf" srcId="{9D42521E-9B01-4C8B-A5E0-70B91C2787ED}" destId="{21D0C418-1543-42C6-BAAC-55C9561D70EA}" srcOrd="5" destOrd="0" presId="urn:microsoft.com/office/officeart/2005/8/layout/process4"/>
    <dgm:cxn modelId="{A43A1009-211E-41A9-A1A9-3CA8ACCA53F2}" type="presParOf" srcId="{9D42521E-9B01-4C8B-A5E0-70B91C2787ED}" destId="{C14758F6-F31B-4CE4-9775-F9A909DF7369}" srcOrd="6" destOrd="0" presId="urn:microsoft.com/office/officeart/2005/8/layout/process4"/>
    <dgm:cxn modelId="{60029899-9938-4039-A91C-B1CF6328F985}" type="presParOf" srcId="{C14758F6-F31B-4CE4-9775-F9A909DF7369}" destId="{33D2D17D-8885-4C94-8BBF-15A427E386E5}" srcOrd="0" destOrd="0" presId="urn:microsoft.com/office/officeart/2005/8/layout/process4"/>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66DB9D-8033-43B0-BDFB-4606569428BD}"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n-ZA"/>
        </a:p>
      </dgm:t>
    </dgm:pt>
    <dgm:pt modelId="{6B742E1B-32C6-40D7-BCC2-6641899AC5C3}">
      <dgm:prSet phldrT="[Text]"/>
      <dgm:spPr>
        <a:solidFill>
          <a:srgbClr val="006600"/>
        </a:solidFill>
      </dgm:spPr>
      <dgm:t>
        <a:bodyPr/>
        <a:lstStyle/>
        <a:p>
          <a:r>
            <a:rPr lang="en-ZA" dirty="0"/>
            <a:t>Sales</a:t>
          </a:r>
        </a:p>
      </dgm:t>
    </dgm:pt>
    <dgm:pt modelId="{EA56FAA5-69E6-46F8-B9ED-261DC2DFF760}" type="parTrans" cxnId="{F0EDFBC9-7D6A-4B7F-9875-07BE1BFA77E5}">
      <dgm:prSet/>
      <dgm:spPr/>
      <dgm:t>
        <a:bodyPr/>
        <a:lstStyle/>
        <a:p>
          <a:endParaRPr lang="en-ZA"/>
        </a:p>
      </dgm:t>
    </dgm:pt>
    <dgm:pt modelId="{C62F2625-2654-4D1E-BCF6-B6676867E225}" type="sibTrans" cxnId="{F0EDFBC9-7D6A-4B7F-9875-07BE1BFA77E5}">
      <dgm:prSet/>
      <dgm:spPr/>
      <dgm:t>
        <a:bodyPr/>
        <a:lstStyle/>
        <a:p>
          <a:endParaRPr lang="en-ZA"/>
        </a:p>
      </dgm:t>
    </dgm:pt>
    <dgm:pt modelId="{D7858373-5AE8-4773-AAD9-B22DE2CA7D5F}">
      <dgm:prSet phldrT="[Text]"/>
      <dgm:spPr/>
      <dgm:t>
        <a:bodyPr/>
        <a:lstStyle/>
        <a:p>
          <a:r>
            <a:rPr lang="en-GB" dirty="0"/>
            <a:t>To protect existing customers by managing churn, grow revenue by upselling to existing customers and acquiring new customers.</a:t>
          </a:r>
          <a:endParaRPr lang="en-ZA" dirty="0"/>
        </a:p>
      </dgm:t>
    </dgm:pt>
    <dgm:pt modelId="{73DC4FE4-FC5F-4F8C-805A-377CD5CDADF7}" type="parTrans" cxnId="{552AAFCC-FF91-46A7-A9A3-74157CC42E37}">
      <dgm:prSet/>
      <dgm:spPr/>
      <dgm:t>
        <a:bodyPr/>
        <a:lstStyle/>
        <a:p>
          <a:endParaRPr lang="en-ZA"/>
        </a:p>
      </dgm:t>
    </dgm:pt>
    <dgm:pt modelId="{3280C212-0862-4CB0-8AFF-DB90701455A3}" type="sibTrans" cxnId="{552AAFCC-FF91-46A7-A9A3-74157CC42E37}">
      <dgm:prSet/>
      <dgm:spPr/>
      <dgm:t>
        <a:bodyPr/>
        <a:lstStyle/>
        <a:p>
          <a:endParaRPr lang="en-ZA"/>
        </a:p>
      </dgm:t>
    </dgm:pt>
    <dgm:pt modelId="{7FF5A0BA-C662-4E6F-8B4C-B55B7CDA5C51}">
      <dgm:prSet phldrT="[Text]"/>
      <dgm:spPr>
        <a:solidFill>
          <a:srgbClr val="D72C1F"/>
        </a:solidFill>
      </dgm:spPr>
      <dgm:t>
        <a:bodyPr/>
        <a:lstStyle/>
        <a:p>
          <a:r>
            <a:rPr lang="en-ZA" dirty="0"/>
            <a:t>Licencing</a:t>
          </a:r>
        </a:p>
      </dgm:t>
    </dgm:pt>
    <dgm:pt modelId="{AF2DB017-8DE7-44D3-9CB5-8D9A16100123}" type="parTrans" cxnId="{FF51D966-F8F8-4FD4-9FCA-1F4DE73E58CE}">
      <dgm:prSet/>
      <dgm:spPr/>
      <dgm:t>
        <a:bodyPr/>
        <a:lstStyle/>
        <a:p>
          <a:endParaRPr lang="en-ZA"/>
        </a:p>
      </dgm:t>
    </dgm:pt>
    <dgm:pt modelId="{080F331C-D6A8-4FDF-B37E-CAFA56642FBB}" type="sibTrans" cxnId="{FF51D966-F8F8-4FD4-9FCA-1F4DE73E58CE}">
      <dgm:prSet/>
      <dgm:spPr/>
      <dgm:t>
        <a:bodyPr/>
        <a:lstStyle/>
        <a:p>
          <a:endParaRPr lang="en-ZA"/>
        </a:p>
      </dgm:t>
    </dgm:pt>
    <dgm:pt modelId="{37BA170F-4AD2-4446-8EA1-A47AC76F2391}">
      <dgm:prSet phldrT="[Text]"/>
      <dgm:spPr/>
      <dgm:t>
        <a:bodyPr/>
        <a:lstStyle/>
        <a:p>
          <a:r>
            <a:rPr lang="en-GB" dirty="0"/>
            <a:t>Collaborating or acquiring an ECS license.</a:t>
          </a:r>
          <a:endParaRPr lang="en-ZA" dirty="0"/>
        </a:p>
      </dgm:t>
    </dgm:pt>
    <dgm:pt modelId="{56004148-2169-401F-97C1-1D451B063889}" type="parTrans" cxnId="{373582F0-A4CA-46EF-B67A-76F3699EACB3}">
      <dgm:prSet/>
      <dgm:spPr/>
      <dgm:t>
        <a:bodyPr/>
        <a:lstStyle/>
        <a:p>
          <a:endParaRPr lang="en-ZA"/>
        </a:p>
      </dgm:t>
    </dgm:pt>
    <dgm:pt modelId="{9C76CF2C-4A1B-4303-AE5A-14AEC19831B6}" type="sibTrans" cxnId="{373582F0-A4CA-46EF-B67A-76F3699EACB3}">
      <dgm:prSet/>
      <dgm:spPr/>
      <dgm:t>
        <a:bodyPr/>
        <a:lstStyle/>
        <a:p>
          <a:endParaRPr lang="en-ZA"/>
        </a:p>
      </dgm:t>
    </dgm:pt>
    <dgm:pt modelId="{6D3ECDDC-C660-4724-9CB2-68DDF9A5DFDC}">
      <dgm:prSet phldrT="[Text]"/>
      <dgm:spPr>
        <a:solidFill>
          <a:srgbClr val="7030A0"/>
        </a:solidFill>
      </dgm:spPr>
      <dgm:t>
        <a:bodyPr/>
        <a:lstStyle/>
        <a:p>
          <a:r>
            <a:rPr lang="en-ZA" dirty="0"/>
            <a:t>Network</a:t>
          </a:r>
        </a:p>
      </dgm:t>
    </dgm:pt>
    <dgm:pt modelId="{ECBDD880-5A9D-418C-96E1-D05A5BC08576}" type="parTrans" cxnId="{1C98E5D7-C61F-4D62-8BD9-0D340A5AFE31}">
      <dgm:prSet/>
      <dgm:spPr/>
      <dgm:t>
        <a:bodyPr/>
        <a:lstStyle/>
        <a:p>
          <a:endParaRPr lang="en-ZA"/>
        </a:p>
      </dgm:t>
    </dgm:pt>
    <dgm:pt modelId="{669953E0-55CB-4C3A-BC60-626C51017595}" type="sibTrans" cxnId="{1C98E5D7-C61F-4D62-8BD9-0D340A5AFE31}">
      <dgm:prSet/>
      <dgm:spPr/>
      <dgm:t>
        <a:bodyPr/>
        <a:lstStyle/>
        <a:p>
          <a:endParaRPr lang="en-ZA"/>
        </a:p>
      </dgm:t>
    </dgm:pt>
    <dgm:pt modelId="{A35F9885-6DEC-4B9F-A763-3496316DCE32}">
      <dgm:prSet phldrT="[Text]"/>
      <dgm:spPr/>
      <dgm:t>
        <a:bodyPr/>
        <a:lstStyle/>
        <a:p>
          <a:r>
            <a:rPr lang="en-GB" dirty="0"/>
            <a:t>Increase capacity, improve network resilience, improve redundancy on key routes, fortify SADC redundancy, invest in new technologies, expand IP Core network.</a:t>
          </a:r>
          <a:endParaRPr lang="en-ZA" dirty="0"/>
        </a:p>
      </dgm:t>
    </dgm:pt>
    <dgm:pt modelId="{B9351778-9356-4BC0-B5F4-3966033E1DD0}" type="parTrans" cxnId="{C4D500D3-8386-441A-B5AA-C4D77663FBF3}">
      <dgm:prSet/>
      <dgm:spPr/>
      <dgm:t>
        <a:bodyPr/>
        <a:lstStyle/>
        <a:p>
          <a:endParaRPr lang="en-ZA"/>
        </a:p>
      </dgm:t>
    </dgm:pt>
    <dgm:pt modelId="{3B8B79AB-A4C9-4610-8A0B-3763A653B71B}" type="sibTrans" cxnId="{C4D500D3-8386-441A-B5AA-C4D77663FBF3}">
      <dgm:prSet/>
      <dgm:spPr/>
      <dgm:t>
        <a:bodyPr/>
        <a:lstStyle/>
        <a:p>
          <a:endParaRPr lang="en-ZA"/>
        </a:p>
      </dgm:t>
    </dgm:pt>
    <dgm:pt modelId="{817DF2C3-9A2A-4157-8E47-E0AB6D2C2E0C}">
      <dgm:prSet phldrT="[Text]"/>
      <dgm:spPr>
        <a:solidFill>
          <a:srgbClr val="002060"/>
        </a:solidFill>
      </dgm:spPr>
      <dgm:t>
        <a:bodyPr/>
        <a:lstStyle/>
        <a:p>
          <a:r>
            <a:rPr lang="en-ZA" dirty="0"/>
            <a:t>Financial</a:t>
          </a:r>
        </a:p>
      </dgm:t>
    </dgm:pt>
    <dgm:pt modelId="{9CA0BF51-C5A9-48FB-868F-4B2B173E29F2}" type="parTrans" cxnId="{653C2D25-A288-4B59-8C18-924B9E41C67C}">
      <dgm:prSet/>
      <dgm:spPr/>
      <dgm:t>
        <a:bodyPr/>
        <a:lstStyle/>
        <a:p>
          <a:endParaRPr lang="en-ZA"/>
        </a:p>
      </dgm:t>
    </dgm:pt>
    <dgm:pt modelId="{D7A7E2A7-50AB-4461-B8C1-63AF0EC01029}" type="sibTrans" cxnId="{653C2D25-A288-4B59-8C18-924B9E41C67C}">
      <dgm:prSet/>
      <dgm:spPr/>
      <dgm:t>
        <a:bodyPr/>
        <a:lstStyle/>
        <a:p>
          <a:endParaRPr lang="en-ZA"/>
        </a:p>
      </dgm:t>
    </dgm:pt>
    <dgm:pt modelId="{EA10206E-932C-49DD-AF5C-520D7472B679}">
      <dgm:prSet phldrT="[Text]"/>
      <dgm:spPr/>
      <dgm:t>
        <a:bodyPr/>
        <a:lstStyle/>
        <a:p>
          <a:r>
            <a:rPr lang="en-GB" dirty="0"/>
            <a:t>Raise funds, maintain cost optimisation.</a:t>
          </a:r>
          <a:endParaRPr lang="en-ZA" dirty="0"/>
        </a:p>
      </dgm:t>
    </dgm:pt>
    <dgm:pt modelId="{FAA0DCE4-3772-40C2-A081-217612248A20}" type="parTrans" cxnId="{A55E020F-560E-4E76-91C6-44706D02BD66}">
      <dgm:prSet/>
      <dgm:spPr/>
      <dgm:t>
        <a:bodyPr/>
        <a:lstStyle/>
        <a:p>
          <a:endParaRPr lang="en-ZA"/>
        </a:p>
      </dgm:t>
    </dgm:pt>
    <dgm:pt modelId="{06D902EA-89CB-40F9-9695-7B8DAEBCE1B7}" type="sibTrans" cxnId="{A55E020F-560E-4E76-91C6-44706D02BD66}">
      <dgm:prSet/>
      <dgm:spPr/>
      <dgm:t>
        <a:bodyPr/>
        <a:lstStyle/>
        <a:p>
          <a:endParaRPr lang="en-ZA"/>
        </a:p>
      </dgm:t>
    </dgm:pt>
    <dgm:pt modelId="{72F432D4-A40E-45A0-91CA-171D1E5F1E8A}">
      <dgm:prSet phldrT="[Text]"/>
      <dgm:spPr>
        <a:solidFill>
          <a:srgbClr val="FFC000"/>
        </a:solidFill>
      </dgm:spPr>
      <dgm:t>
        <a:bodyPr/>
        <a:lstStyle/>
        <a:p>
          <a:r>
            <a:rPr lang="en-ZA" dirty="0"/>
            <a:t>Marketing</a:t>
          </a:r>
        </a:p>
      </dgm:t>
    </dgm:pt>
    <dgm:pt modelId="{51599EF8-2327-4A37-8DC3-DCAB32B2C540}" type="parTrans" cxnId="{3C9D85A2-C88D-4A34-87D9-C4EE77D8D74E}">
      <dgm:prSet/>
      <dgm:spPr/>
      <dgm:t>
        <a:bodyPr/>
        <a:lstStyle/>
        <a:p>
          <a:endParaRPr lang="en-ZA"/>
        </a:p>
      </dgm:t>
    </dgm:pt>
    <dgm:pt modelId="{19A7F857-017B-45E7-9689-DD49B4A9EF7F}" type="sibTrans" cxnId="{3C9D85A2-C88D-4A34-87D9-C4EE77D8D74E}">
      <dgm:prSet/>
      <dgm:spPr/>
      <dgm:t>
        <a:bodyPr/>
        <a:lstStyle/>
        <a:p>
          <a:endParaRPr lang="en-ZA"/>
        </a:p>
      </dgm:t>
    </dgm:pt>
    <dgm:pt modelId="{DA5C7ECF-09DD-4902-9A18-22374D5587A3}">
      <dgm:prSet phldrT="[Text]"/>
      <dgm:spPr/>
      <dgm:t>
        <a:bodyPr/>
        <a:lstStyle/>
        <a:p>
          <a:r>
            <a:rPr lang="en-ZA" dirty="0"/>
            <a:t>Improve Brand Management.</a:t>
          </a:r>
        </a:p>
      </dgm:t>
    </dgm:pt>
    <dgm:pt modelId="{7174AA87-3581-4FE9-A005-A14F1E00E2D7}" type="parTrans" cxnId="{7F543032-A550-47C6-8FA1-D05D13230FE0}">
      <dgm:prSet/>
      <dgm:spPr/>
      <dgm:t>
        <a:bodyPr/>
        <a:lstStyle/>
        <a:p>
          <a:endParaRPr lang="en-ZA"/>
        </a:p>
      </dgm:t>
    </dgm:pt>
    <dgm:pt modelId="{823461C6-0DAB-43FB-8733-B0436C306745}" type="sibTrans" cxnId="{7F543032-A550-47C6-8FA1-D05D13230FE0}">
      <dgm:prSet/>
      <dgm:spPr/>
      <dgm:t>
        <a:bodyPr/>
        <a:lstStyle/>
        <a:p>
          <a:endParaRPr lang="en-ZA"/>
        </a:p>
      </dgm:t>
    </dgm:pt>
    <dgm:pt modelId="{D2EBC51F-765C-4FF4-866C-9D84501EDF42}">
      <dgm:prSet phldrT="[Text]"/>
      <dgm:spPr>
        <a:solidFill>
          <a:srgbClr val="00B0F0"/>
        </a:solidFill>
      </dgm:spPr>
      <dgm:t>
        <a:bodyPr/>
        <a:lstStyle/>
        <a:p>
          <a:r>
            <a:rPr lang="en-ZA" dirty="0"/>
            <a:t>Stakeholder</a:t>
          </a:r>
        </a:p>
      </dgm:t>
    </dgm:pt>
    <dgm:pt modelId="{67982D6D-55CC-41C2-B870-D20BC19B640D}" type="parTrans" cxnId="{B321D1BF-3D5A-466B-8471-D090EE811384}">
      <dgm:prSet/>
      <dgm:spPr/>
      <dgm:t>
        <a:bodyPr/>
        <a:lstStyle/>
        <a:p>
          <a:endParaRPr lang="en-ZA"/>
        </a:p>
      </dgm:t>
    </dgm:pt>
    <dgm:pt modelId="{2466EC70-0758-409A-B2CD-5C6BC7D9667F}" type="sibTrans" cxnId="{B321D1BF-3D5A-466B-8471-D090EE811384}">
      <dgm:prSet/>
      <dgm:spPr/>
      <dgm:t>
        <a:bodyPr/>
        <a:lstStyle/>
        <a:p>
          <a:endParaRPr lang="en-ZA"/>
        </a:p>
      </dgm:t>
    </dgm:pt>
    <dgm:pt modelId="{542D3B0E-282E-4F20-B6F4-11E0C8F9B369}">
      <dgm:prSet phldrT="[Text]"/>
      <dgm:spPr/>
      <dgm:t>
        <a:bodyPr/>
        <a:lstStyle/>
        <a:p>
          <a:r>
            <a:rPr lang="en-ZA" dirty="0"/>
            <a:t>Improve Stakeholder Management.</a:t>
          </a:r>
        </a:p>
      </dgm:t>
    </dgm:pt>
    <dgm:pt modelId="{2A680B58-5EB0-4AD9-AA9F-9994860B2777}" type="parTrans" cxnId="{53621D90-EA3A-4599-A7A4-EC81B946020D}">
      <dgm:prSet/>
      <dgm:spPr/>
      <dgm:t>
        <a:bodyPr/>
        <a:lstStyle/>
        <a:p>
          <a:endParaRPr lang="en-ZA"/>
        </a:p>
      </dgm:t>
    </dgm:pt>
    <dgm:pt modelId="{73DECAE7-F501-44C6-A0A2-679E874DBCE3}" type="sibTrans" cxnId="{53621D90-EA3A-4599-A7A4-EC81B946020D}">
      <dgm:prSet/>
      <dgm:spPr/>
      <dgm:t>
        <a:bodyPr/>
        <a:lstStyle/>
        <a:p>
          <a:endParaRPr lang="en-ZA"/>
        </a:p>
      </dgm:t>
    </dgm:pt>
    <dgm:pt modelId="{301730E1-745B-4544-9CCB-1F2E2CE69C13}">
      <dgm:prSet phldrT="[Text]"/>
      <dgm:spPr>
        <a:solidFill>
          <a:srgbClr val="14E23B"/>
        </a:solidFill>
      </dgm:spPr>
      <dgm:t>
        <a:bodyPr/>
        <a:lstStyle/>
        <a:p>
          <a:r>
            <a:rPr lang="en-ZA" dirty="0"/>
            <a:t>Process</a:t>
          </a:r>
        </a:p>
      </dgm:t>
    </dgm:pt>
    <dgm:pt modelId="{BFF99E48-CE94-4976-8679-5474C2C87F8E}" type="parTrans" cxnId="{0DF88911-6F4B-4F84-9499-992ABD22C7A2}">
      <dgm:prSet/>
      <dgm:spPr/>
      <dgm:t>
        <a:bodyPr/>
        <a:lstStyle/>
        <a:p>
          <a:endParaRPr lang="en-ZA"/>
        </a:p>
      </dgm:t>
    </dgm:pt>
    <dgm:pt modelId="{3FDB493F-D5BB-4EFD-82AD-DDDB8C617F51}" type="sibTrans" cxnId="{0DF88911-6F4B-4F84-9499-992ABD22C7A2}">
      <dgm:prSet/>
      <dgm:spPr/>
      <dgm:t>
        <a:bodyPr/>
        <a:lstStyle/>
        <a:p>
          <a:endParaRPr lang="en-ZA"/>
        </a:p>
      </dgm:t>
    </dgm:pt>
    <dgm:pt modelId="{D8EC2FB2-4453-4A0C-9E05-C4371484F74F}">
      <dgm:prSet phldrT="[Text]"/>
      <dgm:spPr/>
      <dgm:t>
        <a:bodyPr/>
        <a:lstStyle/>
        <a:p>
          <a:r>
            <a:rPr lang="en-GB" dirty="0"/>
            <a:t>Improve speed of completing feasibility studies.</a:t>
          </a:r>
          <a:endParaRPr lang="en-ZA" dirty="0"/>
        </a:p>
      </dgm:t>
    </dgm:pt>
    <dgm:pt modelId="{676AE14C-B26F-456D-8C21-9700A3EA854C}" type="parTrans" cxnId="{AE6EE72B-2C1C-457F-B0F3-BDA0E43CA803}">
      <dgm:prSet/>
      <dgm:spPr/>
      <dgm:t>
        <a:bodyPr/>
        <a:lstStyle/>
        <a:p>
          <a:endParaRPr lang="en-ZA"/>
        </a:p>
      </dgm:t>
    </dgm:pt>
    <dgm:pt modelId="{64661E82-BDB8-4783-90FE-F006AB95C5D3}" type="sibTrans" cxnId="{AE6EE72B-2C1C-457F-B0F3-BDA0E43CA803}">
      <dgm:prSet/>
      <dgm:spPr/>
      <dgm:t>
        <a:bodyPr/>
        <a:lstStyle/>
        <a:p>
          <a:endParaRPr lang="en-ZA"/>
        </a:p>
      </dgm:t>
    </dgm:pt>
    <dgm:pt modelId="{822656B1-BCAC-43A6-A7C2-6096753C167D}" type="pres">
      <dgm:prSet presAssocID="{1D66DB9D-8033-43B0-BDFB-4606569428BD}" presName="Name0" presStyleCnt="0">
        <dgm:presLayoutVars>
          <dgm:dir/>
          <dgm:animLvl val="lvl"/>
          <dgm:resizeHandles val="exact"/>
        </dgm:presLayoutVars>
      </dgm:prSet>
      <dgm:spPr/>
      <dgm:t>
        <a:bodyPr/>
        <a:lstStyle/>
        <a:p>
          <a:endParaRPr lang="en-US"/>
        </a:p>
      </dgm:t>
    </dgm:pt>
    <dgm:pt modelId="{0A0A48FF-689B-43D8-A03C-61459FA454E8}" type="pres">
      <dgm:prSet presAssocID="{6B742E1B-32C6-40D7-BCC2-6641899AC5C3}" presName="linNode" presStyleCnt="0"/>
      <dgm:spPr/>
    </dgm:pt>
    <dgm:pt modelId="{3DE79A58-5251-49C1-BA41-63F04F70C4D8}" type="pres">
      <dgm:prSet presAssocID="{6B742E1B-32C6-40D7-BCC2-6641899AC5C3}" presName="parentText" presStyleLbl="node1" presStyleIdx="0" presStyleCnt="7" custLinFactNeighborX="61" custLinFactNeighborY="2889">
        <dgm:presLayoutVars>
          <dgm:chMax val="1"/>
          <dgm:bulletEnabled val="1"/>
        </dgm:presLayoutVars>
      </dgm:prSet>
      <dgm:spPr/>
      <dgm:t>
        <a:bodyPr/>
        <a:lstStyle/>
        <a:p>
          <a:endParaRPr lang="en-US"/>
        </a:p>
      </dgm:t>
    </dgm:pt>
    <dgm:pt modelId="{387B564A-29BD-419D-8345-44918CCBD349}" type="pres">
      <dgm:prSet presAssocID="{6B742E1B-32C6-40D7-BCC2-6641899AC5C3}" presName="descendantText" presStyleLbl="alignAccFollowNode1" presStyleIdx="0" presStyleCnt="7">
        <dgm:presLayoutVars>
          <dgm:bulletEnabled val="1"/>
        </dgm:presLayoutVars>
      </dgm:prSet>
      <dgm:spPr/>
      <dgm:t>
        <a:bodyPr/>
        <a:lstStyle/>
        <a:p>
          <a:endParaRPr lang="en-US"/>
        </a:p>
      </dgm:t>
    </dgm:pt>
    <dgm:pt modelId="{15F99442-5F72-432A-B2B2-4CD6D86E4E32}" type="pres">
      <dgm:prSet presAssocID="{C62F2625-2654-4D1E-BCF6-B6676867E225}" presName="sp" presStyleCnt="0"/>
      <dgm:spPr/>
    </dgm:pt>
    <dgm:pt modelId="{34443860-1989-486B-9B83-A228C38A8876}" type="pres">
      <dgm:prSet presAssocID="{7FF5A0BA-C662-4E6F-8B4C-B55B7CDA5C51}" presName="linNode" presStyleCnt="0"/>
      <dgm:spPr/>
    </dgm:pt>
    <dgm:pt modelId="{014A5024-6615-400B-B783-00BF6B03E90A}" type="pres">
      <dgm:prSet presAssocID="{7FF5A0BA-C662-4E6F-8B4C-B55B7CDA5C51}" presName="parentText" presStyleLbl="node1" presStyleIdx="1" presStyleCnt="7">
        <dgm:presLayoutVars>
          <dgm:chMax val="1"/>
          <dgm:bulletEnabled val="1"/>
        </dgm:presLayoutVars>
      </dgm:prSet>
      <dgm:spPr/>
      <dgm:t>
        <a:bodyPr/>
        <a:lstStyle/>
        <a:p>
          <a:endParaRPr lang="en-US"/>
        </a:p>
      </dgm:t>
    </dgm:pt>
    <dgm:pt modelId="{D055AC00-FC40-423E-92C9-C095AD983580}" type="pres">
      <dgm:prSet presAssocID="{7FF5A0BA-C662-4E6F-8B4C-B55B7CDA5C51}" presName="descendantText" presStyleLbl="alignAccFollowNode1" presStyleIdx="1" presStyleCnt="7">
        <dgm:presLayoutVars>
          <dgm:bulletEnabled val="1"/>
        </dgm:presLayoutVars>
      </dgm:prSet>
      <dgm:spPr/>
      <dgm:t>
        <a:bodyPr/>
        <a:lstStyle/>
        <a:p>
          <a:endParaRPr lang="en-US"/>
        </a:p>
      </dgm:t>
    </dgm:pt>
    <dgm:pt modelId="{17AE5CE6-8526-407B-A152-896164A651E3}" type="pres">
      <dgm:prSet presAssocID="{080F331C-D6A8-4FDF-B37E-CAFA56642FBB}" presName="sp" presStyleCnt="0"/>
      <dgm:spPr/>
    </dgm:pt>
    <dgm:pt modelId="{36C289A0-0603-4F58-9562-6514F31F3639}" type="pres">
      <dgm:prSet presAssocID="{817DF2C3-9A2A-4157-8E47-E0AB6D2C2E0C}" presName="linNode" presStyleCnt="0"/>
      <dgm:spPr/>
    </dgm:pt>
    <dgm:pt modelId="{37FEBB2A-5B13-4CEC-925C-52335EE3EDD1}" type="pres">
      <dgm:prSet presAssocID="{817DF2C3-9A2A-4157-8E47-E0AB6D2C2E0C}" presName="parentText" presStyleLbl="node1" presStyleIdx="2" presStyleCnt="7">
        <dgm:presLayoutVars>
          <dgm:chMax val="1"/>
          <dgm:bulletEnabled val="1"/>
        </dgm:presLayoutVars>
      </dgm:prSet>
      <dgm:spPr/>
      <dgm:t>
        <a:bodyPr/>
        <a:lstStyle/>
        <a:p>
          <a:endParaRPr lang="en-US"/>
        </a:p>
      </dgm:t>
    </dgm:pt>
    <dgm:pt modelId="{D69F0D51-7972-4BE6-8761-0930A5DEEF22}" type="pres">
      <dgm:prSet presAssocID="{817DF2C3-9A2A-4157-8E47-E0AB6D2C2E0C}" presName="descendantText" presStyleLbl="alignAccFollowNode1" presStyleIdx="2" presStyleCnt="7">
        <dgm:presLayoutVars>
          <dgm:bulletEnabled val="1"/>
        </dgm:presLayoutVars>
      </dgm:prSet>
      <dgm:spPr/>
      <dgm:t>
        <a:bodyPr/>
        <a:lstStyle/>
        <a:p>
          <a:endParaRPr lang="en-US"/>
        </a:p>
      </dgm:t>
    </dgm:pt>
    <dgm:pt modelId="{77AF3433-BE05-462D-9B9C-BEFE6EC63AA8}" type="pres">
      <dgm:prSet presAssocID="{D7A7E2A7-50AB-4461-B8C1-63AF0EC01029}" presName="sp" presStyleCnt="0"/>
      <dgm:spPr/>
    </dgm:pt>
    <dgm:pt modelId="{74D00642-826B-44C5-BDD6-051B0E6ECB43}" type="pres">
      <dgm:prSet presAssocID="{6D3ECDDC-C660-4724-9CB2-68DDF9A5DFDC}" presName="linNode" presStyleCnt="0"/>
      <dgm:spPr/>
    </dgm:pt>
    <dgm:pt modelId="{8B4AC2FB-4A56-4A9B-A25C-E003B4C3F253}" type="pres">
      <dgm:prSet presAssocID="{6D3ECDDC-C660-4724-9CB2-68DDF9A5DFDC}" presName="parentText" presStyleLbl="node1" presStyleIdx="3" presStyleCnt="7">
        <dgm:presLayoutVars>
          <dgm:chMax val="1"/>
          <dgm:bulletEnabled val="1"/>
        </dgm:presLayoutVars>
      </dgm:prSet>
      <dgm:spPr/>
      <dgm:t>
        <a:bodyPr/>
        <a:lstStyle/>
        <a:p>
          <a:endParaRPr lang="en-US"/>
        </a:p>
      </dgm:t>
    </dgm:pt>
    <dgm:pt modelId="{3CA98AA0-58DA-41BD-9E1C-89BBC645EB94}" type="pres">
      <dgm:prSet presAssocID="{6D3ECDDC-C660-4724-9CB2-68DDF9A5DFDC}" presName="descendantText" presStyleLbl="alignAccFollowNode1" presStyleIdx="3" presStyleCnt="7">
        <dgm:presLayoutVars>
          <dgm:bulletEnabled val="1"/>
        </dgm:presLayoutVars>
      </dgm:prSet>
      <dgm:spPr/>
      <dgm:t>
        <a:bodyPr/>
        <a:lstStyle/>
        <a:p>
          <a:endParaRPr lang="en-US"/>
        </a:p>
      </dgm:t>
    </dgm:pt>
    <dgm:pt modelId="{D8AD0EF1-411E-43A7-8349-71B4EC3CCDB1}" type="pres">
      <dgm:prSet presAssocID="{669953E0-55CB-4C3A-BC60-626C51017595}" presName="sp" presStyleCnt="0"/>
      <dgm:spPr/>
    </dgm:pt>
    <dgm:pt modelId="{CB38045B-711E-4994-A645-238927C42ACB}" type="pres">
      <dgm:prSet presAssocID="{72F432D4-A40E-45A0-91CA-171D1E5F1E8A}" presName="linNode" presStyleCnt="0"/>
      <dgm:spPr/>
    </dgm:pt>
    <dgm:pt modelId="{0CCF0850-0379-4129-B80F-2EB0B3B27F75}" type="pres">
      <dgm:prSet presAssocID="{72F432D4-A40E-45A0-91CA-171D1E5F1E8A}" presName="parentText" presStyleLbl="node1" presStyleIdx="4" presStyleCnt="7">
        <dgm:presLayoutVars>
          <dgm:chMax val="1"/>
          <dgm:bulletEnabled val="1"/>
        </dgm:presLayoutVars>
      </dgm:prSet>
      <dgm:spPr/>
      <dgm:t>
        <a:bodyPr/>
        <a:lstStyle/>
        <a:p>
          <a:endParaRPr lang="en-US"/>
        </a:p>
      </dgm:t>
    </dgm:pt>
    <dgm:pt modelId="{278EE78A-76B4-478A-B4B7-994A10FC1BC7}" type="pres">
      <dgm:prSet presAssocID="{72F432D4-A40E-45A0-91CA-171D1E5F1E8A}" presName="descendantText" presStyleLbl="alignAccFollowNode1" presStyleIdx="4" presStyleCnt="7">
        <dgm:presLayoutVars>
          <dgm:bulletEnabled val="1"/>
        </dgm:presLayoutVars>
      </dgm:prSet>
      <dgm:spPr/>
      <dgm:t>
        <a:bodyPr/>
        <a:lstStyle/>
        <a:p>
          <a:endParaRPr lang="en-US"/>
        </a:p>
      </dgm:t>
    </dgm:pt>
    <dgm:pt modelId="{FF3505BE-F18C-410D-AD58-EDE8030D8C6B}" type="pres">
      <dgm:prSet presAssocID="{19A7F857-017B-45E7-9689-DD49B4A9EF7F}" presName="sp" presStyleCnt="0"/>
      <dgm:spPr/>
    </dgm:pt>
    <dgm:pt modelId="{33B15C8E-6E23-4C7A-A254-85979EEF79BB}" type="pres">
      <dgm:prSet presAssocID="{D2EBC51F-765C-4FF4-866C-9D84501EDF42}" presName="linNode" presStyleCnt="0"/>
      <dgm:spPr/>
    </dgm:pt>
    <dgm:pt modelId="{C8A89CF6-BA10-4016-9252-C0C73AB808E2}" type="pres">
      <dgm:prSet presAssocID="{D2EBC51F-765C-4FF4-866C-9D84501EDF42}" presName="parentText" presStyleLbl="node1" presStyleIdx="5" presStyleCnt="7">
        <dgm:presLayoutVars>
          <dgm:chMax val="1"/>
          <dgm:bulletEnabled val="1"/>
        </dgm:presLayoutVars>
      </dgm:prSet>
      <dgm:spPr/>
      <dgm:t>
        <a:bodyPr/>
        <a:lstStyle/>
        <a:p>
          <a:endParaRPr lang="en-US"/>
        </a:p>
      </dgm:t>
    </dgm:pt>
    <dgm:pt modelId="{7C24DEE2-C76B-438D-B2CB-41937E42A981}" type="pres">
      <dgm:prSet presAssocID="{D2EBC51F-765C-4FF4-866C-9D84501EDF42}" presName="descendantText" presStyleLbl="alignAccFollowNode1" presStyleIdx="5" presStyleCnt="7">
        <dgm:presLayoutVars>
          <dgm:bulletEnabled val="1"/>
        </dgm:presLayoutVars>
      </dgm:prSet>
      <dgm:spPr/>
      <dgm:t>
        <a:bodyPr/>
        <a:lstStyle/>
        <a:p>
          <a:endParaRPr lang="en-US"/>
        </a:p>
      </dgm:t>
    </dgm:pt>
    <dgm:pt modelId="{A4E799F4-6674-4D1B-BB66-0CDF27C6E54D}" type="pres">
      <dgm:prSet presAssocID="{2466EC70-0758-409A-B2CD-5C6BC7D9667F}" presName="sp" presStyleCnt="0"/>
      <dgm:spPr/>
    </dgm:pt>
    <dgm:pt modelId="{F61C505D-E2A2-432D-B0C2-7A0B7270DA9A}" type="pres">
      <dgm:prSet presAssocID="{301730E1-745B-4544-9CCB-1F2E2CE69C13}" presName="linNode" presStyleCnt="0"/>
      <dgm:spPr/>
    </dgm:pt>
    <dgm:pt modelId="{B7863FF3-1A6D-42E8-9352-813A12CF0B9E}" type="pres">
      <dgm:prSet presAssocID="{301730E1-745B-4544-9CCB-1F2E2CE69C13}" presName="parentText" presStyleLbl="node1" presStyleIdx="6" presStyleCnt="7">
        <dgm:presLayoutVars>
          <dgm:chMax val="1"/>
          <dgm:bulletEnabled val="1"/>
        </dgm:presLayoutVars>
      </dgm:prSet>
      <dgm:spPr/>
      <dgm:t>
        <a:bodyPr/>
        <a:lstStyle/>
        <a:p>
          <a:endParaRPr lang="en-US"/>
        </a:p>
      </dgm:t>
    </dgm:pt>
    <dgm:pt modelId="{E11CF60D-5500-4ADA-8F25-C936DB1F5B18}" type="pres">
      <dgm:prSet presAssocID="{301730E1-745B-4544-9CCB-1F2E2CE69C13}" presName="descendantText" presStyleLbl="alignAccFollowNode1" presStyleIdx="6" presStyleCnt="7">
        <dgm:presLayoutVars>
          <dgm:bulletEnabled val="1"/>
        </dgm:presLayoutVars>
      </dgm:prSet>
      <dgm:spPr/>
      <dgm:t>
        <a:bodyPr/>
        <a:lstStyle/>
        <a:p>
          <a:endParaRPr lang="en-US"/>
        </a:p>
      </dgm:t>
    </dgm:pt>
  </dgm:ptLst>
  <dgm:cxnLst>
    <dgm:cxn modelId="{B321D1BF-3D5A-466B-8471-D090EE811384}" srcId="{1D66DB9D-8033-43B0-BDFB-4606569428BD}" destId="{D2EBC51F-765C-4FF4-866C-9D84501EDF42}" srcOrd="5" destOrd="0" parTransId="{67982D6D-55CC-41C2-B870-D20BC19B640D}" sibTransId="{2466EC70-0758-409A-B2CD-5C6BC7D9667F}"/>
    <dgm:cxn modelId="{AE6EE72B-2C1C-457F-B0F3-BDA0E43CA803}" srcId="{301730E1-745B-4544-9CCB-1F2E2CE69C13}" destId="{D8EC2FB2-4453-4A0C-9E05-C4371484F74F}" srcOrd="0" destOrd="0" parTransId="{676AE14C-B26F-456D-8C21-9700A3EA854C}" sibTransId="{64661E82-BDB8-4783-90FE-F006AB95C5D3}"/>
    <dgm:cxn modelId="{EACE0060-376D-402F-A8F7-D6A2356FC29D}" type="presOf" srcId="{7FF5A0BA-C662-4E6F-8B4C-B55B7CDA5C51}" destId="{014A5024-6615-400B-B783-00BF6B03E90A}" srcOrd="0" destOrd="0" presId="urn:microsoft.com/office/officeart/2005/8/layout/vList5"/>
    <dgm:cxn modelId="{373582F0-A4CA-46EF-B67A-76F3699EACB3}" srcId="{7FF5A0BA-C662-4E6F-8B4C-B55B7CDA5C51}" destId="{37BA170F-4AD2-4446-8EA1-A47AC76F2391}" srcOrd="0" destOrd="0" parTransId="{56004148-2169-401F-97C1-1D451B063889}" sibTransId="{9C76CF2C-4A1B-4303-AE5A-14AEC19831B6}"/>
    <dgm:cxn modelId="{A55E020F-560E-4E76-91C6-44706D02BD66}" srcId="{817DF2C3-9A2A-4157-8E47-E0AB6D2C2E0C}" destId="{EA10206E-932C-49DD-AF5C-520D7472B679}" srcOrd="0" destOrd="0" parTransId="{FAA0DCE4-3772-40C2-A081-217612248A20}" sibTransId="{06D902EA-89CB-40F9-9695-7B8DAEBCE1B7}"/>
    <dgm:cxn modelId="{F7B35E0B-8DE5-4BAA-8B3D-70B2D3AA7306}" type="presOf" srcId="{301730E1-745B-4544-9CCB-1F2E2CE69C13}" destId="{B7863FF3-1A6D-42E8-9352-813A12CF0B9E}" srcOrd="0" destOrd="0" presId="urn:microsoft.com/office/officeart/2005/8/layout/vList5"/>
    <dgm:cxn modelId="{A867AE82-313F-4D93-A1FC-2C409DFA9865}" type="presOf" srcId="{6B742E1B-32C6-40D7-BCC2-6641899AC5C3}" destId="{3DE79A58-5251-49C1-BA41-63F04F70C4D8}" srcOrd="0" destOrd="0" presId="urn:microsoft.com/office/officeart/2005/8/layout/vList5"/>
    <dgm:cxn modelId="{27FCF1E5-2F59-4872-B717-CAA8BAF2E8A2}" type="presOf" srcId="{A35F9885-6DEC-4B9F-A763-3496316DCE32}" destId="{3CA98AA0-58DA-41BD-9E1C-89BBC645EB94}" srcOrd="0" destOrd="0" presId="urn:microsoft.com/office/officeart/2005/8/layout/vList5"/>
    <dgm:cxn modelId="{A42B710C-BD9B-4096-8FD5-CFA994D8A6A6}" type="presOf" srcId="{1D66DB9D-8033-43B0-BDFB-4606569428BD}" destId="{822656B1-BCAC-43A6-A7C2-6096753C167D}" srcOrd="0" destOrd="0" presId="urn:microsoft.com/office/officeart/2005/8/layout/vList5"/>
    <dgm:cxn modelId="{770505F8-1023-49C5-83E2-C35A9A92F66D}" type="presOf" srcId="{D8EC2FB2-4453-4A0C-9E05-C4371484F74F}" destId="{E11CF60D-5500-4ADA-8F25-C936DB1F5B18}" srcOrd="0" destOrd="0" presId="urn:microsoft.com/office/officeart/2005/8/layout/vList5"/>
    <dgm:cxn modelId="{1C98E5D7-C61F-4D62-8BD9-0D340A5AFE31}" srcId="{1D66DB9D-8033-43B0-BDFB-4606569428BD}" destId="{6D3ECDDC-C660-4724-9CB2-68DDF9A5DFDC}" srcOrd="3" destOrd="0" parTransId="{ECBDD880-5A9D-418C-96E1-D05A5BC08576}" sibTransId="{669953E0-55CB-4C3A-BC60-626C51017595}"/>
    <dgm:cxn modelId="{4373AC2B-FAB9-47EF-A313-0FE38EA857AE}" type="presOf" srcId="{D7858373-5AE8-4773-AAD9-B22DE2CA7D5F}" destId="{387B564A-29BD-419D-8345-44918CCBD349}" srcOrd="0" destOrd="0" presId="urn:microsoft.com/office/officeart/2005/8/layout/vList5"/>
    <dgm:cxn modelId="{BD5F3EFB-119E-43E6-B8A1-6769D1EB8511}" type="presOf" srcId="{542D3B0E-282E-4F20-B6F4-11E0C8F9B369}" destId="{7C24DEE2-C76B-438D-B2CB-41937E42A981}" srcOrd="0" destOrd="0" presId="urn:microsoft.com/office/officeart/2005/8/layout/vList5"/>
    <dgm:cxn modelId="{C4829975-494D-4696-9F2C-480F8FDE4B35}" type="presOf" srcId="{817DF2C3-9A2A-4157-8E47-E0AB6D2C2E0C}" destId="{37FEBB2A-5B13-4CEC-925C-52335EE3EDD1}" srcOrd="0" destOrd="0" presId="urn:microsoft.com/office/officeart/2005/8/layout/vList5"/>
    <dgm:cxn modelId="{4B85F9E7-CD63-4D7E-8FF6-8245C5BBBA8B}" type="presOf" srcId="{6D3ECDDC-C660-4724-9CB2-68DDF9A5DFDC}" destId="{8B4AC2FB-4A56-4A9B-A25C-E003B4C3F253}" srcOrd="0" destOrd="0" presId="urn:microsoft.com/office/officeart/2005/8/layout/vList5"/>
    <dgm:cxn modelId="{655F7959-C29C-4449-93DA-1DE9AEF0A686}" type="presOf" srcId="{72F432D4-A40E-45A0-91CA-171D1E5F1E8A}" destId="{0CCF0850-0379-4129-B80F-2EB0B3B27F75}" srcOrd="0" destOrd="0" presId="urn:microsoft.com/office/officeart/2005/8/layout/vList5"/>
    <dgm:cxn modelId="{653C2D25-A288-4B59-8C18-924B9E41C67C}" srcId="{1D66DB9D-8033-43B0-BDFB-4606569428BD}" destId="{817DF2C3-9A2A-4157-8E47-E0AB6D2C2E0C}" srcOrd="2" destOrd="0" parTransId="{9CA0BF51-C5A9-48FB-868F-4B2B173E29F2}" sibTransId="{D7A7E2A7-50AB-4461-B8C1-63AF0EC01029}"/>
    <dgm:cxn modelId="{F0EDFBC9-7D6A-4B7F-9875-07BE1BFA77E5}" srcId="{1D66DB9D-8033-43B0-BDFB-4606569428BD}" destId="{6B742E1B-32C6-40D7-BCC2-6641899AC5C3}" srcOrd="0" destOrd="0" parTransId="{EA56FAA5-69E6-46F8-B9ED-261DC2DFF760}" sibTransId="{C62F2625-2654-4D1E-BCF6-B6676867E225}"/>
    <dgm:cxn modelId="{B1D480EC-66F6-4439-93D1-6CA9001EEFA5}" type="presOf" srcId="{37BA170F-4AD2-4446-8EA1-A47AC76F2391}" destId="{D055AC00-FC40-423E-92C9-C095AD983580}" srcOrd="0" destOrd="0" presId="urn:microsoft.com/office/officeart/2005/8/layout/vList5"/>
    <dgm:cxn modelId="{FF51D966-F8F8-4FD4-9FCA-1F4DE73E58CE}" srcId="{1D66DB9D-8033-43B0-BDFB-4606569428BD}" destId="{7FF5A0BA-C662-4E6F-8B4C-B55B7CDA5C51}" srcOrd="1" destOrd="0" parTransId="{AF2DB017-8DE7-44D3-9CB5-8D9A16100123}" sibTransId="{080F331C-D6A8-4FDF-B37E-CAFA56642FBB}"/>
    <dgm:cxn modelId="{0DF88911-6F4B-4F84-9499-992ABD22C7A2}" srcId="{1D66DB9D-8033-43B0-BDFB-4606569428BD}" destId="{301730E1-745B-4544-9CCB-1F2E2CE69C13}" srcOrd="6" destOrd="0" parTransId="{BFF99E48-CE94-4976-8679-5474C2C87F8E}" sibTransId="{3FDB493F-D5BB-4EFD-82AD-DDDB8C617F51}"/>
    <dgm:cxn modelId="{EEFFA10E-F45B-4B4E-B0B5-37116D708C44}" type="presOf" srcId="{D2EBC51F-765C-4FF4-866C-9D84501EDF42}" destId="{C8A89CF6-BA10-4016-9252-C0C73AB808E2}" srcOrd="0" destOrd="0" presId="urn:microsoft.com/office/officeart/2005/8/layout/vList5"/>
    <dgm:cxn modelId="{69085F05-5B6A-49DD-B871-294611D2DB6E}" type="presOf" srcId="{EA10206E-932C-49DD-AF5C-520D7472B679}" destId="{D69F0D51-7972-4BE6-8761-0930A5DEEF22}" srcOrd="0" destOrd="0" presId="urn:microsoft.com/office/officeart/2005/8/layout/vList5"/>
    <dgm:cxn modelId="{3C9D85A2-C88D-4A34-87D9-C4EE77D8D74E}" srcId="{1D66DB9D-8033-43B0-BDFB-4606569428BD}" destId="{72F432D4-A40E-45A0-91CA-171D1E5F1E8A}" srcOrd="4" destOrd="0" parTransId="{51599EF8-2327-4A37-8DC3-DCAB32B2C540}" sibTransId="{19A7F857-017B-45E7-9689-DD49B4A9EF7F}"/>
    <dgm:cxn modelId="{53621D90-EA3A-4599-A7A4-EC81B946020D}" srcId="{D2EBC51F-765C-4FF4-866C-9D84501EDF42}" destId="{542D3B0E-282E-4F20-B6F4-11E0C8F9B369}" srcOrd="0" destOrd="0" parTransId="{2A680B58-5EB0-4AD9-AA9F-9994860B2777}" sibTransId="{73DECAE7-F501-44C6-A0A2-679E874DBCE3}"/>
    <dgm:cxn modelId="{C4D500D3-8386-441A-B5AA-C4D77663FBF3}" srcId="{6D3ECDDC-C660-4724-9CB2-68DDF9A5DFDC}" destId="{A35F9885-6DEC-4B9F-A763-3496316DCE32}" srcOrd="0" destOrd="0" parTransId="{B9351778-9356-4BC0-B5F4-3966033E1DD0}" sibTransId="{3B8B79AB-A4C9-4610-8A0B-3763A653B71B}"/>
    <dgm:cxn modelId="{7F543032-A550-47C6-8FA1-D05D13230FE0}" srcId="{72F432D4-A40E-45A0-91CA-171D1E5F1E8A}" destId="{DA5C7ECF-09DD-4902-9A18-22374D5587A3}" srcOrd="0" destOrd="0" parTransId="{7174AA87-3581-4FE9-A005-A14F1E00E2D7}" sibTransId="{823461C6-0DAB-43FB-8733-B0436C306745}"/>
    <dgm:cxn modelId="{552AAFCC-FF91-46A7-A9A3-74157CC42E37}" srcId="{6B742E1B-32C6-40D7-BCC2-6641899AC5C3}" destId="{D7858373-5AE8-4773-AAD9-B22DE2CA7D5F}" srcOrd="0" destOrd="0" parTransId="{73DC4FE4-FC5F-4F8C-805A-377CD5CDADF7}" sibTransId="{3280C212-0862-4CB0-8AFF-DB90701455A3}"/>
    <dgm:cxn modelId="{9D439490-C9CA-4BF4-A097-0A2A9C4B04C9}" type="presOf" srcId="{DA5C7ECF-09DD-4902-9A18-22374D5587A3}" destId="{278EE78A-76B4-478A-B4B7-994A10FC1BC7}" srcOrd="0" destOrd="0" presId="urn:microsoft.com/office/officeart/2005/8/layout/vList5"/>
    <dgm:cxn modelId="{14CB88AB-0593-4150-9E0F-4B93C4BE6244}" type="presParOf" srcId="{822656B1-BCAC-43A6-A7C2-6096753C167D}" destId="{0A0A48FF-689B-43D8-A03C-61459FA454E8}" srcOrd="0" destOrd="0" presId="urn:microsoft.com/office/officeart/2005/8/layout/vList5"/>
    <dgm:cxn modelId="{11B26BA4-21B4-49E1-8A10-3D87F887AAAC}" type="presParOf" srcId="{0A0A48FF-689B-43D8-A03C-61459FA454E8}" destId="{3DE79A58-5251-49C1-BA41-63F04F70C4D8}" srcOrd="0" destOrd="0" presId="urn:microsoft.com/office/officeart/2005/8/layout/vList5"/>
    <dgm:cxn modelId="{D1CFBD37-2047-4CDC-A998-0CAD9BCD044E}" type="presParOf" srcId="{0A0A48FF-689B-43D8-A03C-61459FA454E8}" destId="{387B564A-29BD-419D-8345-44918CCBD349}" srcOrd="1" destOrd="0" presId="urn:microsoft.com/office/officeart/2005/8/layout/vList5"/>
    <dgm:cxn modelId="{634E326B-A8D2-4B65-82C7-9C7A45B3321F}" type="presParOf" srcId="{822656B1-BCAC-43A6-A7C2-6096753C167D}" destId="{15F99442-5F72-432A-B2B2-4CD6D86E4E32}" srcOrd="1" destOrd="0" presId="urn:microsoft.com/office/officeart/2005/8/layout/vList5"/>
    <dgm:cxn modelId="{073907B4-226D-4635-AFBB-B8B301AE1140}" type="presParOf" srcId="{822656B1-BCAC-43A6-A7C2-6096753C167D}" destId="{34443860-1989-486B-9B83-A228C38A8876}" srcOrd="2" destOrd="0" presId="urn:microsoft.com/office/officeart/2005/8/layout/vList5"/>
    <dgm:cxn modelId="{2E2A5B8E-CD82-45A6-8B4A-2A0798072ECC}" type="presParOf" srcId="{34443860-1989-486B-9B83-A228C38A8876}" destId="{014A5024-6615-400B-B783-00BF6B03E90A}" srcOrd="0" destOrd="0" presId="urn:microsoft.com/office/officeart/2005/8/layout/vList5"/>
    <dgm:cxn modelId="{2035C6D0-A922-4F5F-82A6-880B8C6861C7}" type="presParOf" srcId="{34443860-1989-486B-9B83-A228C38A8876}" destId="{D055AC00-FC40-423E-92C9-C095AD983580}" srcOrd="1" destOrd="0" presId="urn:microsoft.com/office/officeart/2005/8/layout/vList5"/>
    <dgm:cxn modelId="{FDF55ACB-5764-42C2-8C51-97E586BC85EF}" type="presParOf" srcId="{822656B1-BCAC-43A6-A7C2-6096753C167D}" destId="{17AE5CE6-8526-407B-A152-896164A651E3}" srcOrd="3" destOrd="0" presId="urn:microsoft.com/office/officeart/2005/8/layout/vList5"/>
    <dgm:cxn modelId="{456C5315-42D8-477E-9B82-77E5104C9118}" type="presParOf" srcId="{822656B1-BCAC-43A6-A7C2-6096753C167D}" destId="{36C289A0-0603-4F58-9562-6514F31F3639}" srcOrd="4" destOrd="0" presId="urn:microsoft.com/office/officeart/2005/8/layout/vList5"/>
    <dgm:cxn modelId="{506156D8-0548-4314-8B61-A46A35DD3F12}" type="presParOf" srcId="{36C289A0-0603-4F58-9562-6514F31F3639}" destId="{37FEBB2A-5B13-4CEC-925C-52335EE3EDD1}" srcOrd="0" destOrd="0" presId="urn:microsoft.com/office/officeart/2005/8/layout/vList5"/>
    <dgm:cxn modelId="{947F8ADF-D03F-4186-8643-BFE9F4A15F79}" type="presParOf" srcId="{36C289A0-0603-4F58-9562-6514F31F3639}" destId="{D69F0D51-7972-4BE6-8761-0930A5DEEF22}" srcOrd="1" destOrd="0" presId="urn:microsoft.com/office/officeart/2005/8/layout/vList5"/>
    <dgm:cxn modelId="{0EA45B88-E685-4424-B8F7-283197B6AD1B}" type="presParOf" srcId="{822656B1-BCAC-43A6-A7C2-6096753C167D}" destId="{77AF3433-BE05-462D-9B9C-BEFE6EC63AA8}" srcOrd="5" destOrd="0" presId="urn:microsoft.com/office/officeart/2005/8/layout/vList5"/>
    <dgm:cxn modelId="{91CD3F2D-C22A-47E0-9E08-CB9772071E63}" type="presParOf" srcId="{822656B1-BCAC-43A6-A7C2-6096753C167D}" destId="{74D00642-826B-44C5-BDD6-051B0E6ECB43}" srcOrd="6" destOrd="0" presId="urn:microsoft.com/office/officeart/2005/8/layout/vList5"/>
    <dgm:cxn modelId="{AC5451D8-98C9-4016-9118-57634A752D4B}" type="presParOf" srcId="{74D00642-826B-44C5-BDD6-051B0E6ECB43}" destId="{8B4AC2FB-4A56-4A9B-A25C-E003B4C3F253}" srcOrd="0" destOrd="0" presId="urn:microsoft.com/office/officeart/2005/8/layout/vList5"/>
    <dgm:cxn modelId="{33BD81C6-5A65-4AB6-A849-CF0A3C23E84B}" type="presParOf" srcId="{74D00642-826B-44C5-BDD6-051B0E6ECB43}" destId="{3CA98AA0-58DA-41BD-9E1C-89BBC645EB94}" srcOrd="1" destOrd="0" presId="urn:microsoft.com/office/officeart/2005/8/layout/vList5"/>
    <dgm:cxn modelId="{A4FCE316-1556-446A-AB2E-C705D817C859}" type="presParOf" srcId="{822656B1-BCAC-43A6-A7C2-6096753C167D}" destId="{D8AD0EF1-411E-43A7-8349-71B4EC3CCDB1}" srcOrd="7" destOrd="0" presId="urn:microsoft.com/office/officeart/2005/8/layout/vList5"/>
    <dgm:cxn modelId="{55BC8A9B-09FE-4FC6-8D9B-A6947A848439}" type="presParOf" srcId="{822656B1-BCAC-43A6-A7C2-6096753C167D}" destId="{CB38045B-711E-4994-A645-238927C42ACB}" srcOrd="8" destOrd="0" presId="urn:microsoft.com/office/officeart/2005/8/layout/vList5"/>
    <dgm:cxn modelId="{8AE40F0D-2C3D-4C4A-91D1-946651187B51}" type="presParOf" srcId="{CB38045B-711E-4994-A645-238927C42ACB}" destId="{0CCF0850-0379-4129-B80F-2EB0B3B27F75}" srcOrd="0" destOrd="0" presId="urn:microsoft.com/office/officeart/2005/8/layout/vList5"/>
    <dgm:cxn modelId="{7E7FF78F-0080-4CD8-BE43-99B5B17950CD}" type="presParOf" srcId="{CB38045B-711E-4994-A645-238927C42ACB}" destId="{278EE78A-76B4-478A-B4B7-994A10FC1BC7}" srcOrd="1" destOrd="0" presId="urn:microsoft.com/office/officeart/2005/8/layout/vList5"/>
    <dgm:cxn modelId="{69CBB846-AD4A-4B6B-94AC-9B70185563EC}" type="presParOf" srcId="{822656B1-BCAC-43A6-A7C2-6096753C167D}" destId="{FF3505BE-F18C-410D-AD58-EDE8030D8C6B}" srcOrd="9" destOrd="0" presId="urn:microsoft.com/office/officeart/2005/8/layout/vList5"/>
    <dgm:cxn modelId="{8BE5E3CB-5A2D-4109-B480-0CA32FE370C6}" type="presParOf" srcId="{822656B1-BCAC-43A6-A7C2-6096753C167D}" destId="{33B15C8E-6E23-4C7A-A254-85979EEF79BB}" srcOrd="10" destOrd="0" presId="urn:microsoft.com/office/officeart/2005/8/layout/vList5"/>
    <dgm:cxn modelId="{1845060D-732C-4B3F-9623-1A3AA808E025}" type="presParOf" srcId="{33B15C8E-6E23-4C7A-A254-85979EEF79BB}" destId="{C8A89CF6-BA10-4016-9252-C0C73AB808E2}" srcOrd="0" destOrd="0" presId="urn:microsoft.com/office/officeart/2005/8/layout/vList5"/>
    <dgm:cxn modelId="{410C84A7-F56F-48BE-A5F2-45D09EB6C386}" type="presParOf" srcId="{33B15C8E-6E23-4C7A-A254-85979EEF79BB}" destId="{7C24DEE2-C76B-438D-B2CB-41937E42A981}" srcOrd="1" destOrd="0" presId="urn:microsoft.com/office/officeart/2005/8/layout/vList5"/>
    <dgm:cxn modelId="{877C4551-72CF-4E28-8D9E-B5DE296F9237}" type="presParOf" srcId="{822656B1-BCAC-43A6-A7C2-6096753C167D}" destId="{A4E799F4-6674-4D1B-BB66-0CDF27C6E54D}" srcOrd="11" destOrd="0" presId="urn:microsoft.com/office/officeart/2005/8/layout/vList5"/>
    <dgm:cxn modelId="{C4BD6988-88F4-4E75-9465-501592A73F7A}" type="presParOf" srcId="{822656B1-BCAC-43A6-A7C2-6096753C167D}" destId="{F61C505D-E2A2-432D-B0C2-7A0B7270DA9A}" srcOrd="12" destOrd="0" presId="urn:microsoft.com/office/officeart/2005/8/layout/vList5"/>
    <dgm:cxn modelId="{42C8E3F7-AA5D-455C-9E5D-3A812E02DFD5}" type="presParOf" srcId="{F61C505D-E2A2-432D-B0C2-7A0B7270DA9A}" destId="{B7863FF3-1A6D-42E8-9352-813A12CF0B9E}" srcOrd="0" destOrd="0" presId="urn:microsoft.com/office/officeart/2005/8/layout/vList5"/>
    <dgm:cxn modelId="{949D9B42-EF2F-4AB9-8DE4-4D59CF4D2329}" type="presParOf" srcId="{F61C505D-E2A2-432D-B0C2-7A0B7270DA9A}" destId="{E11CF60D-5500-4ADA-8F25-C936DB1F5B18}" srcOrd="1" destOrd="0" presId="urn:microsoft.com/office/officeart/2005/8/layout/vList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4028D3-2E29-4A71-8892-EEEB4D82998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ZA"/>
        </a:p>
      </dgm:t>
    </dgm:pt>
    <dgm:pt modelId="{83B08716-5BE0-4B53-B0D1-674D8FBAE881}">
      <dgm:prSet phldrT="[Text]"/>
      <dgm:spPr>
        <a:solidFill>
          <a:srgbClr val="336600"/>
        </a:solidFill>
      </dgm:spPr>
      <dgm:t>
        <a:bodyPr/>
        <a:lstStyle/>
        <a:p>
          <a:r>
            <a:rPr lang="en-ZA" dirty="0">
              <a:solidFill>
                <a:schemeClr val="tx1"/>
              </a:solidFill>
            </a:rPr>
            <a:t>Commercial Banks</a:t>
          </a:r>
        </a:p>
      </dgm:t>
    </dgm:pt>
    <dgm:pt modelId="{B5043004-40D3-47E4-AEF0-8C1A167F6B39}" type="parTrans" cxnId="{3356D5BB-320F-4520-A126-B1D202CCEC6A}">
      <dgm:prSet/>
      <dgm:spPr/>
      <dgm:t>
        <a:bodyPr/>
        <a:lstStyle/>
        <a:p>
          <a:endParaRPr lang="en-ZA">
            <a:solidFill>
              <a:schemeClr val="tx1"/>
            </a:solidFill>
          </a:endParaRPr>
        </a:p>
      </dgm:t>
    </dgm:pt>
    <dgm:pt modelId="{D4600356-9584-4C84-A0B2-DC3581723B03}" type="sibTrans" cxnId="{3356D5BB-320F-4520-A126-B1D202CCEC6A}">
      <dgm:prSet/>
      <dgm:spPr/>
      <dgm:t>
        <a:bodyPr/>
        <a:lstStyle/>
        <a:p>
          <a:endParaRPr lang="en-ZA">
            <a:solidFill>
              <a:schemeClr val="tx1"/>
            </a:solidFill>
          </a:endParaRPr>
        </a:p>
      </dgm:t>
    </dgm:pt>
    <dgm:pt modelId="{80AA8E26-10ED-4704-868B-969085D681F6}">
      <dgm:prSet phldrT="[Text]"/>
      <dgm:spPr>
        <a:solidFill>
          <a:srgbClr val="336600"/>
        </a:solidFill>
      </dgm:spPr>
      <dgm:t>
        <a:bodyPr/>
        <a:lstStyle/>
        <a:p>
          <a:r>
            <a:rPr lang="en-ZA" dirty="0">
              <a:solidFill>
                <a:schemeClr val="tx1"/>
              </a:solidFill>
            </a:rPr>
            <a:t>Vendors</a:t>
          </a:r>
        </a:p>
      </dgm:t>
    </dgm:pt>
    <dgm:pt modelId="{0C16CEA1-AF1E-4A98-B13B-5E0CD13608C6}" type="parTrans" cxnId="{A5652F77-BB5C-4660-A847-9FD35B8E0EB9}">
      <dgm:prSet/>
      <dgm:spPr/>
      <dgm:t>
        <a:bodyPr/>
        <a:lstStyle/>
        <a:p>
          <a:endParaRPr lang="en-ZA">
            <a:solidFill>
              <a:schemeClr val="tx1"/>
            </a:solidFill>
          </a:endParaRPr>
        </a:p>
      </dgm:t>
    </dgm:pt>
    <dgm:pt modelId="{7637B10C-4CEC-44E2-A2B1-67CCD1A553FD}" type="sibTrans" cxnId="{A5652F77-BB5C-4660-A847-9FD35B8E0EB9}">
      <dgm:prSet/>
      <dgm:spPr/>
      <dgm:t>
        <a:bodyPr/>
        <a:lstStyle/>
        <a:p>
          <a:endParaRPr lang="en-ZA">
            <a:solidFill>
              <a:schemeClr val="tx1"/>
            </a:solidFill>
          </a:endParaRPr>
        </a:p>
      </dgm:t>
    </dgm:pt>
    <dgm:pt modelId="{3C8976AC-23C7-4084-80C3-472C1DB29A77}">
      <dgm:prSet phldrT="[Text]"/>
      <dgm:spPr>
        <a:solidFill>
          <a:srgbClr val="336600"/>
        </a:solidFill>
      </dgm:spPr>
      <dgm:t>
        <a:bodyPr/>
        <a:lstStyle/>
        <a:p>
          <a:r>
            <a:rPr lang="en-ZA" dirty="0">
              <a:solidFill>
                <a:schemeClr val="tx1"/>
              </a:solidFill>
            </a:rPr>
            <a:t>DBSA/DFIs</a:t>
          </a:r>
        </a:p>
      </dgm:t>
    </dgm:pt>
    <dgm:pt modelId="{9AE241B3-BE27-467B-A4B9-A71C60E4FFD0}" type="parTrans" cxnId="{FD5D86CA-1B73-44C7-B681-D1552B31AAB4}">
      <dgm:prSet/>
      <dgm:spPr/>
      <dgm:t>
        <a:bodyPr/>
        <a:lstStyle/>
        <a:p>
          <a:endParaRPr lang="en-ZA">
            <a:solidFill>
              <a:schemeClr val="tx1"/>
            </a:solidFill>
          </a:endParaRPr>
        </a:p>
      </dgm:t>
    </dgm:pt>
    <dgm:pt modelId="{CFEE5940-5A68-4C1F-9FF4-BD661930BE40}" type="sibTrans" cxnId="{FD5D86CA-1B73-44C7-B681-D1552B31AAB4}">
      <dgm:prSet/>
      <dgm:spPr/>
      <dgm:t>
        <a:bodyPr/>
        <a:lstStyle/>
        <a:p>
          <a:endParaRPr lang="en-ZA">
            <a:solidFill>
              <a:schemeClr val="tx1"/>
            </a:solidFill>
          </a:endParaRPr>
        </a:p>
      </dgm:t>
    </dgm:pt>
    <dgm:pt modelId="{86543F16-7D87-40B8-8D05-3BE6CDC7C6CA}">
      <dgm:prSet phldrT="[Text]" custT="1"/>
      <dgm:spPr>
        <a:solidFill>
          <a:srgbClr val="336600"/>
        </a:solidFill>
        <a:ln>
          <a:solidFill>
            <a:schemeClr val="bg1">
              <a:lumMod val="75000"/>
              <a:alpha val="90000"/>
            </a:schemeClr>
          </a:solidFill>
        </a:ln>
      </dgm:spPr>
      <dgm:t>
        <a:bodyPr/>
        <a:lstStyle/>
        <a:p>
          <a:r>
            <a:rPr lang="en-ZA" sz="1200" dirty="0">
              <a:solidFill>
                <a:schemeClr val="tx1"/>
              </a:solidFill>
            </a:rPr>
            <a:t>DBSA awarded R583 million of funding for SA Connect Phase 1 after years of extensive negotiations in 2020.</a:t>
          </a:r>
        </a:p>
      </dgm:t>
    </dgm:pt>
    <dgm:pt modelId="{C0C4A94C-3700-430E-B462-5E8CE26768A0}" type="parTrans" cxnId="{21F6435E-AA10-4620-900F-B82B6DD6F290}">
      <dgm:prSet/>
      <dgm:spPr/>
      <dgm:t>
        <a:bodyPr/>
        <a:lstStyle/>
        <a:p>
          <a:endParaRPr lang="en-ZA">
            <a:solidFill>
              <a:schemeClr val="tx1"/>
            </a:solidFill>
          </a:endParaRPr>
        </a:p>
      </dgm:t>
    </dgm:pt>
    <dgm:pt modelId="{952125B1-569F-438D-9F1A-B2DA7362D9E9}" type="sibTrans" cxnId="{21F6435E-AA10-4620-900F-B82B6DD6F290}">
      <dgm:prSet/>
      <dgm:spPr/>
      <dgm:t>
        <a:bodyPr/>
        <a:lstStyle/>
        <a:p>
          <a:endParaRPr lang="en-ZA">
            <a:solidFill>
              <a:schemeClr val="tx1"/>
            </a:solidFill>
          </a:endParaRPr>
        </a:p>
      </dgm:t>
    </dgm:pt>
    <dgm:pt modelId="{24EC1602-E9A9-436D-ACC8-E8B3A0DF6F7F}">
      <dgm:prSet phldrT="[Text]" custT="1"/>
      <dgm:spPr>
        <a:solidFill>
          <a:srgbClr val="336600"/>
        </a:solidFill>
        <a:ln>
          <a:solidFill>
            <a:schemeClr val="bg1">
              <a:lumMod val="75000"/>
              <a:alpha val="90000"/>
            </a:schemeClr>
          </a:solidFill>
        </a:ln>
      </dgm:spPr>
      <dgm:t>
        <a:bodyPr/>
        <a:lstStyle/>
        <a:p>
          <a:r>
            <a:rPr lang="en-ZA" sz="1200" dirty="0">
              <a:solidFill>
                <a:schemeClr val="tx1"/>
              </a:solidFill>
            </a:rPr>
            <a:t>Infinera extended payment terms to 60 days; </a:t>
          </a:r>
        </a:p>
      </dgm:t>
    </dgm:pt>
    <dgm:pt modelId="{7DB124A7-9187-4D92-ADA0-EB17BBD2C462}" type="parTrans" cxnId="{73E5C546-0BE8-4BF8-894F-2BFBD81DAD6E}">
      <dgm:prSet/>
      <dgm:spPr/>
      <dgm:t>
        <a:bodyPr/>
        <a:lstStyle/>
        <a:p>
          <a:endParaRPr lang="en-ZA">
            <a:solidFill>
              <a:schemeClr val="tx1"/>
            </a:solidFill>
          </a:endParaRPr>
        </a:p>
      </dgm:t>
    </dgm:pt>
    <dgm:pt modelId="{AF0891F5-505F-47DF-A8AC-45BAFA32B970}" type="sibTrans" cxnId="{73E5C546-0BE8-4BF8-894F-2BFBD81DAD6E}">
      <dgm:prSet/>
      <dgm:spPr/>
      <dgm:t>
        <a:bodyPr/>
        <a:lstStyle/>
        <a:p>
          <a:endParaRPr lang="en-ZA">
            <a:solidFill>
              <a:schemeClr val="tx1"/>
            </a:solidFill>
          </a:endParaRPr>
        </a:p>
      </dgm:t>
    </dgm:pt>
    <dgm:pt modelId="{48C425B0-803D-45AE-9F3D-F812E2D4D1FC}">
      <dgm:prSet phldrT="[Text]" custT="1"/>
      <dgm:spPr>
        <a:solidFill>
          <a:srgbClr val="336600"/>
        </a:solidFill>
        <a:ln>
          <a:solidFill>
            <a:schemeClr val="bg1">
              <a:lumMod val="75000"/>
              <a:alpha val="90000"/>
            </a:schemeClr>
          </a:solidFill>
        </a:ln>
      </dgm:spPr>
      <dgm:t>
        <a:bodyPr/>
        <a:lstStyle/>
        <a:p>
          <a:r>
            <a:rPr lang="en-ZA" sz="1200" dirty="0">
              <a:solidFill>
                <a:schemeClr val="tx1"/>
              </a:solidFill>
            </a:rPr>
            <a:t>Completed DD through VDR and physical verification of contracts.</a:t>
          </a:r>
        </a:p>
      </dgm:t>
    </dgm:pt>
    <dgm:pt modelId="{CBA4A662-8A7D-468E-8E38-A2E4BDFE755C}" type="parTrans" cxnId="{654CCDA3-478C-4CDE-97CC-ECA0C474FCC4}">
      <dgm:prSet/>
      <dgm:spPr/>
      <dgm:t>
        <a:bodyPr/>
        <a:lstStyle/>
        <a:p>
          <a:endParaRPr lang="en-ZA">
            <a:solidFill>
              <a:schemeClr val="tx1"/>
            </a:solidFill>
          </a:endParaRPr>
        </a:p>
      </dgm:t>
    </dgm:pt>
    <dgm:pt modelId="{65C910AE-90DE-4721-9F65-9C5298B1A3BB}" type="sibTrans" cxnId="{654CCDA3-478C-4CDE-97CC-ECA0C474FCC4}">
      <dgm:prSet/>
      <dgm:spPr/>
      <dgm:t>
        <a:bodyPr/>
        <a:lstStyle/>
        <a:p>
          <a:endParaRPr lang="en-ZA">
            <a:solidFill>
              <a:schemeClr val="tx1"/>
            </a:solidFill>
          </a:endParaRPr>
        </a:p>
      </dgm:t>
    </dgm:pt>
    <dgm:pt modelId="{4A8248A6-7722-4F98-ADF5-849B04B0F9BE}">
      <dgm:prSet phldrT="[Text]" custT="1"/>
      <dgm:spPr>
        <a:solidFill>
          <a:srgbClr val="336600"/>
        </a:solidFill>
        <a:ln>
          <a:solidFill>
            <a:schemeClr val="bg1">
              <a:lumMod val="75000"/>
              <a:alpha val="90000"/>
            </a:schemeClr>
          </a:solidFill>
        </a:ln>
      </dgm:spPr>
      <dgm:t>
        <a:bodyPr/>
        <a:lstStyle/>
        <a:p>
          <a:r>
            <a:rPr lang="en-ZA" sz="1200" dirty="0">
              <a:solidFill>
                <a:schemeClr val="tx1"/>
              </a:solidFill>
            </a:rPr>
            <a:t>Signed MSA for the potential sale of capacity on the entire network.</a:t>
          </a:r>
        </a:p>
      </dgm:t>
    </dgm:pt>
    <dgm:pt modelId="{85CF0466-F050-4C36-A322-97EE8B43E80F}" type="parTrans" cxnId="{66985E02-B680-4071-B57F-D1525EFF5DDA}">
      <dgm:prSet/>
      <dgm:spPr/>
      <dgm:t>
        <a:bodyPr/>
        <a:lstStyle/>
        <a:p>
          <a:endParaRPr lang="en-ZA">
            <a:solidFill>
              <a:schemeClr val="tx1"/>
            </a:solidFill>
          </a:endParaRPr>
        </a:p>
      </dgm:t>
    </dgm:pt>
    <dgm:pt modelId="{528EA430-66B5-41D7-926B-773086EBACA4}" type="sibTrans" cxnId="{66985E02-B680-4071-B57F-D1525EFF5DDA}">
      <dgm:prSet/>
      <dgm:spPr/>
      <dgm:t>
        <a:bodyPr/>
        <a:lstStyle/>
        <a:p>
          <a:endParaRPr lang="en-ZA">
            <a:solidFill>
              <a:schemeClr val="tx1"/>
            </a:solidFill>
          </a:endParaRPr>
        </a:p>
      </dgm:t>
    </dgm:pt>
    <dgm:pt modelId="{7850F927-7365-414C-8A7A-4509084CC949}">
      <dgm:prSet phldrT="[Text]" custT="1"/>
      <dgm:spPr>
        <a:solidFill>
          <a:srgbClr val="336600"/>
        </a:solidFill>
        <a:ln>
          <a:solidFill>
            <a:schemeClr val="bg1">
              <a:lumMod val="75000"/>
              <a:alpha val="90000"/>
            </a:schemeClr>
          </a:solidFill>
        </a:ln>
      </dgm:spPr>
      <dgm:t>
        <a:bodyPr/>
        <a:lstStyle/>
        <a:p>
          <a:r>
            <a:rPr lang="en-ZA" sz="1200" dirty="0">
              <a:solidFill>
                <a:schemeClr val="tx1"/>
              </a:solidFill>
            </a:rPr>
            <a:t>Commercial Bank: Indicated in recent past that they do not </a:t>
          </a:r>
          <a:r>
            <a:rPr lang="en-ZA" sz="1200">
              <a:solidFill>
                <a:schemeClr val="tx1"/>
              </a:solidFill>
            </a:rPr>
            <a:t>have an appetite for providing funding to Broadband Infraco.</a:t>
          </a:r>
          <a:endParaRPr lang="en-ZA" sz="1200" dirty="0">
            <a:solidFill>
              <a:schemeClr val="tx1"/>
            </a:solidFill>
          </a:endParaRPr>
        </a:p>
      </dgm:t>
    </dgm:pt>
    <dgm:pt modelId="{920DE9EA-2DAB-4D5E-82BF-539D61BFBD08}" type="parTrans" cxnId="{0BC18F85-4C1E-42F3-AFAD-FA8CC3375E2A}">
      <dgm:prSet/>
      <dgm:spPr/>
      <dgm:t>
        <a:bodyPr/>
        <a:lstStyle/>
        <a:p>
          <a:endParaRPr lang="en-ZA">
            <a:solidFill>
              <a:schemeClr val="tx1"/>
            </a:solidFill>
          </a:endParaRPr>
        </a:p>
      </dgm:t>
    </dgm:pt>
    <dgm:pt modelId="{AA4E74AD-4D2A-4286-A097-AA9432097EF4}" type="sibTrans" cxnId="{0BC18F85-4C1E-42F3-AFAD-FA8CC3375E2A}">
      <dgm:prSet/>
      <dgm:spPr/>
      <dgm:t>
        <a:bodyPr/>
        <a:lstStyle/>
        <a:p>
          <a:endParaRPr lang="en-ZA">
            <a:solidFill>
              <a:schemeClr val="tx1"/>
            </a:solidFill>
          </a:endParaRPr>
        </a:p>
      </dgm:t>
    </dgm:pt>
    <dgm:pt modelId="{C88FA2E7-AAAB-4C4F-8F53-15A1D9C15BD2}">
      <dgm:prSet phldrT="[Text]"/>
      <dgm:spPr>
        <a:solidFill>
          <a:srgbClr val="336600"/>
        </a:solidFill>
      </dgm:spPr>
      <dgm:t>
        <a:bodyPr/>
        <a:lstStyle/>
        <a:p>
          <a:r>
            <a:rPr lang="en-ZA" dirty="0">
              <a:solidFill>
                <a:schemeClr val="tx1"/>
              </a:solidFill>
            </a:rPr>
            <a:t>Long-medium Term Funding Institution</a:t>
          </a:r>
        </a:p>
      </dgm:t>
    </dgm:pt>
    <dgm:pt modelId="{84573E62-2F89-4675-AB1B-A6A6F777155B}" type="sibTrans" cxnId="{456CC182-8C6E-426B-AFB9-120216595F1E}">
      <dgm:prSet/>
      <dgm:spPr/>
      <dgm:t>
        <a:bodyPr/>
        <a:lstStyle/>
        <a:p>
          <a:endParaRPr lang="en-ZA">
            <a:solidFill>
              <a:schemeClr val="tx1"/>
            </a:solidFill>
          </a:endParaRPr>
        </a:p>
      </dgm:t>
    </dgm:pt>
    <dgm:pt modelId="{33B3FDE6-562B-46F0-A248-6A734A207924}" type="parTrans" cxnId="{456CC182-8C6E-426B-AFB9-120216595F1E}">
      <dgm:prSet/>
      <dgm:spPr/>
      <dgm:t>
        <a:bodyPr/>
        <a:lstStyle/>
        <a:p>
          <a:endParaRPr lang="en-ZA">
            <a:solidFill>
              <a:schemeClr val="tx1"/>
            </a:solidFill>
          </a:endParaRPr>
        </a:p>
      </dgm:t>
    </dgm:pt>
    <dgm:pt modelId="{62987B9F-35AE-4BF6-BBDF-E43F3B66992D}">
      <dgm:prSet phldrT="[Text]" custT="1"/>
      <dgm:spPr>
        <a:solidFill>
          <a:srgbClr val="336600"/>
        </a:solidFill>
        <a:ln>
          <a:solidFill>
            <a:schemeClr val="bg1">
              <a:lumMod val="75000"/>
              <a:alpha val="90000"/>
            </a:schemeClr>
          </a:solidFill>
        </a:ln>
      </dgm:spPr>
      <dgm:t>
        <a:bodyPr/>
        <a:lstStyle/>
        <a:p>
          <a:r>
            <a:rPr lang="en-ZA" sz="1200" dirty="0">
              <a:solidFill>
                <a:schemeClr val="tx1"/>
              </a:solidFill>
            </a:rPr>
            <a:t>No funding received for IP Core Upgrade. PR re-submitted and process starting again. </a:t>
          </a:r>
          <a:r>
            <a:rPr lang="en-ZA" sz="1200" b="1" dirty="0">
              <a:solidFill>
                <a:schemeClr val="tx1"/>
              </a:solidFill>
            </a:rPr>
            <a:t>Updated PR to go to market signed 22 June 2021.</a:t>
          </a:r>
        </a:p>
      </dgm:t>
    </dgm:pt>
    <dgm:pt modelId="{D5977028-A8E0-4EE0-A77E-0B1D97961F3A}" type="parTrans" cxnId="{CCB09862-6378-4B0F-A85A-D93A50704165}">
      <dgm:prSet/>
      <dgm:spPr/>
      <dgm:t>
        <a:bodyPr/>
        <a:lstStyle/>
        <a:p>
          <a:endParaRPr lang="en-ZA">
            <a:solidFill>
              <a:schemeClr val="tx1"/>
            </a:solidFill>
          </a:endParaRPr>
        </a:p>
      </dgm:t>
    </dgm:pt>
    <dgm:pt modelId="{0139EA55-9037-4E54-A142-8F4BA437DB8A}" type="sibTrans" cxnId="{CCB09862-6378-4B0F-A85A-D93A50704165}">
      <dgm:prSet/>
      <dgm:spPr/>
      <dgm:t>
        <a:bodyPr/>
        <a:lstStyle/>
        <a:p>
          <a:endParaRPr lang="en-ZA">
            <a:solidFill>
              <a:schemeClr val="tx1"/>
            </a:solidFill>
          </a:endParaRPr>
        </a:p>
      </dgm:t>
    </dgm:pt>
    <dgm:pt modelId="{77C0493F-97C3-43A7-81D8-97FC75BB3E31}">
      <dgm:prSet phldrT="[Text]" custT="1"/>
      <dgm:spPr>
        <a:solidFill>
          <a:srgbClr val="336600"/>
        </a:solidFill>
        <a:ln>
          <a:solidFill>
            <a:schemeClr val="bg1">
              <a:lumMod val="75000"/>
              <a:alpha val="90000"/>
            </a:schemeClr>
          </a:solidFill>
        </a:ln>
      </dgm:spPr>
      <dgm:t>
        <a:bodyPr/>
        <a:lstStyle/>
        <a:p>
          <a:r>
            <a:rPr lang="en-ZA" sz="1200" b="0" dirty="0">
              <a:solidFill>
                <a:schemeClr val="tx1"/>
              </a:solidFill>
            </a:rPr>
            <a:t>Minister did not approve loan facility. Loan matter closed.</a:t>
          </a:r>
          <a:endParaRPr lang="en-ZA" sz="1200" b="1" dirty="0">
            <a:solidFill>
              <a:schemeClr val="tx1"/>
            </a:solidFill>
          </a:endParaRPr>
        </a:p>
      </dgm:t>
    </dgm:pt>
    <dgm:pt modelId="{8A77734A-1A0B-48B7-A18D-D80C42390676}" type="parTrans" cxnId="{3E6B1AC1-EFB5-42D1-A320-76C0C4E639D8}">
      <dgm:prSet/>
      <dgm:spPr/>
      <dgm:t>
        <a:bodyPr/>
        <a:lstStyle/>
        <a:p>
          <a:endParaRPr lang="en-ZA">
            <a:solidFill>
              <a:schemeClr val="tx1"/>
            </a:solidFill>
          </a:endParaRPr>
        </a:p>
      </dgm:t>
    </dgm:pt>
    <dgm:pt modelId="{AA5150D1-3432-44E3-AE48-60F319B5DC70}" type="sibTrans" cxnId="{3E6B1AC1-EFB5-42D1-A320-76C0C4E639D8}">
      <dgm:prSet/>
      <dgm:spPr/>
      <dgm:t>
        <a:bodyPr/>
        <a:lstStyle/>
        <a:p>
          <a:endParaRPr lang="en-ZA">
            <a:solidFill>
              <a:schemeClr val="tx1"/>
            </a:solidFill>
          </a:endParaRPr>
        </a:p>
      </dgm:t>
    </dgm:pt>
    <dgm:pt modelId="{847CEE6C-E2F4-48A6-8AD0-53EEEC19E023}">
      <dgm:prSet phldrT="[Text]" custT="1"/>
      <dgm:spPr>
        <a:solidFill>
          <a:srgbClr val="336600"/>
        </a:solidFill>
        <a:ln>
          <a:solidFill>
            <a:schemeClr val="bg1">
              <a:lumMod val="75000"/>
              <a:alpha val="90000"/>
            </a:schemeClr>
          </a:solidFill>
        </a:ln>
      </dgm:spPr>
      <dgm:t>
        <a:bodyPr/>
        <a:lstStyle/>
        <a:p>
          <a:r>
            <a:rPr lang="en-ZA" sz="1200" dirty="0">
              <a:solidFill>
                <a:schemeClr val="tx1"/>
              </a:solidFill>
            </a:rPr>
            <a:t>Future business case to be presented to get potential funding.</a:t>
          </a:r>
        </a:p>
      </dgm:t>
    </dgm:pt>
    <dgm:pt modelId="{03A99BBE-C802-4FEF-BFB9-B3E6434B741A}" type="parTrans" cxnId="{2DB6999C-5A81-41BC-98DD-EB7F436D71D3}">
      <dgm:prSet/>
      <dgm:spPr/>
      <dgm:t>
        <a:bodyPr/>
        <a:lstStyle/>
        <a:p>
          <a:endParaRPr lang="en-ZA">
            <a:solidFill>
              <a:schemeClr val="tx1"/>
            </a:solidFill>
          </a:endParaRPr>
        </a:p>
      </dgm:t>
    </dgm:pt>
    <dgm:pt modelId="{EEEFA3B6-F097-41AF-B993-1F08041A51FE}" type="sibTrans" cxnId="{2DB6999C-5A81-41BC-98DD-EB7F436D71D3}">
      <dgm:prSet/>
      <dgm:spPr/>
      <dgm:t>
        <a:bodyPr/>
        <a:lstStyle/>
        <a:p>
          <a:endParaRPr lang="en-ZA">
            <a:solidFill>
              <a:schemeClr val="tx1"/>
            </a:solidFill>
          </a:endParaRPr>
        </a:p>
      </dgm:t>
    </dgm:pt>
    <dgm:pt modelId="{C42CF368-7F72-4443-820C-9844B518EF49}">
      <dgm:prSet phldrT="[Text]" custT="1"/>
      <dgm:spPr>
        <a:solidFill>
          <a:srgbClr val="336600"/>
        </a:solidFill>
        <a:ln>
          <a:solidFill>
            <a:schemeClr val="bg1">
              <a:lumMod val="75000"/>
              <a:alpha val="90000"/>
            </a:schemeClr>
          </a:solidFill>
        </a:ln>
      </dgm:spPr>
      <dgm:t>
        <a:bodyPr/>
        <a:lstStyle/>
        <a:p>
          <a:r>
            <a:rPr lang="en-ZA" sz="2800" b="0" dirty="0">
              <a:solidFill>
                <a:schemeClr val="tx1"/>
              </a:solidFill>
            </a:rPr>
            <a:t>Other Providers</a:t>
          </a:r>
        </a:p>
      </dgm:t>
    </dgm:pt>
    <dgm:pt modelId="{9A4C33B9-EE9D-42B5-826A-8308C6D08C5B}" type="parTrans" cxnId="{44E9EE73-D905-46B1-B2E5-90962AA35849}">
      <dgm:prSet/>
      <dgm:spPr/>
      <dgm:t>
        <a:bodyPr/>
        <a:lstStyle/>
        <a:p>
          <a:endParaRPr lang="en-ZA">
            <a:solidFill>
              <a:schemeClr val="tx1"/>
            </a:solidFill>
          </a:endParaRPr>
        </a:p>
      </dgm:t>
    </dgm:pt>
    <dgm:pt modelId="{500442A7-EE1E-4AE9-89F3-AF6E75C07DBE}" type="sibTrans" cxnId="{44E9EE73-D905-46B1-B2E5-90962AA35849}">
      <dgm:prSet/>
      <dgm:spPr/>
      <dgm:t>
        <a:bodyPr/>
        <a:lstStyle/>
        <a:p>
          <a:endParaRPr lang="en-ZA">
            <a:solidFill>
              <a:schemeClr val="tx1"/>
            </a:solidFill>
          </a:endParaRPr>
        </a:p>
      </dgm:t>
    </dgm:pt>
    <dgm:pt modelId="{2881A002-2BA7-4466-BEC1-0B6534C40734}">
      <dgm:prSet custT="1"/>
      <dgm:spPr>
        <a:solidFill>
          <a:srgbClr val="FFFFFF">
            <a:lumMod val="75000"/>
            <a:alpha val="90000"/>
          </a:srgbClr>
        </a:solidFill>
        <a:ln w="28575" cap="flat" cmpd="sng" algn="ctr">
          <a:solidFill>
            <a:srgbClr val="FFFFFF">
              <a:lumMod val="75000"/>
              <a:alpha val="90000"/>
            </a:srgbClr>
          </a:solidFill>
          <a:prstDash val="solid"/>
        </a:ln>
        <a:effectLst/>
      </dgm:spPr>
      <dgm:t>
        <a:bodyPr/>
        <a:lstStyle/>
        <a:p>
          <a:r>
            <a:rPr lang="en-ZA" sz="1200" b="0" dirty="0">
              <a:solidFill>
                <a:schemeClr val="tx1"/>
              </a:solidFill>
            </a:rPr>
            <a:t>Engaged IDC, Makwande Capital, GNIC, SIZWE IT, Sasfin, NIPD, Traros and Workers Health for possible funding of Bofinet [ex others]</a:t>
          </a:r>
        </a:p>
      </dgm:t>
    </dgm:pt>
    <dgm:pt modelId="{EEA341D3-E054-4236-B539-6743C21D327F}" type="parTrans" cxnId="{CE51D9EA-2321-4003-BBA0-A315908C632C}">
      <dgm:prSet/>
      <dgm:spPr/>
      <dgm:t>
        <a:bodyPr/>
        <a:lstStyle/>
        <a:p>
          <a:endParaRPr lang="en-ZA">
            <a:solidFill>
              <a:schemeClr val="tx1"/>
            </a:solidFill>
          </a:endParaRPr>
        </a:p>
      </dgm:t>
    </dgm:pt>
    <dgm:pt modelId="{E3374051-F194-4278-A6F6-18C6E0B7D432}" type="sibTrans" cxnId="{CE51D9EA-2321-4003-BBA0-A315908C632C}">
      <dgm:prSet/>
      <dgm:spPr/>
      <dgm:t>
        <a:bodyPr/>
        <a:lstStyle/>
        <a:p>
          <a:endParaRPr lang="en-ZA">
            <a:solidFill>
              <a:schemeClr val="tx1"/>
            </a:solidFill>
          </a:endParaRPr>
        </a:p>
      </dgm:t>
    </dgm:pt>
    <dgm:pt modelId="{76ABE720-4E7E-4CCD-8632-2480BE8B1E17}">
      <dgm:prSet custT="1"/>
      <dgm:spPr>
        <a:solidFill>
          <a:srgbClr val="FFFFFF">
            <a:lumMod val="75000"/>
            <a:alpha val="90000"/>
          </a:srgbClr>
        </a:solidFill>
        <a:ln w="28575" cap="flat" cmpd="sng" algn="ctr">
          <a:solidFill>
            <a:srgbClr val="FFFFFF">
              <a:lumMod val="75000"/>
              <a:alpha val="90000"/>
            </a:srgbClr>
          </a:solidFill>
          <a:prstDash val="solid"/>
        </a:ln>
        <a:effectLst/>
      </dgm:spPr>
      <dgm:t>
        <a:bodyPr/>
        <a:lstStyle/>
        <a:p>
          <a:r>
            <a:rPr lang="en-ZA" sz="1200" b="0" dirty="0">
              <a:solidFill>
                <a:schemeClr val="tx1"/>
              </a:solidFill>
            </a:rPr>
            <a:t>Two submissions made to Minister in November 2020. Feedback from ADG indicated we should proceed. Continued discussion with Ministry on concerns – i.e. rationalisation and new Board and </a:t>
          </a:r>
          <a:r>
            <a:rPr lang="en-ZA" sz="1200" b="0" dirty="0" err="1">
              <a:solidFill>
                <a:schemeClr val="tx1"/>
              </a:solidFill>
            </a:rPr>
            <a:t>Rationalisaion</a:t>
          </a:r>
          <a:endParaRPr lang="en-ZA" sz="1200" b="0" dirty="0">
            <a:solidFill>
              <a:schemeClr val="tx1"/>
            </a:solidFill>
          </a:endParaRPr>
        </a:p>
      </dgm:t>
    </dgm:pt>
    <dgm:pt modelId="{93BFA0BD-62F2-48D0-9C2A-EC6FE0956ADD}" type="parTrans" cxnId="{C282045E-AD64-4629-9C0B-9C4BEE297E35}">
      <dgm:prSet/>
      <dgm:spPr/>
      <dgm:t>
        <a:bodyPr/>
        <a:lstStyle/>
        <a:p>
          <a:endParaRPr lang="en-ZA">
            <a:solidFill>
              <a:schemeClr val="tx1"/>
            </a:solidFill>
          </a:endParaRPr>
        </a:p>
      </dgm:t>
    </dgm:pt>
    <dgm:pt modelId="{97AEFA2C-A12A-4E68-A4E3-568A1619906F}" type="sibTrans" cxnId="{C282045E-AD64-4629-9C0B-9C4BEE297E35}">
      <dgm:prSet/>
      <dgm:spPr/>
      <dgm:t>
        <a:bodyPr/>
        <a:lstStyle/>
        <a:p>
          <a:endParaRPr lang="en-ZA">
            <a:solidFill>
              <a:schemeClr val="tx1"/>
            </a:solidFill>
          </a:endParaRPr>
        </a:p>
      </dgm:t>
    </dgm:pt>
    <dgm:pt modelId="{AB198FF6-7560-4D38-ABF0-EBAA00C259F9}">
      <dgm:prSet phldrT="[Text]" custT="1"/>
      <dgm:spPr>
        <a:solidFill>
          <a:srgbClr val="336600"/>
        </a:solidFill>
        <a:ln>
          <a:solidFill>
            <a:schemeClr val="bg1">
              <a:lumMod val="75000"/>
              <a:alpha val="90000"/>
            </a:schemeClr>
          </a:solidFill>
        </a:ln>
      </dgm:spPr>
      <dgm:t>
        <a:bodyPr/>
        <a:lstStyle/>
        <a:p>
          <a:r>
            <a:rPr lang="en-ZA" sz="1200" dirty="0">
              <a:solidFill>
                <a:schemeClr val="tx1"/>
              </a:solidFill>
            </a:rPr>
            <a:t>Good progress was made with </a:t>
          </a:r>
          <a:r>
            <a:rPr lang="en-ZA" sz="1200" dirty="0" err="1">
              <a:solidFill>
                <a:schemeClr val="tx1"/>
              </a:solidFill>
            </a:rPr>
            <a:t>Wesbank</a:t>
          </a:r>
          <a:r>
            <a:rPr lang="en-ZA" sz="1200" dirty="0">
              <a:solidFill>
                <a:schemeClr val="tx1"/>
              </a:solidFill>
            </a:rPr>
            <a:t>, but unfortunately indicated that they do not have an appetite to provide funding given financial performance. Will reengage now.</a:t>
          </a:r>
        </a:p>
      </dgm:t>
    </dgm:pt>
    <dgm:pt modelId="{BD3E2ACF-731B-4DF1-9942-776DFD5CA0C2}" type="sibTrans" cxnId="{88FDEE80-E417-44B4-AFCA-E33D97540982}">
      <dgm:prSet/>
      <dgm:spPr/>
      <dgm:t>
        <a:bodyPr/>
        <a:lstStyle/>
        <a:p>
          <a:endParaRPr lang="en-ZA">
            <a:solidFill>
              <a:schemeClr val="tx1"/>
            </a:solidFill>
          </a:endParaRPr>
        </a:p>
      </dgm:t>
    </dgm:pt>
    <dgm:pt modelId="{F4E374C1-FC24-4961-9EEF-987A5165CF36}" type="parTrans" cxnId="{88FDEE80-E417-44B4-AFCA-E33D97540982}">
      <dgm:prSet/>
      <dgm:spPr/>
      <dgm:t>
        <a:bodyPr/>
        <a:lstStyle/>
        <a:p>
          <a:endParaRPr lang="en-ZA">
            <a:solidFill>
              <a:schemeClr val="tx1"/>
            </a:solidFill>
          </a:endParaRPr>
        </a:p>
      </dgm:t>
    </dgm:pt>
    <dgm:pt modelId="{2549E899-6049-4BDF-8AE7-7FA1627DE53F}">
      <dgm:prSet phldrT="[Text]" custT="1"/>
      <dgm:spPr>
        <a:solidFill>
          <a:srgbClr val="336600"/>
        </a:solidFill>
        <a:ln>
          <a:solidFill>
            <a:schemeClr val="bg1">
              <a:lumMod val="75000"/>
              <a:alpha val="90000"/>
            </a:schemeClr>
          </a:solidFill>
        </a:ln>
      </dgm:spPr>
      <dgm:t>
        <a:bodyPr/>
        <a:lstStyle/>
        <a:p>
          <a:r>
            <a:rPr lang="en-ZA" sz="1200" b="1" dirty="0">
              <a:solidFill>
                <a:schemeClr val="tx1"/>
              </a:solidFill>
            </a:rPr>
            <a:t>Infinera account being managed but is overdue.</a:t>
          </a:r>
        </a:p>
      </dgm:t>
    </dgm:pt>
    <dgm:pt modelId="{BB7E7AEF-B3E3-4D4C-9BE6-C6F479FD1AC1}" type="parTrans" cxnId="{2EDDBB52-DED4-4C0F-B64D-6A6B5AEBF11E}">
      <dgm:prSet/>
      <dgm:spPr/>
      <dgm:t>
        <a:bodyPr/>
        <a:lstStyle/>
        <a:p>
          <a:endParaRPr lang="en-ZA">
            <a:solidFill>
              <a:schemeClr val="tx1"/>
            </a:solidFill>
          </a:endParaRPr>
        </a:p>
      </dgm:t>
    </dgm:pt>
    <dgm:pt modelId="{00BFD294-FD3B-456C-A11C-4C3F55239CFE}" type="sibTrans" cxnId="{2EDDBB52-DED4-4C0F-B64D-6A6B5AEBF11E}">
      <dgm:prSet/>
      <dgm:spPr/>
      <dgm:t>
        <a:bodyPr/>
        <a:lstStyle/>
        <a:p>
          <a:endParaRPr lang="en-ZA">
            <a:solidFill>
              <a:schemeClr val="tx1"/>
            </a:solidFill>
          </a:endParaRPr>
        </a:p>
      </dgm:t>
    </dgm:pt>
    <dgm:pt modelId="{64E2C4FD-A1BC-499B-8922-6981EC8770D7}">
      <dgm:prSet phldrT="[Text]" custT="1"/>
      <dgm:spPr>
        <a:solidFill>
          <a:srgbClr val="336600"/>
        </a:solidFill>
        <a:ln>
          <a:solidFill>
            <a:schemeClr val="bg1">
              <a:lumMod val="75000"/>
              <a:alpha val="90000"/>
            </a:schemeClr>
          </a:solidFill>
        </a:ln>
      </dgm:spPr>
      <dgm:t>
        <a:bodyPr/>
        <a:lstStyle/>
        <a:p>
          <a:r>
            <a:rPr lang="en-ZA" sz="1200" b="1" dirty="0">
              <a:solidFill>
                <a:schemeClr val="tx1"/>
              </a:solidFill>
            </a:rPr>
            <a:t>New submission to go to IFTPC &amp; Board during November</a:t>
          </a:r>
        </a:p>
      </dgm:t>
    </dgm:pt>
    <dgm:pt modelId="{7DAA84A0-E710-43F1-9DB6-13C8F1387507}" type="parTrans" cxnId="{A8954616-D237-4941-BB9A-96AFF083D914}">
      <dgm:prSet/>
      <dgm:spPr/>
      <dgm:t>
        <a:bodyPr/>
        <a:lstStyle/>
        <a:p>
          <a:endParaRPr lang="en-ZA">
            <a:solidFill>
              <a:schemeClr val="tx1"/>
            </a:solidFill>
          </a:endParaRPr>
        </a:p>
      </dgm:t>
    </dgm:pt>
    <dgm:pt modelId="{6C7B83C0-FBEB-438F-A72C-CE76E67699B5}" type="sibTrans" cxnId="{A8954616-D237-4941-BB9A-96AFF083D914}">
      <dgm:prSet/>
      <dgm:spPr/>
      <dgm:t>
        <a:bodyPr/>
        <a:lstStyle/>
        <a:p>
          <a:endParaRPr lang="en-ZA">
            <a:solidFill>
              <a:schemeClr val="tx1"/>
            </a:solidFill>
          </a:endParaRPr>
        </a:p>
      </dgm:t>
    </dgm:pt>
    <dgm:pt modelId="{EBACC24A-D303-4359-AF1A-DD17EB41562F}">
      <dgm:prSet phldrT="[Text]" custT="1"/>
      <dgm:spPr>
        <a:solidFill>
          <a:srgbClr val="336600"/>
        </a:solidFill>
        <a:ln>
          <a:solidFill>
            <a:schemeClr val="bg1">
              <a:lumMod val="75000"/>
              <a:alpha val="90000"/>
            </a:schemeClr>
          </a:solidFill>
        </a:ln>
      </dgm:spPr>
      <dgm:t>
        <a:bodyPr/>
        <a:lstStyle/>
        <a:p>
          <a:r>
            <a:rPr lang="en-ZA" sz="1200" dirty="0">
              <a:solidFill>
                <a:schemeClr val="tx1"/>
              </a:solidFill>
            </a:rPr>
            <a:t>Current engagements stopped pending support from Shareholders.</a:t>
          </a:r>
        </a:p>
      </dgm:t>
    </dgm:pt>
    <dgm:pt modelId="{617D0DDE-23AE-4FE0-A410-9A39B813545B}" type="parTrans" cxnId="{73538165-D06C-4841-B58D-D1EA97AD5D4F}">
      <dgm:prSet/>
      <dgm:spPr/>
      <dgm:t>
        <a:bodyPr/>
        <a:lstStyle/>
        <a:p>
          <a:endParaRPr lang="en-ZA">
            <a:solidFill>
              <a:schemeClr val="tx1"/>
            </a:solidFill>
          </a:endParaRPr>
        </a:p>
      </dgm:t>
    </dgm:pt>
    <dgm:pt modelId="{C2EE5B0E-DEBE-49C9-AB08-DD68B71FEC27}" type="sibTrans" cxnId="{73538165-D06C-4841-B58D-D1EA97AD5D4F}">
      <dgm:prSet/>
      <dgm:spPr/>
      <dgm:t>
        <a:bodyPr/>
        <a:lstStyle/>
        <a:p>
          <a:endParaRPr lang="en-ZA">
            <a:solidFill>
              <a:schemeClr val="tx1"/>
            </a:solidFill>
          </a:endParaRPr>
        </a:p>
      </dgm:t>
    </dgm:pt>
    <dgm:pt modelId="{91FCC38E-5AD3-4444-B9F6-463C88B2C56E}" type="pres">
      <dgm:prSet presAssocID="{8F4028D3-2E29-4A71-8892-EEEB4D82998A}" presName="Name0" presStyleCnt="0">
        <dgm:presLayoutVars>
          <dgm:dir/>
          <dgm:animLvl val="lvl"/>
          <dgm:resizeHandles/>
        </dgm:presLayoutVars>
      </dgm:prSet>
      <dgm:spPr/>
      <dgm:t>
        <a:bodyPr/>
        <a:lstStyle/>
        <a:p>
          <a:endParaRPr lang="en-US"/>
        </a:p>
      </dgm:t>
    </dgm:pt>
    <dgm:pt modelId="{A44DBD3C-D6C2-44C8-83C7-F2415B248E77}" type="pres">
      <dgm:prSet presAssocID="{C88FA2E7-AAAB-4C4F-8F53-15A1D9C15BD2}" presName="linNode" presStyleCnt="0"/>
      <dgm:spPr/>
    </dgm:pt>
    <dgm:pt modelId="{58765231-BD8D-4639-9910-687A060FCA22}" type="pres">
      <dgm:prSet presAssocID="{C88FA2E7-AAAB-4C4F-8F53-15A1D9C15BD2}" presName="parentShp" presStyleLbl="node1" presStyleIdx="0" presStyleCnt="5">
        <dgm:presLayoutVars>
          <dgm:bulletEnabled val="1"/>
        </dgm:presLayoutVars>
      </dgm:prSet>
      <dgm:spPr/>
      <dgm:t>
        <a:bodyPr/>
        <a:lstStyle/>
        <a:p>
          <a:endParaRPr lang="en-US"/>
        </a:p>
      </dgm:t>
    </dgm:pt>
    <dgm:pt modelId="{492BF761-8F13-4C91-92BB-24F4A7DC8450}" type="pres">
      <dgm:prSet presAssocID="{C88FA2E7-AAAB-4C4F-8F53-15A1D9C15BD2}" presName="childShp" presStyleLbl="bgAccFollowNode1" presStyleIdx="0" presStyleCnt="5" custScaleX="101354" custScaleY="117190" custLinFactNeighborY="-1348">
        <dgm:presLayoutVars>
          <dgm:bulletEnabled val="1"/>
        </dgm:presLayoutVars>
      </dgm:prSet>
      <dgm:spPr>
        <a:solidFill>
          <a:schemeClr val="bg1">
            <a:lumMod val="75000"/>
            <a:alpha val="90000"/>
          </a:schemeClr>
        </a:solidFill>
      </dgm:spPr>
      <dgm:t>
        <a:bodyPr/>
        <a:lstStyle/>
        <a:p>
          <a:endParaRPr lang="en-US"/>
        </a:p>
      </dgm:t>
    </dgm:pt>
    <dgm:pt modelId="{A01D61AD-310E-4AA3-8BB3-E391BB608603}" type="pres">
      <dgm:prSet presAssocID="{84573E62-2F89-4675-AB1B-A6A6F777155B}" presName="spacing" presStyleCnt="0"/>
      <dgm:spPr/>
    </dgm:pt>
    <dgm:pt modelId="{91EBCCFD-C05B-4869-886B-2999006EEBE1}" type="pres">
      <dgm:prSet presAssocID="{83B08716-5BE0-4B53-B0D1-674D8FBAE881}" presName="linNode" presStyleCnt="0"/>
      <dgm:spPr/>
    </dgm:pt>
    <dgm:pt modelId="{432B6019-E81F-4F72-9712-E530444B47EE}" type="pres">
      <dgm:prSet presAssocID="{83B08716-5BE0-4B53-B0D1-674D8FBAE881}" presName="parentShp" presStyleLbl="node1" presStyleIdx="1" presStyleCnt="5">
        <dgm:presLayoutVars>
          <dgm:bulletEnabled val="1"/>
        </dgm:presLayoutVars>
      </dgm:prSet>
      <dgm:spPr/>
      <dgm:t>
        <a:bodyPr/>
        <a:lstStyle/>
        <a:p>
          <a:endParaRPr lang="en-US"/>
        </a:p>
      </dgm:t>
    </dgm:pt>
    <dgm:pt modelId="{B6BBA2B3-EE57-4EB6-950C-7B2B6C47BAAA}" type="pres">
      <dgm:prSet presAssocID="{83B08716-5BE0-4B53-B0D1-674D8FBAE881}" presName="childShp" presStyleLbl="bgAccFollowNode1" presStyleIdx="1" presStyleCnt="5" custScaleX="102788" custScaleY="116789" custLinFactNeighborY="-463">
        <dgm:presLayoutVars>
          <dgm:bulletEnabled val="1"/>
        </dgm:presLayoutVars>
      </dgm:prSet>
      <dgm:spPr>
        <a:solidFill>
          <a:schemeClr val="bg1">
            <a:lumMod val="75000"/>
            <a:alpha val="90000"/>
          </a:schemeClr>
        </a:solidFill>
      </dgm:spPr>
      <dgm:t>
        <a:bodyPr/>
        <a:lstStyle/>
        <a:p>
          <a:endParaRPr lang="en-US"/>
        </a:p>
      </dgm:t>
    </dgm:pt>
    <dgm:pt modelId="{1DB99959-F6B9-46BC-AE04-B09B89F6877E}" type="pres">
      <dgm:prSet presAssocID="{D4600356-9584-4C84-A0B2-DC3581723B03}" presName="spacing" presStyleCnt="0"/>
      <dgm:spPr/>
    </dgm:pt>
    <dgm:pt modelId="{CA9588C8-27BC-4947-8ACC-722196D6F310}" type="pres">
      <dgm:prSet presAssocID="{80AA8E26-10ED-4704-868B-969085D681F6}" presName="linNode" presStyleCnt="0"/>
      <dgm:spPr/>
    </dgm:pt>
    <dgm:pt modelId="{4A647958-2CCC-4CE8-9A40-B002946491FD}" type="pres">
      <dgm:prSet presAssocID="{80AA8E26-10ED-4704-868B-969085D681F6}" presName="parentShp" presStyleLbl="node1" presStyleIdx="2" presStyleCnt="5">
        <dgm:presLayoutVars>
          <dgm:bulletEnabled val="1"/>
        </dgm:presLayoutVars>
      </dgm:prSet>
      <dgm:spPr/>
      <dgm:t>
        <a:bodyPr/>
        <a:lstStyle/>
        <a:p>
          <a:endParaRPr lang="en-US"/>
        </a:p>
      </dgm:t>
    </dgm:pt>
    <dgm:pt modelId="{3960EF07-1462-411B-B0B1-7E87436C92F6}" type="pres">
      <dgm:prSet presAssocID="{80AA8E26-10ED-4704-868B-969085D681F6}" presName="childShp" presStyleLbl="bgAccFollowNode1" presStyleIdx="2" presStyleCnt="5" custScaleX="101354" custLinFactNeighborX="0" custLinFactNeighborY="539">
        <dgm:presLayoutVars>
          <dgm:bulletEnabled val="1"/>
        </dgm:presLayoutVars>
      </dgm:prSet>
      <dgm:spPr>
        <a:solidFill>
          <a:schemeClr val="bg1">
            <a:lumMod val="75000"/>
            <a:alpha val="90000"/>
          </a:schemeClr>
        </a:solidFill>
      </dgm:spPr>
      <dgm:t>
        <a:bodyPr/>
        <a:lstStyle/>
        <a:p>
          <a:endParaRPr lang="en-US"/>
        </a:p>
      </dgm:t>
    </dgm:pt>
    <dgm:pt modelId="{4DC275DA-C0AB-4B25-A8F7-FC37932D4911}" type="pres">
      <dgm:prSet presAssocID="{7637B10C-4CEC-44E2-A2B1-67CCD1A553FD}" presName="spacing" presStyleCnt="0"/>
      <dgm:spPr/>
    </dgm:pt>
    <dgm:pt modelId="{304790FE-9874-4910-A8CD-9730C73EBB5A}" type="pres">
      <dgm:prSet presAssocID="{3C8976AC-23C7-4084-80C3-472C1DB29A77}" presName="linNode" presStyleCnt="0"/>
      <dgm:spPr/>
    </dgm:pt>
    <dgm:pt modelId="{CAB70FB0-6DCA-47A0-8EC1-8FC40FAE7725}" type="pres">
      <dgm:prSet presAssocID="{3C8976AC-23C7-4084-80C3-472C1DB29A77}" presName="parentShp" presStyleLbl="node1" presStyleIdx="3" presStyleCnt="5">
        <dgm:presLayoutVars>
          <dgm:bulletEnabled val="1"/>
        </dgm:presLayoutVars>
      </dgm:prSet>
      <dgm:spPr/>
      <dgm:t>
        <a:bodyPr/>
        <a:lstStyle/>
        <a:p>
          <a:endParaRPr lang="en-US"/>
        </a:p>
      </dgm:t>
    </dgm:pt>
    <dgm:pt modelId="{FDE18D95-CA1A-437F-AEC4-0C21EDDFA966}" type="pres">
      <dgm:prSet presAssocID="{3C8976AC-23C7-4084-80C3-472C1DB29A77}" presName="childShp" presStyleLbl="bgAccFollowNode1" presStyleIdx="3" presStyleCnt="5" custScaleX="101354" custLinFactNeighborX="0" custLinFactNeighborY="539">
        <dgm:presLayoutVars>
          <dgm:bulletEnabled val="1"/>
        </dgm:presLayoutVars>
      </dgm:prSet>
      <dgm:spPr>
        <a:solidFill>
          <a:schemeClr val="bg1">
            <a:lumMod val="75000"/>
            <a:alpha val="90000"/>
          </a:schemeClr>
        </a:solidFill>
      </dgm:spPr>
      <dgm:t>
        <a:bodyPr/>
        <a:lstStyle/>
        <a:p>
          <a:endParaRPr lang="en-US"/>
        </a:p>
      </dgm:t>
    </dgm:pt>
    <dgm:pt modelId="{81338BD5-D7FA-4967-980A-B2FAACDC5DB2}" type="pres">
      <dgm:prSet presAssocID="{CFEE5940-5A68-4C1F-9FF4-BD661930BE40}" presName="spacing" presStyleCnt="0"/>
      <dgm:spPr/>
    </dgm:pt>
    <dgm:pt modelId="{ADF35F58-7319-4216-9ADB-6CB1D742026F}" type="pres">
      <dgm:prSet presAssocID="{C42CF368-7F72-4443-820C-9844B518EF49}" presName="linNode" presStyleCnt="0"/>
      <dgm:spPr/>
    </dgm:pt>
    <dgm:pt modelId="{C12D5B19-4A42-40EC-B855-DEBB067FE826}" type="pres">
      <dgm:prSet presAssocID="{C42CF368-7F72-4443-820C-9844B518EF49}" presName="parentShp" presStyleLbl="node1" presStyleIdx="4" presStyleCnt="5">
        <dgm:presLayoutVars>
          <dgm:bulletEnabled val="1"/>
        </dgm:presLayoutVars>
      </dgm:prSet>
      <dgm:spPr/>
      <dgm:t>
        <a:bodyPr/>
        <a:lstStyle/>
        <a:p>
          <a:endParaRPr lang="en-US"/>
        </a:p>
      </dgm:t>
    </dgm:pt>
    <dgm:pt modelId="{71E92A28-E7A2-4745-ACC2-04B0AB7CF078}" type="pres">
      <dgm:prSet presAssocID="{C42CF368-7F72-4443-820C-9844B518EF49}" presName="childShp" presStyleLbl="bgAccFollowNode1" presStyleIdx="4" presStyleCnt="5" custScaleX="101354" custScaleY="119838">
        <dgm:presLayoutVars>
          <dgm:bulletEnabled val="1"/>
        </dgm:presLayoutVars>
      </dgm:prSet>
      <dgm:spPr>
        <a:xfrm>
          <a:off x="3572785" y="4178424"/>
          <a:ext cx="5359178" cy="949243"/>
        </a:xfrm>
        <a:prstGeom prst="rightArrow">
          <a:avLst>
            <a:gd name="adj1" fmla="val 75000"/>
            <a:gd name="adj2" fmla="val 50000"/>
          </a:avLst>
        </a:prstGeom>
      </dgm:spPr>
      <dgm:t>
        <a:bodyPr/>
        <a:lstStyle/>
        <a:p>
          <a:endParaRPr lang="en-US"/>
        </a:p>
      </dgm:t>
    </dgm:pt>
  </dgm:ptLst>
  <dgm:cxnLst>
    <dgm:cxn modelId="{8F8E2487-781B-4E22-8D2C-FF6EA7A03BAA}" type="presOf" srcId="{24EC1602-E9A9-436D-ACC8-E8B3A0DF6F7F}" destId="{3960EF07-1462-411B-B0B1-7E87436C92F6}" srcOrd="0" destOrd="0" presId="urn:microsoft.com/office/officeart/2005/8/layout/vList6"/>
    <dgm:cxn modelId="{B3FBA8FA-BF4A-443D-8AB6-6A94A529BB1F}" type="presOf" srcId="{7850F927-7365-414C-8A7A-4509084CC949}" destId="{B6BBA2B3-EE57-4EB6-950C-7B2B6C47BAAA}" srcOrd="0" destOrd="0" presId="urn:microsoft.com/office/officeart/2005/8/layout/vList6"/>
    <dgm:cxn modelId="{2DB6999C-5A81-41BC-98DD-EB7F436D71D3}" srcId="{C88FA2E7-AAAB-4C4F-8F53-15A1D9C15BD2}" destId="{847CEE6C-E2F4-48A6-8AD0-53EEEC19E023}" srcOrd="1" destOrd="0" parTransId="{03A99BBE-C802-4FEF-BFB9-B3E6434B741A}" sibTransId="{EEEFA3B6-F097-41AF-B993-1F08041A51FE}"/>
    <dgm:cxn modelId="{9F1153C9-E720-4E5B-BDF9-FDD17706B7F4}" type="presOf" srcId="{83B08716-5BE0-4B53-B0D1-674D8FBAE881}" destId="{432B6019-E81F-4F72-9712-E530444B47EE}" srcOrd="0" destOrd="0" presId="urn:microsoft.com/office/officeart/2005/8/layout/vList6"/>
    <dgm:cxn modelId="{DAC9943A-E7CB-455E-A301-EC9DE573FA8B}" type="presOf" srcId="{76ABE720-4E7E-4CCD-8632-2480BE8B1E17}" destId="{71E92A28-E7A2-4745-ACC2-04B0AB7CF078}" srcOrd="0" destOrd="1" presId="urn:microsoft.com/office/officeart/2005/8/layout/vList6"/>
    <dgm:cxn modelId="{AF8BEC79-1538-4CED-B4B9-FF5B40940382}" type="presOf" srcId="{64E2C4FD-A1BC-499B-8922-6981EC8770D7}" destId="{FDE18D95-CA1A-437F-AEC4-0C21EDDFA966}" srcOrd="0" destOrd="2" presId="urn:microsoft.com/office/officeart/2005/8/layout/vList6"/>
    <dgm:cxn modelId="{8BC52B9D-9FC8-468C-A861-D568FC7F4DF8}" type="presOf" srcId="{C42CF368-7F72-4443-820C-9844B518EF49}" destId="{C12D5B19-4A42-40EC-B855-DEBB067FE826}" srcOrd="0" destOrd="0" presId="urn:microsoft.com/office/officeart/2005/8/layout/vList6"/>
    <dgm:cxn modelId="{3E6B1AC1-EFB5-42D1-A320-76C0C4E639D8}" srcId="{3C8976AC-23C7-4084-80C3-472C1DB29A77}" destId="{77C0493F-97C3-43A7-81D8-97FC75BB3E31}" srcOrd="1" destOrd="0" parTransId="{8A77734A-1A0B-48B7-A18D-D80C42390676}" sibTransId="{AA5150D1-3432-44E3-AE48-60F319B5DC70}"/>
    <dgm:cxn modelId="{ACF72630-2C87-4639-8EDB-7D1A240ED324}" type="presOf" srcId="{62987B9F-35AE-4BF6-BBDF-E43F3B66992D}" destId="{3960EF07-1462-411B-B0B1-7E87436C92F6}" srcOrd="0" destOrd="1" presId="urn:microsoft.com/office/officeart/2005/8/layout/vList6"/>
    <dgm:cxn modelId="{73538165-D06C-4841-B58D-D1EA97AD5D4F}" srcId="{C88FA2E7-AAAB-4C4F-8F53-15A1D9C15BD2}" destId="{EBACC24A-D303-4359-AF1A-DD17EB41562F}" srcOrd="3" destOrd="0" parTransId="{617D0DDE-23AE-4FE0-A410-9A39B813545B}" sibTransId="{C2EE5B0E-DEBE-49C9-AB08-DD68B71FEC27}"/>
    <dgm:cxn modelId="{2EDDBB52-DED4-4C0F-B64D-6A6B5AEBF11E}" srcId="{80AA8E26-10ED-4704-868B-969085D681F6}" destId="{2549E899-6049-4BDF-8AE7-7FA1627DE53F}" srcOrd="2" destOrd="0" parTransId="{BB7E7AEF-B3E3-4D4C-9BE6-C6F479FD1AC1}" sibTransId="{00BFD294-FD3B-456C-A11C-4C3F55239CFE}"/>
    <dgm:cxn modelId="{C282045E-AD64-4629-9C0B-9C4BEE297E35}" srcId="{C42CF368-7F72-4443-820C-9844B518EF49}" destId="{76ABE720-4E7E-4CCD-8632-2480BE8B1E17}" srcOrd="1" destOrd="0" parTransId="{93BFA0BD-62F2-48D0-9C2A-EC6FE0956ADD}" sibTransId="{97AEFA2C-A12A-4E68-A4E3-568A1619906F}"/>
    <dgm:cxn modelId="{79248DDD-F54D-4418-9765-DDCB4C7AB3F5}" type="presOf" srcId="{EBACC24A-D303-4359-AF1A-DD17EB41562F}" destId="{492BF761-8F13-4C91-92BB-24F4A7DC8450}" srcOrd="0" destOrd="3" presId="urn:microsoft.com/office/officeart/2005/8/layout/vList6"/>
    <dgm:cxn modelId="{EA7AE0D0-4F55-458D-A2EB-D40A90EBA41B}" type="presOf" srcId="{847CEE6C-E2F4-48A6-8AD0-53EEEC19E023}" destId="{492BF761-8F13-4C91-92BB-24F4A7DC8450}" srcOrd="0" destOrd="1" presId="urn:microsoft.com/office/officeart/2005/8/layout/vList6"/>
    <dgm:cxn modelId="{D53D27C1-AEF9-49CD-B23A-837FAA29EBDC}" type="presOf" srcId="{2549E899-6049-4BDF-8AE7-7FA1627DE53F}" destId="{3960EF07-1462-411B-B0B1-7E87436C92F6}" srcOrd="0" destOrd="2" presId="urn:microsoft.com/office/officeart/2005/8/layout/vList6"/>
    <dgm:cxn modelId="{CCB09862-6378-4B0F-A85A-D93A50704165}" srcId="{80AA8E26-10ED-4704-868B-969085D681F6}" destId="{62987B9F-35AE-4BF6-BBDF-E43F3B66992D}" srcOrd="1" destOrd="0" parTransId="{D5977028-A8E0-4EE0-A77E-0B1D97961F3A}" sibTransId="{0139EA55-9037-4E54-A142-8F4BA437DB8A}"/>
    <dgm:cxn modelId="{654CCDA3-478C-4CDE-97CC-ECA0C474FCC4}" srcId="{C88FA2E7-AAAB-4C4F-8F53-15A1D9C15BD2}" destId="{48C425B0-803D-45AE-9F3D-F812E2D4D1FC}" srcOrd="0" destOrd="0" parTransId="{CBA4A662-8A7D-468E-8E38-A2E4BDFE755C}" sibTransId="{65C910AE-90DE-4721-9F65-9C5298B1A3BB}"/>
    <dgm:cxn modelId="{3B5D638B-425A-440E-B321-24BEF6FDB929}" type="presOf" srcId="{AB198FF6-7560-4D38-ABF0-EBAA00C259F9}" destId="{B6BBA2B3-EE57-4EB6-950C-7B2B6C47BAAA}" srcOrd="0" destOrd="1" presId="urn:microsoft.com/office/officeart/2005/8/layout/vList6"/>
    <dgm:cxn modelId="{FD5D86CA-1B73-44C7-B681-D1552B31AAB4}" srcId="{8F4028D3-2E29-4A71-8892-EEEB4D82998A}" destId="{3C8976AC-23C7-4084-80C3-472C1DB29A77}" srcOrd="3" destOrd="0" parTransId="{9AE241B3-BE27-467B-A4B9-A71C60E4FFD0}" sibTransId="{CFEE5940-5A68-4C1F-9FF4-BD661930BE40}"/>
    <dgm:cxn modelId="{D45D97EC-B9D2-4612-AD7E-062B6E76D45B}" type="presOf" srcId="{77C0493F-97C3-43A7-81D8-97FC75BB3E31}" destId="{FDE18D95-CA1A-437F-AEC4-0C21EDDFA966}" srcOrd="0" destOrd="1" presId="urn:microsoft.com/office/officeart/2005/8/layout/vList6"/>
    <dgm:cxn modelId="{3C58B3D3-5CE2-4AD7-8DB9-FA4569D41BB5}" type="presOf" srcId="{8F4028D3-2E29-4A71-8892-EEEB4D82998A}" destId="{91FCC38E-5AD3-4444-B9F6-463C88B2C56E}" srcOrd="0" destOrd="0" presId="urn:microsoft.com/office/officeart/2005/8/layout/vList6"/>
    <dgm:cxn modelId="{A5652F77-BB5C-4660-A847-9FD35B8E0EB9}" srcId="{8F4028D3-2E29-4A71-8892-EEEB4D82998A}" destId="{80AA8E26-10ED-4704-868B-969085D681F6}" srcOrd="2" destOrd="0" parTransId="{0C16CEA1-AF1E-4A98-B13B-5E0CD13608C6}" sibTransId="{7637B10C-4CEC-44E2-A2B1-67CCD1A553FD}"/>
    <dgm:cxn modelId="{C57645FF-FC04-491A-A81D-9BCE473A2020}" type="presOf" srcId="{48C425B0-803D-45AE-9F3D-F812E2D4D1FC}" destId="{492BF761-8F13-4C91-92BB-24F4A7DC8450}" srcOrd="0" destOrd="0" presId="urn:microsoft.com/office/officeart/2005/8/layout/vList6"/>
    <dgm:cxn modelId="{55E00AB9-0433-4A90-8827-B82C9A6CDFEC}" type="presOf" srcId="{86543F16-7D87-40B8-8D05-3BE6CDC7C6CA}" destId="{FDE18D95-CA1A-437F-AEC4-0C21EDDFA966}" srcOrd="0" destOrd="0" presId="urn:microsoft.com/office/officeart/2005/8/layout/vList6"/>
    <dgm:cxn modelId="{44E9EE73-D905-46B1-B2E5-90962AA35849}" srcId="{8F4028D3-2E29-4A71-8892-EEEB4D82998A}" destId="{C42CF368-7F72-4443-820C-9844B518EF49}" srcOrd="4" destOrd="0" parTransId="{9A4C33B9-EE9D-42B5-826A-8308C6D08C5B}" sibTransId="{500442A7-EE1E-4AE9-89F3-AF6E75C07DBE}"/>
    <dgm:cxn modelId="{7547993B-4576-4BB0-8866-E7C5D007AA99}" type="presOf" srcId="{4A8248A6-7722-4F98-ADF5-849B04B0F9BE}" destId="{492BF761-8F13-4C91-92BB-24F4A7DC8450}" srcOrd="0" destOrd="2" presId="urn:microsoft.com/office/officeart/2005/8/layout/vList6"/>
    <dgm:cxn modelId="{CB206F9C-8C3A-46DA-B821-92112F6B37D1}" type="presOf" srcId="{C88FA2E7-AAAB-4C4F-8F53-15A1D9C15BD2}" destId="{58765231-BD8D-4639-9910-687A060FCA22}" srcOrd="0" destOrd="0" presId="urn:microsoft.com/office/officeart/2005/8/layout/vList6"/>
    <dgm:cxn modelId="{3356D5BB-320F-4520-A126-B1D202CCEC6A}" srcId="{8F4028D3-2E29-4A71-8892-EEEB4D82998A}" destId="{83B08716-5BE0-4B53-B0D1-674D8FBAE881}" srcOrd="1" destOrd="0" parTransId="{B5043004-40D3-47E4-AEF0-8C1A167F6B39}" sibTransId="{D4600356-9584-4C84-A0B2-DC3581723B03}"/>
    <dgm:cxn modelId="{21F6435E-AA10-4620-900F-B82B6DD6F290}" srcId="{3C8976AC-23C7-4084-80C3-472C1DB29A77}" destId="{86543F16-7D87-40B8-8D05-3BE6CDC7C6CA}" srcOrd="0" destOrd="0" parTransId="{C0C4A94C-3700-430E-B462-5E8CE26768A0}" sibTransId="{952125B1-569F-438D-9F1A-B2DA7362D9E9}"/>
    <dgm:cxn modelId="{60BA3D3F-2F8E-4ED5-A0FF-0C368DF9B9B0}" type="presOf" srcId="{2881A002-2BA7-4466-BEC1-0B6534C40734}" destId="{71E92A28-E7A2-4745-ACC2-04B0AB7CF078}" srcOrd="0" destOrd="0" presId="urn:microsoft.com/office/officeart/2005/8/layout/vList6"/>
    <dgm:cxn modelId="{0BC18F85-4C1E-42F3-AFAD-FA8CC3375E2A}" srcId="{83B08716-5BE0-4B53-B0D1-674D8FBAE881}" destId="{7850F927-7365-414C-8A7A-4509084CC949}" srcOrd="0" destOrd="0" parTransId="{920DE9EA-2DAB-4D5E-82BF-539D61BFBD08}" sibTransId="{AA4E74AD-4D2A-4286-A097-AA9432097EF4}"/>
    <dgm:cxn modelId="{73E5C546-0BE8-4BF8-894F-2BFBD81DAD6E}" srcId="{80AA8E26-10ED-4704-868B-969085D681F6}" destId="{24EC1602-E9A9-436D-ACC8-E8B3A0DF6F7F}" srcOrd="0" destOrd="0" parTransId="{7DB124A7-9187-4D92-ADA0-EB17BBD2C462}" sibTransId="{AF0891F5-505F-47DF-A8AC-45BAFA32B970}"/>
    <dgm:cxn modelId="{42F31450-F2E1-4E3A-BBB7-1DDBB97B4D3C}" type="presOf" srcId="{3C8976AC-23C7-4084-80C3-472C1DB29A77}" destId="{CAB70FB0-6DCA-47A0-8EC1-8FC40FAE7725}" srcOrd="0" destOrd="0" presId="urn:microsoft.com/office/officeart/2005/8/layout/vList6"/>
    <dgm:cxn modelId="{456CC182-8C6E-426B-AFB9-120216595F1E}" srcId="{8F4028D3-2E29-4A71-8892-EEEB4D82998A}" destId="{C88FA2E7-AAAB-4C4F-8F53-15A1D9C15BD2}" srcOrd="0" destOrd="0" parTransId="{33B3FDE6-562B-46F0-A248-6A734A207924}" sibTransId="{84573E62-2F89-4675-AB1B-A6A6F777155B}"/>
    <dgm:cxn modelId="{88FDEE80-E417-44B4-AFCA-E33D97540982}" srcId="{83B08716-5BE0-4B53-B0D1-674D8FBAE881}" destId="{AB198FF6-7560-4D38-ABF0-EBAA00C259F9}" srcOrd="1" destOrd="0" parTransId="{F4E374C1-FC24-4961-9EEF-987A5165CF36}" sibTransId="{BD3E2ACF-731B-4DF1-9942-776DFD5CA0C2}"/>
    <dgm:cxn modelId="{CE51D9EA-2321-4003-BBA0-A315908C632C}" srcId="{C42CF368-7F72-4443-820C-9844B518EF49}" destId="{2881A002-2BA7-4466-BEC1-0B6534C40734}" srcOrd="0" destOrd="0" parTransId="{EEA341D3-E054-4236-B539-6743C21D327F}" sibTransId="{E3374051-F194-4278-A6F6-18C6E0B7D432}"/>
    <dgm:cxn modelId="{66985E02-B680-4071-B57F-D1525EFF5DDA}" srcId="{C88FA2E7-AAAB-4C4F-8F53-15A1D9C15BD2}" destId="{4A8248A6-7722-4F98-ADF5-849B04B0F9BE}" srcOrd="2" destOrd="0" parTransId="{85CF0466-F050-4C36-A322-97EE8B43E80F}" sibTransId="{528EA430-66B5-41D7-926B-773086EBACA4}"/>
    <dgm:cxn modelId="{A8954616-D237-4941-BB9A-96AFF083D914}" srcId="{3C8976AC-23C7-4084-80C3-472C1DB29A77}" destId="{64E2C4FD-A1BC-499B-8922-6981EC8770D7}" srcOrd="2" destOrd="0" parTransId="{7DAA84A0-E710-43F1-9DB6-13C8F1387507}" sibTransId="{6C7B83C0-FBEB-438F-A72C-CE76E67699B5}"/>
    <dgm:cxn modelId="{AFCE73D3-A145-4017-99E4-1C6C917EC19F}" type="presOf" srcId="{80AA8E26-10ED-4704-868B-969085D681F6}" destId="{4A647958-2CCC-4CE8-9A40-B002946491FD}" srcOrd="0" destOrd="0" presId="urn:microsoft.com/office/officeart/2005/8/layout/vList6"/>
    <dgm:cxn modelId="{B75ABDA7-FEDA-4C84-BDFD-A4D8FEAFCD26}" type="presParOf" srcId="{91FCC38E-5AD3-4444-B9F6-463C88B2C56E}" destId="{A44DBD3C-D6C2-44C8-83C7-F2415B248E77}" srcOrd="0" destOrd="0" presId="urn:microsoft.com/office/officeart/2005/8/layout/vList6"/>
    <dgm:cxn modelId="{1EA596B0-4FAC-4191-97A0-3141BFDBFE38}" type="presParOf" srcId="{A44DBD3C-D6C2-44C8-83C7-F2415B248E77}" destId="{58765231-BD8D-4639-9910-687A060FCA22}" srcOrd="0" destOrd="0" presId="urn:microsoft.com/office/officeart/2005/8/layout/vList6"/>
    <dgm:cxn modelId="{08B1C097-872F-4D27-A743-EA27610F75F3}" type="presParOf" srcId="{A44DBD3C-D6C2-44C8-83C7-F2415B248E77}" destId="{492BF761-8F13-4C91-92BB-24F4A7DC8450}" srcOrd="1" destOrd="0" presId="urn:microsoft.com/office/officeart/2005/8/layout/vList6"/>
    <dgm:cxn modelId="{DFDA91C0-D821-48B4-B23F-39FBEABD385B}" type="presParOf" srcId="{91FCC38E-5AD3-4444-B9F6-463C88B2C56E}" destId="{A01D61AD-310E-4AA3-8BB3-E391BB608603}" srcOrd="1" destOrd="0" presId="urn:microsoft.com/office/officeart/2005/8/layout/vList6"/>
    <dgm:cxn modelId="{28D3E681-317C-4F61-8DE3-16F58F084D93}" type="presParOf" srcId="{91FCC38E-5AD3-4444-B9F6-463C88B2C56E}" destId="{91EBCCFD-C05B-4869-886B-2999006EEBE1}" srcOrd="2" destOrd="0" presId="urn:microsoft.com/office/officeart/2005/8/layout/vList6"/>
    <dgm:cxn modelId="{3B5E0DCD-2894-4D2A-841E-C9F1FDF6DA72}" type="presParOf" srcId="{91EBCCFD-C05B-4869-886B-2999006EEBE1}" destId="{432B6019-E81F-4F72-9712-E530444B47EE}" srcOrd="0" destOrd="0" presId="urn:microsoft.com/office/officeart/2005/8/layout/vList6"/>
    <dgm:cxn modelId="{58ECFC6E-6F08-4CAC-8E44-8738F662040A}" type="presParOf" srcId="{91EBCCFD-C05B-4869-886B-2999006EEBE1}" destId="{B6BBA2B3-EE57-4EB6-950C-7B2B6C47BAAA}" srcOrd="1" destOrd="0" presId="urn:microsoft.com/office/officeart/2005/8/layout/vList6"/>
    <dgm:cxn modelId="{9858006B-CA79-40FA-8F62-71CA89C2DD31}" type="presParOf" srcId="{91FCC38E-5AD3-4444-B9F6-463C88B2C56E}" destId="{1DB99959-F6B9-46BC-AE04-B09B89F6877E}" srcOrd="3" destOrd="0" presId="urn:microsoft.com/office/officeart/2005/8/layout/vList6"/>
    <dgm:cxn modelId="{9AC75A41-85FC-4573-98E5-5D9958828377}" type="presParOf" srcId="{91FCC38E-5AD3-4444-B9F6-463C88B2C56E}" destId="{CA9588C8-27BC-4947-8ACC-722196D6F310}" srcOrd="4" destOrd="0" presId="urn:microsoft.com/office/officeart/2005/8/layout/vList6"/>
    <dgm:cxn modelId="{53F4EC4D-AA7B-4A8A-A28A-3393F7CAADBB}" type="presParOf" srcId="{CA9588C8-27BC-4947-8ACC-722196D6F310}" destId="{4A647958-2CCC-4CE8-9A40-B002946491FD}" srcOrd="0" destOrd="0" presId="urn:microsoft.com/office/officeart/2005/8/layout/vList6"/>
    <dgm:cxn modelId="{0C613557-00C6-4131-9402-84CB43D2D531}" type="presParOf" srcId="{CA9588C8-27BC-4947-8ACC-722196D6F310}" destId="{3960EF07-1462-411B-B0B1-7E87436C92F6}" srcOrd="1" destOrd="0" presId="urn:microsoft.com/office/officeart/2005/8/layout/vList6"/>
    <dgm:cxn modelId="{41CED81B-8F15-4747-B057-AA967F7735F9}" type="presParOf" srcId="{91FCC38E-5AD3-4444-B9F6-463C88B2C56E}" destId="{4DC275DA-C0AB-4B25-A8F7-FC37932D4911}" srcOrd="5" destOrd="0" presId="urn:microsoft.com/office/officeart/2005/8/layout/vList6"/>
    <dgm:cxn modelId="{16F9EB23-759C-4940-9B59-BE094072E8D5}" type="presParOf" srcId="{91FCC38E-5AD3-4444-B9F6-463C88B2C56E}" destId="{304790FE-9874-4910-A8CD-9730C73EBB5A}" srcOrd="6" destOrd="0" presId="urn:microsoft.com/office/officeart/2005/8/layout/vList6"/>
    <dgm:cxn modelId="{A027CD8E-7A2B-465D-9CF1-8A3C76B4294F}" type="presParOf" srcId="{304790FE-9874-4910-A8CD-9730C73EBB5A}" destId="{CAB70FB0-6DCA-47A0-8EC1-8FC40FAE7725}" srcOrd="0" destOrd="0" presId="urn:microsoft.com/office/officeart/2005/8/layout/vList6"/>
    <dgm:cxn modelId="{3C2FC441-4B5C-46D1-A61E-F9C28585166C}" type="presParOf" srcId="{304790FE-9874-4910-A8CD-9730C73EBB5A}" destId="{FDE18D95-CA1A-437F-AEC4-0C21EDDFA966}" srcOrd="1" destOrd="0" presId="urn:microsoft.com/office/officeart/2005/8/layout/vList6"/>
    <dgm:cxn modelId="{DE16856E-F5A0-4E8E-AC78-7F89ACBC7538}" type="presParOf" srcId="{91FCC38E-5AD3-4444-B9F6-463C88B2C56E}" destId="{81338BD5-D7FA-4967-980A-B2FAACDC5DB2}" srcOrd="7" destOrd="0" presId="urn:microsoft.com/office/officeart/2005/8/layout/vList6"/>
    <dgm:cxn modelId="{D4BD42A8-A673-4B33-907A-442EC9385101}" type="presParOf" srcId="{91FCC38E-5AD3-4444-B9F6-463C88B2C56E}" destId="{ADF35F58-7319-4216-9ADB-6CB1D742026F}" srcOrd="8" destOrd="0" presId="urn:microsoft.com/office/officeart/2005/8/layout/vList6"/>
    <dgm:cxn modelId="{2D659F60-D5BA-4F7C-9216-B856A149561E}" type="presParOf" srcId="{ADF35F58-7319-4216-9ADB-6CB1D742026F}" destId="{C12D5B19-4A42-40EC-B855-DEBB067FE826}" srcOrd="0" destOrd="0" presId="urn:microsoft.com/office/officeart/2005/8/layout/vList6"/>
    <dgm:cxn modelId="{56F2F3A5-511F-4B1B-9DC7-BA8734280D67}" type="presParOf" srcId="{ADF35F58-7319-4216-9ADB-6CB1D742026F}" destId="{71E92A28-E7A2-4745-ACC2-04B0AB7CF078}" srcOrd="1" destOrd="0" presId="urn:microsoft.com/office/officeart/2005/8/layout/vList6"/>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6B6937-71D8-41D3-8820-528D180127B3}">
      <dsp:nvSpPr>
        <dsp:cNvPr id="0" name=""/>
        <dsp:cNvSpPr/>
      </dsp:nvSpPr>
      <dsp:spPr>
        <a:xfrm>
          <a:off x="0" y="4005398"/>
          <a:ext cx="8699029" cy="876283"/>
        </a:xfrm>
        <a:prstGeom prst="rect">
          <a:avLst/>
        </a:prstGeom>
        <a:solidFill>
          <a:srgbClr val="0099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ZA" sz="2400" b="1" kern="1200" dirty="0">
              <a:latin typeface="Arial" panose="020B0604020202020204" pitchFamily="34" charset="0"/>
              <a:cs typeface="Arial" panose="020B0604020202020204" pitchFamily="34" charset="0"/>
            </a:rPr>
            <a:t>Going Concern</a:t>
          </a:r>
        </a:p>
      </dsp:txBody>
      <dsp:txXfrm>
        <a:off x="0" y="4005398"/>
        <a:ext cx="8699029" cy="876283"/>
      </dsp:txXfrm>
    </dsp:sp>
    <dsp:sp modelId="{ACE3C1E6-E417-4391-8095-3A39FC7F1AF9}">
      <dsp:nvSpPr>
        <dsp:cNvPr id="0" name=""/>
        <dsp:cNvSpPr/>
      </dsp:nvSpPr>
      <dsp:spPr>
        <a:xfrm rot="10800000">
          <a:off x="0" y="2609484"/>
          <a:ext cx="8699029" cy="1347723"/>
        </a:xfrm>
        <a:prstGeom prst="upArrowCallout">
          <a:avLst/>
        </a:prstGeom>
        <a:solidFill>
          <a:srgbClr val="4CBD3D"/>
        </a:solidFill>
        <a:ln>
          <a:solidFill>
            <a:srgbClr val="297132"/>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ZA" sz="2400" b="1" kern="1200" dirty="0">
              <a:latin typeface="Arial" panose="020B0604020202020204" pitchFamily="34" charset="0"/>
              <a:cs typeface="Arial" panose="020B0604020202020204" pitchFamily="34" charset="0"/>
            </a:rPr>
            <a:t>Merger with Sentech</a:t>
          </a:r>
        </a:p>
      </dsp:txBody>
      <dsp:txXfrm rot="10800000">
        <a:off x="0" y="2609484"/>
        <a:ext cx="8699029" cy="1347723"/>
      </dsp:txXfrm>
    </dsp:sp>
    <dsp:sp modelId="{60C2F908-EC4A-4DE1-A768-CACD142279E5}">
      <dsp:nvSpPr>
        <dsp:cNvPr id="0" name=""/>
        <dsp:cNvSpPr/>
      </dsp:nvSpPr>
      <dsp:spPr>
        <a:xfrm rot="10800000">
          <a:off x="0" y="1336239"/>
          <a:ext cx="8699029" cy="1347723"/>
        </a:xfrm>
        <a:prstGeom prst="upArrowCallou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ZA" sz="2400" b="1" kern="1200" dirty="0">
              <a:latin typeface="Arial" panose="020B0604020202020204" pitchFamily="34" charset="0"/>
              <a:cs typeface="Arial" panose="020B0604020202020204" pitchFamily="34" charset="0"/>
            </a:rPr>
            <a:t>Information and Cybersecurity</a:t>
          </a:r>
        </a:p>
      </dsp:txBody>
      <dsp:txXfrm rot="10800000">
        <a:off x="0" y="1336239"/>
        <a:ext cx="8699029" cy="1347723"/>
      </dsp:txXfrm>
    </dsp:sp>
    <dsp:sp modelId="{33D2D17D-8885-4C94-8BBF-15A427E386E5}">
      <dsp:nvSpPr>
        <dsp:cNvPr id="0" name=""/>
        <dsp:cNvSpPr/>
      </dsp:nvSpPr>
      <dsp:spPr>
        <a:xfrm rot="10800000">
          <a:off x="0" y="1660"/>
          <a:ext cx="8699029" cy="1347723"/>
        </a:xfrm>
        <a:prstGeom prst="upArrowCallout">
          <a:avLst/>
        </a:prstGeom>
        <a:solidFill>
          <a:srgbClr val="00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ZA" sz="2400" b="1" kern="1200" dirty="0">
              <a:latin typeface="Arial" panose="020B0604020202020204" pitchFamily="34" charset="0"/>
              <a:cs typeface="Arial" panose="020B0604020202020204" pitchFamily="34" charset="0"/>
            </a:rPr>
            <a:t>Improving Performance</a:t>
          </a:r>
        </a:p>
      </dsp:txBody>
      <dsp:txXfrm rot="10800000">
        <a:off x="0" y="1660"/>
        <a:ext cx="8699029" cy="13477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7B564A-29BD-419D-8345-44918CCBD349}">
      <dsp:nvSpPr>
        <dsp:cNvPr id="0" name=""/>
        <dsp:cNvSpPr/>
      </dsp:nvSpPr>
      <dsp:spPr>
        <a:xfrm rot="5400000">
          <a:off x="5386009" y="-2328171"/>
          <a:ext cx="528625" cy="531795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To protect existing customers by managing churn, grow revenue by upselling to existing customers and acquiring new customers.</a:t>
          </a:r>
          <a:endParaRPr lang="en-ZA" sz="1100" kern="1200" dirty="0"/>
        </a:p>
      </dsp:txBody>
      <dsp:txXfrm rot="5400000">
        <a:off x="5386009" y="-2328171"/>
        <a:ext cx="528625" cy="5317950"/>
      </dsp:txXfrm>
    </dsp:sp>
    <dsp:sp modelId="{3DE79A58-5251-49C1-BA41-63F04F70C4D8}">
      <dsp:nvSpPr>
        <dsp:cNvPr id="0" name=""/>
        <dsp:cNvSpPr/>
      </dsp:nvSpPr>
      <dsp:spPr>
        <a:xfrm>
          <a:off x="3243" y="19502"/>
          <a:ext cx="2991346" cy="660782"/>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ZA" sz="3500" kern="1200" dirty="0"/>
            <a:t>Sales</a:t>
          </a:r>
        </a:p>
      </dsp:txBody>
      <dsp:txXfrm>
        <a:off x="3243" y="19502"/>
        <a:ext cx="2991346" cy="660782"/>
      </dsp:txXfrm>
    </dsp:sp>
    <dsp:sp modelId="{D055AC00-FC40-423E-92C9-C095AD983580}">
      <dsp:nvSpPr>
        <dsp:cNvPr id="0" name=""/>
        <dsp:cNvSpPr/>
      </dsp:nvSpPr>
      <dsp:spPr>
        <a:xfrm rot="5400000">
          <a:off x="5386009" y="-1634350"/>
          <a:ext cx="528625" cy="531795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Collaborating or acquiring an ECS license.</a:t>
          </a:r>
          <a:endParaRPr lang="en-ZA" sz="1100" kern="1200" dirty="0"/>
        </a:p>
      </dsp:txBody>
      <dsp:txXfrm rot="5400000">
        <a:off x="5386009" y="-1634350"/>
        <a:ext cx="528625" cy="5317950"/>
      </dsp:txXfrm>
    </dsp:sp>
    <dsp:sp modelId="{014A5024-6615-400B-B783-00BF6B03E90A}">
      <dsp:nvSpPr>
        <dsp:cNvPr id="0" name=""/>
        <dsp:cNvSpPr/>
      </dsp:nvSpPr>
      <dsp:spPr>
        <a:xfrm>
          <a:off x="0" y="694233"/>
          <a:ext cx="2991346" cy="660782"/>
        </a:xfrm>
        <a:prstGeom prst="roundRect">
          <a:avLst/>
        </a:prstGeom>
        <a:solidFill>
          <a:srgbClr val="D72C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ZA" sz="3500" kern="1200" dirty="0"/>
            <a:t>Licencing</a:t>
          </a:r>
        </a:p>
      </dsp:txBody>
      <dsp:txXfrm>
        <a:off x="0" y="694233"/>
        <a:ext cx="2991346" cy="660782"/>
      </dsp:txXfrm>
    </dsp:sp>
    <dsp:sp modelId="{D69F0D51-7972-4BE6-8761-0930A5DEEF22}">
      <dsp:nvSpPr>
        <dsp:cNvPr id="0" name=""/>
        <dsp:cNvSpPr/>
      </dsp:nvSpPr>
      <dsp:spPr>
        <a:xfrm rot="5400000">
          <a:off x="5386009" y="-940528"/>
          <a:ext cx="528625" cy="531795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Raise funds, maintain cost optimisation.</a:t>
          </a:r>
          <a:endParaRPr lang="en-ZA" sz="1100" kern="1200" dirty="0"/>
        </a:p>
      </dsp:txBody>
      <dsp:txXfrm rot="5400000">
        <a:off x="5386009" y="-940528"/>
        <a:ext cx="528625" cy="5317950"/>
      </dsp:txXfrm>
    </dsp:sp>
    <dsp:sp modelId="{37FEBB2A-5B13-4CEC-925C-52335EE3EDD1}">
      <dsp:nvSpPr>
        <dsp:cNvPr id="0" name=""/>
        <dsp:cNvSpPr/>
      </dsp:nvSpPr>
      <dsp:spPr>
        <a:xfrm>
          <a:off x="0" y="1388055"/>
          <a:ext cx="2991346" cy="660782"/>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ZA" sz="3500" kern="1200" dirty="0"/>
            <a:t>Financial</a:t>
          </a:r>
        </a:p>
      </dsp:txBody>
      <dsp:txXfrm>
        <a:off x="0" y="1388055"/>
        <a:ext cx="2991346" cy="660782"/>
      </dsp:txXfrm>
    </dsp:sp>
    <dsp:sp modelId="{3CA98AA0-58DA-41BD-9E1C-89BBC645EB94}">
      <dsp:nvSpPr>
        <dsp:cNvPr id="0" name=""/>
        <dsp:cNvSpPr/>
      </dsp:nvSpPr>
      <dsp:spPr>
        <a:xfrm rot="5400000">
          <a:off x="5386009" y="-246707"/>
          <a:ext cx="528625" cy="531795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Increase capacity, improve network resilience, improve redundancy on key routes, fortify SADC redundancy, invest in new technologies, expand IP Core network.</a:t>
          </a:r>
          <a:endParaRPr lang="en-ZA" sz="1100" kern="1200" dirty="0"/>
        </a:p>
      </dsp:txBody>
      <dsp:txXfrm rot="5400000">
        <a:off x="5386009" y="-246707"/>
        <a:ext cx="528625" cy="5317950"/>
      </dsp:txXfrm>
    </dsp:sp>
    <dsp:sp modelId="{8B4AC2FB-4A56-4A9B-A25C-E003B4C3F253}">
      <dsp:nvSpPr>
        <dsp:cNvPr id="0" name=""/>
        <dsp:cNvSpPr/>
      </dsp:nvSpPr>
      <dsp:spPr>
        <a:xfrm>
          <a:off x="0" y="2081876"/>
          <a:ext cx="2991346" cy="660782"/>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ZA" sz="3500" kern="1200" dirty="0"/>
            <a:t>Network</a:t>
          </a:r>
        </a:p>
      </dsp:txBody>
      <dsp:txXfrm>
        <a:off x="0" y="2081876"/>
        <a:ext cx="2991346" cy="660782"/>
      </dsp:txXfrm>
    </dsp:sp>
    <dsp:sp modelId="{278EE78A-76B4-478A-B4B7-994A10FC1BC7}">
      <dsp:nvSpPr>
        <dsp:cNvPr id="0" name=""/>
        <dsp:cNvSpPr/>
      </dsp:nvSpPr>
      <dsp:spPr>
        <a:xfrm rot="5400000">
          <a:off x="5386009" y="447114"/>
          <a:ext cx="528625" cy="531795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ZA" sz="1100" kern="1200" dirty="0"/>
            <a:t>Improve Brand Management.</a:t>
          </a:r>
        </a:p>
      </dsp:txBody>
      <dsp:txXfrm rot="5400000">
        <a:off x="5386009" y="447114"/>
        <a:ext cx="528625" cy="5317950"/>
      </dsp:txXfrm>
    </dsp:sp>
    <dsp:sp modelId="{0CCF0850-0379-4129-B80F-2EB0B3B27F75}">
      <dsp:nvSpPr>
        <dsp:cNvPr id="0" name=""/>
        <dsp:cNvSpPr/>
      </dsp:nvSpPr>
      <dsp:spPr>
        <a:xfrm>
          <a:off x="0" y="2775698"/>
          <a:ext cx="2991346" cy="660782"/>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ZA" sz="3500" kern="1200" dirty="0"/>
            <a:t>Marketing</a:t>
          </a:r>
        </a:p>
      </dsp:txBody>
      <dsp:txXfrm>
        <a:off x="0" y="2775698"/>
        <a:ext cx="2991346" cy="660782"/>
      </dsp:txXfrm>
    </dsp:sp>
    <dsp:sp modelId="{7C24DEE2-C76B-438D-B2CB-41937E42A981}">
      <dsp:nvSpPr>
        <dsp:cNvPr id="0" name=""/>
        <dsp:cNvSpPr/>
      </dsp:nvSpPr>
      <dsp:spPr>
        <a:xfrm rot="5400000">
          <a:off x="5386009" y="1140935"/>
          <a:ext cx="528625" cy="531795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ZA" sz="1100" kern="1200" dirty="0"/>
            <a:t>Improve Stakeholder Management.</a:t>
          </a:r>
        </a:p>
      </dsp:txBody>
      <dsp:txXfrm rot="5400000">
        <a:off x="5386009" y="1140935"/>
        <a:ext cx="528625" cy="5317950"/>
      </dsp:txXfrm>
    </dsp:sp>
    <dsp:sp modelId="{C8A89CF6-BA10-4016-9252-C0C73AB808E2}">
      <dsp:nvSpPr>
        <dsp:cNvPr id="0" name=""/>
        <dsp:cNvSpPr/>
      </dsp:nvSpPr>
      <dsp:spPr>
        <a:xfrm>
          <a:off x="0" y="3469519"/>
          <a:ext cx="2991346" cy="66078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ZA" sz="3500" kern="1200" dirty="0"/>
            <a:t>Stakeholder</a:t>
          </a:r>
        </a:p>
      </dsp:txBody>
      <dsp:txXfrm>
        <a:off x="0" y="3469519"/>
        <a:ext cx="2991346" cy="660782"/>
      </dsp:txXfrm>
    </dsp:sp>
    <dsp:sp modelId="{E11CF60D-5500-4ADA-8F25-C936DB1F5B18}">
      <dsp:nvSpPr>
        <dsp:cNvPr id="0" name=""/>
        <dsp:cNvSpPr/>
      </dsp:nvSpPr>
      <dsp:spPr>
        <a:xfrm rot="5400000">
          <a:off x="5386009" y="1834757"/>
          <a:ext cx="528625" cy="531795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Improve speed of completing feasibility studies.</a:t>
          </a:r>
          <a:endParaRPr lang="en-ZA" sz="1100" kern="1200" dirty="0"/>
        </a:p>
      </dsp:txBody>
      <dsp:txXfrm rot="5400000">
        <a:off x="5386009" y="1834757"/>
        <a:ext cx="528625" cy="5317950"/>
      </dsp:txXfrm>
    </dsp:sp>
    <dsp:sp modelId="{B7863FF3-1A6D-42E8-9352-813A12CF0B9E}">
      <dsp:nvSpPr>
        <dsp:cNvPr id="0" name=""/>
        <dsp:cNvSpPr/>
      </dsp:nvSpPr>
      <dsp:spPr>
        <a:xfrm>
          <a:off x="0" y="4163341"/>
          <a:ext cx="2991346" cy="660782"/>
        </a:xfrm>
        <a:prstGeom prst="roundRect">
          <a:avLst/>
        </a:prstGeom>
        <a:solidFill>
          <a:srgbClr val="14E2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ZA" sz="3500" kern="1200" dirty="0"/>
            <a:t>Process</a:t>
          </a:r>
        </a:p>
      </dsp:txBody>
      <dsp:txXfrm>
        <a:off x="0" y="4163341"/>
        <a:ext cx="2991346" cy="66078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2047B96-45AF-464D-88AF-9843131128A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ZA"/>
          </a:p>
        </p:txBody>
      </p:sp>
      <p:sp>
        <p:nvSpPr>
          <p:cNvPr id="3" name="Date Placeholder 2">
            <a:extLst>
              <a:ext uri="{FF2B5EF4-FFF2-40B4-BE49-F238E27FC236}">
                <a16:creationId xmlns:a16="http://schemas.microsoft.com/office/drawing/2014/main" xmlns="" id="{C7823940-2F45-4329-B438-81A60433F74A}"/>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3A439E9-F984-4101-AF34-4AABB50C00A5}" type="datetimeFigureOut">
              <a:rPr lang="en-ZA"/>
              <a:pPr>
                <a:defRPr/>
              </a:pPr>
              <a:t>2021/11/30</a:t>
            </a:fld>
            <a:endParaRPr lang="en-ZA" dirty="0"/>
          </a:p>
        </p:txBody>
      </p:sp>
      <p:sp>
        <p:nvSpPr>
          <p:cNvPr id="4" name="Slide Image Placeholder 3">
            <a:extLst>
              <a:ext uri="{FF2B5EF4-FFF2-40B4-BE49-F238E27FC236}">
                <a16:creationId xmlns:a16="http://schemas.microsoft.com/office/drawing/2014/main" xmlns="" id="{7113AA91-1D4A-4A8F-951F-0F489E5376A3}"/>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a:extLst>
              <a:ext uri="{FF2B5EF4-FFF2-40B4-BE49-F238E27FC236}">
                <a16:creationId xmlns:a16="http://schemas.microsoft.com/office/drawing/2014/main" xmlns="" id="{3C030138-A59E-4930-8E28-A9C08A1F3847}"/>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xmlns="" id="{D2EB951A-B682-4391-98F4-9D966C666F49}"/>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ZA"/>
          </a:p>
        </p:txBody>
      </p:sp>
      <p:sp>
        <p:nvSpPr>
          <p:cNvPr id="7" name="Slide Number Placeholder 6">
            <a:extLst>
              <a:ext uri="{FF2B5EF4-FFF2-40B4-BE49-F238E27FC236}">
                <a16:creationId xmlns:a16="http://schemas.microsoft.com/office/drawing/2014/main" xmlns="" id="{ABE1D3BB-8265-4F18-80DA-2F00717B8631}"/>
              </a:ext>
            </a:extLst>
          </p:cNvPr>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F201564-15AA-48EE-9DD4-1EC823054C13}" type="slidenum">
              <a:rPr lang="en-ZA"/>
              <a:pPr>
                <a:defRPr/>
              </a:pPr>
              <a:t>‹#›</a:t>
            </a:fld>
            <a:endParaRPr lang="en-ZA"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xmlns="" id="{501E3B79-098D-4EB4-83F9-50683BF332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a:extLst>
              <a:ext uri="{FF2B5EF4-FFF2-40B4-BE49-F238E27FC236}">
                <a16:creationId xmlns:a16="http://schemas.microsoft.com/office/drawing/2014/main" xmlns="" id="{AFF6501C-2D8B-40B5-B8CD-624E81A17C84}"/>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58372" name="Slide Number Placeholder 3">
            <a:extLst>
              <a:ext uri="{FF2B5EF4-FFF2-40B4-BE49-F238E27FC236}">
                <a16:creationId xmlns:a16="http://schemas.microsoft.com/office/drawing/2014/main" xmlns="" id="{CDD42B7E-0A99-4A8C-9395-6F261443C90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84507A1-9C26-430E-A76B-AF70BB1C46F1}" type="slidenum">
              <a:rPr lang="en-US" altLang="en-US" smtClean="0">
                <a:solidFill>
                  <a:srgbClr val="000000"/>
                </a:solidFill>
                <a:latin typeface="Calibri" panose="020F0502020204030204" pitchFamily="34" charset="0"/>
              </a:rPr>
              <a:pPr fontAlgn="base">
                <a:spcBef>
                  <a:spcPct val="0"/>
                </a:spcBef>
                <a:spcAft>
                  <a:spcPct val="0"/>
                </a:spcAft>
              </a:pPr>
              <a:t>14</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xmlns="" val="165007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40571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692150"/>
            <a:ext cx="2071688" cy="5434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92150"/>
            <a:ext cx="6067425" cy="5434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593142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EDDE4AEF-E356-4F72-8BA0-AA3F22DDD78A}"/>
              </a:ext>
            </a:extLst>
          </p:cNvPr>
          <p:cNvCxnSpPr/>
          <p:nvPr userDrawn="1"/>
        </p:nvCxnSpPr>
        <p:spPr>
          <a:xfrm>
            <a:off x="192088" y="823913"/>
            <a:ext cx="6996112" cy="0"/>
          </a:xfrm>
          <a:prstGeom prst="line">
            <a:avLst/>
          </a:prstGeom>
          <a:ln w="15875">
            <a:solidFill>
              <a:srgbClr val="0066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51520" y="1277471"/>
            <a:ext cx="864096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251520" y="423339"/>
            <a:ext cx="6734611" cy="400595"/>
          </a:xfrm>
          <a:prstGeom prst="rect">
            <a:avLst/>
          </a:prstGeom>
        </p:spPr>
        <p:txBody>
          <a:bodyPr/>
          <a:lstStyle>
            <a:lvl1pPr marL="0" indent="0">
              <a:buNone/>
              <a:defRPr sz="2000" b="1">
                <a:solidFill>
                  <a:srgbClr val="006600"/>
                </a:solidFill>
              </a:defRPr>
            </a:lvl1pPr>
            <a:lvl2pPr>
              <a:defRPr sz="1600" b="1">
                <a:solidFill>
                  <a:srgbClr val="006600"/>
                </a:solidFill>
              </a:defRPr>
            </a:lvl2pPr>
            <a:lvl3pPr>
              <a:defRPr sz="1600" b="1">
                <a:solidFill>
                  <a:srgbClr val="006600"/>
                </a:solidFill>
              </a:defRPr>
            </a:lvl3pPr>
            <a:lvl4pPr>
              <a:defRPr sz="1600" b="1">
                <a:solidFill>
                  <a:srgbClr val="006600"/>
                </a:solidFill>
              </a:defRPr>
            </a:lvl4pPr>
            <a:lvl5pPr>
              <a:defRPr sz="1600" b="1">
                <a:solidFill>
                  <a:srgbClr val="006600"/>
                </a:solidFill>
              </a:defRPr>
            </a:lvl5pPr>
          </a:lstStyle>
          <a:p>
            <a:pPr lvl="0"/>
            <a:r>
              <a:rPr lang="en-US" dirty="0"/>
              <a:t>Click to edit Master text styles</a:t>
            </a:r>
          </a:p>
        </p:txBody>
      </p:sp>
      <p:sp>
        <p:nvSpPr>
          <p:cNvPr id="5" name="Slide Number Placeholder 3">
            <a:extLst>
              <a:ext uri="{FF2B5EF4-FFF2-40B4-BE49-F238E27FC236}">
                <a16:creationId xmlns:a16="http://schemas.microsoft.com/office/drawing/2014/main" xmlns="" id="{B79D5C54-646E-4FD5-8F5F-55F00EFB38C9}"/>
              </a:ext>
            </a:extLst>
          </p:cNvPr>
          <p:cNvSpPr>
            <a:spLocks noGrp="1"/>
          </p:cNvSpPr>
          <p:nvPr>
            <p:ph type="sldNum" sz="quarter" idx="12"/>
          </p:nvPr>
        </p:nvSpPr>
        <p:spPr/>
        <p:txBody>
          <a:bodyPr/>
          <a:lstStyle>
            <a:lvl1pPr fontAlgn="auto">
              <a:spcBef>
                <a:spcPts val="0"/>
              </a:spcBef>
              <a:spcAft>
                <a:spcPts val="0"/>
              </a:spcAft>
              <a:defRPr/>
            </a:lvl1pPr>
          </a:lstStyle>
          <a:p>
            <a:pPr>
              <a:defRPr/>
            </a:pPr>
            <a:r>
              <a:rPr lang="en-US"/>
              <a:t>Slide </a:t>
            </a:r>
            <a:fld id="{58E94CA5-87EB-4F7F-B2D6-84AFCE150736}" type="slidenum">
              <a:rPr lang="en-US" smtClean="0"/>
              <a:pPr>
                <a:defRPr/>
              </a:pPr>
              <a:t>‹#›</a:t>
            </a:fld>
            <a:endParaRPr lang="en-US"/>
          </a:p>
        </p:txBody>
      </p:sp>
    </p:spTree>
    <p:extLst>
      <p:ext uri="{BB962C8B-B14F-4D97-AF65-F5344CB8AC3E}">
        <p14:creationId xmlns:p14="http://schemas.microsoft.com/office/powerpoint/2010/main" xmlns="" val="2841116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xmlns="" val="571250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7471"/>
            <a:ext cx="864096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251520" y="423339"/>
            <a:ext cx="6734611" cy="400595"/>
          </a:xfrm>
          <a:prstGeom prst="rect">
            <a:avLst/>
          </a:prstGeom>
        </p:spPr>
        <p:txBody>
          <a:bodyPr/>
          <a:lstStyle>
            <a:lvl1pPr marL="0" indent="0">
              <a:buNone/>
              <a:defRPr sz="2000" b="1">
                <a:solidFill>
                  <a:srgbClr val="006600"/>
                </a:solidFill>
              </a:defRPr>
            </a:lvl1pPr>
            <a:lvl2pPr>
              <a:defRPr sz="1600" b="1">
                <a:solidFill>
                  <a:srgbClr val="006600"/>
                </a:solidFill>
              </a:defRPr>
            </a:lvl2pPr>
            <a:lvl3pPr>
              <a:defRPr sz="1600" b="1">
                <a:solidFill>
                  <a:srgbClr val="006600"/>
                </a:solidFill>
              </a:defRPr>
            </a:lvl3pPr>
            <a:lvl4pPr>
              <a:defRPr sz="1600" b="1">
                <a:solidFill>
                  <a:srgbClr val="006600"/>
                </a:solidFill>
              </a:defRPr>
            </a:lvl4pPr>
            <a:lvl5pPr>
              <a:defRPr sz="1600" b="1">
                <a:solidFill>
                  <a:srgbClr val="006600"/>
                </a:solidFill>
              </a:defRPr>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xmlns="" id="{89334BFB-A5A1-4102-8D76-3A2405A172F9}"/>
              </a:ext>
            </a:extLst>
          </p:cNvPr>
          <p:cNvSpPr>
            <a:spLocks noGrp="1"/>
          </p:cNvSpPr>
          <p:nvPr>
            <p:ph type="sldNum" sz="quarter" idx="12"/>
          </p:nvPr>
        </p:nvSpPr>
        <p:spPr/>
        <p:txBody>
          <a:bodyPr/>
          <a:lstStyle>
            <a:lvl1pPr fontAlgn="auto">
              <a:spcBef>
                <a:spcPts val="0"/>
              </a:spcBef>
              <a:spcAft>
                <a:spcPts val="0"/>
              </a:spcAft>
              <a:defRPr/>
            </a:lvl1pPr>
          </a:lstStyle>
          <a:p>
            <a:pPr>
              <a:defRPr/>
            </a:pPr>
            <a:r>
              <a:rPr lang="en-US"/>
              <a:t>Slide </a:t>
            </a:r>
            <a:fld id="{CEC4F900-056B-4311-8AC5-32BCB03B84B1}" type="slidenum">
              <a:rPr lang="en-US" smtClean="0"/>
              <a:pPr>
                <a:defRPr/>
              </a:pPr>
              <a:t>‹#›</a:t>
            </a:fld>
            <a:endParaRPr lang="en-US"/>
          </a:p>
        </p:txBody>
      </p:sp>
    </p:spTree>
    <p:extLst>
      <p:ext uri="{BB962C8B-B14F-4D97-AF65-F5344CB8AC3E}">
        <p14:creationId xmlns:p14="http://schemas.microsoft.com/office/powerpoint/2010/main" xmlns="" val="1976318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1519513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560372"/>
            <a:ext cx="8229600" cy="725488"/>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55256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527403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59868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992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314961"/>
            <a:ext cx="6725239" cy="725488"/>
          </a:xfrm>
        </p:spPr>
        <p:txBody>
          <a:bodyPr>
            <a:noAutofit/>
          </a:bodyPr>
          <a:lstStyle/>
          <a:p>
            <a:r>
              <a:rPr lang="en-US" dirty="0"/>
              <a:t>Click to edit Master title style</a:t>
            </a:r>
          </a:p>
        </p:txBody>
      </p:sp>
      <p:sp>
        <p:nvSpPr>
          <p:cNvPr id="3" name="Content Placeholder 2"/>
          <p:cNvSpPr>
            <a:spLocks noGrp="1"/>
          </p:cNvSpPr>
          <p:nvPr>
            <p:ph idx="1"/>
          </p:nvPr>
        </p:nvSpPr>
        <p:spPr>
          <a:xfrm>
            <a:off x="427757" y="1277471"/>
            <a:ext cx="822960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xmlns="" id="{3814D265-990C-4263-9CA9-0FB52284930B}"/>
              </a:ext>
            </a:extLst>
          </p:cNvPr>
          <p:cNvSpPr>
            <a:spLocks noGrp="1"/>
          </p:cNvSpPr>
          <p:nvPr>
            <p:ph type="sldNum" sz="quarter" idx="10"/>
          </p:nvPr>
        </p:nvSpPr>
        <p:spPr/>
        <p:txBody>
          <a:bodyPr/>
          <a:lstStyle>
            <a:lvl1pPr fontAlgn="auto">
              <a:spcBef>
                <a:spcPts val="0"/>
              </a:spcBef>
              <a:spcAft>
                <a:spcPts val="0"/>
              </a:spcAft>
              <a:defRPr/>
            </a:lvl1pPr>
          </a:lstStyle>
          <a:p>
            <a:pPr>
              <a:defRPr/>
            </a:pPr>
            <a:r>
              <a:rPr lang="en-US"/>
              <a:t>Slide </a:t>
            </a:r>
            <a:fld id="{C5F24DC0-7D79-446C-9A14-E952B3D2C21B}" type="slidenum">
              <a:rPr lang="en-US" smtClean="0"/>
              <a:pPr>
                <a:defRPr/>
              </a:pPr>
              <a:t>‹#›</a:t>
            </a:fld>
            <a:endParaRPr lang="en-US"/>
          </a:p>
        </p:txBody>
      </p:sp>
    </p:spTree>
    <p:extLst>
      <p:ext uri="{BB962C8B-B14F-4D97-AF65-F5344CB8AC3E}">
        <p14:creationId xmlns:p14="http://schemas.microsoft.com/office/powerpoint/2010/main" xmlns="" val="1891902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901071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4153458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75369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692150"/>
            <a:ext cx="2071688" cy="5434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92150"/>
            <a:ext cx="6067425" cy="5434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84642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314961"/>
            <a:ext cx="6725239" cy="725488"/>
          </a:xfrm>
        </p:spPr>
        <p:txBody>
          <a:bodyPr>
            <a:noAutofit/>
          </a:bodyPr>
          <a:lstStyle/>
          <a:p>
            <a:r>
              <a:rPr lang="en-US" dirty="0"/>
              <a:t>Click to edit Master title style</a:t>
            </a:r>
          </a:p>
        </p:txBody>
      </p:sp>
      <p:sp>
        <p:nvSpPr>
          <p:cNvPr id="3" name="Content Placeholder 2"/>
          <p:cNvSpPr>
            <a:spLocks noGrp="1"/>
          </p:cNvSpPr>
          <p:nvPr>
            <p:ph idx="1"/>
          </p:nvPr>
        </p:nvSpPr>
        <p:spPr>
          <a:xfrm>
            <a:off x="427757" y="1277471"/>
            <a:ext cx="822960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xmlns="" id="{B4DD13FC-BB4B-42B9-A48E-4FF8AC6F24E3}"/>
              </a:ext>
            </a:extLst>
          </p:cNvPr>
          <p:cNvSpPr>
            <a:spLocks noGrp="1"/>
          </p:cNvSpPr>
          <p:nvPr>
            <p:ph type="sldNum" sz="quarter" idx="10"/>
          </p:nvPr>
        </p:nvSpPr>
        <p:spPr/>
        <p:txBody>
          <a:bodyPr/>
          <a:lstStyle>
            <a:lvl1pPr fontAlgn="auto">
              <a:spcBef>
                <a:spcPts val="0"/>
              </a:spcBef>
              <a:spcAft>
                <a:spcPts val="0"/>
              </a:spcAft>
              <a:defRPr>
                <a:solidFill>
                  <a:schemeClr val="bg1"/>
                </a:solidFill>
              </a:defRPr>
            </a:lvl1pPr>
          </a:lstStyle>
          <a:p>
            <a:pPr>
              <a:defRPr/>
            </a:pPr>
            <a:r>
              <a:rPr lang="en-US"/>
              <a:t>Slide </a:t>
            </a:r>
            <a:fld id="{F4EAA9A0-B399-4192-B8EC-31E4425125B1}" type="slidenum">
              <a:rPr lang="en-US" smtClean="0"/>
              <a:pPr>
                <a:defRPr/>
              </a:pPr>
              <a:t>‹#›</a:t>
            </a:fld>
            <a:endParaRPr lang="en-US"/>
          </a:p>
        </p:txBody>
      </p:sp>
    </p:spTree>
    <p:extLst>
      <p:ext uri="{BB962C8B-B14F-4D97-AF65-F5344CB8AC3E}">
        <p14:creationId xmlns:p14="http://schemas.microsoft.com/office/powerpoint/2010/main" xmlns="" val="3939973444"/>
      </p:ext>
    </p:extLst>
  </p:cSld>
  <p:clrMapOvr>
    <a:masterClrMapping/>
  </p:clrMapOvr>
  <p:transition spd="slow" advClick="0"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143983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560372"/>
            <a:ext cx="8229600" cy="725488"/>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16157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83218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3214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9807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04551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52163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jpeg"/><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74CC4637-1BCC-4C81-83EC-6AD2E5C0EB14}"/>
              </a:ext>
            </a:extLst>
          </p:cNvPr>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4" descr="0003">
            <a:extLst>
              <a:ext uri="{FF2B5EF4-FFF2-40B4-BE49-F238E27FC236}">
                <a16:creationId xmlns:a16="http://schemas.microsoft.com/office/drawing/2014/main" xmlns="" id="{120D6687-C80D-4DC6-BDDA-03630DF254C7}"/>
              </a:ext>
            </a:extLst>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129463" y="280988"/>
            <a:ext cx="1800225"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a:extLst>
              <a:ext uri="{FF2B5EF4-FFF2-40B4-BE49-F238E27FC236}">
                <a16:creationId xmlns:a16="http://schemas.microsoft.com/office/drawing/2014/main" xmlns="" id="{006D6941-0510-4198-A525-EE6295C37942}"/>
              </a:ext>
            </a:extLst>
          </p:cNvPr>
          <p:cNvSpPr>
            <a:spLocks noGrp="1" noChangeArrowheads="1"/>
          </p:cNvSpPr>
          <p:nvPr>
            <p:ph type="title"/>
          </p:nvPr>
        </p:nvSpPr>
        <p:spPr bwMode="auto">
          <a:xfrm>
            <a:off x="465138" y="336550"/>
            <a:ext cx="66484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4">
            <a:extLst>
              <a:ext uri="{FF2B5EF4-FFF2-40B4-BE49-F238E27FC236}">
                <a16:creationId xmlns:a16="http://schemas.microsoft.com/office/drawing/2014/main" xmlns="" id="{84497B84-39C3-440D-B703-A68939D738BB}"/>
              </a:ext>
            </a:extLst>
          </p:cNvPr>
          <p:cNvSpPr>
            <a:spLocks noGrp="1"/>
          </p:cNvSpPr>
          <p:nvPr>
            <p:ph type="sldNum" sz="quarter" idx="4"/>
          </p:nvPr>
        </p:nvSpPr>
        <p:spPr>
          <a:xfrm>
            <a:off x="6553200" y="6461125"/>
            <a:ext cx="2133600" cy="301625"/>
          </a:xfrm>
          <a:prstGeom prst="rect">
            <a:avLst/>
          </a:prstGeom>
        </p:spPr>
        <p:txBody>
          <a:bodyPr vert="horz" lIns="91440" tIns="45720" rIns="91440" bIns="45720" rtlCol="0" anchor="ctr"/>
          <a:lstStyle>
            <a:lvl1pPr algn="r" eaLnBrk="1" hangingPunct="1">
              <a:defRPr sz="1200">
                <a:solidFill>
                  <a:srgbClr val="FFFFFF"/>
                </a:solidFill>
                <a:latin typeface="+mn-lt"/>
              </a:defRPr>
            </a:lvl1pPr>
          </a:lstStyle>
          <a:p>
            <a:pPr>
              <a:defRPr/>
            </a:pPr>
            <a:r>
              <a:rPr lang="en-US"/>
              <a:t>Slide </a:t>
            </a:r>
            <a:fld id="{EB789559-2C04-4B03-8C8D-EA1F461806C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hf hdr="0" ftr="0" dt="0"/>
  <p:txStyles>
    <p:title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p:titleStyle>
    <p:bodyStyle>
      <a:lvl1pPr marL="342900" indent="-342900" algn="l" rtl="0" eaLnBrk="0" fontAlgn="base" hangingPunct="0">
        <a:spcBef>
          <a:spcPct val="20000"/>
        </a:spcBef>
        <a:spcAft>
          <a:spcPct val="0"/>
        </a:spcAft>
        <a:buBlip>
          <a:blip r:embed="rId16"/>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17"/>
        </a:buBlip>
        <a:defRPr sz="2200">
          <a:solidFill>
            <a:srgbClr val="6D6F67"/>
          </a:solidFill>
          <a:latin typeface="+mn-lt"/>
        </a:defRPr>
      </a:lvl2pPr>
      <a:lvl3pPr marL="1143000" indent="-228600" algn="l" rtl="0" eaLnBrk="0" fontAlgn="base" hangingPunct="0">
        <a:spcBef>
          <a:spcPct val="20000"/>
        </a:spcBef>
        <a:spcAft>
          <a:spcPct val="0"/>
        </a:spcAft>
        <a:buBlip>
          <a:blip r:embed="rId18"/>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panose="020B0604020202020204" pitchFamily="34"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A0CA2360-9BE0-458B-A1D1-3CFA04DD09DE}"/>
              </a:ext>
            </a:extLst>
          </p:cNvPr>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14" descr="0003">
            <a:extLst>
              <a:ext uri="{FF2B5EF4-FFF2-40B4-BE49-F238E27FC236}">
                <a16:creationId xmlns:a16="http://schemas.microsoft.com/office/drawing/2014/main" xmlns="" id="{88A3DF5D-2A6B-4701-8B46-00560D04BD25}"/>
              </a:ext>
            </a:extLst>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145338" y="222250"/>
            <a:ext cx="1800225"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2">
            <a:extLst>
              <a:ext uri="{FF2B5EF4-FFF2-40B4-BE49-F238E27FC236}">
                <a16:creationId xmlns:a16="http://schemas.microsoft.com/office/drawing/2014/main" xmlns="" id="{49567BE8-1D5A-4B61-8D39-5B3F19E1D070}"/>
              </a:ext>
            </a:extLst>
          </p:cNvPr>
          <p:cNvSpPr>
            <a:spLocks noGrp="1" noChangeArrowheads="1"/>
          </p:cNvSpPr>
          <p:nvPr>
            <p:ph type="title"/>
          </p:nvPr>
        </p:nvSpPr>
        <p:spPr bwMode="auto">
          <a:xfrm>
            <a:off x="465138" y="336550"/>
            <a:ext cx="66484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4">
            <a:extLst>
              <a:ext uri="{FF2B5EF4-FFF2-40B4-BE49-F238E27FC236}">
                <a16:creationId xmlns:a16="http://schemas.microsoft.com/office/drawing/2014/main" xmlns="" id="{0263C7FA-9A1D-450E-8E1A-6B9F802E78FD}"/>
              </a:ext>
            </a:extLst>
          </p:cNvPr>
          <p:cNvSpPr>
            <a:spLocks noGrp="1"/>
          </p:cNvSpPr>
          <p:nvPr>
            <p:ph type="sldNum" sz="quarter" idx="4"/>
          </p:nvPr>
        </p:nvSpPr>
        <p:spPr>
          <a:xfrm>
            <a:off x="6553200" y="6461125"/>
            <a:ext cx="2133600" cy="301625"/>
          </a:xfrm>
          <a:prstGeom prst="rect">
            <a:avLst/>
          </a:prstGeom>
        </p:spPr>
        <p:txBody>
          <a:bodyPr vert="horz" lIns="91440" tIns="45720" rIns="91440" bIns="45720" rtlCol="0" anchor="ctr"/>
          <a:lstStyle>
            <a:lvl1pPr algn="r" eaLnBrk="1" hangingPunct="1">
              <a:defRPr sz="1200">
                <a:solidFill>
                  <a:srgbClr val="FFFFFF"/>
                </a:solidFill>
                <a:latin typeface="+mn-lt"/>
              </a:defRPr>
            </a:lvl1pPr>
          </a:lstStyle>
          <a:p>
            <a:pPr>
              <a:defRPr/>
            </a:pPr>
            <a:r>
              <a:rPr lang="en-US"/>
              <a:t>Slide </a:t>
            </a:r>
            <a:fld id="{67A54AA1-5BC3-40C8-A966-47B428024CF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hf hdr="0" ftr="0" dt="0"/>
  <p:txStyles>
    <p:title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p:titleStyle>
    <p:bodyStyle>
      <a:lvl1pPr marL="342900" indent="-342900" algn="l" rtl="0" eaLnBrk="0" fontAlgn="base" hangingPunct="0">
        <a:spcBef>
          <a:spcPct val="20000"/>
        </a:spcBef>
        <a:spcAft>
          <a:spcPct val="0"/>
        </a:spcAft>
        <a:buBlip>
          <a:blip r:embed="rId16"/>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17"/>
        </a:buBlip>
        <a:defRPr sz="2200">
          <a:solidFill>
            <a:srgbClr val="6D6F67"/>
          </a:solidFill>
          <a:latin typeface="+mn-lt"/>
        </a:defRPr>
      </a:lvl2pPr>
      <a:lvl3pPr marL="1143000" indent="-228600" algn="l" rtl="0" eaLnBrk="0" fontAlgn="base" hangingPunct="0">
        <a:spcBef>
          <a:spcPct val="20000"/>
        </a:spcBef>
        <a:spcAft>
          <a:spcPct val="0"/>
        </a:spcAft>
        <a:buBlip>
          <a:blip r:embed="rId18"/>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panose="020B0604020202020204" pitchFamily="34"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jpeg"/><Relationship Id="rId7" Type="http://schemas.openxmlformats.org/officeDocument/2006/relationships/diagramQuickStyle" Target="../diagrams/quickStyle2.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
            <a:extLst>
              <a:ext uri="{FF2B5EF4-FFF2-40B4-BE49-F238E27FC236}">
                <a16:creationId xmlns:a16="http://schemas.microsoft.com/office/drawing/2014/main" xmlns="" id="{37926F2D-73FA-4E26-9C3B-F1CB65BB7D4B}"/>
              </a:ext>
            </a:extLst>
          </p:cNvPr>
          <p:cNvGrpSpPr>
            <a:grpSpLocks/>
          </p:cNvGrpSpPr>
          <p:nvPr/>
        </p:nvGrpSpPr>
        <p:grpSpPr bwMode="auto">
          <a:xfrm>
            <a:off x="0" y="0"/>
            <a:ext cx="9144000" cy="6858000"/>
            <a:chOff x="0" y="0"/>
            <a:chExt cx="9144000" cy="6858000"/>
          </a:xfrm>
        </p:grpSpPr>
        <p:pic>
          <p:nvPicPr>
            <p:cNvPr id="28677" name="Picture 4">
              <a:extLst>
                <a:ext uri="{FF2B5EF4-FFF2-40B4-BE49-F238E27FC236}">
                  <a16:creationId xmlns:a16="http://schemas.microsoft.com/office/drawing/2014/main" xmlns="" id="{83B2A898-6C66-432E-AEB5-5263CCB5539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8" name="Picture 12" descr="A picture containing graphical user interface&#10;&#10;Description automatically generated">
              <a:extLst>
                <a:ext uri="{FF2B5EF4-FFF2-40B4-BE49-F238E27FC236}">
                  <a16:creationId xmlns:a16="http://schemas.microsoft.com/office/drawing/2014/main" xmlns="" id="{4A3C8A31-24D1-49D9-9BCC-D8403C857FB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l="24847" t="13771" r="22749" b="31885"/>
            <a:stretch>
              <a:fillRect/>
            </a:stretch>
          </p:blipFill>
          <p:spPr bwMode="auto">
            <a:xfrm>
              <a:off x="6176902" y="116631"/>
              <a:ext cx="2888648" cy="1733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8675" name="TextBox 5">
            <a:extLst>
              <a:ext uri="{FF2B5EF4-FFF2-40B4-BE49-F238E27FC236}">
                <a16:creationId xmlns:a16="http://schemas.microsoft.com/office/drawing/2014/main" xmlns="" id="{E5C4157B-8A68-47EF-93F3-8F88EA6FA317}"/>
              </a:ext>
            </a:extLst>
          </p:cNvPr>
          <p:cNvSpPr txBox="1">
            <a:spLocks noChangeArrowheads="1"/>
          </p:cNvSpPr>
          <p:nvPr/>
        </p:nvSpPr>
        <p:spPr bwMode="auto">
          <a:xfrm>
            <a:off x="6084168" y="2276475"/>
            <a:ext cx="298204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chemeClr val="bg1"/>
                </a:solidFill>
              </a:rPr>
              <a:t>AREAS OF UNDERPERFORMANCE PROGRESS REPORT</a:t>
            </a:r>
          </a:p>
        </p:txBody>
      </p:sp>
      <p:sp>
        <p:nvSpPr>
          <p:cNvPr id="28676" name="Rectangle 6">
            <a:extLst>
              <a:ext uri="{FF2B5EF4-FFF2-40B4-BE49-F238E27FC236}">
                <a16:creationId xmlns:a16="http://schemas.microsoft.com/office/drawing/2014/main" xmlns="" id="{976A9458-CCFB-45CD-A4C5-945F99ADAF61}"/>
              </a:ext>
            </a:extLst>
          </p:cNvPr>
          <p:cNvSpPr>
            <a:spLocks noChangeArrowheads="1"/>
          </p:cNvSpPr>
          <p:nvPr/>
        </p:nvSpPr>
        <p:spPr bwMode="auto">
          <a:xfrm>
            <a:off x="6300192" y="3933825"/>
            <a:ext cx="2751733"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a:solidFill>
                  <a:schemeClr val="bg1"/>
                </a:solidFill>
              </a:rPr>
              <a:t>Board Chair</a:t>
            </a:r>
          </a:p>
          <a:p>
            <a:pPr algn="ctr" eaLnBrk="1" hangingPunct="1"/>
            <a:endParaRPr lang="en-US" altLang="en-US" sz="2000" b="1" dirty="0">
              <a:solidFill>
                <a:schemeClr val="bg1"/>
              </a:solidFill>
            </a:endParaRPr>
          </a:p>
          <a:p>
            <a:pPr algn="ctr" eaLnBrk="1" hangingPunct="1"/>
            <a:r>
              <a:rPr lang="en-US" altLang="en-US" sz="2000" b="1" dirty="0">
                <a:solidFill>
                  <a:schemeClr val="bg1"/>
                </a:solidFill>
              </a:rPr>
              <a:t>Ms Leah Khumalo</a:t>
            </a:r>
          </a:p>
          <a:p>
            <a:pPr algn="ctr" eaLnBrk="1" hangingPunct="1"/>
            <a:endParaRPr lang="en-US" altLang="en-US" sz="2000" b="1" dirty="0">
              <a:solidFill>
                <a:schemeClr val="bg1"/>
              </a:solidFill>
            </a:endParaRPr>
          </a:p>
          <a:p>
            <a:pPr algn="ctr" eaLnBrk="1" hangingPunct="1"/>
            <a:endParaRPr lang="en-US" altLang="en-US" sz="2000" b="1" dirty="0">
              <a:solidFill>
                <a:schemeClr val="bg1"/>
              </a:solidFill>
            </a:endParaRPr>
          </a:p>
          <a:p>
            <a:pPr algn="ctr" eaLnBrk="1" hangingPunct="1"/>
            <a:endParaRPr lang="en-US" altLang="en-US" sz="2000" b="1" dirty="0">
              <a:solidFill>
                <a:schemeClr val="bg1"/>
              </a:solidFill>
            </a:endParaRPr>
          </a:p>
          <a:p>
            <a:pPr algn="ctr" eaLnBrk="1" hangingPunct="1"/>
            <a:endParaRPr lang="en-US" altLang="en-US" sz="2000" b="1" dirty="0">
              <a:solidFill>
                <a:schemeClr val="bg1"/>
              </a:solidFill>
            </a:endParaRPr>
          </a:p>
          <a:p>
            <a:pPr algn="ctr" eaLnBrk="1" hangingPunct="1"/>
            <a:endParaRPr lang="en-US" altLang="en-US" sz="2000" b="1" dirty="0">
              <a:solidFill>
                <a:schemeClr val="bg1"/>
              </a:solidFill>
            </a:endParaRPr>
          </a:p>
          <a:p>
            <a:pPr algn="just" eaLnBrk="1" hangingPunct="1"/>
            <a:r>
              <a:rPr lang="en-US" altLang="en-US" sz="2000" b="1" dirty="0">
                <a:solidFill>
                  <a:schemeClr val="bg1"/>
                </a:solidFill>
              </a:rPr>
              <a:t>         30 Nov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2230" name="TextBox 37">
            <a:extLst>
              <a:ext uri="{FF2B5EF4-FFF2-40B4-BE49-F238E27FC236}">
                <a16:creationId xmlns:a16="http://schemas.microsoft.com/office/drawing/2014/main" xmlns="" id="{B611222E-92E8-4D0B-AFC2-AA69BB8F0DCE}"/>
              </a:ext>
            </a:extLst>
          </p:cNvPr>
          <p:cNvSpPr txBox="1">
            <a:spLocks noChangeArrowheads="1"/>
          </p:cNvSpPr>
          <p:nvPr/>
        </p:nvSpPr>
        <p:spPr bwMode="auto">
          <a:xfrm>
            <a:off x="2945568" y="4034631"/>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latin typeface="FoundrySterling-Medium"/>
              </a:rPr>
              <a:t>1. To strengthen BBI’s financial position</a:t>
            </a:r>
          </a:p>
          <a:p>
            <a:pPr eaLnBrk="1" hangingPunct="1"/>
            <a:r>
              <a:rPr lang="en-US" altLang="en-US" sz="900">
                <a:solidFill>
                  <a:schemeClr val="bg1"/>
                </a:solidFill>
                <a:latin typeface="FoundrySterling-Medium"/>
              </a:rPr>
              <a:t>    for growth and 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Supports the attainment of key DCDT </a:t>
            </a:r>
          </a:p>
          <a:p>
            <a:pPr eaLnBrk="1" hangingPunct="1"/>
            <a:r>
              <a:rPr lang="en-US" altLang="en-US" sz="900">
                <a:solidFill>
                  <a:schemeClr val="bg1"/>
                </a:solidFill>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45" name="Title 8">
            <a:extLst>
              <a:ext uri="{FF2B5EF4-FFF2-40B4-BE49-F238E27FC236}">
                <a16:creationId xmlns:a16="http://schemas.microsoft.com/office/drawing/2014/main" xmlns="" id="{387C3AC8-26B8-42A6-BF6A-176E9ABF1701}"/>
              </a:ext>
            </a:extLst>
          </p:cNvPr>
          <p:cNvSpPr txBox="1">
            <a:spLocks/>
          </p:cNvSpPr>
          <p:nvPr/>
        </p:nvSpPr>
        <p:spPr bwMode="auto">
          <a:xfrm>
            <a:off x="192088" y="361950"/>
            <a:ext cx="683101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Filling of vacant positions</a:t>
            </a:r>
          </a:p>
        </p:txBody>
      </p:sp>
      <p:sp>
        <p:nvSpPr>
          <p:cNvPr id="21" name="Slide Number Placeholder 2">
            <a:extLst>
              <a:ext uri="{FF2B5EF4-FFF2-40B4-BE49-F238E27FC236}">
                <a16:creationId xmlns:a16="http://schemas.microsoft.com/office/drawing/2014/main" xmlns="" id="{EFE6802E-EED7-4804-9688-CEA4E31DB6E7}"/>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10</a:t>
            </a:fld>
            <a:endParaRPr lang="en-US" altLang="en-US" dirty="0">
              <a:solidFill>
                <a:srgbClr val="FFFFFF"/>
              </a:solidFill>
            </a:endParaRPr>
          </a:p>
        </p:txBody>
      </p:sp>
      <p:graphicFrame>
        <p:nvGraphicFramePr>
          <p:cNvPr id="22" name="Chart 21">
            <a:extLst>
              <a:ext uri="{FF2B5EF4-FFF2-40B4-BE49-F238E27FC236}">
                <a16:creationId xmlns:a16="http://schemas.microsoft.com/office/drawing/2014/main" xmlns="" id="{688B4C6D-52E4-45B2-AA43-A80B003B8B32}"/>
              </a:ext>
            </a:extLst>
          </p:cNvPr>
          <p:cNvGraphicFramePr/>
          <p:nvPr>
            <p:extLst>
              <p:ext uri="{D42A27DB-BD31-4B8C-83A1-F6EECF244321}">
                <p14:modId xmlns:p14="http://schemas.microsoft.com/office/powerpoint/2010/main" xmlns="" val="2451588682"/>
              </p:ext>
            </p:extLst>
          </p:nvPr>
        </p:nvGraphicFramePr>
        <p:xfrm>
          <a:off x="144254" y="1319214"/>
          <a:ext cx="8451849" cy="3048862"/>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xmlns="" id="{6947719A-0A27-4C62-A435-B93221FDF7D9}"/>
              </a:ext>
            </a:extLst>
          </p:cNvPr>
          <p:cNvSpPr txBox="1"/>
          <p:nvPr/>
        </p:nvSpPr>
        <p:spPr>
          <a:xfrm>
            <a:off x="182166" y="4081544"/>
            <a:ext cx="8376024" cy="2333459"/>
          </a:xfrm>
          <a:prstGeom prst="rect">
            <a:avLst/>
          </a:prstGeom>
          <a:noFill/>
        </p:spPr>
        <p:txBody>
          <a:bodyPr wrap="square">
            <a:spAutoFit/>
          </a:bodyPr>
          <a:lstStyle/>
          <a:p>
            <a:pPr algn="just">
              <a:lnSpc>
                <a:spcPct val="115000"/>
              </a:lnSpc>
            </a:pPr>
            <a:r>
              <a:rPr lang="en-ZA" sz="1600" dirty="0">
                <a:effectLst/>
                <a:latin typeface="Arial" panose="020B0604020202020204" pitchFamily="34" charset="0"/>
                <a:ea typeface="Times New Roman" panose="02020603050405020304" pitchFamily="18" charset="0"/>
                <a:cs typeface="Arial" panose="020B0604020202020204" pitchFamily="34" charset="0"/>
              </a:rPr>
              <a:t>The issue of critical positions remaining vacant has affected the performance of some of the functions within the Company. This has already had an effect on the Sales team after a few Sales resources resigned from 2018/19 to date; and could not be replaced. This puts strain on an inadequately resourced Sales team that has to chase increasing sales and revenue growth targets with a third of the required resource capacity lacking. This team is core to the financial sustainability of the organisation and when it is under-resourced this places the current customer base at risk. The IT, HR, Finance and SCM are also significantly impacted.</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8833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7">
            <a:extLst>
              <a:ext uri="{FF2B5EF4-FFF2-40B4-BE49-F238E27FC236}">
                <a16:creationId xmlns:a16="http://schemas.microsoft.com/office/drawing/2014/main" xmlns="" id="{013A331E-C5BD-4DF7-A875-13CD92F6A28E}"/>
              </a:ext>
            </a:extLst>
          </p:cNvPr>
          <p:cNvSpPr txBox="1">
            <a:spLocks noChangeArrowheads="1"/>
          </p:cNvSpPr>
          <p:nvPr/>
        </p:nvSpPr>
        <p:spPr bwMode="auto">
          <a:xfrm>
            <a:off x="1835150" y="1916113"/>
            <a:ext cx="8810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a:t>
            </a:r>
          </a:p>
          <a:p>
            <a:pPr eaLnBrk="1" hangingPunct="1"/>
            <a:r>
              <a:rPr lang="en-US" altLang="en-US" sz="1000">
                <a:solidFill>
                  <a:schemeClr val="bg1"/>
                </a:solidFill>
                <a:cs typeface="Arial" panose="020B0604020202020204" pitchFamily="34" charset="0"/>
              </a:rPr>
              <a:t>Last Mile </a:t>
            </a:r>
          </a:p>
          <a:p>
            <a:pPr eaLnBrk="1" hangingPunct="1"/>
            <a:r>
              <a:rPr lang="en-US" altLang="en-US" sz="1000">
                <a:solidFill>
                  <a:schemeClr val="bg1"/>
                </a:solidFill>
                <a:cs typeface="Arial" panose="020B0604020202020204" pitchFamily="34" charset="0"/>
              </a:rPr>
              <a:t>Connectivity</a:t>
            </a:r>
          </a:p>
        </p:txBody>
      </p:sp>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2230" name="TextBox 37">
            <a:extLst>
              <a:ext uri="{FF2B5EF4-FFF2-40B4-BE49-F238E27FC236}">
                <a16:creationId xmlns:a16="http://schemas.microsoft.com/office/drawing/2014/main" xmlns="" id="{B611222E-92E8-4D0B-AFC2-AA69BB8F0DCE}"/>
              </a:ext>
            </a:extLst>
          </p:cNvPr>
          <p:cNvSpPr txBox="1">
            <a:spLocks noChangeArrowheads="1"/>
          </p:cNvSpPr>
          <p:nvPr/>
        </p:nvSpPr>
        <p:spPr bwMode="auto">
          <a:xfrm>
            <a:off x="2945568" y="4034631"/>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latin typeface="FoundrySterling-Medium"/>
              </a:rPr>
              <a:t>1. To strengthen BBI’s financial position</a:t>
            </a:r>
          </a:p>
          <a:p>
            <a:pPr eaLnBrk="1" hangingPunct="1"/>
            <a:r>
              <a:rPr lang="en-US" altLang="en-US" sz="900">
                <a:solidFill>
                  <a:schemeClr val="bg1"/>
                </a:solidFill>
                <a:latin typeface="FoundrySterling-Medium"/>
              </a:rPr>
              <a:t>    for growth and 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Supports the attainment of key DCDT </a:t>
            </a:r>
          </a:p>
          <a:p>
            <a:pPr eaLnBrk="1" hangingPunct="1"/>
            <a:r>
              <a:rPr lang="en-US" altLang="en-US" sz="900">
                <a:solidFill>
                  <a:schemeClr val="bg1"/>
                </a:solidFill>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45" name="Title 8">
            <a:extLst>
              <a:ext uri="{FF2B5EF4-FFF2-40B4-BE49-F238E27FC236}">
                <a16:creationId xmlns:a16="http://schemas.microsoft.com/office/drawing/2014/main" xmlns="" id="{387C3AC8-26B8-42A6-BF6A-176E9ABF1701}"/>
              </a:ext>
            </a:extLst>
          </p:cNvPr>
          <p:cNvSpPr txBox="1">
            <a:spLocks/>
          </p:cNvSpPr>
          <p:nvPr/>
        </p:nvSpPr>
        <p:spPr bwMode="auto">
          <a:xfrm>
            <a:off x="192088" y="361950"/>
            <a:ext cx="683101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Network Investment Plan and Funding</a:t>
            </a:r>
          </a:p>
        </p:txBody>
      </p:sp>
      <p:graphicFrame>
        <p:nvGraphicFramePr>
          <p:cNvPr id="19" name="Chart 18">
            <a:extLst>
              <a:ext uri="{FF2B5EF4-FFF2-40B4-BE49-F238E27FC236}">
                <a16:creationId xmlns:a16="http://schemas.microsoft.com/office/drawing/2014/main" xmlns="" id="{80013FC5-A3BC-42E2-8B59-E79639F377E5}"/>
              </a:ext>
            </a:extLst>
          </p:cNvPr>
          <p:cNvGraphicFramePr/>
          <p:nvPr>
            <p:extLst>
              <p:ext uri="{D42A27DB-BD31-4B8C-83A1-F6EECF244321}">
                <p14:modId xmlns:p14="http://schemas.microsoft.com/office/powerpoint/2010/main" xmlns="" val="439225603"/>
              </p:ext>
            </p:extLst>
          </p:nvPr>
        </p:nvGraphicFramePr>
        <p:xfrm>
          <a:off x="4096513" y="1254966"/>
          <a:ext cx="4782803" cy="4550298"/>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3">
            <a:extLst>
              <a:ext uri="{FF2B5EF4-FFF2-40B4-BE49-F238E27FC236}">
                <a16:creationId xmlns:a16="http://schemas.microsoft.com/office/drawing/2014/main" xmlns="" id="{74A31870-F361-4125-AADA-5EF246A4E79E}"/>
              </a:ext>
            </a:extLst>
          </p:cNvPr>
          <p:cNvSpPr txBox="1">
            <a:spLocks noChangeArrowheads="1"/>
          </p:cNvSpPr>
          <p:nvPr/>
        </p:nvSpPr>
        <p:spPr>
          <a:xfrm>
            <a:off x="203178" y="996950"/>
            <a:ext cx="3822684" cy="5168354"/>
          </a:xfrm>
          <a:prstGeom prst="rect">
            <a:avLst/>
          </a:prstGeom>
        </p:spPr>
        <p:txBody>
          <a:bodyPr/>
          <a:lstStyle>
            <a:lvl1pPr marL="342900" indent="-342900" algn="l" rtl="0" eaLnBrk="0" fontAlgn="base" hangingPunct="0">
              <a:spcBef>
                <a:spcPct val="20000"/>
              </a:spcBef>
              <a:spcAft>
                <a:spcPct val="0"/>
              </a:spcAft>
              <a:buBlip>
                <a:blip r:embed="rId5"/>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2"/>
              </a:buBlip>
              <a:defRPr sz="2200">
                <a:solidFill>
                  <a:srgbClr val="6D6F67"/>
                </a:solidFill>
                <a:latin typeface="+mn-lt"/>
              </a:defRPr>
            </a:lvl2pPr>
            <a:lvl3pPr marL="1143000" indent="-228600" algn="l" rtl="0" eaLnBrk="0" fontAlgn="base" hangingPunct="0">
              <a:spcBef>
                <a:spcPct val="20000"/>
              </a:spcBef>
              <a:spcAft>
                <a:spcPct val="0"/>
              </a:spcAft>
              <a:buBlip>
                <a:blip r:embed="rId3"/>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pPr marL="0" indent="0">
              <a:buFontTx/>
              <a:buNone/>
            </a:pPr>
            <a:r>
              <a:rPr lang="en-GB" sz="1600" b="1" kern="0" dirty="0">
                <a:solidFill>
                  <a:schemeClr val="tx1"/>
                </a:solidFill>
                <a:latin typeface="Arial" pitchFamily="34" charset="0"/>
                <a:cs typeface="Arial" pitchFamily="34" charset="0"/>
              </a:rPr>
              <a:t>Impact of historical under-investment</a:t>
            </a:r>
          </a:p>
          <a:p>
            <a:r>
              <a:rPr lang="en-GB" sz="1600" kern="0" dirty="0">
                <a:solidFill>
                  <a:schemeClr val="tx1"/>
                </a:solidFill>
                <a:latin typeface="Arial" pitchFamily="34" charset="0"/>
                <a:cs typeface="Arial" pitchFamily="34" charset="0"/>
              </a:rPr>
              <a:t>The last investment made by the Shareholders was in FY 2010/11.</a:t>
            </a:r>
          </a:p>
          <a:p>
            <a:r>
              <a:rPr lang="en-GB" sz="1600" kern="0" dirty="0">
                <a:solidFill>
                  <a:schemeClr val="tx1"/>
                </a:solidFill>
                <a:latin typeface="Arial" pitchFamily="34" charset="0"/>
                <a:cs typeface="Arial" pitchFamily="34" charset="0"/>
              </a:rPr>
              <a:t>The combination of lack of investment and not being able to access funding from Financial Markets has forced BBI to operate in an inefficient survival mode.</a:t>
            </a:r>
          </a:p>
          <a:p>
            <a:r>
              <a:rPr lang="en-GB" sz="1600" kern="0" dirty="0">
                <a:solidFill>
                  <a:schemeClr val="tx1"/>
                </a:solidFill>
                <a:latin typeface="Arial" pitchFamily="34" charset="0"/>
                <a:cs typeface="Arial" pitchFamily="34" charset="0"/>
              </a:rPr>
              <a:t>Using cash flow from operations to fund capex requirements which is insufficient</a:t>
            </a:r>
            <a:r>
              <a:rPr lang="en-GB" sz="1600" kern="0" dirty="0">
                <a:solidFill>
                  <a:srgbClr val="FF0000"/>
                </a:solidFill>
                <a:latin typeface="Arial" pitchFamily="34" charset="0"/>
                <a:cs typeface="Arial" pitchFamily="34" charset="0"/>
              </a:rPr>
              <a:t>.</a:t>
            </a:r>
            <a:endParaRPr lang="en-GB" sz="1600" kern="0" dirty="0">
              <a:solidFill>
                <a:schemeClr val="tx1"/>
              </a:solidFill>
              <a:latin typeface="Arial" pitchFamily="34" charset="0"/>
              <a:cs typeface="Arial" pitchFamily="34" charset="0"/>
            </a:endParaRPr>
          </a:p>
          <a:p>
            <a:r>
              <a:rPr lang="en-GB" sz="1600" kern="0" dirty="0">
                <a:solidFill>
                  <a:schemeClr val="tx1"/>
                </a:solidFill>
                <a:latin typeface="Arial" pitchFamily="34" charset="0"/>
                <a:cs typeface="Arial" pitchFamily="34" charset="0"/>
              </a:rPr>
              <a:t>Causes limited funds to be available for working capital requirements. </a:t>
            </a:r>
          </a:p>
          <a:p>
            <a:r>
              <a:rPr lang="en-GB" sz="1600" kern="0" dirty="0">
                <a:solidFill>
                  <a:schemeClr val="tx1"/>
                </a:solidFill>
                <a:latin typeface="Arial" pitchFamily="34" charset="0"/>
                <a:cs typeface="Arial" pitchFamily="34" charset="0"/>
              </a:rPr>
              <a:t>Some claw back now required to spend on infrastructure and manage working capital.</a:t>
            </a:r>
          </a:p>
          <a:p>
            <a:r>
              <a:rPr lang="en-GB" sz="1600" kern="0" dirty="0">
                <a:solidFill>
                  <a:schemeClr val="tx1"/>
                </a:solidFill>
                <a:latin typeface="Arial" pitchFamily="34" charset="0"/>
                <a:cs typeface="Arial" pitchFamily="34" charset="0"/>
              </a:rPr>
              <a:t>Over the last 6 years, more than R460 million of cash generated from operations has been utilised for infrastructure investments.</a:t>
            </a:r>
          </a:p>
        </p:txBody>
      </p:sp>
      <p:sp>
        <p:nvSpPr>
          <p:cNvPr id="21" name="Slide Number Placeholder 2">
            <a:extLst>
              <a:ext uri="{FF2B5EF4-FFF2-40B4-BE49-F238E27FC236}">
                <a16:creationId xmlns:a16="http://schemas.microsoft.com/office/drawing/2014/main" xmlns="" id="{4100F627-E248-4B35-9B6D-DC81B59AA27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11</a:t>
            </a:fld>
            <a:endParaRPr lang="en-US" altLang="en-US" dirty="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7">
            <a:extLst>
              <a:ext uri="{FF2B5EF4-FFF2-40B4-BE49-F238E27FC236}">
                <a16:creationId xmlns:a16="http://schemas.microsoft.com/office/drawing/2014/main" xmlns="" id="{013A331E-C5BD-4DF7-A875-13CD92F6A28E}"/>
              </a:ext>
            </a:extLst>
          </p:cNvPr>
          <p:cNvSpPr txBox="1">
            <a:spLocks noChangeArrowheads="1"/>
          </p:cNvSpPr>
          <p:nvPr/>
        </p:nvSpPr>
        <p:spPr bwMode="auto">
          <a:xfrm>
            <a:off x="1835150" y="1916113"/>
            <a:ext cx="8810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a:t>
            </a:r>
          </a:p>
          <a:p>
            <a:pPr eaLnBrk="1" hangingPunct="1"/>
            <a:r>
              <a:rPr lang="en-US" altLang="en-US" sz="1000">
                <a:solidFill>
                  <a:schemeClr val="bg1"/>
                </a:solidFill>
                <a:cs typeface="Arial" panose="020B0604020202020204" pitchFamily="34" charset="0"/>
              </a:rPr>
              <a:t>Last Mile </a:t>
            </a:r>
          </a:p>
          <a:p>
            <a:pPr eaLnBrk="1" hangingPunct="1"/>
            <a:r>
              <a:rPr lang="en-US" altLang="en-US" sz="1000">
                <a:solidFill>
                  <a:schemeClr val="bg1"/>
                </a:solidFill>
                <a:cs typeface="Arial" panose="020B0604020202020204" pitchFamily="34" charset="0"/>
              </a:rPr>
              <a:t>Connectivity</a:t>
            </a:r>
          </a:p>
        </p:txBody>
      </p:sp>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2230" name="TextBox 37">
            <a:extLst>
              <a:ext uri="{FF2B5EF4-FFF2-40B4-BE49-F238E27FC236}">
                <a16:creationId xmlns:a16="http://schemas.microsoft.com/office/drawing/2014/main" xmlns="" id="{B611222E-92E8-4D0B-AFC2-AA69BB8F0DCE}"/>
              </a:ext>
            </a:extLst>
          </p:cNvPr>
          <p:cNvSpPr txBox="1">
            <a:spLocks noChangeArrowheads="1"/>
          </p:cNvSpPr>
          <p:nvPr/>
        </p:nvSpPr>
        <p:spPr bwMode="auto">
          <a:xfrm>
            <a:off x="2945568" y="4034631"/>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latin typeface="FoundrySterling-Medium"/>
              </a:rPr>
              <a:t>1. To strengthen BBI’s financial position</a:t>
            </a:r>
          </a:p>
          <a:p>
            <a:pPr eaLnBrk="1" hangingPunct="1"/>
            <a:r>
              <a:rPr lang="en-US" altLang="en-US" sz="900">
                <a:solidFill>
                  <a:schemeClr val="bg1"/>
                </a:solidFill>
                <a:latin typeface="FoundrySterling-Medium"/>
              </a:rPr>
              <a:t>    for growth and 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Supports the attainment of key DCDT </a:t>
            </a:r>
          </a:p>
          <a:p>
            <a:pPr eaLnBrk="1" hangingPunct="1"/>
            <a:r>
              <a:rPr lang="en-US" altLang="en-US" sz="900">
                <a:solidFill>
                  <a:schemeClr val="bg1"/>
                </a:solidFill>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45" name="Title 8">
            <a:extLst>
              <a:ext uri="{FF2B5EF4-FFF2-40B4-BE49-F238E27FC236}">
                <a16:creationId xmlns:a16="http://schemas.microsoft.com/office/drawing/2014/main" xmlns="" id="{387C3AC8-26B8-42A6-BF6A-176E9ABF1701}"/>
              </a:ext>
            </a:extLst>
          </p:cNvPr>
          <p:cNvSpPr txBox="1">
            <a:spLocks/>
          </p:cNvSpPr>
          <p:nvPr/>
        </p:nvSpPr>
        <p:spPr bwMode="auto">
          <a:xfrm>
            <a:off x="192088" y="361950"/>
            <a:ext cx="683101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Network Investment Plan and Funding</a:t>
            </a:r>
          </a:p>
        </p:txBody>
      </p:sp>
      <p:sp>
        <p:nvSpPr>
          <p:cNvPr id="20" name="Rectangle 3">
            <a:extLst>
              <a:ext uri="{FF2B5EF4-FFF2-40B4-BE49-F238E27FC236}">
                <a16:creationId xmlns:a16="http://schemas.microsoft.com/office/drawing/2014/main" xmlns="" id="{74A31870-F361-4125-AADA-5EF246A4E79E}"/>
              </a:ext>
            </a:extLst>
          </p:cNvPr>
          <p:cNvSpPr txBox="1">
            <a:spLocks noChangeArrowheads="1"/>
          </p:cNvSpPr>
          <p:nvPr/>
        </p:nvSpPr>
        <p:spPr>
          <a:xfrm>
            <a:off x="209557" y="1124744"/>
            <a:ext cx="8702667" cy="5112568"/>
          </a:xfrm>
          <a:prstGeom prst="rect">
            <a:avLst/>
          </a:prstGeom>
        </p:spPr>
        <p:txBody>
          <a:bodyPr/>
          <a:lstStyle>
            <a:lvl1pPr marL="342900" indent="-342900" algn="l" rtl="0" eaLnBrk="0" fontAlgn="base" hangingPunct="0">
              <a:spcBef>
                <a:spcPct val="20000"/>
              </a:spcBef>
              <a:spcAft>
                <a:spcPct val="0"/>
              </a:spcAft>
              <a:buBlip>
                <a:blip r:embed="rId4"/>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2"/>
              </a:buBlip>
              <a:defRPr sz="2200">
                <a:solidFill>
                  <a:srgbClr val="6D6F67"/>
                </a:solidFill>
                <a:latin typeface="+mn-lt"/>
              </a:defRPr>
            </a:lvl2pPr>
            <a:lvl3pPr marL="1143000" indent="-228600" algn="l" rtl="0" eaLnBrk="0" fontAlgn="base" hangingPunct="0">
              <a:spcBef>
                <a:spcPct val="20000"/>
              </a:spcBef>
              <a:spcAft>
                <a:spcPct val="0"/>
              </a:spcAft>
              <a:buBlip>
                <a:blip r:embed="rId3"/>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pPr marL="0" indent="0" algn="just">
              <a:buFontTx/>
              <a:buNone/>
            </a:pPr>
            <a:r>
              <a:rPr lang="en-GB" sz="1600" b="1" kern="0" dirty="0">
                <a:solidFill>
                  <a:schemeClr val="tx1"/>
                </a:solidFill>
                <a:latin typeface="Arial" pitchFamily="34" charset="0"/>
                <a:cs typeface="Arial" pitchFamily="34" charset="0"/>
              </a:rPr>
              <a:t>Network Upgrade Strategy</a:t>
            </a:r>
          </a:p>
          <a:p>
            <a:pPr algn="just"/>
            <a:r>
              <a:rPr lang="en-GB" sz="1600" kern="0" dirty="0">
                <a:solidFill>
                  <a:schemeClr val="tx1"/>
                </a:solidFill>
                <a:latin typeface="Arial" pitchFamily="34" charset="0"/>
                <a:cs typeface="Arial" pitchFamily="34" charset="0"/>
              </a:rPr>
              <a:t>One of the key challenges that needs to be addressed urgently is the lack of available capacity on the network. </a:t>
            </a:r>
          </a:p>
          <a:p>
            <a:pPr algn="just"/>
            <a:r>
              <a:rPr lang="en-GB" sz="1600" kern="0" dirty="0">
                <a:solidFill>
                  <a:schemeClr val="tx1"/>
                </a:solidFill>
                <a:latin typeface="Arial" pitchFamily="34" charset="0"/>
                <a:cs typeface="Arial" pitchFamily="34" charset="0"/>
              </a:rPr>
              <a:t>Capacity is required both for redundancy as well as direct customer provisioning.</a:t>
            </a:r>
          </a:p>
          <a:p>
            <a:pPr algn="just"/>
            <a:r>
              <a:rPr lang="en-GB" sz="1600" kern="0" dirty="0">
                <a:solidFill>
                  <a:schemeClr val="tx1"/>
                </a:solidFill>
                <a:latin typeface="Arial" pitchFamily="34" charset="0"/>
                <a:cs typeface="Arial" pitchFamily="34" charset="0"/>
              </a:rPr>
              <a:t>Further investment for additional capacity upgrade is required in order to run a resilient network smoothly. </a:t>
            </a:r>
          </a:p>
          <a:p>
            <a:pPr algn="just"/>
            <a:r>
              <a:rPr lang="en-GB" sz="1600" kern="0" dirty="0">
                <a:solidFill>
                  <a:schemeClr val="tx1"/>
                </a:solidFill>
                <a:latin typeface="Arial" pitchFamily="34" charset="0"/>
                <a:cs typeface="Arial" pitchFamily="34" charset="0"/>
              </a:rPr>
              <a:t>A scalable network is required to match the growing demand for bandwidth. The network capacity increase needs to cater for the expected introduction of 5G.</a:t>
            </a:r>
          </a:p>
          <a:p>
            <a:pPr algn="just"/>
            <a:endParaRPr lang="en-GB" sz="1600" kern="0" dirty="0">
              <a:solidFill>
                <a:schemeClr val="tx1"/>
              </a:solidFill>
              <a:latin typeface="Arial" pitchFamily="34" charset="0"/>
              <a:cs typeface="Arial" pitchFamily="34" charset="0"/>
            </a:endParaRPr>
          </a:p>
          <a:p>
            <a:pPr marL="0" indent="0" algn="just">
              <a:buNone/>
            </a:pPr>
            <a:r>
              <a:rPr lang="en-GB" sz="1600" b="1" kern="0" dirty="0">
                <a:solidFill>
                  <a:schemeClr val="tx1"/>
                </a:solidFill>
                <a:latin typeface="Arial" pitchFamily="34" charset="0"/>
                <a:cs typeface="Arial" pitchFamily="34" charset="0"/>
              </a:rPr>
              <a:t>Problem Statement</a:t>
            </a:r>
          </a:p>
          <a:p>
            <a:pPr algn="just"/>
            <a:r>
              <a:rPr lang="en-GB" sz="1600" kern="0" dirty="0">
                <a:solidFill>
                  <a:schemeClr val="tx1"/>
                </a:solidFill>
                <a:latin typeface="Arial" pitchFamily="34" charset="0"/>
                <a:cs typeface="Arial" pitchFamily="34" charset="0"/>
              </a:rPr>
              <a:t>BBI has identified over R1 billion of critical investment in infrastructure that needs to be carried out over the next 4 years.</a:t>
            </a:r>
          </a:p>
          <a:p>
            <a:pPr algn="just"/>
            <a:r>
              <a:rPr lang="en-GB" sz="1600" kern="0" dirty="0">
                <a:solidFill>
                  <a:schemeClr val="tx1"/>
                </a:solidFill>
                <a:latin typeface="Arial" pitchFamily="34" charset="0"/>
                <a:cs typeface="Arial" pitchFamily="34" charset="0"/>
              </a:rPr>
              <a:t>The key challenge is the funding mechanism for these projects – especially at a time when BBI is expected to be self-funding and self-sustaining.</a:t>
            </a:r>
          </a:p>
          <a:p>
            <a:pPr algn="just"/>
            <a:endParaRPr lang="en-GB" sz="1600" kern="0" dirty="0">
              <a:solidFill>
                <a:schemeClr val="tx1"/>
              </a:solidFill>
              <a:latin typeface="Arial" pitchFamily="34" charset="0"/>
              <a:cs typeface="Arial" pitchFamily="34" charset="0"/>
            </a:endParaRPr>
          </a:p>
          <a:p>
            <a:pPr marL="0" indent="0" algn="just">
              <a:buNone/>
            </a:pPr>
            <a:r>
              <a:rPr lang="en-GB" sz="1600" b="1" kern="0" dirty="0">
                <a:solidFill>
                  <a:schemeClr val="tx1"/>
                </a:solidFill>
                <a:latin typeface="Arial" pitchFamily="34" charset="0"/>
                <a:cs typeface="Arial" pitchFamily="34" charset="0"/>
              </a:rPr>
              <a:t>Investment Rationale</a:t>
            </a:r>
          </a:p>
          <a:p>
            <a:pPr algn="just"/>
            <a:r>
              <a:rPr lang="en-GB" sz="1600" kern="0" dirty="0">
                <a:solidFill>
                  <a:schemeClr val="tx1"/>
                </a:solidFill>
                <a:latin typeface="Arial" pitchFamily="34" charset="0"/>
                <a:cs typeface="Arial" pitchFamily="34" charset="0"/>
              </a:rPr>
              <a:t>BBI has an opportunity to grow the 10% Wholesale Market Share (per BMIT) through capacity investment.</a:t>
            </a:r>
          </a:p>
        </p:txBody>
      </p:sp>
      <p:sp>
        <p:nvSpPr>
          <p:cNvPr id="21" name="Slide Number Placeholder 2">
            <a:extLst>
              <a:ext uri="{FF2B5EF4-FFF2-40B4-BE49-F238E27FC236}">
                <a16:creationId xmlns:a16="http://schemas.microsoft.com/office/drawing/2014/main" xmlns="" id="{EFE6802E-EED7-4804-9688-CEA4E31DB6E7}"/>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12</a:t>
            </a:fld>
            <a:endParaRPr lang="en-US" altLang="en-US" dirty="0">
              <a:solidFill>
                <a:srgbClr val="FFFFFF"/>
              </a:solidFill>
            </a:endParaRPr>
          </a:p>
        </p:txBody>
      </p:sp>
    </p:spTree>
    <p:extLst>
      <p:ext uri="{BB962C8B-B14F-4D97-AF65-F5344CB8AC3E}">
        <p14:creationId xmlns:p14="http://schemas.microsoft.com/office/powerpoint/2010/main" xmlns="" val="3701953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7">
            <a:extLst>
              <a:ext uri="{FF2B5EF4-FFF2-40B4-BE49-F238E27FC236}">
                <a16:creationId xmlns:a16="http://schemas.microsoft.com/office/drawing/2014/main" xmlns="" id="{013A331E-C5BD-4DF7-A875-13CD92F6A28E}"/>
              </a:ext>
            </a:extLst>
          </p:cNvPr>
          <p:cNvSpPr txBox="1">
            <a:spLocks noChangeArrowheads="1"/>
          </p:cNvSpPr>
          <p:nvPr/>
        </p:nvSpPr>
        <p:spPr bwMode="auto">
          <a:xfrm>
            <a:off x="1835150" y="1916113"/>
            <a:ext cx="8810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a:t>
            </a:r>
          </a:p>
          <a:p>
            <a:pPr eaLnBrk="1" hangingPunct="1"/>
            <a:r>
              <a:rPr lang="en-US" altLang="en-US" sz="1000">
                <a:solidFill>
                  <a:schemeClr val="bg1"/>
                </a:solidFill>
                <a:cs typeface="Arial" panose="020B0604020202020204" pitchFamily="34" charset="0"/>
              </a:rPr>
              <a:t>Last Mile </a:t>
            </a:r>
          </a:p>
          <a:p>
            <a:pPr eaLnBrk="1" hangingPunct="1"/>
            <a:r>
              <a:rPr lang="en-US" altLang="en-US" sz="1000">
                <a:solidFill>
                  <a:schemeClr val="bg1"/>
                </a:solidFill>
                <a:cs typeface="Arial" panose="020B0604020202020204" pitchFamily="34" charset="0"/>
              </a:rPr>
              <a:t>Connectivity</a:t>
            </a:r>
          </a:p>
        </p:txBody>
      </p:sp>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2230" name="TextBox 37">
            <a:extLst>
              <a:ext uri="{FF2B5EF4-FFF2-40B4-BE49-F238E27FC236}">
                <a16:creationId xmlns:a16="http://schemas.microsoft.com/office/drawing/2014/main" xmlns="" id="{B611222E-92E8-4D0B-AFC2-AA69BB8F0DCE}"/>
              </a:ext>
            </a:extLst>
          </p:cNvPr>
          <p:cNvSpPr txBox="1">
            <a:spLocks noChangeArrowheads="1"/>
          </p:cNvSpPr>
          <p:nvPr/>
        </p:nvSpPr>
        <p:spPr bwMode="auto">
          <a:xfrm>
            <a:off x="2945568" y="4034631"/>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latin typeface="FoundrySterling-Medium"/>
              </a:rPr>
              <a:t>1. To strengthen BBI’s financial position</a:t>
            </a:r>
          </a:p>
          <a:p>
            <a:pPr eaLnBrk="1" hangingPunct="1"/>
            <a:r>
              <a:rPr lang="en-US" altLang="en-US" sz="900">
                <a:solidFill>
                  <a:schemeClr val="bg1"/>
                </a:solidFill>
                <a:latin typeface="FoundrySterling-Medium"/>
              </a:rPr>
              <a:t>    for growth and 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Supports the attainment of key DCDT </a:t>
            </a:r>
          </a:p>
          <a:p>
            <a:pPr eaLnBrk="1" hangingPunct="1"/>
            <a:r>
              <a:rPr lang="en-US" altLang="en-US" sz="900">
                <a:solidFill>
                  <a:schemeClr val="bg1"/>
                </a:solidFill>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45" name="Title 8">
            <a:extLst>
              <a:ext uri="{FF2B5EF4-FFF2-40B4-BE49-F238E27FC236}">
                <a16:creationId xmlns:a16="http://schemas.microsoft.com/office/drawing/2014/main" xmlns="" id="{387C3AC8-26B8-42A6-BF6A-176E9ABF1701}"/>
              </a:ext>
            </a:extLst>
          </p:cNvPr>
          <p:cNvSpPr txBox="1">
            <a:spLocks/>
          </p:cNvSpPr>
          <p:nvPr/>
        </p:nvSpPr>
        <p:spPr bwMode="auto">
          <a:xfrm>
            <a:off x="192088" y="361950"/>
            <a:ext cx="690086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Network Investment Plan and Funding</a:t>
            </a:r>
          </a:p>
        </p:txBody>
      </p:sp>
      <p:sp>
        <p:nvSpPr>
          <p:cNvPr id="20" name="Rectangle 3">
            <a:extLst>
              <a:ext uri="{FF2B5EF4-FFF2-40B4-BE49-F238E27FC236}">
                <a16:creationId xmlns:a16="http://schemas.microsoft.com/office/drawing/2014/main" xmlns="" id="{74A31870-F361-4125-AADA-5EF246A4E79E}"/>
              </a:ext>
            </a:extLst>
          </p:cNvPr>
          <p:cNvSpPr txBox="1">
            <a:spLocks noChangeArrowheads="1"/>
          </p:cNvSpPr>
          <p:nvPr/>
        </p:nvSpPr>
        <p:spPr>
          <a:xfrm>
            <a:off x="209557" y="1124744"/>
            <a:ext cx="8702667" cy="5112568"/>
          </a:xfrm>
          <a:prstGeom prst="rect">
            <a:avLst/>
          </a:prstGeom>
        </p:spPr>
        <p:txBody>
          <a:bodyPr/>
          <a:lstStyle>
            <a:lvl1pPr marL="342900" indent="-342900" algn="l" rtl="0" eaLnBrk="0" fontAlgn="base" hangingPunct="0">
              <a:spcBef>
                <a:spcPct val="20000"/>
              </a:spcBef>
              <a:spcAft>
                <a:spcPct val="0"/>
              </a:spcAft>
              <a:buBlip>
                <a:blip r:embed="rId4"/>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2"/>
              </a:buBlip>
              <a:defRPr sz="2200">
                <a:solidFill>
                  <a:srgbClr val="6D6F67"/>
                </a:solidFill>
                <a:latin typeface="+mn-lt"/>
              </a:defRPr>
            </a:lvl2pPr>
            <a:lvl3pPr marL="1143000" indent="-228600" algn="l" rtl="0" eaLnBrk="0" fontAlgn="base" hangingPunct="0">
              <a:spcBef>
                <a:spcPct val="20000"/>
              </a:spcBef>
              <a:spcAft>
                <a:spcPct val="0"/>
              </a:spcAft>
              <a:buBlip>
                <a:blip r:embed="rId3"/>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pPr marL="0" indent="0" algn="just">
              <a:buNone/>
            </a:pPr>
            <a:r>
              <a:rPr lang="en-GB" sz="1600" b="1" kern="0" dirty="0">
                <a:solidFill>
                  <a:schemeClr val="tx1"/>
                </a:solidFill>
                <a:latin typeface="Arial" pitchFamily="34" charset="0"/>
                <a:cs typeface="Arial" pitchFamily="34" charset="0"/>
              </a:rPr>
              <a:t>Investment Rationale (cont.)</a:t>
            </a:r>
          </a:p>
          <a:p>
            <a:pPr algn="just"/>
            <a:r>
              <a:rPr lang="en-GB" sz="1600" kern="0" dirty="0">
                <a:solidFill>
                  <a:schemeClr val="tx1"/>
                </a:solidFill>
                <a:latin typeface="Arial" pitchFamily="34" charset="0"/>
                <a:cs typeface="Arial" pitchFamily="34" charset="0"/>
              </a:rPr>
              <a:t>2019 Performance is indicative of the potential, where performance was close to target and this was with reasonable capacity and cash flow as well as adequate staff capacity.</a:t>
            </a:r>
          </a:p>
          <a:p>
            <a:pPr algn="just"/>
            <a:r>
              <a:rPr lang="en-GB" sz="1600" kern="0" dirty="0">
                <a:solidFill>
                  <a:schemeClr val="tx1"/>
                </a:solidFill>
                <a:latin typeface="Arial" pitchFamily="34" charset="0"/>
                <a:cs typeface="Arial" pitchFamily="34" charset="0"/>
              </a:rPr>
              <a:t>BBI is positioned to take on SADC integrator of choice due to established relationships and long term development of SATA (Southern African Telecommunications Association) relationships which support BBI. </a:t>
            </a:r>
          </a:p>
          <a:p>
            <a:pPr algn="just"/>
            <a:r>
              <a:rPr lang="en-GB" sz="1600" kern="0" dirty="0">
                <a:solidFill>
                  <a:schemeClr val="tx1"/>
                </a:solidFill>
                <a:latin typeface="Arial" pitchFamily="34" charset="0"/>
                <a:cs typeface="Arial" pitchFamily="34" charset="0"/>
              </a:rPr>
              <a:t>BBI has managed to acquire, grow and retain the most sought after Key Accounts despite all the challenges.</a:t>
            </a:r>
          </a:p>
          <a:p>
            <a:pPr marL="0" indent="0" algn="just">
              <a:buNone/>
            </a:pPr>
            <a:r>
              <a:rPr lang="en-GB" sz="1600" b="1" kern="0" dirty="0">
                <a:solidFill>
                  <a:schemeClr val="tx1"/>
                </a:solidFill>
                <a:latin typeface="Arial" pitchFamily="34" charset="0"/>
                <a:cs typeface="Arial" pitchFamily="34" charset="0"/>
              </a:rPr>
              <a:t>Solution</a:t>
            </a:r>
          </a:p>
          <a:p>
            <a:pPr algn="just"/>
            <a:r>
              <a:rPr lang="en-GB" sz="1600" kern="0" dirty="0">
                <a:solidFill>
                  <a:schemeClr val="tx1"/>
                </a:solidFill>
                <a:latin typeface="Arial" pitchFamily="34" charset="0"/>
                <a:cs typeface="Arial" pitchFamily="34" charset="0"/>
              </a:rPr>
              <a:t>BBI’s projects and assets are all revenue generating assets.</a:t>
            </a:r>
          </a:p>
          <a:p>
            <a:pPr algn="just"/>
            <a:r>
              <a:rPr lang="en-GB" sz="1600" kern="0" dirty="0">
                <a:solidFill>
                  <a:schemeClr val="tx1"/>
                </a:solidFill>
                <a:latin typeface="Arial" pitchFamily="34" charset="0"/>
                <a:cs typeface="Arial" pitchFamily="34" charset="0"/>
              </a:rPr>
              <a:t>BBI has over the years, increased its customer base and managed to conclude contracts with its customers – this has resulted in steady cashflows from these customers/ contracts</a:t>
            </a:r>
          </a:p>
          <a:p>
            <a:pPr algn="just"/>
            <a:r>
              <a:rPr lang="en-GB" sz="1600" kern="0" dirty="0">
                <a:solidFill>
                  <a:schemeClr val="tx1"/>
                </a:solidFill>
                <a:latin typeface="Arial" pitchFamily="34" charset="0"/>
                <a:cs typeface="Arial" pitchFamily="34" charset="0"/>
              </a:rPr>
              <a:t>A funding structure, backed by these contracts and cashflows, is considered the most appropriate for the company.</a:t>
            </a:r>
          </a:p>
          <a:p>
            <a:pPr algn="just"/>
            <a:r>
              <a:rPr lang="en-GB" sz="1600" kern="0" dirty="0">
                <a:solidFill>
                  <a:schemeClr val="tx1"/>
                </a:solidFill>
                <a:latin typeface="Arial" pitchFamily="34" charset="0"/>
                <a:cs typeface="Arial" pitchFamily="34" charset="0"/>
              </a:rPr>
              <a:t>A hybrid Project Finance/Balance Sheet funding model – with ringfenced project cash flows are being proposed.</a:t>
            </a:r>
          </a:p>
          <a:p>
            <a:pPr algn="just"/>
            <a:r>
              <a:rPr lang="en-GB" sz="1600" kern="0" dirty="0">
                <a:solidFill>
                  <a:schemeClr val="tx1"/>
                </a:solidFill>
                <a:latin typeface="Arial" pitchFamily="34" charset="0"/>
                <a:cs typeface="Arial" pitchFamily="34" charset="0"/>
              </a:rPr>
              <a:t>This model is most suitable for on balance sheet funding of projects that have distinctive and clearly attributable cashflows.</a:t>
            </a:r>
          </a:p>
          <a:p>
            <a:pPr algn="just"/>
            <a:endParaRPr lang="en-GB" sz="1600" kern="0" dirty="0">
              <a:solidFill>
                <a:schemeClr val="tx1"/>
              </a:solidFill>
              <a:latin typeface="Arial" pitchFamily="34" charset="0"/>
              <a:cs typeface="Arial" pitchFamily="34" charset="0"/>
            </a:endParaRPr>
          </a:p>
        </p:txBody>
      </p:sp>
      <p:sp>
        <p:nvSpPr>
          <p:cNvPr id="21" name="Slide Number Placeholder 2">
            <a:extLst>
              <a:ext uri="{FF2B5EF4-FFF2-40B4-BE49-F238E27FC236}">
                <a16:creationId xmlns:a16="http://schemas.microsoft.com/office/drawing/2014/main" xmlns="" id="{FB0B0D7E-1BCE-42E4-BC9B-8C264A8A58E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13</a:t>
            </a:fld>
            <a:endParaRPr lang="en-US" altLang="en-US" dirty="0">
              <a:solidFill>
                <a:srgbClr val="FFFFFF"/>
              </a:solidFill>
            </a:endParaRPr>
          </a:p>
        </p:txBody>
      </p:sp>
    </p:spTree>
    <p:extLst>
      <p:ext uri="{BB962C8B-B14F-4D97-AF65-F5344CB8AC3E}">
        <p14:creationId xmlns:p14="http://schemas.microsoft.com/office/powerpoint/2010/main" xmlns="" val="416541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xmlns="" id="{B10A9067-6C96-49EC-82A6-FC85433BE0D9}"/>
              </a:ext>
            </a:extLst>
          </p:cNvPr>
          <p:cNvSpPr txBox="1">
            <a:spLocks/>
          </p:cNvSpPr>
          <p:nvPr/>
        </p:nvSpPr>
        <p:spPr>
          <a:xfrm>
            <a:off x="192088" y="465138"/>
            <a:ext cx="6940550" cy="558800"/>
          </a:xfrm>
          <a:prstGeom prst="rect">
            <a:avLst/>
          </a:prstGeom>
        </p:spPr>
        <p:txBody>
          <a:bodyPr/>
          <a:lst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a:lstStyle>
          <a:p>
            <a:pPr>
              <a:spcBef>
                <a:spcPct val="20000"/>
              </a:spcBef>
              <a:defRPr/>
            </a:pPr>
            <a:r>
              <a:rPr lang="en-ZA" sz="2000" dirty="0">
                <a:solidFill>
                  <a:srgbClr val="006600"/>
                </a:solidFill>
                <a:latin typeface="+mn-lt"/>
                <a:ea typeface="+mn-ea"/>
                <a:cs typeface="+mn-cs"/>
              </a:rPr>
              <a:t>Funding Plan </a:t>
            </a:r>
          </a:p>
        </p:txBody>
      </p:sp>
      <p:graphicFrame>
        <p:nvGraphicFramePr>
          <p:cNvPr id="9" name="Diagram 8">
            <a:extLst>
              <a:ext uri="{FF2B5EF4-FFF2-40B4-BE49-F238E27FC236}">
                <a16:creationId xmlns:a16="http://schemas.microsoft.com/office/drawing/2014/main" xmlns="" id="{BC911623-43FB-48D9-AAD0-7E2988CCD8FC}"/>
              </a:ext>
            </a:extLst>
          </p:cNvPr>
          <p:cNvGraphicFramePr/>
          <p:nvPr>
            <p:extLst>
              <p:ext uri="{D42A27DB-BD31-4B8C-83A1-F6EECF244321}">
                <p14:modId xmlns:p14="http://schemas.microsoft.com/office/powerpoint/2010/main" xmlns="" val="1109885894"/>
              </p:ext>
            </p:extLst>
          </p:nvPr>
        </p:nvGraphicFramePr>
        <p:xfrm>
          <a:off x="0" y="980728"/>
          <a:ext cx="9144000" cy="533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7348" name="Straight Connector 4">
            <a:extLst>
              <a:ext uri="{FF2B5EF4-FFF2-40B4-BE49-F238E27FC236}">
                <a16:creationId xmlns:a16="http://schemas.microsoft.com/office/drawing/2014/main" xmlns="" id="{F8F9E616-F6F6-4BCD-A245-EE24F0B3795E}"/>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xmlns="">
                <a:noFill/>
              </a14:hiddenFill>
            </a:ext>
          </a:extLst>
        </p:spPr>
      </p:cxnSp>
      <p:sp>
        <p:nvSpPr>
          <p:cNvPr id="57349" name="Slide Number Placeholder 3">
            <a:extLst>
              <a:ext uri="{FF2B5EF4-FFF2-40B4-BE49-F238E27FC236}">
                <a16:creationId xmlns:a16="http://schemas.microsoft.com/office/drawing/2014/main" xmlns="" id="{F886D4E6-174F-4444-A2B0-798CC6225670}"/>
              </a:ext>
            </a:extLst>
          </p:cNvPr>
          <p:cNvSpPr txBox="1">
            <a:spLocks noChangeArrowheads="1"/>
          </p:cNvSpPr>
          <p:nvPr/>
        </p:nvSpPr>
        <p:spPr bwMode="auto">
          <a:xfrm>
            <a:off x="6516688" y="6392863"/>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100">
                <a:solidFill>
                  <a:schemeClr val="bg1"/>
                </a:solidFill>
              </a:rPr>
              <a:t>Slide </a:t>
            </a:r>
            <a:fld id="{43254F2D-985D-42CE-A9E0-0C13EAA5875F}" type="slidenum">
              <a:rPr lang="en-US" altLang="en-US" sz="1100">
                <a:solidFill>
                  <a:schemeClr val="bg1"/>
                </a:solidFill>
              </a:rPr>
              <a:pPr algn="r" eaLnBrk="1" hangingPunct="1"/>
              <a:t>14</a:t>
            </a:fld>
            <a:endParaRPr lang="en-US" altLang="en-US" sz="1100">
              <a:solidFill>
                <a:schemeClr val="bg1"/>
              </a:solidFill>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xmlns="" id="{7AA90911-7F5B-43E1-A877-655A6CBADBEE}"/>
              </a:ext>
            </a:extLst>
          </p:cNvPr>
          <p:cNvSpPr/>
          <p:nvPr/>
        </p:nvSpPr>
        <p:spPr>
          <a:xfrm>
            <a:off x="0" y="3014663"/>
            <a:ext cx="9144000" cy="61912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66" rIns="91258" bIns="45666" anchor="ctr"/>
          <a:lstStyle/>
          <a:p>
            <a:pPr algn="ctr" eaLnBrk="1" fontAlgn="auto" hangingPunct="1">
              <a:spcBef>
                <a:spcPts val="0"/>
              </a:spcBef>
              <a:spcAft>
                <a:spcPts val="0"/>
              </a:spcAft>
              <a:defRPr/>
            </a:pPr>
            <a:r>
              <a:rPr lang="en-ZA" sz="2000" b="1" dirty="0">
                <a:solidFill>
                  <a:srgbClr val="FFFFFF"/>
                </a:solidFill>
                <a:latin typeface="Helvetica"/>
              </a:rPr>
              <a:t>INFORMATION &amp; CYBERSECURITY</a:t>
            </a:r>
            <a:endParaRPr lang="en-ZA" sz="2000" dirty="0">
              <a:solidFill>
                <a:srgbClr val="FFFFFF"/>
              </a:solidFill>
              <a:latin typeface="Helvetica"/>
            </a:endParaRPr>
          </a:p>
        </p:txBody>
      </p:sp>
      <p:sp>
        <p:nvSpPr>
          <p:cNvPr id="5" name="Slide Number Placeholder 2">
            <a:extLst>
              <a:ext uri="{FF2B5EF4-FFF2-40B4-BE49-F238E27FC236}">
                <a16:creationId xmlns:a16="http://schemas.microsoft.com/office/drawing/2014/main" xmlns="" id="{F6F5AD1E-71D0-4959-A85B-E38179ACC776}"/>
              </a:ext>
            </a:extLst>
          </p:cNvPr>
          <p:cNvSpPr txBox="1">
            <a:spLocks noChangeArrowheads="1"/>
          </p:cNvSpPr>
          <p:nvPr/>
        </p:nvSpPr>
        <p:spPr bwMode="auto">
          <a:xfrm>
            <a:off x="6551191" y="6439743"/>
            <a:ext cx="2133600" cy="3016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r"/>
            <a:r>
              <a:rPr lang="en-US" altLang="en-US" sz="1200" dirty="0">
                <a:solidFill>
                  <a:srgbClr val="FFFFFF"/>
                </a:solidFill>
              </a:rPr>
              <a:t>Slide </a:t>
            </a:r>
            <a:fld id="{896BDDAE-6BF7-47F1-95CA-ED1E09E75ECB}" type="slidenum">
              <a:rPr lang="en-US" altLang="en-US" sz="1200" smtClean="0">
                <a:solidFill>
                  <a:srgbClr val="FFFFFF"/>
                </a:solidFill>
              </a:rPr>
              <a:pPr algn="r"/>
              <a:t>15</a:t>
            </a:fld>
            <a:endParaRPr lang="en-US" altLang="en-US" sz="1200" dirty="0">
              <a:solidFill>
                <a:srgbClr val="FFFFFF"/>
              </a:solidFill>
            </a:endParaRPr>
          </a:p>
        </p:txBody>
      </p:sp>
    </p:spTree>
    <p:extLst>
      <p:ext uri="{BB962C8B-B14F-4D97-AF65-F5344CB8AC3E}">
        <p14:creationId xmlns:p14="http://schemas.microsoft.com/office/powerpoint/2010/main" xmlns="" val="1222666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7">
            <a:extLst>
              <a:ext uri="{FF2B5EF4-FFF2-40B4-BE49-F238E27FC236}">
                <a16:creationId xmlns:a16="http://schemas.microsoft.com/office/drawing/2014/main" xmlns="" id="{013A331E-C5BD-4DF7-A875-13CD92F6A28E}"/>
              </a:ext>
            </a:extLst>
          </p:cNvPr>
          <p:cNvSpPr txBox="1">
            <a:spLocks noChangeArrowheads="1"/>
          </p:cNvSpPr>
          <p:nvPr/>
        </p:nvSpPr>
        <p:spPr bwMode="auto">
          <a:xfrm>
            <a:off x="1835150" y="1916113"/>
            <a:ext cx="8810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a:t>
            </a:r>
          </a:p>
          <a:p>
            <a:pPr eaLnBrk="1" hangingPunct="1"/>
            <a:r>
              <a:rPr lang="en-US" altLang="en-US" sz="1000">
                <a:solidFill>
                  <a:schemeClr val="bg1"/>
                </a:solidFill>
                <a:cs typeface="Arial" panose="020B0604020202020204" pitchFamily="34" charset="0"/>
              </a:rPr>
              <a:t>Last Mile </a:t>
            </a:r>
          </a:p>
          <a:p>
            <a:pPr eaLnBrk="1" hangingPunct="1"/>
            <a:r>
              <a:rPr lang="en-US" altLang="en-US" sz="1000">
                <a:solidFill>
                  <a:schemeClr val="bg1"/>
                </a:solidFill>
                <a:cs typeface="Arial" panose="020B0604020202020204" pitchFamily="34" charset="0"/>
              </a:rPr>
              <a:t>Connectivity</a:t>
            </a:r>
          </a:p>
        </p:txBody>
      </p:sp>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Supports the attainment of key DCDT </a:t>
            </a:r>
          </a:p>
          <a:p>
            <a:pPr eaLnBrk="1" hangingPunct="1"/>
            <a:r>
              <a:rPr lang="en-US" altLang="en-US" sz="900">
                <a:solidFill>
                  <a:schemeClr val="bg1"/>
                </a:solidFill>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45" name="Title 8">
            <a:extLst>
              <a:ext uri="{FF2B5EF4-FFF2-40B4-BE49-F238E27FC236}">
                <a16:creationId xmlns:a16="http://schemas.microsoft.com/office/drawing/2014/main" xmlns="" id="{387C3AC8-26B8-42A6-BF6A-176E9ABF1701}"/>
              </a:ext>
            </a:extLst>
          </p:cNvPr>
          <p:cNvSpPr txBox="1">
            <a:spLocks/>
          </p:cNvSpPr>
          <p:nvPr/>
        </p:nvSpPr>
        <p:spPr bwMode="auto">
          <a:xfrm>
            <a:off x="192088" y="361950"/>
            <a:ext cx="690086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Cybersecurity</a:t>
            </a:r>
          </a:p>
        </p:txBody>
      </p:sp>
      <p:sp>
        <p:nvSpPr>
          <p:cNvPr id="20" name="Rectangle 3">
            <a:extLst>
              <a:ext uri="{FF2B5EF4-FFF2-40B4-BE49-F238E27FC236}">
                <a16:creationId xmlns:a16="http://schemas.microsoft.com/office/drawing/2014/main" xmlns="" id="{74A31870-F361-4125-AADA-5EF246A4E79E}"/>
              </a:ext>
            </a:extLst>
          </p:cNvPr>
          <p:cNvSpPr txBox="1">
            <a:spLocks noChangeArrowheads="1"/>
          </p:cNvSpPr>
          <p:nvPr/>
        </p:nvSpPr>
        <p:spPr>
          <a:xfrm>
            <a:off x="192088" y="980728"/>
            <a:ext cx="8499476" cy="5112568"/>
          </a:xfrm>
          <a:prstGeom prst="rect">
            <a:avLst/>
          </a:prstGeom>
        </p:spPr>
        <p:txBody>
          <a:bodyPr/>
          <a:lstStyle>
            <a:lvl1pPr marL="342900" indent="-342900" algn="l" rtl="0" eaLnBrk="0" fontAlgn="base" hangingPunct="0">
              <a:spcBef>
                <a:spcPct val="20000"/>
              </a:spcBef>
              <a:spcAft>
                <a:spcPct val="0"/>
              </a:spcAft>
              <a:buBlip>
                <a:blip r:embed="rId4"/>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2"/>
              </a:buBlip>
              <a:defRPr sz="2200">
                <a:solidFill>
                  <a:srgbClr val="6D6F67"/>
                </a:solidFill>
                <a:latin typeface="+mn-lt"/>
              </a:defRPr>
            </a:lvl2pPr>
            <a:lvl3pPr marL="1143000" indent="-228600" algn="l" rtl="0" eaLnBrk="0" fontAlgn="base" hangingPunct="0">
              <a:spcBef>
                <a:spcPct val="20000"/>
              </a:spcBef>
              <a:spcAft>
                <a:spcPct val="0"/>
              </a:spcAft>
              <a:buBlip>
                <a:blip r:embed="rId3"/>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pPr algn="just"/>
            <a:r>
              <a:rPr lang="en-GB" sz="1400" kern="0" dirty="0">
                <a:solidFill>
                  <a:schemeClr val="tx1"/>
                </a:solidFill>
                <a:latin typeface="Arial" pitchFamily="34" charset="0"/>
                <a:cs typeface="Arial" pitchFamily="34" charset="0"/>
              </a:rPr>
              <a:t>The Board has established a sub-committee: Technology, Knowledge, and Information Management Committee (TKIMC). This sub-committee is assisting Management in mitigating the cyber-security risks.</a:t>
            </a:r>
          </a:p>
          <a:p>
            <a:pPr algn="just"/>
            <a:r>
              <a:rPr lang="en-GB" sz="1400" kern="0" dirty="0">
                <a:solidFill>
                  <a:schemeClr val="tx1"/>
                </a:solidFill>
                <a:latin typeface="Arial" pitchFamily="34" charset="0"/>
                <a:cs typeface="Arial" pitchFamily="34" charset="0"/>
              </a:rPr>
              <a:t>The Company appointed a Cybersecurity Specialist  to focus on cybersecurity matters in the organization</a:t>
            </a:r>
          </a:p>
          <a:p>
            <a:pPr algn="just"/>
            <a:r>
              <a:rPr lang="en-GB" sz="1400" kern="0" dirty="0">
                <a:solidFill>
                  <a:schemeClr val="tx1"/>
                </a:solidFill>
                <a:latin typeface="Arial" pitchFamily="34" charset="0"/>
                <a:cs typeface="Arial" pitchFamily="34" charset="0"/>
              </a:rPr>
              <a:t>88% of the audit findings were closed successfully</a:t>
            </a:r>
          </a:p>
          <a:p>
            <a:pPr algn="just"/>
            <a:endParaRPr lang="en-GB" sz="1400" kern="0" dirty="0">
              <a:solidFill>
                <a:schemeClr val="tx1"/>
              </a:solidFill>
              <a:latin typeface="Arial" pitchFamily="34" charset="0"/>
              <a:cs typeface="Arial" pitchFamily="34" charset="0"/>
            </a:endParaRPr>
          </a:p>
          <a:p>
            <a:pPr algn="just"/>
            <a:r>
              <a:rPr lang="en-GB" sz="1400" kern="0" dirty="0">
                <a:solidFill>
                  <a:schemeClr val="tx1"/>
                </a:solidFill>
                <a:latin typeface="Arial" pitchFamily="34" charset="0"/>
                <a:cs typeface="Arial" pitchFamily="34" charset="0"/>
              </a:rPr>
              <a:t>Several new Information System policies have been developed, and existing ones reviewed.</a:t>
            </a:r>
          </a:p>
          <a:p>
            <a:pPr algn="just"/>
            <a:endParaRPr lang="en-GB" sz="1400" kern="0" dirty="0">
              <a:solidFill>
                <a:schemeClr val="tx1"/>
              </a:solidFill>
              <a:latin typeface="Arial" pitchFamily="34" charset="0"/>
              <a:cs typeface="Arial" pitchFamily="34" charset="0"/>
            </a:endParaRPr>
          </a:p>
          <a:p>
            <a:pPr algn="just"/>
            <a:r>
              <a:rPr lang="en-GB" sz="1400" kern="0" dirty="0">
                <a:solidFill>
                  <a:schemeClr val="tx1"/>
                </a:solidFill>
                <a:latin typeface="Arial" pitchFamily="34" charset="0"/>
                <a:cs typeface="Arial" pitchFamily="34" charset="0"/>
              </a:rPr>
              <a:t>A Cybersecurity Awareness campaign was done, but the questionnaire had a response rate of about 33%. A follow up campaign and is scheduled before the end of Q3.</a:t>
            </a:r>
          </a:p>
          <a:p>
            <a:pPr algn="just"/>
            <a:endParaRPr lang="en-GB" sz="1400" kern="0" dirty="0">
              <a:solidFill>
                <a:schemeClr val="tx1"/>
              </a:solidFill>
              <a:latin typeface="Arial" pitchFamily="34" charset="0"/>
              <a:cs typeface="Arial" pitchFamily="34" charset="0"/>
            </a:endParaRPr>
          </a:p>
          <a:p>
            <a:pPr algn="just"/>
            <a:r>
              <a:rPr lang="en-GB" sz="1400" kern="0" dirty="0">
                <a:solidFill>
                  <a:schemeClr val="tx1"/>
                </a:solidFill>
                <a:latin typeface="Arial" pitchFamily="34" charset="0"/>
                <a:cs typeface="Arial" pitchFamily="34" charset="0"/>
              </a:rPr>
              <a:t>Cyber security insurance cover is in place. The Company has engaged cyber security experts to conduct cyber security awareness throughout the Company.</a:t>
            </a:r>
          </a:p>
          <a:p>
            <a:pPr algn="just"/>
            <a:endParaRPr lang="en-GB" sz="1400" kern="0" dirty="0">
              <a:solidFill>
                <a:schemeClr val="tx1"/>
              </a:solidFill>
              <a:latin typeface="Arial" pitchFamily="34" charset="0"/>
              <a:cs typeface="Arial" pitchFamily="34" charset="0"/>
            </a:endParaRPr>
          </a:p>
          <a:p>
            <a:pPr algn="just"/>
            <a:r>
              <a:rPr lang="en-GB" sz="1400" kern="0" dirty="0">
                <a:solidFill>
                  <a:schemeClr val="tx1"/>
                </a:solidFill>
                <a:latin typeface="Arial" pitchFamily="34" charset="0"/>
                <a:cs typeface="Arial" pitchFamily="34" charset="0"/>
              </a:rPr>
              <a:t>Mimecast currently being used for back up. There is continuous knowledge transfer taking place from co-sourced partners. SharePoint being used for back up.</a:t>
            </a:r>
          </a:p>
          <a:p>
            <a:pPr marL="0" indent="0" algn="just">
              <a:buNone/>
            </a:pPr>
            <a:endParaRPr lang="en-GB" sz="1400" kern="0" dirty="0">
              <a:solidFill>
                <a:schemeClr val="tx1"/>
              </a:solidFill>
              <a:latin typeface="Arial" pitchFamily="34" charset="0"/>
              <a:cs typeface="Arial" pitchFamily="34" charset="0"/>
            </a:endParaRPr>
          </a:p>
          <a:p>
            <a:pPr algn="just"/>
            <a:r>
              <a:rPr lang="en-GB" sz="1400" kern="0" dirty="0">
                <a:solidFill>
                  <a:schemeClr val="tx1"/>
                </a:solidFill>
                <a:latin typeface="Arial" pitchFamily="34" charset="0"/>
                <a:cs typeface="Arial" pitchFamily="34" charset="0"/>
              </a:rPr>
              <a:t>The requirements of the POPI Act are being embedded throughout the Company.  </a:t>
            </a:r>
          </a:p>
          <a:p>
            <a:pPr algn="just"/>
            <a:r>
              <a:rPr lang="en-GB" sz="1400" kern="0" dirty="0">
                <a:solidFill>
                  <a:schemeClr val="tx1"/>
                </a:solidFill>
                <a:latin typeface="Arial" pitchFamily="34" charset="0"/>
                <a:cs typeface="Arial" pitchFamily="34" charset="0"/>
              </a:rPr>
              <a:t>                                               </a:t>
            </a:r>
          </a:p>
          <a:p>
            <a:pPr algn="just"/>
            <a:r>
              <a:rPr lang="en-GB" sz="1400" kern="0" dirty="0">
                <a:solidFill>
                  <a:schemeClr val="tx1"/>
                </a:solidFill>
                <a:latin typeface="Arial" pitchFamily="34" charset="0"/>
                <a:cs typeface="Arial" pitchFamily="34" charset="0"/>
              </a:rPr>
              <a:t>IT infrastructure has been upgraded to integrate seamless work from home, including an installation of a firewall that protects BBI network and users the same manner as they would be working in the office. </a:t>
            </a:r>
          </a:p>
        </p:txBody>
      </p:sp>
      <p:sp>
        <p:nvSpPr>
          <p:cNvPr id="21" name="Slide Number Placeholder 2">
            <a:extLst>
              <a:ext uri="{FF2B5EF4-FFF2-40B4-BE49-F238E27FC236}">
                <a16:creationId xmlns:a16="http://schemas.microsoft.com/office/drawing/2014/main" xmlns="" id="{FB0B0D7E-1BCE-42E4-BC9B-8C264A8A58E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16</a:t>
            </a:fld>
            <a:endParaRPr lang="en-US" altLang="en-US" dirty="0">
              <a:solidFill>
                <a:srgbClr val="FFFFFF"/>
              </a:solidFill>
            </a:endParaRPr>
          </a:p>
        </p:txBody>
      </p:sp>
    </p:spTree>
    <p:extLst>
      <p:ext uri="{BB962C8B-B14F-4D97-AF65-F5344CB8AC3E}">
        <p14:creationId xmlns:p14="http://schemas.microsoft.com/office/powerpoint/2010/main" xmlns="" val="326136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7">
            <a:extLst>
              <a:ext uri="{FF2B5EF4-FFF2-40B4-BE49-F238E27FC236}">
                <a16:creationId xmlns:a16="http://schemas.microsoft.com/office/drawing/2014/main" xmlns="" id="{013A331E-C5BD-4DF7-A875-13CD92F6A28E}"/>
              </a:ext>
            </a:extLst>
          </p:cNvPr>
          <p:cNvSpPr txBox="1">
            <a:spLocks noChangeArrowheads="1"/>
          </p:cNvSpPr>
          <p:nvPr/>
        </p:nvSpPr>
        <p:spPr bwMode="auto">
          <a:xfrm>
            <a:off x="1835150" y="1916113"/>
            <a:ext cx="8810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Enable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Last Mile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Connectivity</a:t>
            </a:r>
          </a:p>
        </p:txBody>
      </p:sp>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Enable Last Mile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Financial &amp;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Operational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Build Infrastructure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&amp; Grow Customer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Grow Services to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Enable Digital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Supports the attainment of key DCDT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FoundrySterling-Medium"/>
                <a:ea typeface="+mn-ea"/>
                <a:cs typeface="+mn-cs"/>
              </a:rPr>
              <a:t>DIGITAL TRANSFORMATION</a:t>
            </a:r>
            <a:endParaRPr kumimoji="0" lang="en-US"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PHASE</a:t>
            </a:r>
            <a:r>
              <a:rPr kumimoji="0" lang="en-US" altLang="en-US" sz="900" b="0" i="0" u="none" strike="noStrike" kern="1200" cap="none" spc="0" normalizeH="0" baseline="0" noProof="0">
                <a:ln>
                  <a:noFill/>
                </a:ln>
                <a:solidFill>
                  <a:srgbClr val="FFFFFF"/>
                </a:solidFill>
                <a:effectLst/>
                <a:uLnTx/>
                <a:uFillTx/>
                <a:latin typeface="FoundrySterling-Medium"/>
                <a:ea typeface="+mn-ea"/>
                <a:cs typeface="+mn-cs"/>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PHASE</a:t>
            </a:r>
            <a:r>
              <a:rPr kumimoji="0" lang="en-US" altLang="en-US" sz="900" b="0" i="0" u="none" strike="noStrike" kern="1200" cap="none" spc="0" normalizeH="0" baseline="0" noProof="0">
                <a:ln>
                  <a:noFill/>
                </a:ln>
                <a:solidFill>
                  <a:srgbClr val="FFFFFF"/>
                </a:solidFill>
                <a:effectLst/>
                <a:uLnTx/>
                <a:uFillTx/>
                <a:latin typeface="FoundrySterling-Medium"/>
                <a:ea typeface="+mn-ea"/>
                <a:cs typeface="+mn-cs"/>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PHASE</a:t>
            </a:r>
            <a:r>
              <a:rPr kumimoji="0" lang="en-US" altLang="en-US" sz="900" b="0" i="0" u="none" strike="noStrike" kern="1200" cap="none" spc="0" normalizeH="0" baseline="0" noProof="0">
                <a:ln>
                  <a:noFill/>
                </a:ln>
                <a:solidFill>
                  <a:srgbClr val="FFFFFF"/>
                </a:solidFill>
                <a:effectLst/>
                <a:uLnTx/>
                <a:uFillTx/>
                <a:latin typeface="FoundrySterling-Medium"/>
                <a:ea typeface="+mn-ea"/>
                <a:cs typeface="+mn-cs"/>
              </a:rPr>
              <a:t> 3</a:t>
            </a:r>
          </a:p>
        </p:txBody>
      </p:sp>
      <p:sp>
        <p:nvSpPr>
          <p:cNvPr id="45" name="Title 8">
            <a:extLst>
              <a:ext uri="{FF2B5EF4-FFF2-40B4-BE49-F238E27FC236}">
                <a16:creationId xmlns:a16="http://schemas.microsoft.com/office/drawing/2014/main" xmlns="" id="{387C3AC8-26B8-42A6-BF6A-176E9ABF1701}"/>
              </a:ext>
            </a:extLst>
          </p:cNvPr>
          <p:cNvSpPr txBox="1">
            <a:spLocks/>
          </p:cNvSpPr>
          <p:nvPr/>
        </p:nvSpPr>
        <p:spPr bwMode="auto">
          <a:xfrm>
            <a:off x="57151" y="191294"/>
            <a:ext cx="690086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ZA" sz="2000" b="1" i="0" u="none" strike="noStrike" kern="1200" cap="none" spc="0" normalizeH="0" baseline="0" noProof="0" dirty="0">
                <a:ln>
                  <a:noFill/>
                </a:ln>
                <a:solidFill>
                  <a:srgbClr val="006600"/>
                </a:solidFill>
                <a:effectLst/>
                <a:uLnTx/>
                <a:uFillTx/>
                <a:latin typeface="Arial"/>
                <a:ea typeface="+mn-ea"/>
                <a:cs typeface="+mn-cs"/>
              </a:rPr>
              <a:t>IT Audit Findings Progress</a:t>
            </a:r>
          </a:p>
        </p:txBody>
      </p:sp>
      <p:sp>
        <p:nvSpPr>
          <p:cNvPr id="20" name="Rectangle 3">
            <a:extLst>
              <a:ext uri="{FF2B5EF4-FFF2-40B4-BE49-F238E27FC236}">
                <a16:creationId xmlns:a16="http://schemas.microsoft.com/office/drawing/2014/main" xmlns="" id="{74A31870-F361-4125-AADA-5EF246A4E79E}"/>
              </a:ext>
            </a:extLst>
          </p:cNvPr>
          <p:cNvSpPr txBox="1">
            <a:spLocks noChangeArrowheads="1"/>
          </p:cNvSpPr>
          <p:nvPr/>
        </p:nvSpPr>
        <p:spPr>
          <a:xfrm>
            <a:off x="192088" y="1124744"/>
            <a:ext cx="8499476" cy="5112568"/>
          </a:xfrm>
          <a:prstGeom prst="rect">
            <a:avLst/>
          </a:prstGeom>
        </p:spPr>
        <p:txBody>
          <a:bodyPr/>
          <a:lstStyle>
            <a:lvl1pPr marL="342900" indent="-342900" algn="l" rtl="0" eaLnBrk="0" fontAlgn="base" hangingPunct="0">
              <a:spcBef>
                <a:spcPct val="20000"/>
              </a:spcBef>
              <a:spcAft>
                <a:spcPct val="0"/>
              </a:spcAft>
              <a:buBlip>
                <a:blip r:embed="rId4"/>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2"/>
              </a:buBlip>
              <a:defRPr sz="2200">
                <a:solidFill>
                  <a:srgbClr val="6D6F67"/>
                </a:solidFill>
                <a:latin typeface="+mn-lt"/>
              </a:defRPr>
            </a:lvl2pPr>
            <a:lvl3pPr marL="1143000" indent="-228600" algn="l" rtl="0" eaLnBrk="0" fontAlgn="base" hangingPunct="0">
              <a:spcBef>
                <a:spcPct val="20000"/>
              </a:spcBef>
              <a:spcAft>
                <a:spcPct val="0"/>
              </a:spcAft>
              <a:buBlip>
                <a:blip r:embed="rId3"/>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pPr marL="342900" marR="0" lvl="0" indent="-342900" algn="just" defTabSz="914400" rtl="0" eaLnBrk="0" fontAlgn="base" latinLnBrk="0" hangingPunct="0">
              <a:lnSpc>
                <a:spcPct val="100000"/>
              </a:lnSpc>
              <a:spcBef>
                <a:spcPct val="20000"/>
              </a:spcBef>
              <a:spcAft>
                <a:spcPct val="0"/>
              </a:spcAft>
              <a:buClrTx/>
              <a:buSzTx/>
              <a:buFontTx/>
              <a:buBlip>
                <a:blip r:embed="rId4"/>
              </a:buBlip>
              <a:tabLst/>
              <a:defRPr/>
            </a:pPr>
            <a:endParaRPr kumimoji="0" lang="en-GB" sz="16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 name="Slide Number Placeholder 2">
            <a:extLst>
              <a:ext uri="{FF2B5EF4-FFF2-40B4-BE49-F238E27FC236}">
                <a16:creationId xmlns:a16="http://schemas.microsoft.com/office/drawing/2014/main" xmlns="" id="{FB0B0D7E-1BCE-42E4-BC9B-8C264A8A58E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Slide </a:t>
            </a:r>
            <a:fld id="{896BDDAE-6BF7-47F1-95CA-ED1E09E75ECB}"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xmlns="" id="{0A9FD0FD-C89B-4951-A732-8508EFD977E0}"/>
              </a:ext>
            </a:extLst>
          </p:cNvPr>
          <p:cNvGraphicFramePr>
            <a:graphicFrameLocks noGrp="1"/>
          </p:cNvGraphicFramePr>
          <p:nvPr>
            <p:extLst>
              <p:ext uri="{D42A27DB-BD31-4B8C-83A1-F6EECF244321}">
                <p14:modId xmlns:p14="http://schemas.microsoft.com/office/powerpoint/2010/main" xmlns="" val="1132419080"/>
              </p:ext>
            </p:extLst>
          </p:nvPr>
        </p:nvGraphicFramePr>
        <p:xfrm>
          <a:off x="192086" y="1207910"/>
          <a:ext cx="8556378" cy="3993897"/>
        </p:xfrm>
        <a:graphic>
          <a:graphicData uri="http://schemas.openxmlformats.org/drawingml/2006/table">
            <a:tbl>
              <a:tblPr firstRow="1" firstCol="1" bandRow="1"/>
              <a:tblGrid>
                <a:gridCol w="501489">
                  <a:extLst>
                    <a:ext uri="{9D8B030D-6E8A-4147-A177-3AD203B41FA5}">
                      <a16:colId xmlns:a16="http://schemas.microsoft.com/office/drawing/2014/main" xmlns="" val="3405287381"/>
                    </a:ext>
                  </a:extLst>
                </a:gridCol>
                <a:gridCol w="2384609">
                  <a:extLst>
                    <a:ext uri="{9D8B030D-6E8A-4147-A177-3AD203B41FA5}">
                      <a16:colId xmlns:a16="http://schemas.microsoft.com/office/drawing/2014/main" xmlns="" val="2035697779"/>
                    </a:ext>
                  </a:extLst>
                </a:gridCol>
                <a:gridCol w="1029304">
                  <a:extLst>
                    <a:ext uri="{9D8B030D-6E8A-4147-A177-3AD203B41FA5}">
                      <a16:colId xmlns:a16="http://schemas.microsoft.com/office/drawing/2014/main" xmlns="" val="1040522586"/>
                    </a:ext>
                  </a:extLst>
                </a:gridCol>
                <a:gridCol w="1128521">
                  <a:extLst>
                    <a:ext uri="{9D8B030D-6E8A-4147-A177-3AD203B41FA5}">
                      <a16:colId xmlns:a16="http://schemas.microsoft.com/office/drawing/2014/main" xmlns="" val="733103406"/>
                    </a:ext>
                  </a:extLst>
                </a:gridCol>
                <a:gridCol w="1129196">
                  <a:extLst>
                    <a:ext uri="{9D8B030D-6E8A-4147-A177-3AD203B41FA5}">
                      <a16:colId xmlns:a16="http://schemas.microsoft.com/office/drawing/2014/main" xmlns="" val="3348185432"/>
                    </a:ext>
                  </a:extLst>
                </a:gridCol>
                <a:gridCol w="1129196">
                  <a:extLst>
                    <a:ext uri="{9D8B030D-6E8A-4147-A177-3AD203B41FA5}">
                      <a16:colId xmlns:a16="http://schemas.microsoft.com/office/drawing/2014/main" xmlns="" val="3969302377"/>
                    </a:ext>
                  </a:extLst>
                </a:gridCol>
                <a:gridCol w="1254063">
                  <a:extLst>
                    <a:ext uri="{9D8B030D-6E8A-4147-A177-3AD203B41FA5}">
                      <a16:colId xmlns:a16="http://schemas.microsoft.com/office/drawing/2014/main" xmlns="" val="1384968852"/>
                    </a:ext>
                  </a:extLst>
                </a:gridCol>
              </a:tblGrid>
              <a:tr h="414454">
                <a:tc>
                  <a:txBody>
                    <a:bodyPr/>
                    <a:lstStyle/>
                    <a:p>
                      <a:r>
                        <a:rPr lang="en-ZA" sz="1400" b="1" dirty="0">
                          <a:effectLst/>
                          <a:latin typeface="Arial" panose="020B0604020202020204" pitchFamily="34" charset="0"/>
                          <a:ea typeface="Times New Roman" panose="02020603050405020304" pitchFamily="18" charset="0"/>
                        </a:rPr>
                        <a:t>No</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en-ZA" sz="1400" b="1" dirty="0">
                          <a:solidFill>
                            <a:srgbClr val="000000"/>
                          </a:solidFill>
                          <a:effectLst/>
                          <a:latin typeface="Arial" panose="020B0604020202020204" pitchFamily="34" charset="0"/>
                          <a:ea typeface="Times New Roman" panose="02020603050405020304" pitchFamily="18" charset="0"/>
                        </a:rPr>
                        <a:t>Audited Activities / Functions</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en-US" sz="1400" b="1" dirty="0">
                          <a:solidFill>
                            <a:srgbClr val="000000"/>
                          </a:solidFill>
                          <a:effectLst/>
                          <a:latin typeface="Arial" panose="020B0604020202020204" pitchFamily="34" charset="0"/>
                          <a:ea typeface="Times New Roman" panose="02020603050405020304" pitchFamily="18" charset="0"/>
                        </a:rPr>
                        <a:t>No. of Audit Findings</a:t>
                      </a:r>
                      <a:endParaRPr lang="en-ZA" sz="1400" dirty="0">
                        <a:effectLst/>
                        <a:latin typeface="Times New Roman" panose="02020603050405020304" pitchFamily="18" charset="0"/>
                        <a:ea typeface="Times New Roman" panose="02020603050405020304" pitchFamily="18" charset="0"/>
                      </a:endParaRPr>
                    </a:p>
                    <a:p>
                      <a:r>
                        <a:rPr lang="en-ZA" sz="1400" b="1" dirty="0">
                          <a:solidFill>
                            <a:srgbClr val="000000"/>
                          </a:solidFill>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n-ZA" sz="1400" b="1" dirty="0">
                          <a:solidFill>
                            <a:srgbClr val="000000"/>
                          </a:solidFill>
                          <a:effectLst/>
                          <a:latin typeface="Arial" panose="020B0604020202020204" pitchFamily="34" charset="0"/>
                          <a:ea typeface="Times New Roman" panose="02020603050405020304" pitchFamily="18" charset="0"/>
                        </a:rPr>
                        <a:t>Resolved</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r>
                        <a:rPr lang="en-ZA" sz="1400" b="1" dirty="0">
                          <a:solidFill>
                            <a:srgbClr val="000000"/>
                          </a:solidFill>
                          <a:effectLst/>
                          <a:latin typeface="Arial" panose="020B0604020202020204" pitchFamily="34" charset="0"/>
                          <a:ea typeface="Times New Roman" panose="02020603050405020304" pitchFamily="18" charset="0"/>
                        </a:rPr>
                        <a:t>Partially Resolved</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ZA" sz="1400" b="1" dirty="0">
                          <a:solidFill>
                            <a:srgbClr val="000000"/>
                          </a:solidFill>
                          <a:effectLst/>
                          <a:latin typeface="Arial" panose="020B0604020202020204" pitchFamily="34" charset="0"/>
                          <a:ea typeface="Times New Roman" panose="02020603050405020304" pitchFamily="18" charset="0"/>
                        </a:rPr>
                        <a:t>Not Resolved</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r>
                        <a:rPr lang="en-ZA" sz="1400" b="1" dirty="0">
                          <a:solidFill>
                            <a:srgbClr val="000000"/>
                          </a:solidFill>
                          <a:effectLst/>
                          <a:latin typeface="Arial" panose="020B0604020202020204" pitchFamily="34" charset="0"/>
                          <a:ea typeface="Times New Roman" panose="02020603050405020304" pitchFamily="18" charset="0"/>
                        </a:rPr>
                        <a:t>Not Yet Due</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84677324"/>
                  </a:ext>
                </a:extLst>
              </a:tr>
              <a:tr h="712166">
                <a:tc>
                  <a:txBody>
                    <a:bodyPr/>
                    <a:lstStyle/>
                    <a:p>
                      <a:pPr algn="ctr"/>
                      <a:r>
                        <a:rPr lang="en-ZA" sz="1400" b="1" dirty="0">
                          <a:effectLst/>
                          <a:latin typeface="Arial" panose="020B0604020202020204" pitchFamily="34" charset="0"/>
                          <a:ea typeface="Times New Roman" panose="02020603050405020304" pitchFamily="18" charset="0"/>
                        </a:rPr>
                        <a:t>1.</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b="1" dirty="0">
                          <a:effectLst/>
                          <a:latin typeface="Arial" panose="020B0604020202020204" pitchFamily="34" charset="0"/>
                          <a:ea typeface="Times New Roman" panose="02020603050405020304" pitchFamily="18" charset="0"/>
                        </a:rPr>
                        <a:t>IT Organisation, Administration and Governance</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7</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5</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2</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0</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0</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3150055"/>
                  </a:ext>
                </a:extLst>
              </a:tr>
              <a:tr h="474778">
                <a:tc>
                  <a:txBody>
                    <a:bodyPr/>
                    <a:lstStyle/>
                    <a:p>
                      <a:pPr algn="ctr"/>
                      <a:r>
                        <a:rPr lang="en-ZA" sz="1400" b="1">
                          <a:effectLst/>
                          <a:latin typeface="Arial" panose="020B0604020202020204" pitchFamily="34" charset="0"/>
                          <a:ea typeface="Times New Roman" panose="02020603050405020304" pitchFamily="18" charset="0"/>
                        </a:rPr>
                        <a:t>2.</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a:effectLst/>
                          <a:latin typeface="Arial" panose="020B0604020202020204" pitchFamily="34" charset="0"/>
                          <a:ea typeface="Times New Roman" panose="02020603050405020304" pitchFamily="18" charset="0"/>
                        </a:rPr>
                        <a:t>Acquisition and change control management</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a:effectLst/>
                          <a:latin typeface="Arial" panose="020B0604020202020204" pitchFamily="34" charset="0"/>
                          <a:ea typeface="Times New Roman" panose="02020603050405020304" pitchFamily="18" charset="0"/>
                        </a:rPr>
                        <a:t>3</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3</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0</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0</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0</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635551"/>
                  </a:ext>
                </a:extLst>
              </a:tr>
              <a:tr h="474778">
                <a:tc>
                  <a:txBody>
                    <a:bodyPr/>
                    <a:lstStyle/>
                    <a:p>
                      <a:pPr algn="ctr"/>
                      <a:r>
                        <a:rPr lang="en-ZA" sz="1400" b="1">
                          <a:effectLst/>
                          <a:latin typeface="Arial" panose="020B0604020202020204" pitchFamily="34" charset="0"/>
                          <a:ea typeface="Times New Roman" panose="02020603050405020304" pitchFamily="18" charset="0"/>
                        </a:rPr>
                        <a:t>3.</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a:effectLst/>
                          <a:latin typeface="Arial" panose="020B0604020202020204" pitchFamily="34" charset="0"/>
                          <a:ea typeface="Times New Roman" panose="02020603050405020304" pitchFamily="18" charset="0"/>
                        </a:rPr>
                        <a:t>Access to programs and data </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22</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a:effectLst/>
                          <a:latin typeface="Arial" panose="020B0604020202020204" pitchFamily="34" charset="0"/>
                          <a:ea typeface="Times New Roman" panose="02020603050405020304" pitchFamily="18" charset="0"/>
                        </a:rPr>
                        <a:t>20</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a:effectLst/>
                          <a:latin typeface="Arial" panose="020B0604020202020204" pitchFamily="34" charset="0"/>
                          <a:ea typeface="Times New Roman" panose="02020603050405020304" pitchFamily="18" charset="0"/>
                        </a:rPr>
                        <a:t>2</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0</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0</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0009513"/>
                  </a:ext>
                </a:extLst>
              </a:tr>
              <a:tr h="278602">
                <a:tc>
                  <a:txBody>
                    <a:bodyPr/>
                    <a:lstStyle/>
                    <a:p>
                      <a:pPr algn="ctr"/>
                      <a:r>
                        <a:rPr lang="en-ZA" sz="1400" b="1">
                          <a:effectLst/>
                          <a:latin typeface="Arial" panose="020B0604020202020204" pitchFamily="34" charset="0"/>
                          <a:ea typeface="Times New Roman" panose="02020603050405020304" pitchFamily="18" charset="0"/>
                        </a:rPr>
                        <a:t>4.</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a:effectLst/>
                          <a:latin typeface="Arial" panose="020B0604020202020204" pitchFamily="34" charset="0"/>
                          <a:ea typeface="Times New Roman" panose="02020603050405020304" pitchFamily="18" charset="0"/>
                        </a:rPr>
                        <a:t>SAGE VIP</a:t>
                      </a:r>
                      <a:endParaRPr lang="en-ZA" sz="14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4</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4</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a:effectLst/>
                          <a:latin typeface="Arial" panose="020B0604020202020204" pitchFamily="34" charset="0"/>
                          <a:ea typeface="Times New Roman" panose="02020603050405020304" pitchFamily="18" charset="0"/>
                        </a:rPr>
                        <a:t>0</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0</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0</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866497"/>
                  </a:ext>
                </a:extLst>
              </a:tr>
              <a:tr h="474778">
                <a:tc>
                  <a:txBody>
                    <a:bodyPr/>
                    <a:lstStyle/>
                    <a:p>
                      <a:pPr algn="ctr"/>
                      <a:r>
                        <a:rPr lang="en-ZA" sz="1400" b="1">
                          <a:effectLst/>
                          <a:latin typeface="Arial" panose="020B0604020202020204" pitchFamily="34" charset="0"/>
                          <a:ea typeface="Times New Roman" panose="02020603050405020304" pitchFamily="18" charset="0"/>
                        </a:rPr>
                        <a:t>5.</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b="1">
                          <a:effectLst/>
                          <a:latin typeface="Arial" panose="020B0604020202020204" pitchFamily="34" charset="0"/>
                          <a:ea typeface="Times New Roman" panose="02020603050405020304" pitchFamily="18" charset="0"/>
                        </a:rPr>
                        <a:t>SAGE Finance and SCM</a:t>
                      </a:r>
                      <a:endParaRPr lang="en-ZA" sz="14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7</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7</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0</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a:effectLst/>
                          <a:latin typeface="Arial" panose="020B0604020202020204" pitchFamily="34" charset="0"/>
                          <a:ea typeface="Times New Roman" panose="02020603050405020304" pitchFamily="18" charset="0"/>
                        </a:rPr>
                        <a:t>0</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0</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1379332"/>
                  </a:ext>
                </a:extLst>
              </a:tr>
              <a:tr h="474778">
                <a:tc>
                  <a:txBody>
                    <a:bodyPr/>
                    <a:lstStyle/>
                    <a:p>
                      <a:pPr algn="ctr"/>
                      <a:r>
                        <a:rPr lang="en-ZA" sz="1400" b="1">
                          <a:effectLst/>
                          <a:latin typeface="Arial" panose="020B0604020202020204" pitchFamily="34" charset="0"/>
                          <a:ea typeface="Times New Roman" panose="02020603050405020304" pitchFamily="18" charset="0"/>
                        </a:rPr>
                        <a:t>6.</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b="1" dirty="0">
                          <a:effectLst/>
                          <a:latin typeface="Arial" panose="020B0604020202020204" pitchFamily="34" charset="0"/>
                          <a:ea typeface="Times New Roman" panose="02020603050405020304" pitchFamily="18" charset="0"/>
                        </a:rPr>
                        <a:t>External audit finings</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a:effectLst/>
                          <a:latin typeface="Arial" panose="020B0604020202020204" pitchFamily="34" charset="0"/>
                          <a:ea typeface="Times New Roman" panose="02020603050405020304" pitchFamily="18" charset="0"/>
                        </a:rPr>
                        <a:t>6</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4</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effectLst/>
                          <a:latin typeface="Arial" panose="020B0604020202020204" pitchFamily="34" charset="0"/>
                          <a:ea typeface="Times New Roman" panose="02020603050405020304" pitchFamily="18" charset="0"/>
                        </a:rPr>
                        <a:t>2</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a:effectLst/>
                          <a:latin typeface="Arial" panose="020B0604020202020204" pitchFamily="34" charset="0"/>
                          <a:ea typeface="Times New Roman" panose="02020603050405020304" pitchFamily="18" charset="0"/>
                        </a:rPr>
                        <a:t>0</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a:effectLst/>
                          <a:latin typeface="Arial" panose="020B0604020202020204" pitchFamily="34" charset="0"/>
                          <a:ea typeface="Times New Roman" panose="02020603050405020304" pitchFamily="18" charset="0"/>
                        </a:rPr>
                        <a:t>0</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0664268"/>
                  </a:ext>
                </a:extLst>
              </a:tr>
              <a:tr h="250577">
                <a:tc gridSpan="2">
                  <a:txBody>
                    <a:bodyPr/>
                    <a:lstStyle/>
                    <a:p>
                      <a:r>
                        <a:rPr lang="en-ZA" sz="1400" b="1">
                          <a:effectLst/>
                          <a:latin typeface="Arial" panose="020B0604020202020204" pitchFamily="34" charset="0"/>
                          <a:ea typeface="Times New Roman" panose="02020603050405020304" pitchFamily="18" charset="0"/>
                        </a:rPr>
                        <a:t>Total</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a:r>
                        <a:rPr lang="en-ZA" sz="1400" b="1">
                          <a:effectLst/>
                          <a:latin typeface="Arial" panose="020B0604020202020204" pitchFamily="34" charset="0"/>
                          <a:ea typeface="Times New Roman" panose="02020603050405020304" pitchFamily="18" charset="0"/>
                        </a:rPr>
                        <a:t>49</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solidFill>
                            <a:srgbClr val="000000"/>
                          </a:solidFill>
                          <a:effectLst/>
                          <a:latin typeface="Arial" panose="020B0604020202020204" pitchFamily="34" charset="0"/>
                          <a:ea typeface="Times New Roman" panose="02020603050405020304" pitchFamily="18" charset="0"/>
                        </a:rPr>
                        <a:t>43</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r>
                        <a:rPr lang="en-ZA" sz="1400" b="1">
                          <a:solidFill>
                            <a:srgbClr val="000000"/>
                          </a:solidFill>
                          <a:effectLst/>
                          <a:latin typeface="Arial" panose="020B0604020202020204" pitchFamily="34" charset="0"/>
                          <a:ea typeface="Times New Roman" panose="02020603050405020304" pitchFamily="18" charset="0"/>
                        </a:rPr>
                        <a:t>6</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ZA" sz="1400" b="1">
                          <a:solidFill>
                            <a:srgbClr val="000000"/>
                          </a:solidFill>
                          <a:effectLst/>
                          <a:latin typeface="Arial" panose="020B0604020202020204" pitchFamily="34" charset="0"/>
                          <a:ea typeface="Times New Roman" panose="02020603050405020304" pitchFamily="18" charset="0"/>
                        </a:rPr>
                        <a:t>0</a:t>
                      </a:r>
                      <a:endParaRPr lang="en-ZA" sz="14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r>
                        <a:rPr lang="en-ZA" sz="1400" b="1" dirty="0">
                          <a:solidFill>
                            <a:srgbClr val="000000"/>
                          </a:solidFill>
                          <a:effectLst/>
                          <a:latin typeface="Arial" panose="020B0604020202020204" pitchFamily="34" charset="0"/>
                          <a:ea typeface="Times New Roman" panose="02020603050405020304" pitchFamily="18" charset="0"/>
                        </a:rPr>
                        <a:t>0</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xmlns="" val="2859177488"/>
                  </a:ext>
                </a:extLst>
              </a:tr>
            </a:tbl>
          </a:graphicData>
        </a:graphic>
      </p:graphicFrame>
      <p:sp>
        <p:nvSpPr>
          <p:cNvPr id="22" name="TextBox 21">
            <a:extLst>
              <a:ext uri="{FF2B5EF4-FFF2-40B4-BE49-F238E27FC236}">
                <a16:creationId xmlns:a16="http://schemas.microsoft.com/office/drawing/2014/main" xmlns="" id="{96B081C5-58B0-466C-A816-99A053BBF696}"/>
              </a:ext>
            </a:extLst>
          </p:cNvPr>
          <p:cNvSpPr txBox="1"/>
          <p:nvPr/>
        </p:nvSpPr>
        <p:spPr>
          <a:xfrm>
            <a:off x="192086" y="5672680"/>
            <a:ext cx="8556378" cy="461665"/>
          </a:xfrm>
          <a:prstGeom prst="rect">
            <a:avLst/>
          </a:prstGeom>
          <a:noFill/>
        </p:spPr>
        <p:txBody>
          <a:bodyPr wrap="square">
            <a:spAutoFit/>
          </a:bodyPr>
          <a:lstStyle/>
          <a:p>
            <a:pPr>
              <a:spcBef>
                <a:spcPct val="20000"/>
              </a:spcBef>
            </a:pPr>
            <a:r>
              <a:rPr lang="en-GB" sz="1200" b="1" kern="0" dirty="0">
                <a:cs typeface="Arial" pitchFamily="34" charset="0"/>
              </a:rPr>
              <a:t>Great progress has been made in closing the original 49 Audit Findings.  The 6 Outstanding Partially Resolved Findings will be closed by the End of the Financial Year (these are mostly related to policy updates).</a:t>
            </a:r>
          </a:p>
        </p:txBody>
      </p:sp>
    </p:spTree>
    <p:extLst>
      <p:ext uri="{BB962C8B-B14F-4D97-AF65-F5344CB8AC3E}">
        <p14:creationId xmlns:p14="http://schemas.microsoft.com/office/powerpoint/2010/main" xmlns="" val="3724266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xmlns="" id="{7AA90911-7F5B-43E1-A877-655A6CBADBEE}"/>
              </a:ext>
            </a:extLst>
          </p:cNvPr>
          <p:cNvSpPr/>
          <p:nvPr/>
        </p:nvSpPr>
        <p:spPr>
          <a:xfrm>
            <a:off x="0" y="3014663"/>
            <a:ext cx="9144000" cy="61912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66" rIns="91258" bIns="45666" anchor="ctr"/>
          <a:lstStyle/>
          <a:p>
            <a:pPr algn="ctr" eaLnBrk="1" fontAlgn="auto" hangingPunct="1">
              <a:spcBef>
                <a:spcPts val="0"/>
              </a:spcBef>
              <a:spcAft>
                <a:spcPts val="0"/>
              </a:spcAft>
              <a:defRPr/>
            </a:pPr>
            <a:r>
              <a:rPr lang="en-ZA" sz="2000" b="1" dirty="0">
                <a:solidFill>
                  <a:srgbClr val="FFFFFF"/>
                </a:solidFill>
                <a:latin typeface="Helvetica"/>
              </a:rPr>
              <a:t>MERG</a:t>
            </a:r>
            <a:r>
              <a:rPr lang="en-ZA" sz="2000" b="1" dirty="0">
                <a:solidFill>
                  <a:schemeClr val="bg1"/>
                </a:solidFill>
                <a:latin typeface="Helvetica"/>
              </a:rPr>
              <a:t>ER</a:t>
            </a:r>
            <a:r>
              <a:rPr lang="en-ZA" sz="2000" b="1" dirty="0">
                <a:solidFill>
                  <a:srgbClr val="FFFFFF"/>
                </a:solidFill>
                <a:latin typeface="Helvetica"/>
              </a:rPr>
              <a:t> WITH SENTECH</a:t>
            </a:r>
            <a:endParaRPr lang="en-ZA" sz="2000" dirty="0">
              <a:solidFill>
                <a:srgbClr val="FFFFFF"/>
              </a:solidFill>
              <a:latin typeface="Helvetica"/>
            </a:endParaRPr>
          </a:p>
        </p:txBody>
      </p:sp>
      <p:sp>
        <p:nvSpPr>
          <p:cNvPr id="5" name="Slide Number Placeholder 2">
            <a:extLst>
              <a:ext uri="{FF2B5EF4-FFF2-40B4-BE49-F238E27FC236}">
                <a16:creationId xmlns:a16="http://schemas.microsoft.com/office/drawing/2014/main" xmlns="" id="{F6F5AD1E-71D0-4959-A85B-E38179ACC776}"/>
              </a:ext>
            </a:extLst>
          </p:cNvPr>
          <p:cNvSpPr txBox="1">
            <a:spLocks noChangeArrowheads="1"/>
          </p:cNvSpPr>
          <p:nvPr/>
        </p:nvSpPr>
        <p:spPr bwMode="auto">
          <a:xfrm>
            <a:off x="6551191" y="6439743"/>
            <a:ext cx="2133600" cy="3016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r"/>
            <a:r>
              <a:rPr lang="en-US" altLang="en-US" sz="1200" dirty="0">
                <a:solidFill>
                  <a:srgbClr val="FFFFFF"/>
                </a:solidFill>
              </a:rPr>
              <a:t>Slide </a:t>
            </a:r>
            <a:fld id="{896BDDAE-6BF7-47F1-95CA-ED1E09E75ECB}" type="slidenum">
              <a:rPr lang="en-US" altLang="en-US" sz="1200" smtClean="0">
                <a:solidFill>
                  <a:srgbClr val="FFFFFF"/>
                </a:solidFill>
              </a:rPr>
              <a:pPr algn="r"/>
              <a:t>18</a:t>
            </a:fld>
            <a:endParaRPr lang="en-US" altLang="en-US" sz="1200" dirty="0">
              <a:solidFill>
                <a:srgbClr val="FFFFFF"/>
              </a:solidFill>
            </a:endParaRPr>
          </a:p>
        </p:txBody>
      </p:sp>
    </p:spTree>
    <p:extLst>
      <p:ext uri="{BB962C8B-B14F-4D97-AF65-F5344CB8AC3E}">
        <p14:creationId xmlns:p14="http://schemas.microsoft.com/office/powerpoint/2010/main" xmlns="" val="316951062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7">
            <a:extLst>
              <a:ext uri="{FF2B5EF4-FFF2-40B4-BE49-F238E27FC236}">
                <a16:creationId xmlns:a16="http://schemas.microsoft.com/office/drawing/2014/main" xmlns="" id="{013A331E-C5BD-4DF7-A875-13CD92F6A28E}"/>
              </a:ext>
            </a:extLst>
          </p:cNvPr>
          <p:cNvSpPr txBox="1">
            <a:spLocks noChangeArrowheads="1"/>
          </p:cNvSpPr>
          <p:nvPr/>
        </p:nvSpPr>
        <p:spPr bwMode="auto">
          <a:xfrm>
            <a:off x="1835150" y="1916113"/>
            <a:ext cx="8810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a:t>
            </a:r>
          </a:p>
          <a:p>
            <a:pPr eaLnBrk="1" hangingPunct="1"/>
            <a:r>
              <a:rPr lang="en-US" altLang="en-US" sz="1000">
                <a:solidFill>
                  <a:schemeClr val="bg1"/>
                </a:solidFill>
                <a:cs typeface="Arial" panose="020B0604020202020204" pitchFamily="34" charset="0"/>
              </a:rPr>
              <a:t>Last Mile </a:t>
            </a:r>
          </a:p>
          <a:p>
            <a:pPr eaLnBrk="1" hangingPunct="1"/>
            <a:r>
              <a:rPr lang="en-US" altLang="en-US" sz="1000">
                <a:solidFill>
                  <a:schemeClr val="bg1"/>
                </a:solidFill>
                <a:cs typeface="Arial" panose="020B0604020202020204" pitchFamily="34" charset="0"/>
              </a:rPr>
              <a:t>Connectivity</a:t>
            </a:r>
          </a:p>
        </p:txBody>
      </p:sp>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Supports the attainment of key DCDT </a:t>
            </a:r>
          </a:p>
          <a:p>
            <a:pPr eaLnBrk="1" hangingPunct="1"/>
            <a:r>
              <a:rPr lang="en-US" altLang="en-US" sz="900">
                <a:solidFill>
                  <a:schemeClr val="bg1"/>
                </a:solidFill>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45" name="Title 8">
            <a:extLst>
              <a:ext uri="{FF2B5EF4-FFF2-40B4-BE49-F238E27FC236}">
                <a16:creationId xmlns:a16="http://schemas.microsoft.com/office/drawing/2014/main" xmlns="" id="{387C3AC8-26B8-42A6-BF6A-176E9ABF1701}"/>
              </a:ext>
            </a:extLst>
          </p:cNvPr>
          <p:cNvSpPr txBox="1">
            <a:spLocks/>
          </p:cNvSpPr>
          <p:nvPr/>
        </p:nvSpPr>
        <p:spPr bwMode="auto">
          <a:xfrm>
            <a:off x="192088" y="361950"/>
            <a:ext cx="690086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Merger with Sentech</a:t>
            </a:r>
          </a:p>
        </p:txBody>
      </p:sp>
      <p:sp>
        <p:nvSpPr>
          <p:cNvPr id="20" name="Rectangle 3">
            <a:extLst>
              <a:ext uri="{FF2B5EF4-FFF2-40B4-BE49-F238E27FC236}">
                <a16:creationId xmlns:a16="http://schemas.microsoft.com/office/drawing/2014/main" xmlns="" id="{74A31870-F361-4125-AADA-5EF246A4E79E}"/>
              </a:ext>
            </a:extLst>
          </p:cNvPr>
          <p:cNvSpPr txBox="1">
            <a:spLocks noChangeArrowheads="1"/>
          </p:cNvSpPr>
          <p:nvPr/>
        </p:nvSpPr>
        <p:spPr>
          <a:xfrm>
            <a:off x="192088" y="1124744"/>
            <a:ext cx="8499476" cy="5112568"/>
          </a:xfrm>
          <a:prstGeom prst="rect">
            <a:avLst/>
          </a:prstGeom>
        </p:spPr>
        <p:txBody>
          <a:bodyPr/>
          <a:lstStyle>
            <a:lvl1pPr marL="342900" indent="-342900" algn="l" rtl="0" eaLnBrk="0" fontAlgn="base" hangingPunct="0">
              <a:spcBef>
                <a:spcPct val="20000"/>
              </a:spcBef>
              <a:spcAft>
                <a:spcPct val="0"/>
              </a:spcAft>
              <a:buBlip>
                <a:blip r:embed="rId4"/>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2"/>
              </a:buBlip>
              <a:defRPr sz="2200">
                <a:solidFill>
                  <a:srgbClr val="6D6F67"/>
                </a:solidFill>
                <a:latin typeface="+mn-lt"/>
              </a:defRPr>
            </a:lvl2pPr>
            <a:lvl3pPr marL="1143000" indent="-228600" algn="l" rtl="0" eaLnBrk="0" fontAlgn="base" hangingPunct="0">
              <a:spcBef>
                <a:spcPct val="20000"/>
              </a:spcBef>
              <a:spcAft>
                <a:spcPct val="0"/>
              </a:spcAft>
              <a:buBlip>
                <a:blip r:embed="rId3"/>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pPr algn="just"/>
            <a:r>
              <a:rPr lang="en-GB" sz="1600" kern="0" dirty="0">
                <a:solidFill>
                  <a:schemeClr val="tx1"/>
                </a:solidFill>
                <a:latin typeface="Arial" pitchFamily="34" charset="0"/>
                <a:cs typeface="Arial" pitchFamily="34" charset="0"/>
              </a:rPr>
              <a:t>BBI has been involved in the SOC Rationalisation process (the merger of BBI and Sentech) from the beginning and was part of the team that worked on the delivery of the Post-Merger Integration Plan and the Valuation of both entities at the end of the 2019/20 financial year. </a:t>
            </a:r>
          </a:p>
          <a:p>
            <a:pPr algn="just"/>
            <a:endParaRPr lang="en-GB" sz="1600" kern="0" dirty="0">
              <a:solidFill>
                <a:schemeClr val="tx1"/>
              </a:solidFill>
              <a:latin typeface="Arial" pitchFamily="34" charset="0"/>
              <a:cs typeface="Arial" pitchFamily="34" charset="0"/>
            </a:endParaRPr>
          </a:p>
          <a:p>
            <a:pPr algn="just"/>
            <a:r>
              <a:rPr lang="en-GB" sz="1600" kern="0" dirty="0">
                <a:solidFill>
                  <a:schemeClr val="tx1"/>
                </a:solidFill>
                <a:latin typeface="Arial" pitchFamily="34" charset="0"/>
                <a:cs typeface="Arial" pitchFamily="34" charset="0"/>
              </a:rPr>
              <a:t>Subsequent to that, the BBI team has been involved in the work of developing the Business Strategy for the State Digital Infrastructure Company (SDIC). This work was delivered to DCDT on the 31st of March 2021.</a:t>
            </a:r>
          </a:p>
          <a:p>
            <a:pPr algn="just"/>
            <a:endParaRPr lang="en-GB" sz="1600" kern="0" dirty="0">
              <a:solidFill>
                <a:schemeClr val="tx1"/>
              </a:solidFill>
              <a:latin typeface="Arial" pitchFamily="34" charset="0"/>
              <a:cs typeface="Arial" pitchFamily="34" charset="0"/>
            </a:endParaRPr>
          </a:p>
          <a:p>
            <a:pPr algn="just"/>
            <a:r>
              <a:rPr lang="en-GB" sz="1600" kern="0" dirty="0">
                <a:solidFill>
                  <a:schemeClr val="tx1"/>
                </a:solidFill>
                <a:latin typeface="Arial" pitchFamily="34" charset="0"/>
                <a:cs typeface="Arial" pitchFamily="34" charset="0"/>
              </a:rPr>
              <a:t>During August 2021, the Minister informed BBI that they should acquire Sentech, as the preferred method for the transaction, to enable a quick progression to the preferred consolidated state of the SDIC. </a:t>
            </a:r>
          </a:p>
          <a:p>
            <a:pPr algn="just"/>
            <a:endParaRPr lang="en-GB" sz="1600" kern="0" dirty="0">
              <a:solidFill>
                <a:schemeClr val="tx1"/>
              </a:solidFill>
              <a:latin typeface="Arial" pitchFamily="34" charset="0"/>
              <a:cs typeface="Arial" pitchFamily="34" charset="0"/>
            </a:endParaRPr>
          </a:p>
          <a:p>
            <a:pPr algn="just"/>
            <a:r>
              <a:rPr lang="en-GB" sz="1600" kern="0" dirty="0">
                <a:solidFill>
                  <a:schemeClr val="tx1"/>
                </a:solidFill>
                <a:latin typeface="Arial" pitchFamily="34" charset="0"/>
                <a:cs typeface="Arial" pitchFamily="34" charset="0"/>
              </a:rPr>
              <a:t>During Quarter 2, a legal opinion on the proposed acquisition of Sentech by BBI, together with a detailed plan and compliance check list was delivered to the DCDT, who will now plan and drive this process with the collaboration of the Boards of the two entities.</a:t>
            </a:r>
          </a:p>
        </p:txBody>
      </p:sp>
      <p:sp>
        <p:nvSpPr>
          <p:cNvPr id="21" name="Slide Number Placeholder 2">
            <a:extLst>
              <a:ext uri="{FF2B5EF4-FFF2-40B4-BE49-F238E27FC236}">
                <a16:creationId xmlns:a16="http://schemas.microsoft.com/office/drawing/2014/main" xmlns="" id="{FB0B0D7E-1BCE-42E4-BC9B-8C264A8A58E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19</a:t>
            </a:fld>
            <a:endParaRPr lang="en-US" altLang="en-US" dirty="0">
              <a:solidFill>
                <a:srgbClr val="FFFFFF"/>
              </a:solidFill>
            </a:endParaRPr>
          </a:p>
        </p:txBody>
      </p:sp>
    </p:spTree>
    <p:extLst>
      <p:ext uri="{BB962C8B-B14F-4D97-AF65-F5344CB8AC3E}">
        <p14:creationId xmlns:p14="http://schemas.microsoft.com/office/powerpoint/2010/main" xmlns="" val="168070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xmlns="" id="{C9D76360-93E5-4E2F-96C5-EBD41D5CF540}"/>
              </a:ext>
            </a:extLst>
          </p:cNvPr>
          <p:cNvGraphicFramePr>
            <a:graphicFrameLocks/>
          </p:cNvGraphicFramePr>
          <p:nvPr>
            <p:extLst>
              <p:ext uri="{D42A27DB-BD31-4B8C-83A1-F6EECF244321}">
                <p14:modId xmlns:p14="http://schemas.microsoft.com/office/powerpoint/2010/main" xmlns="" val="4085614002"/>
              </p:ext>
            </p:extLst>
          </p:nvPr>
        </p:nvGraphicFramePr>
        <p:xfrm>
          <a:off x="191473" y="1261872"/>
          <a:ext cx="8699029" cy="4883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9700" name="Straight Connector 5">
            <a:extLst>
              <a:ext uri="{FF2B5EF4-FFF2-40B4-BE49-F238E27FC236}">
                <a16:creationId xmlns:a16="http://schemas.microsoft.com/office/drawing/2014/main" xmlns="" id="{8D72AF9D-45C9-4FAE-9F20-F07B64F1737D}"/>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xmlns="">
                <a:noFill/>
              </a14:hiddenFill>
            </a:ext>
          </a:extLst>
        </p:spPr>
      </p:cxnSp>
      <p:sp>
        <p:nvSpPr>
          <p:cNvPr id="11" name="Title 1">
            <a:extLst>
              <a:ext uri="{FF2B5EF4-FFF2-40B4-BE49-F238E27FC236}">
                <a16:creationId xmlns:a16="http://schemas.microsoft.com/office/drawing/2014/main" xmlns="" id="{7B1CC8E8-EA20-4D85-A6CA-3F3B15AEEDD7}"/>
              </a:ext>
            </a:extLst>
          </p:cNvPr>
          <p:cNvSpPr txBox="1">
            <a:spLocks/>
          </p:cNvSpPr>
          <p:nvPr/>
        </p:nvSpPr>
        <p:spPr>
          <a:xfrm>
            <a:off x="201613" y="458788"/>
            <a:ext cx="6977062" cy="508000"/>
          </a:xfrm>
          <a:prstGeom prst="rect">
            <a:avLst/>
          </a:prstGeom>
        </p:spPr>
        <p:txBody>
          <a:bodyPr/>
          <a:lst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a:lstStyle>
          <a:p>
            <a:pPr eaLnBrk="1" hangingPunct="1">
              <a:defRPr/>
            </a:pPr>
            <a:r>
              <a:rPr lang="en-ZA" sz="2000" kern="0" dirty="0">
                <a:solidFill>
                  <a:srgbClr val="006600"/>
                </a:solidFill>
                <a:latin typeface="+mn-lt"/>
                <a:ea typeface="Tahoma" panose="020B0604030504040204" pitchFamily="34" charset="0"/>
                <a:cs typeface="Tahoma" panose="020B0604030504040204" pitchFamily="34" charset="0"/>
              </a:rPr>
              <a:t>Agenda</a:t>
            </a:r>
            <a:r>
              <a:rPr lang="en-ZA" sz="1050" kern="0" dirty="0">
                <a:solidFill>
                  <a:srgbClr val="FF0000"/>
                </a:solidFill>
                <a:latin typeface="+mn-lt"/>
                <a:ea typeface="Tahoma" panose="020B0604030504040204" pitchFamily="34" charset="0"/>
                <a:cs typeface="Tahoma" panose="020B0604030504040204" pitchFamily="34" charset="0"/>
              </a:rPr>
              <a:t> </a:t>
            </a:r>
          </a:p>
        </p:txBody>
      </p:sp>
      <p:sp>
        <p:nvSpPr>
          <p:cNvPr id="6" name="Slide Number Placeholder 2">
            <a:extLst>
              <a:ext uri="{FF2B5EF4-FFF2-40B4-BE49-F238E27FC236}">
                <a16:creationId xmlns:a16="http://schemas.microsoft.com/office/drawing/2014/main" xmlns="" id="{45428A94-9928-4400-ACA9-F85C796202F6}"/>
              </a:ext>
            </a:extLst>
          </p:cNvPr>
          <p:cNvSpPr txBox="1">
            <a:spLocks noChangeArrowheads="1"/>
          </p:cNvSpPr>
          <p:nvPr/>
        </p:nvSpPr>
        <p:spPr bwMode="auto">
          <a:xfrm>
            <a:off x="6551191" y="6439743"/>
            <a:ext cx="2133600" cy="3016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r"/>
            <a:r>
              <a:rPr lang="en-US" altLang="en-US" sz="1200" dirty="0">
                <a:solidFill>
                  <a:srgbClr val="FFFFFF"/>
                </a:solidFill>
              </a:rPr>
              <a:t>Slide </a:t>
            </a:r>
            <a:fld id="{896BDDAE-6BF7-47F1-95CA-ED1E09E75ECB}" type="slidenum">
              <a:rPr lang="en-US" altLang="en-US" sz="1200" smtClean="0">
                <a:solidFill>
                  <a:srgbClr val="FFFFFF"/>
                </a:solidFill>
              </a:rPr>
              <a:pPr algn="r"/>
              <a:t>2</a:t>
            </a:fld>
            <a:endParaRPr lang="en-US" altLang="en-US" sz="1200" dirty="0">
              <a:solidFill>
                <a:srgbClr val="FFFFFF"/>
              </a:solidFil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7">
            <a:extLst>
              <a:ext uri="{FF2B5EF4-FFF2-40B4-BE49-F238E27FC236}">
                <a16:creationId xmlns:a16="http://schemas.microsoft.com/office/drawing/2014/main" xmlns="" id="{013A331E-C5BD-4DF7-A875-13CD92F6A28E}"/>
              </a:ext>
            </a:extLst>
          </p:cNvPr>
          <p:cNvSpPr txBox="1">
            <a:spLocks noChangeArrowheads="1"/>
          </p:cNvSpPr>
          <p:nvPr/>
        </p:nvSpPr>
        <p:spPr bwMode="auto">
          <a:xfrm>
            <a:off x="1835150" y="1916113"/>
            <a:ext cx="8810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a:t>
            </a:r>
          </a:p>
          <a:p>
            <a:pPr eaLnBrk="1" hangingPunct="1"/>
            <a:r>
              <a:rPr lang="en-US" altLang="en-US" sz="1000">
                <a:solidFill>
                  <a:schemeClr val="bg1"/>
                </a:solidFill>
                <a:cs typeface="Arial" panose="020B0604020202020204" pitchFamily="34" charset="0"/>
              </a:rPr>
              <a:t>Last Mile </a:t>
            </a:r>
          </a:p>
          <a:p>
            <a:pPr eaLnBrk="1" hangingPunct="1"/>
            <a:r>
              <a:rPr lang="en-US" altLang="en-US" sz="1000">
                <a:solidFill>
                  <a:schemeClr val="bg1"/>
                </a:solidFill>
                <a:cs typeface="Arial" panose="020B0604020202020204" pitchFamily="34" charset="0"/>
              </a:rPr>
              <a:t>Connectivity</a:t>
            </a:r>
          </a:p>
        </p:txBody>
      </p:sp>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Supports the attainment of key DCDT </a:t>
            </a:r>
          </a:p>
          <a:p>
            <a:pPr eaLnBrk="1" hangingPunct="1"/>
            <a:r>
              <a:rPr lang="en-US" altLang="en-US" sz="900">
                <a:solidFill>
                  <a:schemeClr val="bg1"/>
                </a:solidFill>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45" name="Title 8">
            <a:extLst>
              <a:ext uri="{FF2B5EF4-FFF2-40B4-BE49-F238E27FC236}">
                <a16:creationId xmlns:a16="http://schemas.microsoft.com/office/drawing/2014/main" xmlns="" id="{387C3AC8-26B8-42A6-BF6A-176E9ABF1701}"/>
              </a:ext>
            </a:extLst>
          </p:cNvPr>
          <p:cNvSpPr txBox="1">
            <a:spLocks/>
          </p:cNvSpPr>
          <p:nvPr/>
        </p:nvSpPr>
        <p:spPr bwMode="auto">
          <a:xfrm>
            <a:off x="192088" y="361950"/>
            <a:ext cx="690086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Merger with Sentech</a:t>
            </a:r>
          </a:p>
        </p:txBody>
      </p:sp>
      <p:sp>
        <p:nvSpPr>
          <p:cNvPr id="21" name="Slide Number Placeholder 2">
            <a:extLst>
              <a:ext uri="{FF2B5EF4-FFF2-40B4-BE49-F238E27FC236}">
                <a16:creationId xmlns:a16="http://schemas.microsoft.com/office/drawing/2014/main" xmlns="" id="{FB0B0D7E-1BCE-42E4-BC9B-8C264A8A58E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20</a:t>
            </a:fld>
            <a:endParaRPr lang="en-US" altLang="en-US" dirty="0">
              <a:solidFill>
                <a:srgbClr val="FFFFFF"/>
              </a:solidFill>
            </a:endParaRPr>
          </a:p>
        </p:txBody>
      </p:sp>
      <p:graphicFrame>
        <p:nvGraphicFramePr>
          <p:cNvPr id="19" name="Table 18">
            <a:extLst>
              <a:ext uri="{FF2B5EF4-FFF2-40B4-BE49-F238E27FC236}">
                <a16:creationId xmlns:a16="http://schemas.microsoft.com/office/drawing/2014/main" xmlns="" id="{9085F5C7-9B3D-4184-B703-9E3FBD26EA6A}"/>
              </a:ext>
            </a:extLst>
          </p:cNvPr>
          <p:cNvGraphicFramePr>
            <a:graphicFrameLocks noGrp="1"/>
          </p:cNvGraphicFramePr>
          <p:nvPr>
            <p:extLst>
              <p:ext uri="{D42A27DB-BD31-4B8C-83A1-F6EECF244321}">
                <p14:modId xmlns:p14="http://schemas.microsoft.com/office/powerpoint/2010/main" xmlns="" val="498347521"/>
              </p:ext>
            </p:extLst>
          </p:nvPr>
        </p:nvGraphicFramePr>
        <p:xfrm>
          <a:off x="192088" y="1458913"/>
          <a:ext cx="8575676" cy="4065669"/>
        </p:xfrm>
        <a:graphic>
          <a:graphicData uri="http://schemas.openxmlformats.org/drawingml/2006/table">
            <a:tbl>
              <a:tblPr firstRow="1" bandRow="1">
                <a:tableStyleId>{E8034E78-7F5D-4C2E-B375-FC64B27BC917}</a:tableStyleId>
              </a:tblPr>
              <a:tblGrid>
                <a:gridCol w="5604048">
                  <a:extLst>
                    <a:ext uri="{9D8B030D-6E8A-4147-A177-3AD203B41FA5}">
                      <a16:colId xmlns:a16="http://schemas.microsoft.com/office/drawing/2014/main" xmlns="" val="20000"/>
                    </a:ext>
                  </a:extLst>
                </a:gridCol>
                <a:gridCol w="2971628">
                  <a:extLst>
                    <a:ext uri="{9D8B030D-6E8A-4147-A177-3AD203B41FA5}">
                      <a16:colId xmlns:a16="http://schemas.microsoft.com/office/drawing/2014/main" xmlns="" val="20001"/>
                    </a:ext>
                  </a:extLst>
                </a:gridCol>
              </a:tblGrid>
              <a:tr h="745951">
                <a:tc>
                  <a:txBody>
                    <a:bodyPr/>
                    <a:lstStyle/>
                    <a:p>
                      <a:r>
                        <a:rPr lang="en-ZA" sz="1800" dirty="0"/>
                        <a:t>Activities</a:t>
                      </a:r>
                    </a:p>
                  </a:txBody>
                  <a:tcPr marL="91434" marR="91434" marT="45722" marB="45722">
                    <a:solidFill>
                      <a:srgbClr val="008000"/>
                    </a:solidFill>
                  </a:tcPr>
                </a:tc>
                <a:tc>
                  <a:txBody>
                    <a:bodyPr/>
                    <a:lstStyle/>
                    <a:p>
                      <a:r>
                        <a:rPr lang="en-ZA" sz="1800" dirty="0"/>
                        <a:t>Date</a:t>
                      </a:r>
                    </a:p>
                  </a:txBody>
                  <a:tcPr marL="91434" marR="91434" marT="45722" marB="45722">
                    <a:solidFill>
                      <a:srgbClr val="008000"/>
                    </a:solidFill>
                  </a:tcPr>
                </a:tc>
                <a:extLst>
                  <a:ext uri="{0D108BD9-81ED-4DB2-BD59-A6C34878D82A}">
                    <a16:rowId xmlns:a16="http://schemas.microsoft.com/office/drawing/2014/main" xmlns="" val="10000"/>
                  </a:ext>
                </a:extLst>
              </a:tr>
              <a:tr h="64807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solidFill>
                            <a:schemeClr val="tx1"/>
                          </a:solidFill>
                        </a:rPr>
                        <a:t>High level Acquisition Strategy</a:t>
                      </a:r>
                    </a:p>
                  </a:txBody>
                  <a:tcPr marL="91434" marR="91434"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dirty="0">
                          <a:ln>
                            <a:noFill/>
                          </a:ln>
                          <a:solidFill>
                            <a:schemeClr val="tx1"/>
                          </a:solidFill>
                          <a:effectLst/>
                          <a:uLnTx/>
                          <a:uFillTx/>
                          <a:latin typeface="Arial" charset="0"/>
                          <a:ea typeface="+mn-ea"/>
                          <a:cs typeface="+mn-cs"/>
                        </a:rPr>
                        <a:t>17 September 2021</a:t>
                      </a:r>
                    </a:p>
                  </a:txBody>
                  <a:tcPr marL="91434" marR="91434" marT="45722" marB="45722"/>
                </a:tc>
                <a:extLst>
                  <a:ext uri="{0D108BD9-81ED-4DB2-BD59-A6C34878D82A}">
                    <a16:rowId xmlns:a16="http://schemas.microsoft.com/office/drawing/2014/main" xmlns="" val="10001"/>
                  </a:ext>
                </a:extLst>
              </a:tr>
              <a:tr h="5650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solidFill>
                            <a:schemeClr val="tx1"/>
                          </a:solidFill>
                        </a:rPr>
                        <a:t>Detailed Acquisition Strategy</a:t>
                      </a:r>
                    </a:p>
                  </a:txBody>
                  <a:tcPr marL="91434" marR="91434" marT="45722" marB="45722"/>
                </a:tc>
                <a:tc>
                  <a:txBody>
                    <a:bodyPr/>
                    <a:lstStyle/>
                    <a:p>
                      <a:r>
                        <a:rPr lang="en-ZA" sz="1800" dirty="0">
                          <a:solidFill>
                            <a:schemeClr val="tx1"/>
                          </a:solidFill>
                        </a:rPr>
                        <a:t>1 December 2021</a:t>
                      </a:r>
                    </a:p>
                  </a:txBody>
                  <a:tcPr marL="91434" marR="91434" marT="45722" marB="45722"/>
                </a:tc>
                <a:extLst>
                  <a:ext uri="{0D108BD9-81ED-4DB2-BD59-A6C34878D82A}">
                    <a16:rowId xmlns:a16="http://schemas.microsoft.com/office/drawing/2014/main" xmlns="" val="10002"/>
                  </a:ext>
                </a:extLst>
              </a:tr>
              <a:tr h="65910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solidFill>
                            <a:schemeClr val="tx1"/>
                          </a:solidFill>
                        </a:rPr>
                        <a:t>Employee Engagements, including Regional Visits</a:t>
                      </a:r>
                    </a:p>
                  </a:txBody>
                  <a:tcPr marL="91434" marR="91434" marT="45722" marB="45722"/>
                </a:tc>
                <a:tc>
                  <a:txBody>
                    <a:bodyPr/>
                    <a:lstStyle/>
                    <a:p>
                      <a:r>
                        <a:rPr lang="en-ZA" sz="1800" dirty="0">
                          <a:solidFill>
                            <a:schemeClr val="tx1"/>
                          </a:solidFill>
                        </a:rPr>
                        <a:t>Oct 2021 – Feb 2022</a:t>
                      </a:r>
                    </a:p>
                  </a:txBody>
                  <a:tcPr marL="91434" marR="91434" marT="45722" marB="45722"/>
                </a:tc>
                <a:extLst>
                  <a:ext uri="{0D108BD9-81ED-4DB2-BD59-A6C34878D82A}">
                    <a16:rowId xmlns:a16="http://schemas.microsoft.com/office/drawing/2014/main" xmlns="" val="4080582929"/>
                  </a:ext>
                </a:extLst>
              </a:tr>
              <a:tr h="72375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solidFill>
                            <a:schemeClr val="tx1"/>
                          </a:solidFill>
                        </a:rPr>
                        <a:t>SDIC Corporate Plan</a:t>
                      </a:r>
                    </a:p>
                  </a:txBody>
                  <a:tcPr marL="91434" marR="91434" marT="45722" marB="45722"/>
                </a:tc>
                <a:tc>
                  <a:txBody>
                    <a:bodyPr/>
                    <a:lstStyle/>
                    <a:p>
                      <a:r>
                        <a:rPr lang="en-ZA" sz="1800" dirty="0">
                          <a:solidFill>
                            <a:schemeClr val="tx1"/>
                          </a:solidFill>
                        </a:rPr>
                        <a:t>28 February 2022</a:t>
                      </a:r>
                    </a:p>
                  </a:txBody>
                  <a:tcPr marL="91434" marR="91434" marT="45722" marB="45722"/>
                </a:tc>
                <a:extLst>
                  <a:ext uri="{0D108BD9-81ED-4DB2-BD59-A6C34878D82A}">
                    <a16:rowId xmlns:a16="http://schemas.microsoft.com/office/drawing/2014/main" xmlns="" val="3473233635"/>
                  </a:ext>
                </a:extLst>
              </a:tr>
              <a:tr h="72375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solidFill>
                            <a:schemeClr val="tx1"/>
                          </a:solidFill>
                        </a:rPr>
                        <a:t>Integrated Company</a:t>
                      </a:r>
                    </a:p>
                  </a:txBody>
                  <a:tcPr marL="91434" marR="91434" marT="45722" marB="45722"/>
                </a:tc>
                <a:tc>
                  <a:txBody>
                    <a:bodyPr/>
                    <a:lstStyle/>
                    <a:p>
                      <a:r>
                        <a:rPr lang="en-ZA" sz="1800" dirty="0">
                          <a:solidFill>
                            <a:schemeClr val="tx1"/>
                          </a:solidFill>
                        </a:rPr>
                        <a:t>1 April 2022</a:t>
                      </a:r>
                    </a:p>
                  </a:txBody>
                  <a:tcPr marL="91434" marR="91434" marT="45722" marB="45722"/>
                </a:tc>
                <a:extLst>
                  <a:ext uri="{0D108BD9-81ED-4DB2-BD59-A6C34878D82A}">
                    <a16:rowId xmlns:a16="http://schemas.microsoft.com/office/drawing/2014/main" xmlns="" val="971229440"/>
                  </a:ext>
                </a:extLst>
              </a:tr>
            </a:tbl>
          </a:graphicData>
        </a:graphic>
      </p:graphicFrame>
    </p:spTree>
    <p:extLst>
      <p:ext uri="{BB962C8B-B14F-4D97-AF65-F5344CB8AC3E}">
        <p14:creationId xmlns:p14="http://schemas.microsoft.com/office/powerpoint/2010/main" xmlns="" val="1567485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xmlns="" id="{7AA90911-7F5B-43E1-A877-655A6CBADBEE}"/>
              </a:ext>
            </a:extLst>
          </p:cNvPr>
          <p:cNvSpPr/>
          <p:nvPr/>
        </p:nvSpPr>
        <p:spPr>
          <a:xfrm>
            <a:off x="0" y="3014663"/>
            <a:ext cx="9144000" cy="61912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66" rIns="91258" bIns="45666" anchor="ctr"/>
          <a:lstStyle/>
          <a:p>
            <a:pPr algn="ctr" eaLnBrk="1" fontAlgn="auto" hangingPunct="1">
              <a:spcBef>
                <a:spcPts val="0"/>
              </a:spcBef>
              <a:spcAft>
                <a:spcPts val="0"/>
              </a:spcAft>
              <a:defRPr/>
            </a:pPr>
            <a:r>
              <a:rPr lang="en-ZA" sz="2000" b="1" dirty="0">
                <a:solidFill>
                  <a:srgbClr val="FFFFFF"/>
                </a:solidFill>
                <a:latin typeface="Helvetica"/>
              </a:rPr>
              <a:t>GOING CONCERN</a:t>
            </a:r>
            <a:endParaRPr lang="en-ZA" sz="2000" dirty="0">
              <a:solidFill>
                <a:srgbClr val="FFFFFF"/>
              </a:solidFill>
              <a:latin typeface="Helvetica"/>
            </a:endParaRPr>
          </a:p>
        </p:txBody>
      </p:sp>
      <p:sp>
        <p:nvSpPr>
          <p:cNvPr id="5" name="Slide Number Placeholder 2">
            <a:extLst>
              <a:ext uri="{FF2B5EF4-FFF2-40B4-BE49-F238E27FC236}">
                <a16:creationId xmlns:a16="http://schemas.microsoft.com/office/drawing/2014/main" xmlns="" id="{F6F5AD1E-71D0-4959-A85B-E38179ACC776}"/>
              </a:ext>
            </a:extLst>
          </p:cNvPr>
          <p:cNvSpPr txBox="1">
            <a:spLocks noChangeArrowheads="1"/>
          </p:cNvSpPr>
          <p:nvPr/>
        </p:nvSpPr>
        <p:spPr bwMode="auto">
          <a:xfrm>
            <a:off x="6551191" y="6439743"/>
            <a:ext cx="2133600" cy="3016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r"/>
            <a:r>
              <a:rPr lang="en-US" altLang="en-US" sz="1200" dirty="0">
                <a:solidFill>
                  <a:srgbClr val="FFFFFF"/>
                </a:solidFill>
              </a:rPr>
              <a:t>Slide </a:t>
            </a:r>
            <a:fld id="{896BDDAE-6BF7-47F1-95CA-ED1E09E75ECB}" type="slidenum">
              <a:rPr lang="en-US" altLang="en-US" sz="1200" smtClean="0">
                <a:solidFill>
                  <a:srgbClr val="FFFFFF"/>
                </a:solidFill>
              </a:rPr>
              <a:pPr algn="r"/>
              <a:t>21</a:t>
            </a:fld>
            <a:endParaRPr lang="en-US" altLang="en-US" sz="1200" dirty="0">
              <a:solidFill>
                <a:srgbClr val="FFFFFF"/>
              </a:solidFill>
            </a:endParaRPr>
          </a:p>
        </p:txBody>
      </p:sp>
    </p:spTree>
    <p:extLst>
      <p:ext uri="{BB962C8B-B14F-4D97-AF65-F5344CB8AC3E}">
        <p14:creationId xmlns:p14="http://schemas.microsoft.com/office/powerpoint/2010/main" xmlns="" val="15502496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7">
            <a:extLst>
              <a:ext uri="{FF2B5EF4-FFF2-40B4-BE49-F238E27FC236}">
                <a16:creationId xmlns:a16="http://schemas.microsoft.com/office/drawing/2014/main" xmlns="" id="{013A331E-C5BD-4DF7-A875-13CD92F6A28E}"/>
              </a:ext>
            </a:extLst>
          </p:cNvPr>
          <p:cNvSpPr txBox="1">
            <a:spLocks noChangeArrowheads="1"/>
          </p:cNvSpPr>
          <p:nvPr/>
        </p:nvSpPr>
        <p:spPr bwMode="auto">
          <a:xfrm>
            <a:off x="1835150" y="1916113"/>
            <a:ext cx="8810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a:t>
            </a:r>
          </a:p>
          <a:p>
            <a:pPr eaLnBrk="1" hangingPunct="1"/>
            <a:r>
              <a:rPr lang="en-US" altLang="en-US" sz="1000">
                <a:solidFill>
                  <a:schemeClr val="bg1"/>
                </a:solidFill>
                <a:cs typeface="Arial" panose="020B0604020202020204" pitchFamily="34" charset="0"/>
              </a:rPr>
              <a:t>Last Mile </a:t>
            </a:r>
          </a:p>
          <a:p>
            <a:pPr eaLnBrk="1" hangingPunct="1"/>
            <a:r>
              <a:rPr lang="en-US" altLang="en-US" sz="1000">
                <a:solidFill>
                  <a:schemeClr val="bg1"/>
                </a:solidFill>
                <a:cs typeface="Arial" panose="020B0604020202020204" pitchFamily="34" charset="0"/>
              </a:rPr>
              <a:t>Connectivity</a:t>
            </a:r>
          </a:p>
        </p:txBody>
      </p:sp>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Supports the attainment of key DCDT </a:t>
            </a:r>
          </a:p>
          <a:p>
            <a:pPr eaLnBrk="1" hangingPunct="1"/>
            <a:r>
              <a:rPr lang="en-US" altLang="en-US" sz="900">
                <a:solidFill>
                  <a:schemeClr val="bg1"/>
                </a:solidFill>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45" name="Title 8">
            <a:extLst>
              <a:ext uri="{FF2B5EF4-FFF2-40B4-BE49-F238E27FC236}">
                <a16:creationId xmlns:a16="http://schemas.microsoft.com/office/drawing/2014/main" xmlns="" id="{387C3AC8-26B8-42A6-BF6A-176E9ABF1701}"/>
              </a:ext>
            </a:extLst>
          </p:cNvPr>
          <p:cNvSpPr txBox="1">
            <a:spLocks/>
          </p:cNvSpPr>
          <p:nvPr/>
        </p:nvSpPr>
        <p:spPr bwMode="auto">
          <a:xfrm>
            <a:off x="192088" y="361950"/>
            <a:ext cx="690086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Going Concern</a:t>
            </a:r>
          </a:p>
        </p:txBody>
      </p:sp>
      <p:sp>
        <p:nvSpPr>
          <p:cNvPr id="20" name="Rectangle 3">
            <a:extLst>
              <a:ext uri="{FF2B5EF4-FFF2-40B4-BE49-F238E27FC236}">
                <a16:creationId xmlns:a16="http://schemas.microsoft.com/office/drawing/2014/main" xmlns="" id="{74A31870-F361-4125-AADA-5EF246A4E79E}"/>
              </a:ext>
            </a:extLst>
          </p:cNvPr>
          <p:cNvSpPr txBox="1">
            <a:spLocks noChangeArrowheads="1"/>
          </p:cNvSpPr>
          <p:nvPr/>
        </p:nvSpPr>
        <p:spPr>
          <a:xfrm>
            <a:off x="192088" y="1124744"/>
            <a:ext cx="8499476" cy="5112568"/>
          </a:xfrm>
          <a:prstGeom prst="rect">
            <a:avLst/>
          </a:prstGeom>
        </p:spPr>
        <p:txBody>
          <a:bodyPr/>
          <a:lstStyle>
            <a:lvl1pPr marL="342900" indent="-342900" algn="l" rtl="0" eaLnBrk="0" fontAlgn="base" hangingPunct="0">
              <a:spcBef>
                <a:spcPct val="20000"/>
              </a:spcBef>
              <a:spcAft>
                <a:spcPct val="0"/>
              </a:spcAft>
              <a:buBlip>
                <a:blip r:embed="rId4"/>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2"/>
              </a:buBlip>
              <a:defRPr sz="2200">
                <a:solidFill>
                  <a:srgbClr val="6D6F67"/>
                </a:solidFill>
                <a:latin typeface="+mn-lt"/>
              </a:defRPr>
            </a:lvl2pPr>
            <a:lvl3pPr marL="1143000" indent="-228600" algn="l" rtl="0" eaLnBrk="0" fontAlgn="base" hangingPunct="0">
              <a:spcBef>
                <a:spcPct val="20000"/>
              </a:spcBef>
              <a:spcAft>
                <a:spcPct val="0"/>
              </a:spcAft>
              <a:buBlip>
                <a:blip r:embed="rId3"/>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pPr algn="just"/>
            <a:r>
              <a:rPr lang="en-GB" sz="1600" kern="0" dirty="0">
                <a:solidFill>
                  <a:schemeClr val="tx1"/>
                </a:solidFill>
                <a:latin typeface="Arial" pitchFamily="34" charset="0"/>
                <a:cs typeface="Arial" pitchFamily="34" charset="0"/>
              </a:rPr>
              <a:t>The external auditors of Broadband Infraco have for many years raised concerns about the Going Concern status of the company. One of the items that have been flagged as contributors to the questionable going concern status of the company were the Shareholders’ Loans on the Balance Sheet. The Balance Sheet that is part of the audited financial results for 2020/21 has the Shareholders’ Loans converted into equity.</a:t>
            </a:r>
          </a:p>
          <a:p>
            <a:pPr algn="just"/>
            <a:endParaRPr lang="en-GB" sz="1600" kern="0" dirty="0">
              <a:solidFill>
                <a:schemeClr val="tx1"/>
              </a:solidFill>
              <a:latin typeface="Arial" pitchFamily="34" charset="0"/>
              <a:cs typeface="Arial" pitchFamily="34" charset="0"/>
            </a:endParaRPr>
          </a:p>
          <a:p>
            <a:pPr algn="just"/>
            <a:r>
              <a:rPr lang="en-GB" sz="1600" kern="0" dirty="0">
                <a:solidFill>
                  <a:schemeClr val="tx1"/>
                </a:solidFill>
                <a:latin typeface="Arial" pitchFamily="34" charset="0"/>
                <a:cs typeface="Arial" pitchFamily="34" charset="0"/>
              </a:rPr>
              <a:t>While the conversion of the Shareholders’ Loans into equity has improved the Net Asset Value of the company, the financial position of the company has deteriorated due to lack of investment in its infrastructure to keep up with the requirements of existing customers and the market. This has contributed to the underperformance of the company in growing its revenue. The company has fallen behind other market players who annually invest in infrastructure and networks. Without a catchup investment plan, BBI will continue to perform less than its peers in the market.</a:t>
            </a:r>
          </a:p>
          <a:p>
            <a:pPr algn="just"/>
            <a:endParaRPr lang="en-GB" sz="1600" kern="0" dirty="0">
              <a:solidFill>
                <a:schemeClr val="tx1"/>
              </a:solidFill>
              <a:latin typeface="Arial" pitchFamily="34" charset="0"/>
              <a:cs typeface="Arial" pitchFamily="34" charset="0"/>
            </a:endParaRPr>
          </a:p>
          <a:p>
            <a:pPr algn="just"/>
            <a:r>
              <a:rPr lang="en-GB" sz="1600" kern="0" dirty="0">
                <a:solidFill>
                  <a:schemeClr val="tx1"/>
                </a:solidFill>
                <a:latin typeface="Arial" pitchFamily="34" charset="0"/>
                <a:cs typeface="Arial" pitchFamily="34" charset="0"/>
              </a:rPr>
              <a:t>The Shareholders need to assist the Company to secure funding to invest in its network and infrastructure to keep up with the market and to drive revenue growth. This can be done through raising of capital from the financial markets, including Developmental Finance Institutions (DFIs) such as DBSA and the IDC, or through recapitalisation of the business by the Shareholders, or a combination of the two.</a:t>
            </a:r>
          </a:p>
        </p:txBody>
      </p:sp>
      <p:sp>
        <p:nvSpPr>
          <p:cNvPr id="21" name="Slide Number Placeholder 2">
            <a:extLst>
              <a:ext uri="{FF2B5EF4-FFF2-40B4-BE49-F238E27FC236}">
                <a16:creationId xmlns:a16="http://schemas.microsoft.com/office/drawing/2014/main" xmlns="" id="{FB0B0D7E-1BCE-42E4-BC9B-8C264A8A58E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22</a:t>
            </a:fld>
            <a:endParaRPr lang="en-US" altLang="en-US" dirty="0">
              <a:solidFill>
                <a:srgbClr val="FFFFFF"/>
              </a:solidFill>
            </a:endParaRPr>
          </a:p>
        </p:txBody>
      </p:sp>
    </p:spTree>
    <p:extLst>
      <p:ext uri="{BB962C8B-B14F-4D97-AF65-F5344CB8AC3E}">
        <p14:creationId xmlns:p14="http://schemas.microsoft.com/office/powerpoint/2010/main" xmlns="" val="1388872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7">
            <a:extLst>
              <a:ext uri="{FF2B5EF4-FFF2-40B4-BE49-F238E27FC236}">
                <a16:creationId xmlns:a16="http://schemas.microsoft.com/office/drawing/2014/main" xmlns="" id="{570E241F-15B4-4847-85D5-866DC315ADD9}"/>
              </a:ext>
            </a:extLst>
          </p:cNvPr>
          <p:cNvSpPr txBox="1">
            <a:spLocks noChangeArrowheads="1"/>
          </p:cNvSpPr>
          <p:nvPr/>
        </p:nvSpPr>
        <p:spPr bwMode="auto">
          <a:xfrm>
            <a:off x="1835150" y="1916113"/>
            <a:ext cx="8810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a:t>
            </a:r>
          </a:p>
          <a:p>
            <a:pPr eaLnBrk="1" hangingPunct="1"/>
            <a:r>
              <a:rPr lang="en-US" altLang="en-US" sz="1000">
                <a:solidFill>
                  <a:schemeClr val="bg1"/>
                </a:solidFill>
                <a:cs typeface="Arial" panose="020B0604020202020204" pitchFamily="34" charset="0"/>
              </a:rPr>
              <a:t>Last Mile </a:t>
            </a:r>
          </a:p>
          <a:p>
            <a:pPr eaLnBrk="1" hangingPunct="1"/>
            <a:r>
              <a:rPr lang="en-US" altLang="en-US" sz="1000">
                <a:solidFill>
                  <a:schemeClr val="bg1"/>
                </a:solidFill>
                <a:cs typeface="Arial" panose="020B0604020202020204" pitchFamily="34" charset="0"/>
              </a:rPr>
              <a:t>Connectivity</a:t>
            </a:r>
          </a:p>
        </p:txBody>
      </p:sp>
      <p:sp>
        <p:nvSpPr>
          <p:cNvPr id="54275" name="TextBox 33">
            <a:extLst>
              <a:ext uri="{FF2B5EF4-FFF2-40B4-BE49-F238E27FC236}">
                <a16:creationId xmlns:a16="http://schemas.microsoft.com/office/drawing/2014/main" xmlns="" id="{D98A2703-9E38-4C56-9E3B-F16744DA3384}"/>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4276" name="TextBox 34">
            <a:extLst>
              <a:ext uri="{FF2B5EF4-FFF2-40B4-BE49-F238E27FC236}">
                <a16:creationId xmlns:a16="http://schemas.microsoft.com/office/drawing/2014/main" xmlns="" id="{1EC88151-5180-4D44-9A24-3FBB9C4D5401}"/>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4277" name="TextBox 23">
            <a:extLst>
              <a:ext uri="{FF2B5EF4-FFF2-40B4-BE49-F238E27FC236}">
                <a16:creationId xmlns:a16="http://schemas.microsoft.com/office/drawing/2014/main" xmlns="" id="{D1ECA830-555B-4C0C-AA9C-F92F8495CEDD}"/>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4278" name="TextBox 24">
            <a:extLst>
              <a:ext uri="{FF2B5EF4-FFF2-40B4-BE49-F238E27FC236}">
                <a16:creationId xmlns:a16="http://schemas.microsoft.com/office/drawing/2014/main" xmlns="" id="{6941A7A5-D51E-4C0A-8C1A-51BE850B1BFD}"/>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4279" name="TextBox 25">
            <a:extLst>
              <a:ext uri="{FF2B5EF4-FFF2-40B4-BE49-F238E27FC236}">
                <a16:creationId xmlns:a16="http://schemas.microsoft.com/office/drawing/2014/main" xmlns="" id="{941BA655-0022-4FAD-A5D2-CEC933C9DF01}"/>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4280" name="TextBox 29">
            <a:extLst>
              <a:ext uri="{FF2B5EF4-FFF2-40B4-BE49-F238E27FC236}">
                <a16:creationId xmlns:a16="http://schemas.microsoft.com/office/drawing/2014/main" xmlns="" id="{4064C66F-4B78-4C5E-A2DE-D618DD31884A}"/>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4281" name="TextBox 30">
            <a:extLst>
              <a:ext uri="{FF2B5EF4-FFF2-40B4-BE49-F238E27FC236}">
                <a16:creationId xmlns:a16="http://schemas.microsoft.com/office/drawing/2014/main" xmlns="" id="{C83538CD-4A49-49B6-807B-C0176866141F}"/>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4282" name="TextBox 31">
            <a:extLst>
              <a:ext uri="{FF2B5EF4-FFF2-40B4-BE49-F238E27FC236}">
                <a16:creationId xmlns:a16="http://schemas.microsoft.com/office/drawing/2014/main" xmlns="" id="{86DDED03-92E9-4DB5-B277-2C76BAC0BA3E}"/>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4283" name="TextBox 43">
            <a:extLst>
              <a:ext uri="{FF2B5EF4-FFF2-40B4-BE49-F238E27FC236}">
                <a16:creationId xmlns:a16="http://schemas.microsoft.com/office/drawing/2014/main" xmlns="" id="{CD4E1E15-A4F0-4FAB-9556-BD9870B7EFA1}"/>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54284" name="TextBox 2">
            <a:extLst>
              <a:ext uri="{FF2B5EF4-FFF2-40B4-BE49-F238E27FC236}">
                <a16:creationId xmlns:a16="http://schemas.microsoft.com/office/drawing/2014/main" xmlns="" id="{504A3A22-29D3-4723-894D-F17F602056DE}"/>
              </a:ext>
            </a:extLst>
          </p:cNvPr>
          <p:cNvSpPr txBox="1">
            <a:spLocks noChangeArrowheads="1"/>
          </p:cNvSpPr>
          <p:nvPr/>
        </p:nvSpPr>
        <p:spPr bwMode="auto">
          <a:xfrm>
            <a:off x="5364163" y="3132138"/>
            <a:ext cx="265430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ZA" altLang="en-US" sz="3200" dirty="0">
                <a:solidFill>
                  <a:schemeClr val="bg1"/>
                </a:solidFill>
                <a:latin typeface="+mn-lt"/>
              </a:rPr>
              <a:t>THANK YOU</a:t>
            </a:r>
          </a:p>
          <a:p>
            <a:pPr eaLnBrk="1" hangingPunct="1"/>
            <a:endParaRPr lang="en-US" altLang="en-US" sz="3200" dirty="0">
              <a:solidFill>
                <a:schemeClr val="bg1"/>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xmlns="" id="{7AA90911-7F5B-43E1-A877-655A6CBADBEE}"/>
              </a:ext>
            </a:extLst>
          </p:cNvPr>
          <p:cNvSpPr/>
          <p:nvPr/>
        </p:nvSpPr>
        <p:spPr>
          <a:xfrm>
            <a:off x="0" y="3014663"/>
            <a:ext cx="9144000" cy="61912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66" rIns="91258" bIns="45666" anchor="ctr"/>
          <a:lstStyle/>
          <a:p>
            <a:pPr algn="ctr" eaLnBrk="1" fontAlgn="auto" hangingPunct="1">
              <a:spcBef>
                <a:spcPts val="0"/>
              </a:spcBef>
              <a:spcAft>
                <a:spcPts val="0"/>
              </a:spcAft>
              <a:defRPr/>
            </a:pPr>
            <a:r>
              <a:rPr lang="en-ZA" sz="2000" b="1" dirty="0">
                <a:solidFill>
                  <a:srgbClr val="FFFFFF"/>
                </a:solidFill>
                <a:latin typeface="Helvetica"/>
              </a:rPr>
              <a:t>IMPROVING PERFORMANCE</a:t>
            </a:r>
            <a:endParaRPr lang="en-ZA" sz="2000" dirty="0">
              <a:solidFill>
                <a:srgbClr val="FFFFFF"/>
              </a:solidFill>
              <a:latin typeface="Helvetica"/>
            </a:endParaRPr>
          </a:p>
        </p:txBody>
      </p:sp>
      <p:sp>
        <p:nvSpPr>
          <p:cNvPr id="5" name="Slide Number Placeholder 2">
            <a:extLst>
              <a:ext uri="{FF2B5EF4-FFF2-40B4-BE49-F238E27FC236}">
                <a16:creationId xmlns:a16="http://schemas.microsoft.com/office/drawing/2014/main" xmlns="" id="{F6F5AD1E-71D0-4959-A85B-E38179ACC776}"/>
              </a:ext>
            </a:extLst>
          </p:cNvPr>
          <p:cNvSpPr txBox="1">
            <a:spLocks noChangeArrowheads="1"/>
          </p:cNvSpPr>
          <p:nvPr/>
        </p:nvSpPr>
        <p:spPr bwMode="auto">
          <a:xfrm>
            <a:off x="6551191" y="6439743"/>
            <a:ext cx="2133600" cy="3016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r"/>
            <a:r>
              <a:rPr lang="en-US" altLang="en-US" sz="1200" dirty="0">
                <a:solidFill>
                  <a:srgbClr val="FFFFFF"/>
                </a:solidFill>
              </a:rPr>
              <a:t>Slide </a:t>
            </a:r>
            <a:fld id="{896BDDAE-6BF7-47F1-95CA-ED1E09E75ECB}" type="slidenum">
              <a:rPr lang="en-US" altLang="en-US" sz="1200" smtClean="0">
                <a:solidFill>
                  <a:srgbClr val="FFFFFF"/>
                </a:solidFill>
              </a:rPr>
              <a:pPr algn="r"/>
              <a:t>3</a:t>
            </a:fld>
            <a:endParaRPr lang="en-US" altLang="en-US" sz="1200" dirty="0">
              <a:solidFill>
                <a:srgbClr val="FFFFFF"/>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2230" name="TextBox 37">
            <a:extLst>
              <a:ext uri="{FF2B5EF4-FFF2-40B4-BE49-F238E27FC236}">
                <a16:creationId xmlns:a16="http://schemas.microsoft.com/office/drawing/2014/main" xmlns="" id="{B611222E-92E8-4D0B-AFC2-AA69BB8F0DCE}"/>
              </a:ext>
            </a:extLst>
          </p:cNvPr>
          <p:cNvSpPr txBox="1">
            <a:spLocks noChangeArrowheads="1"/>
          </p:cNvSpPr>
          <p:nvPr/>
        </p:nvSpPr>
        <p:spPr bwMode="auto">
          <a:xfrm>
            <a:off x="2945568" y="4034631"/>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latin typeface="FoundrySterling-Medium"/>
              </a:rPr>
              <a:t>1. To strengthen BBI’s financial position</a:t>
            </a:r>
          </a:p>
          <a:p>
            <a:pPr eaLnBrk="1" hangingPunct="1"/>
            <a:r>
              <a:rPr lang="en-US" altLang="en-US" sz="900">
                <a:solidFill>
                  <a:schemeClr val="bg1"/>
                </a:solidFill>
                <a:latin typeface="FoundrySterling-Medium"/>
              </a:rPr>
              <a:t>    for growth and 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Supports the attainment of key DCDT </a:t>
            </a:r>
          </a:p>
          <a:p>
            <a:pPr eaLnBrk="1" hangingPunct="1"/>
            <a:r>
              <a:rPr lang="en-US" altLang="en-US" sz="900">
                <a:solidFill>
                  <a:schemeClr val="bg1"/>
                </a:solidFill>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45" name="Title 8">
            <a:extLst>
              <a:ext uri="{FF2B5EF4-FFF2-40B4-BE49-F238E27FC236}">
                <a16:creationId xmlns:a16="http://schemas.microsoft.com/office/drawing/2014/main" xmlns="" id="{387C3AC8-26B8-42A6-BF6A-176E9ABF1701}"/>
              </a:ext>
            </a:extLst>
          </p:cNvPr>
          <p:cNvSpPr txBox="1">
            <a:spLocks/>
          </p:cNvSpPr>
          <p:nvPr/>
        </p:nvSpPr>
        <p:spPr bwMode="auto">
          <a:xfrm>
            <a:off x="192088" y="361950"/>
            <a:ext cx="690086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Turnaround Plan</a:t>
            </a:r>
          </a:p>
        </p:txBody>
      </p:sp>
      <p:sp>
        <p:nvSpPr>
          <p:cNvPr id="20" name="Rectangle 3">
            <a:extLst>
              <a:ext uri="{FF2B5EF4-FFF2-40B4-BE49-F238E27FC236}">
                <a16:creationId xmlns:a16="http://schemas.microsoft.com/office/drawing/2014/main" xmlns="" id="{74A31870-F361-4125-AADA-5EF246A4E79E}"/>
              </a:ext>
            </a:extLst>
          </p:cNvPr>
          <p:cNvSpPr txBox="1">
            <a:spLocks noChangeArrowheads="1"/>
          </p:cNvSpPr>
          <p:nvPr/>
        </p:nvSpPr>
        <p:spPr>
          <a:xfrm>
            <a:off x="209557" y="1124744"/>
            <a:ext cx="8702667" cy="5112568"/>
          </a:xfrm>
          <a:prstGeom prst="rect">
            <a:avLst/>
          </a:prstGeom>
        </p:spPr>
        <p:txBody>
          <a:bodyPr/>
          <a:lstStyle>
            <a:lvl1pPr marL="342900" indent="-342900" algn="l" rtl="0" eaLnBrk="0" fontAlgn="base" hangingPunct="0">
              <a:spcBef>
                <a:spcPct val="20000"/>
              </a:spcBef>
              <a:spcAft>
                <a:spcPct val="0"/>
              </a:spcAft>
              <a:buBlip>
                <a:blip r:embed="rId4"/>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2"/>
              </a:buBlip>
              <a:defRPr sz="2200">
                <a:solidFill>
                  <a:srgbClr val="6D6F67"/>
                </a:solidFill>
                <a:latin typeface="+mn-lt"/>
              </a:defRPr>
            </a:lvl2pPr>
            <a:lvl3pPr marL="1143000" indent="-228600" algn="l" rtl="0" eaLnBrk="0" fontAlgn="base" hangingPunct="0">
              <a:spcBef>
                <a:spcPct val="20000"/>
              </a:spcBef>
              <a:spcAft>
                <a:spcPct val="0"/>
              </a:spcAft>
              <a:buBlip>
                <a:blip r:embed="rId3"/>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endParaRPr lang="en-GB" sz="1600" kern="0" dirty="0">
              <a:solidFill>
                <a:schemeClr val="tx1"/>
              </a:solidFill>
              <a:latin typeface="Arial" pitchFamily="34" charset="0"/>
              <a:cs typeface="Arial" pitchFamily="34" charset="0"/>
            </a:endParaRPr>
          </a:p>
        </p:txBody>
      </p:sp>
      <p:sp>
        <p:nvSpPr>
          <p:cNvPr id="21" name="Slide Number Placeholder 2">
            <a:extLst>
              <a:ext uri="{FF2B5EF4-FFF2-40B4-BE49-F238E27FC236}">
                <a16:creationId xmlns:a16="http://schemas.microsoft.com/office/drawing/2014/main" xmlns="" id="{FB0B0D7E-1BCE-42E4-BC9B-8C264A8A58E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4</a:t>
            </a:fld>
            <a:endParaRPr lang="en-US" altLang="en-US" dirty="0">
              <a:solidFill>
                <a:srgbClr val="FFFFFF"/>
              </a:solidFill>
            </a:endParaRPr>
          </a:p>
        </p:txBody>
      </p:sp>
      <p:graphicFrame>
        <p:nvGraphicFramePr>
          <p:cNvPr id="2" name="Diagram 1">
            <a:extLst>
              <a:ext uri="{FF2B5EF4-FFF2-40B4-BE49-F238E27FC236}">
                <a16:creationId xmlns:a16="http://schemas.microsoft.com/office/drawing/2014/main" xmlns="" id="{8D6320FD-3FED-4AE6-8472-94A759CD6684}"/>
              </a:ext>
            </a:extLst>
          </p:cNvPr>
          <p:cNvGraphicFramePr/>
          <p:nvPr>
            <p:extLst>
              <p:ext uri="{D42A27DB-BD31-4B8C-83A1-F6EECF244321}">
                <p14:modId xmlns:p14="http://schemas.microsoft.com/office/powerpoint/2010/main" xmlns="" val="940435581"/>
              </p:ext>
            </p:extLst>
          </p:nvPr>
        </p:nvGraphicFramePr>
        <p:xfrm>
          <a:off x="323527" y="1359632"/>
          <a:ext cx="8309297" cy="4824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3" name="TextBox 22">
            <a:extLst>
              <a:ext uri="{FF2B5EF4-FFF2-40B4-BE49-F238E27FC236}">
                <a16:creationId xmlns:a16="http://schemas.microsoft.com/office/drawing/2014/main" xmlns="" id="{982A2E24-40BB-426B-A0A7-A1C85A024A63}"/>
              </a:ext>
            </a:extLst>
          </p:cNvPr>
          <p:cNvSpPr txBox="1"/>
          <p:nvPr/>
        </p:nvSpPr>
        <p:spPr>
          <a:xfrm>
            <a:off x="164272" y="853877"/>
            <a:ext cx="7847410" cy="351378"/>
          </a:xfrm>
          <a:prstGeom prst="rect">
            <a:avLst/>
          </a:prstGeom>
          <a:noFill/>
        </p:spPr>
        <p:txBody>
          <a:bodyPr wrap="square">
            <a:spAutoFit/>
          </a:bodyPr>
          <a:lstStyle/>
          <a:p>
            <a:pPr algn="just">
              <a:lnSpc>
                <a:spcPct val="115000"/>
              </a:lnSpc>
            </a:pPr>
            <a:r>
              <a:rPr lang="en-ZA" sz="1600" dirty="0">
                <a:ea typeface="Calibri" panose="020F0502020204030204" pitchFamily="34" charset="0"/>
                <a:cs typeface="Arial" panose="020B0604020202020204" pitchFamily="34" charset="0"/>
              </a:rPr>
              <a:t>Key elements of the turnaround plan is as follows: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2876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2230" name="TextBox 37">
            <a:extLst>
              <a:ext uri="{FF2B5EF4-FFF2-40B4-BE49-F238E27FC236}">
                <a16:creationId xmlns:a16="http://schemas.microsoft.com/office/drawing/2014/main" xmlns="" id="{B611222E-92E8-4D0B-AFC2-AA69BB8F0DCE}"/>
              </a:ext>
            </a:extLst>
          </p:cNvPr>
          <p:cNvSpPr txBox="1">
            <a:spLocks noChangeArrowheads="1"/>
          </p:cNvSpPr>
          <p:nvPr/>
        </p:nvSpPr>
        <p:spPr bwMode="auto">
          <a:xfrm>
            <a:off x="2945568" y="4034631"/>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latin typeface="FoundrySterling-Medium"/>
              </a:rPr>
              <a:t>1. To strengthen BBI’s financial position</a:t>
            </a:r>
          </a:p>
          <a:p>
            <a:pPr eaLnBrk="1" hangingPunct="1"/>
            <a:r>
              <a:rPr lang="en-US" altLang="en-US" sz="900">
                <a:solidFill>
                  <a:schemeClr val="bg1"/>
                </a:solidFill>
                <a:latin typeface="FoundrySterling-Medium"/>
              </a:rPr>
              <a:t>    for growth and 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Supports the attainment of key DCDT </a:t>
            </a:r>
          </a:p>
          <a:p>
            <a:pPr eaLnBrk="1" hangingPunct="1"/>
            <a:r>
              <a:rPr lang="en-US" altLang="en-US" sz="900">
                <a:solidFill>
                  <a:schemeClr val="bg1"/>
                </a:solidFill>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45" name="Title 8">
            <a:extLst>
              <a:ext uri="{FF2B5EF4-FFF2-40B4-BE49-F238E27FC236}">
                <a16:creationId xmlns:a16="http://schemas.microsoft.com/office/drawing/2014/main" xmlns="" id="{387C3AC8-26B8-42A6-BF6A-176E9ABF1701}"/>
              </a:ext>
            </a:extLst>
          </p:cNvPr>
          <p:cNvSpPr txBox="1">
            <a:spLocks/>
          </p:cNvSpPr>
          <p:nvPr/>
        </p:nvSpPr>
        <p:spPr bwMode="auto">
          <a:xfrm>
            <a:off x="192088" y="361950"/>
            <a:ext cx="690086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Sales Volume</a:t>
            </a:r>
          </a:p>
        </p:txBody>
      </p:sp>
      <p:sp>
        <p:nvSpPr>
          <p:cNvPr id="20" name="Rectangle 3">
            <a:extLst>
              <a:ext uri="{FF2B5EF4-FFF2-40B4-BE49-F238E27FC236}">
                <a16:creationId xmlns:a16="http://schemas.microsoft.com/office/drawing/2014/main" xmlns="" id="{74A31870-F361-4125-AADA-5EF246A4E79E}"/>
              </a:ext>
            </a:extLst>
          </p:cNvPr>
          <p:cNvSpPr txBox="1">
            <a:spLocks noChangeArrowheads="1"/>
          </p:cNvSpPr>
          <p:nvPr/>
        </p:nvSpPr>
        <p:spPr>
          <a:xfrm>
            <a:off x="209557" y="1124744"/>
            <a:ext cx="8702667" cy="5112568"/>
          </a:xfrm>
          <a:prstGeom prst="rect">
            <a:avLst/>
          </a:prstGeom>
        </p:spPr>
        <p:txBody>
          <a:bodyPr/>
          <a:lstStyle>
            <a:lvl1pPr marL="342900" indent="-342900" algn="l" rtl="0" eaLnBrk="0" fontAlgn="base" hangingPunct="0">
              <a:spcBef>
                <a:spcPct val="20000"/>
              </a:spcBef>
              <a:spcAft>
                <a:spcPct val="0"/>
              </a:spcAft>
              <a:buBlip>
                <a:blip r:embed="rId4"/>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2"/>
              </a:buBlip>
              <a:defRPr sz="2200">
                <a:solidFill>
                  <a:srgbClr val="6D6F67"/>
                </a:solidFill>
                <a:latin typeface="+mn-lt"/>
              </a:defRPr>
            </a:lvl2pPr>
            <a:lvl3pPr marL="1143000" indent="-228600" algn="l" rtl="0" eaLnBrk="0" fontAlgn="base" hangingPunct="0">
              <a:spcBef>
                <a:spcPct val="20000"/>
              </a:spcBef>
              <a:spcAft>
                <a:spcPct val="0"/>
              </a:spcAft>
              <a:buBlip>
                <a:blip r:embed="rId3"/>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endParaRPr lang="en-GB" sz="1600" kern="0" dirty="0">
              <a:solidFill>
                <a:schemeClr val="tx1"/>
              </a:solidFill>
              <a:latin typeface="Arial" pitchFamily="34" charset="0"/>
              <a:cs typeface="Arial" pitchFamily="34" charset="0"/>
            </a:endParaRPr>
          </a:p>
        </p:txBody>
      </p:sp>
      <p:sp>
        <p:nvSpPr>
          <p:cNvPr id="21" name="Slide Number Placeholder 2">
            <a:extLst>
              <a:ext uri="{FF2B5EF4-FFF2-40B4-BE49-F238E27FC236}">
                <a16:creationId xmlns:a16="http://schemas.microsoft.com/office/drawing/2014/main" xmlns="" id="{FB0B0D7E-1BCE-42E4-BC9B-8C264A8A58E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5</a:t>
            </a:fld>
            <a:endParaRPr lang="en-US" altLang="en-US" dirty="0">
              <a:solidFill>
                <a:srgbClr val="FFFFFF"/>
              </a:solidFill>
            </a:endParaRPr>
          </a:p>
        </p:txBody>
      </p:sp>
      <p:sp>
        <p:nvSpPr>
          <p:cNvPr id="24" name="TextBox 23">
            <a:extLst>
              <a:ext uri="{FF2B5EF4-FFF2-40B4-BE49-F238E27FC236}">
                <a16:creationId xmlns:a16="http://schemas.microsoft.com/office/drawing/2014/main" xmlns="" id="{9F132FF2-E790-420E-B37F-157F5E178DBD}"/>
              </a:ext>
            </a:extLst>
          </p:cNvPr>
          <p:cNvSpPr txBox="1"/>
          <p:nvPr/>
        </p:nvSpPr>
        <p:spPr>
          <a:xfrm>
            <a:off x="209557" y="1235870"/>
            <a:ext cx="8572501" cy="5361981"/>
          </a:xfrm>
          <a:prstGeom prst="rect">
            <a:avLst/>
          </a:prstGeom>
          <a:noFill/>
        </p:spPr>
        <p:txBody>
          <a:bodyPr wrap="square">
            <a:spAutoFit/>
          </a:bodyPr>
          <a:lstStyle/>
          <a:p>
            <a:pPr marL="342900" indent="-342900" algn="just">
              <a:lnSpc>
                <a:spcPct val="115000"/>
              </a:lnSpc>
              <a:spcBef>
                <a:spcPct val="20000"/>
              </a:spcBef>
              <a:buBlip>
                <a:blip r:embed="rId4"/>
              </a:buBlip>
            </a:pPr>
            <a:r>
              <a:rPr lang="en-ZA" sz="1600" kern="0" dirty="0">
                <a:cs typeface="Arial" pitchFamily="34" charset="0"/>
              </a:rPr>
              <a:t>The focus on sales had yielded an improvement in new contracts signed during the 2018/19 financial year. A good proportion of those were IRU contracts that had upfront payments, thus assisting in the cash position of the company. However, from the 2019/20 financial year onwards there was a change in the market with most customers no longer requesting IRU contracts. </a:t>
            </a:r>
          </a:p>
          <a:p>
            <a:pPr marL="342900" indent="-342900" algn="just">
              <a:lnSpc>
                <a:spcPct val="115000"/>
              </a:lnSpc>
              <a:spcBef>
                <a:spcPct val="20000"/>
              </a:spcBef>
              <a:buBlip>
                <a:blip r:embed="rId4"/>
              </a:buBlip>
            </a:pPr>
            <a:endParaRPr lang="en-ZA" sz="1600" kern="0" dirty="0">
              <a:cs typeface="Arial" pitchFamily="34" charset="0"/>
            </a:endParaRPr>
          </a:p>
          <a:p>
            <a:pPr marL="342900" indent="-342900" algn="just">
              <a:lnSpc>
                <a:spcPct val="115000"/>
              </a:lnSpc>
              <a:spcBef>
                <a:spcPct val="20000"/>
              </a:spcBef>
              <a:buBlip>
                <a:blip r:embed="rId4"/>
              </a:buBlip>
            </a:pPr>
            <a:r>
              <a:rPr lang="en-ZA" sz="1600" kern="0" dirty="0">
                <a:cs typeface="Arial" pitchFamily="34" charset="0"/>
              </a:rPr>
              <a:t>In 2020/21, there seems to be absolute resistance to IRU contracts as the market has various options plus the market is rife with price competition. Customers are now requesting managed bandwidth on shorter terms of between 12–36 months; and at the same time requiring lower pricing in terms of Rands/Megabit.</a:t>
            </a:r>
          </a:p>
          <a:p>
            <a:pPr marL="342900" indent="-342900" algn="just">
              <a:lnSpc>
                <a:spcPct val="115000"/>
              </a:lnSpc>
              <a:spcBef>
                <a:spcPct val="20000"/>
              </a:spcBef>
              <a:buBlip>
                <a:blip r:embed="rId4"/>
              </a:buBlip>
            </a:pPr>
            <a:r>
              <a:rPr lang="en-ZA" sz="1600" kern="0" dirty="0">
                <a:cs typeface="Arial" pitchFamily="34" charset="0"/>
              </a:rPr>
              <a:t> </a:t>
            </a:r>
          </a:p>
          <a:p>
            <a:pPr marL="342900" indent="-342900" algn="just">
              <a:lnSpc>
                <a:spcPct val="115000"/>
              </a:lnSpc>
              <a:spcBef>
                <a:spcPct val="20000"/>
              </a:spcBef>
              <a:buBlip>
                <a:blip r:embed="rId4"/>
              </a:buBlip>
            </a:pPr>
            <a:r>
              <a:rPr lang="en-ZA" sz="1600" kern="0" dirty="0">
                <a:cs typeface="Arial" pitchFamily="34" charset="0"/>
              </a:rPr>
              <a:t>The Sales effort was further thwarted by the cashflow constraints in the 2020/21 financial year which led </a:t>
            </a:r>
            <a:r>
              <a:rPr lang="en-ZA" sz="1600" dirty="0">
                <a:effectLst/>
                <a:latin typeface="Arial" panose="020B0604020202020204" pitchFamily="34" charset="0"/>
                <a:ea typeface="Calibri" panose="020F0502020204030204" pitchFamily="34" charset="0"/>
                <a:cs typeface="Arial" panose="020B0604020202020204" pitchFamily="34" charset="0"/>
              </a:rPr>
              <a:t>to the Company being unable to order new equipment from the OEM for core network equipment. This lasted for over seven months and put a constraint on the ability of the Company to fulfil Sales orders with customers. The problem has now been resolved and the Company is now be able to order network equipment, although it will take a while to catch up with the backlog in customer order fulfilment.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pP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1172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2230" name="TextBox 37">
            <a:extLst>
              <a:ext uri="{FF2B5EF4-FFF2-40B4-BE49-F238E27FC236}">
                <a16:creationId xmlns:a16="http://schemas.microsoft.com/office/drawing/2014/main" xmlns="" id="{B611222E-92E8-4D0B-AFC2-AA69BB8F0DCE}"/>
              </a:ext>
            </a:extLst>
          </p:cNvPr>
          <p:cNvSpPr txBox="1">
            <a:spLocks noChangeArrowheads="1"/>
          </p:cNvSpPr>
          <p:nvPr/>
        </p:nvSpPr>
        <p:spPr bwMode="auto">
          <a:xfrm>
            <a:off x="2945568" y="4034631"/>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latin typeface="FoundrySterling-Medium"/>
              </a:rPr>
              <a:t>1. To strengthen BBI’s financial position</a:t>
            </a:r>
          </a:p>
          <a:p>
            <a:pPr eaLnBrk="1" hangingPunct="1"/>
            <a:r>
              <a:rPr lang="en-US" altLang="en-US" sz="900">
                <a:solidFill>
                  <a:schemeClr val="bg1"/>
                </a:solidFill>
                <a:latin typeface="FoundrySterling-Medium"/>
              </a:rPr>
              <a:t>    for growth and 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Supports the attainment of key DCDT </a:t>
            </a:r>
          </a:p>
          <a:p>
            <a:pPr eaLnBrk="1" hangingPunct="1"/>
            <a:r>
              <a:rPr lang="en-US" altLang="en-US" sz="900">
                <a:solidFill>
                  <a:schemeClr val="bg1"/>
                </a:solidFill>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20" name="Rectangle 3">
            <a:extLst>
              <a:ext uri="{FF2B5EF4-FFF2-40B4-BE49-F238E27FC236}">
                <a16:creationId xmlns:a16="http://schemas.microsoft.com/office/drawing/2014/main" xmlns="" id="{74A31870-F361-4125-AADA-5EF246A4E79E}"/>
              </a:ext>
            </a:extLst>
          </p:cNvPr>
          <p:cNvSpPr txBox="1">
            <a:spLocks noChangeArrowheads="1"/>
          </p:cNvSpPr>
          <p:nvPr/>
        </p:nvSpPr>
        <p:spPr>
          <a:xfrm>
            <a:off x="209557" y="1124744"/>
            <a:ext cx="8702667" cy="5112568"/>
          </a:xfrm>
          <a:prstGeom prst="rect">
            <a:avLst/>
          </a:prstGeom>
        </p:spPr>
        <p:txBody>
          <a:bodyPr/>
          <a:lstStyle>
            <a:lvl1pPr marL="342900" indent="-342900" algn="l" rtl="0" eaLnBrk="0" fontAlgn="base" hangingPunct="0">
              <a:spcBef>
                <a:spcPct val="20000"/>
              </a:spcBef>
              <a:spcAft>
                <a:spcPct val="0"/>
              </a:spcAft>
              <a:buBlip>
                <a:blip r:embed="rId2"/>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3"/>
              </a:buBlip>
              <a:defRPr sz="2200">
                <a:solidFill>
                  <a:srgbClr val="6D6F67"/>
                </a:solidFill>
                <a:latin typeface="+mn-lt"/>
              </a:defRPr>
            </a:lvl2pPr>
            <a:lvl3pPr marL="1143000" indent="-228600" algn="l" rtl="0" eaLnBrk="0" fontAlgn="base" hangingPunct="0">
              <a:spcBef>
                <a:spcPct val="20000"/>
              </a:spcBef>
              <a:spcAft>
                <a:spcPct val="0"/>
              </a:spcAft>
              <a:buBlip>
                <a:blip r:embed="rId4"/>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endParaRPr lang="en-GB" sz="1600" kern="0" dirty="0">
              <a:solidFill>
                <a:schemeClr val="tx1"/>
              </a:solidFill>
              <a:latin typeface="Arial" pitchFamily="34" charset="0"/>
              <a:cs typeface="Arial" pitchFamily="34" charset="0"/>
            </a:endParaRPr>
          </a:p>
        </p:txBody>
      </p:sp>
      <p:sp>
        <p:nvSpPr>
          <p:cNvPr id="21" name="Slide Number Placeholder 2">
            <a:extLst>
              <a:ext uri="{FF2B5EF4-FFF2-40B4-BE49-F238E27FC236}">
                <a16:creationId xmlns:a16="http://schemas.microsoft.com/office/drawing/2014/main" xmlns="" id="{FB0B0D7E-1BCE-42E4-BC9B-8C264A8A58E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6</a:t>
            </a:fld>
            <a:endParaRPr lang="en-US" altLang="en-US" dirty="0">
              <a:solidFill>
                <a:srgbClr val="FFFFFF"/>
              </a:solidFill>
            </a:endParaRPr>
          </a:p>
        </p:txBody>
      </p:sp>
      <p:sp>
        <p:nvSpPr>
          <p:cNvPr id="24" name="TextBox 23">
            <a:extLst>
              <a:ext uri="{FF2B5EF4-FFF2-40B4-BE49-F238E27FC236}">
                <a16:creationId xmlns:a16="http://schemas.microsoft.com/office/drawing/2014/main" xmlns="" id="{9F132FF2-E790-420E-B37F-157F5E178DBD}"/>
              </a:ext>
            </a:extLst>
          </p:cNvPr>
          <p:cNvSpPr txBox="1"/>
          <p:nvPr/>
        </p:nvSpPr>
        <p:spPr>
          <a:xfrm>
            <a:off x="180973" y="1365666"/>
            <a:ext cx="8572501" cy="5066002"/>
          </a:xfrm>
          <a:prstGeom prst="rect">
            <a:avLst/>
          </a:prstGeom>
          <a:noFill/>
        </p:spPr>
        <p:txBody>
          <a:bodyPr wrap="square">
            <a:spAutoFit/>
          </a:bodyPr>
          <a:lstStyle/>
          <a:p>
            <a:pPr marL="342900" indent="-342900" algn="just">
              <a:lnSpc>
                <a:spcPct val="115000"/>
              </a:lnSpc>
              <a:spcBef>
                <a:spcPct val="20000"/>
              </a:spcBef>
              <a:buBlip>
                <a:blip r:embed="rId2"/>
              </a:buBlip>
            </a:pPr>
            <a:r>
              <a:rPr lang="en-ZA" sz="1600" kern="0" dirty="0">
                <a:cs typeface="Arial" pitchFamily="34" charset="0"/>
              </a:rPr>
              <a:t>For 2022, the expected upgrades from a High Data SoC has not materialised though the organisation is pursuing them. Secondly, there has been demand coming from the private sector for increased capacity, but this has been hampered by limited capacity and an unstable network, which had a direct impact on the SLA and service provision. </a:t>
            </a:r>
          </a:p>
          <a:p>
            <a:pPr marL="342900" indent="-342900" algn="just">
              <a:lnSpc>
                <a:spcPct val="115000"/>
              </a:lnSpc>
              <a:spcBef>
                <a:spcPct val="20000"/>
              </a:spcBef>
              <a:buBlip>
                <a:blip r:embed="rId2"/>
              </a:buBlip>
            </a:pPr>
            <a:endParaRPr lang="en-ZA" sz="1600" kern="0" dirty="0">
              <a:cs typeface="Arial" pitchFamily="34" charset="0"/>
            </a:endParaRPr>
          </a:p>
          <a:p>
            <a:pPr marL="342900" indent="-342900" algn="just">
              <a:lnSpc>
                <a:spcPct val="115000"/>
              </a:lnSpc>
              <a:spcBef>
                <a:spcPct val="20000"/>
              </a:spcBef>
              <a:buBlip>
                <a:blip r:embed="rId2"/>
              </a:buBlip>
            </a:pPr>
            <a:r>
              <a:rPr lang="en-ZA" sz="1600" kern="0" dirty="0">
                <a:cs typeface="Arial" pitchFamily="34" charset="0"/>
              </a:rPr>
              <a:t>BBI’s openness to do business with SMMEs has been a significant factor for the contribution to run rate. The contributions of ISPs have assisted greatly in keeping the business running, specifically because of small capacities that are available on the network. These relationships with the SMMEs continue to develop and have seen an increase from this segment initiating collaboration and/or partnership in responding to the ICASA WOAN ITA. </a:t>
            </a:r>
          </a:p>
          <a:p>
            <a:pPr marL="342900" indent="-342900" algn="just">
              <a:lnSpc>
                <a:spcPct val="115000"/>
              </a:lnSpc>
              <a:spcBef>
                <a:spcPct val="20000"/>
              </a:spcBef>
              <a:buBlip>
                <a:blip r:embed="rId2"/>
              </a:buBlip>
            </a:pPr>
            <a:endParaRPr lang="en-ZA" sz="1600" kern="0" dirty="0">
              <a:cs typeface="Arial" pitchFamily="34" charset="0"/>
            </a:endParaRPr>
          </a:p>
          <a:p>
            <a:pPr marL="342900" indent="-342900" algn="just">
              <a:lnSpc>
                <a:spcPct val="115000"/>
              </a:lnSpc>
              <a:spcBef>
                <a:spcPct val="20000"/>
              </a:spcBef>
              <a:buBlip>
                <a:blip r:embed="rId2"/>
              </a:buBlip>
            </a:pPr>
            <a:r>
              <a:rPr lang="en-ZA" sz="1600" kern="0" dirty="0">
                <a:cs typeface="Arial" pitchFamily="34" charset="0"/>
              </a:rPr>
              <a:t>This is in line with one of the main strategies to grow the business through partnerships with compelling value propositions. This is one of many initiatives that are intended to grow Broadband Infraco’s footprint and sales beyond its own product portfolio and license limitations.</a:t>
            </a:r>
          </a:p>
          <a:p>
            <a:pPr algn="just">
              <a:spcBef>
                <a:spcPts val="0"/>
              </a:spcBef>
              <a:spcAft>
                <a:spcPts val="0"/>
              </a:spcAft>
            </a:pPr>
            <a:endParaRPr lang="en-ZA" sz="1600" dirty="0">
              <a:effectLst/>
              <a:latin typeface="Arial" panose="020B0604020202020204" pitchFamily="34" charset="0"/>
              <a:ea typeface="SimSun" panose="02010600030101010101" pitchFamily="2" charset="-122"/>
              <a:cs typeface="Arial" panose="020B0604020202020204" pitchFamily="34" charset="0"/>
            </a:endParaRPr>
          </a:p>
        </p:txBody>
      </p:sp>
      <p:sp>
        <p:nvSpPr>
          <p:cNvPr id="22" name="Title 8">
            <a:extLst>
              <a:ext uri="{FF2B5EF4-FFF2-40B4-BE49-F238E27FC236}">
                <a16:creationId xmlns:a16="http://schemas.microsoft.com/office/drawing/2014/main" xmlns="" id="{D80E79C7-043F-4FF6-AB97-C9190C09D5AF}"/>
              </a:ext>
            </a:extLst>
          </p:cNvPr>
          <p:cNvSpPr txBox="1">
            <a:spLocks/>
          </p:cNvSpPr>
          <p:nvPr/>
        </p:nvSpPr>
        <p:spPr bwMode="auto">
          <a:xfrm>
            <a:off x="192088" y="361950"/>
            <a:ext cx="690086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3"/>
              </a:buBlip>
              <a:defRPr sz="1600" b="1">
                <a:solidFill>
                  <a:srgbClr val="006600"/>
                </a:solidFill>
                <a:latin typeface="+mn-lt"/>
              </a:defRPr>
            </a:lvl2pPr>
            <a:lvl3pPr marL="1143000" indent="-228600">
              <a:spcBef>
                <a:spcPct val="20000"/>
              </a:spcBef>
              <a:buBlip>
                <a:blip r:embed="rId4"/>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Sales Volume</a:t>
            </a:r>
          </a:p>
        </p:txBody>
      </p:sp>
    </p:spTree>
    <p:extLst>
      <p:ext uri="{BB962C8B-B14F-4D97-AF65-F5344CB8AC3E}">
        <p14:creationId xmlns:p14="http://schemas.microsoft.com/office/powerpoint/2010/main" xmlns="" val="383244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2230" name="TextBox 37">
            <a:extLst>
              <a:ext uri="{FF2B5EF4-FFF2-40B4-BE49-F238E27FC236}">
                <a16:creationId xmlns:a16="http://schemas.microsoft.com/office/drawing/2014/main" xmlns="" id="{B611222E-92E8-4D0B-AFC2-AA69BB8F0DCE}"/>
              </a:ext>
            </a:extLst>
          </p:cNvPr>
          <p:cNvSpPr txBox="1">
            <a:spLocks noChangeArrowheads="1"/>
          </p:cNvSpPr>
          <p:nvPr/>
        </p:nvSpPr>
        <p:spPr bwMode="auto">
          <a:xfrm>
            <a:off x="2945568" y="4034631"/>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latin typeface="FoundrySterling-Medium"/>
              </a:rPr>
              <a:t>1. To strengthen BBI’s financial position</a:t>
            </a:r>
          </a:p>
          <a:p>
            <a:pPr eaLnBrk="1" hangingPunct="1"/>
            <a:r>
              <a:rPr lang="en-US" altLang="en-US" sz="900">
                <a:solidFill>
                  <a:schemeClr val="bg1"/>
                </a:solidFill>
                <a:latin typeface="FoundrySterling-Medium"/>
              </a:rPr>
              <a:t>    for growth and 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Supports the attainment of key DCDT </a:t>
            </a:r>
          </a:p>
          <a:p>
            <a:pPr eaLnBrk="1" hangingPunct="1"/>
            <a:r>
              <a:rPr lang="en-US" altLang="en-US" sz="900">
                <a:solidFill>
                  <a:schemeClr val="bg1"/>
                </a:solidFill>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20" name="Rectangle 3">
            <a:extLst>
              <a:ext uri="{FF2B5EF4-FFF2-40B4-BE49-F238E27FC236}">
                <a16:creationId xmlns:a16="http://schemas.microsoft.com/office/drawing/2014/main" xmlns="" id="{74A31870-F361-4125-AADA-5EF246A4E79E}"/>
              </a:ext>
            </a:extLst>
          </p:cNvPr>
          <p:cNvSpPr txBox="1">
            <a:spLocks noChangeArrowheads="1"/>
          </p:cNvSpPr>
          <p:nvPr/>
        </p:nvSpPr>
        <p:spPr>
          <a:xfrm>
            <a:off x="209557" y="1124744"/>
            <a:ext cx="8702667" cy="5112568"/>
          </a:xfrm>
          <a:prstGeom prst="rect">
            <a:avLst/>
          </a:prstGeom>
        </p:spPr>
        <p:txBody>
          <a:bodyPr/>
          <a:lstStyle>
            <a:lvl1pPr marL="342900" indent="-342900" algn="l" rtl="0" eaLnBrk="0" fontAlgn="base" hangingPunct="0">
              <a:spcBef>
                <a:spcPct val="20000"/>
              </a:spcBef>
              <a:spcAft>
                <a:spcPct val="0"/>
              </a:spcAft>
              <a:buBlip>
                <a:blip r:embed="rId2"/>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3"/>
              </a:buBlip>
              <a:defRPr sz="2200">
                <a:solidFill>
                  <a:srgbClr val="6D6F67"/>
                </a:solidFill>
                <a:latin typeface="+mn-lt"/>
              </a:defRPr>
            </a:lvl2pPr>
            <a:lvl3pPr marL="1143000" indent="-228600" algn="l" rtl="0" eaLnBrk="0" fontAlgn="base" hangingPunct="0">
              <a:spcBef>
                <a:spcPct val="20000"/>
              </a:spcBef>
              <a:spcAft>
                <a:spcPct val="0"/>
              </a:spcAft>
              <a:buBlip>
                <a:blip r:embed="rId4"/>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endParaRPr lang="en-GB" sz="1600" kern="0" dirty="0">
              <a:solidFill>
                <a:schemeClr val="tx1"/>
              </a:solidFill>
              <a:latin typeface="Arial" pitchFamily="34" charset="0"/>
              <a:cs typeface="Arial" pitchFamily="34" charset="0"/>
            </a:endParaRPr>
          </a:p>
        </p:txBody>
      </p:sp>
      <p:sp>
        <p:nvSpPr>
          <p:cNvPr id="21" name="Slide Number Placeholder 2">
            <a:extLst>
              <a:ext uri="{FF2B5EF4-FFF2-40B4-BE49-F238E27FC236}">
                <a16:creationId xmlns:a16="http://schemas.microsoft.com/office/drawing/2014/main" xmlns="" id="{FB0B0D7E-1BCE-42E4-BC9B-8C264A8A58E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7</a:t>
            </a:fld>
            <a:endParaRPr lang="en-US" altLang="en-US" dirty="0">
              <a:solidFill>
                <a:srgbClr val="FFFFFF"/>
              </a:solidFill>
            </a:endParaRPr>
          </a:p>
        </p:txBody>
      </p:sp>
      <p:sp>
        <p:nvSpPr>
          <p:cNvPr id="24" name="TextBox 23">
            <a:extLst>
              <a:ext uri="{FF2B5EF4-FFF2-40B4-BE49-F238E27FC236}">
                <a16:creationId xmlns:a16="http://schemas.microsoft.com/office/drawing/2014/main" xmlns="" id="{9F132FF2-E790-420E-B37F-157F5E178DBD}"/>
              </a:ext>
            </a:extLst>
          </p:cNvPr>
          <p:cNvSpPr txBox="1"/>
          <p:nvPr/>
        </p:nvSpPr>
        <p:spPr>
          <a:xfrm>
            <a:off x="192088" y="1258177"/>
            <a:ext cx="8569320" cy="4795672"/>
          </a:xfrm>
          <a:prstGeom prst="rect">
            <a:avLst/>
          </a:prstGeom>
          <a:noFill/>
        </p:spPr>
        <p:txBody>
          <a:bodyPr wrap="square">
            <a:spAutoFit/>
          </a:bodyPr>
          <a:lstStyle/>
          <a:p>
            <a:pPr marL="342900" indent="-342900" algn="just">
              <a:lnSpc>
                <a:spcPct val="115000"/>
              </a:lnSpc>
              <a:spcBef>
                <a:spcPct val="20000"/>
              </a:spcBef>
              <a:buBlip>
                <a:blip r:embed="rId2"/>
              </a:buBlip>
            </a:pPr>
            <a:r>
              <a:rPr lang="en-ZA" sz="1600" kern="0" dirty="0">
                <a:cs typeface="Arial" pitchFamily="34" charset="0"/>
              </a:rPr>
              <a:t>At the back of the challenges with fast execution and capacity availability, the sales and technical environment hosted customers to prevent churn and manage the customers’ expectations. The workshop conducted in the 1</a:t>
            </a:r>
            <a:r>
              <a:rPr lang="en-ZA" sz="1600" kern="0" baseline="30000" dirty="0">
                <a:cs typeface="Arial" pitchFamily="34" charset="0"/>
              </a:rPr>
              <a:t>st</a:t>
            </a:r>
            <a:r>
              <a:rPr lang="en-ZA" sz="1600" kern="0" dirty="0">
                <a:cs typeface="Arial" pitchFamily="34" charset="0"/>
              </a:rPr>
              <a:t> quarter provided a platform for both sales and technical to form a common strategy and alignment in prioritisation of high demand requirements.</a:t>
            </a:r>
          </a:p>
          <a:p>
            <a:pPr marL="342900" indent="-342900" algn="just">
              <a:lnSpc>
                <a:spcPct val="115000"/>
              </a:lnSpc>
              <a:spcBef>
                <a:spcPct val="20000"/>
              </a:spcBef>
              <a:buBlip>
                <a:blip r:embed="rId2"/>
              </a:buBlip>
            </a:pPr>
            <a:endParaRPr lang="en-ZA" sz="1600" kern="0" dirty="0">
              <a:cs typeface="Arial" pitchFamily="34" charset="0"/>
            </a:endParaRPr>
          </a:p>
          <a:p>
            <a:pPr marL="342900" indent="-342900" algn="just">
              <a:lnSpc>
                <a:spcPct val="115000"/>
              </a:lnSpc>
              <a:spcBef>
                <a:spcPct val="20000"/>
              </a:spcBef>
              <a:buBlip>
                <a:blip r:embed="rId2"/>
              </a:buBlip>
            </a:pPr>
            <a:r>
              <a:rPr lang="en-ZA" sz="1600" kern="0" dirty="0">
                <a:cs typeface="Arial" pitchFamily="34" charset="0"/>
              </a:rPr>
              <a:t>The settlement of the debt with the OEM has provided some relief on long outstanding equipment orders. There is a need for additional funding to enable the upgrade of the network which will enable higher capacity uptake, improved SLA, and network growth. In line with the recent BMI-T report, the network upgrade will improve customer confidence and increase the demand for more services. </a:t>
            </a:r>
          </a:p>
          <a:p>
            <a:pPr marL="342900" indent="-342900" algn="just">
              <a:lnSpc>
                <a:spcPct val="115000"/>
              </a:lnSpc>
              <a:spcBef>
                <a:spcPct val="20000"/>
              </a:spcBef>
              <a:buBlip>
                <a:blip r:embed="rId2"/>
              </a:buBlip>
            </a:pPr>
            <a:endParaRPr lang="en-ZA" sz="1600" kern="0" dirty="0">
              <a:cs typeface="Arial" pitchFamily="34" charset="0"/>
            </a:endParaRPr>
          </a:p>
          <a:p>
            <a:pPr marL="342900" indent="-342900" algn="just">
              <a:lnSpc>
                <a:spcPct val="115000"/>
              </a:lnSpc>
              <a:spcBef>
                <a:spcPct val="20000"/>
              </a:spcBef>
              <a:buBlip>
                <a:blip r:embed="rId2"/>
              </a:buBlip>
            </a:pPr>
            <a:r>
              <a:rPr lang="en-ZA" sz="1600" kern="0" dirty="0">
                <a:cs typeface="Arial" pitchFamily="34" charset="0"/>
              </a:rPr>
              <a:t>The process of capacitating the sales environment is also underway. This will reduce the pressure on a team that is operating at two-thirds of its capacity. It should also be considered that the current status of the country due to COVID-19, has a direct impact on the Company’s resources (as and when the department is affected).</a:t>
            </a:r>
          </a:p>
        </p:txBody>
      </p:sp>
      <p:sp>
        <p:nvSpPr>
          <p:cNvPr id="22" name="Title 8">
            <a:extLst>
              <a:ext uri="{FF2B5EF4-FFF2-40B4-BE49-F238E27FC236}">
                <a16:creationId xmlns:a16="http://schemas.microsoft.com/office/drawing/2014/main" xmlns="" id="{0B3EC1D3-5673-4985-ACE9-11605B5F1E06}"/>
              </a:ext>
            </a:extLst>
          </p:cNvPr>
          <p:cNvSpPr txBox="1">
            <a:spLocks/>
          </p:cNvSpPr>
          <p:nvPr/>
        </p:nvSpPr>
        <p:spPr bwMode="auto">
          <a:xfrm>
            <a:off x="192088" y="361950"/>
            <a:ext cx="690086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3"/>
              </a:buBlip>
              <a:defRPr sz="1600" b="1">
                <a:solidFill>
                  <a:srgbClr val="006600"/>
                </a:solidFill>
                <a:latin typeface="+mn-lt"/>
              </a:defRPr>
            </a:lvl2pPr>
            <a:lvl3pPr marL="1143000" indent="-228600">
              <a:spcBef>
                <a:spcPct val="20000"/>
              </a:spcBef>
              <a:buBlip>
                <a:blip r:embed="rId4"/>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Sales Volume</a:t>
            </a:r>
          </a:p>
        </p:txBody>
      </p:sp>
    </p:spTree>
    <p:extLst>
      <p:ext uri="{BB962C8B-B14F-4D97-AF65-F5344CB8AC3E}">
        <p14:creationId xmlns:p14="http://schemas.microsoft.com/office/powerpoint/2010/main" xmlns="" val="174646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2230" name="TextBox 37">
            <a:extLst>
              <a:ext uri="{FF2B5EF4-FFF2-40B4-BE49-F238E27FC236}">
                <a16:creationId xmlns:a16="http://schemas.microsoft.com/office/drawing/2014/main" xmlns="" id="{B611222E-92E8-4D0B-AFC2-AA69BB8F0DCE}"/>
              </a:ext>
            </a:extLst>
          </p:cNvPr>
          <p:cNvSpPr txBox="1">
            <a:spLocks noChangeArrowheads="1"/>
          </p:cNvSpPr>
          <p:nvPr/>
        </p:nvSpPr>
        <p:spPr bwMode="auto">
          <a:xfrm>
            <a:off x="2945568" y="4034631"/>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latin typeface="FoundrySterling-Medium"/>
              </a:rPr>
              <a:t>1. To strengthen BBI’s financial position</a:t>
            </a:r>
          </a:p>
          <a:p>
            <a:pPr eaLnBrk="1" hangingPunct="1"/>
            <a:r>
              <a:rPr lang="en-US" altLang="en-US" sz="900">
                <a:solidFill>
                  <a:schemeClr val="bg1"/>
                </a:solidFill>
                <a:latin typeface="FoundrySterling-Medium"/>
              </a:rPr>
              <a:t>    for growth and 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chemeClr val="bg1"/>
                </a:solidFill>
                <a:cs typeface="Arial" panose="020B0604020202020204" pitchFamily="34" charset="0"/>
              </a:rPr>
              <a:t>Supports the attainment of key DCDT </a:t>
            </a:r>
          </a:p>
          <a:p>
            <a:pPr eaLnBrk="1" hangingPunct="1"/>
            <a:r>
              <a:rPr lang="en-US" altLang="en-US" sz="900" dirty="0">
                <a:solidFill>
                  <a:schemeClr val="bg1"/>
                </a:solidFill>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20" name="Rectangle 3">
            <a:extLst>
              <a:ext uri="{FF2B5EF4-FFF2-40B4-BE49-F238E27FC236}">
                <a16:creationId xmlns:a16="http://schemas.microsoft.com/office/drawing/2014/main" xmlns="" id="{74A31870-F361-4125-AADA-5EF246A4E79E}"/>
              </a:ext>
            </a:extLst>
          </p:cNvPr>
          <p:cNvSpPr txBox="1">
            <a:spLocks noChangeArrowheads="1"/>
          </p:cNvSpPr>
          <p:nvPr/>
        </p:nvSpPr>
        <p:spPr>
          <a:xfrm>
            <a:off x="209557" y="1124744"/>
            <a:ext cx="8702667" cy="5112568"/>
          </a:xfrm>
          <a:prstGeom prst="rect">
            <a:avLst/>
          </a:prstGeom>
        </p:spPr>
        <p:txBody>
          <a:bodyPr/>
          <a:lstStyle>
            <a:lvl1pPr marL="342900" indent="-342900" algn="l" rtl="0" eaLnBrk="0" fontAlgn="base" hangingPunct="0">
              <a:spcBef>
                <a:spcPct val="20000"/>
              </a:spcBef>
              <a:spcAft>
                <a:spcPct val="0"/>
              </a:spcAft>
              <a:buBlip>
                <a:blip r:embed="rId2"/>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3"/>
              </a:buBlip>
              <a:defRPr sz="2200">
                <a:solidFill>
                  <a:srgbClr val="6D6F67"/>
                </a:solidFill>
                <a:latin typeface="+mn-lt"/>
              </a:defRPr>
            </a:lvl2pPr>
            <a:lvl3pPr marL="1143000" indent="-228600" algn="l" rtl="0" eaLnBrk="0" fontAlgn="base" hangingPunct="0">
              <a:spcBef>
                <a:spcPct val="20000"/>
              </a:spcBef>
              <a:spcAft>
                <a:spcPct val="0"/>
              </a:spcAft>
              <a:buBlip>
                <a:blip r:embed="rId4"/>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endParaRPr lang="en-GB" sz="1600" kern="0" dirty="0">
              <a:solidFill>
                <a:schemeClr val="tx1"/>
              </a:solidFill>
              <a:latin typeface="Arial" pitchFamily="34" charset="0"/>
              <a:cs typeface="Arial" pitchFamily="34" charset="0"/>
            </a:endParaRPr>
          </a:p>
        </p:txBody>
      </p:sp>
      <p:sp>
        <p:nvSpPr>
          <p:cNvPr id="21" name="Slide Number Placeholder 2">
            <a:extLst>
              <a:ext uri="{FF2B5EF4-FFF2-40B4-BE49-F238E27FC236}">
                <a16:creationId xmlns:a16="http://schemas.microsoft.com/office/drawing/2014/main" xmlns="" id="{FB0B0D7E-1BCE-42E4-BC9B-8C264A8A58E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8</a:t>
            </a:fld>
            <a:endParaRPr lang="en-US" altLang="en-US" dirty="0">
              <a:solidFill>
                <a:srgbClr val="FFFFFF"/>
              </a:solidFill>
            </a:endParaRPr>
          </a:p>
        </p:txBody>
      </p:sp>
      <p:sp>
        <p:nvSpPr>
          <p:cNvPr id="22" name="Title 8">
            <a:extLst>
              <a:ext uri="{FF2B5EF4-FFF2-40B4-BE49-F238E27FC236}">
                <a16:creationId xmlns:a16="http://schemas.microsoft.com/office/drawing/2014/main" xmlns="" id="{0B3EC1D3-5673-4985-ACE9-11605B5F1E06}"/>
              </a:ext>
            </a:extLst>
          </p:cNvPr>
          <p:cNvSpPr txBox="1">
            <a:spLocks/>
          </p:cNvSpPr>
          <p:nvPr/>
        </p:nvSpPr>
        <p:spPr bwMode="auto">
          <a:xfrm>
            <a:off x="192088" y="361950"/>
            <a:ext cx="690086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3"/>
              </a:buBlip>
              <a:defRPr sz="1600" b="1">
                <a:solidFill>
                  <a:srgbClr val="006600"/>
                </a:solidFill>
                <a:latin typeface="+mn-lt"/>
              </a:defRPr>
            </a:lvl2pPr>
            <a:lvl3pPr marL="1143000" indent="-228600">
              <a:spcBef>
                <a:spcPct val="20000"/>
              </a:spcBef>
              <a:buBlip>
                <a:blip r:embed="rId4"/>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Sales Opportunities</a:t>
            </a:r>
          </a:p>
        </p:txBody>
      </p:sp>
      <p:graphicFrame>
        <p:nvGraphicFramePr>
          <p:cNvPr id="3" name="Table 2">
            <a:extLst>
              <a:ext uri="{FF2B5EF4-FFF2-40B4-BE49-F238E27FC236}">
                <a16:creationId xmlns:a16="http://schemas.microsoft.com/office/drawing/2014/main" xmlns="" id="{9010019D-7092-48A2-8443-BA58F7A5246D}"/>
              </a:ext>
            </a:extLst>
          </p:cNvPr>
          <p:cNvGraphicFramePr>
            <a:graphicFrameLocks noGrp="1"/>
          </p:cNvGraphicFramePr>
          <p:nvPr>
            <p:extLst>
              <p:ext uri="{D42A27DB-BD31-4B8C-83A1-F6EECF244321}">
                <p14:modId xmlns:p14="http://schemas.microsoft.com/office/powerpoint/2010/main" xmlns="" val="718628791"/>
              </p:ext>
            </p:extLst>
          </p:nvPr>
        </p:nvGraphicFramePr>
        <p:xfrm>
          <a:off x="1018156" y="1223963"/>
          <a:ext cx="4360856" cy="3289300"/>
        </p:xfrm>
        <a:graphic>
          <a:graphicData uri="http://schemas.openxmlformats.org/drawingml/2006/table">
            <a:tbl>
              <a:tblPr firstRow="1" firstCol="1" bandRow="1"/>
              <a:tblGrid>
                <a:gridCol w="2346220">
                  <a:extLst>
                    <a:ext uri="{9D8B030D-6E8A-4147-A177-3AD203B41FA5}">
                      <a16:colId xmlns:a16="http://schemas.microsoft.com/office/drawing/2014/main" xmlns="" val="1939725988"/>
                    </a:ext>
                  </a:extLst>
                </a:gridCol>
                <a:gridCol w="2014636">
                  <a:extLst>
                    <a:ext uri="{9D8B030D-6E8A-4147-A177-3AD203B41FA5}">
                      <a16:colId xmlns:a16="http://schemas.microsoft.com/office/drawing/2014/main" xmlns="" val="1852287196"/>
                    </a:ext>
                  </a:extLst>
                </a:gridCol>
              </a:tblGrid>
              <a:tr h="364490">
                <a:tc gridSpan="2">
                  <a:txBody>
                    <a:bodyPr/>
                    <a:lstStyle/>
                    <a:p>
                      <a:pPr algn="ct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Sales Pipeline</a:t>
                      </a:r>
                      <a:endParaRPr lang="en-ZA" sz="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hMerge="1">
                  <a:txBody>
                    <a:bodyPr/>
                    <a:lstStyle/>
                    <a:p>
                      <a:endParaRPr lang="en-ZA"/>
                    </a:p>
                  </a:txBody>
                  <a:tcPr/>
                </a:tc>
                <a:extLst>
                  <a:ext uri="{0D108BD9-81ED-4DB2-BD59-A6C34878D82A}">
                    <a16:rowId xmlns:a16="http://schemas.microsoft.com/office/drawing/2014/main" xmlns="" val="703419488"/>
                  </a:ext>
                </a:extLst>
              </a:tr>
              <a:tr h="364490">
                <a:tc>
                  <a:txBody>
                    <a:bodyPr/>
                    <a:lstStyle/>
                    <a:p>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Content Providers</a:t>
                      </a:r>
                      <a:endParaRPr lang="en-ZA" sz="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Total Contract Value </a:t>
                      </a:r>
                      <a:endParaRPr lang="en-ZA" sz="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xmlns="" val="4188544842"/>
                  </a:ext>
                </a:extLst>
              </a:tr>
              <a:tr h="182245">
                <a:tc>
                  <a:txBody>
                    <a:bodyPr/>
                    <a:lstStyle/>
                    <a:p>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Regional Player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R62 801 008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8426365"/>
                  </a:ext>
                </a:extLst>
              </a:tr>
              <a:tr h="182245">
                <a:tc>
                  <a:txBody>
                    <a:bodyPr/>
                    <a:lstStyle/>
                    <a:p>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Infrastructure Player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R246 579 756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5446107"/>
                  </a:ext>
                </a:extLst>
              </a:tr>
              <a:tr h="182245">
                <a:tc>
                  <a:txBody>
                    <a:bodyPr/>
                    <a:lstStyle/>
                    <a:p>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R289 124 412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2854821"/>
                  </a:ext>
                </a:extLst>
              </a:tr>
              <a:tr h="182245">
                <a:tc>
                  <a:txBody>
                    <a:bodyPr/>
                    <a:lstStyle/>
                    <a:p>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International Player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R252 484 266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3404730"/>
                  </a:ext>
                </a:extLst>
              </a:tr>
              <a:tr h="182245">
                <a:tc>
                  <a:txBody>
                    <a:bodyPr/>
                    <a:lstStyle/>
                    <a:p>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R21 109 805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0422177"/>
                  </a:ext>
                </a:extLst>
              </a:tr>
              <a:tr h="182245">
                <a:tc>
                  <a:txBody>
                    <a:bodyPr/>
                    <a:lstStyle/>
                    <a:p>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High Data SOC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R210 399 850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9080299"/>
                  </a:ext>
                </a:extLst>
              </a:tr>
              <a:tr h="182245">
                <a:tc>
                  <a:txBody>
                    <a:bodyPr/>
                    <a:lstStyle/>
                    <a:p>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ISP Tier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R76 999 109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8422731"/>
                  </a:ext>
                </a:extLst>
              </a:tr>
              <a:tr h="182245">
                <a:tc>
                  <a:txBody>
                    <a:bodyPr/>
                    <a:lstStyle/>
                    <a:p>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ISP Tier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R147 720 310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9796130"/>
                  </a:ext>
                </a:extLst>
              </a:tr>
              <a:tr h="182245">
                <a:tc>
                  <a:txBody>
                    <a:bodyPr/>
                    <a:lstStyle/>
                    <a:p>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Tribal Municipality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R51 996 496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8236420"/>
                  </a:ext>
                </a:extLst>
              </a:tr>
              <a:tr h="182245">
                <a:tc>
                  <a:txBody>
                    <a:bodyPr/>
                    <a:lstStyle/>
                    <a:p>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Provincial Government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R61 074 999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5615027"/>
                  </a:ext>
                </a:extLst>
              </a:tr>
              <a:tr h="182245">
                <a:tc>
                  <a:txBody>
                    <a:bodyPr/>
                    <a:lstStyle/>
                    <a:p>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WACS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R1 172 165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7511351"/>
                  </a:ext>
                </a:extLst>
              </a:tr>
              <a:tr h="182245">
                <a:tc>
                  <a:txBody>
                    <a:bodyPr/>
                    <a:lstStyle/>
                    <a:p>
                      <a:r>
                        <a:rPr lang="en-ZA"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r"/>
                      <a:r>
                        <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R1 421 462 177</a:t>
                      </a:r>
                      <a:endPar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xmlns="" val="3718384553"/>
                  </a:ext>
                </a:extLst>
              </a:tr>
            </a:tbl>
          </a:graphicData>
        </a:graphic>
      </p:graphicFrame>
      <p:sp>
        <p:nvSpPr>
          <p:cNvPr id="23" name="TextBox 22">
            <a:extLst>
              <a:ext uri="{FF2B5EF4-FFF2-40B4-BE49-F238E27FC236}">
                <a16:creationId xmlns:a16="http://schemas.microsoft.com/office/drawing/2014/main" xmlns="" id="{C39BBD32-8133-43FB-A536-8C43007DF129}"/>
              </a:ext>
            </a:extLst>
          </p:cNvPr>
          <p:cNvSpPr txBox="1"/>
          <p:nvPr/>
        </p:nvSpPr>
        <p:spPr>
          <a:xfrm>
            <a:off x="325438" y="4714081"/>
            <a:ext cx="8428037" cy="1384995"/>
          </a:xfrm>
          <a:prstGeom prst="rect">
            <a:avLst/>
          </a:prstGeom>
          <a:noFill/>
        </p:spPr>
        <p:txBody>
          <a:bodyPr wrap="square">
            <a:spAutoFit/>
          </a:bodyPr>
          <a:lstStyle/>
          <a:p>
            <a:pPr marL="576000" algn="just">
              <a:spcBef>
                <a:spcPts val="600"/>
              </a:spcBef>
              <a:spcAft>
                <a:spcPts val="600"/>
              </a:spcAft>
            </a:pPr>
            <a:r>
              <a:rPr lang="en-ZA" sz="1400" dirty="0"/>
              <a:t>The opportunities in the pipeline is included in revenue based on the individual assessed probabilities of each opportunity, over the respective contract periods. To be conservative, revenue is reduced by 5% per annum, to take into account the effect of data costs reducing overt time. This would mean, that the renewal of revenue after the initial contract period, will be included at the cumulative reduced value of the initial contract value, reducing annually, for the remainder of the project evaluation period.</a:t>
            </a:r>
          </a:p>
        </p:txBody>
      </p:sp>
    </p:spTree>
    <p:extLst>
      <p:ext uri="{BB962C8B-B14F-4D97-AF65-F5344CB8AC3E}">
        <p14:creationId xmlns:p14="http://schemas.microsoft.com/office/powerpoint/2010/main" xmlns="" val="388031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roadband_Infraco">
    <a:dk1>
      <a:sysClr val="windowText" lastClr="000000"/>
    </a:dk1>
    <a:lt1>
      <a:sysClr val="window" lastClr="FFFFFF"/>
    </a:lt1>
    <a:dk2>
      <a:srgbClr val="11151A"/>
    </a:dk2>
    <a:lt2>
      <a:srgbClr val="E7E6E6"/>
    </a:lt2>
    <a:accent1>
      <a:srgbClr val="01310B"/>
    </a:accent1>
    <a:accent2>
      <a:srgbClr val="85B343"/>
    </a:accent2>
    <a:accent3>
      <a:srgbClr val="9CD398"/>
    </a:accent3>
    <a:accent4>
      <a:srgbClr val="BEDDBC"/>
    </a:accent4>
    <a:accent5>
      <a:srgbClr val="BBD8FF"/>
    </a:accent5>
    <a:accent6>
      <a:srgbClr val="99C6E0"/>
    </a:accent6>
    <a:hlink>
      <a:srgbClr val="2D6196"/>
    </a:hlink>
    <a:folHlink>
      <a:srgbClr val="FAA11C"/>
    </a:folHlink>
  </a:clrScheme>
  <a:fontScheme name="BBI">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D5D03F88BE314F90FCEDD4F808D724" ma:contentTypeVersion="8" ma:contentTypeDescription="Create a new document." ma:contentTypeScope="" ma:versionID="b88f7dbcedb22cb83a583ea6987a033a">
  <xsd:schema xmlns:xsd="http://www.w3.org/2001/XMLSchema" xmlns:xs="http://www.w3.org/2001/XMLSchema" xmlns:p="http://schemas.microsoft.com/office/2006/metadata/properties" xmlns:ns3="2b608e98-604e-4b19-a16a-c054dffa9366" targetNamespace="http://schemas.microsoft.com/office/2006/metadata/properties" ma:root="true" ma:fieldsID="1169b5777773adf8abbce3febff95c07" ns3:_="">
    <xsd:import namespace="2b608e98-604e-4b19-a16a-c054dffa936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08e98-604e-4b19-a16a-c054dffa93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03CF1A-6AA0-4659-A6BD-0EC610555259}">
  <ds:schemaRefs>
    <ds:schemaRef ds:uri="http://purl.org/dc/elements/1.1/"/>
    <ds:schemaRef ds:uri="http://www.w3.org/XML/1998/namespace"/>
    <ds:schemaRef ds:uri="2b608e98-604e-4b19-a16a-c054dffa9366"/>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80CD2B0-2C5F-47E9-BA36-802CA426A9E9}">
  <ds:schemaRefs>
    <ds:schemaRef ds:uri="http://schemas.microsoft.com/sharepoint/v3/contenttype/forms"/>
  </ds:schemaRefs>
</ds:datastoreItem>
</file>

<file path=customXml/itemProps3.xml><?xml version="1.0" encoding="utf-8"?>
<ds:datastoreItem xmlns:ds="http://schemas.openxmlformats.org/officeDocument/2006/customXml" ds:itemID="{C2737479-5229-41D4-AB1A-063CAE330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08e98-604e-4b19-a16a-c054dffa93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15485</TotalTime>
  <Words>3505</Words>
  <Application>Microsoft Office PowerPoint</Application>
  <PresentationFormat>On-screen Show (4:3)</PresentationFormat>
  <Paragraphs>616</Paragraphs>
  <Slides>23</Slides>
  <Notes>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1_Default Design</vt:lpstr>
      <vt:lpstr>7_Default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Motlatso Okine</dc:creator>
  <cp:lastModifiedBy>USER</cp:lastModifiedBy>
  <cp:revision>299</cp:revision>
  <cp:lastPrinted>2016-09-16T05:04:49Z</cp:lastPrinted>
  <dcterms:created xsi:type="dcterms:W3CDTF">2016-09-08T11:28:55Z</dcterms:created>
  <dcterms:modified xsi:type="dcterms:W3CDTF">2021-11-30T08:18:30Z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0x010100C1D5D03F88BE314F90FCEDD4F808D724</vt:lpwstr>
  </property>
</Properties>
</file>