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4"/>
  </p:notesMasterIdLst>
  <p:sldIdLst>
    <p:sldId id="282" r:id="rId3"/>
    <p:sldId id="909" r:id="rId4"/>
    <p:sldId id="910" r:id="rId5"/>
    <p:sldId id="1062" r:id="rId6"/>
    <p:sldId id="1063" r:id="rId7"/>
    <p:sldId id="1064" r:id="rId8"/>
    <p:sldId id="1065" r:id="rId9"/>
    <p:sldId id="1066" r:id="rId10"/>
    <p:sldId id="1067" r:id="rId11"/>
    <p:sldId id="1068" r:id="rId12"/>
    <p:sldId id="1080" r:id="rId13"/>
    <p:sldId id="982" r:id="rId14"/>
    <p:sldId id="1069" r:id="rId15"/>
    <p:sldId id="1070" r:id="rId16"/>
    <p:sldId id="1072" r:id="rId17"/>
    <p:sldId id="1073" r:id="rId18"/>
    <p:sldId id="1074" r:id="rId19"/>
    <p:sldId id="1075" r:id="rId20"/>
    <p:sldId id="1076" r:id="rId21"/>
    <p:sldId id="1077" r:id="rId22"/>
    <p:sldId id="497" r:id="rId2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266" autoAdjust="0"/>
    <p:restoredTop sz="89121" autoAdjust="0"/>
  </p:normalViewPr>
  <p:slideViewPr>
    <p:cSldViewPr>
      <p:cViewPr varScale="1">
        <p:scale>
          <a:sx n="77" d="100"/>
          <a:sy n="77" d="100"/>
        </p:scale>
        <p:origin x="125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4" y="1"/>
            <a:ext cx="2945659" cy="498055"/>
          </a:xfrm>
          <a:prstGeom prst="rect">
            <a:avLst/>
          </a:prstGeom>
        </p:spPr>
        <p:txBody>
          <a:bodyPr vert="horz" lIns="91440" tIns="45720" rIns="91440" bIns="45720" rtlCol="0"/>
          <a:lstStyle>
            <a:lvl1pPr algn="r">
              <a:defRPr sz="1200"/>
            </a:lvl1pPr>
          </a:lstStyle>
          <a:p>
            <a:fld id="{EF58522E-1EA3-4E16-AFB8-08199EE65B6A}" type="datetimeFigureOut">
              <a:rPr lang="en-US" smtClean="0"/>
              <a:pPr/>
              <a:t>11/23/2021</a:t>
            </a:fld>
            <a:endParaRPr lang="en-US" dirty="0"/>
          </a:p>
        </p:txBody>
      </p:sp>
      <p:sp>
        <p:nvSpPr>
          <p:cNvPr id="4" name="Slide Image Placeholder 3"/>
          <p:cNvSpPr>
            <a:spLocks noGrp="1" noRot="1" noChangeAspect="1"/>
          </p:cNvSpPr>
          <p:nvPr>
            <p:ph type="sldImg" idx="2"/>
          </p:nvPr>
        </p:nvSpPr>
        <p:spPr>
          <a:xfrm>
            <a:off x="1165225" y="1239838"/>
            <a:ext cx="4467225" cy="335121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28584"/>
            <a:ext cx="2945659" cy="49805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4" y="9428584"/>
            <a:ext cx="2945659" cy="498054"/>
          </a:xfrm>
          <a:prstGeom prst="rect">
            <a:avLst/>
          </a:prstGeom>
        </p:spPr>
        <p:txBody>
          <a:bodyPr vert="horz" lIns="91440" tIns="45720" rIns="91440" bIns="45720" rtlCol="0" anchor="b"/>
          <a:lstStyle>
            <a:lvl1pPr algn="r">
              <a:defRPr sz="1200"/>
            </a:lvl1pPr>
          </a:lstStyle>
          <a:p>
            <a:fld id="{F76DD907-1FC6-4328-AFE1-F30D0372CFA2}" type="slidenum">
              <a:rPr lang="en-US" smtClean="0"/>
              <a:pPr/>
              <a:t>‹#›</a:t>
            </a:fld>
            <a:endParaRPr lang="en-US" dirty="0"/>
          </a:p>
        </p:txBody>
      </p:sp>
    </p:spTree>
    <p:extLst>
      <p:ext uri="{BB962C8B-B14F-4D97-AF65-F5344CB8AC3E}">
        <p14:creationId xmlns:p14="http://schemas.microsoft.com/office/powerpoint/2010/main" val="3680785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1165225" y="1239838"/>
            <a:ext cx="4467225" cy="33512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A862DDE-E4E9-407D-A90E-4FB86C20DFF1}" type="slidenum">
              <a:rPr lang="en-US" altLang="en-US" smtClean="0">
                <a:solidFill>
                  <a:prstClr val="black"/>
                </a:solidFill>
                <a:latin typeface="Calibri" panose="020F0502020204030204" pitchFamily="34" charset="0"/>
              </a:rPr>
              <a:pPr/>
              <a:t>1</a:t>
            </a:fld>
            <a:endParaRPr lang="en-US" altLang="en-US" dirty="0" smtClean="0">
              <a:solidFill>
                <a:prstClr val="black"/>
              </a:solidFill>
              <a:latin typeface="Calibri" panose="020F0502020204030204" pitchFamily="34" charset="0"/>
            </a:endParaRPr>
          </a:p>
        </p:txBody>
      </p:sp>
    </p:spTree>
    <p:extLst>
      <p:ext uri="{BB962C8B-B14F-4D97-AF65-F5344CB8AC3E}">
        <p14:creationId xmlns:p14="http://schemas.microsoft.com/office/powerpoint/2010/main" val="826908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B98D0-952B-4AFD-B161-1929450082C5}" type="datetimeFigureOut">
              <a:rPr lang="en-US" smtClean="0"/>
              <a:pPr/>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6F41BB-13FB-4245-8E81-A2D76B383741}" type="slidenum">
              <a:rPr lang="en-US" smtClean="0"/>
              <a:pPr/>
              <a:t>‹#›</a:t>
            </a:fld>
            <a:endParaRPr lang="en-US" dirty="0"/>
          </a:p>
        </p:txBody>
      </p:sp>
    </p:spTree>
    <p:extLst>
      <p:ext uri="{BB962C8B-B14F-4D97-AF65-F5344CB8AC3E}">
        <p14:creationId xmlns:p14="http://schemas.microsoft.com/office/powerpoint/2010/main" val="2851371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B98D0-952B-4AFD-B161-1929450082C5}" type="datetimeFigureOut">
              <a:rPr lang="en-US" smtClean="0"/>
              <a:pPr/>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6F41BB-13FB-4245-8E81-A2D76B383741}" type="slidenum">
              <a:rPr lang="en-US" smtClean="0"/>
              <a:pPr/>
              <a:t>‹#›</a:t>
            </a:fld>
            <a:endParaRPr lang="en-US" dirty="0"/>
          </a:p>
        </p:txBody>
      </p:sp>
    </p:spTree>
    <p:extLst>
      <p:ext uri="{BB962C8B-B14F-4D97-AF65-F5344CB8AC3E}">
        <p14:creationId xmlns:p14="http://schemas.microsoft.com/office/powerpoint/2010/main" val="4215197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5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B98D0-952B-4AFD-B161-1929450082C5}" type="datetimeFigureOut">
              <a:rPr lang="en-US" smtClean="0"/>
              <a:pPr/>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6F41BB-13FB-4245-8E81-A2D76B383741}" type="slidenum">
              <a:rPr lang="en-US" smtClean="0"/>
              <a:pPr/>
              <a:t>‹#›</a:t>
            </a:fld>
            <a:endParaRPr lang="en-US" dirty="0"/>
          </a:p>
        </p:txBody>
      </p:sp>
    </p:spTree>
    <p:extLst>
      <p:ext uri="{BB962C8B-B14F-4D97-AF65-F5344CB8AC3E}">
        <p14:creationId xmlns:p14="http://schemas.microsoft.com/office/powerpoint/2010/main" val="42535532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smtClean="0"/>
              <a:t>Click to edit Master title style</a:t>
            </a:r>
            <a:endParaRPr lang="nso-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so-ZA"/>
          </a:p>
        </p:txBody>
      </p:sp>
      <p:sp>
        <p:nvSpPr>
          <p:cNvPr id="4" name="Date Placeholder 3"/>
          <p:cNvSpPr>
            <a:spLocks noGrp="1"/>
          </p:cNvSpPr>
          <p:nvPr>
            <p:ph type="dt" sz="half" idx="10"/>
          </p:nvPr>
        </p:nvSpPr>
        <p:spPr/>
        <p:txBody>
          <a:bodyPr/>
          <a:lstStyle>
            <a:lvl1pPr>
              <a:defRPr/>
            </a:lvl1pPr>
          </a:lstStyle>
          <a:p>
            <a:pPr>
              <a:defRPr/>
            </a:pPr>
            <a:fld id="{E12D8F0C-FD60-4DAE-9706-23BAFB169DD2}" type="datetime1">
              <a:rPr lang="en-ZA" altLang="en-US"/>
              <a:pPr>
                <a:defRPr/>
              </a:pPr>
              <a:t>2021/11/23</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nso-Z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B3452A6-9E6C-47C3-BBDA-6103318D17AE}" type="slidenum">
              <a:rPr lang="en-US" altLang="en-US"/>
              <a:pPr>
                <a:defRPr/>
              </a:pPr>
              <a:t>‹#›</a:t>
            </a:fld>
            <a:endParaRPr lang="en-US" altLang="en-US" dirty="0"/>
          </a:p>
        </p:txBody>
      </p:sp>
    </p:spTree>
    <p:extLst>
      <p:ext uri="{BB962C8B-B14F-4D97-AF65-F5344CB8AC3E}">
        <p14:creationId xmlns:p14="http://schemas.microsoft.com/office/powerpoint/2010/main" val="31351666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so-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so-ZA"/>
          </a:p>
        </p:txBody>
      </p:sp>
      <p:sp>
        <p:nvSpPr>
          <p:cNvPr id="4" name="Date Placeholder 3"/>
          <p:cNvSpPr>
            <a:spLocks noGrp="1"/>
          </p:cNvSpPr>
          <p:nvPr>
            <p:ph type="dt" sz="half" idx="10"/>
          </p:nvPr>
        </p:nvSpPr>
        <p:spPr/>
        <p:txBody>
          <a:bodyPr/>
          <a:lstStyle>
            <a:lvl1pPr>
              <a:defRPr/>
            </a:lvl1pPr>
          </a:lstStyle>
          <a:p>
            <a:pPr>
              <a:defRPr/>
            </a:pPr>
            <a:fld id="{F6BE017D-E403-433B-8E8F-50139347D8CD}" type="datetime1">
              <a:rPr lang="en-ZA" altLang="en-US"/>
              <a:pPr>
                <a:defRPr/>
              </a:pPr>
              <a:t>2021/11/23</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nso-Z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7ECCD60-2533-4026-B2A7-F0AAD712F2A0}" type="slidenum">
              <a:rPr lang="en-US" altLang="en-US"/>
              <a:pPr>
                <a:defRPr/>
              </a:pPr>
              <a:t>‹#›</a:t>
            </a:fld>
            <a:endParaRPr lang="en-US" altLang="en-US" dirty="0"/>
          </a:p>
        </p:txBody>
      </p:sp>
    </p:spTree>
    <p:extLst>
      <p:ext uri="{BB962C8B-B14F-4D97-AF65-F5344CB8AC3E}">
        <p14:creationId xmlns:p14="http://schemas.microsoft.com/office/powerpoint/2010/main" val="19160808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4000" b="1" cap="all"/>
            </a:lvl1pPr>
          </a:lstStyle>
          <a:p>
            <a:r>
              <a:rPr lang="en-US" smtClean="0"/>
              <a:t>Click to edit Master title style</a:t>
            </a:r>
            <a:endParaRPr lang="nso-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A9E133C-9309-4473-BE99-7F0DBC8B5F41}" type="datetime1">
              <a:rPr lang="en-ZA" altLang="en-US"/>
              <a:pPr>
                <a:defRPr/>
              </a:pPr>
              <a:t>2021/11/23</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nso-Z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984CD2D-AC57-4F73-BF82-92E98BE95F53}" type="slidenum">
              <a:rPr lang="en-US" altLang="en-US"/>
              <a:pPr>
                <a:defRPr/>
              </a:pPr>
              <a:t>‹#›</a:t>
            </a:fld>
            <a:endParaRPr lang="en-US" altLang="en-US" dirty="0"/>
          </a:p>
        </p:txBody>
      </p:sp>
    </p:spTree>
    <p:extLst>
      <p:ext uri="{BB962C8B-B14F-4D97-AF65-F5344CB8AC3E}">
        <p14:creationId xmlns:p14="http://schemas.microsoft.com/office/powerpoint/2010/main" val="5642272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so-ZA"/>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so-ZA"/>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so-ZA"/>
          </a:p>
        </p:txBody>
      </p:sp>
      <p:sp>
        <p:nvSpPr>
          <p:cNvPr id="5" name="Date Placeholder 3"/>
          <p:cNvSpPr>
            <a:spLocks noGrp="1"/>
          </p:cNvSpPr>
          <p:nvPr>
            <p:ph type="dt" sz="half" idx="10"/>
          </p:nvPr>
        </p:nvSpPr>
        <p:spPr/>
        <p:txBody>
          <a:bodyPr/>
          <a:lstStyle>
            <a:lvl1pPr>
              <a:defRPr/>
            </a:lvl1pPr>
          </a:lstStyle>
          <a:p>
            <a:pPr>
              <a:defRPr/>
            </a:pPr>
            <a:fld id="{D94F286D-49E9-42EA-A935-0084ECC3EBB3}" type="datetime1">
              <a:rPr lang="en-ZA" altLang="en-US"/>
              <a:pPr>
                <a:defRPr/>
              </a:pPr>
              <a:t>2021/11/23</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nso-ZA">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C8EBE3C-D0CE-4DF1-BF4F-3AE1CA255D51}" type="slidenum">
              <a:rPr lang="en-US" altLang="en-US"/>
              <a:pPr>
                <a:defRPr/>
              </a:pPr>
              <a:t>‹#›</a:t>
            </a:fld>
            <a:endParaRPr lang="en-US" altLang="en-US" dirty="0"/>
          </a:p>
        </p:txBody>
      </p:sp>
    </p:spTree>
    <p:extLst>
      <p:ext uri="{BB962C8B-B14F-4D97-AF65-F5344CB8AC3E}">
        <p14:creationId xmlns:p14="http://schemas.microsoft.com/office/powerpoint/2010/main" val="11743033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so-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so-ZA"/>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so-ZA"/>
          </a:p>
        </p:txBody>
      </p:sp>
      <p:sp>
        <p:nvSpPr>
          <p:cNvPr id="7" name="Date Placeholder 3"/>
          <p:cNvSpPr>
            <a:spLocks noGrp="1"/>
          </p:cNvSpPr>
          <p:nvPr>
            <p:ph type="dt" sz="half" idx="10"/>
          </p:nvPr>
        </p:nvSpPr>
        <p:spPr/>
        <p:txBody>
          <a:bodyPr/>
          <a:lstStyle>
            <a:lvl1pPr>
              <a:defRPr/>
            </a:lvl1pPr>
          </a:lstStyle>
          <a:p>
            <a:pPr>
              <a:defRPr/>
            </a:pPr>
            <a:fld id="{CA46E703-2880-4202-9164-AB44F08771AA}" type="datetime1">
              <a:rPr lang="en-ZA" altLang="en-US"/>
              <a:pPr>
                <a:defRPr/>
              </a:pPr>
              <a:t>2021/11/23</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nso-ZA">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BFD66CEB-597B-4A4D-82A7-1F2776F95E1A}" type="slidenum">
              <a:rPr lang="en-US" altLang="en-US"/>
              <a:pPr>
                <a:defRPr/>
              </a:pPr>
              <a:t>‹#›</a:t>
            </a:fld>
            <a:endParaRPr lang="en-US" altLang="en-US" dirty="0"/>
          </a:p>
        </p:txBody>
      </p:sp>
    </p:spTree>
    <p:extLst>
      <p:ext uri="{BB962C8B-B14F-4D97-AF65-F5344CB8AC3E}">
        <p14:creationId xmlns:p14="http://schemas.microsoft.com/office/powerpoint/2010/main" val="38765254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so-ZA"/>
          </a:p>
        </p:txBody>
      </p:sp>
      <p:sp>
        <p:nvSpPr>
          <p:cNvPr id="3" name="Date Placeholder 3"/>
          <p:cNvSpPr>
            <a:spLocks noGrp="1"/>
          </p:cNvSpPr>
          <p:nvPr>
            <p:ph type="dt" sz="half" idx="10"/>
          </p:nvPr>
        </p:nvSpPr>
        <p:spPr/>
        <p:txBody>
          <a:bodyPr/>
          <a:lstStyle>
            <a:lvl1pPr>
              <a:defRPr/>
            </a:lvl1pPr>
          </a:lstStyle>
          <a:p>
            <a:pPr>
              <a:defRPr/>
            </a:pPr>
            <a:fld id="{836BAFFA-BA64-46DE-8A72-F4BC0F9CCFDC}" type="datetime1">
              <a:rPr lang="en-ZA" altLang="en-US"/>
              <a:pPr>
                <a:defRPr/>
              </a:pPr>
              <a:t>2021/11/23</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nso-ZA">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68B09F23-F66A-488A-AFDA-47A900B1F5C2}" type="slidenum">
              <a:rPr lang="en-US" altLang="en-US"/>
              <a:pPr>
                <a:defRPr/>
              </a:pPr>
              <a:t>‹#›</a:t>
            </a:fld>
            <a:endParaRPr lang="en-US" altLang="en-US" dirty="0"/>
          </a:p>
        </p:txBody>
      </p:sp>
    </p:spTree>
    <p:extLst>
      <p:ext uri="{BB962C8B-B14F-4D97-AF65-F5344CB8AC3E}">
        <p14:creationId xmlns:p14="http://schemas.microsoft.com/office/powerpoint/2010/main" val="31509143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B421CBE-AD91-4876-86D3-CD2E6E7C39E2}" type="datetime1">
              <a:rPr lang="en-ZA" altLang="en-US"/>
              <a:pPr>
                <a:defRPr/>
              </a:pPr>
              <a:t>2021/11/23</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nso-ZA">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C83D16E-ADCF-4570-82E0-8CA88A3FF599}" type="slidenum">
              <a:rPr lang="en-US" altLang="en-US"/>
              <a:pPr>
                <a:defRPr/>
              </a:pPr>
              <a:t>‹#›</a:t>
            </a:fld>
            <a:endParaRPr lang="en-US" altLang="en-US" dirty="0"/>
          </a:p>
        </p:txBody>
      </p:sp>
    </p:spTree>
    <p:extLst>
      <p:ext uri="{BB962C8B-B14F-4D97-AF65-F5344CB8AC3E}">
        <p14:creationId xmlns:p14="http://schemas.microsoft.com/office/powerpoint/2010/main" val="29750122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nso-ZA"/>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so-ZA"/>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E02A600-31A4-448D-9C1B-E148E23E4C3D}" type="datetime1">
              <a:rPr lang="en-ZA" altLang="en-US"/>
              <a:pPr>
                <a:defRPr/>
              </a:pPr>
              <a:t>2021/11/23</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nso-ZA">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2FC701C-32D8-4108-BD6A-6735DAF0D45B}" type="slidenum">
              <a:rPr lang="en-US" altLang="en-US"/>
              <a:pPr>
                <a:defRPr/>
              </a:pPr>
              <a:t>‹#›</a:t>
            </a:fld>
            <a:endParaRPr lang="en-US" altLang="en-US" dirty="0"/>
          </a:p>
        </p:txBody>
      </p:sp>
    </p:spTree>
    <p:extLst>
      <p:ext uri="{BB962C8B-B14F-4D97-AF65-F5344CB8AC3E}">
        <p14:creationId xmlns:p14="http://schemas.microsoft.com/office/powerpoint/2010/main" val="237132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B98D0-952B-4AFD-B161-1929450082C5}" type="datetimeFigureOut">
              <a:rPr lang="en-US" smtClean="0"/>
              <a:pPr/>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6F41BB-13FB-4245-8E81-A2D76B383741}" type="slidenum">
              <a:rPr lang="en-US" smtClean="0"/>
              <a:pPr/>
              <a:t>‹#›</a:t>
            </a:fld>
            <a:endParaRPr lang="en-US" dirty="0"/>
          </a:p>
        </p:txBody>
      </p:sp>
    </p:spTree>
    <p:extLst>
      <p:ext uri="{BB962C8B-B14F-4D97-AF65-F5344CB8AC3E}">
        <p14:creationId xmlns:p14="http://schemas.microsoft.com/office/powerpoint/2010/main" val="27572594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so-Z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endParaRPr lang="nso-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739CDF8-6C8B-461C-92A6-5A29DB8802DB}" type="datetime1">
              <a:rPr lang="en-ZA" altLang="en-US"/>
              <a:pPr>
                <a:defRPr/>
              </a:pPr>
              <a:t>2021/11/23</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nso-ZA">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A0B46BB-872A-4688-808A-ABF623B83451}" type="slidenum">
              <a:rPr lang="en-US" altLang="en-US"/>
              <a:pPr>
                <a:defRPr/>
              </a:pPr>
              <a:t>‹#›</a:t>
            </a:fld>
            <a:endParaRPr lang="en-US" altLang="en-US" dirty="0"/>
          </a:p>
        </p:txBody>
      </p:sp>
    </p:spTree>
    <p:extLst>
      <p:ext uri="{BB962C8B-B14F-4D97-AF65-F5344CB8AC3E}">
        <p14:creationId xmlns:p14="http://schemas.microsoft.com/office/powerpoint/2010/main" val="21741461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so-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so-ZA"/>
          </a:p>
        </p:txBody>
      </p:sp>
      <p:sp>
        <p:nvSpPr>
          <p:cNvPr id="4" name="Date Placeholder 3"/>
          <p:cNvSpPr>
            <a:spLocks noGrp="1"/>
          </p:cNvSpPr>
          <p:nvPr>
            <p:ph type="dt" sz="half" idx="10"/>
          </p:nvPr>
        </p:nvSpPr>
        <p:spPr/>
        <p:txBody>
          <a:bodyPr/>
          <a:lstStyle>
            <a:lvl1pPr>
              <a:defRPr/>
            </a:lvl1pPr>
          </a:lstStyle>
          <a:p>
            <a:pPr>
              <a:defRPr/>
            </a:pPr>
            <a:fld id="{51CDE8A0-9BAD-4550-95EC-53D3B5AC4604}" type="datetime1">
              <a:rPr lang="en-ZA" altLang="en-US"/>
              <a:pPr>
                <a:defRPr/>
              </a:pPr>
              <a:t>2021/11/23</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nso-Z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C0D6780-08D0-42D8-BE41-B5DCD5948A61}" type="slidenum">
              <a:rPr lang="en-US" altLang="en-US"/>
              <a:pPr>
                <a:defRPr/>
              </a:pPr>
              <a:t>‹#›</a:t>
            </a:fld>
            <a:endParaRPr lang="en-US" altLang="en-US" dirty="0"/>
          </a:p>
        </p:txBody>
      </p:sp>
    </p:spTree>
    <p:extLst>
      <p:ext uri="{BB962C8B-B14F-4D97-AF65-F5344CB8AC3E}">
        <p14:creationId xmlns:p14="http://schemas.microsoft.com/office/powerpoint/2010/main" val="34161730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0"/>
            <a:ext cx="2057400" cy="5851525"/>
          </a:xfrm>
        </p:spPr>
        <p:txBody>
          <a:bodyPr vert="eaVert"/>
          <a:lstStyle/>
          <a:p>
            <a:r>
              <a:rPr lang="en-US" smtClean="0"/>
              <a:t>Click to edit Master title style</a:t>
            </a:r>
            <a:endParaRPr lang="nso-ZA"/>
          </a:p>
        </p:txBody>
      </p:sp>
      <p:sp>
        <p:nvSpPr>
          <p:cNvPr id="3" name="Vertical Text Placeholder 2"/>
          <p:cNvSpPr>
            <a:spLocks noGrp="1"/>
          </p:cNvSpPr>
          <p:nvPr>
            <p:ph type="body" orient="vert" idx="1"/>
          </p:nvPr>
        </p:nvSpPr>
        <p:spPr>
          <a:xfrm>
            <a:off x="457200" y="27465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so-ZA"/>
          </a:p>
        </p:txBody>
      </p:sp>
      <p:sp>
        <p:nvSpPr>
          <p:cNvPr id="4" name="Date Placeholder 3"/>
          <p:cNvSpPr>
            <a:spLocks noGrp="1"/>
          </p:cNvSpPr>
          <p:nvPr>
            <p:ph type="dt" sz="half" idx="10"/>
          </p:nvPr>
        </p:nvSpPr>
        <p:spPr/>
        <p:txBody>
          <a:bodyPr/>
          <a:lstStyle>
            <a:lvl1pPr>
              <a:defRPr/>
            </a:lvl1pPr>
          </a:lstStyle>
          <a:p>
            <a:pPr>
              <a:defRPr/>
            </a:pPr>
            <a:fld id="{177D0BBA-7044-4C26-B0EE-2E0F9FB61933}" type="datetime1">
              <a:rPr lang="en-ZA" altLang="en-US"/>
              <a:pPr>
                <a:defRPr/>
              </a:pPr>
              <a:t>2021/11/23</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nso-Z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2152B78-5B3A-466F-9C4D-8570B16F6CC7}" type="slidenum">
              <a:rPr lang="en-US" altLang="en-US"/>
              <a:pPr>
                <a:defRPr/>
              </a:pPr>
              <a:t>‹#›</a:t>
            </a:fld>
            <a:endParaRPr lang="en-US" altLang="en-US" dirty="0"/>
          </a:p>
        </p:txBody>
      </p:sp>
    </p:spTree>
    <p:extLst>
      <p:ext uri="{BB962C8B-B14F-4D97-AF65-F5344CB8AC3E}">
        <p14:creationId xmlns:p14="http://schemas.microsoft.com/office/powerpoint/2010/main" val="469284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B98D0-952B-4AFD-B161-1929450082C5}" type="datetimeFigureOut">
              <a:rPr lang="en-US" smtClean="0"/>
              <a:pPr/>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6F41BB-13FB-4245-8E81-A2D76B383741}" type="slidenum">
              <a:rPr lang="en-US" smtClean="0"/>
              <a:pPr/>
              <a:t>‹#›</a:t>
            </a:fld>
            <a:endParaRPr lang="en-US" dirty="0"/>
          </a:p>
        </p:txBody>
      </p:sp>
    </p:spTree>
    <p:extLst>
      <p:ext uri="{BB962C8B-B14F-4D97-AF65-F5344CB8AC3E}">
        <p14:creationId xmlns:p14="http://schemas.microsoft.com/office/powerpoint/2010/main" val="3033347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B98D0-952B-4AFD-B161-1929450082C5}" type="datetimeFigureOut">
              <a:rPr lang="en-US" smtClean="0"/>
              <a:pPr/>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6F41BB-13FB-4245-8E81-A2D76B383741}" type="slidenum">
              <a:rPr lang="en-US" smtClean="0"/>
              <a:pPr/>
              <a:t>‹#›</a:t>
            </a:fld>
            <a:endParaRPr lang="en-US" dirty="0"/>
          </a:p>
        </p:txBody>
      </p:sp>
    </p:spTree>
    <p:extLst>
      <p:ext uri="{BB962C8B-B14F-4D97-AF65-F5344CB8AC3E}">
        <p14:creationId xmlns:p14="http://schemas.microsoft.com/office/powerpoint/2010/main" val="2312576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B98D0-952B-4AFD-B161-1929450082C5}" type="datetimeFigureOut">
              <a:rPr lang="en-US" smtClean="0"/>
              <a:pPr/>
              <a:t>11/23/2021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A6F41BB-13FB-4245-8E81-A2D76B383741}" type="slidenum">
              <a:rPr lang="en-US" smtClean="0"/>
              <a:pPr/>
              <a:t>‹#›</a:t>
            </a:fld>
            <a:endParaRPr lang="en-US" dirty="0"/>
          </a:p>
        </p:txBody>
      </p:sp>
    </p:spTree>
    <p:extLst>
      <p:ext uri="{BB962C8B-B14F-4D97-AF65-F5344CB8AC3E}">
        <p14:creationId xmlns:p14="http://schemas.microsoft.com/office/powerpoint/2010/main" val="2404034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B98D0-952B-4AFD-B161-1929450082C5}" type="datetimeFigureOut">
              <a:rPr lang="en-US" smtClean="0"/>
              <a:pPr/>
              <a:t>11/23/2021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A6F41BB-13FB-4245-8E81-A2D76B383741}" type="slidenum">
              <a:rPr lang="en-US" smtClean="0"/>
              <a:pPr/>
              <a:t>‹#›</a:t>
            </a:fld>
            <a:endParaRPr lang="en-US" dirty="0"/>
          </a:p>
        </p:txBody>
      </p:sp>
    </p:spTree>
    <p:extLst>
      <p:ext uri="{BB962C8B-B14F-4D97-AF65-F5344CB8AC3E}">
        <p14:creationId xmlns:p14="http://schemas.microsoft.com/office/powerpoint/2010/main" val="1914455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B98D0-952B-4AFD-B161-1929450082C5}" type="datetimeFigureOut">
              <a:rPr lang="en-US" smtClean="0"/>
              <a:pPr/>
              <a:t>11/23/2021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A6F41BB-13FB-4245-8E81-A2D76B383741}" type="slidenum">
              <a:rPr lang="en-US" smtClean="0"/>
              <a:pPr/>
              <a:t>‹#›</a:t>
            </a:fld>
            <a:endParaRPr lang="en-US" dirty="0"/>
          </a:p>
        </p:txBody>
      </p:sp>
    </p:spTree>
    <p:extLst>
      <p:ext uri="{BB962C8B-B14F-4D97-AF65-F5344CB8AC3E}">
        <p14:creationId xmlns:p14="http://schemas.microsoft.com/office/powerpoint/2010/main" val="1617250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B98D0-952B-4AFD-B161-1929450082C5}" type="datetimeFigureOut">
              <a:rPr lang="en-US" smtClean="0"/>
              <a:pPr/>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6F41BB-13FB-4245-8E81-A2D76B383741}" type="slidenum">
              <a:rPr lang="en-US" smtClean="0"/>
              <a:pPr/>
              <a:t>‹#›</a:t>
            </a:fld>
            <a:endParaRPr lang="en-US" dirty="0"/>
          </a:p>
        </p:txBody>
      </p:sp>
    </p:spTree>
    <p:extLst>
      <p:ext uri="{BB962C8B-B14F-4D97-AF65-F5344CB8AC3E}">
        <p14:creationId xmlns:p14="http://schemas.microsoft.com/office/powerpoint/2010/main" val="188041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B98D0-952B-4AFD-B161-1929450082C5}" type="datetimeFigureOut">
              <a:rPr lang="en-US" smtClean="0"/>
              <a:pPr/>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6F41BB-13FB-4245-8E81-A2D76B383741}" type="slidenum">
              <a:rPr lang="en-US" smtClean="0"/>
              <a:pPr/>
              <a:t>‹#›</a:t>
            </a:fld>
            <a:endParaRPr lang="en-US" dirty="0"/>
          </a:p>
        </p:txBody>
      </p:sp>
    </p:spTree>
    <p:extLst>
      <p:ext uri="{BB962C8B-B14F-4D97-AF65-F5344CB8AC3E}">
        <p14:creationId xmlns:p14="http://schemas.microsoft.com/office/powerpoint/2010/main" val="4255849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0B98D0-952B-4AFD-B161-1929450082C5}" type="datetimeFigureOut">
              <a:rPr lang="en-US" smtClean="0"/>
              <a:pPr/>
              <a:t>11/23/2021</a:t>
            </a:fld>
            <a:endParaRPr lang="en-US" dirty="0"/>
          </a:p>
        </p:txBody>
      </p:sp>
      <p:sp>
        <p:nvSpPr>
          <p:cNvPr id="5" name="Footer Placeholder 4"/>
          <p:cNvSpPr>
            <a:spLocks noGrp="1"/>
          </p:cNvSpPr>
          <p:nvPr>
            <p:ph type="ftr" sz="quarter" idx="3"/>
          </p:nvPr>
        </p:nvSpPr>
        <p:spPr>
          <a:xfrm>
            <a:off x="3124200" y="635636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6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F41BB-13FB-4245-8E81-A2D76B383741}" type="slidenum">
              <a:rPr lang="en-US" smtClean="0"/>
              <a:pPr/>
              <a:t>‹#›</a:t>
            </a:fld>
            <a:endParaRPr lang="en-US" dirty="0"/>
          </a:p>
        </p:txBody>
      </p:sp>
      <p:pic>
        <p:nvPicPr>
          <p:cNvPr id="7" name="Picture 6" descr="New Logo.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57200" y="6235156"/>
            <a:ext cx="1443476" cy="486331"/>
          </a:xfrm>
          <a:prstGeom prst="rect">
            <a:avLst/>
          </a:prstGeom>
        </p:spPr>
      </p:pic>
      <p:pic>
        <p:nvPicPr>
          <p:cNvPr id="8" name="Picture 7"/>
          <p:cNvPicPr>
            <a:picLocks noChangeAspect="1"/>
          </p:cNvPicPr>
          <p:nvPr userDrawn="1"/>
        </p:nvPicPr>
        <p:blipFill>
          <a:blip r:embed="rId14" cstate="print"/>
          <a:stretch>
            <a:fillRect/>
          </a:stretch>
        </p:blipFill>
        <p:spPr>
          <a:xfrm>
            <a:off x="7663330" y="6225088"/>
            <a:ext cx="1112080" cy="486331"/>
          </a:xfrm>
          <a:prstGeom prst="rect">
            <a:avLst/>
          </a:prstGeom>
        </p:spPr>
      </p:pic>
    </p:spTree>
    <p:extLst>
      <p:ext uri="{BB962C8B-B14F-4D97-AF65-F5344CB8AC3E}">
        <p14:creationId xmlns:p14="http://schemas.microsoft.com/office/powerpoint/2010/main" val="2252321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62"/>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cs typeface="Arial" panose="020B0604020202020204" pitchFamily="34" charset="0"/>
              </a:defRPr>
            </a:lvl1pPr>
          </a:lstStyle>
          <a:p>
            <a:pPr fontAlgn="base">
              <a:spcBef>
                <a:spcPct val="0"/>
              </a:spcBef>
              <a:spcAft>
                <a:spcPct val="0"/>
              </a:spcAft>
              <a:defRPr/>
            </a:pPr>
            <a:fld id="{FDBACBEE-8B3B-4D56-8E67-D492468C8823}" type="datetime1">
              <a:rPr lang="en-ZA" altLang="en-US">
                <a:ea typeface="MS PGothic" panose="020B0600070205080204" pitchFamily="34" charset="-128"/>
              </a:rPr>
              <a:pPr fontAlgn="base">
                <a:spcBef>
                  <a:spcPct val="0"/>
                </a:spcBef>
                <a:spcAft>
                  <a:spcPct val="0"/>
                </a:spcAft>
                <a:defRPr/>
              </a:pPr>
              <a:t>2021/11/23</a:t>
            </a:fld>
            <a:endParaRPr lang="en-US" altLang="en-US" dirty="0">
              <a:ea typeface="MS PGothic" panose="020B0600070205080204" pitchFamily="34" charset="-128"/>
            </a:endParaRPr>
          </a:p>
        </p:txBody>
      </p:sp>
      <p:sp>
        <p:nvSpPr>
          <p:cNvPr id="5" name="Footer Placeholder 4"/>
          <p:cNvSpPr>
            <a:spLocks noGrp="1"/>
          </p:cNvSpPr>
          <p:nvPr>
            <p:ph type="ftr" sz="quarter" idx="3"/>
          </p:nvPr>
        </p:nvSpPr>
        <p:spPr>
          <a:xfrm>
            <a:off x="3124200" y="6356362"/>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nso-ZA">
              <a:solidFill>
                <a:prstClr val="black">
                  <a:tint val="75000"/>
                </a:prstClr>
              </a:solidFill>
            </a:endParaRPr>
          </a:p>
        </p:txBody>
      </p:sp>
      <p:sp>
        <p:nvSpPr>
          <p:cNvPr id="6" name="Slide Number Placeholder 5"/>
          <p:cNvSpPr>
            <a:spLocks noGrp="1"/>
          </p:cNvSpPr>
          <p:nvPr>
            <p:ph type="sldNum" sz="quarter" idx="4"/>
          </p:nvPr>
        </p:nvSpPr>
        <p:spPr>
          <a:xfrm>
            <a:off x="6553200" y="6356362"/>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cs typeface="Arial" panose="020B0604020202020204" pitchFamily="34" charset="0"/>
              </a:defRPr>
            </a:lvl1pPr>
          </a:lstStyle>
          <a:p>
            <a:pPr fontAlgn="base">
              <a:spcBef>
                <a:spcPct val="0"/>
              </a:spcBef>
              <a:spcAft>
                <a:spcPct val="0"/>
              </a:spcAft>
              <a:defRPr/>
            </a:pPr>
            <a:fld id="{A6AC9110-7B0F-473B-A1F0-9DFA27906351}" type="slidenum">
              <a:rPr lang="en-US" altLang="en-US">
                <a:ea typeface="MS PGothic" panose="020B0600070205080204" pitchFamily="34" charset="-128"/>
              </a:rPr>
              <a:pPr fontAlgn="base">
                <a:spcBef>
                  <a:spcPct val="0"/>
                </a:spcBef>
                <a:spcAft>
                  <a:spcPct val="0"/>
                </a:spcAft>
                <a:defRPr/>
              </a:pPr>
              <a:t>‹#›</a:t>
            </a:fld>
            <a:endParaRPr lang="en-US" altLang="en-US" dirty="0">
              <a:ea typeface="MS PGothic" panose="020B0600070205080204" pitchFamily="34" charset="-128"/>
            </a:endParaRPr>
          </a:p>
        </p:txBody>
      </p:sp>
      <p:pic>
        <p:nvPicPr>
          <p:cNvPr id="7" name="Picture 6" descr="New Logo.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57200" y="6235156"/>
            <a:ext cx="1443476" cy="486331"/>
          </a:xfrm>
          <a:prstGeom prst="rect">
            <a:avLst/>
          </a:prstGeom>
        </p:spPr>
      </p:pic>
      <p:pic>
        <p:nvPicPr>
          <p:cNvPr id="8" name="Picture 7"/>
          <p:cNvPicPr>
            <a:picLocks noChangeAspect="1"/>
          </p:cNvPicPr>
          <p:nvPr userDrawn="1"/>
        </p:nvPicPr>
        <p:blipFill>
          <a:blip r:embed="rId14" cstate="print"/>
          <a:stretch>
            <a:fillRect/>
          </a:stretch>
        </p:blipFill>
        <p:spPr>
          <a:xfrm>
            <a:off x="7663330" y="6225088"/>
            <a:ext cx="1112080" cy="486331"/>
          </a:xfrm>
          <a:prstGeom prst="rect">
            <a:avLst/>
          </a:prstGeom>
        </p:spPr>
      </p:pic>
    </p:spTree>
    <p:extLst>
      <p:ext uri="{BB962C8B-B14F-4D97-AF65-F5344CB8AC3E}">
        <p14:creationId xmlns:p14="http://schemas.microsoft.com/office/powerpoint/2010/main" val="16195296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S PGothic"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S PGothic"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so-Z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5825" y="5880100"/>
            <a:ext cx="1836738"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extBox 6"/>
          <p:cNvSpPr txBox="1">
            <a:spLocks noChangeArrowheads="1"/>
          </p:cNvSpPr>
          <p:nvPr/>
        </p:nvSpPr>
        <p:spPr bwMode="auto">
          <a:xfrm>
            <a:off x="0" y="2997208"/>
            <a:ext cx="9137650" cy="3200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fontAlgn="base">
              <a:lnSpc>
                <a:spcPct val="150000"/>
              </a:lnSpc>
              <a:spcBef>
                <a:spcPct val="0"/>
              </a:spcBef>
              <a:spcAft>
                <a:spcPct val="0"/>
              </a:spcAft>
              <a:buFontTx/>
              <a:buNone/>
            </a:pPr>
            <a:endParaRPr lang="en-US" altLang="en-US" sz="2000" b="1" dirty="0" smtClean="0">
              <a:solidFill>
                <a:prstClr val="black"/>
              </a:solidFill>
              <a:latin typeface="Arial" pitchFamily="34" charset="0"/>
              <a:cs typeface="Arial" pitchFamily="34" charset="0"/>
            </a:endParaRPr>
          </a:p>
          <a:p>
            <a:pPr algn="ctr" fontAlgn="base">
              <a:spcBef>
                <a:spcPct val="0"/>
              </a:spcBef>
              <a:spcAft>
                <a:spcPct val="0"/>
              </a:spcAft>
              <a:buFontTx/>
              <a:buNone/>
            </a:pPr>
            <a:r>
              <a:rPr lang="en-US" altLang="en-US" sz="2000" b="1" dirty="0" smtClean="0">
                <a:solidFill>
                  <a:prstClr val="black"/>
                </a:solidFill>
                <a:latin typeface="Arial" pitchFamily="34" charset="0"/>
                <a:cs typeface="Arial" pitchFamily="34" charset="0"/>
              </a:rPr>
              <a:t>RESPONSES  </a:t>
            </a:r>
            <a:r>
              <a:rPr lang="en-US" altLang="en-US" sz="2000" b="1" dirty="0">
                <a:solidFill>
                  <a:prstClr val="black"/>
                </a:solidFill>
                <a:latin typeface="Arial" pitchFamily="34" charset="0"/>
                <a:cs typeface="Arial" pitchFamily="34" charset="0"/>
              </a:rPr>
              <a:t>TO </a:t>
            </a:r>
            <a:r>
              <a:rPr lang="en-US" altLang="en-US" sz="2000" b="1" dirty="0" smtClean="0">
                <a:solidFill>
                  <a:prstClr val="black"/>
                </a:solidFill>
                <a:latin typeface="Arial" pitchFamily="34" charset="0"/>
                <a:cs typeface="Arial" pitchFamily="34" charset="0"/>
              </a:rPr>
              <a:t>NATIONAL COUNCIL OF PROVINCES  ON PROGRESS REPORT  INTERVENTIONS IN TERMS OF S106 OF THE LOCAL GOVERNMENT MUNICIPAL SYSTEMS ACT, 2000, IN  DR PIXLEY KA ISAKA SEME, GOVAN MBEKI,  LEKWA </a:t>
            </a:r>
            <a:r>
              <a:rPr lang="en-US" altLang="en-US" sz="2000" b="1" dirty="0">
                <a:solidFill>
                  <a:prstClr val="black"/>
                </a:solidFill>
                <a:latin typeface="Arial" pitchFamily="34" charset="0"/>
                <a:cs typeface="Arial" pitchFamily="34" charset="0"/>
              </a:rPr>
              <a:t> </a:t>
            </a:r>
            <a:r>
              <a:rPr lang="en-US" altLang="en-US" sz="2000" b="1" dirty="0" smtClean="0">
                <a:solidFill>
                  <a:prstClr val="black"/>
                </a:solidFill>
                <a:latin typeface="Arial" pitchFamily="34" charset="0"/>
                <a:cs typeface="Arial" pitchFamily="34" charset="0"/>
              </a:rPr>
              <a:t>AND DR JS MOROKA LOCAL MUNICIPALITIES</a:t>
            </a:r>
          </a:p>
          <a:p>
            <a:pPr algn="ctr" fontAlgn="base">
              <a:spcBef>
                <a:spcPct val="0"/>
              </a:spcBef>
              <a:spcAft>
                <a:spcPct val="0"/>
              </a:spcAft>
              <a:buFontTx/>
              <a:buNone/>
            </a:pPr>
            <a:endParaRPr lang="en-US" altLang="en-US" sz="2000" b="1" dirty="0">
              <a:solidFill>
                <a:prstClr val="black"/>
              </a:solidFill>
              <a:latin typeface="Arial" pitchFamily="34" charset="0"/>
              <a:cs typeface="Arial" pitchFamily="34" charset="0"/>
            </a:endParaRPr>
          </a:p>
          <a:p>
            <a:pPr algn="ctr" fontAlgn="base">
              <a:spcBef>
                <a:spcPct val="0"/>
              </a:spcBef>
              <a:spcAft>
                <a:spcPct val="0"/>
              </a:spcAft>
              <a:buFontTx/>
              <a:buNone/>
            </a:pPr>
            <a:endParaRPr lang="en-US" altLang="en-US" sz="2000" b="1" dirty="0" smtClean="0">
              <a:solidFill>
                <a:prstClr val="black"/>
              </a:solidFill>
              <a:latin typeface="Arial" pitchFamily="34" charset="0"/>
              <a:cs typeface="Arial" pitchFamily="34" charset="0"/>
            </a:endParaRPr>
          </a:p>
          <a:p>
            <a:pPr algn="ctr" fontAlgn="base">
              <a:spcBef>
                <a:spcPct val="0"/>
              </a:spcBef>
              <a:spcAft>
                <a:spcPct val="0"/>
              </a:spcAft>
              <a:buFontTx/>
              <a:buNone/>
            </a:pPr>
            <a:r>
              <a:rPr lang="en-US" altLang="en-US" b="1" dirty="0" smtClean="0">
                <a:solidFill>
                  <a:prstClr val="black"/>
                </a:solidFill>
                <a:latin typeface="Arial Narrow" panose="020B0606020202030204" pitchFamily="34" charset="0"/>
              </a:rPr>
              <a:t> </a:t>
            </a:r>
          </a:p>
        </p:txBody>
      </p:sp>
      <p:pic>
        <p:nvPicPr>
          <p:cNvPr id="16388" name="Picture 1" descr="MPG POWERPOINT LR.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56468"/>
            <a:ext cx="9144000" cy="298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389" name="Group 10"/>
          <p:cNvGrpSpPr>
            <a:grpSpLocks/>
          </p:cNvGrpSpPr>
          <p:nvPr/>
        </p:nvGrpSpPr>
        <p:grpSpPr bwMode="auto">
          <a:xfrm>
            <a:off x="5337181" y="2157413"/>
            <a:ext cx="3338513" cy="863600"/>
            <a:chOff x="5782732" y="2055173"/>
            <a:chExt cx="3894668" cy="930146"/>
          </a:xfrm>
        </p:grpSpPr>
        <p:sp>
          <p:nvSpPr>
            <p:cNvPr id="9" name="TextBox 8"/>
            <p:cNvSpPr txBox="1"/>
            <p:nvPr/>
          </p:nvSpPr>
          <p:spPr>
            <a:xfrm>
              <a:off x="6779085" y="2055173"/>
              <a:ext cx="2198275" cy="574502"/>
            </a:xfrm>
            <a:prstGeom prst="rect">
              <a:avLst/>
            </a:prstGeom>
            <a:noFill/>
          </p:spPr>
          <p:txBody>
            <a:bodyPr>
              <a:spAutoFit/>
            </a:bodyPr>
            <a:lstStyle/>
            <a:p>
              <a:pPr>
                <a:defRPr/>
              </a:pPr>
              <a:r>
                <a:rPr lang="en-GB" sz="1600" cap="all" baseline="30000" dirty="0">
                  <a:solidFill>
                    <a:srgbClr val="F2B01E"/>
                  </a:solidFill>
                  <a:latin typeface="Arial"/>
                  <a:ea typeface="MS PGothic" panose="020B0600070205080204" pitchFamily="34" charset="-128"/>
                  <a:cs typeface="Arial"/>
                </a:rPr>
                <a:t>when the sun rises</a:t>
              </a:r>
            </a:p>
            <a:p>
              <a:pPr>
                <a:defRPr/>
              </a:pPr>
              <a:endParaRPr lang="en-US" dirty="0">
                <a:solidFill>
                  <a:srgbClr val="F2B01E"/>
                </a:solidFill>
                <a:ea typeface="MS PGothic" panose="020B0600070205080204" pitchFamily="34" charset="-128"/>
              </a:endParaRPr>
            </a:p>
          </p:txBody>
        </p:sp>
        <p:sp>
          <p:nvSpPr>
            <p:cNvPr id="10" name="TextBox 9"/>
            <p:cNvSpPr txBox="1"/>
            <p:nvPr/>
          </p:nvSpPr>
          <p:spPr>
            <a:xfrm>
              <a:off x="5782732" y="2308227"/>
              <a:ext cx="3894668" cy="677092"/>
            </a:xfrm>
            <a:prstGeom prst="rect">
              <a:avLst/>
            </a:prstGeom>
            <a:noFill/>
          </p:spPr>
          <p:txBody>
            <a:bodyPr>
              <a:spAutoFit/>
            </a:bodyPr>
            <a:lstStyle/>
            <a:p>
              <a:pPr algn="ctr">
                <a:defRPr/>
              </a:pPr>
              <a:r>
                <a:rPr lang="en-GB" sz="2400" cap="all" baseline="30000" dirty="0">
                  <a:solidFill>
                    <a:prstClr val="white"/>
                  </a:solidFill>
                  <a:latin typeface="Arial"/>
                  <a:ea typeface="MS PGothic" panose="020B0600070205080204" pitchFamily="34" charset="-128"/>
                  <a:cs typeface="Arial"/>
                </a:rPr>
                <a:t>we work hard to deliver</a:t>
              </a:r>
            </a:p>
            <a:p>
              <a:pPr>
                <a:defRPr/>
              </a:pPr>
              <a:endParaRPr lang="en-US" dirty="0">
                <a:solidFill>
                  <a:prstClr val="white"/>
                </a:solidFill>
                <a:ea typeface="MS PGothic" panose="020B0600070205080204" pitchFamily="34" charset="-128"/>
              </a:endParaRPr>
            </a:p>
          </p:txBody>
        </p:sp>
      </p:grpSp>
      <p:pic>
        <p:nvPicPr>
          <p:cNvPr id="8" name="Picture 7" descr="New Logo.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1" y="5981708"/>
            <a:ext cx="3202057" cy="777950"/>
          </a:xfrm>
          <a:prstGeom prst="rect">
            <a:avLst/>
          </a:prstGeom>
        </p:spPr>
      </p:pic>
    </p:spTree>
    <p:extLst>
      <p:ext uri="{BB962C8B-B14F-4D97-AF65-F5344CB8AC3E}">
        <p14:creationId xmlns:p14="http://schemas.microsoft.com/office/powerpoint/2010/main" val="39668946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3470031" y="6131171"/>
            <a:ext cx="2133600" cy="337038"/>
          </a:xfrm>
        </p:spPr>
        <p:txBody>
          <a:bodyPr/>
          <a:lstStyle/>
          <a:p>
            <a:fld id="{39AC5568-C467-DA4E-A229-6C912B895CA4}" type="slidenum">
              <a:rPr lang="en-US" smtClean="0"/>
              <a:pPr/>
              <a:t>10</a:t>
            </a:fld>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693696463"/>
              </p:ext>
            </p:extLst>
          </p:nvPr>
        </p:nvGraphicFramePr>
        <p:xfrm>
          <a:off x="107504" y="1099553"/>
          <a:ext cx="8928992" cy="4707188"/>
        </p:xfrm>
        <a:graphic>
          <a:graphicData uri="http://schemas.openxmlformats.org/drawingml/2006/table">
            <a:tbl>
              <a:tblPr firstRow="1" firstCol="1" bandRow="1">
                <a:tableStyleId>{5C22544A-7EE6-4342-B048-85BDC9FD1C3A}</a:tableStyleId>
              </a:tblPr>
              <a:tblGrid>
                <a:gridCol w="323670">
                  <a:extLst>
                    <a:ext uri="{9D8B030D-6E8A-4147-A177-3AD203B41FA5}">
                      <a16:colId xmlns:a16="http://schemas.microsoft.com/office/drawing/2014/main" val="1467042182"/>
                    </a:ext>
                  </a:extLst>
                </a:gridCol>
                <a:gridCol w="1631686">
                  <a:extLst>
                    <a:ext uri="{9D8B030D-6E8A-4147-A177-3AD203B41FA5}">
                      <a16:colId xmlns:a16="http://schemas.microsoft.com/office/drawing/2014/main" val="3965160017"/>
                    </a:ext>
                  </a:extLst>
                </a:gridCol>
                <a:gridCol w="1955358">
                  <a:extLst>
                    <a:ext uri="{9D8B030D-6E8A-4147-A177-3AD203B41FA5}">
                      <a16:colId xmlns:a16="http://schemas.microsoft.com/office/drawing/2014/main" val="1396737281"/>
                    </a:ext>
                  </a:extLst>
                </a:gridCol>
                <a:gridCol w="1955358">
                  <a:extLst>
                    <a:ext uri="{9D8B030D-6E8A-4147-A177-3AD203B41FA5}">
                      <a16:colId xmlns:a16="http://schemas.microsoft.com/office/drawing/2014/main" val="20003"/>
                    </a:ext>
                  </a:extLst>
                </a:gridCol>
                <a:gridCol w="1628929">
                  <a:extLst>
                    <a:ext uri="{9D8B030D-6E8A-4147-A177-3AD203B41FA5}">
                      <a16:colId xmlns:a16="http://schemas.microsoft.com/office/drawing/2014/main" val="2376033943"/>
                    </a:ext>
                  </a:extLst>
                </a:gridCol>
                <a:gridCol w="1433991">
                  <a:extLst>
                    <a:ext uri="{9D8B030D-6E8A-4147-A177-3AD203B41FA5}">
                      <a16:colId xmlns:a16="http://schemas.microsoft.com/office/drawing/2014/main" val="2413516745"/>
                    </a:ext>
                  </a:extLst>
                </a:gridCol>
              </a:tblGrid>
              <a:tr h="729683">
                <a:tc>
                  <a:txBody>
                    <a:bodyPr/>
                    <a:lstStyle/>
                    <a:p>
                      <a:pPr algn="just">
                        <a:lnSpc>
                          <a:spcPct val="107000"/>
                        </a:lnSpc>
                        <a:spcAft>
                          <a:spcPts val="0"/>
                        </a:spcAft>
                      </a:pPr>
                      <a:r>
                        <a:rPr lang="en-ZA" sz="1200" dirty="0">
                          <a:solidFill>
                            <a:schemeClr val="tx1"/>
                          </a:solidFill>
                          <a:effectLst/>
                          <a:latin typeface="Arial" panose="020B0604020202020204" pitchFamily="34" charset="0"/>
                          <a:cs typeface="Arial" panose="020B0604020202020204" pitchFamily="34" charset="0"/>
                        </a:rPr>
                        <a:t>NO</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ZA" sz="1200" kern="1200" dirty="0">
                          <a:solidFill>
                            <a:schemeClr val="tx1"/>
                          </a:solidFill>
                          <a:effectLst/>
                          <a:latin typeface="Arial" panose="020B0604020202020204" pitchFamily="34" charset="0"/>
                          <a:ea typeface="+mn-ea"/>
                          <a:cs typeface="Arial" panose="020B0604020202020204" pitchFamily="34" charset="0"/>
                        </a:rPr>
                        <a:t>ALLEGATIONS</a:t>
                      </a: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ZA" sz="1200" dirty="0">
                          <a:solidFill>
                            <a:schemeClr val="tx1"/>
                          </a:solidFill>
                          <a:effectLst/>
                          <a:latin typeface="Arial" panose="020B0604020202020204" pitchFamily="34" charset="0"/>
                          <a:cs typeface="Arial" panose="020B0604020202020204" pitchFamily="34" charset="0"/>
                        </a:rPr>
                        <a:t>FINDINGS</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ZA"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REMEDIAL ACTION</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ZA" sz="1200" dirty="0">
                          <a:solidFill>
                            <a:schemeClr val="tx1"/>
                          </a:solidFill>
                          <a:effectLst/>
                          <a:latin typeface="Arial" panose="020B0604020202020204" pitchFamily="34" charset="0"/>
                          <a:cs typeface="Arial" panose="020B0604020202020204" pitchFamily="34" charset="0"/>
                        </a:rPr>
                        <a:t>PROGRESS AS SUBMITTED BY MUNICIPALITY</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ZA" sz="1200" dirty="0">
                          <a:solidFill>
                            <a:schemeClr val="tx1"/>
                          </a:solidFill>
                          <a:effectLst/>
                          <a:latin typeface="Arial" panose="020B0604020202020204" pitchFamily="34" charset="0"/>
                          <a:cs typeface="Arial" panose="020B0604020202020204" pitchFamily="34" charset="0"/>
                        </a:rPr>
                        <a:t>COMMENTS BY DEPARTMENT</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4394475"/>
                  </a:ext>
                </a:extLst>
              </a:tr>
              <a:tr h="1704645">
                <a:tc>
                  <a:txBody>
                    <a:bodyPr/>
                    <a:lstStyle/>
                    <a:p>
                      <a:pPr>
                        <a:lnSpc>
                          <a:spcPct val="107000"/>
                        </a:lnSpc>
                        <a:spcAft>
                          <a:spcPts val="0"/>
                        </a:spcAft>
                      </a:pPr>
                      <a:r>
                        <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13</a:t>
                      </a: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There</a:t>
                      </a:r>
                      <a:r>
                        <a:rPr lang="en-ZA" sz="100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is total collapse in the Human Settlements  Departments particularly with regards to the allocation of stands.</a:t>
                      </a: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5875" indent="33338" algn="just">
                        <a:lnSpc>
                          <a:spcPct val="150000"/>
                        </a:lnSpc>
                        <a:spcAft>
                          <a:spcPts val="0"/>
                        </a:spcAft>
                        <a:tabLst>
                          <a:tab pos="68263" algn="l"/>
                        </a:tabLst>
                      </a:pPr>
                      <a:r>
                        <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The provincial department of Human settlements  conduct a verification</a:t>
                      </a:r>
                      <a:r>
                        <a:rPr lang="en-ZA" sz="100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process to check if the people living in the houses are the correct beneficiaries</a:t>
                      </a: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5875" indent="33338" algn="just">
                        <a:lnSpc>
                          <a:spcPct val="150000"/>
                        </a:lnSpc>
                        <a:spcAft>
                          <a:spcPts val="0"/>
                        </a:spcAft>
                        <a:tabLst>
                          <a:tab pos="68263" algn="l"/>
                        </a:tabLst>
                      </a:pPr>
                      <a:r>
                        <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MEC COGTA to engage the MEC for Human Settlement to address the human settlement challenges in the municipality </a:t>
                      </a: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COGTA has submitted the matter to</a:t>
                      </a:r>
                      <a:r>
                        <a:rPr lang="en-ZA" sz="100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the Department of Human Settlements and no response has been received. </a:t>
                      </a: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9213" marR="0" indent="0" algn="just" defTabSz="914400" rtl="0" eaLnBrk="1" fontAlgn="auto" latinLnBrk="0" hangingPunct="1">
                        <a:lnSpc>
                          <a:spcPct val="150000"/>
                        </a:lnSpc>
                        <a:spcBef>
                          <a:spcPts val="0"/>
                        </a:spcBef>
                        <a:spcAft>
                          <a:spcPts val="0"/>
                        </a:spcAft>
                        <a:buClrTx/>
                        <a:buSzTx/>
                        <a:buFontTx/>
                        <a:buNone/>
                        <a:tabLst/>
                        <a:defRPr/>
                      </a:pPr>
                      <a:r>
                        <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The matter has not been addressed</a:t>
                      </a:r>
                      <a:r>
                        <a:rPr lang="en-ZA" sz="10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not resolved)</a:t>
                      </a:r>
                      <a:endParaRPr lang="en-ZA" sz="1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1756534"/>
                  </a:ext>
                </a:extLst>
              </a:tr>
              <a:tr h="2272860">
                <a:tc>
                  <a:txBody>
                    <a:bodyPr/>
                    <a:lstStyle/>
                    <a:p>
                      <a:pPr>
                        <a:lnSpc>
                          <a:spcPct val="107000"/>
                        </a:lnSpc>
                        <a:spcAft>
                          <a:spcPts val="0"/>
                        </a:spcAft>
                      </a:pP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5875" indent="33338" algn="just">
                        <a:lnSpc>
                          <a:spcPct val="150000"/>
                        </a:lnSpc>
                        <a:spcAft>
                          <a:spcPts val="0"/>
                        </a:spcAft>
                        <a:tabLst>
                          <a:tab pos="68263" algn="l"/>
                        </a:tabLst>
                      </a:pPr>
                      <a:r>
                        <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That a meeting between the MECs for COGTA and DCSSL be held to address the conduct of SAPS members in </a:t>
                      </a:r>
                      <a:r>
                        <a:rPr lang="en-ZA" sz="1000" dirty="0" err="1" smtClean="0">
                          <a:solidFill>
                            <a:schemeClr val="tx1"/>
                          </a:solidFill>
                          <a:effectLst/>
                          <a:latin typeface="Arial" panose="020B0604020202020204" pitchFamily="34" charset="0"/>
                          <a:ea typeface="Calibri" panose="020F0502020204030204" pitchFamily="34" charset="0"/>
                          <a:cs typeface="Arial" panose="020B0604020202020204" pitchFamily="34" charset="0"/>
                        </a:rPr>
                        <a:t>Volkrust</a:t>
                      </a:r>
                      <a:r>
                        <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in investigating some of the unlawful evections done by Cllrs, municipal officials</a:t>
                      </a:r>
                      <a:r>
                        <a:rPr lang="en-ZA" sz="100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and SAPS</a:t>
                      </a:r>
                      <a:r>
                        <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5875" indent="33338" algn="just">
                        <a:lnSpc>
                          <a:spcPct val="150000"/>
                        </a:lnSpc>
                        <a:spcAft>
                          <a:spcPts val="0"/>
                        </a:spcAft>
                        <a:tabLst>
                          <a:tab pos="68263" algn="l"/>
                        </a:tabLst>
                      </a:pPr>
                      <a:r>
                        <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MEC COGTA to</a:t>
                      </a:r>
                      <a:r>
                        <a:rPr lang="en-ZA" sz="100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engage the MEC for DCSSL to address the conduct of SAPS in </a:t>
                      </a:r>
                      <a:r>
                        <a:rPr lang="en-ZA" sz="1000" baseline="0" dirty="0" err="1" smtClean="0">
                          <a:solidFill>
                            <a:schemeClr val="tx1"/>
                          </a:solidFill>
                          <a:effectLst/>
                          <a:latin typeface="Arial" panose="020B0604020202020204" pitchFamily="34" charset="0"/>
                          <a:ea typeface="Calibri" panose="020F0502020204030204" pitchFamily="34" charset="0"/>
                          <a:cs typeface="Arial" panose="020B0604020202020204" pitchFamily="34" charset="0"/>
                        </a:rPr>
                        <a:t>Volkrust</a:t>
                      </a: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COGTA has submitted the matter to</a:t>
                      </a:r>
                      <a:r>
                        <a:rPr lang="en-ZA" sz="100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the DCSSL and no response has been received. </a:t>
                      </a:r>
                      <a:endPar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9213" marR="0" indent="0" algn="just" defTabSz="914400" rtl="0" eaLnBrk="1" fontAlgn="auto" latinLnBrk="0" hangingPunct="1">
                        <a:lnSpc>
                          <a:spcPct val="150000"/>
                        </a:lnSpc>
                        <a:spcBef>
                          <a:spcPts val="0"/>
                        </a:spcBef>
                        <a:spcAft>
                          <a:spcPts val="0"/>
                        </a:spcAft>
                        <a:buClrTx/>
                        <a:buSzTx/>
                        <a:buFontTx/>
                        <a:buNone/>
                        <a:tabLst/>
                        <a:defRPr/>
                      </a:pPr>
                      <a:r>
                        <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The matter has not been addressed. </a:t>
                      </a:r>
                      <a:r>
                        <a:rPr lang="en-ZA" sz="10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(not</a:t>
                      </a:r>
                      <a:r>
                        <a:rPr lang="en-ZA" sz="1000" b="1"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resolved)</a:t>
                      </a:r>
                      <a:endParaRPr lang="en-ZA" sz="10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49213" marR="0" indent="0" algn="just" defTabSz="914400" rtl="0" eaLnBrk="1" fontAlgn="auto" latinLnBrk="0" hangingPunct="1">
                        <a:lnSpc>
                          <a:spcPct val="150000"/>
                        </a:lnSpc>
                        <a:spcBef>
                          <a:spcPts val="0"/>
                        </a:spcBef>
                        <a:spcAft>
                          <a:spcPts val="0"/>
                        </a:spcAft>
                        <a:buClrTx/>
                        <a:buSzTx/>
                        <a:buFontTx/>
                        <a:buNone/>
                        <a:tabLst/>
                        <a:defRPr/>
                      </a:pP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TextBox 3"/>
          <p:cNvSpPr txBox="1"/>
          <p:nvPr/>
        </p:nvSpPr>
        <p:spPr>
          <a:xfrm>
            <a:off x="3131840" y="105859"/>
            <a:ext cx="3949081" cy="369332"/>
          </a:xfrm>
          <a:prstGeom prst="rect">
            <a:avLst/>
          </a:prstGeom>
          <a:noFill/>
        </p:spPr>
        <p:txBody>
          <a:bodyPr wrap="square" rtlCol="0">
            <a:spAutoFit/>
          </a:bodyPr>
          <a:lstStyle/>
          <a:p>
            <a:r>
              <a:rPr lang="en-US" dirty="0" smtClean="0"/>
              <a:t>OVERARCHING ISSUES</a:t>
            </a:r>
            <a:endParaRPr lang="en-US" dirty="0"/>
          </a:p>
        </p:txBody>
      </p:sp>
      <p:pic>
        <p:nvPicPr>
          <p:cNvPr id="8" name="Picture 7"/>
          <p:cNvPicPr>
            <a:picLocks noChangeAspect="1"/>
          </p:cNvPicPr>
          <p:nvPr/>
        </p:nvPicPr>
        <p:blipFill>
          <a:blip r:embed="rId2" cstate="print"/>
          <a:stretch>
            <a:fillRect/>
          </a:stretch>
        </p:blipFill>
        <p:spPr>
          <a:xfrm>
            <a:off x="215898" y="105860"/>
            <a:ext cx="8928101" cy="751394"/>
          </a:xfrm>
          <a:prstGeom prst="rect">
            <a:avLst/>
          </a:prstGeom>
        </p:spPr>
      </p:pic>
      <p:sp>
        <p:nvSpPr>
          <p:cNvPr id="5" name="Rectangle 4"/>
          <p:cNvSpPr/>
          <p:nvPr/>
        </p:nvSpPr>
        <p:spPr>
          <a:xfrm>
            <a:off x="827584" y="348158"/>
            <a:ext cx="7488832" cy="369332"/>
          </a:xfrm>
          <a:prstGeom prst="rect">
            <a:avLst/>
          </a:prstGeom>
        </p:spPr>
        <p:txBody>
          <a:bodyPr wrap="square">
            <a:spAutoFit/>
          </a:bodyPr>
          <a:lstStyle/>
          <a:p>
            <a:r>
              <a:rPr lang="en-US" sz="1600" b="1">
                <a:latin typeface="Arial Narrow" pitchFamily="34" charset="0"/>
                <a:ea typeface="ＭＳ Ｐゴシック" pitchFamily="34" charset="-128"/>
              </a:rPr>
              <a:t> </a:t>
            </a:r>
            <a:r>
              <a:rPr lang="en-US" b="1">
                <a:latin typeface="Arial Narrow" pitchFamily="34" charset="0"/>
                <a:ea typeface="ＭＳ Ｐゴシック" pitchFamily="34" charset="-128"/>
              </a:rPr>
              <a:t>EXAMPLE OF </a:t>
            </a:r>
            <a:r>
              <a:rPr lang="en-US" b="1" smtClean="0">
                <a:latin typeface="Arial Narrow" pitchFamily="34" charset="0"/>
                <a:ea typeface="ＭＳ Ｐゴシック" pitchFamily="34" charset="-128"/>
              </a:rPr>
              <a:t>MATTERS NOT RESOLVED : OVERARCHING ISSUES </a:t>
            </a:r>
            <a:endParaRPr lang="en-US"/>
          </a:p>
        </p:txBody>
      </p:sp>
    </p:spTree>
    <p:extLst>
      <p:ext uri="{BB962C8B-B14F-4D97-AF65-F5344CB8AC3E}">
        <p14:creationId xmlns:p14="http://schemas.microsoft.com/office/powerpoint/2010/main" val="1488142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446354" y="437898"/>
            <a:ext cx="8345954" cy="604021"/>
            <a:chOff x="0" y="231501"/>
            <a:chExt cx="9906000" cy="799900"/>
          </a:xfrm>
        </p:grpSpPr>
        <p:pic>
          <p:nvPicPr>
            <p:cNvPr id="16" name="Picture 15"/>
            <p:cNvPicPr>
              <a:picLocks noChangeAspect="1"/>
            </p:cNvPicPr>
            <p:nvPr/>
          </p:nvPicPr>
          <p:blipFill>
            <a:blip r:embed="rId2" cstate="print"/>
            <a:stretch>
              <a:fillRect/>
            </a:stretch>
          </p:blipFill>
          <p:spPr>
            <a:xfrm>
              <a:off x="0" y="231501"/>
              <a:ext cx="9905999" cy="799900"/>
            </a:xfrm>
            <a:prstGeom prst="rect">
              <a:avLst/>
            </a:prstGeom>
          </p:spPr>
        </p:pic>
        <p:cxnSp>
          <p:nvCxnSpPr>
            <p:cNvPr id="17" name="Straight Connector 16"/>
            <p:cNvCxnSpPr/>
            <p:nvPr/>
          </p:nvCxnSpPr>
          <p:spPr>
            <a:xfrm>
              <a:off x="0" y="1031401"/>
              <a:ext cx="9906000" cy="0"/>
            </a:xfrm>
            <a:prstGeom prst="line">
              <a:avLst/>
            </a:prstGeom>
            <a:ln w="285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grpSp>
      <p:sp>
        <p:nvSpPr>
          <p:cNvPr id="5" name="Content Placeholder 4"/>
          <p:cNvSpPr>
            <a:spLocks noGrp="1"/>
          </p:cNvSpPr>
          <p:nvPr>
            <p:ph idx="1"/>
          </p:nvPr>
        </p:nvSpPr>
        <p:spPr>
          <a:xfrm>
            <a:off x="446355" y="1041920"/>
            <a:ext cx="8253265" cy="5552311"/>
          </a:xfrm>
        </p:spPr>
        <p:txBody>
          <a:bodyPr>
            <a:noAutofit/>
          </a:bodyPr>
          <a:lstStyle/>
          <a:p>
            <a:pPr algn="just">
              <a:lnSpc>
                <a:spcPct val="150000"/>
              </a:lnSpc>
            </a:pPr>
            <a:r>
              <a:rPr lang="en-US" sz="1400" dirty="0">
                <a:latin typeface="Arial" charset="0"/>
                <a:ea typeface="Arial" charset="0"/>
                <a:cs typeface="Arial" charset="0"/>
              </a:rPr>
              <a:t>The department has established A Project Steering Committee to monitor the implementation of the S106 investigation reports. </a:t>
            </a:r>
          </a:p>
          <a:p>
            <a:pPr algn="just">
              <a:lnSpc>
                <a:spcPct val="150000"/>
              </a:lnSpc>
            </a:pPr>
            <a:r>
              <a:rPr lang="en-US" sz="1400" dirty="0">
                <a:latin typeface="Arial" charset="0"/>
                <a:ea typeface="Arial" charset="0"/>
                <a:cs typeface="Arial" charset="0"/>
              </a:rPr>
              <a:t>The committee comprises of the following stakeholders:</a:t>
            </a:r>
          </a:p>
          <a:p>
            <a:pPr marL="15875" indent="254000" algn="just">
              <a:lnSpc>
                <a:spcPct val="150000"/>
              </a:lnSpc>
              <a:buNone/>
            </a:pPr>
            <a:r>
              <a:rPr lang="en-US" sz="1400" dirty="0">
                <a:latin typeface="Arial" charset="0"/>
                <a:ea typeface="Arial" charset="0"/>
                <a:cs typeface="Arial" charset="0"/>
              </a:rPr>
              <a:t>  (</a:t>
            </a:r>
            <a:r>
              <a:rPr lang="en-US" sz="1400" dirty="0" err="1">
                <a:latin typeface="Arial" charset="0"/>
                <a:ea typeface="Arial" charset="0"/>
                <a:cs typeface="Arial" charset="0"/>
              </a:rPr>
              <a:t>i</a:t>
            </a:r>
            <a:r>
              <a:rPr lang="en-US" sz="1400" dirty="0">
                <a:latin typeface="Arial" charset="0"/>
                <a:ea typeface="Arial" charset="0"/>
                <a:cs typeface="Arial" charset="0"/>
              </a:rPr>
              <a:t>) Provincial COGTA</a:t>
            </a:r>
          </a:p>
          <a:p>
            <a:pPr marL="15875" indent="349250" algn="just">
              <a:lnSpc>
                <a:spcPct val="150000"/>
              </a:lnSpc>
              <a:buNone/>
            </a:pPr>
            <a:r>
              <a:rPr lang="en-US" sz="1400" dirty="0">
                <a:latin typeface="Arial" charset="0"/>
                <a:ea typeface="Arial" charset="0"/>
                <a:cs typeface="Arial" charset="0"/>
              </a:rPr>
              <a:t>(ii) National Department of COGTA</a:t>
            </a:r>
          </a:p>
          <a:p>
            <a:pPr marL="15875" indent="349250" algn="just">
              <a:lnSpc>
                <a:spcPct val="150000"/>
              </a:lnSpc>
              <a:buNone/>
            </a:pPr>
            <a:r>
              <a:rPr lang="en-US" sz="1400" dirty="0">
                <a:latin typeface="Arial" charset="0"/>
                <a:ea typeface="Arial" charset="0"/>
                <a:cs typeface="Arial" charset="0"/>
              </a:rPr>
              <a:t>(iii) Office of the Premier ( Integrity Management Unit)</a:t>
            </a:r>
          </a:p>
          <a:p>
            <a:pPr marL="15875" indent="349250" algn="just">
              <a:lnSpc>
                <a:spcPct val="150000"/>
              </a:lnSpc>
              <a:buNone/>
            </a:pPr>
            <a:r>
              <a:rPr lang="en-US" sz="1400" dirty="0">
                <a:latin typeface="Arial" charset="0"/>
                <a:ea typeface="Arial" charset="0"/>
                <a:cs typeface="Arial" charset="0"/>
              </a:rPr>
              <a:t>(iv) Provincial Treasury</a:t>
            </a:r>
          </a:p>
          <a:p>
            <a:pPr marL="15875" indent="349250" algn="just">
              <a:lnSpc>
                <a:spcPct val="150000"/>
              </a:lnSpc>
              <a:buNone/>
            </a:pPr>
            <a:r>
              <a:rPr lang="en-US" sz="1400" dirty="0">
                <a:latin typeface="Arial" charset="0"/>
                <a:ea typeface="Arial" charset="0"/>
                <a:cs typeface="Arial" charset="0"/>
              </a:rPr>
              <a:t>(v) Provincial Department of Community, Safety, Security and Liaison</a:t>
            </a:r>
          </a:p>
          <a:p>
            <a:pPr marL="15875" indent="349250" algn="just">
              <a:lnSpc>
                <a:spcPct val="150000"/>
              </a:lnSpc>
              <a:buNone/>
            </a:pPr>
            <a:r>
              <a:rPr lang="en-US" sz="1400" dirty="0">
                <a:latin typeface="Arial" charset="0"/>
                <a:ea typeface="Arial" charset="0"/>
                <a:cs typeface="Arial" charset="0"/>
              </a:rPr>
              <a:t>(vi) Mpumalanga Provincial Protector</a:t>
            </a:r>
          </a:p>
          <a:p>
            <a:pPr marL="15875" indent="349250" algn="just">
              <a:lnSpc>
                <a:spcPct val="150000"/>
              </a:lnSpc>
              <a:buNone/>
            </a:pPr>
            <a:r>
              <a:rPr lang="en-US" sz="1400" dirty="0">
                <a:latin typeface="Arial" charset="0"/>
                <a:ea typeface="Arial" charset="0"/>
                <a:cs typeface="Arial" charset="0"/>
              </a:rPr>
              <a:t>(vii) SAPS ( Directorate of Priority Crime Investigations.)</a:t>
            </a:r>
          </a:p>
          <a:p>
            <a:pPr algn="just">
              <a:lnSpc>
                <a:spcPct val="150000"/>
              </a:lnSpc>
            </a:pPr>
            <a:r>
              <a:rPr lang="en-US" sz="1400" dirty="0" smtClean="0">
                <a:latin typeface="Arial" charset="0"/>
                <a:ea typeface="Arial" charset="0"/>
                <a:cs typeface="Arial" charset="0"/>
              </a:rPr>
              <a:t>The process of ensuring that all members of the Project Steering Committee are vetted has delayed the functionality of the committee.</a:t>
            </a:r>
          </a:p>
          <a:p>
            <a:pPr algn="just">
              <a:lnSpc>
                <a:spcPct val="150000"/>
              </a:lnSpc>
            </a:pPr>
            <a:r>
              <a:rPr lang="en-US" sz="1400" dirty="0" smtClean="0">
                <a:latin typeface="Arial" charset="0"/>
                <a:ea typeface="Arial" charset="0"/>
                <a:cs typeface="Arial" charset="0"/>
              </a:rPr>
              <a:t>All progress reports are presented to the Executive Council for them to note progress and give guidance. </a:t>
            </a:r>
          </a:p>
        </p:txBody>
      </p:sp>
      <p:sp>
        <p:nvSpPr>
          <p:cNvPr id="2" name="Slide Number Placeholder 1"/>
          <p:cNvSpPr>
            <a:spLocks noGrp="1"/>
          </p:cNvSpPr>
          <p:nvPr>
            <p:ph type="sldNum" sz="quarter" idx="12"/>
          </p:nvPr>
        </p:nvSpPr>
        <p:spPr/>
        <p:txBody>
          <a:bodyPr/>
          <a:lstStyle/>
          <a:p>
            <a:fld id="{39AC5568-C467-DA4E-A229-6C912B895CA4}" type="slidenum">
              <a:rPr lang="en-US" smtClean="0">
                <a:solidFill>
                  <a:prstClr val="black">
                    <a:tint val="75000"/>
                  </a:prstClr>
                </a:solidFill>
              </a:rPr>
              <a:pPr/>
              <a:t>11</a:t>
            </a:fld>
            <a:endParaRPr lang="en-US">
              <a:solidFill>
                <a:prstClr val="black">
                  <a:tint val="75000"/>
                </a:prstClr>
              </a:solidFill>
            </a:endParaRPr>
          </a:p>
        </p:txBody>
      </p:sp>
      <p:sp>
        <p:nvSpPr>
          <p:cNvPr id="3" name="Rectangle 2"/>
          <p:cNvSpPr/>
          <p:nvPr/>
        </p:nvSpPr>
        <p:spPr>
          <a:xfrm>
            <a:off x="2250831" y="437899"/>
            <a:ext cx="3955504" cy="348109"/>
          </a:xfrm>
          <a:prstGeom prst="rect">
            <a:avLst/>
          </a:prstGeom>
        </p:spPr>
        <p:txBody>
          <a:bodyPr wrap="square">
            <a:spAutoFit/>
          </a:bodyPr>
          <a:lstStyle/>
          <a:p>
            <a:pPr algn="ctr"/>
            <a:r>
              <a:rPr lang="en-ZA" sz="1662" b="1" dirty="0" smtClean="0"/>
              <a:t>CONCLUSION</a:t>
            </a:r>
            <a:endParaRPr lang="en-US" sz="1662" b="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466618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446354" y="437898"/>
            <a:ext cx="8345954" cy="604021"/>
            <a:chOff x="0" y="231501"/>
            <a:chExt cx="9906000" cy="799900"/>
          </a:xfrm>
        </p:grpSpPr>
        <p:pic>
          <p:nvPicPr>
            <p:cNvPr id="16" name="Picture 15"/>
            <p:cNvPicPr>
              <a:picLocks noChangeAspect="1"/>
            </p:cNvPicPr>
            <p:nvPr/>
          </p:nvPicPr>
          <p:blipFill>
            <a:blip r:embed="rId2" cstate="print"/>
            <a:stretch>
              <a:fillRect/>
            </a:stretch>
          </p:blipFill>
          <p:spPr>
            <a:xfrm>
              <a:off x="0" y="231501"/>
              <a:ext cx="9905999" cy="799900"/>
            </a:xfrm>
            <a:prstGeom prst="rect">
              <a:avLst/>
            </a:prstGeom>
          </p:spPr>
        </p:pic>
        <p:cxnSp>
          <p:nvCxnSpPr>
            <p:cNvPr id="17" name="Straight Connector 16"/>
            <p:cNvCxnSpPr/>
            <p:nvPr/>
          </p:nvCxnSpPr>
          <p:spPr>
            <a:xfrm>
              <a:off x="0" y="1031401"/>
              <a:ext cx="9906000" cy="0"/>
            </a:xfrm>
            <a:prstGeom prst="line">
              <a:avLst/>
            </a:prstGeom>
            <a:ln w="285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grpSp>
      <p:sp>
        <p:nvSpPr>
          <p:cNvPr id="5" name="Content Placeholder 4"/>
          <p:cNvSpPr>
            <a:spLocks noGrp="1"/>
          </p:cNvSpPr>
          <p:nvPr>
            <p:ph idx="1"/>
          </p:nvPr>
        </p:nvSpPr>
        <p:spPr>
          <a:xfrm>
            <a:off x="446355" y="1041920"/>
            <a:ext cx="8253265" cy="5552311"/>
          </a:xfrm>
        </p:spPr>
        <p:txBody>
          <a:bodyPr>
            <a:noAutofit/>
          </a:bodyPr>
          <a:lstStyle/>
          <a:p>
            <a:pPr algn="just">
              <a:lnSpc>
                <a:spcPct val="150000"/>
              </a:lnSpc>
            </a:pPr>
            <a:r>
              <a:rPr lang="en-US" sz="1400" dirty="0" smtClean="0">
                <a:latin typeface="Arial" charset="0"/>
                <a:ea typeface="Arial" charset="0"/>
                <a:cs typeface="Arial" charset="0"/>
              </a:rPr>
              <a:t>Municipalities are submitting quarterly progress reports</a:t>
            </a:r>
            <a:r>
              <a:rPr lang="en-US" sz="1400" dirty="0">
                <a:latin typeface="Arial" charset="0"/>
                <a:ea typeface="Arial" charset="0"/>
                <a:cs typeface="Arial" charset="0"/>
              </a:rPr>
              <a:t>. </a:t>
            </a:r>
            <a:endParaRPr lang="en-US" sz="1400" dirty="0" smtClean="0">
              <a:latin typeface="Arial" charset="0"/>
              <a:ea typeface="Arial" charset="0"/>
              <a:cs typeface="Arial" charset="0"/>
            </a:endParaRPr>
          </a:p>
          <a:p>
            <a:pPr algn="just">
              <a:lnSpc>
                <a:spcPct val="150000"/>
              </a:lnSpc>
            </a:pPr>
            <a:r>
              <a:rPr lang="en-US" sz="1400" dirty="0" smtClean="0">
                <a:latin typeface="Arial" charset="0"/>
                <a:ea typeface="Arial" charset="0"/>
                <a:cs typeface="Arial" charset="0"/>
              </a:rPr>
              <a:t>Department </a:t>
            </a:r>
            <a:r>
              <a:rPr lang="en-US" sz="1400" dirty="0">
                <a:latin typeface="Arial" charset="0"/>
                <a:ea typeface="Arial" charset="0"/>
                <a:cs typeface="Arial" charset="0"/>
              </a:rPr>
              <a:t>will visit </a:t>
            </a:r>
            <a:r>
              <a:rPr lang="en-US" sz="1400" dirty="0" smtClean="0">
                <a:latin typeface="Arial" charset="0"/>
                <a:ea typeface="Arial" charset="0"/>
                <a:cs typeface="Arial" charset="0"/>
              </a:rPr>
              <a:t>municipalities quarterly </a:t>
            </a:r>
            <a:r>
              <a:rPr lang="en-US" sz="1400" dirty="0">
                <a:latin typeface="Arial" charset="0"/>
                <a:ea typeface="Arial" charset="0"/>
                <a:cs typeface="Arial" charset="0"/>
              </a:rPr>
              <a:t>to verify progress reported by municipalities in addressing the findings of the  S106 investigation reports</a:t>
            </a:r>
            <a:r>
              <a:rPr lang="en-US" sz="1400" dirty="0" smtClean="0">
                <a:latin typeface="Arial" charset="0"/>
                <a:ea typeface="Arial" charset="0"/>
                <a:cs typeface="Arial" charset="0"/>
              </a:rPr>
              <a:t>.</a:t>
            </a:r>
          </a:p>
          <a:p>
            <a:pPr algn="just">
              <a:lnSpc>
                <a:spcPct val="150000"/>
              </a:lnSpc>
            </a:pPr>
            <a:r>
              <a:rPr lang="en-US" sz="1400" dirty="0" smtClean="0">
                <a:latin typeface="Arial" charset="0"/>
                <a:ea typeface="Arial" charset="0"/>
                <a:cs typeface="Arial" charset="0"/>
              </a:rPr>
              <a:t>The investigation reports will be tabled to the new councils for them to be informed and also monitor their implementation.</a:t>
            </a:r>
          </a:p>
          <a:p>
            <a:pPr algn="just">
              <a:lnSpc>
                <a:spcPct val="150000"/>
              </a:lnSpc>
            </a:pPr>
            <a:r>
              <a:rPr lang="en-US" sz="1400" dirty="0" smtClean="0">
                <a:latin typeface="Arial" charset="0"/>
                <a:ea typeface="Arial" charset="0"/>
                <a:cs typeface="Arial" charset="0"/>
              </a:rPr>
              <a:t>The new councils will be expected to give time frames on addressing all findings that have not been addressed.</a:t>
            </a:r>
          </a:p>
          <a:p>
            <a:pPr algn="just">
              <a:lnSpc>
                <a:spcPct val="150000"/>
              </a:lnSpc>
            </a:pPr>
            <a:r>
              <a:rPr lang="en-US" sz="1400" dirty="0" smtClean="0">
                <a:latin typeface="Arial" charset="0"/>
                <a:ea typeface="Arial" charset="0"/>
                <a:cs typeface="Arial" charset="0"/>
              </a:rPr>
              <a:t>The department will  continue to monitor the implementation of the recommendations of the investigation reports and if such are not being implemented will not hesitate to explore any legal remedies available to it.</a:t>
            </a:r>
          </a:p>
          <a:p>
            <a:pPr algn="just">
              <a:lnSpc>
                <a:spcPct val="150000"/>
              </a:lnSpc>
            </a:pPr>
            <a:r>
              <a:rPr lang="en-US" sz="1400" dirty="0" smtClean="0">
                <a:latin typeface="Arial" charset="0"/>
                <a:ea typeface="Arial" charset="0"/>
                <a:cs typeface="Arial" charset="0"/>
              </a:rPr>
              <a:t>Through the legal unit in the department, municipalities will be supported to pursue civil cases against all individuals/ service providers where money must be recouped.</a:t>
            </a:r>
          </a:p>
          <a:p>
            <a:pPr algn="just">
              <a:lnSpc>
                <a:spcPct val="150000"/>
              </a:lnSpc>
            </a:pPr>
            <a:r>
              <a:rPr lang="en-US" sz="1400" dirty="0">
                <a:latin typeface="Arial" charset="0"/>
                <a:ea typeface="Arial" charset="0"/>
                <a:cs typeface="Arial" charset="0"/>
              </a:rPr>
              <a:t>All forensic reports will be handed over to law enforcement </a:t>
            </a:r>
            <a:r>
              <a:rPr lang="en-US" sz="1400" dirty="0" smtClean="0">
                <a:latin typeface="Arial" charset="0"/>
                <a:ea typeface="Arial" charset="0"/>
                <a:cs typeface="Arial" charset="0"/>
              </a:rPr>
              <a:t>agents to pursue further action. </a:t>
            </a:r>
            <a:endParaRPr lang="en-US" sz="1400" dirty="0">
              <a:latin typeface="Arial" charset="0"/>
              <a:ea typeface="Arial" charset="0"/>
              <a:cs typeface="Arial" charset="0"/>
            </a:endParaRPr>
          </a:p>
          <a:p>
            <a:pPr marL="0" indent="0" algn="just">
              <a:lnSpc>
                <a:spcPct val="150000"/>
              </a:lnSpc>
              <a:buNone/>
            </a:pPr>
            <a:endParaRPr lang="en-US" sz="1400" dirty="0" smtClean="0">
              <a:latin typeface="Arial" charset="0"/>
              <a:ea typeface="Arial" charset="0"/>
              <a:cs typeface="Arial" charset="0"/>
            </a:endParaRPr>
          </a:p>
        </p:txBody>
      </p:sp>
      <p:sp>
        <p:nvSpPr>
          <p:cNvPr id="2" name="Slide Number Placeholder 1"/>
          <p:cNvSpPr>
            <a:spLocks noGrp="1"/>
          </p:cNvSpPr>
          <p:nvPr>
            <p:ph type="sldNum" sz="quarter" idx="12"/>
          </p:nvPr>
        </p:nvSpPr>
        <p:spPr/>
        <p:txBody>
          <a:bodyPr/>
          <a:lstStyle/>
          <a:p>
            <a:fld id="{39AC5568-C467-DA4E-A229-6C912B895CA4}" type="slidenum">
              <a:rPr lang="en-US" smtClean="0">
                <a:solidFill>
                  <a:prstClr val="black">
                    <a:tint val="75000"/>
                  </a:prstClr>
                </a:solidFill>
              </a:rPr>
              <a:pPr/>
              <a:t>12</a:t>
            </a:fld>
            <a:endParaRPr lang="en-US">
              <a:solidFill>
                <a:prstClr val="black">
                  <a:tint val="75000"/>
                </a:prstClr>
              </a:solidFill>
            </a:endParaRPr>
          </a:p>
        </p:txBody>
      </p:sp>
      <p:sp>
        <p:nvSpPr>
          <p:cNvPr id="3" name="Rectangle 2"/>
          <p:cNvSpPr/>
          <p:nvPr/>
        </p:nvSpPr>
        <p:spPr>
          <a:xfrm>
            <a:off x="2250831" y="437899"/>
            <a:ext cx="3955504" cy="348109"/>
          </a:xfrm>
          <a:prstGeom prst="rect">
            <a:avLst/>
          </a:prstGeom>
        </p:spPr>
        <p:txBody>
          <a:bodyPr wrap="square">
            <a:spAutoFit/>
          </a:bodyPr>
          <a:lstStyle/>
          <a:p>
            <a:pPr algn="ctr"/>
            <a:r>
              <a:rPr lang="en-ZA" sz="1662" b="1" dirty="0" smtClean="0"/>
              <a:t>CONCLUSION</a:t>
            </a:r>
            <a:endParaRPr lang="en-US" sz="1662" b="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1877856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3470031" y="6131171"/>
            <a:ext cx="2133600" cy="337038"/>
          </a:xfrm>
        </p:spPr>
        <p:txBody>
          <a:bodyPr/>
          <a:lstStyle/>
          <a:p>
            <a:fld id="{39AC5568-C467-DA4E-A229-6C912B895CA4}" type="slidenum">
              <a:rPr lang="en-US" smtClean="0"/>
              <a:pPr/>
              <a:t>13</a:t>
            </a:fld>
            <a:endParaRPr lang="en-US" dirty="0"/>
          </a:p>
        </p:txBody>
      </p:sp>
      <p:sp>
        <p:nvSpPr>
          <p:cNvPr id="13" name="Content Placeholder 1"/>
          <p:cNvSpPr>
            <a:spLocks noGrp="1"/>
          </p:cNvSpPr>
          <p:nvPr>
            <p:ph idx="1"/>
          </p:nvPr>
        </p:nvSpPr>
        <p:spPr>
          <a:xfrm>
            <a:off x="457200" y="928670"/>
            <a:ext cx="8472518" cy="4714908"/>
          </a:xfrm>
        </p:spPr>
        <p:txBody>
          <a:bodyPr/>
          <a:lstStyle/>
          <a:p>
            <a:pPr marL="0" indent="0" algn="just">
              <a:spcBef>
                <a:spcPts val="0"/>
              </a:spcBef>
              <a:spcAft>
                <a:spcPts val="0"/>
              </a:spcAft>
              <a:buNone/>
            </a:pPr>
            <a:endParaRPr lang="en-ZA" sz="1600" dirty="0" smtClean="0">
              <a:latin typeface="Arial" pitchFamily="34" charset="0"/>
              <a:ea typeface="Calibri" panose="020F0502020204030204" pitchFamily="34" charset="0"/>
              <a:cs typeface="Arial" pitchFamily="34" charset="0"/>
            </a:endParaRPr>
          </a:p>
          <a:p>
            <a:pPr marL="0" indent="0" algn="just">
              <a:lnSpc>
                <a:spcPct val="150000"/>
              </a:lnSpc>
              <a:buFont typeface="Arial" panose="020B0604020202020204" pitchFamily="34" charset="0"/>
              <a:buNone/>
            </a:pPr>
            <a:endParaRPr lang="en-ZA" sz="1400" dirty="0">
              <a:latin typeface="Arial" panose="020B0604020202020204" pitchFamily="34" charset="0"/>
              <a:cs typeface="Arial" panose="020B0604020202020204" pitchFamily="34" charset="0"/>
            </a:endParaRPr>
          </a:p>
          <a:p>
            <a:pPr marL="0" indent="0" algn="just">
              <a:lnSpc>
                <a:spcPct val="150000"/>
              </a:lnSpc>
              <a:buFont typeface="Arial" panose="020B0604020202020204" pitchFamily="34" charset="0"/>
              <a:buNone/>
            </a:pPr>
            <a:endParaRPr lang="en-ZA" sz="1400" dirty="0">
              <a:latin typeface="Arial" panose="020B0604020202020204" pitchFamily="34" charset="0"/>
              <a:cs typeface="Arial" panose="020B0604020202020204" pitchFamily="34" charset="0"/>
            </a:endParaRPr>
          </a:p>
          <a:p>
            <a:pPr marL="0" indent="0" algn="just">
              <a:buFont typeface="Arial" panose="020B0604020202020204" pitchFamily="34" charset="0"/>
              <a:buChar char="q"/>
            </a:pPr>
            <a:endParaRPr lang="en-ZA" sz="1400" dirty="0">
              <a:latin typeface="Arial" panose="020B0604020202020204" pitchFamily="34" charset="0"/>
              <a:cs typeface="Arial" panose="020B0604020202020204" pitchFamily="34" charset="0"/>
            </a:endParaRPr>
          </a:p>
        </p:txBody>
      </p:sp>
      <p:sp>
        <p:nvSpPr>
          <p:cNvPr id="14" name="Title 1"/>
          <p:cNvSpPr txBox="1">
            <a:spLocks/>
          </p:cNvSpPr>
          <p:nvPr/>
        </p:nvSpPr>
        <p:spPr>
          <a:xfrm>
            <a:off x="0" y="2420888"/>
            <a:ext cx="9144000" cy="2160239"/>
          </a:xfrm>
          <a:prstGeom prst="rect">
            <a:avLst/>
          </a:prstGeom>
          <a:solidFill>
            <a:srgbClr val="FFC000"/>
          </a:solidFill>
        </p:spPr>
        <p:txBody>
          <a:bodyPr vert="horz" lIns="84406" tIns="42203" rIns="84406" bIns="42203"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b="1" dirty="0">
                <a:latin typeface="Arial" pitchFamily="34" charset="0"/>
                <a:ea typeface="ＭＳ Ｐゴシック" pitchFamily="34" charset="-128"/>
                <a:cs typeface="Arial" pitchFamily="34" charset="0"/>
              </a:rPr>
              <a:t/>
            </a:r>
            <a:br>
              <a:rPr lang="en-US" sz="2000" b="1" dirty="0">
                <a:latin typeface="Arial" pitchFamily="34" charset="0"/>
                <a:ea typeface="ＭＳ Ｐゴシック" pitchFamily="34" charset="-128"/>
                <a:cs typeface="Arial" pitchFamily="34" charset="0"/>
              </a:rPr>
            </a:br>
            <a:r>
              <a:rPr lang="en-US" sz="2000" b="1" dirty="0" smtClean="0">
                <a:latin typeface="Arial" pitchFamily="34" charset="0"/>
                <a:ea typeface="ＭＳ Ｐゴシック" pitchFamily="34" charset="-128"/>
                <a:cs typeface="Arial" pitchFamily="34" charset="0"/>
              </a:rPr>
              <a:t>ANNEXURE A : ANALYSIS PER MUNICIPALITY</a:t>
            </a:r>
            <a:endParaRPr lang="en-US" sz="2000" dirty="0">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17291576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3470031" y="6131171"/>
            <a:ext cx="2133600" cy="337038"/>
          </a:xfrm>
        </p:spPr>
        <p:txBody>
          <a:bodyPr/>
          <a:lstStyle/>
          <a:p>
            <a:fld id="{39AC5568-C467-DA4E-A229-6C912B895CA4}" type="slidenum">
              <a:rPr lang="en-US" smtClean="0"/>
              <a:pPr/>
              <a:t>14</a:t>
            </a:fld>
            <a:endParaRPr lang="en-US" dirty="0"/>
          </a:p>
        </p:txBody>
      </p:sp>
      <p:sp>
        <p:nvSpPr>
          <p:cNvPr id="13" name="Content Placeholder 1"/>
          <p:cNvSpPr>
            <a:spLocks noGrp="1"/>
          </p:cNvSpPr>
          <p:nvPr>
            <p:ph idx="1"/>
          </p:nvPr>
        </p:nvSpPr>
        <p:spPr>
          <a:xfrm>
            <a:off x="457200" y="928670"/>
            <a:ext cx="8472518" cy="4714908"/>
          </a:xfrm>
        </p:spPr>
        <p:txBody>
          <a:bodyPr/>
          <a:lstStyle/>
          <a:p>
            <a:pPr marL="0" indent="0" algn="just">
              <a:spcBef>
                <a:spcPts val="0"/>
              </a:spcBef>
              <a:spcAft>
                <a:spcPts val="0"/>
              </a:spcAft>
              <a:buNone/>
            </a:pPr>
            <a:endParaRPr lang="en-ZA" sz="1600" dirty="0" smtClean="0">
              <a:latin typeface="Arial" pitchFamily="34" charset="0"/>
              <a:ea typeface="Calibri" panose="020F0502020204030204" pitchFamily="34" charset="0"/>
              <a:cs typeface="Arial" pitchFamily="34" charset="0"/>
            </a:endParaRPr>
          </a:p>
          <a:p>
            <a:pPr algn="just">
              <a:lnSpc>
                <a:spcPct val="150000"/>
              </a:lnSpc>
            </a:pPr>
            <a:r>
              <a:rPr lang="en-ZA" sz="1400" dirty="0" smtClean="0">
                <a:latin typeface="Arial" panose="020B0604020202020204" pitchFamily="34" charset="0"/>
                <a:cs typeface="Arial" panose="020B0604020202020204" pitchFamily="34" charset="0"/>
              </a:rPr>
              <a:t>The </a:t>
            </a:r>
            <a:r>
              <a:rPr lang="en-ZA" sz="1400" dirty="0">
                <a:latin typeface="Arial" panose="020B0604020202020204" pitchFamily="34" charset="0"/>
                <a:cs typeface="Arial" panose="020B0604020202020204" pitchFamily="34" charset="0"/>
              </a:rPr>
              <a:t>municipality has made progress in addressing the findings of the S106 investigation report. A number of short term solutions have been addressed. </a:t>
            </a:r>
            <a:endParaRPr lang="en-ZA" sz="1400" dirty="0" smtClean="0">
              <a:latin typeface="Arial" panose="020B0604020202020204" pitchFamily="34" charset="0"/>
              <a:cs typeface="Arial" panose="020B0604020202020204" pitchFamily="34" charset="0"/>
            </a:endParaRPr>
          </a:p>
          <a:p>
            <a:pPr algn="just">
              <a:lnSpc>
                <a:spcPct val="150000"/>
              </a:lnSpc>
            </a:pPr>
            <a:r>
              <a:rPr lang="en-ZA" sz="1400" dirty="0" smtClean="0">
                <a:latin typeface="Arial" panose="020B0604020202020204" pitchFamily="34" charset="0"/>
                <a:cs typeface="Arial" panose="020B0604020202020204" pitchFamily="34" charset="0"/>
              </a:rPr>
              <a:t>The municipality has instituted consequence management against officials  </a:t>
            </a:r>
            <a:r>
              <a:rPr lang="en-ZA" sz="1400" dirty="0">
                <a:latin typeface="Arial" panose="020B0604020202020204" pitchFamily="34" charset="0"/>
                <a:cs typeface="Arial" panose="020B0604020202020204" pitchFamily="34" charset="0"/>
              </a:rPr>
              <a:t>currently in the employ of the municipality </a:t>
            </a:r>
            <a:r>
              <a:rPr lang="en-ZA" sz="1400" dirty="0" smtClean="0">
                <a:latin typeface="Arial" panose="020B0604020202020204" pitchFamily="34" charset="0"/>
                <a:cs typeface="Arial" panose="020B0604020202020204" pitchFamily="34" charset="0"/>
              </a:rPr>
              <a:t> who have been implicated in allegations of wrong doing. The MM has been suspended and is undergoing disciplinary processes and the PMU manager is also on suspension  and undergoing disciplinary processes. </a:t>
            </a:r>
          </a:p>
          <a:p>
            <a:pPr marL="0" indent="0" algn="just">
              <a:lnSpc>
                <a:spcPct val="150000"/>
              </a:lnSpc>
              <a:buNone/>
            </a:pPr>
            <a:r>
              <a:rPr lang="en-ZA" sz="1600" b="1" dirty="0" smtClean="0">
                <a:latin typeface="Arial" panose="020B0604020202020204" pitchFamily="34" charset="0"/>
                <a:cs typeface="Arial" panose="020B0604020202020204" pitchFamily="34" charset="0"/>
              </a:rPr>
              <a:t>The </a:t>
            </a:r>
            <a:r>
              <a:rPr lang="en-ZA" sz="1600" b="1" dirty="0">
                <a:latin typeface="Arial" panose="020B0604020202020204" pitchFamily="34" charset="0"/>
                <a:cs typeface="Arial" panose="020B0604020202020204" pitchFamily="34" charset="0"/>
              </a:rPr>
              <a:t>following cases will be reported to Law Enforcement Agents:</a:t>
            </a:r>
          </a:p>
          <a:p>
            <a:pPr algn="just">
              <a:lnSpc>
                <a:spcPct val="150000"/>
              </a:lnSpc>
            </a:pPr>
            <a:r>
              <a:rPr lang="en-ZA" sz="1400" dirty="0">
                <a:latin typeface="Arial" panose="020B0604020202020204" pitchFamily="34" charset="0"/>
                <a:ea typeface="Calibri" panose="020F0502020204030204" pitchFamily="34" charset="0"/>
                <a:cs typeface="Times New Roman" panose="02020603050405020304" pitchFamily="18" charset="0"/>
              </a:rPr>
              <a:t>The conduct of the PMU manager (Mr </a:t>
            </a:r>
            <a:r>
              <a:rPr lang="en-ZA" sz="1400" dirty="0" err="1">
                <a:latin typeface="Arial" panose="020B0604020202020204" pitchFamily="34" charset="0"/>
                <a:ea typeface="Calibri" panose="020F0502020204030204" pitchFamily="34" charset="0"/>
                <a:cs typeface="Times New Roman" panose="02020603050405020304" pitchFamily="18" charset="0"/>
              </a:rPr>
              <a:t>Mpangeva</a:t>
            </a:r>
            <a:r>
              <a:rPr lang="en-ZA" sz="1400" dirty="0">
                <a:latin typeface="Arial" panose="020B0604020202020204" pitchFamily="34" charset="0"/>
                <a:ea typeface="Calibri" panose="020F0502020204030204" pitchFamily="34" charset="0"/>
                <a:cs typeface="Times New Roman" panose="02020603050405020304" pitchFamily="18" charset="0"/>
              </a:rPr>
              <a:t>) in the awarding of MIG projects</a:t>
            </a:r>
          </a:p>
          <a:p>
            <a:pPr algn="just">
              <a:lnSpc>
                <a:spcPct val="150000"/>
              </a:lnSpc>
            </a:pPr>
            <a:r>
              <a:rPr lang="en-ZA" sz="1400" dirty="0">
                <a:latin typeface="Arial" panose="020B0604020202020204" pitchFamily="34" charset="0"/>
                <a:ea typeface="Calibri" panose="020F0502020204030204" pitchFamily="34" charset="0"/>
                <a:cs typeface="Times New Roman" panose="02020603050405020304" pitchFamily="18" charset="0"/>
              </a:rPr>
              <a:t>The  conduct of the supply chain official ( Mr </a:t>
            </a:r>
            <a:r>
              <a:rPr lang="en-ZA" sz="1400" dirty="0" err="1">
                <a:latin typeface="Arial" panose="020B0604020202020204" pitchFamily="34" charset="0"/>
                <a:ea typeface="Calibri" panose="020F0502020204030204" pitchFamily="34" charset="0"/>
                <a:cs typeface="Times New Roman" panose="02020603050405020304" pitchFamily="18" charset="0"/>
              </a:rPr>
              <a:t>Hadebe</a:t>
            </a:r>
            <a:r>
              <a:rPr lang="en-ZA" sz="1400" dirty="0">
                <a:latin typeface="Arial" panose="020B0604020202020204" pitchFamily="34" charset="0"/>
                <a:ea typeface="Calibri" panose="020F0502020204030204" pitchFamily="34" charset="0"/>
                <a:cs typeface="Times New Roman" panose="02020603050405020304" pitchFamily="18" charset="0"/>
              </a:rPr>
              <a:t>) and the the PMU manager (Mr </a:t>
            </a:r>
            <a:r>
              <a:rPr lang="en-ZA" sz="1400" dirty="0" err="1">
                <a:latin typeface="Arial" panose="020B0604020202020204" pitchFamily="34" charset="0"/>
                <a:ea typeface="Calibri" panose="020F0502020204030204" pitchFamily="34" charset="0"/>
                <a:cs typeface="Times New Roman" panose="02020603050405020304" pitchFamily="18" charset="0"/>
              </a:rPr>
              <a:t>Mpangeva</a:t>
            </a:r>
            <a:r>
              <a:rPr lang="en-ZA" sz="1400" dirty="0">
                <a:latin typeface="Arial" panose="020B0604020202020204" pitchFamily="34" charset="0"/>
                <a:ea typeface="Calibri" panose="020F0502020204030204" pitchFamily="34" charset="0"/>
                <a:cs typeface="Times New Roman" panose="02020603050405020304" pitchFamily="18" charset="0"/>
              </a:rPr>
              <a:t>) in the abuse and non compliance of supply chain management processes, including fictitious quotations  and supplies</a:t>
            </a:r>
          </a:p>
          <a:p>
            <a:pPr algn="just">
              <a:lnSpc>
                <a:spcPct val="150000"/>
              </a:lnSpc>
            </a:pPr>
            <a:r>
              <a:rPr lang="en-ZA" sz="1400" dirty="0">
                <a:latin typeface="Arial" panose="020B0604020202020204" pitchFamily="34" charset="0"/>
                <a:ea typeface="Calibri" panose="020F0502020204030204" pitchFamily="34" charset="0"/>
                <a:cs typeface="Times New Roman" panose="02020603050405020304" pitchFamily="18" charset="0"/>
              </a:rPr>
              <a:t>The selling of RDP houses and empty Stands by Cllr T A </a:t>
            </a:r>
            <a:r>
              <a:rPr lang="en-ZA" sz="1400" dirty="0" err="1">
                <a:latin typeface="Arial" panose="020B0604020202020204" pitchFamily="34" charset="0"/>
                <a:ea typeface="Calibri" panose="020F0502020204030204" pitchFamily="34" charset="0"/>
                <a:cs typeface="Times New Roman" panose="02020603050405020304" pitchFamily="18" charset="0"/>
              </a:rPr>
              <a:t>Mazibuko</a:t>
            </a:r>
            <a:endParaRPr lang="en-ZA" sz="14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pPr>
            <a:endParaRPr lang="en-ZA" sz="1400" dirty="0" smtClean="0">
              <a:latin typeface="Arial" panose="020B0604020202020204" pitchFamily="34" charset="0"/>
              <a:cs typeface="Arial" panose="020B0604020202020204" pitchFamily="34" charset="0"/>
            </a:endParaRPr>
          </a:p>
          <a:p>
            <a:pPr marL="0" indent="0" algn="just">
              <a:spcBef>
                <a:spcPts val="0"/>
              </a:spcBef>
              <a:spcAft>
                <a:spcPts val="0"/>
              </a:spcAft>
              <a:buNone/>
            </a:pPr>
            <a:endParaRPr lang="en-ZA" sz="20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4" name="Title 1"/>
          <p:cNvSpPr txBox="1">
            <a:spLocks/>
          </p:cNvSpPr>
          <p:nvPr/>
        </p:nvSpPr>
        <p:spPr>
          <a:xfrm>
            <a:off x="422033" y="76201"/>
            <a:ext cx="8264769" cy="829746"/>
          </a:xfrm>
          <a:prstGeom prst="rect">
            <a:avLst/>
          </a:prstGeom>
          <a:solidFill>
            <a:srgbClr val="FFC000"/>
          </a:solidFill>
        </p:spPr>
        <p:txBody>
          <a:bodyPr vert="horz" lIns="84406" tIns="42203" rIns="84406" bIns="42203"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b="1" dirty="0">
                <a:latin typeface="Arial" pitchFamily="34" charset="0"/>
                <a:ea typeface="ＭＳ Ｐゴシック" pitchFamily="34" charset="-128"/>
                <a:cs typeface="Arial" pitchFamily="34" charset="0"/>
              </a:rPr>
              <a:t/>
            </a:r>
            <a:br>
              <a:rPr lang="en-US" sz="2000" b="1" dirty="0">
                <a:latin typeface="Arial" pitchFamily="34" charset="0"/>
                <a:ea typeface="ＭＳ Ｐゴシック" pitchFamily="34" charset="-128"/>
                <a:cs typeface="Arial" pitchFamily="34" charset="0"/>
              </a:rPr>
            </a:br>
            <a:r>
              <a:rPr lang="en-US" sz="2000" b="1" dirty="0" smtClean="0">
                <a:latin typeface="Arial" pitchFamily="34" charset="0"/>
                <a:ea typeface="ＭＳ Ｐゴシック" pitchFamily="34" charset="-128"/>
                <a:cs typeface="Arial" pitchFamily="34" charset="0"/>
              </a:rPr>
              <a:t>ANALYSIS: </a:t>
            </a:r>
            <a:r>
              <a:rPr lang="en-US" sz="2000" b="1" dirty="0">
                <a:latin typeface="Arial" pitchFamily="34" charset="0"/>
                <a:ea typeface="ＭＳ Ｐゴシック" pitchFamily="34" charset="-128"/>
                <a:cs typeface="Arial" pitchFamily="34" charset="0"/>
              </a:rPr>
              <a:t>DR PIXLEY KA ISAKA SEME LOCAL MUNICIPALITY</a:t>
            </a:r>
            <a:endParaRPr lang="en-US" sz="2000" dirty="0">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21006443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3470031" y="6131171"/>
            <a:ext cx="2133600" cy="337038"/>
          </a:xfrm>
        </p:spPr>
        <p:txBody>
          <a:bodyPr/>
          <a:lstStyle/>
          <a:p>
            <a:fld id="{39AC5568-C467-DA4E-A229-6C912B895CA4}" type="slidenum">
              <a:rPr lang="en-US" smtClean="0"/>
              <a:pPr/>
              <a:t>15</a:t>
            </a:fld>
            <a:endParaRPr lang="en-US" dirty="0"/>
          </a:p>
        </p:txBody>
      </p:sp>
      <p:sp>
        <p:nvSpPr>
          <p:cNvPr id="13" name="Content Placeholder 1"/>
          <p:cNvSpPr>
            <a:spLocks noGrp="1"/>
          </p:cNvSpPr>
          <p:nvPr>
            <p:ph idx="1"/>
          </p:nvPr>
        </p:nvSpPr>
        <p:spPr>
          <a:xfrm>
            <a:off x="457200" y="928670"/>
            <a:ext cx="8472518" cy="4714908"/>
          </a:xfrm>
        </p:spPr>
        <p:txBody>
          <a:bodyPr/>
          <a:lstStyle/>
          <a:p>
            <a:pPr algn="just">
              <a:lnSpc>
                <a:spcPct val="150000"/>
              </a:lnSpc>
            </a:pPr>
            <a:r>
              <a:rPr lang="en-ZA" sz="1200" dirty="0" smtClean="0">
                <a:latin typeface="Arial" panose="020B0604020202020204" pitchFamily="34" charset="0"/>
                <a:cs typeface="Arial" panose="020B0604020202020204" pitchFamily="34" charset="0"/>
              </a:rPr>
              <a:t>The </a:t>
            </a:r>
            <a:r>
              <a:rPr lang="en-ZA" sz="1200" dirty="0">
                <a:latin typeface="Arial" panose="020B0604020202020204" pitchFamily="34" charset="0"/>
                <a:cs typeface="Arial" panose="020B0604020202020204" pitchFamily="34" charset="0"/>
              </a:rPr>
              <a:t>municipality has made progress  in addressing some of the findings. There are still some findings that the municipality has not made any progress on. </a:t>
            </a:r>
            <a:endParaRPr lang="en-ZA" sz="1200" dirty="0" smtClean="0">
              <a:latin typeface="Arial" panose="020B0604020202020204" pitchFamily="34" charset="0"/>
              <a:cs typeface="Arial" panose="020B0604020202020204" pitchFamily="34" charset="0"/>
            </a:endParaRPr>
          </a:p>
          <a:p>
            <a:pPr algn="just">
              <a:lnSpc>
                <a:spcPct val="150000"/>
              </a:lnSpc>
            </a:pPr>
            <a:r>
              <a:rPr lang="en-ZA" sz="1200" dirty="0" smtClean="0">
                <a:latin typeface="Arial" panose="020B0604020202020204" pitchFamily="34" charset="0"/>
                <a:cs typeface="Arial" panose="020B0604020202020204" pitchFamily="34" charset="0"/>
              </a:rPr>
              <a:t>Only two findings have been resolved( one by the resignation of the CFO), six are in progress and two  have not been addressed. </a:t>
            </a:r>
          </a:p>
          <a:p>
            <a:pPr algn="just">
              <a:lnSpc>
                <a:spcPct val="150000"/>
              </a:lnSpc>
            </a:pPr>
            <a:r>
              <a:rPr lang="en-ZA" sz="1200" dirty="0" smtClean="0">
                <a:latin typeface="Arial" panose="020B0604020202020204" pitchFamily="34" charset="0"/>
                <a:cs typeface="Arial" panose="020B0604020202020204" pitchFamily="34" charset="0"/>
              </a:rPr>
              <a:t>The municipality has initiated disciplinary processes against the  following implicated officials.</a:t>
            </a:r>
          </a:p>
          <a:p>
            <a:pPr algn="just">
              <a:lnSpc>
                <a:spcPct val="150000"/>
              </a:lnSpc>
            </a:pPr>
            <a:r>
              <a:rPr lang="en-ZA" sz="1200" dirty="0" err="1" smtClean="0">
                <a:latin typeface="Arial" panose="020B0604020202020204" pitchFamily="34" charset="0"/>
                <a:cs typeface="Arial" panose="020B0604020202020204" pitchFamily="34" charset="0"/>
              </a:rPr>
              <a:t>Adv</a:t>
            </a:r>
            <a:r>
              <a:rPr lang="en-ZA" sz="1200" dirty="0" smtClean="0">
                <a:latin typeface="Arial" panose="020B0604020202020204" pitchFamily="34" charset="0"/>
                <a:cs typeface="Arial" panose="020B0604020202020204" pitchFamily="34" charset="0"/>
              </a:rPr>
              <a:t> TM </a:t>
            </a:r>
            <a:r>
              <a:rPr lang="en-ZA" sz="1200" dirty="0" err="1" smtClean="0">
                <a:latin typeface="Arial" panose="020B0604020202020204" pitchFamily="34" charset="0"/>
                <a:cs typeface="Arial" panose="020B0604020202020204" pitchFamily="34" charset="0"/>
              </a:rPr>
              <a:t>Gininda</a:t>
            </a:r>
            <a:endParaRPr lang="en-ZA" sz="1200" dirty="0" smtClean="0">
              <a:latin typeface="Arial" panose="020B0604020202020204" pitchFamily="34" charset="0"/>
              <a:cs typeface="Arial" panose="020B0604020202020204" pitchFamily="34" charset="0"/>
            </a:endParaRPr>
          </a:p>
          <a:p>
            <a:pPr algn="just">
              <a:lnSpc>
                <a:spcPct val="150000"/>
              </a:lnSpc>
            </a:pPr>
            <a:r>
              <a:rPr lang="en-ZA" sz="1200" dirty="0" smtClean="0">
                <a:latin typeface="Arial" panose="020B0604020202020204" pitchFamily="34" charset="0"/>
                <a:cs typeface="Arial" panose="020B0604020202020204" pitchFamily="34" charset="0"/>
              </a:rPr>
              <a:t>M H </a:t>
            </a:r>
            <a:r>
              <a:rPr lang="en-ZA" sz="1200" dirty="0" err="1" smtClean="0">
                <a:latin typeface="Arial" panose="020B0604020202020204" pitchFamily="34" charset="0"/>
                <a:cs typeface="Arial" panose="020B0604020202020204" pitchFamily="34" charset="0"/>
              </a:rPr>
              <a:t>Ramoleta</a:t>
            </a:r>
            <a:endParaRPr lang="en-ZA" sz="1200" dirty="0" smtClean="0">
              <a:latin typeface="Arial" panose="020B0604020202020204" pitchFamily="34" charset="0"/>
              <a:cs typeface="Arial" panose="020B0604020202020204" pitchFamily="34" charset="0"/>
            </a:endParaRPr>
          </a:p>
          <a:p>
            <a:pPr algn="just">
              <a:lnSpc>
                <a:spcPct val="150000"/>
              </a:lnSpc>
            </a:pPr>
            <a:r>
              <a:rPr lang="en-ZA" sz="1200" dirty="0" smtClean="0">
                <a:latin typeface="Arial" panose="020B0604020202020204" pitchFamily="34" charset="0"/>
                <a:cs typeface="Arial" panose="020B0604020202020204" pitchFamily="34" charset="0"/>
              </a:rPr>
              <a:t>Mr S </a:t>
            </a:r>
            <a:r>
              <a:rPr lang="en-ZA" sz="1200" dirty="0" err="1" smtClean="0">
                <a:latin typeface="Arial" panose="020B0604020202020204" pitchFamily="34" charset="0"/>
                <a:cs typeface="Arial" panose="020B0604020202020204" pitchFamily="34" charset="0"/>
              </a:rPr>
              <a:t>Rasmeni</a:t>
            </a:r>
            <a:endParaRPr lang="en-ZA" sz="1200" dirty="0" smtClean="0">
              <a:latin typeface="Arial" panose="020B0604020202020204" pitchFamily="34" charset="0"/>
              <a:cs typeface="Arial" panose="020B0604020202020204" pitchFamily="34" charset="0"/>
            </a:endParaRPr>
          </a:p>
          <a:p>
            <a:pPr algn="just">
              <a:lnSpc>
                <a:spcPct val="150000"/>
              </a:lnSpc>
            </a:pPr>
            <a:r>
              <a:rPr lang="en-ZA" sz="1200" dirty="0" smtClean="0">
                <a:latin typeface="Arial" panose="020B0604020202020204" pitchFamily="34" charset="0"/>
                <a:cs typeface="Arial" panose="020B0604020202020204" pitchFamily="34" charset="0"/>
              </a:rPr>
              <a:t>Mr TI </a:t>
            </a:r>
            <a:r>
              <a:rPr lang="en-ZA" sz="1200" dirty="0" err="1" smtClean="0">
                <a:latin typeface="Arial" panose="020B0604020202020204" pitchFamily="34" charset="0"/>
                <a:cs typeface="Arial" panose="020B0604020202020204" pitchFamily="34" charset="0"/>
              </a:rPr>
              <a:t>Phungwayo</a:t>
            </a:r>
            <a:endParaRPr lang="en-ZA" sz="1200" dirty="0" smtClean="0">
              <a:latin typeface="Arial" panose="020B0604020202020204" pitchFamily="34" charset="0"/>
              <a:cs typeface="Arial" panose="020B0604020202020204" pitchFamily="34" charset="0"/>
            </a:endParaRPr>
          </a:p>
          <a:p>
            <a:pPr algn="just">
              <a:lnSpc>
                <a:spcPct val="150000"/>
              </a:lnSpc>
            </a:pPr>
            <a:r>
              <a:rPr lang="en-ZA" sz="1200" dirty="0" smtClean="0">
                <a:latin typeface="Arial" panose="020B0604020202020204" pitchFamily="34" charset="0"/>
                <a:cs typeface="Arial" panose="020B0604020202020204" pitchFamily="34" charset="0"/>
              </a:rPr>
              <a:t>Mr  E </a:t>
            </a:r>
            <a:r>
              <a:rPr lang="en-ZA" sz="1200" dirty="0" err="1" smtClean="0">
                <a:latin typeface="Arial" panose="020B0604020202020204" pitchFamily="34" charset="0"/>
                <a:cs typeface="Arial" panose="020B0604020202020204" pitchFamily="34" charset="0"/>
              </a:rPr>
              <a:t>Mkhompe</a:t>
            </a:r>
            <a:endParaRPr lang="en-ZA" sz="1200" dirty="0" smtClean="0">
              <a:latin typeface="Arial" panose="020B0604020202020204" pitchFamily="34" charset="0"/>
              <a:cs typeface="Arial" panose="020B0604020202020204" pitchFamily="34" charset="0"/>
            </a:endParaRPr>
          </a:p>
          <a:p>
            <a:pPr algn="just">
              <a:lnSpc>
                <a:spcPct val="150000"/>
              </a:lnSpc>
            </a:pPr>
            <a:r>
              <a:rPr lang="en-ZA" sz="1200" dirty="0" smtClean="0">
                <a:latin typeface="Arial" panose="020B0604020202020204" pitchFamily="34" charset="0"/>
                <a:cs typeface="Arial" panose="020B0604020202020204" pitchFamily="34" charset="0"/>
              </a:rPr>
              <a:t>Mr S </a:t>
            </a:r>
            <a:r>
              <a:rPr lang="en-ZA" sz="1200" dirty="0" err="1" smtClean="0">
                <a:latin typeface="Arial" panose="020B0604020202020204" pitchFamily="34" charset="0"/>
                <a:cs typeface="Arial" panose="020B0604020202020204" pitchFamily="34" charset="0"/>
              </a:rPr>
              <a:t>Mokoena</a:t>
            </a:r>
            <a:endParaRPr lang="en-ZA" sz="1200" dirty="0" smtClean="0">
              <a:latin typeface="Arial" panose="020B0604020202020204" pitchFamily="34" charset="0"/>
              <a:cs typeface="Arial" panose="020B0604020202020204" pitchFamily="34" charset="0"/>
            </a:endParaRPr>
          </a:p>
          <a:p>
            <a:pPr algn="just">
              <a:lnSpc>
                <a:spcPct val="150000"/>
              </a:lnSpc>
            </a:pPr>
            <a:r>
              <a:rPr lang="en-ZA" sz="1200" dirty="0" smtClean="0">
                <a:latin typeface="Arial" panose="020B0604020202020204" pitchFamily="34" charset="0"/>
                <a:cs typeface="Arial" panose="020B0604020202020204" pitchFamily="34" charset="0"/>
              </a:rPr>
              <a:t>The municipality must also take action against former officials and councillors who are implicated in wrong doing but have left the institution.</a:t>
            </a:r>
          </a:p>
          <a:p>
            <a:pPr algn="just">
              <a:lnSpc>
                <a:spcPct val="150000"/>
              </a:lnSpc>
            </a:pPr>
            <a:r>
              <a:rPr lang="en-ZA" sz="1200" dirty="0" smtClean="0">
                <a:latin typeface="Arial" panose="020B0604020202020204" pitchFamily="34" charset="0"/>
                <a:cs typeface="Arial" panose="020B0604020202020204" pitchFamily="34" charset="0"/>
              </a:rPr>
              <a:t>The action being taken against service providers implicated in wrong doing is very lacklustre </a:t>
            </a:r>
          </a:p>
          <a:p>
            <a:pPr algn="just">
              <a:lnSpc>
                <a:spcPct val="150000"/>
              </a:lnSpc>
            </a:pPr>
            <a:r>
              <a:rPr lang="en-ZA" sz="1200" dirty="0" smtClean="0">
                <a:latin typeface="Arial" panose="020B0604020202020204" pitchFamily="34" charset="0"/>
                <a:cs typeface="Arial" panose="020B0604020202020204" pitchFamily="34" charset="0"/>
              </a:rPr>
              <a:t>The municipality has reported cases of fraud and corruption to the HAWKS and these are being </a:t>
            </a:r>
            <a:r>
              <a:rPr lang="en-ZA" sz="1400" dirty="0" smtClean="0">
                <a:latin typeface="Arial" panose="020B0604020202020204" pitchFamily="34" charset="0"/>
                <a:cs typeface="Arial" panose="020B0604020202020204" pitchFamily="34" charset="0"/>
              </a:rPr>
              <a:t>investigated.</a:t>
            </a:r>
            <a:endParaRPr lang="en-ZA" dirty="0"/>
          </a:p>
          <a:p>
            <a:pPr marL="0" indent="0">
              <a:buNone/>
            </a:pPr>
            <a:endParaRPr lang="en-ZA" dirty="0"/>
          </a:p>
          <a:p>
            <a:pPr marL="0" indent="0" algn="just">
              <a:lnSpc>
                <a:spcPct val="150000"/>
              </a:lnSpc>
              <a:spcBef>
                <a:spcPts val="0"/>
              </a:spcBef>
              <a:spcAft>
                <a:spcPts val="0"/>
              </a:spcAft>
              <a:buNone/>
            </a:pPr>
            <a:endParaRPr lang="en-ZA" sz="1400" dirty="0" smtClean="0">
              <a:latin typeface="Arial" panose="020B0604020202020204" pitchFamily="34" charset="0"/>
              <a:ea typeface="Calibri" panose="020F0502020204030204" pitchFamily="34" charset="0"/>
              <a:cs typeface="Times New Roman" panose="02020603050405020304" pitchFamily="18" charset="0"/>
            </a:endParaRPr>
          </a:p>
          <a:p>
            <a:pPr marL="0" indent="0" algn="just">
              <a:spcBef>
                <a:spcPts val="0"/>
              </a:spcBef>
              <a:spcAft>
                <a:spcPts val="0"/>
              </a:spcAft>
              <a:buFont typeface="Wingdings" pitchFamily="2" charset="2"/>
              <a:buChar char="q"/>
            </a:pPr>
            <a:endParaRPr lang="en-ZA" sz="20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4" name="Title 1"/>
          <p:cNvSpPr txBox="1">
            <a:spLocks/>
          </p:cNvSpPr>
          <p:nvPr/>
        </p:nvSpPr>
        <p:spPr>
          <a:xfrm>
            <a:off x="422033" y="76201"/>
            <a:ext cx="8264769" cy="829746"/>
          </a:xfrm>
          <a:prstGeom prst="rect">
            <a:avLst/>
          </a:prstGeom>
          <a:solidFill>
            <a:srgbClr val="FFC000"/>
          </a:solidFill>
        </p:spPr>
        <p:txBody>
          <a:bodyPr vert="horz" lIns="84406" tIns="42203" rIns="84406" bIns="42203"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b="1" dirty="0">
                <a:latin typeface="Arial" pitchFamily="34" charset="0"/>
                <a:ea typeface="ＭＳ Ｐゴシック" pitchFamily="34" charset="-128"/>
                <a:cs typeface="Arial" pitchFamily="34" charset="0"/>
              </a:rPr>
              <a:t/>
            </a:r>
            <a:br>
              <a:rPr lang="en-US" sz="2000" b="1" dirty="0">
                <a:latin typeface="Arial" pitchFamily="34" charset="0"/>
                <a:ea typeface="ＭＳ Ｐゴシック" pitchFamily="34" charset="-128"/>
                <a:cs typeface="Arial" pitchFamily="34" charset="0"/>
              </a:rPr>
            </a:br>
            <a:r>
              <a:rPr lang="en-US" sz="2000" b="1" dirty="0" smtClean="0">
                <a:latin typeface="Arial" pitchFamily="34" charset="0"/>
                <a:ea typeface="ＭＳ Ｐゴシック" pitchFamily="34" charset="-128"/>
                <a:cs typeface="Arial" pitchFamily="34" charset="0"/>
              </a:rPr>
              <a:t>ANALYSIS: GOVAN </a:t>
            </a:r>
            <a:r>
              <a:rPr lang="en-US" sz="2000" b="1" dirty="0">
                <a:latin typeface="Arial" pitchFamily="34" charset="0"/>
                <a:ea typeface="ＭＳ Ｐゴシック" pitchFamily="34" charset="-128"/>
                <a:cs typeface="Arial" pitchFamily="34" charset="0"/>
              </a:rPr>
              <a:t>MBEKI LOCAL MUNICIPALITY</a:t>
            </a:r>
            <a:endParaRPr lang="en-US" sz="2000" dirty="0">
              <a:latin typeface="Arial" pitchFamily="34" charset="0"/>
              <a:ea typeface="ＭＳ Ｐゴシック" pitchFamily="34" charset="-128"/>
              <a:cs typeface="Arial" pitchFamily="34" charset="0"/>
            </a:endParaRPr>
          </a:p>
          <a:p>
            <a:endParaRPr lang="en-US" sz="2000" dirty="0">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14999290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3470031" y="6131171"/>
            <a:ext cx="2133600" cy="337038"/>
          </a:xfrm>
        </p:spPr>
        <p:txBody>
          <a:bodyPr/>
          <a:lstStyle/>
          <a:p>
            <a:fld id="{39AC5568-C467-DA4E-A229-6C912B895CA4}" type="slidenum">
              <a:rPr lang="en-US" smtClean="0"/>
              <a:pPr/>
              <a:t>16</a:t>
            </a:fld>
            <a:endParaRPr lang="en-US" dirty="0"/>
          </a:p>
        </p:txBody>
      </p:sp>
      <p:sp>
        <p:nvSpPr>
          <p:cNvPr id="13" name="Content Placeholder 1"/>
          <p:cNvSpPr>
            <a:spLocks noGrp="1"/>
          </p:cNvSpPr>
          <p:nvPr>
            <p:ph idx="1"/>
          </p:nvPr>
        </p:nvSpPr>
        <p:spPr>
          <a:xfrm>
            <a:off x="457200" y="928670"/>
            <a:ext cx="8472518" cy="4714908"/>
          </a:xfrm>
        </p:spPr>
        <p:txBody>
          <a:bodyPr/>
          <a:lstStyle/>
          <a:p>
            <a:pPr marL="0" indent="0" algn="just">
              <a:lnSpc>
                <a:spcPct val="150000"/>
              </a:lnSpc>
              <a:buNone/>
            </a:pPr>
            <a:r>
              <a:rPr lang="en-ZA" sz="1800" b="1" dirty="0">
                <a:latin typeface="Arial" panose="020B0604020202020204" pitchFamily="34" charset="0"/>
                <a:cs typeface="Arial" panose="020B0604020202020204" pitchFamily="34" charset="0"/>
              </a:rPr>
              <a:t>The following cases </a:t>
            </a:r>
            <a:r>
              <a:rPr lang="en-ZA" sz="1800" b="1" dirty="0" smtClean="0">
                <a:latin typeface="Arial" panose="020B0604020202020204" pitchFamily="34" charset="0"/>
                <a:cs typeface="Arial" panose="020B0604020202020204" pitchFamily="34" charset="0"/>
              </a:rPr>
              <a:t>have been reported to </a:t>
            </a:r>
            <a:r>
              <a:rPr lang="en-ZA" sz="1800" b="1" dirty="0">
                <a:latin typeface="Arial" panose="020B0604020202020204" pitchFamily="34" charset="0"/>
                <a:cs typeface="Arial" panose="020B0604020202020204" pitchFamily="34" charset="0"/>
              </a:rPr>
              <a:t>Law Enforcement </a:t>
            </a:r>
            <a:r>
              <a:rPr lang="en-ZA" sz="1800" b="1" dirty="0" smtClean="0">
                <a:latin typeface="Arial" panose="020B0604020202020204" pitchFamily="34" charset="0"/>
                <a:cs typeface="Arial" panose="020B0604020202020204" pitchFamily="34" charset="0"/>
              </a:rPr>
              <a:t>Agents by the Municipality:</a:t>
            </a:r>
            <a:endParaRPr lang="en-ZA" sz="1800" b="1" dirty="0">
              <a:latin typeface="Arial" panose="020B0604020202020204" pitchFamily="34" charset="0"/>
              <a:cs typeface="Arial" panose="020B0604020202020204" pitchFamily="34" charset="0"/>
            </a:endParaRPr>
          </a:p>
          <a:p>
            <a:r>
              <a:rPr lang="en-ZA" sz="1600" dirty="0">
                <a:latin typeface="Arial" charset="0"/>
                <a:ea typeface="Arial" charset="0"/>
                <a:cs typeface="Arial" charset="0"/>
              </a:rPr>
              <a:t>C</a:t>
            </a:r>
            <a:r>
              <a:rPr lang="en-ZA" sz="1600" dirty="0" smtClean="0">
                <a:latin typeface="Arial" charset="0"/>
                <a:ea typeface="Arial" charset="0"/>
                <a:cs typeface="Arial" charset="0"/>
              </a:rPr>
              <a:t>orrupt relationship between councillors, officials and service providers.</a:t>
            </a:r>
          </a:p>
          <a:p>
            <a:r>
              <a:rPr lang="en-ZA" sz="1600" dirty="0" smtClean="0">
                <a:latin typeface="Arial" charset="0"/>
                <a:ea typeface="Arial" charset="0"/>
                <a:cs typeface="Arial" charset="0"/>
              </a:rPr>
              <a:t>Non compliance to supply chain processes leading to irregular appointment of service providers, illegal extension of contracts etc.</a:t>
            </a:r>
          </a:p>
          <a:p>
            <a:r>
              <a:rPr lang="en-ZA" sz="1600" dirty="0" smtClean="0">
                <a:latin typeface="Arial" charset="0"/>
                <a:ea typeface="Arial" charset="0"/>
                <a:cs typeface="Arial" charset="0"/>
              </a:rPr>
              <a:t>Abuse of and non-compliance to supply chain management processes. There are findings of deviations on projects and irregular expenditure. </a:t>
            </a:r>
          </a:p>
          <a:p>
            <a:endParaRPr lang="en-ZA" sz="1600" dirty="0">
              <a:latin typeface="Arial" charset="0"/>
              <a:ea typeface="Arial" charset="0"/>
              <a:cs typeface="Arial" charset="0"/>
            </a:endParaRPr>
          </a:p>
          <a:p>
            <a:pPr marL="0" indent="0" algn="just">
              <a:lnSpc>
                <a:spcPct val="150000"/>
              </a:lnSpc>
              <a:spcBef>
                <a:spcPts val="0"/>
              </a:spcBef>
              <a:spcAft>
                <a:spcPts val="0"/>
              </a:spcAft>
              <a:buNone/>
            </a:pPr>
            <a:endParaRPr lang="en-ZA" sz="1400" dirty="0" smtClean="0">
              <a:latin typeface="Arial" panose="020B0604020202020204" pitchFamily="34" charset="0"/>
              <a:ea typeface="Calibri" panose="020F0502020204030204" pitchFamily="34" charset="0"/>
              <a:cs typeface="Times New Roman" panose="02020603050405020304" pitchFamily="18" charset="0"/>
            </a:endParaRPr>
          </a:p>
          <a:p>
            <a:pPr marL="0" indent="0" algn="just">
              <a:spcBef>
                <a:spcPts val="0"/>
              </a:spcBef>
              <a:spcAft>
                <a:spcPts val="0"/>
              </a:spcAft>
              <a:buFont typeface="Wingdings" pitchFamily="2" charset="2"/>
              <a:buChar char="q"/>
            </a:pPr>
            <a:endParaRPr lang="en-ZA" sz="20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4" name="Title 1"/>
          <p:cNvSpPr txBox="1">
            <a:spLocks/>
          </p:cNvSpPr>
          <p:nvPr/>
        </p:nvSpPr>
        <p:spPr>
          <a:xfrm>
            <a:off x="422033" y="76201"/>
            <a:ext cx="8264769" cy="829746"/>
          </a:xfrm>
          <a:prstGeom prst="rect">
            <a:avLst/>
          </a:prstGeom>
          <a:solidFill>
            <a:srgbClr val="FFC000"/>
          </a:solidFill>
        </p:spPr>
        <p:txBody>
          <a:bodyPr vert="horz" lIns="84406" tIns="42203" rIns="84406" bIns="42203"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b="1" dirty="0">
                <a:latin typeface="Arial" pitchFamily="34" charset="0"/>
                <a:ea typeface="ＭＳ Ｐゴシック" pitchFamily="34" charset="-128"/>
                <a:cs typeface="Arial" pitchFamily="34" charset="0"/>
              </a:rPr>
              <a:t/>
            </a:r>
            <a:br>
              <a:rPr lang="en-US" sz="2000" b="1" dirty="0">
                <a:latin typeface="Arial" pitchFamily="34" charset="0"/>
                <a:ea typeface="ＭＳ Ｐゴシック" pitchFamily="34" charset="-128"/>
                <a:cs typeface="Arial" pitchFamily="34" charset="0"/>
              </a:rPr>
            </a:br>
            <a:r>
              <a:rPr lang="en-US" sz="2000" b="1" dirty="0" smtClean="0">
                <a:latin typeface="Arial" pitchFamily="34" charset="0"/>
                <a:ea typeface="ＭＳ Ｐゴシック" pitchFamily="34" charset="-128"/>
                <a:cs typeface="Arial" pitchFamily="34" charset="0"/>
              </a:rPr>
              <a:t>ANALYSIS: GOVAN </a:t>
            </a:r>
            <a:r>
              <a:rPr lang="en-US" sz="2000" b="1" dirty="0">
                <a:latin typeface="Arial" pitchFamily="34" charset="0"/>
                <a:ea typeface="ＭＳ Ｐゴシック" pitchFamily="34" charset="-128"/>
                <a:cs typeface="Arial" pitchFamily="34" charset="0"/>
              </a:rPr>
              <a:t>MBEKI LOCAL MUNICIPALITY</a:t>
            </a:r>
            <a:endParaRPr lang="en-US" sz="2000" dirty="0">
              <a:latin typeface="Arial" pitchFamily="34" charset="0"/>
              <a:ea typeface="ＭＳ Ｐゴシック" pitchFamily="34" charset="-128"/>
              <a:cs typeface="Arial" pitchFamily="34" charset="0"/>
            </a:endParaRPr>
          </a:p>
          <a:p>
            <a:endParaRPr lang="en-US" sz="2000" dirty="0">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11369747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3470031" y="6131171"/>
            <a:ext cx="2133600" cy="337038"/>
          </a:xfrm>
        </p:spPr>
        <p:txBody>
          <a:bodyPr/>
          <a:lstStyle/>
          <a:p>
            <a:fld id="{39AC5568-C467-DA4E-A229-6C912B895CA4}" type="slidenum">
              <a:rPr lang="en-US" smtClean="0"/>
              <a:pPr/>
              <a:t>17</a:t>
            </a:fld>
            <a:endParaRPr lang="en-US" dirty="0"/>
          </a:p>
        </p:txBody>
      </p:sp>
      <p:sp>
        <p:nvSpPr>
          <p:cNvPr id="13" name="Content Placeholder 1"/>
          <p:cNvSpPr>
            <a:spLocks noGrp="1"/>
          </p:cNvSpPr>
          <p:nvPr>
            <p:ph idx="1"/>
          </p:nvPr>
        </p:nvSpPr>
        <p:spPr>
          <a:xfrm>
            <a:off x="457200" y="928670"/>
            <a:ext cx="8472518" cy="4714908"/>
          </a:xfrm>
        </p:spPr>
        <p:txBody>
          <a:bodyPr/>
          <a:lstStyle/>
          <a:p>
            <a:pPr algn="just">
              <a:lnSpc>
                <a:spcPct val="150000"/>
              </a:lnSpc>
            </a:pPr>
            <a:r>
              <a:rPr lang="en-ZA" sz="1400" dirty="0" smtClean="0">
                <a:latin typeface="Arial" panose="020B0604020202020204" pitchFamily="34" charset="0"/>
                <a:cs typeface="Arial" panose="020B0604020202020204" pitchFamily="34" charset="0"/>
              </a:rPr>
              <a:t>The </a:t>
            </a:r>
            <a:r>
              <a:rPr lang="en-ZA" sz="1400" dirty="0">
                <a:latin typeface="Arial" panose="020B0604020202020204" pitchFamily="34" charset="0"/>
                <a:cs typeface="Arial" panose="020B0604020202020204" pitchFamily="34" charset="0"/>
              </a:rPr>
              <a:t>municipality has made progress in addressing some of the findings, however there are some findings that municipality has not addressed. </a:t>
            </a:r>
            <a:r>
              <a:rPr lang="en-ZA" sz="1400" dirty="0" smtClean="0">
                <a:latin typeface="Arial" panose="020B0604020202020204" pitchFamily="34" charset="0"/>
                <a:cs typeface="Arial" panose="020B0604020202020204" pitchFamily="34" charset="0"/>
              </a:rPr>
              <a:t> 04 of the findings have been resolved by the municipality, 05 are in progress  and they have not processed 02 of the findings.</a:t>
            </a:r>
          </a:p>
          <a:p>
            <a:pPr algn="just">
              <a:lnSpc>
                <a:spcPct val="150000"/>
              </a:lnSpc>
            </a:pPr>
            <a:r>
              <a:rPr lang="en-ZA" sz="1400" dirty="0" smtClean="0">
                <a:latin typeface="Arial" panose="020B0604020202020204" pitchFamily="34" charset="0"/>
                <a:cs typeface="Arial" panose="020B0604020202020204" pitchFamily="34" charset="0"/>
              </a:rPr>
              <a:t>The administrator has committed himself to ensuring the implementation of the S106 investigation report.</a:t>
            </a:r>
          </a:p>
          <a:p>
            <a:pPr algn="just">
              <a:lnSpc>
                <a:spcPct val="150000"/>
              </a:lnSpc>
            </a:pPr>
            <a:r>
              <a:rPr lang="en-ZA" sz="1400" dirty="0" smtClean="0">
                <a:latin typeface="Arial" panose="020B0604020202020204" pitchFamily="34" charset="0"/>
                <a:cs typeface="Arial" panose="020B0604020202020204" pitchFamily="34" charset="0"/>
              </a:rPr>
              <a:t>Law enforcement agents are investigating the allegations of impropriety in the municipality.</a:t>
            </a:r>
            <a:endParaRPr lang="en-ZA" sz="1400" b="1" dirty="0" smtClean="0">
              <a:latin typeface="Arial" panose="020B0604020202020204" pitchFamily="34" charset="0"/>
              <a:cs typeface="Arial" panose="020B0604020202020204" pitchFamily="34" charset="0"/>
            </a:endParaRPr>
          </a:p>
          <a:p>
            <a:pPr marL="0" indent="0">
              <a:buNone/>
            </a:pPr>
            <a:r>
              <a:rPr lang="en-ZA" sz="1800" b="1" dirty="0" smtClean="0">
                <a:latin typeface="Arial" panose="020B0604020202020204" pitchFamily="34" charset="0"/>
                <a:cs typeface="Arial" panose="020B0604020202020204" pitchFamily="34" charset="0"/>
              </a:rPr>
              <a:t>The </a:t>
            </a:r>
            <a:r>
              <a:rPr lang="en-ZA" sz="1800" b="1" dirty="0">
                <a:latin typeface="Arial" panose="020B0604020202020204" pitchFamily="34" charset="0"/>
                <a:cs typeface="Arial" panose="020B0604020202020204" pitchFamily="34" charset="0"/>
              </a:rPr>
              <a:t>following cases will be reported to Law Enforcement Agents:</a:t>
            </a:r>
          </a:p>
          <a:p>
            <a:r>
              <a:rPr lang="en-ZA" sz="1400" dirty="0" smtClean="0">
                <a:latin typeface="Arial" charset="0"/>
                <a:ea typeface="Arial" charset="0"/>
                <a:cs typeface="Arial" charset="0"/>
              </a:rPr>
              <a:t>Irregular appointment of service provider for the compilation of the General valuation roll and the extension of  the existing General Valuation Roll</a:t>
            </a:r>
          </a:p>
          <a:p>
            <a:r>
              <a:rPr lang="en-ZA" sz="1400" dirty="0" smtClean="0">
                <a:latin typeface="Arial" charset="0"/>
                <a:ea typeface="Arial" charset="0"/>
                <a:cs typeface="Arial" charset="0"/>
              </a:rPr>
              <a:t>Non compliance to SCM processes  and irregular appointment of service providers PMU manager and the former MM</a:t>
            </a:r>
          </a:p>
          <a:p>
            <a:r>
              <a:rPr lang="en-ZA" sz="1400" dirty="0" smtClean="0">
                <a:latin typeface="Arial" charset="0"/>
                <a:ea typeface="Arial" charset="0"/>
                <a:cs typeface="Arial" charset="0"/>
              </a:rPr>
              <a:t>Irregular appointment of </a:t>
            </a:r>
            <a:r>
              <a:rPr lang="en-ZA" sz="1400" dirty="0" err="1" smtClean="0">
                <a:latin typeface="Arial" charset="0"/>
                <a:ea typeface="Arial" charset="0"/>
                <a:cs typeface="Arial" charset="0"/>
              </a:rPr>
              <a:t>Thaphiwe</a:t>
            </a:r>
            <a:r>
              <a:rPr lang="en-ZA" sz="1400" dirty="0" smtClean="0">
                <a:latin typeface="Arial" charset="0"/>
                <a:ea typeface="Arial" charset="0"/>
                <a:cs typeface="Arial" charset="0"/>
              </a:rPr>
              <a:t> Logistics  and </a:t>
            </a:r>
            <a:r>
              <a:rPr lang="en-ZA" sz="1400" dirty="0" err="1" smtClean="0">
                <a:latin typeface="Arial" charset="0"/>
                <a:ea typeface="Arial" charset="0"/>
                <a:cs typeface="Arial" charset="0"/>
              </a:rPr>
              <a:t>Calandra</a:t>
            </a:r>
            <a:r>
              <a:rPr lang="en-ZA" sz="1400" dirty="0" smtClean="0">
                <a:latin typeface="Arial" charset="0"/>
                <a:ea typeface="Arial" charset="0"/>
                <a:cs typeface="Arial" charset="0"/>
              </a:rPr>
              <a:t> Trading 621 PTY LTD JV</a:t>
            </a:r>
          </a:p>
          <a:p>
            <a:r>
              <a:rPr lang="en-ZA" sz="1400" dirty="0">
                <a:latin typeface="Arial" charset="0"/>
                <a:ea typeface="Arial" charset="0"/>
                <a:cs typeface="Arial" charset="0"/>
              </a:rPr>
              <a:t> </a:t>
            </a:r>
            <a:r>
              <a:rPr lang="en-ZA" sz="1400" dirty="0" smtClean="0">
                <a:latin typeface="Arial" charset="0"/>
                <a:ea typeface="Arial" charset="0"/>
                <a:cs typeface="Arial" charset="0"/>
              </a:rPr>
              <a:t>Non compliance to the Municipal Supply Chain  Management  Regulation  32 on appointments done  using this regulation i.e. The appointment of </a:t>
            </a:r>
            <a:r>
              <a:rPr lang="en-ZA" sz="1400" dirty="0" err="1" smtClean="0">
                <a:latin typeface="Arial" charset="0"/>
                <a:ea typeface="Arial" charset="0"/>
                <a:cs typeface="Arial" charset="0"/>
              </a:rPr>
              <a:t>Nako</a:t>
            </a:r>
            <a:r>
              <a:rPr lang="en-ZA" sz="1400" dirty="0" smtClean="0">
                <a:latin typeface="Arial" charset="0"/>
                <a:ea typeface="Arial" charset="0"/>
                <a:cs typeface="Arial" charset="0"/>
              </a:rPr>
              <a:t> </a:t>
            </a:r>
            <a:r>
              <a:rPr lang="en-ZA" sz="1400" dirty="0" err="1" smtClean="0">
                <a:latin typeface="Arial" charset="0"/>
                <a:ea typeface="Arial" charset="0"/>
                <a:cs typeface="Arial" charset="0"/>
              </a:rPr>
              <a:t>Liso</a:t>
            </a:r>
            <a:r>
              <a:rPr lang="en-ZA" sz="1400" dirty="0" smtClean="0">
                <a:latin typeface="Arial" charset="0"/>
                <a:ea typeface="Arial" charset="0"/>
                <a:cs typeface="Arial" charset="0"/>
              </a:rPr>
              <a:t> Consulting, </a:t>
            </a:r>
            <a:r>
              <a:rPr lang="en-ZA" sz="1400" dirty="0" err="1" smtClean="0">
                <a:latin typeface="Arial" charset="0"/>
                <a:ea typeface="Arial" charset="0"/>
                <a:cs typeface="Arial" charset="0"/>
              </a:rPr>
              <a:t>Tarcron</a:t>
            </a:r>
            <a:r>
              <a:rPr lang="en-ZA" sz="1400" dirty="0" smtClean="0">
                <a:latin typeface="Arial" charset="0"/>
                <a:ea typeface="Arial" charset="0"/>
                <a:cs typeface="Arial" charset="0"/>
              </a:rPr>
              <a:t> PTY LTD, </a:t>
            </a:r>
            <a:endParaRPr lang="en-ZA" sz="1400" dirty="0">
              <a:latin typeface="Arial" charset="0"/>
              <a:ea typeface="Arial" charset="0"/>
              <a:cs typeface="Arial" charset="0"/>
            </a:endParaRPr>
          </a:p>
          <a:p>
            <a:pPr marL="0" indent="0">
              <a:buNone/>
            </a:pPr>
            <a:endParaRPr lang="en-ZA" sz="1400" dirty="0">
              <a:latin typeface="Arial" charset="0"/>
              <a:ea typeface="Arial" charset="0"/>
              <a:cs typeface="Arial" charset="0"/>
            </a:endParaRPr>
          </a:p>
          <a:p>
            <a:pPr marL="0" indent="0" algn="just">
              <a:lnSpc>
                <a:spcPct val="150000"/>
              </a:lnSpc>
              <a:spcBef>
                <a:spcPts val="0"/>
              </a:spcBef>
              <a:spcAft>
                <a:spcPts val="0"/>
              </a:spcAft>
              <a:buNone/>
            </a:pPr>
            <a:endParaRPr lang="en-ZA" sz="1400" dirty="0" smtClean="0">
              <a:latin typeface="Arial" panose="020B0604020202020204" pitchFamily="34" charset="0"/>
              <a:ea typeface="Calibri" panose="020F0502020204030204" pitchFamily="34" charset="0"/>
              <a:cs typeface="Times New Roman" panose="02020603050405020304" pitchFamily="18" charset="0"/>
            </a:endParaRPr>
          </a:p>
          <a:p>
            <a:pPr marL="0" indent="0" algn="just">
              <a:spcBef>
                <a:spcPts val="0"/>
              </a:spcBef>
              <a:spcAft>
                <a:spcPts val="0"/>
              </a:spcAft>
              <a:buFont typeface="Wingdings" pitchFamily="2" charset="2"/>
              <a:buChar char="q"/>
            </a:pPr>
            <a:endParaRPr lang="en-ZA" sz="20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4" name="Title 1"/>
          <p:cNvSpPr txBox="1">
            <a:spLocks/>
          </p:cNvSpPr>
          <p:nvPr/>
        </p:nvSpPr>
        <p:spPr>
          <a:xfrm>
            <a:off x="422033" y="76201"/>
            <a:ext cx="8264769" cy="829746"/>
          </a:xfrm>
          <a:prstGeom prst="rect">
            <a:avLst/>
          </a:prstGeom>
          <a:solidFill>
            <a:srgbClr val="FFC000"/>
          </a:solidFill>
        </p:spPr>
        <p:txBody>
          <a:bodyPr vert="horz" lIns="84406" tIns="42203" rIns="84406" bIns="42203"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b="1" dirty="0">
                <a:latin typeface="Arial" pitchFamily="34" charset="0"/>
                <a:ea typeface="ＭＳ Ｐゴシック" pitchFamily="34" charset="-128"/>
                <a:cs typeface="Arial" pitchFamily="34" charset="0"/>
              </a:rPr>
              <a:t/>
            </a:r>
            <a:br>
              <a:rPr lang="en-US" sz="2000" b="1" dirty="0">
                <a:latin typeface="Arial" pitchFamily="34" charset="0"/>
                <a:ea typeface="ＭＳ Ｐゴシック" pitchFamily="34" charset="-128"/>
                <a:cs typeface="Arial" pitchFamily="34" charset="0"/>
              </a:rPr>
            </a:br>
            <a:r>
              <a:rPr lang="en-US" sz="2000" b="1" dirty="0" smtClean="0">
                <a:latin typeface="Arial" pitchFamily="34" charset="0"/>
                <a:ea typeface="ＭＳ Ｐゴシック" pitchFamily="34" charset="-128"/>
                <a:cs typeface="Arial" pitchFamily="34" charset="0"/>
              </a:rPr>
              <a:t>ANALYSIS: LEKWA LOCAL MUNICIPALITY</a:t>
            </a:r>
            <a:endParaRPr lang="en-US" sz="2000" dirty="0">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10573092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3470031" y="6131171"/>
            <a:ext cx="2133600" cy="337038"/>
          </a:xfrm>
        </p:spPr>
        <p:txBody>
          <a:bodyPr/>
          <a:lstStyle/>
          <a:p>
            <a:fld id="{39AC5568-C467-DA4E-A229-6C912B895CA4}" type="slidenum">
              <a:rPr lang="en-US" smtClean="0"/>
              <a:pPr/>
              <a:t>18</a:t>
            </a:fld>
            <a:endParaRPr lang="en-US" dirty="0"/>
          </a:p>
        </p:txBody>
      </p:sp>
      <p:sp>
        <p:nvSpPr>
          <p:cNvPr id="13" name="Content Placeholder 1"/>
          <p:cNvSpPr>
            <a:spLocks noGrp="1"/>
          </p:cNvSpPr>
          <p:nvPr>
            <p:ph idx="1"/>
          </p:nvPr>
        </p:nvSpPr>
        <p:spPr>
          <a:xfrm>
            <a:off x="457200" y="928670"/>
            <a:ext cx="8472518" cy="4714908"/>
          </a:xfrm>
        </p:spPr>
        <p:txBody>
          <a:bodyPr/>
          <a:lstStyle/>
          <a:p>
            <a:pPr algn="just">
              <a:lnSpc>
                <a:spcPct val="150000"/>
              </a:lnSpc>
            </a:pPr>
            <a:r>
              <a:rPr lang="en-ZA" sz="1400" dirty="0" smtClean="0">
                <a:latin typeface="Arial" panose="020B0604020202020204" pitchFamily="34" charset="0"/>
                <a:cs typeface="Arial" panose="020B0604020202020204" pitchFamily="34" charset="0"/>
              </a:rPr>
              <a:t>The municipality has not addressed any of the findings of the S106 investigation report. The municipality has shown poor commitment to address the findings of the S106 investigation report. </a:t>
            </a:r>
          </a:p>
          <a:p>
            <a:pPr algn="just">
              <a:lnSpc>
                <a:spcPct val="150000"/>
              </a:lnSpc>
            </a:pPr>
            <a:r>
              <a:rPr lang="en-ZA" sz="1400" dirty="0" smtClean="0">
                <a:latin typeface="Arial" panose="020B0604020202020204" pitchFamily="34" charset="0"/>
                <a:cs typeface="Arial" panose="020B0604020202020204" pitchFamily="34" charset="0"/>
              </a:rPr>
              <a:t>There are no civil/ criminal proceedings that have been instituted against individuals implicated in impropriety to recover lost funds.</a:t>
            </a:r>
          </a:p>
          <a:p>
            <a:pPr marL="0" indent="0" algn="just">
              <a:lnSpc>
                <a:spcPct val="150000"/>
              </a:lnSpc>
              <a:buFont typeface="Arial" panose="020B0604020202020204" pitchFamily="34" charset="0"/>
              <a:buNone/>
            </a:pPr>
            <a:endParaRPr lang="en-ZA" sz="1400" dirty="0" smtClean="0">
              <a:latin typeface="Arial" panose="020B0604020202020204" pitchFamily="34" charset="0"/>
              <a:cs typeface="Arial" panose="020B0604020202020204" pitchFamily="34" charset="0"/>
            </a:endParaRPr>
          </a:p>
          <a:p>
            <a:pPr marL="0" indent="0" algn="just">
              <a:lnSpc>
                <a:spcPct val="150000"/>
              </a:lnSpc>
              <a:buFont typeface="Arial" panose="020B0604020202020204" pitchFamily="34" charset="0"/>
              <a:buNone/>
            </a:pPr>
            <a:endParaRPr lang="en-ZA" sz="1400" dirty="0" smtClean="0">
              <a:latin typeface="Arial" panose="020B0604020202020204" pitchFamily="34" charset="0"/>
              <a:cs typeface="Arial" panose="020B0604020202020204" pitchFamily="34" charset="0"/>
            </a:endParaRPr>
          </a:p>
          <a:p>
            <a:pPr marL="0" indent="0" algn="just">
              <a:lnSpc>
                <a:spcPct val="150000"/>
              </a:lnSpc>
              <a:buFont typeface="Arial" panose="020B0604020202020204" pitchFamily="34" charset="0"/>
              <a:buNone/>
            </a:pPr>
            <a:endParaRPr lang="en-ZA" sz="1400" dirty="0" smtClean="0">
              <a:latin typeface="Arial" panose="020B0604020202020204" pitchFamily="34" charset="0"/>
              <a:cs typeface="Arial" panose="020B0604020202020204" pitchFamily="34" charset="0"/>
            </a:endParaRPr>
          </a:p>
          <a:p>
            <a:pPr marL="0" indent="0" algn="just">
              <a:buFont typeface="Arial" panose="020B0604020202020204" pitchFamily="34" charset="0"/>
              <a:buChar char="q"/>
            </a:pPr>
            <a:endParaRPr lang="en-ZA" sz="1400" dirty="0">
              <a:latin typeface="Arial" panose="020B0604020202020204" pitchFamily="34" charset="0"/>
              <a:cs typeface="Arial" panose="020B0604020202020204" pitchFamily="34" charset="0"/>
            </a:endParaRPr>
          </a:p>
        </p:txBody>
      </p:sp>
      <p:sp>
        <p:nvSpPr>
          <p:cNvPr id="14" name="Title 1"/>
          <p:cNvSpPr txBox="1">
            <a:spLocks/>
          </p:cNvSpPr>
          <p:nvPr/>
        </p:nvSpPr>
        <p:spPr>
          <a:xfrm>
            <a:off x="422033" y="76201"/>
            <a:ext cx="8264769" cy="829746"/>
          </a:xfrm>
          <a:prstGeom prst="rect">
            <a:avLst/>
          </a:prstGeom>
          <a:solidFill>
            <a:srgbClr val="FFC000"/>
          </a:solidFill>
        </p:spPr>
        <p:txBody>
          <a:bodyPr vert="horz" lIns="84406" tIns="42203" rIns="84406" bIns="42203"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b="1" dirty="0">
                <a:latin typeface="Arial" pitchFamily="34" charset="0"/>
                <a:ea typeface="ＭＳ Ｐゴシック" pitchFamily="34" charset="-128"/>
                <a:cs typeface="Arial" pitchFamily="34" charset="0"/>
              </a:rPr>
              <a:t/>
            </a:r>
            <a:br>
              <a:rPr lang="en-US" sz="2000" b="1" dirty="0">
                <a:latin typeface="Arial" pitchFamily="34" charset="0"/>
                <a:ea typeface="ＭＳ Ｐゴシック" pitchFamily="34" charset="-128"/>
                <a:cs typeface="Arial" pitchFamily="34" charset="0"/>
              </a:rPr>
            </a:br>
            <a:r>
              <a:rPr lang="en-US" sz="2000" b="1" dirty="0" smtClean="0">
                <a:latin typeface="Arial" pitchFamily="34" charset="0"/>
                <a:ea typeface="ＭＳ Ｐゴシック" pitchFamily="34" charset="-128"/>
                <a:cs typeface="Arial" pitchFamily="34" charset="0"/>
              </a:rPr>
              <a:t>ANALYSIS: DR JS MOROKA</a:t>
            </a:r>
            <a:endParaRPr lang="en-US" sz="2000" dirty="0">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808350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3470031" y="6131171"/>
            <a:ext cx="2133600" cy="337038"/>
          </a:xfrm>
        </p:spPr>
        <p:txBody>
          <a:bodyPr/>
          <a:lstStyle/>
          <a:p>
            <a:fld id="{39AC5568-C467-DA4E-A229-6C912B895CA4}" type="slidenum">
              <a:rPr lang="en-US" smtClean="0"/>
              <a:pPr/>
              <a:t>19</a:t>
            </a:fld>
            <a:endParaRPr lang="en-US" dirty="0"/>
          </a:p>
        </p:txBody>
      </p:sp>
      <p:sp>
        <p:nvSpPr>
          <p:cNvPr id="13" name="Content Placeholder 1"/>
          <p:cNvSpPr>
            <a:spLocks noGrp="1"/>
          </p:cNvSpPr>
          <p:nvPr>
            <p:ph idx="1"/>
          </p:nvPr>
        </p:nvSpPr>
        <p:spPr>
          <a:xfrm>
            <a:off x="755576" y="928670"/>
            <a:ext cx="8174142" cy="5202502"/>
          </a:xfrm>
        </p:spPr>
        <p:txBody>
          <a:bodyPr/>
          <a:lstStyle/>
          <a:p>
            <a:pPr marL="0" indent="0" algn="just">
              <a:lnSpc>
                <a:spcPct val="150000"/>
              </a:lnSpc>
              <a:buNone/>
            </a:pPr>
            <a:r>
              <a:rPr lang="en-ZA" sz="1600" b="1" dirty="0" smtClean="0">
                <a:latin typeface="Arial" panose="020B0604020202020204" pitchFamily="34" charset="0"/>
                <a:cs typeface="Arial" panose="020B0604020202020204" pitchFamily="34" charset="0"/>
              </a:rPr>
              <a:t>The following cases will be reported to Law Enforcement Agents:</a:t>
            </a:r>
          </a:p>
          <a:p>
            <a:pPr algn="just">
              <a:lnSpc>
                <a:spcPct val="150000"/>
              </a:lnSpc>
            </a:pPr>
            <a:r>
              <a:rPr lang="en-ZA" sz="1400" dirty="0" smtClean="0">
                <a:latin typeface="Arial" panose="020B0604020202020204" pitchFamily="34" charset="0"/>
                <a:cs typeface="Arial" panose="020B0604020202020204" pitchFamily="34" charset="0"/>
              </a:rPr>
              <a:t>Acts of nepotism in the Irregular employment of Ms K </a:t>
            </a:r>
            <a:r>
              <a:rPr lang="en-ZA" sz="1400" dirty="0" err="1" smtClean="0">
                <a:latin typeface="Arial" panose="020B0604020202020204" pitchFamily="34" charset="0"/>
                <a:cs typeface="Arial" panose="020B0604020202020204" pitchFamily="34" charset="0"/>
              </a:rPr>
              <a:t>Sekwala</a:t>
            </a:r>
            <a:r>
              <a:rPr lang="en-ZA" sz="1400" dirty="0" smtClean="0">
                <a:latin typeface="Arial" panose="020B0604020202020204" pitchFamily="34" charset="0"/>
                <a:cs typeface="Arial" panose="020B0604020202020204" pitchFamily="34" charset="0"/>
              </a:rPr>
              <a:t> the daughter  of Cllr M </a:t>
            </a:r>
            <a:r>
              <a:rPr lang="en-ZA" sz="1400" dirty="0" err="1" smtClean="0">
                <a:latin typeface="Arial" panose="020B0604020202020204" pitchFamily="34" charset="0"/>
                <a:cs typeface="Arial" panose="020B0604020202020204" pitchFamily="34" charset="0"/>
              </a:rPr>
              <a:t>Sekwala</a:t>
            </a:r>
            <a:r>
              <a:rPr lang="en-ZA" sz="1400" dirty="0" smtClean="0">
                <a:latin typeface="Arial" panose="020B0604020202020204" pitchFamily="34" charset="0"/>
                <a:cs typeface="Arial" panose="020B0604020202020204" pitchFamily="34" charset="0"/>
              </a:rPr>
              <a:t>; appointment of Ms S </a:t>
            </a:r>
            <a:r>
              <a:rPr lang="en-ZA" sz="1400" dirty="0" err="1" smtClean="0">
                <a:latin typeface="Arial" panose="020B0604020202020204" pitchFamily="34" charset="0"/>
                <a:cs typeface="Arial" panose="020B0604020202020204" pitchFamily="34" charset="0"/>
              </a:rPr>
              <a:t>Nkoana</a:t>
            </a:r>
            <a:r>
              <a:rPr lang="en-ZA" sz="1400" dirty="0" smtClean="0">
                <a:latin typeface="Arial" panose="020B0604020202020204" pitchFamily="34" charset="0"/>
                <a:cs typeface="Arial" panose="020B0604020202020204" pitchFamily="34" charset="0"/>
              </a:rPr>
              <a:t> and Ms G </a:t>
            </a:r>
            <a:r>
              <a:rPr lang="en-ZA" sz="1400" dirty="0" err="1" smtClean="0">
                <a:latin typeface="Arial" panose="020B0604020202020204" pitchFamily="34" charset="0"/>
                <a:cs typeface="Arial" panose="020B0604020202020204" pitchFamily="34" charset="0"/>
              </a:rPr>
              <a:t>Ntuli</a:t>
            </a:r>
            <a:r>
              <a:rPr lang="en-ZA" sz="1400" dirty="0" smtClean="0">
                <a:latin typeface="Arial" panose="020B0604020202020204" pitchFamily="34" charset="0"/>
                <a:cs typeface="Arial" panose="020B0604020202020204" pitchFamily="34" charset="0"/>
              </a:rPr>
              <a:t> wives of  Cllr </a:t>
            </a:r>
            <a:r>
              <a:rPr lang="en-ZA" sz="1400" dirty="0" err="1" smtClean="0">
                <a:latin typeface="Arial" panose="020B0604020202020204" pitchFamily="34" charset="0"/>
                <a:cs typeface="Arial" panose="020B0604020202020204" pitchFamily="34" charset="0"/>
              </a:rPr>
              <a:t>Madonsela</a:t>
            </a:r>
            <a:r>
              <a:rPr lang="en-ZA" sz="1400" dirty="0" smtClean="0">
                <a:latin typeface="Arial" panose="020B0604020202020204" pitchFamily="34" charset="0"/>
                <a:cs typeface="Arial" panose="020B0604020202020204" pitchFamily="34" charset="0"/>
              </a:rPr>
              <a:t> and the appointment of Ms M Maja wife of Cllr </a:t>
            </a:r>
            <a:r>
              <a:rPr lang="en-ZA" sz="1400" dirty="0" err="1" smtClean="0">
                <a:latin typeface="Arial" panose="020B0604020202020204" pitchFamily="34" charset="0"/>
                <a:cs typeface="Arial" panose="020B0604020202020204" pitchFamily="34" charset="0"/>
              </a:rPr>
              <a:t>Ntlailane</a:t>
            </a:r>
            <a:r>
              <a:rPr lang="en-ZA" sz="1400" dirty="0" smtClean="0">
                <a:latin typeface="Arial" panose="020B0604020202020204" pitchFamily="34" charset="0"/>
                <a:cs typeface="Arial" panose="020B0604020202020204" pitchFamily="34" charset="0"/>
              </a:rPr>
              <a:t> </a:t>
            </a:r>
          </a:p>
          <a:p>
            <a:pPr algn="just">
              <a:lnSpc>
                <a:spcPct val="150000"/>
              </a:lnSpc>
            </a:pPr>
            <a:r>
              <a:rPr lang="en-ZA" sz="1400" dirty="0" smtClean="0">
                <a:latin typeface="Arial" charset="0"/>
                <a:ea typeface="Arial" charset="0"/>
                <a:cs typeface="Arial" charset="0"/>
              </a:rPr>
              <a:t>Abuse and Non </a:t>
            </a:r>
            <a:r>
              <a:rPr lang="en-ZA" sz="1400" dirty="0">
                <a:latin typeface="Arial" charset="0"/>
                <a:ea typeface="Arial" charset="0"/>
                <a:cs typeface="Arial" charset="0"/>
              </a:rPr>
              <a:t>compliance to the Municipal Supply Chain  Management  Regulation </a:t>
            </a:r>
            <a:r>
              <a:rPr lang="en-ZA" sz="1400" dirty="0" smtClean="0">
                <a:latin typeface="Arial" charset="0"/>
                <a:ea typeface="Arial" charset="0"/>
                <a:cs typeface="Arial" charset="0"/>
              </a:rPr>
              <a:t>32 on appointment of service providers  resulting in fictitious invoices being submitted without services being rendered. </a:t>
            </a:r>
          </a:p>
          <a:p>
            <a:pPr algn="just">
              <a:lnSpc>
                <a:spcPct val="150000"/>
              </a:lnSpc>
            </a:pPr>
            <a:r>
              <a:rPr lang="en-ZA" sz="1400" dirty="0" smtClean="0">
                <a:latin typeface="Arial" charset="0"/>
                <a:ea typeface="Arial" charset="0"/>
                <a:cs typeface="Arial" charset="0"/>
              </a:rPr>
              <a:t>Irregular extension of contracts. </a:t>
            </a:r>
            <a:r>
              <a:rPr lang="en-ZA" sz="1400" dirty="0" err="1" smtClean="0">
                <a:latin typeface="Arial" charset="0"/>
                <a:ea typeface="Arial" charset="0"/>
                <a:cs typeface="Arial" charset="0"/>
              </a:rPr>
              <a:t>Matapunuka</a:t>
            </a:r>
            <a:r>
              <a:rPr lang="en-ZA" sz="1400" dirty="0" smtClean="0">
                <a:latin typeface="Arial" charset="0"/>
                <a:ea typeface="Arial" charset="0"/>
                <a:cs typeface="Arial" charset="0"/>
              </a:rPr>
              <a:t> Trading CC’s contract was extended  irregularly and there were acts of fraud as the extension letter was backdated </a:t>
            </a:r>
          </a:p>
          <a:p>
            <a:pPr algn="just">
              <a:lnSpc>
                <a:spcPct val="150000"/>
              </a:lnSpc>
            </a:pPr>
            <a:r>
              <a:rPr lang="en-ZA" sz="1400" dirty="0" smtClean="0">
                <a:latin typeface="Arial" charset="0"/>
                <a:ea typeface="Arial" charset="0"/>
                <a:cs typeface="Arial" charset="0"/>
              </a:rPr>
              <a:t>Irregular appointment of  internal audit service provider</a:t>
            </a:r>
          </a:p>
          <a:p>
            <a:pPr algn="just">
              <a:lnSpc>
                <a:spcPct val="150000"/>
              </a:lnSpc>
            </a:pPr>
            <a:r>
              <a:rPr lang="en-ZA" sz="1400" dirty="0" smtClean="0">
                <a:latin typeface="Arial" charset="0"/>
                <a:ea typeface="Arial" charset="0"/>
                <a:cs typeface="Arial" charset="0"/>
              </a:rPr>
              <a:t>Irregular appointment of  two security companies : </a:t>
            </a:r>
            <a:r>
              <a:rPr lang="en-ZA" sz="1400" dirty="0" err="1" smtClean="0">
                <a:latin typeface="Arial" charset="0"/>
                <a:ea typeface="Arial" charset="0"/>
                <a:cs typeface="Arial" charset="0"/>
              </a:rPr>
              <a:t>Sidas</a:t>
            </a:r>
            <a:r>
              <a:rPr lang="en-ZA" sz="1400" dirty="0" smtClean="0">
                <a:latin typeface="Arial" charset="0"/>
                <a:ea typeface="Arial" charset="0"/>
                <a:cs typeface="Arial" charset="0"/>
              </a:rPr>
              <a:t> and </a:t>
            </a:r>
            <a:r>
              <a:rPr lang="en-ZA" sz="1400" dirty="0" err="1" smtClean="0">
                <a:latin typeface="Arial" charset="0"/>
                <a:ea typeface="Arial" charset="0"/>
                <a:cs typeface="Arial" charset="0"/>
              </a:rPr>
              <a:t>Matimpule</a:t>
            </a:r>
            <a:r>
              <a:rPr lang="en-ZA" sz="1400" dirty="0" smtClean="0">
                <a:latin typeface="Arial" charset="0"/>
                <a:ea typeface="Arial" charset="0"/>
                <a:cs typeface="Arial" charset="0"/>
              </a:rPr>
              <a:t> </a:t>
            </a:r>
            <a:r>
              <a:rPr lang="en-ZA" sz="1400" dirty="0">
                <a:latin typeface="Arial" charset="0"/>
                <a:ea typeface="Arial" charset="0"/>
                <a:cs typeface="Arial" charset="0"/>
              </a:rPr>
              <a:t>S</a:t>
            </a:r>
            <a:r>
              <a:rPr lang="en-ZA" sz="1400" dirty="0" smtClean="0">
                <a:latin typeface="Arial" charset="0"/>
                <a:ea typeface="Arial" charset="0"/>
                <a:cs typeface="Arial" charset="0"/>
              </a:rPr>
              <a:t>ecurity Services</a:t>
            </a:r>
          </a:p>
          <a:p>
            <a:pPr algn="just">
              <a:lnSpc>
                <a:spcPct val="150000"/>
              </a:lnSpc>
            </a:pPr>
            <a:r>
              <a:rPr lang="en-ZA" sz="1400" dirty="0" smtClean="0">
                <a:latin typeface="Arial" charset="0"/>
                <a:ea typeface="Arial" charset="0"/>
                <a:cs typeface="Arial" charset="0"/>
              </a:rPr>
              <a:t>The R40 million spent on the construction of a fresh produce market that was never completed</a:t>
            </a:r>
          </a:p>
          <a:p>
            <a:pPr algn="just">
              <a:lnSpc>
                <a:spcPct val="150000"/>
              </a:lnSpc>
            </a:pPr>
            <a:r>
              <a:rPr lang="en-ZA" sz="1400" dirty="0" smtClean="0">
                <a:latin typeface="Arial" charset="0"/>
                <a:ea typeface="Arial" charset="0"/>
                <a:cs typeface="Arial" charset="0"/>
              </a:rPr>
              <a:t>R18 million spent for boreholes  on drought  relief projects with some boreholes being drilled in homes of councillors and officials if the </a:t>
            </a:r>
            <a:r>
              <a:rPr lang="en-ZA" sz="1400" dirty="0" smtClean="0">
                <a:latin typeface="Arial" charset="0"/>
                <a:ea typeface="Arial" charset="0"/>
                <a:cs typeface="Arial" charset="0"/>
              </a:rPr>
              <a:t>municipality</a:t>
            </a:r>
            <a:endParaRPr lang="en-ZA" sz="1400" dirty="0" smtClean="0">
              <a:latin typeface="Arial" panose="020B0604020202020204" pitchFamily="34" charset="0"/>
              <a:cs typeface="Arial" panose="020B0604020202020204" pitchFamily="34" charset="0"/>
            </a:endParaRPr>
          </a:p>
          <a:p>
            <a:pPr marL="0" indent="0" algn="just">
              <a:lnSpc>
                <a:spcPct val="150000"/>
              </a:lnSpc>
              <a:buNone/>
            </a:pPr>
            <a:endParaRPr lang="en-ZA" sz="1400" dirty="0" smtClean="0">
              <a:latin typeface="Arial" panose="020B0604020202020204" pitchFamily="34" charset="0"/>
              <a:cs typeface="Arial" panose="020B0604020202020204" pitchFamily="34" charset="0"/>
            </a:endParaRPr>
          </a:p>
          <a:p>
            <a:pPr marL="0" indent="0" algn="just">
              <a:lnSpc>
                <a:spcPct val="150000"/>
              </a:lnSpc>
              <a:buFont typeface="Arial" panose="020B0604020202020204" pitchFamily="34" charset="0"/>
              <a:buNone/>
            </a:pPr>
            <a:endParaRPr lang="en-ZA" sz="1400" dirty="0" smtClean="0">
              <a:latin typeface="Arial" panose="020B0604020202020204" pitchFamily="34" charset="0"/>
              <a:cs typeface="Arial" panose="020B0604020202020204" pitchFamily="34" charset="0"/>
            </a:endParaRPr>
          </a:p>
          <a:p>
            <a:pPr marL="0" indent="0" algn="just">
              <a:lnSpc>
                <a:spcPct val="150000"/>
              </a:lnSpc>
              <a:buFont typeface="Arial" panose="020B0604020202020204" pitchFamily="34" charset="0"/>
              <a:buNone/>
            </a:pPr>
            <a:endParaRPr lang="en-ZA" sz="1400" dirty="0" smtClean="0">
              <a:latin typeface="Arial" panose="020B0604020202020204" pitchFamily="34" charset="0"/>
              <a:cs typeface="Arial" panose="020B0604020202020204" pitchFamily="34" charset="0"/>
            </a:endParaRPr>
          </a:p>
          <a:p>
            <a:pPr marL="0" indent="0" algn="just">
              <a:lnSpc>
                <a:spcPct val="150000"/>
              </a:lnSpc>
              <a:buFont typeface="Arial" panose="020B0604020202020204" pitchFamily="34" charset="0"/>
              <a:buNone/>
            </a:pPr>
            <a:endParaRPr lang="en-ZA" sz="1400" dirty="0" smtClean="0">
              <a:latin typeface="Arial" panose="020B0604020202020204" pitchFamily="34" charset="0"/>
              <a:cs typeface="Arial" panose="020B0604020202020204" pitchFamily="34" charset="0"/>
            </a:endParaRPr>
          </a:p>
          <a:p>
            <a:pPr marL="0" indent="0" algn="just">
              <a:buFont typeface="Arial" panose="020B0604020202020204" pitchFamily="34" charset="0"/>
              <a:buChar char="q"/>
            </a:pPr>
            <a:endParaRPr lang="en-ZA" sz="1400" dirty="0">
              <a:latin typeface="Arial" panose="020B0604020202020204" pitchFamily="34" charset="0"/>
              <a:cs typeface="Arial" panose="020B0604020202020204" pitchFamily="34" charset="0"/>
            </a:endParaRPr>
          </a:p>
        </p:txBody>
      </p:sp>
      <p:sp>
        <p:nvSpPr>
          <p:cNvPr id="14" name="Title 1"/>
          <p:cNvSpPr txBox="1">
            <a:spLocks/>
          </p:cNvSpPr>
          <p:nvPr/>
        </p:nvSpPr>
        <p:spPr>
          <a:xfrm>
            <a:off x="422033" y="76201"/>
            <a:ext cx="8264769" cy="829746"/>
          </a:xfrm>
          <a:prstGeom prst="rect">
            <a:avLst/>
          </a:prstGeom>
          <a:solidFill>
            <a:srgbClr val="FFC000"/>
          </a:solidFill>
        </p:spPr>
        <p:txBody>
          <a:bodyPr vert="horz" lIns="84406" tIns="42203" rIns="84406" bIns="42203"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b="1" dirty="0">
                <a:latin typeface="Arial" pitchFamily="34" charset="0"/>
                <a:ea typeface="ＭＳ Ｐゴシック" pitchFamily="34" charset="-128"/>
                <a:cs typeface="Arial" pitchFamily="34" charset="0"/>
              </a:rPr>
              <a:t/>
            </a:r>
            <a:br>
              <a:rPr lang="en-US" sz="2000" b="1" dirty="0">
                <a:latin typeface="Arial" pitchFamily="34" charset="0"/>
                <a:ea typeface="ＭＳ Ｐゴシック" pitchFamily="34" charset="-128"/>
                <a:cs typeface="Arial" pitchFamily="34" charset="0"/>
              </a:rPr>
            </a:br>
            <a:r>
              <a:rPr lang="en-US" sz="2000" b="1" dirty="0" smtClean="0">
                <a:latin typeface="Arial" pitchFamily="34" charset="0"/>
                <a:ea typeface="ＭＳ Ｐゴシック" pitchFamily="34" charset="-128"/>
                <a:cs typeface="Arial" pitchFamily="34" charset="0"/>
              </a:rPr>
              <a:t>ANALYSIS: DR JS MOROKA</a:t>
            </a:r>
            <a:endParaRPr lang="en-US" sz="2000" dirty="0">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894815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249068" y="263769"/>
            <a:ext cx="8703520" cy="844062"/>
            <a:chOff x="0" y="231501"/>
            <a:chExt cx="9906000" cy="799900"/>
          </a:xfrm>
        </p:grpSpPr>
        <p:pic>
          <p:nvPicPr>
            <p:cNvPr id="16" name="Picture 15"/>
            <p:cNvPicPr>
              <a:picLocks noChangeAspect="1"/>
            </p:cNvPicPr>
            <p:nvPr/>
          </p:nvPicPr>
          <p:blipFill>
            <a:blip r:embed="rId2" cstate="print"/>
            <a:stretch>
              <a:fillRect/>
            </a:stretch>
          </p:blipFill>
          <p:spPr>
            <a:xfrm>
              <a:off x="0" y="231501"/>
              <a:ext cx="9905999" cy="799900"/>
            </a:xfrm>
            <a:prstGeom prst="rect">
              <a:avLst/>
            </a:prstGeom>
          </p:spPr>
        </p:pic>
        <p:cxnSp>
          <p:nvCxnSpPr>
            <p:cNvPr id="17" name="Straight Connector 16"/>
            <p:cNvCxnSpPr/>
            <p:nvPr/>
          </p:nvCxnSpPr>
          <p:spPr>
            <a:xfrm>
              <a:off x="0" y="1031401"/>
              <a:ext cx="9906000" cy="0"/>
            </a:xfrm>
            <a:prstGeom prst="line">
              <a:avLst/>
            </a:prstGeom>
            <a:ln w="285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grpSp>
      <p:sp>
        <p:nvSpPr>
          <p:cNvPr id="5" name="Content Placeholder 4"/>
          <p:cNvSpPr>
            <a:spLocks noGrp="1"/>
          </p:cNvSpPr>
          <p:nvPr>
            <p:ph idx="1"/>
          </p:nvPr>
        </p:nvSpPr>
        <p:spPr>
          <a:xfrm>
            <a:off x="446355" y="1659165"/>
            <a:ext cx="8253265" cy="4935066"/>
          </a:xfrm>
        </p:spPr>
        <p:txBody>
          <a:bodyPr>
            <a:noAutofit/>
          </a:bodyPr>
          <a:lstStyle/>
          <a:p>
            <a:pPr marL="0" lvl="1" indent="0" algn="just">
              <a:lnSpc>
                <a:spcPct val="150000"/>
              </a:lnSpc>
              <a:buNone/>
            </a:pPr>
            <a:r>
              <a:rPr lang="en-ZA" sz="1400" dirty="0">
                <a:latin typeface="Arial" pitchFamily="34" charset="0"/>
                <a:cs typeface="Arial" pitchFamily="34" charset="0"/>
              </a:rPr>
              <a:t>To </a:t>
            </a:r>
            <a:r>
              <a:rPr lang="en-ZA" sz="1400" dirty="0" smtClean="0">
                <a:latin typeface="Arial" pitchFamily="34" charset="0"/>
                <a:cs typeface="Arial" pitchFamily="34" charset="0"/>
              </a:rPr>
              <a:t>respond to  the National Council of Provinces comments on the progress reports  on </a:t>
            </a:r>
            <a:r>
              <a:rPr lang="en-ZA" sz="1400" dirty="0" smtClean="0">
                <a:latin typeface="Arial" charset="0"/>
                <a:ea typeface="Arial" charset="0"/>
                <a:cs typeface="Arial" charset="0"/>
              </a:rPr>
              <a:t>interventions in  </a:t>
            </a:r>
            <a:r>
              <a:rPr lang="en-ZA" sz="1400" dirty="0" err="1">
                <a:latin typeface="Arial" charset="0"/>
                <a:ea typeface="Arial" charset="0"/>
                <a:cs typeface="Arial" charset="0"/>
              </a:rPr>
              <a:t>Lekwa</a:t>
            </a:r>
            <a:r>
              <a:rPr lang="en-ZA" sz="1400" dirty="0">
                <a:latin typeface="Arial" charset="0"/>
                <a:ea typeface="Arial" charset="0"/>
                <a:cs typeface="Arial" charset="0"/>
              </a:rPr>
              <a:t>, Dr </a:t>
            </a:r>
            <a:r>
              <a:rPr lang="en-ZA" sz="1400" dirty="0" err="1">
                <a:latin typeface="Arial" charset="0"/>
                <a:ea typeface="Arial" charset="0"/>
                <a:cs typeface="Arial" charset="0"/>
              </a:rPr>
              <a:t>Pixley</a:t>
            </a:r>
            <a:r>
              <a:rPr lang="en-ZA" sz="1400" dirty="0">
                <a:latin typeface="Arial" charset="0"/>
                <a:ea typeface="Arial" charset="0"/>
                <a:cs typeface="Arial" charset="0"/>
              </a:rPr>
              <a:t> </a:t>
            </a:r>
            <a:r>
              <a:rPr lang="en-ZA" sz="1400" dirty="0" err="1">
                <a:latin typeface="Arial" charset="0"/>
                <a:ea typeface="Arial" charset="0"/>
                <a:cs typeface="Arial" charset="0"/>
              </a:rPr>
              <a:t>Ka</a:t>
            </a:r>
            <a:r>
              <a:rPr lang="en-ZA" sz="1400" dirty="0">
                <a:latin typeface="Arial" charset="0"/>
                <a:ea typeface="Arial" charset="0"/>
                <a:cs typeface="Arial" charset="0"/>
              </a:rPr>
              <a:t> </a:t>
            </a:r>
            <a:r>
              <a:rPr lang="en-ZA" sz="1400" dirty="0" err="1">
                <a:latin typeface="Arial" charset="0"/>
                <a:ea typeface="Arial" charset="0"/>
                <a:cs typeface="Arial" charset="0"/>
              </a:rPr>
              <a:t>Isaka</a:t>
            </a:r>
            <a:r>
              <a:rPr lang="en-ZA" sz="1400" dirty="0">
                <a:latin typeface="Arial" charset="0"/>
                <a:ea typeface="Arial" charset="0"/>
                <a:cs typeface="Arial" charset="0"/>
              </a:rPr>
              <a:t> </a:t>
            </a:r>
            <a:r>
              <a:rPr lang="en-ZA" sz="1400" dirty="0" err="1">
                <a:latin typeface="Arial" charset="0"/>
                <a:ea typeface="Arial" charset="0"/>
                <a:cs typeface="Arial" charset="0"/>
              </a:rPr>
              <a:t>Seme</a:t>
            </a:r>
            <a:r>
              <a:rPr lang="en-ZA" sz="1400" dirty="0">
                <a:latin typeface="Arial" charset="0"/>
                <a:ea typeface="Arial" charset="0"/>
                <a:cs typeface="Arial" charset="0"/>
              </a:rPr>
              <a:t>, Govan </a:t>
            </a:r>
            <a:r>
              <a:rPr lang="en-ZA" sz="1400" dirty="0" smtClean="0">
                <a:latin typeface="Arial" charset="0"/>
                <a:ea typeface="Arial" charset="0"/>
                <a:cs typeface="Arial" charset="0"/>
              </a:rPr>
              <a:t>Mbeki,  and  </a:t>
            </a:r>
            <a:r>
              <a:rPr lang="en-ZA" sz="1400" dirty="0">
                <a:latin typeface="Arial" charset="0"/>
                <a:ea typeface="Arial" charset="0"/>
                <a:cs typeface="Arial" charset="0"/>
              </a:rPr>
              <a:t>Dr JS </a:t>
            </a:r>
            <a:r>
              <a:rPr lang="en-ZA" sz="1400" dirty="0" err="1" smtClean="0">
                <a:latin typeface="Arial" charset="0"/>
                <a:ea typeface="Arial" charset="0"/>
                <a:cs typeface="Arial" charset="0"/>
              </a:rPr>
              <a:t>Moroka</a:t>
            </a:r>
            <a:r>
              <a:rPr lang="en-ZA" sz="1400" dirty="0" smtClean="0">
                <a:latin typeface="Arial" charset="0"/>
                <a:ea typeface="Arial" charset="0"/>
                <a:cs typeface="Arial" charset="0"/>
              </a:rPr>
              <a:t>,  local municipalities, in terms of S106(1)(b) of the Local Government : Municipal Systems Act, 2000.</a:t>
            </a:r>
          </a:p>
        </p:txBody>
      </p:sp>
      <p:sp>
        <p:nvSpPr>
          <p:cNvPr id="2" name="Slide Number Placeholder 1"/>
          <p:cNvSpPr>
            <a:spLocks noGrp="1"/>
          </p:cNvSpPr>
          <p:nvPr>
            <p:ph type="sldNum" sz="quarter" idx="12"/>
          </p:nvPr>
        </p:nvSpPr>
        <p:spPr/>
        <p:txBody>
          <a:bodyPr/>
          <a:lstStyle/>
          <a:p>
            <a:fld id="{39AC5568-C467-DA4E-A229-6C912B895CA4}" type="slidenum">
              <a:rPr lang="en-US" smtClean="0">
                <a:solidFill>
                  <a:prstClr val="black">
                    <a:tint val="75000"/>
                  </a:prstClr>
                </a:solidFill>
              </a:rPr>
              <a:pPr/>
              <a:t>2</a:t>
            </a:fld>
            <a:endParaRPr lang="en-US">
              <a:solidFill>
                <a:prstClr val="black">
                  <a:tint val="75000"/>
                </a:prstClr>
              </a:solidFill>
            </a:endParaRPr>
          </a:p>
        </p:txBody>
      </p:sp>
      <p:sp>
        <p:nvSpPr>
          <p:cNvPr id="13" name="TextBox 12"/>
          <p:cNvSpPr txBox="1"/>
          <p:nvPr/>
        </p:nvSpPr>
        <p:spPr>
          <a:xfrm>
            <a:off x="-222194" y="491244"/>
            <a:ext cx="8450552" cy="348109"/>
          </a:xfrm>
          <a:prstGeom prst="rect">
            <a:avLst/>
          </a:prstGeom>
          <a:noFill/>
        </p:spPr>
        <p:txBody>
          <a:bodyPr wrap="square" rtlCol="0">
            <a:spAutoFit/>
          </a:bodyPr>
          <a:lstStyle/>
          <a:p>
            <a:pPr algn="ctr"/>
            <a:r>
              <a:rPr lang="en-ZA" sz="1662" b="1" dirty="0">
                <a:latin typeface="Arial" charset="0"/>
                <a:ea typeface="Arial" charset="0"/>
                <a:cs typeface="Arial" charset="0"/>
              </a:rPr>
              <a:t>PURPOSE</a:t>
            </a:r>
            <a:endParaRPr lang="en-US" sz="1662" b="1" dirty="0">
              <a:solidFill>
                <a:prstClr val="black"/>
              </a:solidFill>
              <a:latin typeface="Arial" charset="0"/>
              <a:ea typeface="Arial" charset="0"/>
              <a:cs typeface="Arial" charset="0"/>
            </a:endParaRPr>
          </a:p>
        </p:txBody>
      </p:sp>
    </p:spTree>
    <p:extLst>
      <p:ext uri="{BB962C8B-B14F-4D97-AF65-F5344CB8AC3E}">
        <p14:creationId xmlns:p14="http://schemas.microsoft.com/office/powerpoint/2010/main" val="5565155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3470031" y="6131171"/>
            <a:ext cx="2133600" cy="337038"/>
          </a:xfrm>
        </p:spPr>
        <p:txBody>
          <a:bodyPr/>
          <a:lstStyle/>
          <a:p>
            <a:fld id="{39AC5568-C467-DA4E-A229-6C912B895CA4}" type="slidenum">
              <a:rPr lang="en-US" smtClean="0"/>
              <a:pPr/>
              <a:t>20</a:t>
            </a:fld>
            <a:endParaRPr lang="en-US" dirty="0"/>
          </a:p>
        </p:txBody>
      </p:sp>
      <p:sp>
        <p:nvSpPr>
          <p:cNvPr id="13" name="Content Placeholder 1"/>
          <p:cNvSpPr>
            <a:spLocks noGrp="1"/>
          </p:cNvSpPr>
          <p:nvPr>
            <p:ph idx="1"/>
          </p:nvPr>
        </p:nvSpPr>
        <p:spPr>
          <a:xfrm>
            <a:off x="755576" y="928669"/>
            <a:ext cx="8174142" cy="5739459"/>
          </a:xfrm>
        </p:spPr>
        <p:txBody>
          <a:bodyPr/>
          <a:lstStyle/>
          <a:p>
            <a:pPr marL="0" indent="0" algn="just">
              <a:lnSpc>
                <a:spcPct val="150000"/>
              </a:lnSpc>
              <a:buNone/>
            </a:pPr>
            <a:r>
              <a:rPr lang="en-ZA" sz="1600" b="1" dirty="0" smtClean="0">
                <a:latin typeface="Arial" panose="020B0604020202020204" pitchFamily="34" charset="0"/>
                <a:cs typeface="Arial" panose="020B0604020202020204" pitchFamily="34" charset="0"/>
              </a:rPr>
              <a:t>The following cases will be reported to Law Enforcement Agents:</a:t>
            </a:r>
          </a:p>
          <a:p>
            <a:pPr algn="just">
              <a:lnSpc>
                <a:spcPct val="150000"/>
              </a:lnSpc>
            </a:pPr>
            <a:r>
              <a:rPr lang="en-ZA" sz="1400" dirty="0">
                <a:latin typeface="Arial" panose="020B0604020202020204" pitchFamily="34" charset="0"/>
                <a:cs typeface="Arial" panose="020B0604020202020204" pitchFamily="34" charset="0"/>
              </a:rPr>
              <a:t>Abuse of municipal petrol cards / fleet by officials</a:t>
            </a:r>
          </a:p>
          <a:p>
            <a:pPr algn="just">
              <a:lnSpc>
                <a:spcPct val="150000"/>
              </a:lnSpc>
            </a:pPr>
            <a:r>
              <a:rPr lang="en-ZA" sz="1400" dirty="0">
                <a:latin typeface="Arial" panose="020B0604020202020204" pitchFamily="34" charset="0"/>
                <a:cs typeface="Arial" panose="020B0604020202020204" pitchFamily="34" charset="0"/>
              </a:rPr>
              <a:t>Irregular awarding of bursaries to Ms P </a:t>
            </a:r>
            <a:r>
              <a:rPr lang="en-ZA" sz="1400" dirty="0" err="1">
                <a:latin typeface="Arial" panose="020B0604020202020204" pitchFamily="34" charset="0"/>
                <a:cs typeface="Arial" panose="020B0604020202020204" pitchFamily="34" charset="0"/>
              </a:rPr>
              <a:t>Riba</a:t>
            </a:r>
            <a:r>
              <a:rPr lang="en-ZA" sz="1400" dirty="0">
                <a:latin typeface="Arial" panose="020B0604020202020204" pitchFamily="34" charset="0"/>
                <a:cs typeface="Arial" panose="020B0604020202020204" pitchFamily="34" charset="0"/>
              </a:rPr>
              <a:t> and Ms M </a:t>
            </a:r>
            <a:r>
              <a:rPr lang="en-ZA" sz="1400" dirty="0" err="1" smtClean="0">
                <a:latin typeface="Arial" panose="020B0604020202020204" pitchFamily="34" charset="0"/>
                <a:cs typeface="Arial" panose="020B0604020202020204" pitchFamily="34" charset="0"/>
              </a:rPr>
              <a:t>Bhoshomane</a:t>
            </a:r>
            <a:endParaRPr lang="en-ZA" sz="1400" dirty="0" smtClean="0">
              <a:latin typeface="Arial" panose="020B0604020202020204" pitchFamily="34" charset="0"/>
              <a:cs typeface="Arial" panose="020B0604020202020204" pitchFamily="34" charset="0"/>
            </a:endParaRPr>
          </a:p>
          <a:p>
            <a:pPr marL="0" indent="0" algn="just">
              <a:lnSpc>
                <a:spcPct val="150000"/>
              </a:lnSpc>
              <a:buNone/>
            </a:pPr>
            <a:endParaRPr lang="en-ZA" sz="1400" dirty="0">
              <a:latin typeface="Arial" panose="020B0604020202020204" pitchFamily="34" charset="0"/>
              <a:cs typeface="Arial" panose="020B0604020202020204" pitchFamily="34" charset="0"/>
            </a:endParaRPr>
          </a:p>
          <a:p>
            <a:pPr marL="0" indent="0" algn="just">
              <a:lnSpc>
                <a:spcPct val="150000"/>
              </a:lnSpc>
              <a:buNone/>
            </a:pPr>
            <a:endParaRPr lang="en-ZA" sz="1400" dirty="0" smtClean="0">
              <a:latin typeface="Arial" panose="020B0604020202020204" pitchFamily="34" charset="0"/>
              <a:cs typeface="Arial" panose="020B0604020202020204" pitchFamily="34" charset="0"/>
            </a:endParaRPr>
          </a:p>
          <a:p>
            <a:pPr algn="just">
              <a:lnSpc>
                <a:spcPct val="150000"/>
              </a:lnSpc>
            </a:pPr>
            <a:endParaRPr lang="en-ZA" sz="1400" dirty="0" smtClean="0">
              <a:latin typeface="Arial" panose="020B0604020202020204" pitchFamily="34" charset="0"/>
              <a:cs typeface="Arial" panose="020B0604020202020204" pitchFamily="34" charset="0"/>
            </a:endParaRPr>
          </a:p>
          <a:p>
            <a:pPr marL="0" indent="0" algn="just">
              <a:lnSpc>
                <a:spcPct val="150000"/>
              </a:lnSpc>
              <a:buNone/>
            </a:pPr>
            <a:endParaRPr lang="en-ZA" sz="1400" dirty="0" smtClean="0">
              <a:latin typeface="Arial" panose="020B0604020202020204" pitchFamily="34" charset="0"/>
              <a:cs typeface="Arial" panose="020B0604020202020204" pitchFamily="34" charset="0"/>
            </a:endParaRPr>
          </a:p>
          <a:p>
            <a:pPr marL="0" indent="0" algn="just">
              <a:lnSpc>
                <a:spcPct val="150000"/>
              </a:lnSpc>
              <a:buFont typeface="Arial" panose="020B0604020202020204" pitchFamily="34" charset="0"/>
              <a:buNone/>
            </a:pPr>
            <a:endParaRPr lang="en-ZA" sz="1400" dirty="0" smtClean="0">
              <a:latin typeface="Arial" panose="020B0604020202020204" pitchFamily="34" charset="0"/>
              <a:cs typeface="Arial" panose="020B0604020202020204" pitchFamily="34" charset="0"/>
            </a:endParaRPr>
          </a:p>
          <a:p>
            <a:pPr marL="0" indent="0" algn="just">
              <a:lnSpc>
                <a:spcPct val="150000"/>
              </a:lnSpc>
              <a:buFont typeface="Arial" panose="020B0604020202020204" pitchFamily="34" charset="0"/>
              <a:buNone/>
            </a:pPr>
            <a:endParaRPr lang="en-ZA" sz="1400" dirty="0" smtClean="0">
              <a:latin typeface="Arial" panose="020B0604020202020204" pitchFamily="34" charset="0"/>
              <a:cs typeface="Arial" panose="020B0604020202020204" pitchFamily="34" charset="0"/>
            </a:endParaRPr>
          </a:p>
          <a:p>
            <a:pPr marL="0" indent="0" algn="just">
              <a:lnSpc>
                <a:spcPct val="150000"/>
              </a:lnSpc>
              <a:buFont typeface="Arial" panose="020B0604020202020204" pitchFamily="34" charset="0"/>
              <a:buNone/>
            </a:pPr>
            <a:endParaRPr lang="en-ZA" sz="1400" dirty="0" smtClean="0">
              <a:latin typeface="Arial" panose="020B0604020202020204" pitchFamily="34" charset="0"/>
              <a:cs typeface="Arial" panose="020B0604020202020204" pitchFamily="34" charset="0"/>
            </a:endParaRPr>
          </a:p>
          <a:p>
            <a:pPr marL="0" indent="0" algn="just">
              <a:buFont typeface="Arial" panose="020B0604020202020204" pitchFamily="34" charset="0"/>
              <a:buChar char="q"/>
            </a:pPr>
            <a:endParaRPr lang="en-ZA" sz="1400" dirty="0">
              <a:latin typeface="Arial" panose="020B0604020202020204" pitchFamily="34" charset="0"/>
              <a:cs typeface="Arial" panose="020B0604020202020204" pitchFamily="34" charset="0"/>
            </a:endParaRPr>
          </a:p>
        </p:txBody>
      </p:sp>
      <p:sp>
        <p:nvSpPr>
          <p:cNvPr id="14" name="Title 1"/>
          <p:cNvSpPr txBox="1">
            <a:spLocks/>
          </p:cNvSpPr>
          <p:nvPr/>
        </p:nvSpPr>
        <p:spPr>
          <a:xfrm>
            <a:off x="422033" y="76201"/>
            <a:ext cx="8264769" cy="829746"/>
          </a:xfrm>
          <a:prstGeom prst="rect">
            <a:avLst/>
          </a:prstGeom>
          <a:solidFill>
            <a:srgbClr val="FFC000"/>
          </a:solidFill>
        </p:spPr>
        <p:txBody>
          <a:bodyPr vert="horz" lIns="84406" tIns="42203" rIns="84406" bIns="42203"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b="1" dirty="0">
                <a:latin typeface="Arial" pitchFamily="34" charset="0"/>
                <a:ea typeface="ＭＳ Ｐゴシック" pitchFamily="34" charset="-128"/>
                <a:cs typeface="Arial" pitchFamily="34" charset="0"/>
              </a:rPr>
              <a:t/>
            </a:r>
            <a:br>
              <a:rPr lang="en-US" sz="2000" b="1" dirty="0">
                <a:latin typeface="Arial" pitchFamily="34" charset="0"/>
                <a:ea typeface="ＭＳ Ｐゴシック" pitchFamily="34" charset="-128"/>
                <a:cs typeface="Arial" pitchFamily="34" charset="0"/>
              </a:rPr>
            </a:br>
            <a:r>
              <a:rPr lang="en-US" sz="2000" b="1" dirty="0" smtClean="0">
                <a:latin typeface="Arial" pitchFamily="34" charset="0"/>
                <a:ea typeface="ＭＳ Ｐゴシック" pitchFamily="34" charset="-128"/>
                <a:cs typeface="Arial" pitchFamily="34" charset="0"/>
              </a:rPr>
              <a:t>ANALYSIS: DR JS MOROKA</a:t>
            </a:r>
            <a:endParaRPr lang="en-US" sz="2000" dirty="0">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117525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20"/>
          <p:cNvGraphicFramePr>
            <a:graphicFrameLocks/>
          </p:cNvGraphicFramePr>
          <p:nvPr/>
        </p:nvGraphicFramePr>
        <p:xfrm>
          <a:off x="2314577" y="660400"/>
          <a:ext cx="5260975" cy="4165600"/>
        </p:xfrm>
        <a:graphic>
          <a:graphicData uri="http://schemas.openxmlformats.org/presentationml/2006/ole">
            <mc:AlternateContent xmlns:mc="http://schemas.openxmlformats.org/markup-compatibility/2006">
              <mc:Choice xmlns:v="urn:schemas-microsoft-com:vml" Requires="v">
                <p:oleObj spid="_x0000_s8626" name="Worksheet" r:id="rId3" imgW="7735185" imgH="5156790" progId="Excel.Sheet.8">
                  <p:embed/>
                </p:oleObj>
              </mc:Choice>
              <mc:Fallback>
                <p:oleObj name="Worksheet" r:id="rId3" imgW="7735185" imgH="5156790" progId="Excel.Sheet.8">
                  <p:embed/>
                  <p:pic>
                    <p:nvPicPr>
                      <p:cNvPr id="0" name="Picture 108"/>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4577" y="660400"/>
                        <a:ext cx="5260975" cy="416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Ellipse 45"/>
          <p:cNvSpPr>
            <a:spLocks noChangeArrowheads="1"/>
          </p:cNvSpPr>
          <p:nvPr/>
        </p:nvSpPr>
        <p:spPr bwMode="auto">
          <a:xfrm>
            <a:off x="1985965" y="890588"/>
            <a:ext cx="4994275" cy="3657600"/>
          </a:xfrm>
          <a:prstGeom prst="ellipse">
            <a:avLst/>
          </a:prstGeom>
          <a:gradFill rotWithShape="1">
            <a:gsLst>
              <a:gs pos="0">
                <a:srgbClr val="FFFCF9">
                  <a:alpha val="76999"/>
                </a:srgbClr>
              </a:gs>
              <a:gs pos="100000">
                <a:srgbClr val="FFFFFF">
                  <a:alpha val="0"/>
                </a:srgbClr>
              </a:gs>
            </a:gsLst>
            <a:lin ang="5400000"/>
          </a:gradFill>
          <a:ln w="9525">
            <a:noFill/>
            <a:round/>
            <a:headEnd/>
            <a:tailEnd/>
          </a:ln>
        </p:spPr>
        <p:txBody>
          <a:bodyPr anchor="ctr"/>
          <a:lstStyle/>
          <a:p>
            <a:pPr algn="ctr" fontAlgn="base">
              <a:spcBef>
                <a:spcPct val="0"/>
              </a:spcBef>
              <a:spcAft>
                <a:spcPct val="0"/>
              </a:spcAft>
            </a:pPr>
            <a:r>
              <a:rPr lang="da-DK" sz="6000" b="1" smtClean="0">
                <a:solidFill>
                  <a:srgbClr val="77933C"/>
                </a:solidFill>
                <a:effectLst>
                  <a:outerShdw blurRad="38100" dist="38100" dir="2700000" algn="tl">
                    <a:srgbClr val="C0C0C0"/>
                  </a:outerShdw>
                </a:effectLst>
                <a:ea typeface="ＭＳ Ｐゴシック" pitchFamily="34" charset="-128"/>
                <a:cs typeface="Arial" pitchFamily="34" charset="0"/>
              </a:rPr>
              <a:t>Thank You </a:t>
            </a:r>
          </a:p>
        </p:txBody>
      </p:sp>
      <p:sp>
        <p:nvSpPr>
          <p:cNvPr id="72708" name="Slide Number Placeholder 9"/>
          <p:cNvSpPr>
            <a:spLocks noGrp="1"/>
          </p:cNvSpPr>
          <p:nvPr>
            <p:ph type="sldNum" sz="quarter" idx="12"/>
          </p:nvPr>
        </p:nvSpPr>
        <p:spPr bwMode="auto">
          <a:xfrm>
            <a:off x="3363915" y="6356354"/>
            <a:ext cx="31892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r>
              <a:rPr lang="en-US" sz="1200" dirty="0" smtClean="0">
                <a:solidFill>
                  <a:srgbClr val="898989"/>
                </a:solidFill>
                <a:latin typeface="Calibri" pitchFamily="34" charset="0"/>
              </a:rPr>
              <a:t>78</a:t>
            </a:r>
            <a:endParaRPr lang="en-US" sz="1200" dirty="0">
              <a:solidFill>
                <a:srgbClr val="898989"/>
              </a:solidFill>
              <a:latin typeface="Calibri" pitchFamily="34" charset="0"/>
            </a:endParaRPr>
          </a:p>
        </p:txBody>
      </p:sp>
    </p:spTree>
    <p:extLst>
      <p:ext uri="{BB962C8B-B14F-4D97-AF65-F5344CB8AC3E}">
        <p14:creationId xmlns:p14="http://schemas.microsoft.com/office/powerpoint/2010/main" val="38676303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500"/>
                                        <p:tgtEl>
                                          <p:spTgt spid="5"/>
                                        </p:tgtEl>
                                      </p:cBhvr>
                                    </p:animEffect>
                                  </p:childTnLst>
                                </p:cTn>
                              </p:par>
                            </p:childTnLst>
                          </p:cTn>
                        </p:par>
                        <p:par>
                          <p:cTn id="8" fill="hold" nodeType="afterGroup">
                            <p:stCondLst>
                              <p:cond delay="2500"/>
                            </p:stCondLst>
                            <p:childTnLst>
                              <p:par>
                                <p:cTn id="9" presetID="26"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870">
                                          <p:stCondLst>
                                            <p:cond delay="0"/>
                                          </p:stCondLst>
                                        </p:cTn>
                                        <p:tgtEl>
                                          <p:spTgt spid="6"/>
                                        </p:tgtEl>
                                      </p:cBhvr>
                                    </p:animEffect>
                                    <p:anim calcmode="lin" valueType="num">
                                      <p:cBhvr>
                                        <p:cTn id="12" dur="2733"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3" dur="996"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4" dur="996" tmFilter="0, 0; 0.125,0.2665; 0.25,0.4; 0.375,0.465; 0.5,0.5;  0.625,0.535; 0.75,0.6; 0.875,0.7335; 1,1">
                                          <p:stCondLst>
                                            <p:cond delay="996"/>
                                          </p:stCondLst>
                                        </p:cTn>
                                        <p:tgtEl>
                                          <p:spTgt spid="6"/>
                                        </p:tgtEl>
                                        <p:attrNameLst>
                                          <p:attrName>ppt_y</p:attrName>
                                        </p:attrNameLst>
                                      </p:cBhvr>
                                      <p:tavLst>
                                        <p:tav tm="0" fmla="#ppt_y-sin(pi*$)/9">
                                          <p:val>
                                            <p:fltVal val="0"/>
                                          </p:val>
                                        </p:tav>
                                        <p:tav tm="100000">
                                          <p:val>
                                            <p:fltVal val="1"/>
                                          </p:val>
                                        </p:tav>
                                      </p:tavLst>
                                    </p:anim>
                                    <p:anim calcmode="lin" valueType="num">
                                      <p:cBhvr>
                                        <p:cTn id="15" dur="498" tmFilter="0, 0; 0.125,0.2665; 0.25,0.4; 0.375,0.465; 0.5,0.5;  0.625,0.535; 0.75,0.6; 0.875,0.7335; 1,1">
                                          <p:stCondLst>
                                            <p:cond delay="1986"/>
                                          </p:stCondLst>
                                        </p:cTn>
                                        <p:tgtEl>
                                          <p:spTgt spid="6"/>
                                        </p:tgtEl>
                                        <p:attrNameLst>
                                          <p:attrName>ppt_y</p:attrName>
                                        </p:attrNameLst>
                                      </p:cBhvr>
                                      <p:tavLst>
                                        <p:tav tm="0" fmla="#ppt_y-sin(pi*$)/27">
                                          <p:val>
                                            <p:fltVal val="0"/>
                                          </p:val>
                                        </p:tav>
                                        <p:tav tm="100000">
                                          <p:val>
                                            <p:fltVal val="1"/>
                                          </p:val>
                                        </p:tav>
                                      </p:tavLst>
                                    </p:anim>
                                    <p:anim calcmode="lin" valueType="num">
                                      <p:cBhvr>
                                        <p:cTn id="16" dur="246" tmFilter="0, 0; 0.125,0.2665; 0.25,0.4; 0.375,0.465; 0.5,0.5;  0.625,0.535; 0.75,0.6; 0.875,0.7335; 1,1">
                                          <p:stCondLst>
                                            <p:cond delay="2484"/>
                                          </p:stCondLst>
                                        </p:cTn>
                                        <p:tgtEl>
                                          <p:spTgt spid="6"/>
                                        </p:tgtEl>
                                        <p:attrNameLst>
                                          <p:attrName>ppt_y</p:attrName>
                                        </p:attrNameLst>
                                      </p:cBhvr>
                                      <p:tavLst>
                                        <p:tav tm="0" fmla="#ppt_y-sin(pi*$)/81">
                                          <p:val>
                                            <p:fltVal val="0"/>
                                          </p:val>
                                        </p:tav>
                                        <p:tav tm="100000">
                                          <p:val>
                                            <p:fltVal val="1"/>
                                          </p:val>
                                        </p:tav>
                                      </p:tavLst>
                                    </p:anim>
                                    <p:animScale>
                                      <p:cBhvr>
                                        <p:cTn id="17" dur="39">
                                          <p:stCondLst>
                                            <p:cond delay="975"/>
                                          </p:stCondLst>
                                        </p:cTn>
                                        <p:tgtEl>
                                          <p:spTgt spid="6"/>
                                        </p:tgtEl>
                                      </p:cBhvr>
                                      <p:to x="100000" y="60000"/>
                                    </p:animScale>
                                    <p:animScale>
                                      <p:cBhvr>
                                        <p:cTn id="18" dur="249" decel="50000">
                                          <p:stCondLst>
                                            <p:cond delay="1014"/>
                                          </p:stCondLst>
                                        </p:cTn>
                                        <p:tgtEl>
                                          <p:spTgt spid="6"/>
                                        </p:tgtEl>
                                      </p:cBhvr>
                                      <p:to x="100000" y="100000"/>
                                    </p:animScale>
                                    <p:animScale>
                                      <p:cBhvr>
                                        <p:cTn id="19" dur="39">
                                          <p:stCondLst>
                                            <p:cond delay="1968"/>
                                          </p:stCondLst>
                                        </p:cTn>
                                        <p:tgtEl>
                                          <p:spTgt spid="6"/>
                                        </p:tgtEl>
                                      </p:cBhvr>
                                      <p:to x="100000" y="80000"/>
                                    </p:animScale>
                                    <p:animScale>
                                      <p:cBhvr>
                                        <p:cTn id="20" dur="249" decel="50000">
                                          <p:stCondLst>
                                            <p:cond delay="2007"/>
                                          </p:stCondLst>
                                        </p:cTn>
                                        <p:tgtEl>
                                          <p:spTgt spid="6"/>
                                        </p:tgtEl>
                                      </p:cBhvr>
                                      <p:to x="100000" y="100000"/>
                                    </p:animScale>
                                    <p:animScale>
                                      <p:cBhvr>
                                        <p:cTn id="21" dur="39">
                                          <p:stCondLst>
                                            <p:cond delay="2463"/>
                                          </p:stCondLst>
                                        </p:cTn>
                                        <p:tgtEl>
                                          <p:spTgt spid="6"/>
                                        </p:tgtEl>
                                      </p:cBhvr>
                                      <p:to x="100000" y="90000"/>
                                    </p:animScale>
                                    <p:animScale>
                                      <p:cBhvr>
                                        <p:cTn id="22" dur="249" decel="50000">
                                          <p:stCondLst>
                                            <p:cond delay="2502"/>
                                          </p:stCondLst>
                                        </p:cTn>
                                        <p:tgtEl>
                                          <p:spTgt spid="6"/>
                                        </p:tgtEl>
                                      </p:cBhvr>
                                      <p:to x="100000" y="100000"/>
                                    </p:animScale>
                                    <p:animScale>
                                      <p:cBhvr>
                                        <p:cTn id="23" dur="39">
                                          <p:stCondLst>
                                            <p:cond delay="2712"/>
                                          </p:stCondLst>
                                        </p:cTn>
                                        <p:tgtEl>
                                          <p:spTgt spid="6"/>
                                        </p:tgtEl>
                                      </p:cBhvr>
                                      <p:to x="100000" y="95000"/>
                                    </p:animScale>
                                    <p:animScale>
                                      <p:cBhvr>
                                        <p:cTn id="24" dur="249" decel="50000">
                                          <p:stCondLst>
                                            <p:cond delay="2751"/>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446354" y="437898"/>
            <a:ext cx="8345954" cy="604021"/>
            <a:chOff x="0" y="231501"/>
            <a:chExt cx="9906000" cy="799900"/>
          </a:xfrm>
        </p:grpSpPr>
        <p:pic>
          <p:nvPicPr>
            <p:cNvPr id="16" name="Picture 15"/>
            <p:cNvPicPr>
              <a:picLocks noChangeAspect="1"/>
            </p:cNvPicPr>
            <p:nvPr/>
          </p:nvPicPr>
          <p:blipFill>
            <a:blip r:embed="rId2" cstate="print"/>
            <a:stretch>
              <a:fillRect/>
            </a:stretch>
          </p:blipFill>
          <p:spPr>
            <a:xfrm>
              <a:off x="0" y="231501"/>
              <a:ext cx="9905999" cy="799900"/>
            </a:xfrm>
            <a:prstGeom prst="rect">
              <a:avLst/>
            </a:prstGeom>
          </p:spPr>
        </p:pic>
        <p:cxnSp>
          <p:nvCxnSpPr>
            <p:cNvPr id="17" name="Straight Connector 16"/>
            <p:cNvCxnSpPr/>
            <p:nvPr/>
          </p:nvCxnSpPr>
          <p:spPr>
            <a:xfrm>
              <a:off x="0" y="1031401"/>
              <a:ext cx="9906000" cy="0"/>
            </a:xfrm>
            <a:prstGeom prst="line">
              <a:avLst/>
            </a:prstGeom>
            <a:ln w="285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grpSp>
      <p:sp>
        <p:nvSpPr>
          <p:cNvPr id="5" name="Content Placeholder 4"/>
          <p:cNvSpPr>
            <a:spLocks noGrp="1"/>
          </p:cNvSpPr>
          <p:nvPr>
            <p:ph idx="1"/>
          </p:nvPr>
        </p:nvSpPr>
        <p:spPr>
          <a:xfrm>
            <a:off x="446355" y="1041920"/>
            <a:ext cx="8253265" cy="5552311"/>
          </a:xfrm>
        </p:spPr>
        <p:txBody>
          <a:bodyPr>
            <a:noAutofit/>
          </a:bodyPr>
          <a:lstStyle/>
          <a:p>
            <a:pPr algn="just">
              <a:lnSpc>
                <a:spcPct val="150000"/>
              </a:lnSpc>
            </a:pPr>
            <a:r>
              <a:rPr lang="en-US" sz="1400" dirty="0" smtClean="0">
                <a:latin typeface="Arial" charset="0"/>
                <a:ea typeface="Arial" charset="0"/>
                <a:cs typeface="Arial" charset="0"/>
              </a:rPr>
              <a:t>The findings  of </a:t>
            </a:r>
            <a:r>
              <a:rPr lang="en-US" sz="1400" dirty="0">
                <a:latin typeface="Arial" charset="0"/>
                <a:ea typeface="Arial" charset="0"/>
                <a:cs typeface="Arial" charset="0"/>
              </a:rPr>
              <a:t>the S106 (1)(b) (1)(b) of the Local Government : Municipal Systems Act, </a:t>
            </a:r>
            <a:r>
              <a:rPr lang="en-US" sz="1400" dirty="0" smtClean="0">
                <a:latin typeface="Arial" charset="0"/>
                <a:ea typeface="Arial" charset="0"/>
                <a:cs typeface="Arial" charset="0"/>
              </a:rPr>
              <a:t>2000 will be implemented  in short term, medium term  and long term.</a:t>
            </a:r>
          </a:p>
          <a:p>
            <a:pPr algn="just">
              <a:lnSpc>
                <a:spcPct val="150000"/>
              </a:lnSpc>
            </a:pPr>
            <a:r>
              <a:rPr lang="en-US" sz="1400" dirty="0" smtClean="0">
                <a:latin typeface="Arial" charset="0"/>
                <a:ea typeface="Arial" charset="0"/>
                <a:cs typeface="Arial" charset="0"/>
              </a:rPr>
              <a:t> </a:t>
            </a:r>
            <a:r>
              <a:rPr lang="en-US" sz="1400" dirty="0" err="1" smtClean="0">
                <a:latin typeface="Arial" charset="0"/>
                <a:ea typeface="Arial" charset="0"/>
                <a:cs typeface="Arial" charset="0"/>
              </a:rPr>
              <a:t>Dr</a:t>
            </a:r>
            <a:r>
              <a:rPr lang="en-US" sz="1400" dirty="0" smtClean="0">
                <a:latin typeface="Arial" charset="0"/>
                <a:ea typeface="Arial" charset="0"/>
                <a:cs typeface="Arial" charset="0"/>
              </a:rPr>
              <a:t> </a:t>
            </a:r>
            <a:r>
              <a:rPr lang="en-US" sz="1400" dirty="0" err="1" smtClean="0">
                <a:latin typeface="Arial" charset="0"/>
                <a:ea typeface="Arial" charset="0"/>
                <a:cs typeface="Arial" charset="0"/>
              </a:rPr>
              <a:t>Pixley</a:t>
            </a:r>
            <a:r>
              <a:rPr lang="en-US" sz="1400" dirty="0" smtClean="0">
                <a:latin typeface="Arial" charset="0"/>
                <a:ea typeface="Arial" charset="0"/>
                <a:cs typeface="Arial" charset="0"/>
              </a:rPr>
              <a:t> </a:t>
            </a:r>
            <a:r>
              <a:rPr lang="en-US" sz="1400" dirty="0" err="1" smtClean="0">
                <a:latin typeface="Arial" charset="0"/>
                <a:ea typeface="Arial" charset="0"/>
                <a:cs typeface="Arial" charset="0"/>
              </a:rPr>
              <a:t>Ka</a:t>
            </a:r>
            <a:r>
              <a:rPr lang="en-US" sz="1400" dirty="0" smtClean="0">
                <a:latin typeface="Arial" charset="0"/>
                <a:ea typeface="Arial" charset="0"/>
                <a:cs typeface="Arial" charset="0"/>
              </a:rPr>
              <a:t> </a:t>
            </a:r>
            <a:r>
              <a:rPr lang="en-US" sz="1400" dirty="0" err="1" smtClean="0">
                <a:latin typeface="Arial" charset="0"/>
                <a:ea typeface="Arial" charset="0"/>
                <a:cs typeface="Arial" charset="0"/>
              </a:rPr>
              <a:t>Isaka</a:t>
            </a:r>
            <a:r>
              <a:rPr lang="en-US" sz="1400" dirty="0" smtClean="0">
                <a:latin typeface="Arial" charset="0"/>
                <a:ea typeface="Arial" charset="0"/>
                <a:cs typeface="Arial" charset="0"/>
              </a:rPr>
              <a:t> </a:t>
            </a:r>
            <a:r>
              <a:rPr lang="en-US" sz="1400" dirty="0" err="1" smtClean="0">
                <a:latin typeface="Arial" charset="0"/>
                <a:ea typeface="Arial" charset="0"/>
                <a:cs typeface="Arial" charset="0"/>
              </a:rPr>
              <a:t>Seme</a:t>
            </a:r>
            <a:r>
              <a:rPr lang="en-US" sz="1400" dirty="0" smtClean="0">
                <a:latin typeface="Arial" charset="0"/>
                <a:ea typeface="Arial" charset="0"/>
                <a:cs typeface="Arial" charset="0"/>
              </a:rPr>
              <a:t> LM has made significant progress implementing  the  recommendations, followed by findings </a:t>
            </a:r>
            <a:r>
              <a:rPr lang="en-US" sz="1400" dirty="0" err="1" smtClean="0">
                <a:latin typeface="Arial" charset="0"/>
                <a:ea typeface="Arial" charset="0"/>
                <a:cs typeface="Arial" charset="0"/>
              </a:rPr>
              <a:t>Govan</a:t>
            </a:r>
            <a:r>
              <a:rPr lang="en-US" sz="1400" dirty="0" smtClean="0">
                <a:latin typeface="Arial" charset="0"/>
                <a:ea typeface="Arial" charset="0"/>
                <a:cs typeface="Arial" charset="0"/>
              </a:rPr>
              <a:t> Mbeki.</a:t>
            </a:r>
          </a:p>
          <a:p>
            <a:pPr algn="just">
              <a:lnSpc>
                <a:spcPct val="150000"/>
              </a:lnSpc>
            </a:pPr>
            <a:r>
              <a:rPr lang="en-US" sz="1400" dirty="0" smtClean="0">
                <a:latin typeface="Arial" charset="0"/>
                <a:ea typeface="Arial" charset="0"/>
                <a:cs typeface="Arial" charset="0"/>
              </a:rPr>
              <a:t>The process has been slow in </a:t>
            </a:r>
            <a:r>
              <a:rPr lang="en-US" sz="1400" dirty="0" err="1" smtClean="0">
                <a:latin typeface="Arial" charset="0"/>
                <a:ea typeface="Arial" charset="0"/>
                <a:cs typeface="Arial" charset="0"/>
              </a:rPr>
              <a:t>Lekwa</a:t>
            </a:r>
            <a:r>
              <a:rPr lang="en-US" sz="1400" dirty="0" smtClean="0">
                <a:latin typeface="Arial" charset="0"/>
                <a:ea typeface="Arial" charset="0"/>
                <a:cs typeface="Arial" charset="0"/>
              </a:rPr>
              <a:t> and </a:t>
            </a:r>
            <a:r>
              <a:rPr lang="en-US" sz="1400" dirty="0" err="1" smtClean="0">
                <a:latin typeface="Arial" charset="0"/>
                <a:ea typeface="Arial" charset="0"/>
                <a:cs typeface="Arial" charset="0"/>
              </a:rPr>
              <a:t>Dr</a:t>
            </a:r>
            <a:r>
              <a:rPr lang="en-US" sz="1400" dirty="0" smtClean="0">
                <a:latin typeface="Arial" charset="0"/>
                <a:ea typeface="Arial" charset="0"/>
                <a:cs typeface="Arial" charset="0"/>
              </a:rPr>
              <a:t> JS </a:t>
            </a:r>
            <a:r>
              <a:rPr lang="en-US" sz="1400" dirty="0" err="1" smtClean="0">
                <a:latin typeface="Arial" charset="0"/>
                <a:ea typeface="Arial" charset="0"/>
                <a:cs typeface="Arial" charset="0"/>
              </a:rPr>
              <a:t>Moroka</a:t>
            </a:r>
            <a:r>
              <a:rPr lang="en-US" sz="1400" dirty="0" smtClean="0">
                <a:latin typeface="Arial" charset="0"/>
                <a:ea typeface="Arial" charset="0"/>
                <a:cs typeface="Arial" charset="0"/>
              </a:rPr>
              <a:t> LM. The Administrator in </a:t>
            </a:r>
            <a:r>
              <a:rPr lang="en-US" sz="1400" dirty="0" err="1" smtClean="0">
                <a:latin typeface="Arial" charset="0"/>
                <a:ea typeface="Arial" charset="0"/>
                <a:cs typeface="Arial" charset="0"/>
              </a:rPr>
              <a:t>Lekwa</a:t>
            </a:r>
            <a:r>
              <a:rPr lang="en-US" sz="1400" dirty="0" smtClean="0">
                <a:latin typeface="Arial" charset="0"/>
                <a:ea typeface="Arial" charset="0"/>
                <a:cs typeface="Arial" charset="0"/>
              </a:rPr>
              <a:t> has committed to prioritizing the implementation of the report. </a:t>
            </a:r>
          </a:p>
          <a:p>
            <a:pPr algn="just">
              <a:lnSpc>
                <a:spcPct val="150000"/>
              </a:lnSpc>
            </a:pPr>
            <a:r>
              <a:rPr lang="en-US" sz="1400" dirty="0" smtClean="0">
                <a:latin typeface="Arial" charset="0"/>
                <a:ea typeface="Arial" charset="0"/>
                <a:cs typeface="Arial" charset="0"/>
              </a:rPr>
              <a:t>The matters of slow implementation of the investigation reports will also be raised with the TROIKAs of the new councils In </a:t>
            </a:r>
            <a:r>
              <a:rPr lang="en-US" sz="1400" dirty="0" err="1" smtClean="0">
                <a:latin typeface="Arial" charset="0"/>
                <a:ea typeface="Arial" charset="0"/>
                <a:cs typeface="Arial" charset="0"/>
              </a:rPr>
              <a:t>Lekwa</a:t>
            </a:r>
            <a:r>
              <a:rPr lang="en-US" sz="1400" dirty="0" smtClean="0">
                <a:latin typeface="Arial" charset="0"/>
                <a:ea typeface="Arial" charset="0"/>
                <a:cs typeface="Arial" charset="0"/>
              </a:rPr>
              <a:t> and  </a:t>
            </a:r>
            <a:r>
              <a:rPr lang="en-US" sz="1400" dirty="0" err="1" smtClean="0">
                <a:latin typeface="Arial" charset="0"/>
                <a:ea typeface="Arial" charset="0"/>
                <a:cs typeface="Arial" charset="0"/>
              </a:rPr>
              <a:t>Dr</a:t>
            </a:r>
            <a:r>
              <a:rPr lang="en-US" sz="1400" dirty="0" smtClean="0">
                <a:latin typeface="Arial" charset="0"/>
                <a:ea typeface="Arial" charset="0"/>
                <a:cs typeface="Arial" charset="0"/>
              </a:rPr>
              <a:t> JS </a:t>
            </a:r>
            <a:r>
              <a:rPr lang="en-US" sz="1400" dirty="0" err="1" smtClean="0">
                <a:latin typeface="Arial" charset="0"/>
                <a:ea typeface="Arial" charset="0"/>
                <a:cs typeface="Arial" charset="0"/>
              </a:rPr>
              <a:t>Moroka</a:t>
            </a:r>
            <a:r>
              <a:rPr lang="en-US" sz="1400" dirty="0" smtClean="0">
                <a:latin typeface="Arial" charset="0"/>
                <a:ea typeface="Arial" charset="0"/>
                <a:cs typeface="Arial" charset="0"/>
              </a:rPr>
              <a:t> municipalities. </a:t>
            </a:r>
          </a:p>
          <a:p>
            <a:pPr marL="0" indent="0" algn="just">
              <a:lnSpc>
                <a:spcPct val="150000"/>
              </a:lnSpc>
              <a:buNone/>
            </a:pPr>
            <a:r>
              <a:rPr lang="en-US" sz="1400" b="1" dirty="0" smtClean="0">
                <a:latin typeface="Arial" charset="0"/>
                <a:ea typeface="Arial" charset="0"/>
                <a:cs typeface="Arial" charset="0"/>
              </a:rPr>
              <a:t>What have municipalities done after receiving the reports. </a:t>
            </a:r>
          </a:p>
          <a:p>
            <a:pPr algn="just">
              <a:lnSpc>
                <a:spcPct val="150000"/>
              </a:lnSpc>
            </a:pPr>
            <a:r>
              <a:rPr lang="en-US" sz="1400" dirty="0" smtClean="0">
                <a:latin typeface="Arial" charset="0"/>
                <a:ea typeface="Arial" charset="0"/>
                <a:cs typeface="Arial" charset="0"/>
              </a:rPr>
              <a:t>All the affected municipalities developed action plans to respond to the findings. These action plans were tabled and approved by the respective councils.</a:t>
            </a:r>
          </a:p>
          <a:p>
            <a:pPr algn="just">
              <a:lnSpc>
                <a:spcPct val="150000"/>
              </a:lnSpc>
            </a:pPr>
            <a:r>
              <a:rPr lang="en-US" sz="1400" dirty="0" smtClean="0">
                <a:latin typeface="Arial" charset="0"/>
                <a:ea typeface="Arial" charset="0"/>
                <a:cs typeface="Arial" charset="0"/>
              </a:rPr>
              <a:t>The department guided the municipalities on the development of the action plans.  The department monitors the implementation of the action plans quarterly .</a:t>
            </a:r>
          </a:p>
        </p:txBody>
      </p:sp>
      <p:sp>
        <p:nvSpPr>
          <p:cNvPr id="2" name="Slide Number Placeholder 1"/>
          <p:cNvSpPr>
            <a:spLocks noGrp="1"/>
          </p:cNvSpPr>
          <p:nvPr>
            <p:ph type="sldNum" sz="quarter" idx="12"/>
          </p:nvPr>
        </p:nvSpPr>
        <p:spPr/>
        <p:txBody>
          <a:bodyPr/>
          <a:lstStyle/>
          <a:p>
            <a:fld id="{39AC5568-C467-DA4E-A229-6C912B895CA4}" type="slidenum">
              <a:rPr lang="en-US" smtClean="0">
                <a:solidFill>
                  <a:prstClr val="black">
                    <a:tint val="75000"/>
                  </a:prstClr>
                </a:solidFill>
              </a:rPr>
              <a:pPr/>
              <a:t>3</a:t>
            </a:fld>
            <a:endParaRPr lang="en-US">
              <a:solidFill>
                <a:prstClr val="black">
                  <a:tint val="75000"/>
                </a:prstClr>
              </a:solidFill>
            </a:endParaRPr>
          </a:p>
        </p:txBody>
      </p:sp>
      <p:sp>
        <p:nvSpPr>
          <p:cNvPr id="3" name="Rectangle 2"/>
          <p:cNvSpPr/>
          <p:nvPr/>
        </p:nvSpPr>
        <p:spPr>
          <a:xfrm>
            <a:off x="2250831" y="437899"/>
            <a:ext cx="3955504" cy="348109"/>
          </a:xfrm>
          <a:prstGeom prst="rect">
            <a:avLst/>
          </a:prstGeom>
        </p:spPr>
        <p:txBody>
          <a:bodyPr wrap="square">
            <a:spAutoFit/>
          </a:bodyPr>
          <a:lstStyle/>
          <a:p>
            <a:pPr algn="ctr"/>
            <a:r>
              <a:rPr lang="en-ZA" sz="1662" b="1"/>
              <a:t>BACKGROUND AND INTRODUCTION</a:t>
            </a:r>
            <a:endParaRPr lang="en-US" sz="1662" b="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7075391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446354" y="437898"/>
            <a:ext cx="8345954" cy="604021"/>
            <a:chOff x="0" y="231501"/>
            <a:chExt cx="9906000" cy="799900"/>
          </a:xfrm>
        </p:grpSpPr>
        <p:pic>
          <p:nvPicPr>
            <p:cNvPr id="16" name="Picture 15"/>
            <p:cNvPicPr>
              <a:picLocks noChangeAspect="1"/>
            </p:cNvPicPr>
            <p:nvPr/>
          </p:nvPicPr>
          <p:blipFill>
            <a:blip r:embed="rId2" cstate="print"/>
            <a:stretch>
              <a:fillRect/>
            </a:stretch>
          </p:blipFill>
          <p:spPr>
            <a:xfrm>
              <a:off x="0" y="231501"/>
              <a:ext cx="9905999" cy="799900"/>
            </a:xfrm>
            <a:prstGeom prst="rect">
              <a:avLst/>
            </a:prstGeom>
          </p:spPr>
        </p:pic>
        <p:cxnSp>
          <p:nvCxnSpPr>
            <p:cNvPr id="17" name="Straight Connector 16"/>
            <p:cNvCxnSpPr/>
            <p:nvPr/>
          </p:nvCxnSpPr>
          <p:spPr>
            <a:xfrm>
              <a:off x="0" y="1031401"/>
              <a:ext cx="9906000" cy="0"/>
            </a:xfrm>
            <a:prstGeom prst="line">
              <a:avLst/>
            </a:prstGeom>
            <a:ln w="285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grpSp>
      <p:sp>
        <p:nvSpPr>
          <p:cNvPr id="5" name="Content Placeholder 4"/>
          <p:cNvSpPr>
            <a:spLocks noGrp="1"/>
          </p:cNvSpPr>
          <p:nvPr>
            <p:ph idx="1"/>
          </p:nvPr>
        </p:nvSpPr>
        <p:spPr>
          <a:xfrm>
            <a:off x="446355" y="1041920"/>
            <a:ext cx="8253265" cy="5552311"/>
          </a:xfrm>
        </p:spPr>
        <p:txBody>
          <a:bodyPr>
            <a:noAutofit/>
          </a:bodyPr>
          <a:lstStyle/>
          <a:p>
            <a:pPr marL="0" indent="0" algn="just">
              <a:lnSpc>
                <a:spcPct val="150000"/>
              </a:lnSpc>
              <a:buNone/>
            </a:pPr>
            <a:r>
              <a:rPr lang="en-US" sz="1400" b="1" dirty="0" smtClean="0">
                <a:latin typeface="Arial" charset="0"/>
                <a:ea typeface="Arial" charset="0"/>
                <a:cs typeface="Arial" charset="0"/>
              </a:rPr>
              <a:t>Resolved Matters</a:t>
            </a:r>
          </a:p>
          <a:p>
            <a:pPr algn="just">
              <a:lnSpc>
                <a:spcPct val="150000"/>
              </a:lnSpc>
            </a:pPr>
            <a:r>
              <a:rPr lang="en-US" sz="1400" dirty="0" smtClean="0">
                <a:latin typeface="Arial" charset="0"/>
                <a:ea typeface="Arial" charset="0"/>
                <a:cs typeface="Arial" charset="0"/>
              </a:rPr>
              <a:t>When a matter is resolved it means according to the remedial action the municipality has indicated on the  action plan, the activity has been accomplished.</a:t>
            </a:r>
          </a:p>
          <a:p>
            <a:pPr marL="0" indent="0" algn="just">
              <a:lnSpc>
                <a:spcPct val="150000"/>
              </a:lnSpc>
              <a:buNone/>
            </a:pPr>
            <a:endParaRPr lang="en-US" sz="1400" dirty="0">
              <a:latin typeface="Arial" charset="0"/>
              <a:ea typeface="Arial" charset="0"/>
              <a:cs typeface="Arial" charset="0"/>
            </a:endParaRPr>
          </a:p>
          <a:p>
            <a:pPr marL="0" indent="0" algn="just">
              <a:lnSpc>
                <a:spcPct val="150000"/>
              </a:lnSpc>
              <a:buNone/>
            </a:pPr>
            <a:r>
              <a:rPr lang="en-US" sz="1400" b="1" dirty="0" smtClean="0">
                <a:latin typeface="Arial" charset="0"/>
                <a:ea typeface="Arial" charset="0"/>
                <a:cs typeface="Arial" charset="0"/>
              </a:rPr>
              <a:t>In progress Matters</a:t>
            </a:r>
          </a:p>
          <a:p>
            <a:pPr algn="just">
              <a:lnSpc>
                <a:spcPct val="150000"/>
              </a:lnSpc>
            </a:pPr>
            <a:r>
              <a:rPr lang="en-US" sz="1400" dirty="0" smtClean="0">
                <a:latin typeface="Arial" charset="0"/>
                <a:ea typeface="Arial" charset="0"/>
                <a:cs typeface="Arial" charset="0"/>
              </a:rPr>
              <a:t>These are matters that according to the remedial action the municipality has indicated on the action plan, the activity is  still work in progress. The department monitors progress on these on a quarterly basis.</a:t>
            </a:r>
          </a:p>
          <a:p>
            <a:pPr marL="0" indent="0" algn="just">
              <a:lnSpc>
                <a:spcPct val="150000"/>
              </a:lnSpc>
              <a:buNone/>
            </a:pPr>
            <a:endParaRPr lang="en-US" sz="1400" dirty="0" smtClean="0">
              <a:latin typeface="Arial" charset="0"/>
              <a:ea typeface="Arial" charset="0"/>
              <a:cs typeface="Arial" charset="0"/>
            </a:endParaRPr>
          </a:p>
          <a:p>
            <a:pPr marL="0" indent="0" algn="just">
              <a:lnSpc>
                <a:spcPct val="150000"/>
              </a:lnSpc>
              <a:buNone/>
            </a:pPr>
            <a:r>
              <a:rPr lang="en-US" sz="1400" b="1" dirty="0" smtClean="0">
                <a:latin typeface="Arial" charset="0"/>
                <a:ea typeface="Arial" charset="0"/>
                <a:cs typeface="Arial" charset="0"/>
              </a:rPr>
              <a:t>Unresolved Matters</a:t>
            </a:r>
          </a:p>
          <a:p>
            <a:pPr algn="just">
              <a:lnSpc>
                <a:spcPct val="150000"/>
              </a:lnSpc>
            </a:pPr>
            <a:r>
              <a:rPr lang="en-US" sz="1400" dirty="0" smtClean="0">
                <a:latin typeface="Arial" charset="0"/>
                <a:ea typeface="Arial" charset="0"/>
                <a:cs typeface="Arial" charset="0"/>
              </a:rPr>
              <a:t>These are matters </a:t>
            </a:r>
            <a:r>
              <a:rPr lang="en-US" sz="1400" dirty="0">
                <a:latin typeface="Arial" charset="0"/>
                <a:ea typeface="Arial" charset="0"/>
                <a:cs typeface="Arial" charset="0"/>
              </a:rPr>
              <a:t>that according to the remedial action the municipality has indicated on the action plan, </a:t>
            </a:r>
            <a:r>
              <a:rPr lang="en-US" sz="1400" dirty="0" smtClean="0">
                <a:latin typeface="Arial" charset="0"/>
                <a:ea typeface="Arial" charset="0"/>
                <a:cs typeface="Arial" charset="0"/>
              </a:rPr>
              <a:t>there is no  or very little progress that has been made in resolving them.  There are matters that the department engages with the municipality to get them addressed.</a:t>
            </a:r>
            <a:endParaRPr lang="en-US" sz="1400" dirty="0">
              <a:latin typeface="Arial" charset="0"/>
              <a:ea typeface="Arial" charset="0"/>
              <a:cs typeface="Arial" charset="0"/>
            </a:endParaRPr>
          </a:p>
        </p:txBody>
      </p:sp>
      <p:sp>
        <p:nvSpPr>
          <p:cNvPr id="2" name="Slide Number Placeholder 1"/>
          <p:cNvSpPr>
            <a:spLocks noGrp="1"/>
          </p:cNvSpPr>
          <p:nvPr>
            <p:ph type="sldNum" sz="quarter" idx="12"/>
          </p:nvPr>
        </p:nvSpPr>
        <p:spPr/>
        <p:txBody>
          <a:bodyPr/>
          <a:lstStyle/>
          <a:p>
            <a:fld id="{39AC5568-C467-DA4E-A229-6C912B895CA4}" type="slidenum">
              <a:rPr lang="en-US" smtClean="0">
                <a:solidFill>
                  <a:prstClr val="black">
                    <a:tint val="75000"/>
                  </a:prstClr>
                </a:solidFill>
              </a:rPr>
              <a:pPr/>
              <a:t>4</a:t>
            </a:fld>
            <a:endParaRPr lang="en-US">
              <a:solidFill>
                <a:prstClr val="black">
                  <a:tint val="75000"/>
                </a:prstClr>
              </a:solidFill>
            </a:endParaRPr>
          </a:p>
        </p:txBody>
      </p:sp>
      <p:sp>
        <p:nvSpPr>
          <p:cNvPr id="3" name="Rectangle 2"/>
          <p:cNvSpPr/>
          <p:nvPr/>
        </p:nvSpPr>
        <p:spPr>
          <a:xfrm>
            <a:off x="2250831" y="437899"/>
            <a:ext cx="3955504" cy="348109"/>
          </a:xfrm>
          <a:prstGeom prst="rect">
            <a:avLst/>
          </a:prstGeom>
        </p:spPr>
        <p:txBody>
          <a:bodyPr wrap="square">
            <a:spAutoFit/>
          </a:bodyPr>
          <a:lstStyle/>
          <a:p>
            <a:pPr algn="ctr"/>
            <a:r>
              <a:rPr lang="en-ZA" sz="1662" b="1"/>
              <a:t>BACKGROUND AND INTRODUCTION</a:t>
            </a:r>
            <a:endParaRPr lang="en-US" sz="1662" b="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1990853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3470031" y="6131171"/>
            <a:ext cx="2133600" cy="337038"/>
          </a:xfrm>
        </p:spPr>
        <p:txBody>
          <a:bodyPr/>
          <a:lstStyle/>
          <a:p>
            <a:fld id="{39AC5568-C467-DA4E-A229-6C912B895CA4}" type="slidenum">
              <a:rPr lang="en-US" smtClean="0"/>
              <a:pPr/>
              <a:t>5</a:t>
            </a:fld>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122151348"/>
              </p:ext>
            </p:extLst>
          </p:nvPr>
        </p:nvGraphicFramePr>
        <p:xfrm>
          <a:off x="179512" y="692696"/>
          <a:ext cx="8784975" cy="5133212"/>
        </p:xfrm>
        <a:graphic>
          <a:graphicData uri="http://schemas.openxmlformats.org/drawingml/2006/table">
            <a:tbl>
              <a:tblPr firstRow="1" firstCol="1" bandRow="1">
                <a:tableStyleId>{5C22544A-7EE6-4342-B048-85BDC9FD1C3A}</a:tableStyleId>
              </a:tblPr>
              <a:tblGrid>
                <a:gridCol w="318449">
                  <a:extLst>
                    <a:ext uri="{9D8B030D-6E8A-4147-A177-3AD203B41FA5}">
                      <a16:colId xmlns:a16="http://schemas.microsoft.com/office/drawing/2014/main" val="1467042182"/>
                    </a:ext>
                  </a:extLst>
                </a:gridCol>
                <a:gridCol w="1605369">
                  <a:extLst>
                    <a:ext uri="{9D8B030D-6E8A-4147-A177-3AD203B41FA5}">
                      <a16:colId xmlns:a16="http://schemas.microsoft.com/office/drawing/2014/main" val="3965160017"/>
                    </a:ext>
                  </a:extLst>
                </a:gridCol>
                <a:gridCol w="1923820">
                  <a:extLst>
                    <a:ext uri="{9D8B030D-6E8A-4147-A177-3AD203B41FA5}">
                      <a16:colId xmlns:a16="http://schemas.microsoft.com/office/drawing/2014/main" val="1396737281"/>
                    </a:ext>
                  </a:extLst>
                </a:gridCol>
                <a:gridCol w="1923820">
                  <a:extLst>
                    <a:ext uri="{9D8B030D-6E8A-4147-A177-3AD203B41FA5}">
                      <a16:colId xmlns:a16="http://schemas.microsoft.com/office/drawing/2014/main" val="20003"/>
                    </a:ext>
                  </a:extLst>
                </a:gridCol>
                <a:gridCol w="1602656">
                  <a:extLst>
                    <a:ext uri="{9D8B030D-6E8A-4147-A177-3AD203B41FA5}">
                      <a16:colId xmlns:a16="http://schemas.microsoft.com/office/drawing/2014/main" val="2376033943"/>
                    </a:ext>
                  </a:extLst>
                </a:gridCol>
                <a:gridCol w="1410861">
                  <a:extLst>
                    <a:ext uri="{9D8B030D-6E8A-4147-A177-3AD203B41FA5}">
                      <a16:colId xmlns:a16="http://schemas.microsoft.com/office/drawing/2014/main" val="2413516745"/>
                    </a:ext>
                  </a:extLst>
                </a:gridCol>
              </a:tblGrid>
              <a:tr h="496164">
                <a:tc>
                  <a:txBody>
                    <a:bodyPr/>
                    <a:lstStyle/>
                    <a:p>
                      <a:pPr algn="just">
                        <a:lnSpc>
                          <a:spcPct val="107000"/>
                        </a:lnSpc>
                        <a:spcAft>
                          <a:spcPts val="0"/>
                        </a:spcAft>
                      </a:pPr>
                      <a:r>
                        <a:rPr lang="en-ZA" sz="1000" dirty="0">
                          <a:solidFill>
                            <a:schemeClr val="tx1"/>
                          </a:solidFill>
                          <a:effectLst/>
                          <a:latin typeface="Arial" panose="020B0604020202020204" pitchFamily="34" charset="0"/>
                          <a:cs typeface="Arial" panose="020B0604020202020204" pitchFamily="34" charset="0"/>
                        </a:rPr>
                        <a:t>NO</a:t>
                      </a: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ZA" sz="1000" dirty="0">
                          <a:solidFill>
                            <a:schemeClr val="tx1"/>
                          </a:solidFill>
                          <a:effectLst/>
                          <a:latin typeface="Arial" panose="020B0604020202020204" pitchFamily="34" charset="0"/>
                          <a:cs typeface="Arial" panose="020B0604020202020204" pitchFamily="34" charset="0"/>
                        </a:rPr>
                        <a:t>ALLEGATIONS</a:t>
                      </a: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ZA" sz="1000" dirty="0">
                          <a:solidFill>
                            <a:schemeClr val="tx1"/>
                          </a:solidFill>
                          <a:effectLst/>
                          <a:latin typeface="Arial" panose="020B0604020202020204" pitchFamily="34" charset="0"/>
                          <a:cs typeface="Arial" panose="020B0604020202020204" pitchFamily="34" charset="0"/>
                        </a:rPr>
                        <a:t>FINDINGS</a:t>
                      </a: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REMIEDIAL</a:t>
                      </a:r>
                      <a:r>
                        <a:rPr lang="en-ZA" sz="100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ACTION BY MUNICIPALITY</a:t>
                      </a:r>
                      <a:endPar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ZA" sz="1000">
                          <a:solidFill>
                            <a:schemeClr val="tx1"/>
                          </a:solidFill>
                          <a:effectLst/>
                          <a:latin typeface="Arial" panose="020B0604020202020204" pitchFamily="34" charset="0"/>
                          <a:cs typeface="Arial" panose="020B0604020202020204" pitchFamily="34" charset="0"/>
                        </a:rPr>
                        <a:t>PROGRESS AS SUBMITTED BY MUNICIPALITY</a:t>
                      </a:r>
                      <a:endParaRPr lang="en-ZA" sz="1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ZA" sz="1000">
                          <a:solidFill>
                            <a:schemeClr val="tx1"/>
                          </a:solidFill>
                          <a:effectLst/>
                          <a:latin typeface="Arial" panose="020B0604020202020204" pitchFamily="34" charset="0"/>
                          <a:cs typeface="Arial" panose="020B0604020202020204" pitchFamily="34" charset="0"/>
                        </a:rPr>
                        <a:t>COMMENTS BY DEPARTMENT</a:t>
                      </a:r>
                      <a:endParaRPr lang="en-ZA" sz="1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4394475"/>
                  </a:ext>
                </a:extLst>
              </a:tr>
              <a:tr h="4637048">
                <a:tc>
                  <a:txBody>
                    <a:bodyPr/>
                    <a:lstStyle/>
                    <a:p>
                      <a:pPr algn="just">
                        <a:lnSpc>
                          <a:spcPct val="107000"/>
                        </a:lnSpc>
                        <a:spcAft>
                          <a:spcPts val="0"/>
                        </a:spcAft>
                      </a:pPr>
                      <a:r>
                        <a:rPr lang="en-ZA" sz="1000" dirty="0">
                          <a:solidFill>
                            <a:schemeClr val="tx1"/>
                          </a:solidFill>
                          <a:effectLst/>
                          <a:latin typeface="Arial" panose="020B0604020202020204" pitchFamily="34" charset="0"/>
                          <a:cs typeface="Arial" panose="020B0604020202020204" pitchFamily="34" charset="0"/>
                        </a:rPr>
                        <a:t>01</a:t>
                      </a: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n-ZA" sz="1000" dirty="0">
                          <a:solidFill>
                            <a:schemeClr val="tx1"/>
                          </a:solidFill>
                          <a:effectLst/>
                          <a:latin typeface="Arial" panose="020B0604020202020204" pitchFamily="34" charset="0"/>
                          <a:cs typeface="Arial" panose="020B0604020202020204" pitchFamily="34" charset="0"/>
                        </a:rPr>
                        <a:t>Acts of maladministration levelled against the Office Bearers and Employees. </a:t>
                      </a:r>
                    </a:p>
                    <a:p>
                      <a:pPr algn="just">
                        <a:lnSpc>
                          <a:spcPct val="150000"/>
                        </a:lnSpc>
                        <a:spcAft>
                          <a:spcPts val="0"/>
                        </a:spcAft>
                      </a:pPr>
                      <a:r>
                        <a:rPr lang="en-ZA" sz="1000" dirty="0">
                          <a:solidFill>
                            <a:schemeClr val="tx1"/>
                          </a:solidFill>
                          <a:effectLst/>
                          <a:latin typeface="Arial" panose="020B0604020202020204" pitchFamily="34" charset="0"/>
                          <a:cs typeface="Arial" panose="020B0604020202020204" pitchFamily="34" charset="0"/>
                        </a:rPr>
                        <a:t>(Interference by the Executive Mayor in the Administration of the Municipality.)</a:t>
                      </a: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n-ZA" sz="1000" dirty="0">
                          <a:solidFill>
                            <a:schemeClr val="tx1"/>
                          </a:solidFill>
                          <a:effectLst/>
                          <a:latin typeface="Arial" panose="020B0604020202020204" pitchFamily="34" charset="0"/>
                          <a:cs typeface="Arial" panose="020B0604020202020204" pitchFamily="34" charset="0"/>
                        </a:rPr>
                        <a:t>The Executive Mayor and some Councillors do interfere in the administration of the municipal council.</a:t>
                      </a:r>
                    </a:p>
                    <a:p>
                      <a:pPr algn="just">
                        <a:lnSpc>
                          <a:spcPct val="150000"/>
                        </a:lnSpc>
                        <a:spcAft>
                          <a:spcPts val="0"/>
                        </a:spcAft>
                      </a:pPr>
                      <a:r>
                        <a:rPr lang="en-ZA" sz="1000" dirty="0">
                          <a:solidFill>
                            <a:schemeClr val="tx1"/>
                          </a:solidFill>
                          <a:effectLst/>
                          <a:latin typeface="Arial" panose="020B0604020202020204" pitchFamily="34" charset="0"/>
                          <a:cs typeface="Arial" panose="020B0604020202020204" pitchFamily="34" charset="0"/>
                        </a:rPr>
                        <a:t> </a:t>
                      </a:r>
                      <a:endParaRPr lang="en-ZA" sz="1000" dirty="0" smtClean="0">
                        <a:solidFill>
                          <a:schemeClr val="tx1"/>
                        </a:solidFill>
                        <a:effectLst/>
                        <a:latin typeface="Arial" panose="020B0604020202020204" pitchFamily="34" charset="0"/>
                        <a:cs typeface="Arial" panose="020B0604020202020204" pitchFamily="34" charset="0"/>
                      </a:endParaRPr>
                    </a:p>
                    <a:p>
                      <a:pPr algn="just">
                        <a:lnSpc>
                          <a:spcPct val="150000"/>
                        </a:lnSpc>
                        <a:spcAft>
                          <a:spcPts val="0"/>
                        </a:spcAft>
                      </a:pPr>
                      <a:endParaRPr lang="en-ZA" sz="1000" dirty="0" smtClean="0">
                        <a:solidFill>
                          <a:schemeClr val="tx1"/>
                        </a:solidFill>
                        <a:effectLst/>
                        <a:latin typeface="Arial" panose="020B0604020202020204" pitchFamily="34" charset="0"/>
                        <a:cs typeface="Arial" panose="020B0604020202020204" pitchFamily="34" charset="0"/>
                      </a:endParaRPr>
                    </a:p>
                    <a:p>
                      <a:pPr algn="just">
                        <a:lnSpc>
                          <a:spcPct val="150000"/>
                        </a:lnSpc>
                        <a:spcAft>
                          <a:spcPts val="0"/>
                        </a:spcAft>
                      </a:pPr>
                      <a:endParaRPr lang="en-ZA" sz="1000" dirty="0" smtClean="0">
                        <a:solidFill>
                          <a:schemeClr val="tx1"/>
                        </a:solidFill>
                        <a:effectLst/>
                        <a:latin typeface="Arial" panose="020B0604020202020204" pitchFamily="34" charset="0"/>
                        <a:cs typeface="Arial" panose="020B0604020202020204" pitchFamily="34" charset="0"/>
                      </a:endParaRPr>
                    </a:p>
                    <a:p>
                      <a:pPr algn="just">
                        <a:lnSpc>
                          <a:spcPct val="150000"/>
                        </a:lnSpc>
                        <a:spcAft>
                          <a:spcPts val="0"/>
                        </a:spcAft>
                      </a:pPr>
                      <a:endParaRPr lang="en-ZA" sz="1000" dirty="0">
                        <a:solidFill>
                          <a:schemeClr val="tx1"/>
                        </a:solidFill>
                        <a:effectLst/>
                        <a:latin typeface="Arial" panose="020B0604020202020204" pitchFamily="34" charset="0"/>
                        <a:cs typeface="Arial" panose="020B0604020202020204" pitchFamily="34" charset="0"/>
                      </a:endParaRPr>
                    </a:p>
                    <a:p>
                      <a:pPr algn="just">
                        <a:lnSpc>
                          <a:spcPct val="150000"/>
                        </a:lnSpc>
                        <a:spcAft>
                          <a:spcPts val="0"/>
                        </a:spcAft>
                      </a:pPr>
                      <a:r>
                        <a:rPr lang="en-ZA" sz="1000" dirty="0">
                          <a:solidFill>
                            <a:schemeClr val="tx1"/>
                          </a:solidFill>
                          <a:effectLst/>
                          <a:latin typeface="Arial" panose="020B0604020202020204" pitchFamily="34" charset="0"/>
                          <a:cs typeface="Arial" panose="020B0604020202020204" pitchFamily="34" charset="0"/>
                        </a:rPr>
                        <a:t>The Executive Mayor did instruct </a:t>
                      </a:r>
                      <a:r>
                        <a:rPr lang="en-ZA" sz="1000" dirty="0" err="1">
                          <a:solidFill>
                            <a:schemeClr val="tx1"/>
                          </a:solidFill>
                          <a:effectLst/>
                          <a:latin typeface="Arial" panose="020B0604020202020204" pitchFamily="34" charset="0"/>
                          <a:cs typeface="Arial" panose="020B0604020202020204" pitchFamily="34" charset="0"/>
                        </a:rPr>
                        <a:t>Mjali</a:t>
                      </a:r>
                      <a:r>
                        <a:rPr lang="en-ZA" sz="1000" dirty="0">
                          <a:solidFill>
                            <a:schemeClr val="tx1"/>
                          </a:solidFill>
                          <a:effectLst/>
                          <a:latin typeface="Arial" panose="020B0604020202020204" pitchFamily="34" charset="0"/>
                          <a:cs typeface="Arial" panose="020B0604020202020204" pitchFamily="34" charset="0"/>
                        </a:rPr>
                        <a:t> </a:t>
                      </a:r>
                      <a:r>
                        <a:rPr lang="en-ZA" sz="1000" dirty="0" err="1">
                          <a:solidFill>
                            <a:schemeClr val="tx1"/>
                          </a:solidFill>
                          <a:effectLst/>
                          <a:latin typeface="Arial" panose="020B0604020202020204" pitchFamily="34" charset="0"/>
                          <a:cs typeface="Arial" panose="020B0604020202020204" pitchFamily="34" charset="0"/>
                        </a:rPr>
                        <a:t>Zimema</a:t>
                      </a:r>
                      <a:r>
                        <a:rPr lang="en-ZA" sz="1000" dirty="0">
                          <a:solidFill>
                            <a:schemeClr val="tx1"/>
                          </a:solidFill>
                          <a:effectLst/>
                          <a:latin typeface="Arial" panose="020B0604020202020204" pitchFamily="34" charset="0"/>
                          <a:cs typeface="Arial" panose="020B0604020202020204" pitchFamily="34" charset="0"/>
                        </a:rPr>
                        <a:t> attorneys to act on behalf of the Municipality. The instruction by the Executive Mayor was unlawful and the payment to </a:t>
                      </a:r>
                      <a:r>
                        <a:rPr lang="en-ZA" sz="1000" dirty="0" err="1">
                          <a:solidFill>
                            <a:schemeClr val="tx1"/>
                          </a:solidFill>
                          <a:effectLst/>
                          <a:latin typeface="Arial" panose="020B0604020202020204" pitchFamily="34" charset="0"/>
                          <a:cs typeface="Arial" panose="020B0604020202020204" pitchFamily="34" charset="0"/>
                        </a:rPr>
                        <a:t>Mjali</a:t>
                      </a:r>
                      <a:r>
                        <a:rPr lang="en-ZA" sz="1000" dirty="0">
                          <a:solidFill>
                            <a:schemeClr val="tx1"/>
                          </a:solidFill>
                          <a:effectLst/>
                          <a:latin typeface="Arial" panose="020B0604020202020204" pitchFamily="34" charset="0"/>
                          <a:cs typeface="Arial" panose="020B0604020202020204" pitchFamily="34" charset="0"/>
                        </a:rPr>
                        <a:t> </a:t>
                      </a:r>
                      <a:r>
                        <a:rPr lang="en-ZA" sz="1000" dirty="0" err="1">
                          <a:solidFill>
                            <a:schemeClr val="tx1"/>
                          </a:solidFill>
                          <a:effectLst/>
                          <a:latin typeface="Arial" panose="020B0604020202020204" pitchFamily="34" charset="0"/>
                          <a:cs typeface="Arial" panose="020B0604020202020204" pitchFamily="34" charset="0"/>
                        </a:rPr>
                        <a:t>Zimema</a:t>
                      </a:r>
                      <a:r>
                        <a:rPr lang="en-ZA" sz="1000" dirty="0">
                          <a:solidFill>
                            <a:schemeClr val="tx1"/>
                          </a:solidFill>
                          <a:effectLst/>
                          <a:latin typeface="Arial" panose="020B0604020202020204" pitchFamily="34" charset="0"/>
                          <a:cs typeface="Arial" panose="020B0604020202020204" pitchFamily="34" charset="0"/>
                        </a:rPr>
                        <a:t> Attorney’s was therefore irregular. As a result of the unlawful instruction and the irregular payment, the municipality incurred a loss of R194, 828.50 in legal </a:t>
                      </a:r>
                      <a:r>
                        <a:rPr lang="en-ZA" sz="1000" dirty="0" smtClean="0">
                          <a:solidFill>
                            <a:schemeClr val="tx1"/>
                          </a:solidFill>
                          <a:effectLst/>
                          <a:latin typeface="Arial" panose="020B0604020202020204" pitchFamily="34" charset="0"/>
                          <a:cs typeface="Arial" panose="020B0604020202020204" pitchFamily="34" charset="0"/>
                        </a:rPr>
                        <a:t>fees</a:t>
                      </a: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Training to be provided</a:t>
                      </a:r>
                      <a:r>
                        <a:rPr lang="en-ZA" sz="100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to councillors and municipal staff on roles and powers</a:t>
                      </a:r>
                    </a:p>
                    <a:p>
                      <a:pPr algn="just">
                        <a:lnSpc>
                          <a:spcPct val="150000"/>
                        </a:lnSpc>
                        <a:spcAft>
                          <a:spcPts val="0"/>
                        </a:spcAft>
                      </a:pPr>
                      <a:endParaRPr lang="en-ZA" sz="100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endParaRPr lang="en-ZA" sz="100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endParaRPr lang="en-ZA" sz="100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endParaRPr lang="en-ZA" sz="100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endParaRPr lang="en-ZA" sz="100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en-ZA" sz="100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In relation to the R194 828.50 the municipal council to discuss this matter and take the necessary action to reprimand the Executive Mayor for him not to commit similar conduct in future.</a:t>
                      </a: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n-ZA" sz="1000" dirty="0">
                          <a:solidFill>
                            <a:schemeClr val="tx1"/>
                          </a:solidFill>
                          <a:effectLst/>
                          <a:latin typeface="Arial" panose="020B0604020202020204" pitchFamily="34" charset="0"/>
                          <a:cs typeface="Arial" panose="020B0604020202020204" pitchFamily="34" charset="0"/>
                        </a:rPr>
                        <a:t>That the training of the office bearers/ all Councillors on Roles and Responsibilities of </a:t>
                      </a:r>
                      <a:r>
                        <a:rPr lang="en-ZA" sz="1000" dirty="0" smtClean="0">
                          <a:solidFill>
                            <a:schemeClr val="tx1"/>
                          </a:solidFill>
                          <a:effectLst/>
                          <a:latin typeface="Arial" panose="020B0604020202020204" pitchFamily="34" charset="0"/>
                          <a:cs typeface="Arial" panose="020B0604020202020204" pitchFamily="34" charset="0"/>
                        </a:rPr>
                        <a:t>Councillors.</a:t>
                      </a:r>
                      <a:r>
                        <a:rPr lang="en-ZA" sz="1000" baseline="0" dirty="0" smtClean="0">
                          <a:solidFill>
                            <a:schemeClr val="tx1"/>
                          </a:solidFill>
                          <a:effectLst/>
                          <a:latin typeface="Arial" panose="020B0604020202020204" pitchFamily="34" charset="0"/>
                          <a:cs typeface="Arial" panose="020B0604020202020204" pitchFamily="34" charset="0"/>
                        </a:rPr>
                        <a:t> </a:t>
                      </a:r>
                      <a:r>
                        <a:rPr lang="en-ZA" sz="1000" dirty="0" smtClean="0">
                          <a:solidFill>
                            <a:schemeClr val="tx1"/>
                          </a:solidFill>
                          <a:effectLst/>
                          <a:latin typeface="Arial" panose="020B0604020202020204" pitchFamily="34" charset="0"/>
                          <a:cs typeface="Arial" panose="020B0604020202020204" pitchFamily="34" charset="0"/>
                        </a:rPr>
                        <a:t>Training </a:t>
                      </a:r>
                      <a:r>
                        <a:rPr lang="en-ZA" sz="1000" dirty="0">
                          <a:solidFill>
                            <a:schemeClr val="tx1"/>
                          </a:solidFill>
                          <a:effectLst/>
                          <a:latin typeface="Arial" panose="020B0604020202020204" pitchFamily="34" charset="0"/>
                          <a:cs typeface="Arial" panose="020B0604020202020204" pitchFamily="34" charset="0"/>
                        </a:rPr>
                        <a:t>took place on the 04/03/2021.</a:t>
                      </a:r>
                    </a:p>
                    <a:p>
                      <a:pPr algn="just">
                        <a:lnSpc>
                          <a:spcPct val="150000"/>
                        </a:lnSpc>
                        <a:spcAft>
                          <a:spcPts val="0"/>
                        </a:spcAft>
                      </a:pPr>
                      <a:r>
                        <a:rPr lang="en-ZA" sz="1000" dirty="0">
                          <a:solidFill>
                            <a:schemeClr val="tx1"/>
                          </a:solidFill>
                          <a:effectLst/>
                          <a:latin typeface="Arial" panose="020B0604020202020204" pitchFamily="34" charset="0"/>
                          <a:cs typeface="Arial" panose="020B0604020202020204" pitchFamily="34" charset="0"/>
                        </a:rPr>
                        <a:t> </a:t>
                      </a:r>
                      <a:endParaRPr lang="en-ZA" sz="1000" dirty="0" smtClean="0">
                        <a:solidFill>
                          <a:schemeClr val="tx1"/>
                        </a:solidFill>
                        <a:effectLst/>
                        <a:latin typeface="Arial" panose="020B0604020202020204" pitchFamily="34" charset="0"/>
                        <a:cs typeface="Arial" panose="020B0604020202020204" pitchFamily="34" charset="0"/>
                      </a:endParaRPr>
                    </a:p>
                    <a:p>
                      <a:pPr algn="just">
                        <a:lnSpc>
                          <a:spcPct val="150000"/>
                        </a:lnSpc>
                        <a:spcAft>
                          <a:spcPts val="0"/>
                        </a:spcAft>
                      </a:pPr>
                      <a:endPar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The council committee established to investigate the matter has exonerated the Executive Mayor. It found that the Executive</a:t>
                      </a:r>
                      <a:r>
                        <a:rPr lang="en-ZA" sz="100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Mayor acted lawfully when he instructed the attorneys to act on behalf of the municipality as per his </a:t>
                      </a:r>
                      <a:r>
                        <a:rPr lang="en-ZA" sz="100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delegations</a:t>
                      </a: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en-ZA" sz="1000" dirty="0" smtClean="0">
                          <a:solidFill>
                            <a:schemeClr val="tx1"/>
                          </a:solidFill>
                          <a:effectLst/>
                          <a:latin typeface="Arial" panose="020B0604020202020204" pitchFamily="34" charset="0"/>
                          <a:cs typeface="Arial" panose="020B0604020202020204" pitchFamily="34" charset="0"/>
                        </a:rPr>
                        <a:t> The </a:t>
                      </a:r>
                      <a:r>
                        <a:rPr lang="en-ZA" sz="1000" dirty="0">
                          <a:solidFill>
                            <a:schemeClr val="tx1"/>
                          </a:solidFill>
                          <a:effectLst/>
                          <a:latin typeface="Arial" panose="020B0604020202020204" pitchFamily="34" charset="0"/>
                          <a:cs typeface="Arial" panose="020B0604020202020204" pitchFamily="34" charset="0"/>
                        </a:rPr>
                        <a:t>municipality has </a:t>
                      </a:r>
                      <a:r>
                        <a:rPr lang="en-ZA" sz="1000" dirty="0" smtClean="0">
                          <a:solidFill>
                            <a:schemeClr val="tx1"/>
                          </a:solidFill>
                          <a:effectLst/>
                          <a:latin typeface="Arial" panose="020B0604020202020204" pitchFamily="34" charset="0"/>
                          <a:cs typeface="Arial" panose="020B0604020202020204" pitchFamily="34" charset="0"/>
                        </a:rPr>
                        <a:t>resolved this finding. </a:t>
                      </a:r>
                      <a:r>
                        <a:rPr lang="en-ZA" sz="1000" b="1" dirty="0" smtClean="0">
                          <a:solidFill>
                            <a:schemeClr val="tx1"/>
                          </a:solidFill>
                          <a:effectLst/>
                          <a:latin typeface="Arial" panose="020B0604020202020204" pitchFamily="34" charset="0"/>
                          <a:cs typeface="Arial" panose="020B0604020202020204" pitchFamily="34" charset="0"/>
                        </a:rPr>
                        <a:t>(Resolved)</a:t>
                      </a:r>
                    </a:p>
                    <a:p>
                      <a:pPr algn="just">
                        <a:lnSpc>
                          <a:spcPct val="150000"/>
                        </a:lnSpc>
                        <a:spcAft>
                          <a:spcPts val="0"/>
                        </a:spcAft>
                      </a:pPr>
                      <a:endPar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endPar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endPar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endPar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indent="0" algn="just" defTabSz="914400" rtl="0" eaLnBrk="1" fontAlgn="auto" latinLnBrk="0" hangingPunct="1">
                        <a:lnSpc>
                          <a:spcPct val="150000"/>
                        </a:lnSpc>
                        <a:spcBef>
                          <a:spcPts val="0"/>
                        </a:spcBef>
                        <a:spcAft>
                          <a:spcPts val="0"/>
                        </a:spcAft>
                        <a:buClrTx/>
                        <a:buSzTx/>
                        <a:buFontTx/>
                        <a:buNone/>
                        <a:tabLst/>
                        <a:defRPr/>
                      </a:pPr>
                      <a:endParaRPr lang="en-ZA" sz="1000" dirty="0" smtClean="0">
                        <a:solidFill>
                          <a:schemeClr val="tx1"/>
                        </a:solidFill>
                        <a:effectLst/>
                        <a:latin typeface="Arial" panose="020B0604020202020204" pitchFamily="34" charset="0"/>
                        <a:cs typeface="Arial" panose="020B0604020202020204" pitchFamily="34" charset="0"/>
                      </a:endParaRPr>
                    </a:p>
                    <a:p>
                      <a:pPr marL="0" marR="0" indent="0" algn="just" defTabSz="914400" rtl="0" eaLnBrk="1" fontAlgn="auto" latinLnBrk="0" hangingPunct="1">
                        <a:lnSpc>
                          <a:spcPct val="150000"/>
                        </a:lnSpc>
                        <a:spcBef>
                          <a:spcPts val="0"/>
                        </a:spcBef>
                        <a:spcAft>
                          <a:spcPts val="0"/>
                        </a:spcAft>
                        <a:buClrTx/>
                        <a:buSzTx/>
                        <a:buFontTx/>
                        <a:buNone/>
                        <a:tabLst/>
                        <a:defRPr/>
                      </a:pPr>
                      <a:r>
                        <a:rPr lang="en-ZA" sz="1000" dirty="0" smtClean="0">
                          <a:solidFill>
                            <a:schemeClr val="tx1"/>
                          </a:solidFill>
                          <a:effectLst/>
                          <a:latin typeface="Arial" panose="020B0604020202020204" pitchFamily="34" charset="0"/>
                          <a:cs typeface="Arial" panose="020B0604020202020204" pitchFamily="34" charset="0"/>
                        </a:rPr>
                        <a:t>The municipality has resolved this finding. </a:t>
                      </a:r>
                      <a:r>
                        <a:rPr lang="en-ZA" sz="1000" b="1" dirty="0" smtClean="0">
                          <a:solidFill>
                            <a:schemeClr val="tx1"/>
                          </a:solidFill>
                          <a:effectLst/>
                          <a:latin typeface="Arial" panose="020B0604020202020204" pitchFamily="34" charset="0"/>
                          <a:cs typeface="Arial" panose="020B0604020202020204" pitchFamily="34" charset="0"/>
                        </a:rPr>
                        <a:t>(Resolved)</a:t>
                      </a: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1756534"/>
                  </a:ext>
                </a:extLst>
              </a:tr>
            </a:tbl>
          </a:graphicData>
        </a:graphic>
      </p:graphicFrame>
      <p:sp>
        <p:nvSpPr>
          <p:cNvPr id="14" name="Title 1"/>
          <p:cNvSpPr txBox="1">
            <a:spLocks/>
          </p:cNvSpPr>
          <p:nvPr/>
        </p:nvSpPr>
        <p:spPr>
          <a:xfrm>
            <a:off x="388040" y="116632"/>
            <a:ext cx="8264769" cy="504056"/>
          </a:xfrm>
          <a:prstGeom prst="rect">
            <a:avLst/>
          </a:prstGeom>
          <a:solidFill>
            <a:srgbClr val="FFC000"/>
          </a:solidFill>
        </p:spPr>
        <p:txBody>
          <a:bodyPr vert="horz" lIns="84406" tIns="42203" rIns="84406" bIns="42203" rtlCol="0" anchor="ctr">
            <a:normAutofit fontScale="5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954" b="1" dirty="0" smtClean="0">
                <a:latin typeface="Arial Narrow" pitchFamily="34" charset="0"/>
                <a:ea typeface="ＭＳ Ｐゴシック" pitchFamily="34" charset="-128"/>
              </a:rPr>
              <a:t/>
            </a:r>
            <a:br>
              <a:rPr lang="en-US" sz="2954" b="1" dirty="0" smtClean="0">
                <a:latin typeface="Arial Narrow" pitchFamily="34" charset="0"/>
                <a:ea typeface="ＭＳ Ｐゴシック" pitchFamily="34" charset="-128"/>
              </a:rPr>
            </a:br>
            <a:r>
              <a:rPr lang="en-US" sz="2900" b="1" dirty="0" smtClean="0">
                <a:latin typeface="Arial Narrow" pitchFamily="34" charset="0"/>
                <a:ea typeface="ＭＳ Ｐゴシック" pitchFamily="34" charset="-128"/>
              </a:rPr>
              <a:t>EXAMPLE OF RESOLVED MATTERS: </a:t>
            </a:r>
            <a:r>
              <a:rPr lang="en-US" sz="2900" b="1" dirty="0" smtClean="0">
                <a:latin typeface="Arial" pitchFamily="34" charset="0"/>
                <a:ea typeface="ＭＳ Ｐゴシック" pitchFamily="34" charset="-128"/>
                <a:cs typeface="Arial" pitchFamily="34" charset="0"/>
              </a:rPr>
              <a:t>DR PIXLEY KA ISAKA SEME LOCAL MUNICIPALITY</a:t>
            </a:r>
            <a:endParaRPr lang="en-US" sz="2900" dirty="0">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968671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3470031" y="6131171"/>
            <a:ext cx="2133600" cy="337038"/>
          </a:xfrm>
        </p:spPr>
        <p:txBody>
          <a:bodyPr/>
          <a:lstStyle/>
          <a:p>
            <a:fld id="{39AC5568-C467-DA4E-A229-6C912B895CA4}" type="slidenum">
              <a:rPr lang="en-US" smtClean="0"/>
              <a:pPr/>
              <a:t>6</a:t>
            </a:fld>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471506091"/>
              </p:ext>
            </p:extLst>
          </p:nvPr>
        </p:nvGraphicFramePr>
        <p:xfrm>
          <a:off x="179512" y="761018"/>
          <a:ext cx="8712969" cy="5044246"/>
        </p:xfrm>
        <a:graphic>
          <a:graphicData uri="http://schemas.openxmlformats.org/drawingml/2006/table">
            <a:tbl>
              <a:tblPr firstRow="1" firstCol="1" bandRow="1">
                <a:tableStyleId>{5C22544A-7EE6-4342-B048-85BDC9FD1C3A}</a:tableStyleId>
              </a:tblPr>
              <a:tblGrid>
                <a:gridCol w="315840">
                  <a:extLst>
                    <a:ext uri="{9D8B030D-6E8A-4147-A177-3AD203B41FA5}">
                      <a16:colId xmlns:a16="http://schemas.microsoft.com/office/drawing/2014/main" val="1467042182"/>
                    </a:ext>
                  </a:extLst>
                </a:gridCol>
                <a:gridCol w="1592210">
                  <a:extLst>
                    <a:ext uri="{9D8B030D-6E8A-4147-A177-3AD203B41FA5}">
                      <a16:colId xmlns:a16="http://schemas.microsoft.com/office/drawing/2014/main" val="3965160017"/>
                    </a:ext>
                  </a:extLst>
                </a:gridCol>
                <a:gridCol w="1908051">
                  <a:extLst>
                    <a:ext uri="{9D8B030D-6E8A-4147-A177-3AD203B41FA5}">
                      <a16:colId xmlns:a16="http://schemas.microsoft.com/office/drawing/2014/main" val="1396737281"/>
                    </a:ext>
                  </a:extLst>
                </a:gridCol>
                <a:gridCol w="1908051">
                  <a:extLst>
                    <a:ext uri="{9D8B030D-6E8A-4147-A177-3AD203B41FA5}">
                      <a16:colId xmlns:a16="http://schemas.microsoft.com/office/drawing/2014/main" val="20003"/>
                    </a:ext>
                  </a:extLst>
                </a:gridCol>
                <a:gridCol w="1589519">
                  <a:extLst>
                    <a:ext uri="{9D8B030D-6E8A-4147-A177-3AD203B41FA5}">
                      <a16:colId xmlns:a16="http://schemas.microsoft.com/office/drawing/2014/main" val="2376033943"/>
                    </a:ext>
                  </a:extLst>
                </a:gridCol>
                <a:gridCol w="1399298">
                  <a:extLst>
                    <a:ext uri="{9D8B030D-6E8A-4147-A177-3AD203B41FA5}">
                      <a16:colId xmlns:a16="http://schemas.microsoft.com/office/drawing/2014/main" val="2413516745"/>
                    </a:ext>
                  </a:extLst>
                </a:gridCol>
              </a:tblGrid>
              <a:tr h="668857">
                <a:tc>
                  <a:txBody>
                    <a:bodyPr/>
                    <a:lstStyle/>
                    <a:p>
                      <a:pPr algn="just">
                        <a:lnSpc>
                          <a:spcPct val="107000"/>
                        </a:lnSpc>
                        <a:spcAft>
                          <a:spcPts val="0"/>
                        </a:spcAft>
                      </a:pPr>
                      <a:r>
                        <a:rPr lang="en-ZA" sz="1100" dirty="0">
                          <a:solidFill>
                            <a:schemeClr val="tx1"/>
                          </a:solidFill>
                          <a:effectLst/>
                          <a:latin typeface="Arial" panose="020B0604020202020204" pitchFamily="34" charset="0"/>
                          <a:cs typeface="Arial" panose="020B0604020202020204" pitchFamily="34" charset="0"/>
                        </a:rPr>
                        <a:t>NO</a:t>
                      </a:r>
                      <a:endPar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ZA" sz="1100" kern="1200" dirty="0">
                          <a:solidFill>
                            <a:schemeClr val="tx1"/>
                          </a:solidFill>
                          <a:effectLst/>
                          <a:latin typeface="Arial" panose="020B0604020202020204" pitchFamily="34" charset="0"/>
                          <a:ea typeface="+mn-ea"/>
                          <a:cs typeface="Arial" panose="020B0604020202020204" pitchFamily="34" charset="0"/>
                        </a:rPr>
                        <a:t>ALLEGATIONS</a:t>
                      </a: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ZA" sz="1100" dirty="0">
                          <a:solidFill>
                            <a:schemeClr val="tx1"/>
                          </a:solidFill>
                          <a:effectLst/>
                          <a:latin typeface="Arial" panose="020B0604020202020204" pitchFamily="34" charset="0"/>
                          <a:cs typeface="Arial" panose="020B0604020202020204" pitchFamily="34" charset="0"/>
                        </a:rPr>
                        <a:t>FINDINGS</a:t>
                      </a:r>
                      <a:endPar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n-ZA" sz="11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REMIEDIAL</a:t>
                      </a:r>
                      <a:r>
                        <a:rPr lang="en-ZA" sz="110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ACTION BY MUNICIPALITY</a:t>
                      </a:r>
                      <a:endParaRPr lang="en-ZA" sz="11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endPar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ZA" sz="1100">
                          <a:solidFill>
                            <a:schemeClr val="tx1"/>
                          </a:solidFill>
                          <a:effectLst/>
                          <a:latin typeface="Arial" panose="020B0604020202020204" pitchFamily="34" charset="0"/>
                          <a:cs typeface="Arial" panose="020B0604020202020204" pitchFamily="34" charset="0"/>
                        </a:rPr>
                        <a:t>PROGRESS AS SUBMITTED BY MUNICIPALITY</a:t>
                      </a:r>
                      <a:endParaRPr lang="en-ZA" sz="11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ZA" sz="1100">
                          <a:solidFill>
                            <a:schemeClr val="tx1"/>
                          </a:solidFill>
                          <a:effectLst/>
                          <a:latin typeface="Arial" panose="020B0604020202020204" pitchFamily="34" charset="0"/>
                          <a:cs typeface="Arial" panose="020B0604020202020204" pitchFamily="34" charset="0"/>
                        </a:rPr>
                        <a:t>COMMENTS BY DEPARTMENT</a:t>
                      </a:r>
                      <a:endParaRPr lang="en-ZA" sz="11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4394475"/>
                  </a:ext>
                </a:extLst>
              </a:tr>
              <a:tr h="4375389">
                <a:tc>
                  <a:txBody>
                    <a:bodyPr/>
                    <a:lstStyle/>
                    <a:p>
                      <a:pPr algn="just">
                        <a:lnSpc>
                          <a:spcPct val="107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03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Non-implementation of Municipal Council </a:t>
                      </a:r>
                    </a:p>
                    <a:p>
                      <a:pPr algn="just">
                        <a:lnSpc>
                          <a:spcPct val="150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Resolutions/wrong resolutions are passed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just">
                        <a:lnSpc>
                          <a:spcPct val="150000"/>
                        </a:lnSpc>
                        <a:spcAft>
                          <a:spcPts val="0"/>
                        </a:spcAft>
                        <a:buSzPts val="900"/>
                        <a:buFont typeface="Symbol" panose="05050102010706020507" pitchFamily="18" charset="2"/>
                        <a:buNone/>
                        <a:tabLst>
                          <a:tab pos="69215" algn="l"/>
                        </a:tabLst>
                      </a:pPr>
                      <a:r>
                        <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Council resolutions are not </a:t>
                      </a:r>
                      <a:r>
                        <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implemented,</a:t>
                      </a:r>
                      <a:r>
                        <a:rPr lang="en-ZA" sz="100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some </a:t>
                      </a:r>
                      <a:r>
                        <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are partly </a:t>
                      </a:r>
                      <a:r>
                        <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implemented</a:t>
                      </a:r>
                      <a:r>
                        <a:rPr lang="en-ZA" sz="100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and in some instances resolutions are taken without following correct procedures.</a:t>
                      </a:r>
                      <a:endPar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50000"/>
                        </a:lnSpc>
                        <a:spcAft>
                          <a:spcPts val="0"/>
                        </a:spcAft>
                        <a:buSzPts val="900"/>
                        <a:buFont typeface="Symbol" panose="05050102010706020507" pitchFamily="18" charset="2"/>
                        <a:buNone/>
                        <a:tabLst>
                          <a:tab pos="69215" algn="l"/>
                        </a:tabLst>
                      </a:pPr>
                      <a:endPar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50000"/>
                        </a:lnSpc>
                        <a:spcAft>
                          <a:spcPts val="0"/>
                        </a:spcAft>
                        <a:buSzPts val="900"/>
                        <a:buFont typeface="Symbol" panose="05050102010706020507" pitchFamily="18" charset="2"/>
                        <a:buNone/>
                        <a:tabLst>
                          <a:tab pos="69215" algn="l"/>
                        </a:tabLst>
                      </a:pPr>
                      <a:endPar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50000"/>
                        </a:lnSpc>
                        <a:spcAft>
                          <a:spcPts val="0"/>
                        </a:spcAft>
                        <a:buSzPts val="900"/>
                        <a:buFont typeface="Symbol" panose="05050102010706020507" pitchFamily="18" charset="2"/>
                        <a:buNone/>
                        <a:tabLst>
                          <a:tab pos="69215" algn="l"/>
                        </a:tabLst>
                      </a:pPr>
                      <a:endPar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50000"/>
                        </a:lnSpc>
                        <a:spcAft>
                          <a:spcPts val="0"/>
                        </a:spcAft>
                        <a:buSzPts val="900"/>
                        <a:buFont typeface="Symbol" panose="05050102010706020507" pitchFamily="18" charset="2"/>
                        <a:buNone/>
                        <a:tabLst>
                          <a:tab pos="69215" algn="l"/>
                        </a:tabLst>
                      </a:pPr>
                      <a:endPar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50000"/>
                        </a:lnSpc>
                        <a:spcAft>
                          <a:spcPts val="0"/>
                        </a:spcAft>
                        <a:buSzPts val="900"/>
                        <a:buFont typeface="Symbol" panose="05050102010706020507" pitchFamily="18" charset="2"/>
                        <a:buNone/>
                        <a:tabLst>
                          <a:tab pos="69215" algn="l"/>
                        </a:tabLst>
                      </a:pP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R="43815" algn="just">
                        <a:lnSpc>
                          <a:spcPct val="150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43815" algn="just">
                        <a:lnSpc>
                          <a:spcPct val="150000"/>
                        </a:lnSpc>
                        <a:spcAft>
                          <a:spcPts val="0"/>
                        </a:spcAft>
                      </a:pPr>
                      <a:r>
                        <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Council to establish a Special Committee to monitor the resolution register.</a:t>
                      </a: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Mayoral Committee and oversight committees of Council </a:t>
                      </a:r>
                      <a:r>
                        <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are </a:t>
                      </a:r>
                      <a:r>
                        <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briefed on the implementation of the Council Resolutions monthly</a:t>
                      </a:r>
                    </a:p>
                    <a:p>
                      <a:pPr algn="just">
                        <a:lnSpc>
                          <a:spcPct val="150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50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MM and the Manager: Legal attend all Council meetings and are given opportunity to advise council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en-ZA" sz="1000" dirty="0" smtClean="0">
                          <a:solidFill>
                            <a:schemeClr val="tx1"/>
                          </a:solidFill>
                          <a:effectLst/>
                          <a:latin typeface="Arial" panose="020B0604020202020204" pitchFamily="34" charset="0"/>
                          <a:cs typeface="Arial" panose="020B0604020202020204" pitchFamily="34" charset="0"/>
                        </a:rPr>
                        <a:t>The municipality has resolved this finding. </a:t>
                      </a:r>
                      <a:r>
                        <a:rPr lang="en-ZA" sz="1000" b="1" dirty="0" smtClean="0">
                          <a:solidFill>
                            <a:schemeClr val="tx1"/>
                          </a:solidFill>
                          <a:effectLst/>
                          <a:latin typeface="Arial" panose="020B0604020202020204" pitchFamily="34" charset="0"/>
                          <a:cs typeface="Arial" panose="020B0604020202020204" pitchFamily="34" charset="0"/>
                        </a:rPr>
                        <a:t>(Resolved)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1756534"/>
                  </a:ext>
                </a:extLst>
              </a:tr>
            </a:tbl>
          </a:graphicData>
        </a:graphic>
      </p:graphicFrame>
      <p:sp>
        <p:nvSpPr>
          <p:cNvPr id="7" name="Title 1"/>
          <p:cNvSpPr txBox="1">
            <a:spLocks/>
          </p:cNvSpPr>
          <p:nvPr/>
        </p:nvSpPr>
        <p:spPr>
          <a:xfrm>
            <a:off x="388040" y="116632"/>
            <a:ext cx="8264769" cy="504056"/>
          </a:xfrm>
          <a:prstGeom prst="rect">
            <a:avLst/>
          </a:prstGeom>
          <a:solidFill>
            <a:srgbClr val="FFC000"/>
          </a:solidFill>
        </p:spPr>
        <p:txBody>
          <a:bodyPr vert="horz" lIns="84406" tIns="42203" rIns="84406" bIns="42203"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954" b="1" dirty="0">
                <a:latin typeface="Arial Narrow" pitchFamily="34" charset="0"/>
                <a:ea typeface="ＭＳ Ｐゴシック" pitchFamily="34" charset="-128"/>
              </a:rPr>
              <a:t/>
            </a:r>
            <a:br>
              <a:rPr lang="en-US" sz="2954" b="1" dirty="0">
                <a:latin typeface="Arial Narrow" pitchFamily="34" charset="0"/>
                <a:ea typeface="ＭＳ Ｐゴシック" pitchFamily="34" charset="-128"/>
              </a:rPr>
            </a:br>
            <a:r>
              <a:rPr lang="en-US" sz="2000" b="1" dirty="0">
                <a:latin typeface="Arial Narrow" pitchFamily="34" charset="0"/>
                <a:ea typeface="ＭＳ Ｐゴシック" pitchFamily="34" charset="-128"/>
              </a:rPr>
              <a:t> EXAMPLE OF RESOLVED MATTERS </a:t>
            </a:r>
            <a:r>
              <a:rPr lang="en-US" sz="2000" b="1" dirty="0" smtClean="0">
                <a:latin typeface="Arial Narrow" pitchFamily="34" charset="0"/>
                <a:ea typeface="ＭＳ Ｐゴシック" pitchFamily="34" charset="-128"/>
              </a:rPr>
              <a:t>:</a:t>
            </a:r>
            <a:r>
              <a:rPr lang="en-US" sz="2000" b="1" dirty="0" smtClean="0">
                <a:latin typeface="Arial" pitchFamily="34" charset="0"/>
                <a:ea typeface="ＭＳ Ｐゴシック" pitchFamily="34" charset="-128"/>
                <a:cs typeface="Arial" pitchFamily="34" charset="0"/>
              </a:rPr>
              <a:t>DR PIXLEY KA ISAKA SEME LOCAL MUNICIPALITY</a:t>
            </a:r>
            <a:endParaRPr lang="en-US" sz="2000" dirty="0">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1921262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3470031" y="6131171"/>
            <a:ext cx="2133600" cy="337038"/>
          </a:xfrm>
        </p:spPr>
        <p:txBody>
          <a:bodyPr/>
          <a:lstStyle/>
          <a:p>
            <a:fld id="{39AC5568-C467-DA4E-A229-6C912B895CA4}" type="slidenum">
              <a:rPr lang="en-US" smtClean="0"/>
              <a:pPr/>
              <a:t>7</a:t>
            </a:fld>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982064876"/>
              </p:ext>
            </p:extLst>
          </p:nvPr>
        </p:nvGraphicFramePr>
        <p:xfrm>
          <a:off x="179511" y="764704"/>
          <a:ext cx="8726102" cy="5177199"/>
        </p:xfrm>
        <a:graphic>
          <a:graphicData uri="http://schemas.openxmlformats.org/drawingml/2006/table">
            <a:tbl>
              <a:tblPr firstRow="1" firstCol="1" bandRow="1">
                <a:tableStyleId>{5C22544A-7EE6-4342-B048-85BDC9FD1C3A}</a:tableStyleId>
              </a:tblPr>
              <a:tblGrid>
                <a:gridCol w="316315">
                  <a:extLst>
                    <a:ext uri="{9D8B030D-6E8A-4147-A177-3AD203B41FA5}">
                      <a16:colId xmlns:a16="http://schemas.microsoft.com/office/drawing/2014/main" val="1467042182"/>
                    </a:ext>
                  </a:extLst>
                </a:gridCol>
                <a:gridCol w="1594611">
                  <a:extLst>
                    <a:ext uri="{9D8B030D-6E8A-4147-A177-3AD203B41FA5}">
                      <a16:colId xmlns:a16="http://schemas.microsoft.com/office/drawing/2014/main" val="3965160017"/>
                    </a:ext>
                  </a:extLst>
                </a:gridCol>
                <a:gridCol w="1910927">
                  <a:extLst>
                    <a:ext uri="{9D8B030D-6E8A-4147-A177-3AD203B41FA5}">
                      <a16:colId xmlns:a16="http://schemas.microsoft.com/office/drawing/2014/main" val="1396737281"/>
                    </a:ext>
                  </a:extLst>
                </a:gridCol>
                <a:gridCol w="1910927">
                  <a:extLst>
                    <a:ext uri="{9D8B030D-6E8A-4147-A177-3AD203B41FA5}">
                      <a16:colId xmlns:a16="http://schemas.microsoft.com/office/drawing/2014/main" val="20003"/>
                    </a:ext>
                  </a:extLst>
                </a:gridCol>
                <a:gridCol w="1591916">
                  <a:extLst>
                    <a:ext uri="{9D8B030D-6E8A-4147-A177-3AD203B41FA5}">
                      <a16:colId xmlns:a16="http://schemas.microsoft.com/office/drawing/2014/main" val="2376033943"/>
                    </a:ext>
                  </a:extLst>
                </a:gridCol>
                <a:gridCol w="1401406">
                  <a:extLst>
                    <a:ext uri="{9D8B030D-6E8A-4147-A177-3AD203B41FA5}">
                      <a16:colId xmlns:a16="http://schemas.microsoft.com/office/drawing/2014/main" val="2413516745"/>
                    </a:ext>
                  </a:extLst>
                </a:gridCol>
              </a:tblGrid>
              <a:tr h="558128">
                <a:tc>
                  <a:txBody>
                    <a:bodyPr/>
                    <a:lstStyle/>
                    <a:p>
                      <a:pPr algn="just">
                        <a:lnSpc>
                          <a:spcPct val="107000"/>
                        </a:lnSpc>
                        <a:spcAft>
                          <a:spcPts val="0"/>
                        </a:spcAft>
                      </a:pPr>
                      <a:r>
                        <a:rPr lang="en-ZA" sz="1000" dirty="0">
                          <a:solidFill>
                            <a:schemeClr val="tx1"/>
                          </a:solidFill>
                          <a:effectLst/>
                          <a:latin typeface="Arial" panose="020B0604020202020204" pitchFamily="34" charset="0"/>
                          <a:cs typeface="Arial" panose="020B0604020202020204" pitchFamily="34" charset="0"/>
                        </a:rPr>
                        <a:t>NO</a:t>
                      </a: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ZA" sz="1000" dirty="0">
                          <a:solidFill>
                            <a:schemeClr val="tx1"/>
                          </a:solidFill>
                          <a:effectLst/>
                          <a:latin typeface="Arial" panose="020B0604020202020204" pitchFamily="34" charset="0"/>
                          <a:cs typeface="Arial" panose="020B0604020202020204" pitchFamily="34" charset="0"/>
                        </a:rPr>
                        <a:t>ALLEGATIONS</a:t>
                      </a: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ZA" sz="1000" dirty="0">
                          <a:solidFill>
                            <a:schemeClr val="tx1"/>
                          </a:solidFill>
                          <a:effectLst/>
                          <a:latin typeface="Arial" panose="020B0604020202020204" pitchFamily="34" charset="0"/>
                          <a:cs typeface="Arial" panose="020B0604020202020204" pitchFamily="34" charset="0"/>
                        </a:rPr>
                        <a:t>FINDINGS</a:t>
                      </a: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REMIEDIAL</a:t>
                      </a:r>
                      <a:r>
                        <a:rPr lang="en-ZA" sz="100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ACTION BY MUNICIPALITY</a:t>
                      </a:r>
                      <a:endPar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ZA" sz="1000" dirty="0">
                          <a:solidFill>
                            <a:schemeClr val="tx1"/>
                          </a:solidFill>
                          <a:effectLst/>
                          <a:latin typeface="Arial" panose="020B0604020202020204" pitchFamily="34" charset="0"/>
                          <a:cs typeface="Arial" panose="020B0604020202020204" pitchFamily="34" charset="0"/>
                        </a:rPr>
                        <a:t>PROGRESS AS SUBMITTED BY MUNICIPALITY</a:t>
                      </a: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ZA" sz="1000" dirty="0">
                          <a:solidFill>
                            <a:schemeClr val="tx1"/>
                          </a:solidFill>
                          <a:effectLst/>
                          <a:latin typeface="Arial" panose="020B0604020202020204" pitchFamily="34" charset="0"/>
                          <a:cs typeface="Arial" panose="020B0604020202020204" pitchFamily="34" charset="0"/>
                        </a:rPr>
                        <a:t>COMMENTS BY DEPARTMENT</a:t>
                      </a: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4394475"/>
                  </a:ext>
                </a:extLst>
              </a:tr>
              <a:tr h="2086221">
                <a:tc rowSpan="2">
                  <a:txBody>
                    <a:bodyPr/>
                    <a:lstStyle/>
                    <a:p>
                      <a:pPr algn="just">
                        <a:lnSpc>
                          <a:spcPct val="107000"/>
                        </a:lnSpc>
                        <a:spcAft>
                          <a:spcPts val="0"/>
                        </a:spcAft>
                      </a:pPr>
                      <a:r>
                        <a:rPr lang="en-ZA" sz="1000" dirty="0" smtClean="0">
                          <a:solidFill>
                            <a:schemeClr val="tx1"/>
                          </a:solidFill>
                          <a:effectLst/>
                          <a:latin typeface="Arial" panose="020B0604020202020204" pitchFamily="34" charset="0"/>
                          <a:cs typeface="Arial" panose="020B0604020202020204" pitchFamily="34" charset="0"/>
                        </a:rPr>
                        <a:t>02</a:t>
                      </a: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en-ZA" sz="1000" dirty="0" smtClean="0">
                          <a:solidFill>
                            <a:schemeClr val="tx1"/>
                          </a:solidFill>
                          <a:effectLst/>
                          <a:latin typeface="Arial" panose="020B0604020202020204" pitchFamily="34" charset="0"/>
                          <a:cs typeface="Arial" panose="020B0604020202020204" pitchFamily="34" charset="0"/>
                        </a:rPr>
                        <a:t>Irregular Payments of Overtime</a:t>
                      </a:r>
                      <a:endPar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n-ZA" sz="1000" dirty="0" smtClean="0">
                          <a:solidFill>
                            <a:schemeClr val="tx1"/>
                          </a:solidFill>
                          <a:effectLst/>
                          <a:latin typeface="Arial" panose="020B0604020202020204" pitchFamily="34" charset="0"/>
                          <a:cs typeface="Arial" panose="020B0604020202020204" pitchFamily="34" charset="0"/>
                        </a:rPr>
                        <a:t>The allegation is substantiated. In some instances people work more hours per day in excess of what the law and the policy stipulates. The municipality must adhere to the overtime policy and applicable legislation</a:t>
                      </a: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Municipality must adhere to overtime policy and applicable legislation</a:t>
                      </a:r>
                    </a:p>
                    <a:p>
                      <a:pPr algn="just">
                        <a:lnSpc>
                          <a:spcPct val="150000"/>
                        </a:lnSpc>
                        <a:spcAft>
                          <a:spcPts val="0"/>
                        </a:spcAft>
                      </a:pPr>
                      <a:endPar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en-ZA" sz="1000" dirty="0" smtClean="0">
                          <a:solidFill>
                            <a:schemeClr val="tx1"/>
                          </a:solidFill>
                          <a:effectLst/>
                          <a:latin typeface="Arial" panose="020B0604020202020204" pitchFamily="34" charset="0"/>
                          <a:cs typeface="Arial" panose="020B0604020202020204" pitchFamily="34" charset="0"/>
                        </a:rPr>
                        <a:t>Managers to report on all overtime monthly. The Top Management monitors the implementation of the policy.</a:t>
                      </a:r>
                    </a:p>
                    <a:p>
                      <a:pPr algn="just">
                        <a:lnSpc>
                          <a:spcPct val="150000"/>
                        </a:lnSpc>
                        <a:spcAft>
                          <a:spcPts val="0"/>
                        </a:spcAft>
                      </a:pP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en-ZA" sz="1000" dirty="0" smtClean="0">
                          <a:solidFill>
                            <a:schemeClr val="tx1"/>
                          </a:solidFill>
                          <a:effectLst/>
                          <a:latin typeface="Arial" panose="020B0604020202020204" pitchFamily="34" charset="0"/>
                          <a:cs typeface="Arial" panose="020B0604020202020204" pitchFamily="34" charset="0"/>
                        </a:rPr>
                        <a:t>The municipality has made progress in addressing this finding.  </a:t>
                      </a:r>
                      <a:r>
                        <a:rPr lang="en-ZA" sz="1000" b="1" dirty="0" smtClean="0">
                          <a:solidFill>
                            <a:schemeClr val="tx1"/>
                          </a:solidFill>
                          <a:effectLst/>
                          <a:latin typeface="Arial" panose="020B0604020202020204" pitchFamily="34" charset="0"/>
                          <a:cs typeface="Arial" panose="020B0604020202020204" pitchFamily="34" charset="0"/>
                        </a:rPr>
                        <a:t>(In progress)</a:t>
                      </a:r>
                      <a:endParaRPr lang="en-ZA" sz="1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1756534"/>
                  </a:ext>
                </a:extLst>
              </a:tr>
              <a:tr h="2532850">
                <a:tc vMerge="1">
                  <a:txBody>
                    <a:bodyPr/>
                    <a:lstStyle/>
                    <a:p>
                      <a:pPr algn="just">
                        <a:lnSpc>
                          <a:spcPct val="107000"/>
                        </a:lnSpc>
                        <a:spcAft>
                          <a:spcPts val="0"/>
                        </a:spcAft>
                      </a:pP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tc>
                <a:tc vMerge="1">
                  <a:txBody>
                    <a:bodyPr/>
                    <a:lstStyle/>
                    <a:p>
                      <a:pPr algn="just">
                        <a:lnSpc>
                          <a:spcPct val="150000"/>
                        </a:lnSpc>
                        <a:spcAft>
                          <a:spcPts val="0"/>
                        </a:spcAft>
                      </a:pP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tc>
                <a:tc>
                  <a:txBody>
                    <a:bodyPr/>
                    <a:lstStyle/>
                    <a:p>
                      <a:pPr marR="43815" algn="just">
                        <a:lnSpc>
                          <a:spcPct val="150000"/>
                        </a:lnSpc>
                        <a:spcAft>
                          <a:spcPts val="0"/>
                        </a:spcAft>
                      </a:pPr>
                      <a:r>
                        <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Vacant positions</a:t>
                      </a:r>
                      <a:r>
                        <a:rPr lang="en-ZA" sz="100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b filled as a matter of urgency</a:t>
                      </a: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43815" indent="0" algn="just" defTabSz="914400" rtl="0" eaLnBrk="1" fontAlgn="auto" latinLnBrk="0" hangingPunct="1">
                        <a:lnSpc>
                          <a:spcPct val="150000"/>
                        </a:lnSpc>
                        <a:spcBef>
                          <a:spcPts val="0"/>
                        </a:spcBef>
                        <a:spcAft>
                          <a:spcPts val="0"/>
                        </a:spcAft>
                        <a:buClrTx/>
                        <a:buSzTx/>
                        <a:buFontTx/>
                        <a:buNone/>
                        <a:tabLst/>
                        <a:defRPr/>
                      </a:pPr>
                      <a:r>
                        <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Vacant posts must be filled as the high vacancy rate led to the abuse of overtime.</a:t>
                      </a:r>
                    </a:p>
                    <a:p>
                      <a:pPr marR="43815" algn="just">
                        <a:lnSpc>
                          <a:spcPct val="150000"/>
                        </a:lnSpc>
                        <a:spcAft>
                          <a:spcPts val="0"/>
                        </a:spcAft>
                      </a:pP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 marR="45720" algn="just">
                        <a:lnSpc>
                          <a:spcPct val="150000"/>
                        </a:lnSpc>
                        <a:spcAft>
                          <a:spcPts val="0"/>
                        </a:spcAft>
                      </a:pPr>
                      <a:r>
                        <a:rPr lang="en-ZA" sz="1000" dirty="0" smtClean="0">
                          <a:solidFill>
                            <a:schemeClr val="tx1"/>
                          </a:solidFill>
                          <a:effectLst/>
                          <a:latin typeface="Arial" panose="020B0604020202020204" pitchFamily="34" charset="0"/>
                          <a:cs typeface="Arial" panose="020B0604020202020204" pitchFamily="34" charset="0"/>
                        </a:rPr>
                        <a:t>Prioritization </a:t>
                      </a:r>
                      <a:r>
                        <a:rPr lang="en-ZA" sz="1000" dirty="0">
                          <a:solidFill>
                            <a:schemeClr val="tx1"/>
                          </a:solidFill>
                          <a:effectLst/>
                          <a:latin typeface="Arial" panose="020B0604020202020204" pitchFamily="34" charset="0"/>
                          <a:cs typeface="Arial" panose="020B0604020202020204" pitchFamily="34" charset="0"/>
                        </a:rPr>
                        <a:t>of the filling of posts is dependent on the financial position at the time, for the </a:t>
                      </a:r>
                      <a:r>
                        <a:rPr lang="en-ZA" sz="1000" dirty="0" smtClean="0">
                          <a:solidFill>
                            <a:schemeClr val="tx1"/>
                          </a:solidFill>
                          <a:effectLst/>
                          <a:latin typeface="Arial" panose="020B0604020202020204" pitchFamily="34" charset="0"/>
                          <a:cs typeface="Arial" panose="020B0604020202020204" pitchFamily="34" charset="0"/>
                        </a:rPr>
                        <a:t>Municipality</a:t>
                      </a:r>
                    </a:p>
                    <a:p>
                      <a:pPr marL="635" marR="45720" algn="just">
                        <a:lnSpc>
                          <a:spcPct val="150000"/>
                        </a:lnSpc>
                        <a:spcAft>
                          <a:spcPts val="0"/>
                        </a:spcAft>
                      </a:pPr>
                      <a:endPar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635" marR="45720" algn="just">
                        <a:lnSpc>
                          <a:spcPct val="150000"/>
                        </a:lnSpc>
                        <a:spcAft>
                          <a:spcPts val="0"/>
                        </a:spcAft>
                      </a:pPr>
                      <a:r>
                        <a:rPr lang="en-Z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Fill all vacant funded posts</a:t>
                      </a: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en-ZA" sz="1000" dirty="0">
                          <a:solidFill>
                            <a:schemeClr val="tx1"/>
                          </a:solidFill>
                          <a:effectLst/>
                          <a:latin typeface="Arial" panose="020B0604020202020204" pitchFamily="34" charset="0"/>
                          <a:cs typeface="Arial" panose="020B0604020202020204" pitchFamily="34" charset="0"/>
                        </a:rPr>
                        <a:t>The municipality has made progress in addressing the finding. </a:t>
                      </a:r>
                      <a:r>
                        <a:rPr lang="en-ZA" sz="1000" b="1" dirty="0" smtClean="0">
                          <a:solidFill>
                            <a:schemeClr val="tx1"/>
                          </a:solidFill>
                          <a:effectLst/>
                          <a:latin typeface="Arial" panose="020B0604020202020204" pitchFamily="34" charset="0"/>
                          <a:cs typeface="Arial" panose="020B0604020202020204" pitchFamily="34" charset="0"/>
                        </a:rPr>
                        <a:t>(In progress)</a:t>
                      </a:r>
                      <a:endParaRPr lang="en-ZA" sz="10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endPar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1924011"/>
                  </a:ext>
                </a:extLst>
              </a:tr>
            </a:tbl>
          </a:graphicData>
        </a:graphic>
      </p:graphicFrame>
      <p:sp>
        <p:nvSpPr>
          <p:cNvPr id="14" name="Title 1"/>
          <p:cNvSpPr txBox="1">
            <a:spLocks/>
          </p:cNvSpPr>
          <p:nvPr/>
        </p:nvSpPr>
        <p:spPr>
          <a:xfrm>
            <a:off x="388040" y="116632"/>
            <a:ext cx="8264769" cy="504056"/>
          </a:xfrm>
          <a:prstGeom prst="rect">
            <a:avLst/>
          </a:prstGeom>
          <a:solidFill>
            <a:srgbClr val="FFC000"/>
          </a:solidFill>
        </p:spPr>
        <p:txBody>
          <a:bodyPr vert="horz" lIns="84406" tIns="42203" rIns="84406" bIns="42203" rtlCol="0" anchor="ctr">
            <a:normAutofit fontScale="5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954" b="1" dirty="0">
                <a:latin typeface="Arial Narrow" pitchFamily="34" charset="0"/>
                <a:ea typeface="ＭＳ Ｐゴシック" pitchFamily="34" charset="-128"/>
              </a:rPr>
              <a:t/>
            </a:r>
            <a:br>
              <a:rPr lang="en-US" sz="2954" b="1" dirty="0">
                <a:latin typeface="Arial Narrow" pitchFamily="34" charset="0"/>
                <a:ea typeface="ＭＳ Ｐゴシック" pitchFamily="34" charset="-128"/>
              </a:rPr>
            </a:br>
            <a:r>
              <a:rPr lang="en-US" sz="2500" b="1" dirty="0" smtClean="0">
                <a:latin typeface="Arial Narrow" pitchFamily="34" charset="0"/>
                <a:ea typeface="ＭＳ Ｐゴシック" pitchFamily="34" charset="-128"/>
              </a:rPr>
              <a:t>EXAMPLE OF MATTERS IN PROGRESS :</a:t>
            </a:r>
            <a:r>
              <a:rPr lang="en-US" sz="2500" b="1" dirty="0" smtClean="0">
                <a:latin typeface="Arial" pitchFamily="34" charset="0"/>
                <a:ea typeface="ＭＳ Ｐゴシック" pitchFamily="34" charset="-128"/>
                <a:cs typeface="Arial" pitchFamily="34" charset="0"/>
              </a:rPr>
              <a:t>DR PIXLEY KA ISAKA SEME LOCAL MUNICIPALITY</a:t>
            </a:r>
            <a:endParaRPr lang="en-US" sz="2500" dirty="0">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16146953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stretch>
            <a:fillRect/>
          </a:stretch>
        </p:blipFill>
        <p:spPr>
          <a:xfrm>
            <a:off x="7313732" y="5710262"/>
            <a:ext cx="1525302" cy="715574"/>
          </a:xfrm>
          <a:prstGeom prst="rect">
            <a:avLst/>
          </a:prstGeom>
        </p:spPr>
      </p:pic>
      <p:sp>
        <p:nvSpPr>
          <p:cNvPr id="3" name="Slide Number Placeholder 2"/>
          <p:cNvSpPr>
            <a:spLocks noGrp="1"/>
          </p:cNvSpPr>
          <p:nvPr>
            <p:ph type="sldNum" sz="quarter" idx="12"/>
          </p:nvPr>
        </p:nvSpPr>
        <p:spPr>
          <a:xfrm>
            <a:off x="3470031" y="6131171"/>
            <a:ext cx="2133600" cy="337038"/>
          </a:xfrm>
        </p:spPr>
        <p:txBody>
          <a:bodyPr/>
          <a:lstStyle/>
          <a:p>
            <a:fld id="{39AC5568-C467-DA4E-A229-6C912B895CA4}" type="slidenum">
              <a:rPr lang="en-US" smtClean="0"/>
              <a:pPr/>
              <a:t>8</a:t>
            </a:fld>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664343586"/>
              </p:ext>
            </p:extLst>
          </p:nvPr>
        </p:nvGraphicFramePr>
        <p:xfrm>
          <a:off x="1" y="620689"/>
          <a:ext cx="9036496" cy="6100254"/>
        </p:xfrm>
        <a:graphic>
          <a:graphicData uri="http://schemas.openxmlformats.org/drawingml/2006/table">
            <a:tbl>
              <a:tblPr firstRow="1" firstCol="1" bandRow="1">
                <a:tableStyleId>{5C22544A-7EE6-4342-B048-85BDC9FD1C3A}</a:tableStyleId>
              </a:tblPr>
              <a:tblGrid>
                <a:gridCol w="327567">
                  <a:extLst>
                    <a:ext uri="{9D8B030D-6E8A-4147-A177-3AD203B41FA5}">
                      <a16:colId xmlns:a16="http://schemas.microsoft.com/office/drawing/2014/main" val="1467042182"/>
                    </a:ext>
                  </a:extLst>
                </a:gridCol>
                <a:gridCol w="1148088">
                  <a:extLst>
                    <a:ext uri="{9D8B030D-6E8A-4147-A177-3AD203B41FA5}">
                      <a16:colId xmlns:a16="http://schemas.microsoft.com/office/drawing/2014/main" val="3965160017"/>
                    </a:ext>
                  </a:extLst>
                </a:gridCol>
                <a:gridCol w="2160240">
                  <a:extLst>
                    <a:ext uri="{9D8B030D-6E8A-4147-A177-3AD203B41FA5}">
                      <a16:colId xmlns:a16="http://schemas.microsoft.com/office/drawing/2014/main" val="1396737281"/>
                    </a:ext>
                  </a:extLst>
                </a:gridCol>
                <a:gridCol w="1944216">
                  <a:extLst>
                    <a:ext uri="{9D8B030D-6E8A-4147-A177-3AD203B41FA5}">
                      <a16:colId xmlns:a16="http://schemas.microsoft.com/office/drawing/2014/main" val="20003"/>
                    </a:ext>
                  </a:extLst>
                </a:gridCol>
                <a:gridCol w="2005128">
                  <a:extLst>
                    <a:ext uri="{9D8B030D-6E8A-4147-A177-3AD203B41FA5}">
                      <a16:colId xmlns:a16="http://schemas.microsoft.com/office/drawing/2014/main" val="2376033943"/>
                    </a:ext>
                  </a:extLst>
                </a:gridCol>
                <a:gridCol w="1451257">
                  <a:extLst>
                    <a:ext uri="{9D8B030D-6E8A-4147-A177-3AD203B41FA5}">
                      <a16:colId xmlns:a16="http://schemas.microsoft.com/office/drawing/2014/main" val="2413516745"/>
                    </a:ext>
                  </a:extLst>
                </a:gridCol>
              </a:tblGrid>
              <a:tr h="463530">
                <a:tc>
                  <a:txBody>
                    <a:bodyPr/>
                    <a:lstStyle/>
                    <a:p>
                      <a:pPr algn="just">
                        <a:lnSpc>
                          <a:spcPct val="107000"/>
                        </a:lnSpc>
                        <a:spcAft>
                          <a:spcPts val="0"/>
                        </a:spcAft>
                      </a:pPr>
                      <a:r>
                        <a:rPr lang="en-ZA" sz="1200" dirty="0">
                          <a:solidFill>
                            <a:schemeClr val="tx1"/>
                          </a:solidFill>
                          <a:effectLst/>
                          <a:latin typeface="Arial" panose="020B0604020202020204" pitchFamily="34" charset="0"/>
                          <a:cs typeface="Arial" panose="020B0604020202020204" pitchFamily="34" charset="0"/>
                        </a:rPr>
                        <a:t>NO</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ZA" sz="1200" kern="1200" dirty="0">
                          <a:solidFill>
                            <a:schemeClr val="tx1"/>
                          </a:solidFill>
                          <a:effectLst/>
                          <a:latin typeface="Arial" panose="020B0604020202020204" pitchFamily="34" charset="0"/>
                          <a:ea typeface="+mn-ea"/>
                          <a:cs typeface="Arial" panose="020B0604020202020204" pitchFamily="34" charset="0"/>
                        </a:rPr>
                        <a:t>ALLEGATIONS</a:t>
                      </a: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ZA" sz="1200" dirty="0">
                          <a:solidFill>
                            <a:schemeClr val="tx1"/>
                          </a:solidFill>
                          <a:effectLst/>
                          <a:latin typeface="Arial" panose="020B0604020202020204" pitchFamily="34" charset="0"/>
                          <a:cs typeface="Arial" panose="020B0604020202020204" pitchFamily="34" charset="0"/>
                        </a:rPr>
                        <a:t>FINDINGS</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n-ZA"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REMIEDIAL</a:t>
                      </a:r>
                      <a:r>
                        <a:rPr lang="en-ZA" sz="120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ACTION BY MUNICIPALITY</a:t>
                      </a:r>
                      <a:endParaRPr lang="en-ZA"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ZA" sz="1200">
                          <a:solidFill>
                            <a:schemeClr val="tx1"/>
                          </a:solidFill>
                          <a:effectLst/>
                          <a:latin typeface="Arial" panose="020B0604020202020204" pitchFamily="34" charset="0"/>
                          <a:cs typeface="Arial" panose="020B0604020202020204" pitchFamily="34" charset="0"/>
                        </a:rPr>
                        <a:t>PROGRESS AS SUBMITTED BY MUNICIPALITY</a:t>
                      </a:r>
                      <a:endParaRPr lang="en-ZA" sz="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ZA" sz="1200">
                          <a:solidFill>
                            <a:schemeClr val="tx1"/>
                          </a:solidFill>
                          <a:effectLst/>
                          <a:latin typeface="Arial" panose="020B0604020202020204" pitchFamily="34" charset="0"/>
                          <a:cs typeface="Arial" panose="020B0604020202020204" pitchFamily="34" charset="0"/>
                        </a:rPr>
                        <a:t>COMMENTS BY DEPARTMENT</a:t>
                      </a:r>
                      <a:endParaRPr lang="en-ZA" sz="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4394475"/>
                  </a:ext>
                </a:extLst>
              </a:tr>
              <a:tr h="5513133">
                <a:tc>
                  <a:txBody>
                    <a:bodyPr/>
                    <a:lstStyle/>
                    <a:p>
                      <a:pPr algn="just">
                        <a:lnSpc>
                          <a:spcPct val="107000"/>
                        </a:lnSpc>
                        <a:spcAft>
                          <a:spcPts val="0"/>
                        </a:spcAft>
                      </a:pPr>
                      <a:r>
                        <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04</a:t>
                      </a:r>
                    </a:p>
                    <a:p>
                      <a:pPr algn="just">
                        <a:lnSpc>
                          <a:spcPct val="107000"/>
                        </a:lnSpc>
                        <a:spcAft>
                          <a:spcPts val="0"/>
                        </a:spcAft>
                      </a:pPr>
                      <a:r>
                        <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0"/>
                        </a:spcAft>
                      </a:pPr>
                      <a:r>
                        <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0"/>
                        </a:spcAft>
                      </a:pPr>
                      <a:r>
                        <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0"/>
                        </a:spcAft>
                      </a:pPr>
                      <a:r>
                        <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0"/>
                        </a:spcAft>
                      </a:pPr>
                      <a:r>
                        <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0"/>
                        </a:spcAft>
                      </a:pPr>
                      <a:r>
                        <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0"/>
                        </a:spcAft>
                      </a:pPr>
                      <a:r>
                        <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0"/>
                        </a:spcAft>
                      </a:pPr>
                      <a:r>
                        <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0"/>
                        </a:spcAft>
                      </a:pPr>
                      <a:r>
                        <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0"/>
                        </a:spcAft>
                      </a:pPr>
                      <a:r>
                        <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0"/>
                        </a:spcAft>
                      </a:pPr>
                      <a:r>
                        <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0"/>
                        </a:spcAft>
                      </a:pPr>
                      <a:r>
                        <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0"/>
                        </a:spcAft>
                      </a:pPr>
                      <a:r>
                        <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0"/>
                        </a:spcAft>
                      </a:pPr>
                      <a:r>
                        <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0"/>
                        </a:spcAft>
                      </a:pPr>
                      <a:r>
                        <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ZA" sz="11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0"/>
                        </a:spcAft>
                      </a:pPr>
                      <a:r>
                        <a:rPr lang="en-ZA" sz="11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0"/>
                        </a:spcAft>
                      </a:pPr>
                      <a:r>
                        <a:rPr lang="en-ZA" sz="11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0"/>
                        </a:spcAft>
                      </a:pPr>
                      <a:r>
                        <a:rPr lang="en-ZA" sz="11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0"/>
                        </a:spcAft>
                      </a:pPr>
                      <a:r>
                        <a:rPr lang="en-ZA" sz="11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0"/>
                        </a:spcAft>
                      </a:pPr>
                      <a:r>
                        <a:rPr lang="en-ZA" sz="11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0"/>
                        </a:spcAft>
                      </a:pPr>
                      <a:r>
                        <a:rPr lang="en-ZA" sz="11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0"/>
                        </a:spcAft>
                      </a:pPr>
                      <a:r>
                        <a:rPr lang="en-ZA" sz="11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0"/>
                        </a:spcAft>
                      </a:pPr>
                      <a:r>
                        <a:rPr lang="en-ZA" sz="11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0"/>
                        </a:spcAft>
                      </a:pPr>
                      <a:r>
                        <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Underspending of MIG funds</a:t>
                      </a:r>
                    </a:p>
                    <a:p>
                      <a:pPr algn="just">
                        <a:lnSpc>
                          <a:spcPct val="150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50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50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50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50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50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50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50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50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50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50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50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50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50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50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50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n-ZA" sz="1000" dirty="0">
                          <a:effectLst/>
                          <a:latin typeface="Arial" panose="020B0604020202020204" pitchFamily="34" charset="0"/>
                          <a:ea typeface="Calibri" panose="020F0502020204030204" pitchFamily="34" charset="0"/>
                          <a:cs typeface="Arial" panose="020B0604020202020204" pitchFamily="34" charset="0"/>
                        </a:rPr>
                        <a:t>The resolution of the municipality to implement the MIG funded projects internally resulted in Mr </a:t>
                      </a:r>
                      <a:r>
                        <a:rPr lang="en-ZA" sz="1000" dirty="0" err="1">
                          <a:effectLst/>
                          <a:latin typeface="Arial" panose="020B0604020202020204" pitchFamily="34" charset="0"/>
                          <a:ea typeface="Calibri" panose="020F0502020204030204" pitchFamily="34" charset="0"/>
                          <a:cs typeface="Arial" panose="020B0604020202020204" pitchFamily="34" charset="0"/>
                        </a:rPr>
                        <a:t>Mpangeva</a:t>
                      </a:r>
                      <a:r>
                        <a:rPr lang="en-ZA" sz="1000" dirty="0">
                          <a:effectLst/>
                          <a:latin typeface="Arial" panose="020B0604020202020204" pitchFamily="34" charset="0"/>
                          <a:ea typeface="Calibri" panose="020F0502020204030204" pitchFamily="34" charset="0"/>
                          <a:cs typeface="Arial" panose="020B0604020202020204" pitchFamily="34" charset="0"/>
                        </a:rPr>
                        <a:t>, the PMU Manager registering on the system as the contractor and the consultant.</a:t>
                      </a:r>
                    </a:p>
                    <a:p>
                      <a:pPr algn="just">
                        <a:lnSpc>
                          <a:spcPct val="150000"/>
                        </a:lnSpc>
                        <a:spcAft>
                          <a:spcPts val="0"/>
                        </a:spcAft>
                        <a:tabLst>
                          <a:tab pos="69215" algn="l"/>
                        </a:tabLst>
                      </a:pPr>
                      <a:endParaRPr lang="en-ZA" sz="10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tabLst>
                          <a:tab pos="69215" algn="l"/>
                        </a:tabLst>
                      </a:pPr>
                      <a:r>
                        <a:rPr lang="en-ZA" sz="1000" dirty="0" smtClean="0">
                          <a:effectLst/>
                          <a:latin typeface="Arial" panose="020B0604020202020204" pitchFamily="34" charset="0"/>
                          <a:ea typeface="Calibri" panose="020F0502020204030204" pitchFamily="34" charset="0"/>
                          <a:cs typeface="Arial" panose="020B0604020202020204" pitchFamily="34" charset="0"/>
                        </a:rPr>
                        <a:t>Mr </a:t>
                      </a:r>
                      <a:r>
                        <a:rPr lang="en-ZA" sz="1000" dirty="0" err="1">
                          <a:effectLst/>
                          <a:latin typeface="Arial" panose="020B0604020202020204" pitchFamily="34" charset="0"/>
                          <a:ea typeface="Calibri" panose="020F0502020204030204" pitchFamily="34" charset="0"/>
                          <a:cs typeface="Arial" panose="020B0604020202020204" pitchFamily="34" charset="0"/>
                        </a:rPr>
                        <a:t>Mpangeva</a:t>
                      </a:r>
                      <a:r>
                        <a:rPr lang="en-ZA" sz="1000" dirty="0">
                          <a:effectLst/>
                          <a:latin typeface="Arial" panose="020B0604020202020204" pitchFamily="34" charset="0"/>
                          <a:ea typeface="Calibri" panose="020F0502020204030204" pitchFamily="34" charset="0"/>
                          <a:cs typeface="Arial" panose="020B0604020202020204" pitchFamily="34" charset="0"/>
                        </a:rPr>
                        <a:t> was a referee and a player at the same time and this led to the flouting of procurement policies </a:t>
                      </a:r>
                      <a:r>
                        <a:rPr lang="en-ZA" sz="1000" dirty="0" smtClean="0">
                          <a:effectLst/>
                          <a:latin typeface="Arial" panose="020B0604020202020204" pitchFamily="34" charset="0"/>
                          <a:ea typeface="Calibri" panose="020F0502020204030204" pitchFamily="34" charset="0"/>
                          <a:cs typeface="Arial" panose="020B0604020202020204" pitchFamily="34" charset="0"/>
                        </a:rPr>
                        <a:t>(DPKISLM 7).</a:t>
                      </a:r>
                      <a:endParaRPr lang="en-ZA" sz="10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fontAlgn="base">
                        <a:lnSpc>
                          <a:spcPct val="150000"/>
                        </a:lnSpc>
                        <a:spcAft>
                          <a:spcPts val="0"/>
                        </a:spcAft>
                        <a:buClr>
                          <a:srgbClr val="000000"/>
                        </a:buClr>
                        <a:buSzPts val="1100"/>
                        <a:buFont typeface="+mj-lt"/>
                        <a:buAutoNum type="alphaLcParenBoth"/>
                        <a:tabLst>
                          <a:tab pos="69215" algn="l"/>
                        </a:tabLst>
                      </a:pPr>
                      <a:r>
                        <a:rPr lang="en-ZA" sz="1000"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This he did in contravention of the key principles of MIG Policy Framework, For example; Mr </a:t>
                      </a:r>
                      <a:r>
                        <a:rPr lang="en-ZA" sz="1000" u="none" strike="noStrike" dirty="0" err="1">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Mpangeva</a:t>
                      </a:r>
                      <a:r>
                        <a:rPr lang="en-ZA" sz="1000"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in one of his reports reported that the MIG was utilised 100% and which was not true. The National Treasury picked this up, when the Municipality requested a rollover of R4.1 Million that was not spent</a:t>
                      </a:r>
                      <a:r>
                        <a:rPr lang="en-ZA" sz="1000" u="none" strike="noStrike" dirty="0" smtClean="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a:t>
                      </a:r>
                      <a:endParaRPr lang="en-ZA" sz="1000"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just" fontAlgn="base">
                        <a:lnSpc>
                          <a:spcPct val="150000"/>
                        </a:lnSpc>
                        <a:spcAft>
                          <a:spcPts val="0"/>
                        </a:spcAft>
                        <a:buClr>
                          <a:srgbClr val="000000"/>
                        </a:buClr>
                        <a:buSzPts val="1100"/>
                        <a:buFont typeface="+mj-lt"/>
                        <a:buNone/>
                        <a:tabLst>
                          <a:tab pos="69215" algn="l"/>
                        </a:tabLst>
                      </a:pPr>
                      <a:r>
                        <a:rPr lang="en-ZA" sz="1000" u="none" strike="noStrike" dirty="0" smtClean="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That council reconsiders its resolution  to implement  the MIG</a:t>
                      </a:r>
                      <a:r>
                        <a:rPr lang="en-ZA" sz="1000" u="none" strike="noStrike" baseline="0" dirty="0" smtClean="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funded projects internally.</a:t>
                      </a:r>
                    </a:p>
                    <a:p>
                      <a:pPr marL="0" lvl="0" indent="0" algn="just" fontAlgn="base">
                        <a:lnSpc>
                          <a:spcPct val="150000"/>
                        </a:lnSpc>
                        <a:spcAft>
                          <a:spcPts val="0"/>
                        </a:spcAft>
                        <a:buClr>
                          <a:srgbClr val="000000"/>
                        </a:buClr>
                        <a:buSzPts val="1100"/>
                        <a:buFont typeface="+mj-lt"/>
                        <a:buNone/>
                        <a:tabLst>
                          <a:tab pos="69215" algn="l"/>
                        </a:tabLst>
                      </a:pPr>
                      <a:endParaRPr lang="en-ZA" sz="1000" u="none" strike="noStrike" baseline="0" dirty="0" smtClean="0">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0" lvl="0" indent="0" algn="just" fontAlgn="base">
                        <a:lnSpc>
                          <a:spcPct val="150000"/>
                        </a:lnSpc>
                        <a:spcAft>
                          <a:spcPts val="0"/>
                        </a:spcAft>
                        <a:buClr>
                          <a:srgbClr val="000000"/>
                        </a:buClr>
                        <a:buSzPts val="1100"/>
                        <a:buFont typeface="+mj-lt"/>
                        <a:buNone/>
                        <a:tabLst>
                          <a:tab pos="69215" algn="l"/>
                        </a:tabLst>
                      </a:pPr>
                      <a:endParaRPr lang="en-ZA" sz="1000" u="none" strike="noStrike" baseline="0" dirty="0" smtClean="0">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0" lvl="0" indent="0" algn="just" fontAlgn="base">
                        <a:lnSpc>
                          <a:spcPct val="150000"/>
                        </a:lnSpc>
                        <a:spcAft>
                          <a:spcPts val="0"/>
                        </a:spcAft>
                        <a:buClr>
                          <a:srgbClr val="000000"/>
                        </a:buClr>
                        <a:buSzPts val="1100"/>
                        <a:buFont typeface="+mj-lt"/>
                        <a:buNone/>
                        <a:tabLst>
                          <a:tab pos="69215" algn="l"/>
                        </a:tabLst>
                      </a:pPr>
                      <a:endParaRPr lang="en-ZA" sz="1000" u="none" strike="noStrike" baseline="0" dirty="0" smtClean="0">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0" lvl="0" indent="0" algn="just" fontAlgn="base">
                        <a:lnSpc>
                          <a:spcPct val="150000"/>
                        </a:lnSpc>
                        <a:spcAft>
                          <a:spcPts val="0"/>
                        </a:spcAft>
                        <a:buClr>
                          <a:srgbClr val="000000"/>
                        </a:buClr>
                        <a:buSzPts val="1100"/>
                        <a:buFont typeface="+mj-lt"/>
                        <a:buNone/>
                        <a:tabLst>
                          <a:tab pos="69215" algn="l"/>
                        </a:tabLst>
                      </a:pPr>
                      <a:endParaRPr lang="en-ZA" sz="1000" u="none" strike="noStrike" baseline="0" dirty="0" smtClean="0">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0" lvl="0" indent="0" algn="just" fontAlgn="base">
                        <a:lnSpc>
                          <a:spcPct val="150000"/>
                        </a:lnSpc>
                        <a:spcAft>
                          <a:spcPts val="0"/>
                        </a:spcAft>
                        <a:buClr>
                          <a:srgbClr val="000000"/>
                        </a:buClr>
                        <a:buSzPts val="1100"/>
                        <a:buFont typeface="+mj-lt"/>
                        <a:buNone/>
                        <a:tabLst>
                          <a:tab pos="69215" algn="l"/>
                        </a:tabLst>
                      </a:pPr>
                      <a:r>
                        <a:rPr lang="en-ZA" sz="1000" u="none" strike="noStrike" baseline="0" dirty="0" smtClean="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The role of the PMU Manager in all the MIG funded projects  where he was involved  as a contractor and consultant be investigated</a:t>
                      </a:r>
                    </a:p>
                    <a:p>
                      <a:pPr marL="0" lvl="0" indent="0" algn="just" fontAlgn="base">
                        <a:lnSpc>
                          <a:spcPct val="150000"/>
                        </a:lnSpc>
                        <a:spcAft>
                          <a:spcPts val="0"/>
                        </a:spcAft>
                        <a:buClr>
                          <a:srgbClr val="000000"/>
                        </a:buClr>
                        <a:buSzPts val="1100"/>
                        <a:buFont typeface="+mj-lt"/>
                        <a:buNone/>
                        <a:tabLst>
                          <a:tab pos="69215" algn="l"/>
                        </a:tabLst>
                      </a:pPr>
                      <a:endParaRPr lang="en-ZA" sz="1000" u="none" strike="noStrike" baseline="0" dirty="0" smtClean="0">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0" lvl="0" indent="0" algn="just" fontAlgn="base">
                        <a:lnSpc>
                          <a:spcPct val="150000"/>
                        </a:lnSpc>
                        <a:spcAft>
                          <a:spcPts val="0"/>
                        </a:spcAft>
                        <a:buClr>
                          <a:srgbClr val="000000"/>
                        </a:buClr>
                        <a:buSzPts val="1100"/>
                        <a:buFont typeface="+mj-lt"/>
                        <a:buNone/>
                        <a:tabLst>
                          <a:tab pos="69215" algn="l"/>
                        </a:tabLst>
                      </a:pPr>
                      <a:r>
                        <a:rPr lang="en-ZA" sz="1000" u="none" strike="noStrike" baseline="0" dirty="0" smtClean="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That disciplinary action be taken against Mr </a:t>
                      </a:r>
                      <a:r>
                        <a:rPr lang="en-ZA" sz="1000" u="none" strike="noStrike" baseline="0" dirty="0" err="1" smtClean="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Mpangeva</a:t>
                      </a:r>
                      <a:r>
                        <a:rPr lang="en-ZA" sz="1000" u="none" strike="noStrike" baseline="0" dirty="0" smtClean="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for reporting that 100% of the MIG fund had been </a:t>
                      </a:r>
                      <a:r>
                        <a:rPr lang="en-ZA" sz="1000" u="none" strike="noStrike" baseline="0" dirty="0" err="1" smtClean="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spevt</a:t>
                      </a:r>
                      <a:r>
                        <a:rPr lang="en-ZA" sz="1000" u="none" strike="noStrike" baseline="0" dirty="0" smtClean="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when in fact it was not.</a:t>
                      </a:r>
                      <a:endParaRPr lang="en-ZA" sz="1000"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n-ZA" sz="1000" dirty="0">
                          <a:effectLst/>
                          <a:latin typeface="Arial" panose="020B0604020202020204" pitchFamily="34" charset="0"/>
                          <a:ea typeface="Calibri" panose="020F0502020204030204" pitchFamily="34" charset="0"/>
                          <a:cs typeface="Arial" panose="020B0604020202020204" pitchFamily="34" charset="0"/>
                        </a:rPr>
                        <a:t>Consultants appointed for one year, and the contractors were appointed for the 2020 / 2021 financial year.</a:t>
                      </a:r>
                    </a:p>
                    <a:p>
                      <a:pPr algn="just">
                        <a:lnSpc>
                          <a:spcPct val="150000"/>
                        </a:lnSpc>
                        <a:spcAft>
                          <a:spcPts val="0"/>
                        </a:spcAft>
                      </a:pPr>
                      <a:r>
                        <a:rPr lang="en-ZA" sz="10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50000"/>
                        </a:lnSpc>
                        <a:spcAft>
                          <a:spcPts val="0"/>
                        </a:spcAft>
                      </a:pPr>
                      <a:r>
                        <a:rPr lang="en-ZA" sz="10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50000"/>
                        </a:lnSpc>
                        <a:spcAft>
                          <a:spcPts val="0"/>
                        </a:spcAft>
                      </a:pPr>
                      <a:r>
                        <a:rPr lang="en-ZA" sz="10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50000"/>
                        </a:lnSpc>
                        <a:spcAft>
                          <a:spcPts val="0"/>
                        </a:spcAft>
                      </a:pPr>
                      <a:r>
                        <a:rPr lang="en-ZA" sz="1000" dirty="0" smtClean="0">
                          <a:effectLst/>
                          <a:latin typeface="Arial" panose="020B0604020202020204" pitchFamily="34" charset="0"/>
                          <a:ea typeface="Calibri" panose="020F0502020204030204" pitchFamily="34" charset="0"/>
                          <a:cs typeface="Arial" panose="020B0604020202020204" pitchFamily="34" charset="0"/>
                        </a:rPr>
                        <a:t>The Acting MM, </a:t>
                      </a:r>
                      <a:r>
                        <a:rPr lang="en-ZA" sz="1000" dirty="0">
                          <a:effectLst/>
                          <a:latin typeface="Arial" panose="020B0604020202020204" pitchFamily="34" charset="0"/>
                          <a:ea typeface="Calibri" panose="020F0502020204030204" pitchFamily="34" charset="0"/>
                          <a:cs typeface="Arial" panose="020B0604020202020204" pitchFamily="34" charset="0"/>
                        </a:rPr>
                        <a:t>Mr. N </a:t>
                      </a:r>
                      <a:r>
                        <a:rPr lang="en-ZA" sz="1000" dirty="0" err="1">
                          <a:effectLst/>
                          <a:latin typeface="Arial" panose="020B0604020202020204" pitchFamily="34" charset="0"/>
                          <a:ea typeface="Calibri" panose="020F0502020204030204" pitchFamily="34" charset="0"/>
                          <a:cs typeface="Arial" panose="020B0604020202020204" pitchFamily="34" charset="0"/>
                        </a:rPr>
                        <a:t>Mokako</a:t>
                      </a:r>
                      <a:r>
                        <a:rPr lang="en-ZA" sz="1000" dirty="0">
                          <a:effectLst/>
                          <a:latin typeface="Arial" panose="020B0604020202020204" pitchFamily="34" charset="0"/>
                          <a:ea typeface="Calibri" panose="020F0502020204030204" pitchFamily="34" charset="0"/>
                          <a:cs typeface="Arial" panose="020B0604020202020204" pitchFamily="34" charset="0"/>
                        </a:rPr>
                        <a:t> appointed to investigate as per the disciplinary code. </a:t>
                      </a:r>
                      <a:r>
                        <a:rPr lang="en-ZA" sz="1000" dirty="0" smtClean="0">
                          <a:effectLst/>
                          <a:latin typeface="Arial" panose="020B0604020202020204" pitchFamily="34" charset="0"/>
                          <a:ea typeface="Calibri" panose="020F0502020204030204" pitchFamily="34" charset="0"/>
                          <a:cs typeface="Arial" panose="020B0604020202020204" pitchFamily="34" charset="0"/>
                        </a:rPr>
                        <a:t> At a special council sitting on 20 April 2021 the Acting MM was appointed to investigate this matter.</a:t>
                      </a:r>
                    </a:p>
                    <a:p>
                      <a:pPr algn="just">
                        <a:lnSpc>
                          <a:spcPct val="150000"/>
                        </a:lnSpc>
                        <a:spcAft>
                          <a:spcPts val="0"/>
                        </a:spcAft>
                      </a:pPr>
                      <a:endParaRPr lang="en-ZA" sz="10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en-ZA" sz="1000" dirty="0" smtClean="0">
                          <a:effectLst/>
                          <a:latin typeface="Arial" panose="020B0604020202020204" pitchFamily="34" charset="0"/>
                          <a:ea typeface="Calibri" panose="020F0502020204030204" pitchFamily="34" charset="0"/>
                          <a:cs typeface="Arial" panose="020B0604020202020204" pitchFamily="34" charset="0"/>
                        </a:rPr>
                        <a:t>On 02 June 2021 Mr </a:t>
                      </a:r>
                      <a:r>
                        <a:rPr lang="en-ZA" sz="1000" dirty="0" err="1" smtClean="0">
                          <a:effectLst/>
                          <a:latin typeface="Arial" panose="020B0604020202020204" pitchFamily="34" charset="0"/>
                          <a:ea typeface="Calibri" panose="020F0502020204030204" pitchFamily="34" charset="0"/>
                          <a:cs typeface="Arial" panose="020B0604020202020204" pitchFamily="34" charset="0"/>
                        </a:rPr>
                        <a:t>Mpangeva</a:t>
                      </a:r>
                      <a:r>
                        <a:rPr lang="en-ZA" sz="1000" dirty="0" smtClean="0">
                          <a:effectLst/>
                          <a:latin typeface="Arial" panose="020B0604020202020204" pitchFamily="34" charset="0"/>
                          <a:ea typeface="Calibri" panose="020F0502020204030204" pitchFamily="34" charset="0"/>
                          <a:cs typeface="Arial" panose="020B0604020202020204" pitchFamily="34" charset="0"/>
                        </a:rPr>
                        <a:t> was suspended. </a:t>
                      </a:r>
                    </a:p>
                    <a:p>
                      <a:pPr algn="just">
                        <a:lnSpc>
                          <a:spcPct val="150000"/>
                        </a:lnSpc>
                        <a:spcAft>
                          <a:spcPts val="0"/>
                        </a:spcAft>
                      </a:pPr>
                      <a:r>
                        <a:rPr lang="en-ZA" sz="10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50000"/>
                        </a:lnSpc>
                        <a:spcAft>
                          <a:spcPts val="0"/>
                        </a:spcAft>
                      </a:pPr>
                      <a:r>
                        <a:rPr lang="en-ZA" sz="1000" dirty="0" smtClean="0">
                          <a:effectLst/>
                          <a:latin typeface="Arial" panose="020B0604020202020204" pitchFamily="34" charset="0"/>
                          <a:ea typeface="Calibri" panose="020F0502020204030204" pitchFamily="34" charset="0"/>
                          <a:cs typeface="Arial" panose="020B0604020202020204" pitchFamily="34" charset="0"/>
                        </a:rPr>
                        <a:t>On 03</a:t>
                      </a:r>
                      <a:r>
                        <a:rPr lang="en-ZA" sz="1000" baseline="0" dirty="0" smtClean="0">
                          <a:effectLst/>
                          <a:latin typeface="Arial" panose="020B0604020202020204" pitchFamily="34" charset="0"/>
                          <a:ea typeface="Calibri" panose="020F0502020204030204" pitchFamily="34" charset="0"/>
                          <a:cs typeface="Arial" panose="020B0604020202020204" pitchFamily="34" charset="0"/>
                        </a:rPr>
                        <a:t> August 2021council referred the matter to the Disciplinary Board. The matter is still under the consideration of the Disciplinary Board. </a:t>
                      </a:r>
                      <a:r>
                        <a:rPr lang="en-ZA" sz="10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en-ZA" sz="1000" dirty="0">
                          <a:effectLst/>
                          <a:latin typeface="Arial" panose="020B0604020202020204" pitchFamily="34" charset="0"/>
                          <a:ea typeface="Calibri" panose="020F0502020204030204" pitchFamily="34" charset="0"/>
                          <a:cs typeface="Arial" panose="020B0604020202020204" pitchFamily="34" charset="0"/>
                        </a:rPr>
                        <a:t>The municipality is making progress in addressing the finding. The municipality has indicated that they are still conducting investigations on the matters</a:t>
                      </a:r>
                      <a:r>
                        <a:rPr lang="en-ZA" sz="1000" dirty="0" smtClean="0">
                          <a:effectLst/>
                          <a:latin typeface="Arial" panose="020B0604020202020204" pitchFamily="34" charset="0"/>
                          <a:ea typeface="Calibri" panose="020F0502020204030204" pitchFamily="34" charset="0"/>
                          <a:cs typeface="Arial" panose="020B0604020202020204" pitchFamily="34" charset="0"/>
                        </a:rPr>
                        <a:t>.</a:t>
                      </a:r>
                      <a:r>
                        <a:rPr lang="en-ZA" sz="1000" b="1" dirty="0" smtClean="0">
                          <a:solidFill>
                            <a:schemeClr val="tx1"/>
                          </a:solidFill>
                          <a:effectLst/>
                          <a:latin typeface="Arial" panose="020B0604020202020204" pitchFamily="34" charset="0"/>
                          <a:cs typeface="Arial" panose="020B0604020202020204" pitchFamily="34" charset="0"/>
                        </a:rPr>
                        <a:t> (In progress)</a:t>
                      </a:r>
                      <a:endParaRPr lang="en-ZA" sz="10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en-ZA" sz="1000" dirty="0">
                          <a:effectLst/>
                          <a:latin typeface="Arial" panose="020B0604020202020204" pitchFamily="34" charset="0"/>
                          <a:ea typeface="Calibri" panose="020F0502020204030204" pitchFamily="34" charset="0"/>
                          <a:cs typeface="Arial" panose="020B0604020202020204" pitchFamily="34" charset="0"/>
                        </a:rPr>
                        <a:t> </a:t>
                      </a:r>
                    </a:p>
                    <a:p>
                      <a:pPr marL="0" marR="0" indent="0" algn="just" defTabSz="914400" rtl="0" eaLnBrk="1" fontAlgn="auto" latinLnBrk="0" hangingPunct="1">
                        <a:lnSpc>
                          <a:spcPct val="150000"/>
                        </a:lnSpc>
                        <a:spcBef>
                          <a:spcPts val="0"/>
                        </a:spcBef>
                        <a:spcAft>
                          <a:spcPts val="0"/>
                        </a:spcAft>
                        <a:buClrTx/>
                        <a:buSzTx/>
                        <a:buFontTx/>
                        <a:buNone/>
                        <a:tabLst/>
                        <a:defRPr/>
                      </a:pPr>
                      <a:r>
                        <a:rPr lang="en-ZA" sz="1000" dirty="0" smtClean="0">
                          <a:effectLst/>
                          <a:latin typeface="Arial" panose="020B0604020202020204" pitchFamily="34" charset="0"/>
                          <a:ea typeface="Calibri" panose="020F0502020204030204" pitchFamily="34" charset="0"/>
                          <a:cs typeface="Arial" panose="020B0604020202020204" pitchFamily="34" charset="0"/>
                        </a:rPr>
                        <a:t>The municipality is making progress in addressing the finding.</a:t>
                      </a:r>
                      <a:r>
                        <a:rPr lang="en-ZA" sz="1000" baseline="0" dirty="0" smtClean="0">
                          <a:effectLst/>
                          <a:latin typeface="Arial" panose="020B0604020202020204" pitchFamily="34" charset="0"/>
                          <a:ea typeface="Calibri" panose="020F0502020204030204" pitchFamily="34" charset="0"/>
                          <a:cs typeface="Arial" panose="020B0604020202020204" pitchFamily="34" charset="0"/>
                        </a:rPr>
                        <a:t> </a:t>
                      </a:r>
                      <a:r>
                        <a:rPr lang="en-ZA" sz="1000" b="1" dirty="0" smtClean="0">
                          <a:solidFill>
                            <a:schemeClr val="tx1"/>
                          </a:solidFill>
                          <a:effectLst/>
                          <a:latin typeface="Arial" panose="020B0604020202020204" pitchFamily="34" charset="0"/>
                          <a:cs typeface="Arial" panose="020B0604020202020204" pitchFamily="34" charset="0"/>
                        </a:rPr>
                        <a:t>(In progress)</a:t>
                      </a:r>
                      <a:endParaRPr lang="en-ZA" sz="10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endParaRPr lang="en-ZA" sz="10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en-ZA" sz="10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50000"/>
                        </a:lnSpc>
                        <a:spcAft>
                          <a:spcPts val="0"/>
                        </a:spcAft>
                      </a:pPr>
                      <a:r>
                        <a:rPr lang="en-ZA" sz="10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50000"/>
                        </a:lnSpc>
                        <a:spcAft>
                          <a:spcPts val="0"/>
                        </a:spcAft>
                      </a:pPr>
                      <a:r>
                        <a:rPr lang="en-ZA" sz="10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1756534"/>
                  </a:ext>
                </a:extLst>
              </a:tr>
            </a:tbl>
          </a:graphicData>
        </a:graphic>
      </p:graphicFrame>
      <p:sp>
        <p:nvSpPr>
          <p:cNvPr id="5" name="Title 1"/>
          <p:cNvSpPr txBox="1">
            <a:spLocks/>
          </p:cNvSpPr>
          <p:nvPr/>
        </p:nvSpPr>
        <p:spPr>
          <a:xfrm>
            <a:off x="388040" y="116632"/>
            <a:ext cx="8360424" cy="432048"/>
          </a:xfrm>
          <a:prstGeom prst="rect">
            <a:avLst/>
          </a:prstGeom>
          <a:solidFill>
            <a:srgbClr val="FFC000"/>
          </a:solidFill>
        </p:spPr>
        <p:txBody>
          <a:bodyPr vert="horz" lIns="84406" tIns="42203" rIns="84406" bIns="42203" rtlCol="0" anchor="ctr">
            <a:normAutofit fontScale="5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954" b="1" dirty="0">
                <a:latin typeface="Arial Narrow" pitchFamily="34" charset="0"/>
                <a:ea typeface="ＭＳ Ｐゴシック" pitchFamily="34" charset="-128"/>
              </a:rPr>
              <a:t/>
            </a:r>
            <a:br>
              <a:rPr lang="en-US" sz="2954" b="1" dirty="0">
                <a:latin typeface="Arial Narrow" pitchFamily="34" charset="0"/>
                <a:ea typeface="ＭＳ Ｐゴシック" pitchFamily="34" charset="-128"/>
              </a:rPr>
            </a:br>
            <a:r>
              <a:rPr lang="en-US" sz="2000" b="1" dirty="0">
                <a:latin typeface="Arial Narrow" pitchFamily="34" charset="0"/>
                <a:ea typeface="ＭＳ Ｐゴシック" pitchFamily="34" charset="-128"/>
              </a:rPr>
              <a:t> EXAMPLE OF </a:t>
            </a:r>
            <a:r>
              <a:rPr lang="en-US" sz="2000" b="1" dirty="0" smtClean="0">
                <a:latin typeface="Arial Narrow" pitchFamily="34" charset="0"/>
                <a:ea typeface="ＭＳ Ｐゴシック" pitchFamily="34" charset="-128"/>
              </a:rPr>
              <a:t>MATTERS IN </a:t>
            </a:r>
            <a:r>
              <a:rPr lang="en-US" sz="2000" b="1" dirty="0">
                <a:latin typeface="Arial Narrow" pitchFamily="34" charset="0"/>
                <a:ea typeface="ＭＳ Ｐゴシック" pitchFamily="34" charset="-128"/>
              </a:rPr>
              <a:t>PROGRESS </a:t>
            </a:r>
            <a:r>
              <a:rPr lang="en-US" sz="2000" b="1" dirty="0" smtClean="0">
                <a:latin typeface="Arial Narrow" pitchFamily="34" charset="0"/>
                <a:ea typeface="ＭＳ Ｐゴシック" pitchFamily="34" charset="-128"/>
              </a:rPr>
              <a:t>:</a:t>
            </a:r>
            <a:r>
              <a:rPr lang="en-US" sz="2000" b="1" dirty="0" smtClean="0">
                <a:latin typeface="Arial" pitchFamily="34" charset="0"/>
                <a:ea typeface="ＭＳ Ｐゴシック" pitchFamily="34" charset="-128"/>
                <a:cs typeface="Arial" pitchFamily="34" charset="0"/>
              </a:rPr>
              <a:t>DR PIXLEY KA ISAKA SEME LOCAL MUNICIPALITY</a:t>
            </a:r>
            <a:endParaRPr lang="en-US" sz="2000" dirty="0">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430259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3470031" y="6131171"/>
            <a:ext cx="2133600" cy="337038"/>
          </a:xfrm>
        </p:spPr>
        <p:txBody>
          <a:bodyPr/>
          <a:lstStyle/>
          <a:p>
            <a:fld id="{39AC5568-C467-DA4E-A229-6C912B895CA4}" type="slidenum">
              <a:rPr lang="en-US" smtClean="0"/>
              <a:pPr/>
              <a:t>9</a:t>
            </a:fld>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326025354"/>
              </p:ext>
            </p:extLst>
          </p:nvPr>
        </p:nvGraphicFramePr>
        <p:xfrm>
          <a:off x="107504" y="548680"/>
          <a:ext cx="8892481" cy="4536504"/>
        </p:xfrm>
        <a:graphic>
          <a:graphicData uri="http://schemas.openxmlformats.org/drawingml/2006/table">
            <a:tbl>
              <a:tblPr firstRow="1" firstCol="1" bandRow="1">
                <a:tableStyleId>{5C22544A-7EE6-4342-B048-85BDC9FD1C3A}</a:tableStyleId>
              </a:tblPr>
              <a:tblGrid>
                <a:gridCol w="322346">
                  <a:extLst>
                    <a:ext uri="{9D8B030D-6E8A-4147-A177-3AD203B41FA5}">
                      <a16:colId xmlns:a16="http://schemas.microsoft.com/office/drawing/2014/main" val="1467042182"/>
                    </a:ext>
                  </a:extLst>
                </a:gridCol>
                <a:gridCol w="1261830">
                  <a:extLst>
                    <a:ext uri="{9D8B030D-6E8A-4147-A177-3AD203B41FA5}">
                      <a16:colId xmlns:a16="http://schemas.microsoft.com/office/drawing/2014/main" val="3965160017"/>
                    </a:ext>
                  </a:extLst>
                </a:gridCol>
                <a:gridCol w="2016224">
                  <a:extLst>
                    <a:ext uri="{9D8B030D-6E8A-4147-A177-3AD203B41FA5}">
                      <a16:colId xmlns:a16="http://schemas.microsoft.com/office/drawing/2014/main" val="1396737281"/>
                    </a:ext>
                  </a:extLst>
                </a:gridCol>
                <a:gridCol w="1728192">
                  <a:extLst>
                    <a:ext uri="{9D8B030D-6E8A-4147-A177-3AD203B41FA5}">
                      <a16:colId xmlns:a16="http://schemas.microsoft.com/office/drawing/2014/main" val="20003"/>
                    </a:ext>
                  </a:extLst>
                </a:gridCol>
                <a:gridCol w="2135760">
                  <a:extLst>
                    <a:ext uri="{9D8B030D-6E8A-4147-A177-3AD203B41FA5}">
                      <a16:colId xmlns:a16="http://schemas.microsoft.com/office/drawing/2014/main" val="2376033943"/>
                    </a:ext>
                  </a:extLst>
                </a:gridCol>
                <a:gridCol w="1428129">
                  <a:extLst>
                    <a:ext uri="{9D8B030D-6E8A-4147-A177-3AD203B41FA5}">
                      <a16:colId xmlns:a16="http://schemas.microsoft.com/office/drawing/2014/main" val="2413516745"/>
                    </a:ext>
                  </a:extLst>
                </a:gridCol>
              </a:tblGrid>
              <a:tr h="526954">
                <a:tc>
                  <a:txBody>
                    <a:bodyPr/>
                    <a:lstStyle/>
                    <a:p>
                      <a:pPr algn="just">
                        <a:lnSpc>
                          <a:spcPct val="107000"/>
                        </a:lnSpc>
                        <a:spcAft>
                          <a:spcPts val="0"/>
                        </a:spcAft>
                      </a:pPr>
                      <a:r>
                        <a:rPr lang="en-ZA" sz="1100" dirty="0">
                          <a:solidFill>
                            <a:schemeClr val="tx1"/>
                          </a:solidFill>
                          <a:effectLst/>
                          <a:latin typeface="Arial" panose="020B0604020202020204" pitchFamily="34" charset="0"/>
                          <a:cs typeface="Arial" panose="020B0604020202020204" pitchFamily="34" charset="0"/>
                        </a:rPr>
                        <a:t>NO</a:t>
                      </a:r>
                      <a:endPar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ZA" sz="1100" kern="1200" dirty="0">
                          <a:solidFill>
                            <a:schemeClr val="tx1"/>
                          </a:solidFill>
                          <a:effectLst/>
                          <a:latin typeface="Arial" panose="020B0604020202020204" pitchFamily="34" charset="0"/>
                          <a:ea typeface="+mn-ea"/>
                          <a:cs typeface="Arial" panose="020B0604020202020204" pitchFamily="34" charset="0"/>
                        </a:rPr>
                        <a:t>ALLEGATIONS</a:t>
                      </a: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ZA" sz="1100" dirty="0">
                          <a:solidFill>
                            <a:schemeClr val="tx1"/>
                          </a:solidFill>
                          <a:effectLst/>
                          <a:latin typeface="Arial" panose="020B0604020202020204" pitchFamily="34" charset="0"/>
                          <a:cs typeface="Arial" panose="020B0604020202020204" pitchFamily="34" charset="0"/>
                        </a:rPr>
                        <a:t>FINDINGS</a:t>
                      </a:r>
                      <a:endPar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n-ZA" sz="11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REMIEDIAL</a:t>
                      </a:r>
                      <a:r>
                        <a:rPr lang="en-ZA" sz="110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ACTION BY MUNICIPALITY</a:t>
                      </a:r>
                      <a:endParaRPr lang="en-ZA" sz="11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endPar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ZA" sz="1100">
                          <a:solidFill>
                            <a:schemeClr val="tx1"/>
                          </a:solidFill>
                          <a:effectLst/>
                          <a:latin typeface="Arial" panose="020B0604020202020204" pitchFamily="34" charset="0"/>
                          <a:cs typeface="Arial" panose="020B0604020202020204" pitchFamily="34" charset="0"/>
                        </a:rPr>
                        <a:t>PROGRESS AS SUBMITTED BY MUNICIPALITY</a:t>
                      </a:r>
                      <a:endParaRPr lang="en-ZA" sz="11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ZA" sz="1100">
                          <a:solidFill>
                            <a:schemeClr val="tx1"/>
                          </a:solidFill>
                          <a:effectLst/>
                          <a:latin typeface="Arial" panose="020B0604020202020204" pitchFamily="34" charset="0"/>
                          <a:cs typeface="Arial" panose="020B0604020202020204" pitchFamily="34" charset="0"/>
                        </a:rPr>
                        <a:t>COMMENTS BY DEPARTMENT</a:t>
                      </a:r>
                      <a:endParaRPr lang="en-ZA" sz="11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6573" marR="465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4394475"/>
                  </a:ext>
                </a:extLst>
              </a:tr>
              <a:tr h="3998341">
                <a:tc>
                  <a:txBody>
                    <a:bodyPr/>
                    <a:lstStyle/>
                    <a:p>
                      <a:pPr algn="just">
                        <a:lnSpc>
                          <a:spcPct val="107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04</a:t>
                      </a:r>
                      <a:endParaRPr lang="en-ZA"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ZA"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ZA"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ZA"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ZA"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Underspending of MIG </a:t>
                      </a:r>
                      <a:r>
                        <a:rPr lang="en-ZA" sz="100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funds</a:t>
                      </a:r>
                      <a:endParaRPr lang="en-ZA"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n-ZA" sz="1000" dirty="0">
                          <a:effectLst/>
                          <a:latin typeface="Arial" panose="020B0604020202020204" pitchFamily="34" charset="0"/>
                          <a:ea typeface="Calibri" panose="020F0502020204030204" pitchFamily="34" charset="0"/>
                          <a:cs typeface="Times New Roman" panose="02020603050405020304" pitchFamily="18" charset="0"/>
                        </a:rPr>
                        <a:t>The resolution of the municipality to </a:t>
                      </a:r>
                      <a:r>
                        <a:rPr lang="en-ZA" sz="1000" u="none" strike="noStrike" dirty="0" smtClean="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THAT the role of the Municipal Manager in requesting and signing off the letter for the roll-over be investigated</a:t>
                      </a:r>
                      <a:r>
                        <a:rPr lang="en-ZA" sz="1000" u="none" strike="noStrike" dirty="0" smtClean="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a:t>
                      </a:r>
                      <a:endParaRPr lang="en-ZA" sz="1000" u="none" strike="noStrike" dirty="0" smtClean="0">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n-ZA" sz="1000" u="none" strike="noStrike" dirty="0" smtClean="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That the role of the Municipal Manager in requesting and signing off the letter for Roll over be investigated.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just">
                        <a:lnSpc>
                          <a:spcPct val="150000"/>
                        </a:lnSpc>
                        <a:spcAft>
                          <a:spcPts val="0"/>
                        </a:spcAft>
                        <a:buFont typeface="Arial" charset="0"/>
                        <a:buChar char="•"/>
                      </a:pPr>
                      <a:r>
                        <a:rPr lang="en-ZA" sz="1000" dirty="0" smtClean="0">
                          <a:effectLst/>
                          <a:latin typeface="Arial" panose="020B0604020202020204" pitchFamily="34" charset="0"/>
                          <a:ea typeface="Calibri" panose="020F0502020204030204" pitchFamily="34" charset="0"/>
                          <a:cs typeface="Times New Roman" panose="02020603050405020304" pitchFamily="18" charset="0"/>
                        </a:rPr>
                        <a:t>The municipality appointed an investigation</a:t>
                      </a:r>
                      <a:r>
                        <a:rPr lang="en-ZA" sz="1000" baseline="0" dirty="0" smtClean="0">
                          <a:effectLst/>
                          <a:latin typeface="Arial" panose="020B0604020202020204" pitchFamily="34" charset="0"/>
                          <a:ea typeface="Calibri" panose="020F0502020204030204" pitchFamily="34" charset="0"/>
                          <a:cs typeface="Times New Roman" panose="02020603050405020304" pitchFamily="18" charset="0"/>
                        </a:rPr>
                        <a:t> team to investigate the matter. The report was submitted to council on 20 April 2021. The MM was subsequently suspended and disciplinary processes are currently underway. </a:t>
                      </a:r>
                      <a:r>
                        <a:rPr lang="en-ZA" sz="1000" dirty="0">
                          <a:effectLst/>
                          <a:latin typeface="Arial" panose="020B0604020202020204" pitchFamily="34" charset="0"/>
                          <a:ea typeface="Calibri" panose="020F0502020204030204" pitchFamily="34" charset="0"/>
                          <a:cs typeface="Times New Roman" panose="02020603050405020304" pitchFamily="18" charset="0"/>
                        </a:rPr>
                        <a:t> </a:t>
                      </a:r>
                      <a:endParaRPr lang="en-ZA" sz="1000" dirty="0" smtClean="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Aft>
                          <a:spcPts val="0"/>
                        </a:spcAft>
                      </a:pPr>
                      <a:endParaRPr lang="en-ZA" sz="1000" dirty="0" smtClean="0">
                        <a:effectLst/>
                        <a:latin typeface="Arial" panose="020B0604020202020204" pitchFamily="34" charset="0"/>
                        <a:ea typeface="Calibri" panose="020F0502020204030204" pitchFamily="34" charset="0"/>
                        <a:cs typeface="Times New Roman" panose="02020603050405020304" pitchFamily="18" charset="0"/>
                      </a:endParaRPr>
                    </a:p>
                    <a:p>
                      <a:pPr marL="171450" indent="-171450" algn="just">
                        <a:lnSpc>
                          <a:spcPct val="150000"/>
                        </a:lnSpc>
                        <a:spcAft>
                          <a:spcPts val="0"/>
                        </a:spcAft>
                        <a:buFont typeface="Arial" charset="0"/>
                        <a:buChar char="•"/>
                      </a:pPr>
                      <a:r>
                        <a:rPr lang="en-ZA" sz="1000" dirty="0" smtClean="0">
                          <a:effectLst/>
                          <a:latin typeface="Arial" panose="020B0604020202020204" pitchFamily="34" charset="0"/>
                          <a:ea typeface="Calibri" panose="020F0502020204030204" pitchFamily="34" charset="0"/>
                          <a:cs typeface="Arial" panose="020B0604020202020204" pitchFamily="34" charset="0"/>
                        </a:rPr>
                        <a:t>On 03</a:t>
                      </a:r>
                      <a:r>
                        <a:rPr lang="en-ZA" sz="1000" baseline="0" dirty="0" smtClean="0">
                          <a:effectLst/>
                          <a:latin typeface="Arial" panose="020B0604020202020204" pitchFamily="34" charset="0"/>
                          <a:ea typeface="Calibri" panose="020F0502020204030204" pitchFamily="34" charset="0"/>
                          <a:cs typeface="Arial" panose="020B0604020202020204" pitchFamily="34" charset="0"/>
                        </a:rPr>
                        <a:t> August 2021council referred the matter to the Disciplinary Board. The matter is still under the consideration . of the Disciplinary Board.</a:t>
                      </a:r>
                      <a:r>
                        <a:rPr lang="en-ZA" sz="1000" b="1" dirty="0" smtClean="0">
                          <a:solidFill>
                            <a:schemeClr val="tx1"/>
                          </a:solidFill>
                          <a:effectLst/>
                          <a:latin typeface="Arial" panose="020B0604020202020204" pitchFamily="34" charset="0"/>
                          <a:cs typeface="Arial" panose="020B0604020202020204" pitchFamily="34" charset="0"/>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en-ZA" sz="1000" dirty="0" smtClean="0">
                          <a:effectLst/>
                          <a:latin typeface="Arial" panose="020B0604020202020204" pitchFamily="34" charset="0"/>
                          <a:ea typeface="Calibri" panose="020F0502020204030204" pitchFamily="34" charset="0"/>
                          <a:cs typeface="Arial" panose="020B0604020202020204" pitchFamily="34" charset="0"/>
                        </a:rPr>
                        <a:t>On 03</a:t>
                      </a:r>
                      <a:r>
                        <a:rPr lang="en-ZA" sz="1000" baseline="0" dirty="0" smtClean="0">
                          <a:effectLst/>
                          <a:latin typeface="Arial" panose="020B0604020202020204" pitchFamily="34" charset="0"/>
                          <a:ea typeface="Calibri" panose="020F0502020204030204" pitchFamily="34" charset="0"/>
                          <a:cs typeface="Arial" panose="020B0604020202020204" pitchFamily="34" charset="0"/>
                        </a:rPr>
                        <a:t> August 2021council referred the matter to the Disciplinary Board. The matter is still under the consideration . of the Disciplinary Board.</a:t>
                      </a:r>
                      <a:r>
                        <a:rPr lang="en-ZA" sz="1000" b="1" dirty="0" smtClean="0">
                          <a:solidFill>
                            <a:schemeClr val="tx1"/>
                          </a:solidFill>
                          <a:effectLst/>
                          <a:latin typeface="Arial" panose="020B0604020202020204" pitchFamily="34" charset="0"/>
                          <a:cs typeface="Arial" panose="020B0604020202020204" pitchFamily="34" charset="0"/>
                        </a:rPr>
                        <a:t> (In progress</a:t>
                      </a:r>
                      <a:r>
                        <a:rPr lang="en-ZA" sz="1000" b="1" dirty="0" smtClean="0">
                          <a:solidFill>
                            <a:schemeClr val="tx1"/>
                          </a:solidFill>
                          <a:effectLst/>
                          <a:latin typeface="Arial" panose="020B0604020202020204" pitchFamily="34" charset="0"/>
                          <a:cs typeface="Arial" panose="020B0604020202020204" pitchFamily="34" charset="0"/>
                        </a:rPr>
                        <a:t>)</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1756534"/>
                  </a:ext>
                </a:extLst>
              </a:tr>
            </a:tbl>
          </a:graphicData>
        </a:graphic>
      </p:graphicFrame>
      <p:sp>
        <p:nvSpPr>
          <p:cNvPr id="5" name="Title 1"/>
          <p:cNvSpPr txBox="1">
            <a:spLocks/>
          </p:cNvSpPr>
          <p:nvPr/>
        </p:nvSpPr>
        <p:spPr>
          <a:xfrm>
            <a:off x="336185" y="0"/>
            <a:ext cx="8401289" cy="432048"/>
          </a:xfrm>
          <a:prstGeom prst="rect">
            <a:avLst/>
          </a:prstGeom>
          <a:solidFill>
            <a:srgbClr val="FFC000"/>
          </a:solidFill>
        </p:spPr>
        <p:txBody>
          <a:bodyPr vert="horz" lIns="84406" tIns="42203" rIns="84406" bIns="42203" rtlCol="0" anchor="ctr">
            <a:normAutofit fontScale="4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954" b="1" dirty="0" smtClean="0">
                <a:latin typeface="Arial Narrow" pitchFamily="34" charset="0"/>
                <a:ea typeface="ＭＳ Ｐゴシック" pitchFamily="34" charset="-128"/>
              </a:rPr>
              <a:t/>
            </a:r>
            <a:br>
              <a:rPr lang="en-US" sz="2954" b="1" dirty="0" smtClean="0">
                <a:latin typeface="Arial Narrow" pitchFamily="34" charset="0"/>
                <a:ea typeface="ＭＳ Ｐゴシック" pitchFamily="34" charset="-128"/>
              </a:rPr>
            </a:br>
            <a:r>
              <a:rPr lang="en-US" sz="3200" b="1" dirty="0">
                <a:latin typeface="Arial Narrow" pitchFamily="34" charset="0"/>
                <a:ea typeface="ＭＳ Ｐゴシック" pitchFamily="34" charset="-128"/>
              </a:rPr>
              <a:t> </a:t>
            </a:r>
            <a:r>
              <a:rPr lang="en-US" sz="3500" b="1" dirty="0">
                <a:latin typeface="Arial Narrow" pitchFamily="34" charset="0"/>
                <a:ea typeface="ＭＳ Ｐゴシック" pitchFamily="34" charset="-128"/>
              </a:rPr>
              <a:t>EXAMPLE OF MATTERSIN </a:t>
            </a:r>
            <a:r>
              <a:rPr lang="en-US" sz="3500" b="1" dirty="0" smtClean="0">
                <a:latin typeface="Arial Narrow" pitchFamily="34" charset="0"/>
                <a:ea typeface="ＭＳ Ｐゴシック" pitchFamily="34" charset="-128"/>
              </a:rPr>
              <a:t>PROGRESS:  </a:t>
            </a:r>
            <a:r>
              <a:rPr lang="en-US" sz="3500" b="1" dirty="0" smtClean="0">
                <a:latin typeface="Arial" pitchFamily="34" charset="0"/>
                <a:ea typeface="ＭＳ Ｐゴシック" pitchFamily="34" charset="-128"/>
                <a:cs typeface="Arial" pitchFamily="34" charset="0"/>
              </a:rPr>
              <a:t>DR PIXLEY KA ISAKA SEME LOCAL MUNICIPALITY</a:t>
            </a:r>
            <a:endParaRPr lang="en-US" sz="3500" dirty="0">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12289532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esentation1 M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7573</TotalTime>
  <Words>2834</Words>
  <Application>Microsoft Office PowerPoint</Application>
  <PresentationFormat>On-screen Show (4:3)</PresentationFormat>
  <Paragraphs>325</Paragraphs>
  <Slides>21</Slides>
  <Notes>1</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21</vt:i4>
      </vt:variant>
    </vt:vector>
  </HeadingPairs>
  <TitlesOfParts>
    <vt:vector size="33" baseType="lpstr">
      <vt:lpstr>MS PGothic</vt:lpstr>
      <vt:lpstr>MS PGothic</vt:lpstr>
      <vt:lpstr>Arial</vt:lpstr>
      <vt:lpstr>Arial Black</vt:lpstr>
      <vt:lpstr>Arial Narrow</vt:lpstr>
      <vt:lpstr>Calibri</vt:lpstr>
      <vt:lpstr>Symbol</vt:lpstr>
      <vt:lpstr>Times New Roman</vt:lpstr>
      <vt:lpstr>Wingdings</vt:lpstr>
      <vt:lpstr>Office Theme</vt:lpstr>
      <vt:lpstr>Presentation1 MP</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C. Brenkman</dc:creator>
  <cp:lastModifiedBy>Marlene Van Der Merwe</cp:lastModifiedBy>
  <cp:revision>762</cp:revision>
  <cp:lastPrinted>2021-06-14T10:03:37Z</cp:lastPrinted>
  <dcterms:created xsi:type="dcterms:W3CDTF">2015-06-12T07:43:40Z</dcterms:created>
  <dcterms:modified xsi:type="dcterms:W3CDTF">2021-11-23T08:07:07Z</dcterms:modified>
</cp:coreProperties>
</file>