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70" r:id="rId3"/>
    <p:sldId id="285" r:id="rId4"/>
    <p:sldId id="286" r:id="rId5"/>
    <p:sldId id="287" r:id="rId6"/>
    <p:sldId id="288"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3D2E"/>
    <a:srgbClr val="009057"/>
    <a:srgbClr val="F8DF61"/>
    <a:srgbClr val="C4E8C7"/>
    <a:srgbClr val="B3C9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22"/>
  </p:normalViewPr>
  <p:slideViewPr>
    <p:cSldViewPr snapToGrid="0" snapToObjects="1">
      <p:cViewPr varScale="1">
        <p:scale>
          <a:sx n="50" d="100"/>
          <a:sy n="50" d="100"/>
        </p:scale>
        <p:origin x="-96" y="-42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pPr/>
              <a:t>11/30/2021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pPr/>
              <a:t>‹#›</a:t>
            </a:fld>
            <a:endParaRPr lang="en-US"/>
          </a:p>
        </p:txBody>
      </p:sp>
    </p:spTree>
    <p:extLst>
      <p:ext uri="{BB962C8B-B14F-4D97-AF65-F5344CB8AC3E}">
        <p14:creationId xmlns:p14="http://schemas.microsoft.com/office/powerpoint/2010/main" xmlns=""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a:t>
            </a:fld>
            <a:endParaRPr lang="en-US"/>
          </a:p>
        </p:txBody>
      </p:sp>
    </p:spTree>
    <p:extLst>
      <p:ext uri="{BB962C8B-B14F-4D97-AF65-F5344CB8AC3E}">
        <p14:creationId xmlns:p14="http://schemas.microsoft.com/office/powerpoint/2010/main" xmlns="" val="328190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a:t>
            </a:fld>
            <a:endParaRPr lang="en-US"/>
          </a:p>
        </p:txBody>
      </p:sp>
    </p:spTree>
    <p:extLst>
      <p:ext uri="{BB962C8B-B14F-4D97-AF65-F5344CB8AC3E}">
        <p14:creationId xmlns:p14="http://schemas.microsoft.com/office/powerpoint/2010/main" xmlns="" val="378267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a:t>
            </a:fld>
            <a:endParaRPr lang="en-US"/>
          </a:p>
        </p:txBody>
      </p:sp>
    </p:spTree>
    <p:extLst>
      <p:ext uri="{BB962C8B-B14F-4D97-AF65-F5344CB8AC3E}">
        <p14:creationId xmlns:p14="http://schemas.microsoft.com/office/powerpoint/2010/main" xmlns="" val="92874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5</a:t>
            </a:fld>
            <a:endParaRPr lang="en-US"/>
          </a:p>
        </p:txBody>
      </p:sp>
    </p:spTree>
    <p:extLst>
      <p:ext uri="{BB962C8B-B14F-4D97-AF65-F5344CB8AC3E}">
        <p14:creationId xmlns:p14="http://schemas.microsoft.com/office/powerpoint/2010/main" xmlns="" val="221422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6</a:t>
            </a:fld>
            <a:endParaRPr lang="en-US"/>
          </a:p>
        </p:txBody>
      </p:sp>
    </p:spTree>
    <p:extLst>
      <p:ext uri="{BB962C8B-B14F-4D97-AF65-F5344CB8AC3E}">
        <p14:creationId xmlns:p14="http://schemas.microsoft.com/office/powerpoint/2010/main" xmlns="" val="773738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pPr/>
              <a:t>11/30/2021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xmlns="" id="{1F994D50-045B-344D-B8CC-7AD51AA9A508}"/>
              </a:ext>
            </a:extLst>
          </p:cNvPr>
          <p:cNvSpPr>
            <a:spLocks noGrp="1"/>
          </p:cNvSpPr>
          <p:nvPr>
            <p:ph type="ctrTitle" idx="4294967295"/>
          </p:nvPr>
        </p:nvSpPr>
        <p:spPr>
          <a:xfrm>
            <a:off x="3750364" y="2046183"/>
            <a:ext cx="4707835" cy="1342541"/>
          </a:xfrm>
        </p:spPr>
        <p:txBody>
          <a:bodyPr>
            <a:noAutofit/>
          </a:bodyPr>
          <a:lstStyle/>
          <a:p>
            <a:pPr algn="ctr"/>
            <a:r>
              <a:rPr lang="en-US" sz="3200" dirty="0">
                <a:latin typeface="Times New Roman" panose="02020603050405020304" pitchFamily="18" charset="0"/>
                <a:cs typeface="Times New Roman" panose="02020603050405020304" pitchFamily="18" charset="0"/>
              </a:rPr>
              <a:t>Portfolio Committee on Women, Youth and Persons with Disabilities </a:t>
            </a:r>
          </a:p>
        </p:txBody>
      </p:sp>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3750364" y="3959846"/>
            <a:ext cx="4707835" cy="1655762"/>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Agreement Amending the SADC Protocol on Gender and Development</a:t>
            </a: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xmlns="" val="3116553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50258" y="1558541"/>
            <a:ext cx="8653110" cy="732508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cs typeface="Times New Roman" panose="02020603050405020304" pitchFamily="18" charset="0"/>
              </a:rPr>
              <a:t>The SADC Protocol on Gender and Development was signed and adopted on 27 August 2008 in Johannesburg</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South Africa is a signatory to the above Protocol</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The Agreement Amending the above SADC Protocol on Gender and Development came into force in 2018 after 12 countries signed</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DOJ State Law Advisers found some of the provisions of the Agreement Amending the SADC Protocol to be in conflict with domestic legislation:</a:t>
            </a:r>
          </a:p>
          <a:p>
            <a:endParaRPr lang="en-US" sz="2000" dirty="0">
              <a:cs typeface="Times New Roman" panose="02020603050405020304" pitchFamily="18" charset="0"/>
            </a:endParaRPr>
          </a:p>
          <a:p>
            <a:pPr marL="342900" indent="-342900">
              <a:buFont typeface="Wingdings" panose="05000000000000000000" pitchFamily="2" charset="2"/>
              <a:buChar char="§"/>
            </a:pPr>
            <a:r>
              <a:rPr lang="en-ZA" sz="2000" dirty="0"/>
              <a:t>There exists a conflict between SA domestic law, which does not prohibit  marriages by people under 18 years of age outright, and the proposed Article 6(a) of the Amendment Agreement, which prohibits marriages by persons under the age of 18 .</a:t>
            </a:r>
          </a:p>
          <a:p>
            <a:r>
              <a:rPr lang="en-ZA" sz="2000" dirty="0"/>
              <a:t> </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endParaRPr lang="en-US" dirty="0">
              <a:solidFill>
                <a:srgbClr val="FF0000"/>
              </a:solidFill>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4222377" y="707930"/>
            <a:ext cx="2850776" cy="579967"/>
          </a:xfrm>
          <a:prstGeom prst="rect">
            <a:avLst/>
          </a:prstGeom>
          <a:noFill/>
        </p:spPr>
        <p:txBody>
          <a:bodyPr wrap="square" rtlCol="0">
            <a:spAutoFit/>
          </a:bodyPr>
          <a:lstStyle/>
          <a:p>
            <a:pPr>
              <a:lnSpc>
                <a:spcPct val="150000"/>
              </a:lnSpc>
              <a:defRPr/>
            </a:pPr>
            <a:r>
              <a:rPr lang="en-US" sz="2400" dirty="0">
                <a:latin typeface="Times New Roman" panose="02020603050405020304" pitchFamily="18" charset="0"/>
                <a:cs typeface="Times New Roman" panose="02020603050405020304" pitchFamily="18" charset="0"/>
              </a:rPr>
              <a:t>  BACKGROUND</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1065932" y="135426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634925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50258" y="1558541"/>
            <a:ext cx="8653110" cy="7663636"/>
          </a:xfrm>
          <a:prstGeom prst="rect">
            <a:avLst/>
          </a:prstGeom>
          <a:noFill/>
        </p:spPr>
        <p:txBody>
          <a:bodyPr wrap="square" rtlCol="0">
            <a:spAutoFit/>
          </a:bodyPr>
          <a:lstStyle/>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This conflict is addressed in the current Department of Home Affairs Green Paper on Marriages in South Africa .</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Amendments regarding the age of marriage in the Green Paper : Age of majority will be 18 years</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This will be in line with the Agreement Amending the SADC Protocol</a:t>
            </a:r>
          </a:p>
          <a:p>
            <a:endParaRPr lang="en-US" sz="1200" dirty="0">
              <a:cs typeface="Times New Roman" panose="02020603050405020304" pitchFamily="18" charset="0"/>
            </a:endParaRPr>
          </a:p>
          <a:p>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However, the proposed amendments to the age of marriage are not yet law in the Republic</a:t>
            </a:r>
          </a:p>
          <a:p>
            <a:pPr marL="285750" indent="-285750">
              <a:buFont typeface="Wingdings" panose="05000000000000000000" pitchFamily="2" charset="2"/>
              <a:buChar char="Ø"/>
            </a:pPr>
            <a:endParaRPr lang="en-US" sz="2000" dirty="0">
              <a:cs typeface="Times New Roman" panose="02020603050405020304" pitchFamily="18" charset="0"/>
            </a:endParaRPr>
          </a:p>
          <a:p>
            <a:endParaRPr lang="en-US" sz="2000" dirty="0">
              <a:cs typeface="Times New Roman" panose="02020603050405020304" pitchFamily="18" charset="0"/>
            </a:endParaRPr>
          </a:p>
          <a:p>
            <a:endParaRPr lang="en-US" sz="2000" dirty="0">
              <a:cs typeface="Times New Roman" panose="02020603050405020304" pitchFamily="18" charset="0"/>
            </a:endParaRPr>
          </a:p>
          <a:p>
            <a:endParaRPr lang="en-US" sz="2000" dirty="0">
              <a:cs typeface="Times New Roman" panose="02020603050405020304" pitchFamily="18" charset="0"/>
            </a:endParaRP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endParaRPr lang="en-US" dirty="0">
              <a:solidFill>
                <a:srgbClr val="FF0000"/>
              </a:solidFill>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4222377" y="707930"/>
            <a:ext cx="2850776" cy="579967"/>
          </a:xfrm>
          <a:prstGeom prst="rect">
            <a:avLst/>
          </a:prstGeom>
          <a:noFill/>
        </p:spPr>
        <p:txBody>
          <a:bodyPr wrap="square" rtlCol="0">
            <a:spAutoFit/>
          </a:bodyPr>
          <a:lstStyle/>
          <a:p>
            <a:pPr>
              <a:lnSpc>
                <a:spcPct val="150000"/>
              </a:lnSpc>
              <a:defRPr/>
            </a:pPr>
            <a:r>
              <a:rPr lang="en-US" sz="2400" dirty="0">
                <a:latin typeface="Times New Roman" panose="02020603050405020304" pitchFamily="18" charset="0"/>
                <a:cs typeface="Times New Roman" panose="02020603050405020304" pitchFamily="18" charset="0"/>
              </a:rPr>
              <a:t>  BACKGROUND</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1065932" y="135426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181156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50258" y="1558541"/>
            <a:ext cx="8653110" cy="5139869"/>
          </a:xfrm>
          <a:prstGeom prst="rect">
            <a:avLst/>
          </a:prstGeom>
          <a:noFill/>
        </p:spPr>
        <p:txBody>
          <a:bodyPr wrap="square" rtlCol="0">
            <a:spAutoFit/>
          </a:bodyPr>
          <a:lstStyle/>
          <a:p>
            <a:endParaRPr lang="en-US" sz="2000" dirty="0">
              <a:cs typeface="Times New Roman" panose="02020603050405020304" pitchFamily="18" charset="0"/>
            </a:endParaRP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On 28 August 2019 DIRCO State Law Advisers made a presentation to this Portfolio Committee on why Parliamentary approval is necessary before the President can sign the Agreement Amending the SADC Protocol</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Section 231 (2) of the Constitution provides that before an agreement can bind South Africa, Parliamentary approval must be sought</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According to DIRCO State Law Advisers the Agreement Amending the Protocol will bind states upon entry into force </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Only states that have signed the Agreement will be bound upon entry into force</a:t>
            </a: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2156059" y="707930"/>
            <a:ext cx="4917094" cy="579967"/>
          </a:xfrm>
          <a:prstGeom prst="rect">
            <a:avLst/>
          </a:prstGeom>
          <a:noFill/>
        </p:spPr>
        <p:txBody>
          <a:bodyPr wrap="square" rtlCol="0">
            <a:spAutoFit/>
          </a:bodyPr>
          <a:lstStyle/>
          <a:p>
            <a:pPr>
              <a:lnSpc>
                <a:spcPct val="150000"/>
              </a:lnSpc>
              <a:defRPr/>
            </a:pPr>
            <a:r>
              <a:rPr lang="en-US" sz="2400" dirty="0">
                <a:latin typeface="Times New Roman" panose="02020603050405020304" pitchFamily="18" charset="0"/>
                <a:cs typeface="Times New Roman" panose="02020603050405020304" pitchFamily="18" charset="0"/>
              </a:rPr>
              <a:t> BACKGROUND CONT’D </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1065932" y="135426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069590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50258" y="1558541"/>
            <a:ext cx="8653110" cy="5355312"/>
          </a:xfrm>
          <a:prstGeom prst="rect">
            <a:avLst/>
          </a:prstGeom>
          <a:noFill/>
        </p:spPr>
        <p:txBody>
          <a:bodyPr wrap="square" rtlCol="0">
            <a:spAutoFit/>
          </a:bodyPr>
          <a:lstStyle/>
          <a:p>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Select Committee on Health and Social Services recommended to the NCOP  approval of the Agreement Amending the SADC Protocol in terms of S231 (2) of the Constitution in September 2021</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Once the National Assembly approves the Agreement in terms of S231(2): the President can sign the agreement</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Signature: S.A will be bound by the Protocol</a:t>
            </a:r>
          </a:p>
          <a:p>
            <a:pPr marL="285750" indent="-285750">
              <a:buFont typeface="Wingdings" panose="05000000000000000000" pitchFamily="2" charset="2"/>
              <a:buChar char="Ø"/>
            </a:pPr>
            <a:endParaRPr lang="en-US" sz="2000" dirty="0">
              <a:cs typeface="Times New Roman" panose="02020603050405020304" pitchFamily="18" charset="0"/>
            </a:endParaRPr>
          </a:p>
          <a:p>
            <a:pPr marL="285750" indent="-285750">
              <a:buFont typeface="Wingdings" panose="05000000000000000000" pitchFamily="2" charset="2"/>
              <a:buChar char="Ø"/>
            </a:pPr>
            <a:r>
              <a:rPr lang="en-US" sz="2000" dirty="0">
                <a:cs typeface="Times New Roman" panose="02020603050405020304" pitchFamily="18" charset="0"/>
              </a:rPr>
              <a:t>Issue: Domestic Legislation is still in conflict with the Agreement Amending the Protocol as the proposed amendments to the Marriage Act are not yet law</a:t>
            </a:r>
          </a:p>
          <a:p>
            <a:pPr marL="285750" indent="-285750">
              <a:buFont typeface="Wingdings" panose="05000000000000000000" pitchFamily="2" charset="2"/>
              <a:buChar char="Ø"/>
            </a:pPr>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1434164" y="698305"/>
            <a:ext cx="5629364" cy="579967"/>
          </a:xfrm>
          <a:prstGeom prst="rect">
            <a:avLst/>
          </a:prstGeom>
          <a:noFill/>
        </p:spPr>
        <p:txBody>
          <a:bodyPr wrap="square" rtlCol="0">
            <a:spAutoFit/>
          </a:bodyPr>
          <a:lstStyle/>
          <a:p>
            <a:pPr>
              <a:lnSpc>
                <a:spcPct val="150000"/>
              </a:lnSpc>
              <a:defRPr/>
            </a:pPr>
            <a:r>
              <a:rPr lang="en-US" sz="2400" dirty="0">
                <a:latin typeface="Times New Roman" panose="02020603050405020304" pitchFamily="18" charset="0"/>
                <a:cs typeface="Times New Roman" panose="02020603050405020304" pitchFamily="18" charset="0"/>
              </a:rPr>
              <a:t>  CONSTITUTIONAL COMPLIANCE</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1065932" y="135426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141079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250258" y="1558541"/>
            <a:ext cx="8653110" cy="6771084"/>
          </a:xfrm>
          <a:prstGeom prst="rect">
            <a:avLst/>
          </a:prstGeom>
          <a:noFill/>
        </p:spPr>
        <p:txBody>
          <a:bodyPr wrap="square" rtlCol="0">
            <a:spAutoFit/>
          </a:bodyPr>
          <a:lstStyle/>
          <a:p>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pPr marL="285750" indent="-285750">
              <a:buFont typeface="Wingdings" panose="05000000000000000000" pitchFamily="2" charset="2"/>
              <a:buChar char="Ø"/>
            </a:pPr>
            <a:r>
              <a:rPr lang="en-US" dirty="0">
                <a:cs typeface="Times New Roman" panose="02020603050405020304" pitchFamily="18" charset="0"/>
              </a:rPr>
              <a:t>It is proposed that DIRCO State Law Advisers be approached for an opinion on </a:t>
            </a:r>
          </a:p>
          <a:p>
            <a:pPr marL="285750" indent="-285750">
              <a:buFont typeface="Wingdings" panose="05000000000000000000" pitchFamily="2" charset="2"/>
              <a:buChar char="Ø"/>
            </a:pPr>
            <a:endParaRPr lang="en-US" dirty="0">
              <a:cs typeface="Times New Roman" panose="02020603050405020304" pitchFamily="18" charset="0"/>
            </a:endParaRPr>
          </a:p>
          <a:p>
            <a:r>
              <a:rPr lang="en-US" dirty="0">
                <a:cs typeface="Times New Roman" panose="02020603050405020304" pitchFamily="18" charset="0"/>
              </a:rPr>
              <a:t>	(i) whether S.A can enter a reservation on the provisions in conflict with the 	current laws of the Republic</a:t>
            </a:r>
          </a:p>
          <a:p>
            <a:pPr marL="285750" indent="-285750">
              <a:buFont typeface="Wingdings" panose="05000000000000000000" pitchFamily="2" charset="2"/>
              <a:buChar char="Ø"/>
            </a:pPr>
            <a:endParaRPr lang="en-US" dirty="0">
              <a:cs typeface="Times New Roman" panose="02020603050405020304" pitchFamily="18" charset="0"/>
            </a:endParaRPr>
          </a:p>
          <a:p>
            <a:pPr marL="285750" indent="-285750">
              <a:buFont typeface="Wingdings" panose="05000000000000000000" pitchFamily="2" charset="2"/>
              <a:buChar char="Ø"/>
            </a:pPr>
            <a:r>
              <a:rPr lang="en-US" dirty="0">
                <a:cs typeface="Times New Roman" panose="02020603050405020304" pitchFamily="18" charset="0"/>
              </a:rPr>
              <a:t>This can be done in two ways:</a:t>
            </a:r>
          </a:p>
          <a:p>
            <a:r>
              <a:rPr lang="en-US" dirty="0">
                <a:cs typeface="Times New Roman" panose="02020603050405020304" pitchFamily="18" charset="0"/>
              </a:rPr>
              <a:t>				</a:t>
            </a:r>
          </a:p>
          <a:p>
            <a:pPr marL="1200150" lvl="2" indent="-285750">
              <a:buFont typeface="Wingdings" panose="05000000000000000000" pitchFamily="2" charset="2"/>
              <a:buChar char="§"/>
            </a:pPr>
            <a:r>
              <a:rPr lang="en-US" dirty="0">
                <a:cs typeface="Times New Roman" panose="02020603050405020304" pitchFamily="18" charset="0"/>
              </a:rPr>
              <a:t>Parliament’s approval must include such a reservation</a:t>
            </a:r>
          </a:p>
          <a:p>
            <a:pPr marL="1200150" lvl="2" indent="-285750">
              <a:buFont typeface="Wingdings" panose="05000000000000000000" pitchFamily="2" charset="2"/>
              <a:buChar char="§"/>
            </a:pPr>
            <a:r>
              <a:rPr lang="en-US" dirty="0">
                <a:cs typeface="Times New Roman" panose="02020603050405020304" pitchFamily="18" charset="0"/>
              </a:rPr>
              <a:t>It must be accepted by SADC</a:t>
            </a:r>
          </a:p>
          <a:p>
            <a:endParaRPr lang="en-US" dirty="0">
              <a:cs typeface="Times New Roman" panose="02020603050405020304" pitchFamily="18" charset="0"/>
            </a:endParaRPr>
          </a:p>
          <a:p>
            <a:r>
              <a:rPr lang="en-US" dirty="0">
                <a:cs typeface="Times New Roman" panose="02020603050405020304" pitchFamily="18" charset="0"/>
              </a:rPr>
              <a:t>	(ii) whether S.A can sign the Agreement whilst the domestic conflict has not yet 	been finalized</a:t>
            </a:r>
          </a:p>
          <a:p>
            <a:pPr marL="1200150" lvl="2" indent="-285750">
              <a:buFont typeface="Wingdings" panose="05000000000000000000" pitchFamily="2" charset="2"/>
              <a:buChar char="§"/>
            </a:pPr>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r>
              <a:rPr lang="en-US" dirty="0">
                <a:cs typeface="Times New Roman" panose="02020603050405020304" pitchFamily="18" charset="0"/>
              </a:rPr>
              <a:t>		</a:t>
            </a:r>
            <a:r>
              <a:rPr lang="en-US" sz="2400" dirty="0">
                <a:cs typeface="Times New Roman" panose="02020603050405020304" pitchFamily="18" charset="0"/>
              </a:rPr>
              <a:t>	THANK YOU.</a:t>
            </a:r>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pPr lvl="2"/>
            <a:endParaRPr lang="en-US" dirty="0">
              <a:cs typeface="Times New Roman" panose="02020603050405020304" pitchFamily="18" charset="0"/>
            </a:endParaRPr>
          </a:p>
          <a:p>
            <a:pPr marL="1200150" lvl="2" indent="-285750">
              <a:buFont typeface="Wingdings" panose="05000000000000000000" pitchFamily="2" charset="2"/>
              <a:buChar char="§"/>
            </a:pPr>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pPr marL="285750" indent="-285750">
              <a:buFont typeface="Wingdings" panose="05000000000000000000" pitchFamily="2" charset="2"/>
              <a:buChar char="Ø"/>
            </a:pPr>
            <a:endParaRPr lang="en-US" dirty="0">
              <a:cs typeface="Times New Roman" panose="02020603050405020304" pitchFamily="18" charset="0"/>
            </a:endParaRPr>
          </a:p>
          <a:p>
            <a:endParaRPr lang="en-US" sz="1600" dirty="0">
              <a:solidFill>
                <a:srgbClr val="FF0000"/>
              </a:solidFill>
              <a:cs typeface="Times New Roman" panose="02020603050405020304" pitchFamily="18" charset="0"/>
            </a:endParaRPr>
          </a:p>
          <a:p>
            <a:endParaRPr lang="en-US" sz="1600" dirty="0">
              <a:solidFill>
                <a:srgbClr val="FF0000"/>
              </a:solidFill>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1434164" y="698305"/>
            <a:ext cx="5629364" cy="579967"/>
          </a:xfrm>
          <a:prstGeom prst="rect">
            <a:avLst/>
          </a:prstGeom>
          <a:noFill/>
        </p:spPr>
        <p:txBody>
          <a:bodyPr wrap="square" rtlCol="0">
            <a:spAutoFit/>
          </a:bodyPr>
          <a:lstStyle/>
          <a:p>
            <a:pPr>
              <a:lnSpc>
                <a:spcPct val="150000"/>
              </a:lnSpc>
              <a:defRPr/>
            </a:pPr>
            <a:r>
              <a:rPr lang="en-US" sz="2400" dirty="0">
                <a:latin typeface="Times New Roman" panose="02020603050405020304" pitchFamily="18" charset="0"/>
                <a:cs typeface="Times New Roman" panose="02020603050405020304" pitchFamily="18" charset="0"/>
              </a:rPr>
              <a:t>  CONSTITUTIONAL COMPLIANCE</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1065932" y="135426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817428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C47A1F-A662-D347-B721-5A0E5ECD0618}"/>
              </a:ext>
            </a:extLst>
          </p:cNvPr>
          <p:cNvSpPr txBox="1"/>
          <p:nvPr/>
        </p:nvSpPr>
        <p:spPr>
          <a:xfrm>
            <a:off x="0" y="3309048"/>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xmlns=""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a16="http://schemas.microsoft.com/office/drawing/2014/main" xmlns=""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Tree>
    <p:extLst>
      <p:ext uri="{BB962C8B-B14F-4D97-AF65-F5344CB8AC3E}">
        <p14:creationId xmlns:p14="http://schemas.microsoft.com/office/powerpoint/2010/main" xmlns="" val="1649265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1972</TotalTime>
  <Words>383</Words>
  <Application>Microsoft Office PowerPoint</Application>
  <PresentationFormat>On-screen Show (4:3)</PresentationFormat>
  <Paragraphs>94</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Portfolio Committee on Women, Youth and Persons with Disabilities </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Monique</cp:lastModifiedBy>
  <cp:revision>184</cp:revision>
  <dcterms:created xsi:type="dcterms:W3CDTF">2021-06-03T14:19:43Z</dcterms:created>
  <dcterms:modified xsi:type="dcterms:W3CDTF">2021-11-30T07:38:13Z</dcterms:modified>
</cp:coreProperties>
</file>