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handoutMasterIdLst>
    <p:handoutMasterId r:id="rId15"/>
  </p:handoutMasterIdLst>
  <p:sldIdLst>
    <p:sldId id="259" r:id="rId2"/>
    <p:sldId id="403" r:id="rId3"/>
    <p:sldId id="402" r:id="rId4"/>
    <p:sldId id="420" r:id="rId5"/>
    <p:sldId id="406" r:id="rId6"/>
    <p:sldId id="407" r:id="rId7"/>
    <p:sldId id="419" r:id="rId8"/>
    <p:sldId id="421" r:id="rId9"/>
    <p:sldId id="425" r:id="rId10"/>
    <p:sldId id="401" r:id="rId11"/>
    <p:sldId id="426" r:id="rId12"/>
    <p:sldId id="338"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20" y="52"/>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227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14D5C0-49C2-47A3-9396-DCA663C2416C}" type="datetimeFigureOut">
              <a:rPr lang="en-GB" smtClean="0"/>
              <a:t>26/11/2021</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1A35A-2F85-44E6-9053-72D4C29FBCD1}" type="slidenum">
              <a:rPr lang="en-GB" smtClean="0"/>
              <a:t>‹#›</a:t>
            </a:fld>
            <a:endParaRPr lang="en-GB" dirty="0"/>
          </a:p>
        </p:txBody>
      </p:sp>
    </p:spTree>
    <p:extLst>
      <p:ext uri="{BB962C8B-B14F-4D97-AF65-F5344CB8AC3E}">
        <p14:creationId xmlns:p14="http://schemas.microsoft.com/office/powerpoint/2010/main" val="119645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693D3-2A68-473A-AD26-797D9247727A}" type="datetimeFigureOut">
              <a:rPr lang="en-GB" smtClean="0"/>
              <a:t>26/11/2021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160B8-5E1D-4662-ACA2-0E0AEBFDAD6E}" type="slidenum">
              <a:rPr lang="en-GB" smtClean="0"/>
              <a:t>‹#›</a:t>
            </a:fld>
            <a:endParaRPr lang="en-GB" dirty="0"/>
          </a:p>
        </p:txBody>
      </p:sp>
    </p:spTree>
    <p:extLst>
      <p:ext uri="{BB962C8B-B14F-4D97-AF65-F5344CB8AC3E}">
        <p14:creationId xmlns:p14="http://schemas.microsoft.com/office/powerpoint/2010/main" val="3814583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1405" indent="-281310" eaLnBrk="0" hangingPunct="0">
              <a:defRPr>
                <a:solidFill>
                  <a:schemeClr val="tx1"/>
                </a:solidFill>
                <a:latin typeface="Arial" charset="0"/>
              </a:defRPr>
            </a:lvl2pPr>
            <a:lvl3pPr marL="1125239" indent="-225048" eaLnBrk="0" hangingPunct="0">
              <a:defRPr>
                <a:solidFill>
                  <a:schemeClr val="tx1"/>
                </a:solidFill>
                <a:latin typeface="Arial" charset="0"/>
              </a:defRPr>
            </a:lvl3pPr>
            <a:lvl4pPr marL="1575334" indent="-225048" eaLnBrk="0" hangingPunct="0">
              <a:defRPr>
                <a:solidFill>
                  <a:schemeClr val="tx1"/>
                </a:solidFill>
                <a:latin typeface="Arial" charset="0"/>
              </a:defRPr>
            </a:lvl4pPr>
            <a:lvl5pPr marL="2025429" indent="-225048" eaLnBrk="0" hangingPunct="0">
              <a:defRPr>
                <a:solidFill>
                  <a:schemeClr val="tx1"/>
                </a:solidFill>
                <a:latin typeface="Arial" charset="0"/>
              </a:defRPr>
            </a:lvl5pPr>
            <a:lvl6pPr marL="2475525" indent="-225048" eaLnBrk="0" fontAlgn="base" hangingPunct="0">
              <a:spcBef>
                <a:spcPct val="0"/>
              </a:spcBef>
              <a:spcAft>
                <a:spcPct val="0"/>
              </a:spcAft>
              <a:defRPr>
                <a:solidFill>
                  <a:schemeClr val="tx1"/>
                </a:solidFill>
                <a:latin typeface="Arial" charset="0"/>
              </a:defRPr>
            </a:lvl6pPr>
            <a:lvl7pPr marL="2925621" indent="-225048" eaLnBrk="0" fontAlgn="base" hangingPunct="0">
              <a:spcBef>
                <a:spcPct val="0"/>
              </a:spcBef>
              <a:spcAft>
                <a:spcPct val="0"/>
              </a:spcAft>
              <a:defRPr>
                <a:solidFill>
                  <a:schemeClr val="tx1"/>
                </a:solidFill>
                <a:latin typeface="Arial" charset="0"/>
              </a:defRPr>
            </a:lvl7pPr>
            <a:lvl8pPr marL="3375716" indent="-225048" eaLnBrk="0" fontAlgn="base" hangingPunct="0">
              <a:spcBef>
                <a:spcPct val="0"/>
              </a:spcBef>
              <a:spcAft>
                <a:spcPct val="0"/>
              </a:spcAft>
              <a:defRPr>
                <a:solidFill>
                  <a:schemeClr val="tx1"/>
                </a:solidFill>
                <a:latin typeface="Arial" charset="0"/>
              </a:defRPr>
            </a:lvl8pPr>
            <a:lvl9pPr marL="3825812" indent="-225048"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79BD8E0-70C2-4973-B7C6-1AEE8EE2BBEF}"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21096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1405" indent="-281310" eaLnBrk="0" hangingPunct="0">
              <a:defRPr>
                <a:solidFill>
                  <a:schemeClr val="tx1"/>
                </a:solidFill>
                <a:latin typeface="Arial" charset="0"/>
              </a:defRPr>
            </a:lvl2pPr>
            <a:lvl3pPr marL="1125239" indent="-225048" eaLnBrk="0" hangingPunct="0">
              <a:defRPr>
                <a:solidFill>
                  <a:schemeClr val="tx1"/>
                </a:solidFill>
                <a:latin typeface="Arial" charset="0"/>
              </a:defRPr>
            </a:lvl3pPr>
            <a:lvl4pPr marL="1575334" indent="-225048" eaLnBrk="0" hangingPunct="0">
              <a:defRPr>
                <a:solidFill>
                  <a:schemeClr val="tx1"/>
                </a:solidFill>
                <a:latin typeface="Arial" charset="0"/>
              </a:defRPr>
            </a:lvl4pPr>
            <a:lvl5pPr marL="2025429" indent="-225048" eaLnBrk="0" hangingPunct="0">
              <a:defRPr>
                <a:solidFill>
                  <a:schemeClr val="tx1"/>
                </a:solidFill>
                <a:latin typeface="Arial" charset="0"/>
              </a:defRPr>
            </a:lvl5pPr>
            <a:lvl6pPr marL="2475525" indent="-225048" eaLnBrk="0" fontAlgn="base" hangingPunct="0">
              <a:spcBef>
                <a:spcPct val="0"/>
              </a:spcBef>
              <a:spcAft>
                <a:spcPct val="0"/>
              </a:spcAft>
              <a:defRPr>
                <a:solidFill>
                  <a:schemeClr val="tx1"/>
                </a:solidFill>
                <a:latin typeface="Arial" charset="0"/>
              </a:defRPr>
            </a:lvl6pPr>
            <a:lvl7pPr marL="2925621" indent="-225048" eaLnBrk="0" fontAlgn="base" hangingPunct="0">
              <a:spcBef>
                <a:spcPct val="0"/>
              </a:spcBef>
              <a:spcAft>
                <a:spcPct val="0"/>
              </a:spcAft>
              <a:defRPr>
                <a:solidFill>
                  <a:schemeClr val="tx1"/>
                </a:solidFill>
                <a:latin typeface="Arial" charset="0"/>
              </a:defRPr>
            </a:lvl7pPr>
            <a:lvl8pPr marL="3375716" indent="-225048" eaLnBrk="0" fontAlgn="base" hangingPunct="0">
              <a:spcBef>
                <a:spcPct val="0"/>
              </a:spcBef>
              <a:spcAft>
                <a:spcPct val="0"/>
              </a:spcAft>
              <a:defRPr>
                <a:solidFill>
                  <a:schemeClr val="tx1"/>
                </a:solidFill>
                <a:latin typeface="Arial" charset="0"/>
              </a:defRPr>
            </a:lvl8pPr>
            <a:lvl9pPr marL="3825812" indent="-225048"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79BD8E0-70C2-4973-B7C6-1AEE8EE2BBEF}"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682435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1405" indent="-281310" eaLnBrk="0" hangingPunct="0">
              <a:defRPr>
                <a:solidFill>
                  <a:schemeClr val="tx1"/>
                </a:solidFill>
                <a:latin typeface="Arial" charset="0"/>
              </a:defRPr>
            </a:lvl2pPr>
            <a:lvl3pPr marL="1125239" indent="-225048" eaLnBrk="0" hangingPunct="0">
              <a:defRPr>
                <a:solidFill>
                  <a:schemeClr val="tx1"/>
                </a:solidFill>
                <a:latin typeface="Arial" charset="0"/>
              </a:defRPr>
            </a:lvl3pPr>
            <a:lvl4pPr marL="1575334" indent="-225048" eaLnBrk="0" hangingPunct="0">
              <a:defRPr>
                <a:solidFill>
                  <a:schemeClr val="tx1"/>
                </a:solidFill>
                <a:latin typeface="Arial" charset="0"/>
              </a:defRPr>
            </a:lvl4pPr>
            <a:lvl5pPr marL="2025429" indent="-225048" eaLnBrk="0" hangingPunct="0">
              <a:defRPr>
                <a:solidFill>
                  <a:schemeClr val="tx1"/>
                </a:solidFill>
                <a:latin typeface="Arial" charset="0"/>
              </a:defRPr>
            </a:lvl5pPr>
            <a:lvl6pPr marL="2475525" indent="-225048" eaLnBrk="0" fontAlgn="base" hangingPunct="0">
              <a:spcBef>
                <a:spcPct val="0"/>
              </a:spcBef>
              <a:spcAft>
                <a:spcPct val="0"/>
              </a:spcAft>
              <a:defRPr>
                <a:solidFill>
                  <a:schemeClr val="tx1"/>
                </a:solidFill>
                <a:latin typeface="Arial" charset="0"/>
              </a:defRPr>
            </a:lvl6pPr>
            <a:lvl7pPr marL="2925621" indent="-225048" eaLnBrk="0" fontAlgn="base" hangingPunct="0">
              <a:spcBef>
                <a:spcPct val="0"/>
              </a:spcBef>
              <a:spcAft>
                <a:spcPct val="0"/>
              </a:spcAft>
              <a:defRPr>
                <a:solidFill>
                  <a:schemeClr val="tx1"/>
                </a:solidFill>
                <a:latin typeface="Arial" charset="0"/>
              </a:defRPr>
            </a:lvl7pPr>
            <a:lvl8pPr marL="3375716" indent="-225048" eaLnBrk="0" fontAlgn="base" hangingPunct="0">
              <a:spcBef>
                <a:spcPct val="0"/>
              </a:spcBef>
              <a:spcAft>
                <a:spcPct val="0"/>
              </a:spcAft>
              <a:defRPr>
                <a:solidFill>
                  <a:schemeClr val="tx1"/>
                </a:solidFill>
                <a:latin typeface="Arial" charset="0"/>
              </a:defRPr>
            </a:lvl8pPr>
            <a:lvl9pPr marL="3825812" indent="-225048"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79BD8E0-70C2-4973-B7C6-1AEE8EE2BBEF}"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306322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1405" indent="-281310" eaLnBrk="0" hangingPunct="0">
              <a:defRPr>
                <a:solidFill>
                  <a:schemeClr val="tx1"/>
                </a:solidFill>
                <a:latin typeface="Arial" charset="0"/>
              </a:defRPr>
            </a:lvl2pPr>
            <a:lvl3pPr marL="1125239" indent="-225048" eaLnBrk="0" hangingPunct="0">
              <a:defRPr>
                <a:solidFill>
                  <a:schemeClr val="tx1"/>
                </a:solidFill>
                <a:latin typeface="Arial" charset="0"/>
              </a:defRPr>
            </a:lvl3pPr>
            <a:lvl4pPr marL="1575334" indent="-225048" eaLnBrk="0" hangingPunct="0">
              <a:defRPr>
                <a:solidFill>
                  <a:schemeClr val="tx1"/>
                </a:solidFill>
                <a:latin typeface="Arial" charset="0"/>
              </a:defRPr>
            </a:lvl4pPr>
            <a:lvl5pPr marL="2025429" indent="-225048" eaLnBrk="0" hangingPunct="0">
              <a:defRPr>
                <a:solidFill>
                  <a:schemeClr val="tx1"/>
                </a:solidFill>
                <a:latin typeface="Arial" charset="0"/>
              </a:defRPr>
            </a:lvl5pPr>
            <a:lvl6pPr marL="2475525" indent="-225048" eaLnBrk="0" fontAlgn="base" hangingPunct="0">
              <a:spcBef>
                <a:spcPct val="0"/>
              </a:spcBef>
              <a:spcAft>
                <a:spcPct val="0"/>
              </a:spcAft>
              <a:defRPr>
                <a:solidFill>
                  <a:schemeClr val="tx1"/>
                </a:solidFill>
                <a:latin typeface="Arial" charset="0"/>
              </a:defRPr>
            </a:lvl6pPr>
            <a:lvl7pPr marL="2925621" indent="-225048" eaLnBrk="0" fontAlgn="base" hangingPunct="0">
              <a:spcBef>
                <a:spcPct val="0"/>
              </a:spcBef>
              <a:spcAft>
                <a:spcPct val="0"/>
              </a:spcAft>
              <a:defRPr>
                <a:solidFill>
                  <a:schemeClr val="tx1"/>
                </a:solidFill>
                <a:latin typeface="Arial" charset="0"/>
              </a:defRPr>
            </a:lvl7pPr>
            <a:lvl8pPr marL="3375716" indent="-225048" eaLnBrk="0" fontAlgn="base" hangingPunct="0">
              <a:spcBef>
                <a:spcPct val="0"/>
              </a:spcBef>
              <a:spcAft>
                <a:spcPct val="0"/>
              </a:spcAft>
              <a:defRPr>
                <a:solidFill>
                  <a:schemeClr val="tx1"/>
                </a:solidFill>
                <a:latin typeface="Arial" charset="0"/>
              </a:defRPr>
            </a:lvl8pPr>
            <a:lvl9pPr marL="3825812" indent="-225048" eaLnBrk="0" fontAlgn="base" hangingPunct="0">
              <a:spcBef>
                <a:spcPct val="0"/>
              </a:spcBef>
              <a:spcAft>
                <a:spcPct val="0"/>
              </a:spcAft>
              <a:defRPr>
                <a:solidFill>
                  <a:schemeClr val="tx1"/>
                </a:solidFill>
                <a:latin typeface="Arial" charset="0"/>
              </a:defRPr>
            </a:lvl9pPr>
          </a:lstStyle>
          <a:p>
            <a:pPr eaLnBrk="1" hangingPunct="1"/>
            <a:fld id="{D79BD8E0-70C2-4973-B7C6-1AEE8EE2BBEF}" type="slidenum">
              <a:rPr lang="en-US" altLang="en-US" smtClean="0">
                <a:solidFill>
                  <a:prstClr val="black"/>
                </a:solidFill>
              </a:rPr>
              <a:pPr eaLnBrk="1" hangingPunct="1"/>
              <a:t>9</a:t>
            </a:fld>
            <a:endParaRPr lang="en-US" alt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1405" indent="-281310" eaLnBrk="0" hangingPunct="0">
              <a:defRPr>
                <a:solidFill>
                  <a:schemeClr val="tx1"/>
                </a:solidFill>
                <a:latin typeface="Arial" charset="0"/>
              </a:defRPr>
            </a:lvl2pPr>
            <a:lvl3pPr marL="1125239" indent="-225048" eaLnBrk="0" hangingPunct="0">
              <a:defRPr>
                <a:solidFill>
                  <a:schemeClr val="tx1"/>
                </a:solidFill>
                <a:latin typeface="Arial" charset="0"/>
              </a:defRPr>
            </a:lvl3pPr>
            <a:lvl4pPr marL="1575334" indent="-225048" eaLnBrk="0" hangingPunct="0">
              <a:defRPr>
                <a:solidFill>
                  <a:schemeClr val="tx1"/>
                </a:solidFill>
                <a:latin typeface="Arial" charset="0"/>
              </a:defRPr>
            </a:lvl4pPr>
            <a:lvl5pPr marL="2025429" indent="-225048" eaLnBrk="0" hangingPunct="0">
              <a:defRPr>
                <a:solidFill>
                  <a:schemeClr val="tx1"/>
                </a:solidFill>
                <a:latin typeface="Arial" charset="0"/>
              </a:defRPr>
            </a:lvl5pPr>
            <a:lvl6pPr marL="2475525" indent="-225048" eaLnBrk="0" fontAlgn="base" hangingPunct="0">
              <a:spcBef>
                <a:spcPct val="0"/>
              </a:spcBef>
              <a:spcAft>
                <a:spcPct val="0"/>
              </a:spcAft>
              <a:defRPr>
                <a:solidFill>
                  <a:schemeClr val="tx1"/>
                </a:solidFill>
                <a:latin typeface="Arial" charset="0"/>
              </a:defRPr>
            </a:lvl6pPr>
            <a:lvl7pPr marL="2925621" indent="-225048" eaLnBrk="0" fontAlgn="base" hangingPunct="0">
              <a:spcBef>
                <a:spcPct val="0"/>
              </a:spcBef>
              <a:spcAft>
                <a:spcPct val="0"/>
              </a:spcAft>
              <a:defRPr>
                <a:solidFill>
                  <a:schemeClr val="tx1"/>
                </a:solidFill>
                <a:latin typeface="Arial" charset="0"/>
              </a:defRPr>
            </a:lvl7pPr>
            <a:lvl8pPr marL="3375716" indent="-225048" eaLnBrk="0" fontAlgn="base" hangingPunct="0">
              <a:spcBef>
                <a:spcPct val="0"/>
              </a:spcBef>
              <a:spcAft>
                <a:spcPct val="0"/>
              </a:spcAft>
              <a:defRPr>
                <a:solidFill>
                  <a:schemeClr val="tx1"/>
                </a:solidFill>
                <a:latin typeface="Arial" charset="0"/>
              </a:defRPr>
            </a:lvl8pPr>
            <a:lvl9pPr marL="3825812" indent="-225048" eaLnBrk="0" fontAlgn="base" hangingPunct="0">
              <a:spcBef>
                <a:spcPct val="0"/>
              </a:spcBef>
              <a:spcAft>
                <a:spcPct val="0"/>
              </a:spcAft>
              <a:defRPr>
                <a:solidFill>
                  <a:schemeClr val="tx1"/>
                </a:solidFill>
                <a:latin typeface="Arial"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D79BD8E0-70C2-4973-B7C6-1AEE8EE2BBEF}"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09748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5576" y="3579862"/>
            <a:ext cx="7772400" cy="1102519"/>
          </a:xfrm>
          <a:prstGeom prst="rect">
            <a:avLst/>
          </a:prstGeom>
        </p:spPr>
        <p:txBody>
          <a:bodyPr/>
          <a:lstStyle>
            <a:lvl1pPr algn="ctr">
              <a:defRPr baseline="0"/>
            </a:lvl1pPr>
          </a:lstStyle>
          <a:p>
            <a:r>
              <a:rPr lang="en-US" dirty="0"/>
              <a:t>Title of presentation</a:t>
            </a:r>
            <a:endParaRPr lang="en-GB" dirty="0"/>
          </a:p>
        </p:txBody>
      </p:sp>
    </p:spTree>
    <p:extLst>
      <p:ext uri="{BB962C8B-B14F-4D97-AF65-F5344CB8AC3E}">
        <p14:creationId xmlns:p14="http://schemas.microsoft.com/office/powerpoint/2010/main" val="241817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5987008" cy="857250"/>
          </a:xfrm>
          <a:prstGeom prst="rect">
            <a:avLst/>
          </a:prstGeom>
        </p:spPr>
        <p:txBody>
          <a:bodyPr vert="horz" lIns="91440" tIns="45720" rIns="91440" bIns="45720" rtlCol="0" anchor="ctr">
            <a:normAutofit/>
          </a:bodyPr>
          <a:lstStyle/>
          <a:p>
            <a:r>
              <a:rPr lang="en-US" dirty="0"/>
              <a:t>heading</a:t>
            </a:r>
            <a:endParaRPr lang="en-GB" dirty="0"/>
          </a:p>
        </p:txBody>
      </p:sp>
      <p:sp>
        <p:nvSpPr>
          <p:cNvPr id="9" name="Slide Number Placeholder 5"/>
          <p:cNvSpPr>
            <a:spLocks noGrp="1"/>
          </p:cNvSpPr>
          <p:nvPr>
            <p:ph type="sldNum" sz="quarter" idx="4"/>
          </p:nvPr>
        </p:nvSpPr>
        <p:spPr>
          <a:xfrm>
            <a:off x="6516216" y="195486"/>
            <a:ext cx="2133600" cy="273844"/>
          </a:xfrm>
          <a:prstGeom prst="rect">
            <a:avLst/>
          </a:prstGeom>
        </p:spPr>
        <p:txBody>
          <a:bodyPr vert="horz" lIns="91440" tIns="45720" rIns="91440" bIns="45720" rtlCol="0" anchor="ctr"/>
          <a:lstStyle>
            <a:lvl1pPr algn="r">
              <a:defRPr sz="900">
                <a:solidFill>
                  <a:schemeClr val="bg2"/>
                </a:solidFill>
                <a:latin typeface="Arial" panose="020B0604020202020204" pitchFamily="34" charset="0"/>
                <a:cs typeface="Arial" panose="020B0604020202020204" pitchFamily="34" charset="0"/>
              </a:defRPr>
            </a:lvl1pPr>
          </a:lstStyle>
          <a:p>
            <a:fld id="{B968407B-6BC4-4060-AA7E-47814C7A9BBB}" type="slidenum">
              <a:rPr lang="en-GB" smtClean="0"/>
              <a:pPr/>
              <a:t>‹#›</a:t>
            </a:fld>
            <a:endParaRPr lang="en-GB" dirty="0"/>
          </a:p>
        </p:txBody>
      </p:sp>
      <p:sp>
        <p:nvSpPr>
          <p:cNvPr id="5" name="Text Placeholder 2"/>
          <p:cNvSpPr>
            <a:spLocks noGrp="1"/>
          </p:cNvSpPr>
          <p:nvPr>
            <p:ph idx="1"/>
          </p:nvPr>
        </p:nvSpPr>
        <p:spPr>
          <a:xfrm>
            <a:off x="457200" y="1203598"/>
            <a:ext cx="6995120" cy="3391025"/>
          </a:xfrm>
          <a:prstGeom prst="rect">
            <a:avLst/>
          </a:prstGeom>
        </p:spPr>
        <p:txBody>
          <a:bodyPr vert="horz" lIns="91440" tIns="45720" rIns="91440" bIns="45720" rtlCol="0">
            <a:normAutofit/>
          </a:bodyPr>
          <a:lstStyle/>
          <a:p>
            <a:pPr lvl="0"/>
            <a:r>
              <a:rPr lang="en-US" dirty="0"/>
              <a:t>Body text</a:t>
            </a:r>
            <a:endParaRPr lang="en-GB" dirty="0"/>
          </a:p>
        </p:txBody>
      </p:sp>
    </p:spTree>
    <p:extLst>
      <p:ext uri="{BB962C8B-B14F-4D97-AF65-F5344CB8AC3E}">
        <p14:creationId xmlns:p14="http://schemas.microsoft.com/office/powerpoint/2010/main" val="356433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5987008" cy="857250"/>
          </a:xfrm>
          <a:prstGeom prst="rect">
            <a:avLst/>
          </a:prstGeom>
        </p:spPr>
        <p:txBody>
          <a:bodyPr vert="horz" lIns="91440" tIns="45720" rIns="91440" bIns="45720" rtlCol="0" anchor="ctr">
            <a:normAutofit/>
          </a:bodyPr>
          <a:lstStyle/>
          <a:p>
            <a:r>
              <a:rPr lang="en-US" dirty="0"/>
              <a:t>heading</a:t>
            </a:r>
            <a:endParaRPr lang="en-GB" dirty="0"/>
          </a:p>
        </p:txBody>
      </p:sp>
      <p:sp>
        <p:nvSpPr>
          <p:cNvPr id="9" name="Slide Number Placeholder 5"/>
          <p:cNvSpPr>
            <a:spLocks noGrp="1"/>
          </p:cNvSpPr>
          <p:nvPr>
            <p:ph type="sldNum" sz="quarter" idx="4"/>
          </p:nvPr>
        </p:nvSpPr>
        <p:spPr>
          <a:xfrm>
            <a:off x="6516216" y="195486"/>
            <a:ext cx="2133600" cy="273844"/>
          </a:xfrm>
          <a:prstGeom prst="rect">
            <a:avLst/>
          </a:prstGeom>
        </p:spPr>
        <p:txBody>
          <a:bodyPr vert="horz" lIns="91440" tIns="45720" rIns="91440" bIns="45720" rtlCol="0" anchor="ctr"/>
          <a:lstStyle>
            <a:lvl1pPr algn="r">
              <a:defRPr sz="900">
                <a:solidFill>
                  <a:schemeClr val="bg2"/>
                </a:solidFill>
                <a:latin typeface="Arial" panose="020B0604020202020204" pitchFamily="34" charset="0"/>
                <a:cs typeface="Arial" panose="020B0604020202020204" pitchFamily="34" charset="0"/>
              </a:defRPr>
            </a:lvl1pPr>
          </a:lstStyle>
          <a:p>
            <a:fld id="{B968407B-6BC4-4060-AA7E-47814C7A9BBB}" type="slidenum">
              <a:rPr lang="en-GB" smtClean="0"/>
              <a:pPr/>
              <a:t>‹#›</a:t>
            </a:fld>
            <a:endParaRPr lang="en-GB" dirty="0"/>
          </a:p>
        </p:txBody>
      </p:sp>
    </p:spTree>
    <p:extLst>
      <p:ext uri="{BB962C8B-B14F-4D97-AF65-F5344CB8AC3E}">
        <p14:creationId xmlns:p14="http://schemas.microsoft.com/office/powerpoint/2010/main" val="163884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8" name="Text Placeholder 2"/>
          <p:cNvSpPr>
            <a:spLocks noGrp="1"/>
          </p:cNvSpPr>
          <p:nvPr>
            <p:ph idx="1"/>
          </p:nvPr>
        </p:nvSpPr>
        <p:spPr>
          <a:xfrm>
            <a:off x="457200" y="339502"/>
            <a:ext cx="6995120" cy="4255121"/>
          </a:xfrm>
          <a:prstGeom prst="rect">
            <a:avLst/>
          </a:prstGeom>
        </p:spPr>
        <p:txBody>
          <a:bodyPr vert="horz" lIns="91440" tIns="45720" rIns="91440" bIns="45720" rtlCol="0">
            <a:normAutofit/>
          </a:bodyPr>
          <a:lstStyle/>
          <a:p>
            <a:pPr lvl="0"/>
            <a:r>
              <a:rPr lang="en-US" dirty="0"/>
              <a:t>Body text</a:t>
            </a:r>
            <a:endParaRPr lang="en-GB" dirty="0"/>
          </a:p>
        </p:txBody>
      </p:sp>
      <p:sp>
        <p:nvSpPr>
          <p:cNvPr id="9" name="Slide Number Placeholder 5"/>
          <p:cNvSpPr>
            <a:spLocks noGrp="1"/>
          </p:cNvSpPr>
          <p:nvPr>
            <p:ph type="sldNum" sz="quarter" idx="4"/>
          </p:nvPr>
        </p:nvSpPr>
        <p:spPr>
          <a:xfrm>
            <a:off x="7884368" y="195486"/>
            <a:ext cx="765448" cy="273844"/>
          </a:xfrm>
          <a:prstGeom prst="rect">
            <a:avLst/>
          </a:prstGeom>
        </p:spPr>
        <p:txBody>
          <a:bodyPr vert="horz" lIns="91440" tIns="45720" rIns="91440" bIns="45720" rtlCol="0" anchor="ctr"/>
          <a:lstStyle>
            <a:lvl1pPr algn="r">
              <a:defRPr sz="900">
                <a:solidFill>
                  <a:schemeClr val="bg2"/>
                </a:solidFill>
                <a:latin typeface="Arial" panose="020B0604020202020204" pitchFamily="34" charset="0"/>
                <a:cs typeface="Arial" panose="020B0604020202020204" pitchFamily="34" charset="0"/>
              </a:defRPr>
            </a:lvl1pPr>
          </a:lstStyle>
          <a:p>
            <a:fld id="{B968407B-6BC4-4060-AA7E-47814C7A9BBB}" type="slidenum">
              <a:rPr lang="en-GB" smtClean="0"/>
              <a:pPr/>
              <a:t>‹#›</a:t>
            </a:fld>
            <a:endParaRPr lang="en-GB" dirty="0"/>
          </a:p>
        </p:txBody>
      </p:sp>
    </p:spTree>
    <p:extLst>
      <p:ext uri="{BB962C8B-B14F-4D97-AF65-F5344CB8AC3E}">
        <p14:creationId xmlns:p14="http://schemas.microsoft.com/office/powerpoint/2010/main" val="2928041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5987008" cy="857250"/>
          </a:xfrm>
          <a:prstGeom prst="rect">
            <a:avLst/>
          </a:prstGeom>
        </p:spPr>
        <p:txBody>
          <a:bodyPr vert="horz" lIns="91440" tIns="45720" rIns="91440" bIns="45720" rtlCol="0" anchor="ctr">
            <a:normAutofit/>
          </a:bodyPr>
          <a:lstStyle/>
          <a:p>
            <a:r>
              <a:rPr lang="en-US" dirty="0"/>
              <a:t>heading</a:t>
            </a:r>
            <a:endParaRPr lang="en-GB" dirty="0"/>
          </a:p>
        </p:txBody>
      </p:sp>
      <p:sp>
        <p:nvSpPr>
          <p:cNvPr id="8" name="Text Placeholder 2"/>
          <p:cNvSpPr>
            <a:spLocks noGrp="1"/>
          </p:cNvSpPr>
          <p:nvPr>
            <p:ph type="body" idx="1"/>
          </p:nvPr>
        </p:nvSpPr>
        <p:spPr>
          <a:xfrm>
            <a:off x="457200" y="1200151"/>
            <a:ext cx="6995120" cy="3394472"/>
          </a:xfrm>
          <a:prstGeom prst="rect">
            <a:avLst/>
          </a:prstGeom>
        </p:spPr>
        <p:txBody>
          <a:bodyPr vert="horz" lIns="91440" tIns="45720" rIns="91440" bIns="45720" rtlCol="0">
            <a:normAutofit/>
          </a:bodyPr>
          <a:lstStyle/>
          <a:p>
            <a:pPr lvl="0"/>
            <a:r>
              <a:rPr lang="en-US" dirty="0"/>
              <a:t>Body text</a:t>
            </a:r>
            <a:endParaRPr lang="en-GB" dirty="0"/>
          </a:p>
        </p:txBody>
      </p:sp>
      <p:sp>
        <p:nvSpPr>
          <p:cNvPr id="9" name="Slide Number Placeholder 5"/>
          <p:cNvSpPr txBox="1">
            <a:spLocks/>
          </p:cNvSpPr>
          <p:nvPr userDrawn="1"/>
        </p:nvSpPr>
        <p:spPr>
          <a:xfrm>
            <a:off x="6516216" y="19548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2"/>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68407B-6BC4-4060-AA7E-47814C7A9BBB}" type="slidenum">
              <a:rPr lang="en-GB" smtClean="0"/>
              <a:pPr/>
              <a:t>‹#›</a:t>
            </a:fld>
            <a:endParaRPr lang="en-GB" dirty="0"/>
          </a:p>
        </p:txBody>
      </p:sp>
    </p:spTree>
    <p:extLst>
      <p:ext uri="{BB962C8B-B14F-4D97-AF65-F5344CB8AC3E}">
        <p14:creationId xmlns:p14="http://schemas.microsoft.com/office/powerpoint/2010/main" val="2058387848"/>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6" r:id="rId3"/>
    <p:sldLayoutId id="2147483665" r:id="rId4"/>
  </p:sldLayoutIdLst>
  <p:hf hdr="0" dt="0"/>
  <p:txStyles>
    <p:titleStyle>
      <a:lvl1pPr algn="l" defTabSz="914400" rtl="0" eaLnBrk="1" latinLnBrk="0" hangingPunct="1">
        <a:spcBef>
          <a:spcPct val="0"/>
        </a:spcBef>
        <a:buNone/>
        <a:defRPr sz="2400" b="1" i="0" kern="1200" cap="all" baseline="0">
          <a:solidFill>
            <a:schemeClr val="tx1"/>
          </a:solidFill>
          <a:latin typeface="Arial" panose="020B06040202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600" kern="1200" baseline="0">
          <a:solidFill>
            <a:schemeClr val="bg1">
              <a:lumMod val="50000"/>
            </a:schemeClr>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3435846"/>
            <a:ext cx="7992888" cy="1368152"/>
          </a:xfrm>
        </p:spPr>
        <p:txBody>
          <a:bodyPr>
            <a:normAutofit fontScale="90000"/>
          </a:bodyPr>
          <a:lstStyle/>
          <a:p>
            <a:pPr fontAlgn="base">
              <a:spcAft>
                <a:spcPct val="0"/>
              </a:spcAft>
            </a:pPr>
            <a:r>
              <a:rPr lang="en-ZA" altLang="en-US" cap="none" dirty="0">
                <a:solidFill>
                  <a:srgbClr val="000000"/>
                </a:solidFill>
                <a:latin typeface="Calibri" pitchFamily="34" charset="0"/>
                <a:ea typeface="+mn-ea"/>
                <a:cs typeface="+mn-cs"/>
              </a:rPr>
              <a:t/>
            </a:r>
            <a:br>
              <a:rPr lang="en-ZA" altLang="en-US" cap="none" dirty="0">
                <a:solidFill>
                  <a:srgbClr val="000000"/>
                </a:solidFill>
                <a:latin typeface="Calibri" pitchFamily="34" charset="0"/>
                <a:ea typeface="+mn-ea"/>
                <a:cs typeface="+mn-cs"/>
              </a:rPr>
            </a:br>
            <a:r>
              <a:rPr lang="en-ZA" altLang="en-US" cap="none" dirty="0">
                <a:solidFill>
                  <a:srgbClr val="000000"/>
                </a:solidFill>
                <a:latin typeface="Calibri" pitchFamily="34" charset="0"/>
                <a:ea typeface="+mn-ea"/>
                <a:cs typeface="+mn-cs"/>
              </a:rPr>
              <a:t/>
            </a:r>
            <a:br>
              <a:rPr lang="en-ZA" altLang="en-US" cap="none" dirty="0">
                <a:solidFill>
                  <a:srgbClr val="000000"/>
                </a:solidFill>
                <a:latin typeface="Calibri" pitchFamily="34" charset="0"/>
                <a:ea typeface="+mn-ea"/>
                <a:cs typeface="+mn-cs"/>
              </a:rPr>
            </a:br>
            <a:r>
              <a:rPr lang="en-ZA" sz="1600" dirty="0"/>
              <a:t>CLAIMS LODGED AGAINST THE KRUGER NATIONAL PARK IN THE LIMPOPO PROVINCE</a:t>
            </a:r>
            <a:br>
              <a:rPr lang="en-ZA" sz="1600" dirty="0"/>
            </a:br>
            <a:r>
              <a:rPr lang="en-ZA" sz="1600" dirty="0"/>
              <a:t>PRESENTATION TO portfolio committee on Environment, forestry and fisheries 30 November 2021</a:t>
            </a:r>
            <a:r>
              <a:rPr lang="en-ZA" dirty="0"/>
              <a:t/>
            </a:r>
            <a:br>
              <a:rPr lang="en-ZA" dirty="0"/>
            </a:br>
            <a:r>
              <a:rPr lang="en-ZA" altLang="en-US" cap="none" dirty="0">
                <a:solidFill>
                  <a:srgbClr val="000000"/>
                </a:solidFill>
                <a:latin typeface="Calibri" pitchFamily="34" charset="0"/>
                <a:ea typeface="+mn-ea"/>
                <a:cs typeface="+mn-cs"/>
              </a:rPr>
              <a:t/>
            </a:r>
            <a:br>
              <a:rPr lang="en-ZA" altLang="en-US" cap="none" dirty="0">
                <a:solidFill>
                  <a:srgbClr val="000000"/>
                </a:solidFill>
                <a:latin typeface="Calibri" pitchFamily="34" charset="0"/>
                <a:ea typeface="+mn-ea"/>
                <a:cs typeface="+mn-cs"/>
              </a:rPr>
            </a:br>
            <a:endParaRPr lang="en-GB" dirty="0"/>
          </a:p>
        </p:txBody>
      </p:sp>
    </p:spTree>
    <p:extLst>
      <p:ext uri="{BB962C8B-B14F-4D97-AF65-F5344CB8AC3E}">
        <p14:creationId xmlns:p14="http://schemas.microsoft.com/office/powerpoint/2010/main" val="162507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F06FB-53E3-4F36-8BF2-F624D569FC52}"/>
              </a:ext>
            </a:extLst>
          </p:cNvPr>
          <p:cNvSpPr/>
          <p:nvPr/>
        </p:nvSpPr>
        <p:spPr>
          <a:xfrm>
            <a:off x="276987" y="339502"/>
            <a:ext cx="8280920" cy="3400931"/>
          </a:xfrm>
          <a:prstGeom prst="rect">
            <a:avLst/>
          </a:prstGeom>
        </p:spPr>
        <p:txBody>
          <a:bodyPr wrap="square">
            <a:spAutoFit/>
          </a:bodyPr>
          <a:lstStyle/>
          <a:p>
            <a:pPr marL="457200" indent="-457200" algn="just">
              <a:spcAft>
                <a:spcPts val="0"/>
              </a:spcAft>
            </a:pPr>
            <a:endParaRPr lang="en-ZA" sz="2000" dirty="0">
              <a:ea typeface="Calibri" panose="020F0502020204030204" pitchFamily="34" charset="0"/>
              <a:cs typeface="Times New Roman" panose="02020603050405020304" pitchFamily="18" charset="0"/>
            </a:endParaRPr>
          </a:p>
          <a:p>
            <a:pPr marL="457200" indent="-457200" algn="just">
              <a:spcAft>
                <a:spcPts val="0"/>
              </a:spcAft>
            </a:pPr>
            <a:r>
              <a:rPr lang="en-ZA" sz="2000" b="1" dirty="0">
                <a:ea typeface="Calibri" panose="020F0502020204030204" pitchFamily="34" charset="0"/>
                <a:cs typeface="Times New Roman" panose="02020603050405020304" pitchFamily="18" charset="0"/>
              </a:rPr>
              <a:t> </a:t>
            </a:r>
            <a:endParaRPr lang="en-ZA" sz="2000" dirty="0">
              <a:ea typeface="Calibri" panose="020F0502020204030204" pitchFamily="34" charset="0"/>
              <a:cs typeface="Times New Roman" panose="02020603050405020304" pitchFamily="18" charset="0"/>
            </a:endParaRPr>
          </a:p>
          <a:p>
            <a:pPr marL="457200" indent="-457200" algn="just">
              <a:spcAft>
                <a:spcPts val="0"/>
              </a:spcAft>
            </a:pPr>
            <a:r>
              <a:rPr lang="en-ZA" sz="1600" dirty="0">
                <a:ea typeface="Calibri" panose="020F0502020204030204" pitchFamily="34" charset="0"/>
                <a:cs typeface="Times New Roman" panose="02020603050405020304" pitchFamily="18" charset="0"/>
              </a:rPr>
              <a:t>4.1	Finalization of the establishment of governance structures on behalf of the respective communities.</a:t>
            </a:r>
          </a:p>
          <a:p>
            <a:pPr marL="457200" indent="-457200" algn="just">
              <a:spcAft>
                <a:spcPts val="0"/>
              </a:spcAft>
            </a:pPr>
            <a:r>
              <a:rPr lang="en-ZA" sz="1600" dirty="0">
                <a:ea typeface="Calibri" panose="020F0502020204030204" pitchFamily="34" charset="0"/>
                <a:cs typeface="Times New Roman" panose="02020603050405020304" pitchFamily="18" charset="0"/>
              </a:rPr>
              <a:t> </a:t>
            </a:r>
          </a:p>
          <a:p>
            <a:pPr marL="457200" indent="-457200" algn="just">
              <a:spcAft>
                <a:spcPts val="0"/>
              </a:spcAft>
            </a:pPr>
            <a:r>
              <a:rPr lang="en-ZA" sz="1600" dirty="0">
                <a:ea typeface="Calibri" panose="020F0502020204030204" pitchFamily="34" charset="0"/>
                <a:cs typeface="Times New Roman" panose="02020603050405020304" pitchFamily="18" charset="0"/>
              </a:rPr>
              <a:t>4.2	To get confirmation of the legal representatives of all the communities as it appears that not all the community agrees to the representation. Only the executive committees of the communities are alleged to be the ones appointing legal representatives without a mandate.</a:t>
            </a:r>
          </a:p>
          <a:p>
            <a:pPr marL="457200" indent="-457200" algn="just">
              <a:spcAft>
                <a:spcPts val="0"/>
              </a:spcAft>
            </a:pPr>
            <a:endParaRPr lang="en-ZA" sz="1600" dirty="0">
              <a:ea typeface="Calibri" panose="020F0502020204030204" pitchFamily="34" charset="0"/>
              <a:cs typeface="Times New Roman" panose="02020603050405020304" pitchFamily="18" charset="0"/>
            </a:endParaRPr>
          </a:p>
          <a:p>
            <a:pPr marL="457200" indent="-457200" algn="just">
              <a:spcAft>
                <a:spcPts val="0"/>
              </a:spcAft>
            </a:pPr>
            <a:r>
              <a:rPr lang="en-ZA" sz="1600" dirty="0">
                <a:ea typeface="Calibri" panose="020F0502020204030204" pitchFamily="34" charset="0"/>
                <a:cs typeface="Times New Roman" panose="02020603050405020304" pitchFamily="18" charset="0"/>
              </a:rPr>
              <a:t>4.3 Implementation of a sustainable beneficiation scheme for the communities.</a:t>
            </a:r>
          </a:p>
          <a:p>
            <a:pPr marL="457200" indent="-457200" algn="just">
              <a:spcAft>
                <a:spcPts val="0"/>
              </a:spcAft>
            </a:pPr>
            <a:r>
              <a:rPr lang="en-ZA" sz="2000" dirty="0">
                <a:ea typeface="Calibri" panose="020F0502020204030204" pitchFamily="34" charset="0"/>
                <a:cs typeface="Times New Roman" panose="02020603050405020304" pitchFamily="18" charset="0"/>
              </a:rPr>
              <a:t> </a:t>
            </a:r>
          </a:p>
          <a:p>
            <a:pPr marL="457200" indent="-457200" algn="just">
              <a:spcAft>
                <a:spcPts val="0"/>
              </a:spcAft>
            </a:pPr>
            <a:r>
              <a:rPr lang="en-ZA" sz="11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Title 3">
            <a:extLst>
              <a:ext uri="{FF2B5EF4-FFF2-40B4-BE49-F238E27FC236}">
                <a16:creationId xmlns:a16="http://schemas.microsoft.com/office/drawing/2014/main" id="{A726937F-912B-4C50-8049-E3BE90CE9993}"/>
              </a:ext>
            </a:extLst>
          </p:cNvPr>
          <p:cNvSpPr>
            <a:spLocks noGrp="1"/>
          </p:cNvSpPr>
          <p:nvPr>
            <p:ph type="title"/>
          </p:nvPr>
        </p:nvSpPr>
        <p:spPr>
          <a:xfrm>
            <a:off x="235811" y="123478"/>
            <a:ext cx="8363272" cy="648211"/>
          </a:xfrm>
          <a:solidFill>
            <a:schemeClr val="tx2"/>
          </a:solidFill>
        </p:spPr>
        <p:txBody>
          <a:bodyPr>
            <a:normAutofit/>
          </a:bodyPr>
          <a:lstStyle/>
          <a:p>
            <a:r>
              <a:rPr lang="en-US" sz="1800" dirty="0"/>
              <a:t> </a:t>
            </a:r>
            <a:r>
              <a:rPr lang="en-ZA" sz="1600" cap="none" dirty="0">
                <a:solidFill>
                  <a:prstClr val="black"/>
                </a:solidFill>
                <a:latin typeface="Arial"/>
                <a:cs typeface="Times New Roman" panose="02020603050405020304" pitchFamily="18" charset="0"/>
              </a:rPr>
              <a:t>4. </a:t>
            </a:r>
            <a:r>
              <a:rPr lang="en-ZA" sz="1600" cap="none" dirty="0">
                <a:solidFill>
                  <a:prstClr val="black"/>
                </a:solidFill>
                <a:latin typeface="Arial"/>
                <a:ea typeface="Calibri" panose="020F0502020204030204" pitchFamily="34" charset="0"/>
                <a:cs typeface="Times New Roman" panose="02020603050405020304" pitchFamily="18" charset="0"/>
              </a:rPr>
              <a:t> CHALLENGES</a:t>
            </a:r>
            <a:endParaRPr lang="en-ZA" sz="1800" dirty="0"/>
          </a:p>
        </p:txBody>
      </p:sp>
    </p:spTree>
    <p:extLst>
      <p:ext uri="{BB962C8B-B14F-4D97-AF65-F5344CB8AC3E}">
        <p14:creationId xmlns:p14="http://schemas.microsoft.com/office/powerpoint/2010/main" val="2918657654"/>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8F06FB-53E3-4F36-8BF2-F624D569FC52}"/>
              </a:ext>
            </a:extLst>
          </p:cNvPr>
          <p:cNvSpPr/>
          <p:nvPr/>
        </p:nvSpPr>
        <p:spPr>
          <a:xfrm>
            <a:off x="323528" y="123478"/>
            <a:ext cx="8280920" cy="4278094"/>
          </a:xfrm>
          <a:prstGeom prst="rect">
            <a:avLst/>
          </a:prstGeom>
        </p:spPr>
        <p:txBody>
          <a:bodyPr wrap="square">
            <a:spAutoFit/>
          </a:bodyPr>
          <a:lstStyle/>
          <a:p>
            <a:pPr marR="0" lvl="0" algn="just" defTabSz="914400" rtl="0" eaLnBrk="1" fontAlgn="auto" latinLnBrk="0" hangingPunct="1">
              <a:lnSpc>
                <a:spcPct val="100000"/>
              </a:lnSpc>
              <a:spcBef>
                <a:spcPts val="0"/>
              </a:spcBef>
              <a:spcAft>
                <a:spcPts val="0"/>
              </a:spcAft>
              <a:buClrTx/>
              <a:buSzTx/>
              <a:buFontTx/>
              <a:buNone/>
              <a:tabLst/>
              <a:defRPr/>
            </a:pPr>
            <a:endParaRPr lang="en-ZA" sz="1600" b="1" dirty="0">
              <a:solidFill>
                <a:prstClr val="black"/>
              </a:solidFill>
              <a:latin typeface="Arial"/>
              <a:ea typeface="Calibri" panose="020F0502020204030204" pitchFamily="34" charset="0"/>
              <a:cs typeface="Times New Roman" panose="02020603050405020304" pitchFamily="18" charset="0"/>
            </a:endParaRPr>
          </a:p>
          <a:p>
            <a:pPr marR="0" lvl="0" algn="just"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Tx/>
              <a:buSzTx/>
              <a:buFontTx/>
              <a:buNone/>
              <a:tabLst/>
              <a:defRPr/>
            </a:pPr>
            <a:r>
              <a:rPr kumimoji="0" lang="en-ZA" sz="1600" b="1"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rPr>
              <a:t> </a:t>
            </a:r>
            <a:endPar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rPr>
              <a:t>5.1  Chairing of the JCC to facilitate a common position of Government Departments (DALRRD and DEFF) and SANParks.</a:t>
            </a:r>
          </a:p>
          <a:p>
            <a:pPr marL="457200" marR="0" lvl="0" indent="-457200" algn="just"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Tx/>
              <a:buSzTx/>
              <a:buFontTx/>
              <a:buNone/>
              <a:tabLst/>
              <a:defRPr/>
            </a:pPr>
            <a:r>
              <a:rPr lang="en-ZA" sz="1600" dirty="0">
                <a:solidFill>
                  <a:prstClr val="black"/>
                </a:solidFill>
                <a:latin typeface="Arial"/>
                <a:ea typeface="Calibri" panose="020F0502020204030204" pitchFamily="34" charset="0"/>
                <a:cs typeface="Times New Roman" panose="02020603050405020304" pitchFamily="18" charset="0"/>
              </a:rPr>
              <a:t>5.2  </a:t>
            </a:r>
            <a:r>
              <a:rPr lang="en-ZA" sz="1600" dirty="0" smtClean="0">
                <a:solidFill>
                  <a:prstClr val="black"/>
                </a:solidFill>
                <a:latin typeface="Arial"/>
                <a:ea typeface="Calibri" panose="020F0502020204030204" pitchFamily="34" charset="0"/>
                <a:cs typeface="Times New Roman" panose="02020603050405020304" pitchFamily="18" charset="0"/>
              </a:rPr>
              <a:t>Office </a:t>
            </a:r>
            <a:r>
              <a:rPr lang="en-ZA" sz="1600" dirty="0">
                <a:solidFill>
                  <a:prstClr val="black"/>
                </a:solidFill>
                <a:latin typeface="Arial"/>
                <a:ea typeface="Calibri" panose="020F0502020204030204" pitchFamily="34" charset="0"/>
                <a:cs typeface="Times New Roman" panose="02020603050405020304" pitchFamily="18" charset="0"/>
              </a:rPr>
              <a:t>of the CLCC has appointed legal representation for each community to be represented during the mediation processes.</a:t>
            </a:r>
          </a:p>
          <a:p>
            <a:pPr marL="457200" marR="0" lvl="0" indent="-457200" algn="just" defTabSz="914400" rtl="0" eaLnBrk="1" fontAlgn="auto" latinLnBrk="0" hangingPunct="1">
              <a:lnSpc>
                <a:spcPct val="100000"/>
              </a:lnSpc>
              <a:spcBef>
                <a:spcPts val="0"/>
              </a:spcBef>
              <a:spcAft>
                <a:spcPts val="0"/>
              </a:spcAft>
              <a:buClrTx/>
              <a:buSzTx/>
              <a:buFontTx/>
              <a:buNone/>
              <a:tabLst/>
              <a:defRPr/>
            </a:pPr>
            <a:endParaRPr lang="en-ZA" sz="1600" dirty="0">
              <a:solidFill>
                <a:prstClr val="black"/>
              </a:solidFill>
              <a:latin typeface="Arial"/>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Tx/>
              <a:buSzTx/>
              <a:buFontTx/>
              <a:buNone/>
              <a:tabLst/>
              <a:defRPr/>
            </a:pPr>
            <a:r>
              <a:rPr lang="en-ZA" sz="1600" dirty="0">
                <a:solidFill>
                  <a:prstClr val="black"/>
                </a:solidFill>
                <a:latin typeface="Arial"/>
                <a:ea typeface="Calibri" panose="020F0502020204030204" pitchFamily="34" charset="0"/>
                <a:cs typeface="Times New Roman" panose="02020603050405020304" pitchFamily="18" charset="0"/>
              </a:rPr>
              <a:t>5.3 Continuous interaction with communities through the  Regional Land Claims Commissioner Offices of Limpopo and Mpumalanga.</a:t>
            </a:r>
          </a:p>
          <a:p>
            <a:pPr marL="457200" marR="0" lvl="0" indent="-457200" algn="just"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Tx/>
              <a:buSzTx/>
              <a:buFontTx/>
              <a:buNone/>
              <a:tabLst/>
              <a:defRPr/>
            </a:pPr>
            <a:r>
              <a:rPr lang="en-ZA" sz="1600" dirty="0">
                <a:solidFill>
                  <a:prstClr val="black"/>
                </a:solidFill>
                <a:latin typeface="Arial"/>
                <a:ea typeface="Calibri" panose="020F0502020204030204" pitchFamily="34" charset="0"/>
                <a:cs typeface="Times New Roman" panose="02020603050405020304" pitchFamily="18" charset="0"/>
              </a:rPr>
              <a:t>5.4 The Office of the CLCC is in a process of  referring the scheme to the land claims Court for a judge to mediate on the beneficiation scheme through the State Attorney.</a:t>
            </a:r>
          </a:p>
          <a:p>
            <a:pPr marL="457200" marR="0" lvl="0" indent="-457200" algn="just"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endParaRPr>
          </a:p>
          <a:p>
            <a:pPr marL="457200" marR="0" lvl="0" indent="-45720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a:ea typeface="Calibri" panose="020F0502020204030204" pitchFamily="34" charset="0"/>
                <a:cs typeface="Times New Roman" panose="02020603050405020304" pitchFamily="18" charset="0"/>
              </a:rPr>
              <a:t> </a:t>
            </a:r>
          </a:p>
          <a:p>
            <a:pPr marL="457200" marR="0" lvl="0" indent="-45720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p:txBody>
      </p:sp>
      <p:sp>
        <p:nvSpPr>
          <p:cNvPr id="3" name="Title 3">
            <a:extLst>
              <a:ext uri="{FF2B5EF4-FFF2-40B4-BE49-F238E27FC236}">
                <a16:creationId xmlns:a16="http://schemas.microsoft.com/office/drawing/2014/main" id="{DCA786A8-BCA6-4F06-828D-ECDFBD368627}"/>
              </a:ext>
            </a:extLst>
          </p:cNvPr>
          <p:cNvSpPr>
            <a:spLocks noGrp="1"/>
          </p:cNvSpPr>
          <p:nvPr>
            <p:ph type="title"/>
          </p:nvPr>
        </p:nvSpPr>
        <p:spPr>
          <a:xfrm>
            <a:off x="232363" y="75929"/>
            <a:ext cx="8363272" cy="648211"/>
          </a:xfrm>
          <a:solidFill>
            <a:schemeClr val="tx2"/>
          </a:solidFill>
        </p:spPr>
        <p:txBody>
          <a:bodyPr>
            <a:normAutofit/>
          </a:bodyPr>
          <a:lstStyle/>
          <a:p>
            <a:r>
              <a:rPr lang="en-US" sz="1800" dirty="0"/>
              <a:t> </a:t>
            </a:r>
            <a:r>
              <a:rPr lang="en-ZA" sz="1800" dirty="0">
                <a:solidFill>
                  <a:prstClr val="black"/>
                </a:solidFill>
                <a:latin typeface="Arial"/>
                <a:cs typeface="Times New Roman" panose="02020603050405020304" pitchFamily="18" charset="0"/>
              </a:rPr>
              <a:t>5</a:t>
            </a:r>
            <a:r>
              <a:rPr lang="en-ZA" sz="1800" dirty="0">
                <a:solidFill>
                  <a:prstClr val="black"/>
                </a:solidFill>
                <a:latin typeface="Arial"/>
                <a:ea typeface="Calibri" panose="020F0502020204030204" pitchFamily="34" charset="0"/>
                <a:cs typeface="Times New Roman" panose="02020603050405020304" pitchFamily="18" charset="0"/>
              </a:rPr>
              <a:t>. </a:t>
            </a:r>
            <a:r>
              <a:rPr lang="en-ZA" sz="1600" dirty="0">
                <a:solidFill>
                  <a:prstClr val="black"/>
                </a:solidFill>
                <a:latin typeface="Arial"/>
                <a:ea typeface="Calibri" panose="020F0502020204030204" pitchFamily="34" charset="0"/>
                <a:cs typeface="Times New Roman" panose="02020603050405020304" pitchFamily="18" charset="0"/>
              </a:rPr>
              <a:t>PRESENT INTERVENTION BY THE CHIEF LAND CLAIMS COMMISSIONER (CLCC)</a:t>
            </a:r>
            <a:endParaRPr lang="en-ZA" sz="1800" dirty="0"/>
          </a:p>
        </p:txBody>
      </p:sp>
    </p:spTree>
    <p:extLst>
      <p:ext uri="{BB962C8B-B14F-4D97-AF65-F5344CB8AC3E}">
        <p14:creationId xmlns:p14="http://schemas.microsoft.com/office/powerpoint/2010/main" val="2713528694"/>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ZA" dirty="0"/>
          </a:p>
          <a:p>
            <a:endParaRPr lang="en-ZA" dirty="0"/>
          </a:p>
          <a:p>
            <a:endParaRPr lang="en-ZA" dirty="0"/>
          </a:p>
          <a:p>
            <a:endParaRPr lang="en-ZA" dirty="0"/>
          </a:p>
          <a:p>
            <a:endParaRPr lang="en-ZA" dirty="0"/>
          </a:p>
          <a:p>
            <a:pPr algn="ctr"/>
            <a:r>
              <a:rPr lang="en-ZA" sz="4800" b="1" dirty="0">
                <a:solidFill>
                  <a:schemeClr val="tx1"/>
                </a:solidFill>
              </a:rPr>
              <a:t>THANK YOU</a:t>
            </a:r>
          </a:p>
        </p:txBody>
      </p:sp>
      <p:sp>
        <p:nvSpPr>
          <p:cNvPr id="3" name="Slide Number Placeholder 2"/>
          <p:cNvSpPr>
            <a:spLocks noGrp="1"/>
          </p:cNvSpPr>
          <p:nvPr>
            <p:ph type="sldNum" sz="quarter" idx="4"/>
          </p:nvPr>
        </p:nvSpPr>
        <p:spPr/>
        <p:txBody>
          <a:bodyPr/>
          <a:lstStyle/>
          <a:p>
            <a:fld id="{B968407B-6BC4-4060-AA7E-47814C7A9BBB}" type="slidenum">
              <a:rPr lang="en-GB" smtClean="0"/>
              <a:pPr/>
              <a:t>11</a:t>
            </a:fld>
            <a:endParaRPr lang="en-GB" dirty="0"/>
          </a:p>
        </p:txBody>
      </p:sp>
    </p:spTree>
    <p:extLst>
      <p:ext uri="{BB962C8B-B14F-4D97-AF65-F5344CB8AC3E}">
        <p14:creationId xmlns:p14="http://schemas.microsoft.com/office/powerpoint/2010/main" val="2126831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215516" y="4392855"/>
            <a:ext cx="770485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black"/>
                </a:solidFill>
                <a:effectLst/>
                <a:uLnTx/>
                <a:uFillTx/>
                <a:latin typeface="Arial"/>
                <a:ea typeface="+mn-ea"/>
                <a:cs typeface="+mn-cs"/>
              </a:rPr>
              <a:t>	</a:t>
            </a:r>
          </a:p>
        </p:txBody>
      </p:sp>
      <p:sp>
        <p:nvSpPr>
          <p:cNvPr id="3" name="TextBox 2">
            <a:extLst>
              <a:ext uri="{FF2B5EF4-FFF2-40B4-BE49-F238E27FC236}">
                <a16:creationId xmlns:a16="http://schemas.microsoft.com/office/drawing/2014/main" id="{9A459FD4-F3CF-4999-90DF-7360A92DF011}"/>
              </a:ext>
            </a:extLst>
          </p:cNvPr>
          <p:cNvSpPr txBox="1"/>
          <p:nvPr/>
        </p:nvSpPr>
        <p:spPr>
          <a:xfrm>
            <a:off x="323528" y="4515966"/>
            <a:ext cx="42484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4" name="Rectangle 3">
            <a:extLst>
              <a:ext uri="{FF2B5EF4-FFF2-40B4-BE49-F238E27FC236}">
                <a16:creationId xmlns:a16="http://schemas.microsoft.com/office/drawing/2014/main" id="{25B9A053-6C00-4A1E-9463-B3AE4999AB8A}"/>
              </a:ext>
            </a:extLst>
          </p:cNvPr>
          <p:cNvSpPr/>
          <p:nvPr/>
        </p:nvSpPr>
        <p:spPr>
          <a:xfrm>
            <a:off x="215516" y="1059582"/>
            <a:ext cx="8604956" cy="1938992"/>
          </a:xfrm>
          <a:prstGeom prst="rect">
            <a:avLst/>
          </a:prstGeom>
        </p:spPr>
        <p:txBody>
          <a:bodyPr wrap="square">
            <a:spAutoFit/>
          </a:bodyPr>
          <a:lstStyle/>
          <a:p>
            <a:pPr algn="just">
              <a:spcAft>
                <a:spcPts val="0"/>
              </a:spcAft>
            </a:pPr>
            <a:r>
              <a:rPr lang="en-ZA" sz="2400" b="1" dirty="0">
                <a:latin typeface="Arial" panose="020B0604020202020204" pitchFamily="34" charset="0"/>
                <a:ea typeface="Calibri" panose="020F0502020204030204" pitchFamily="34" charset="0"/>
                <a:cs typeface="Arial" panose="020B0604020202020204" pitchFamily="34" charset="0"/>
              </a:rPr>
              <a:t>1.	</a:t>
            </a:r>
            <a:r>
              <a:rPr lang="en-ZA" b="1" dirty="0">
                <a:latin typeface="Arial" panose="020B0604020202020204" pitchFamily="34" charset="0"/>
                <a:ea typeface="Calibri" panose="020F0502020204030204" pitchFamily="34" charset="0"/>
                <a:cs typeface="Arial" panose="020B0604020202020204" pitchFamily="34" charset="0"/>
              </a:rPr>
              <a:t>PURPOSE</a:t>
            </a:r>
            <a:endParaRPr lang="en-ZA"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n-ZA" b="1" dirty="0">
                <a:latin typeface="Arial" panose="020B0604020202020204" pitchFamily="34" charset="0"/>
                <a:ea typeface="Calibri" panose="020F0502020204030204" pitchFamily="34" charset="0"/>
                <a:cs typeface="Arial" panose="020B0604020202020204" pitchFamily="34" charset="0"/>
              </a:rPr>
              <a:t> </a:t>
            </a:r>
            <a:endParaRPr lang="en-ZA" dirty="0">
              <a:latin typeface="Arial" panose="020B0604020202020204" pitchFamily="34" charset="0"/>
              <a:ea typeface="Calibri" panose="020F0502020204030204" pitchFamily="34" charset="0"/>
              <a:cs typeface="Arial" panose="020B0604020202020204" pitchFamily="34" charset="0"/>
            </a:endParaRPr>
          </a:p>
          <a:p>
            <a:pPr marL="457200" indent="-457200" algn="just">
              <a:spcAft>
                <a:spcPts val="0"/>
              </a:spcAft>
            </a:pPr>
            <a:r>
              <a:rPr lang="en-ZA" dirty="0">
                <a:latin typeface="Arial" panose="020B0604020202020204" pitchFamily="34" charset="0"/>
                <a:ea typeface="Calibri" panose="020F0502020204030204" pitchFamily="34" charset="0"/>
                <a:cs typeface="Arial" panose="020B0604020202020204" pitchFamily="34" charset="0"/>
              </a:rPr>
              <a:t>1.1	To brief the Portfolio Committee on Environment, Forestry and Fisheries on the current status of all land claims lodged against the Kruger National Park in Limpopo.</a:t>
            </a:r>
          </a:p>
          <a:p>
            <a:pPr marL="457200" indent="-457200" algn="just">
              <a:spcAft>
                <a:spcPts val="0"/>
              </a:spcAft>
            </a:pPr>
            <a:r>
              <a:rPr lang="en-ZA" sz="2400" dirty="0">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733054345"/>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179512" y="4376042"/>
            <a:ext cx="770485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black"/>
                </a:solidFill>
                <a:effectLst/>
                <a:uLnTx/>
                <a:uFillTx/>
                <a:latin typeface="Arial"/>
                <a:ea typeface="+mn-ea"/>
                <a:cs typeface="+mn-cs"/>
              </a:rPr>
              <a:t>	</a:t>
            </a:r>
          </a:p>
        </p:txBody>
      </p:sp>
      <p:sp>
        <p:nvSpPr>
          <p:cNvPr id="3" name="TextBox 2">
            <a:extLst>
              <a:ext uri="{FF2B5EF4-FFF2-40B4-BE49-F238E27FC236}">
                <a16:creationId xmlns:a16="http://schemas.microsoft.com/office/drawing/2014/main" id="{9A459FD4-F3CF-4999-90DF-7360A92DF011}"/>
              </a:ext>
            </a:extLst>
          </p:cNvPr>
          <p:cNvSpPr txBox="1"/>
          <p:nvPr/>
        </p:nvSpPr>
        <p:spPr>
          <a:xfrm>
            <a:off x="323528" y="4515966"/>
            <a:ext cx="42484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Rectangle 7">
            <a:extLst>
              <a:ext uri="{FF2B5EF4-FFF2-40B4-BE49-F238E27FC236}">
                <a16:creationId xmlns:a16="http://schemas.microsoft.com/office/drawing/2014/main" id="{232476EC-2398-43B0-AD61-9F2EC21FCA55}"/>
              </a:ext>
            </a:extLst>
          </p:cNvPr>
          <p:cNvSpPr/>
          <p:nvPr/>
        </p:nvSpPr>
        <p:spPr>
          <a:xfrm>
            <a:off x="323528" y="409620"/>
            <a:ext cx="8208912" cy="3662541"/>
          </a:xfrm>
          <a:prstGeom prst="rect">
            <a:avLst/>
          </a:prstGeom>
        </p:spPr>
        <p:txBody>
          <a:bodyPr wrap="square">
            <a:spAutoFit/>
          </a:bodyPr>
          <a:lstStyle/>
          <a:p>
            <a:pPr marL="457200" indent="-457200" algn="just">
              <a:spcAft>
                <a:spcPts val="0"/>
              </a:spcAft>
              <a:buAutoNum type="arabicPeriod" startAt="2"/>
            </a:pPr>
            <a:endParaRPr lang="en-ZA" b="1" dirty="0">
              <a:ea typeface="Calibri" panose="020F0502020204030204" pitchFamily="34" charset="0"/>
              <a:cs typeface="Times New Roman" panose="02020603050405020304" pitchFamily="18" charset="0"/>
            </a:endParaRPr>
          </a:p>
          <a:p>
            <a:pPr marL="457200" indent="-457200" algn="just">
              <a:spcAft>
                <a:spcPts val="0"/>
              </a:spcAft>
              <a:buAutoNum type="arabicPeriod" startAt="2"/>
            </a:pPr>
            <a:endParaRPr lang="en-ZA" b="1" dirty="0">
              <a:ea typeface="Calibri" panose="020F0502020204030204" pitchFamily="34" charset="0"/>
              <a:cs typeface="Times New Roman" panose="02020603050405020304" pitchFamily="18" charset="0"/>
            </a:endParaRPr>
          </a:p>
          <a:p>
            <a:pPr marL="457200" indent="-457200" algn="just">
              <a:spcAft>
                <a:spcPts val="0"/>
              </a:spcAft>
            </a:pPr>
            <a:r>
              <a:rPr lang="en-ZA" b="1" dirty="0">
                <a:ea typeface="Calibri" panose="020F0502020204030204" pitchFamily="34" charset="0"/>
                <a:cs typeface="Times New Roman" panose="02020603050405020304" pitchFamily="18" charset="0"/>
              </a:rPr>
              <a:t> </a:t>
            </a:r>
            <a:r>
              <a:rPr lang="en-ZA" sz="1600" dirty="0">
                <a:ea typeface="Calibri" panose="020F0502020204030204" pitchFamily="34" charset="0"/>
                <a:cs typeface="Times New Roman" panose="02020603050405020304" pitchFamily="18" charset="0"/>
              </a:rPr>
              <a:t>2.1	The Office of the Regional Land Claims Commissioner (RLCC): Limpopo  	 received and registered eleven (11)  land claims lodged by various communities on the northern part of the Kruger National Park (KNP). These communities are as follows: Makuleke, Mapindani, Madonsi, Ndindani, Muyexe, Makahane Marithenga, Ba- Phalaborwa Ba Maseke, Ba-Phalaborwa Ba Makhushane, Ba- Phalaborwa Ba Selwane, Makhuva Mathebula and Bakgalaka. </a:t>
            </a:r>
          </a:p>
          <a:p>
            <a:pPr marL="457200" indent="-457200" algn="just">
              <a:spcAft>
                <a:spcPts val="0"/>
              </a:spcAft>
            </a:pPr>
            <a:r>
              <a:rPr lang="en-ZA" dirty="0">
                <a:ea typeface="Calibri" panose="020F0502020204030204" pitchFamily="34" charset="0"/>
                <a:cs typeface="Times New Roman" panose="02020603050405020304" pitchFamily="18" charset="0"/>
              </a:rPr>
              <a:t> </a:t>
            </a:r>
          </a:p>
          <a:p>
            <a:pPr marL="457200" indent="-457200" algn="just">
              <a:spcAft>
                <a:spcPts val="0"/>
              </a:spcAft>
            </a:pPr>
            <a:r>
              <a:rPr lang="en-ZA" sz="1600" dirty="0">
                <a:ea typeface="Calibri" panose="020F0502020204030204" pitchFamily="34" charset="0"/>
                <a:cs typeface="Times New Roman" panose="02020603050405020304" pitchFamily="18" charset="0"/>
              </a:rPr>
              <a:t>2.2. </a:t>
            </a:r>
            <a:r>
              <a:rPr lang="en-US" sz="1600" dirty="0">
                <a:ea typeface="Calibri" panose="020F0502020204030204" pitchFamily="34" charset="0"/>
                <a:cs typeface="Times New Roman" panose="02020603050405020304" pitchFamily="18" charset="0"/>
              </a:rPr>
              <a:t>The Makuleke land claim was the first land claim that was settled. The settlement of this land claim predated the current settlement model which has been adopted as a result of the Cabinet Memorandum of 2008. The Makuleke Community received the land in title. It also entered a strategic partnership with an investor. The Makuleke Community has lodges in the KNP which it manages. </a:t>
            </a:r>
            <a:endParaRPr lang="en-ZA" sz="1600" dirty="0">
              <a:ea typeface="Calibri" panose="020F0502020204030204" pitchFamily="34" charset="0"/>
              <a:cs typeface="Times New Roman" panose="02020603050405020304" pitchFamily="18" charset="0"/>
            </a:endParaRPr>
          </a:p>
        </p:txBody>
      </p:sp>
      <p:sp>
        <p:nvSpPr>
          <p:cNvPr id="5" name="Title 3">
            <a:extLst>
              <a:ext uri="{FF2B5EF4-FFF2-40B4-BE49-F238E27FC236}">
                <a16:creationId xmlns:a16="http://schemas.microsoft.com/office/drawing/2014/main" id="{4874A567-50FC-4158-98DF-B4E88D06AE82}"/>
              </a:ext>
            </a:extLst>
          </p:cNvPr>
          <p:cNvSpPr>
            <a:spLocks noGrp="1"/>
          </p:cNvSpPr>
          <p:nvPr>
            <p:ph type="title"/>
          </p:nvPr>
        </p:nvSpPr>
        <p:spPr>
          <a:xfrm>
            <a:off x="107504" y="45535"/>
            <a:ext cx="8646132" cy="576064"/>
          </a:xfrm>
          <a:solidFill>
            <a:schemeClr val="tx2"/>
          </a:solidFill>
        </p:spPr>
        <p:txBody>
          <a:bodyPr>
            <a:normAutofit/>
          </a:bodyPr>
          <a:lstStyle/>
          <a:p>
            <a:r>
              <a:rPr lang="en-US" sz="1800" dirty="0"/>
              <a:t> 2.</a:t>
            </a:r>
            <a:r>
              <a:rPr lang="en-ZA" sz="1800" dirty="0">
                <a:ea typeface="Calibri" panose="020F0502020204030204" pitchFamily="34" charset="0"/>
                <a:cs typeface="Times New Roman" panose="02020603050405020304" pitchFamily="18" charset="0"/>
              </a:rPr>
              <a:t>BACKGROUND</a:t>
            </a:r>
            <a:endParaRPr lang="en-ZA" sz="1800" dirty="0"/>
          </a:p>
        </p:txBody>
      </p:sp>
    </p:spTree>
    <p:extLst>
      <p:ext uri="{BB962C8B-B14F-4D97-AF65-F5344CB8AC3E}">
        <p14:creationId xmlns:p14="http://schemas.microsoft.com/office/powerpoint/2010/main" val="4178838909"/>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extBox 1"/>
          <p:cNvSpPr txBox="1"/>
          <p:nvPr/>
        </p:nvSpPr>
        <p:spPr>
          <a:xfrm>
            <a:off x="179512" y="4365410"/>
            <a:ext cx="770485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black"/>
                </a:solidFill>
                <a:effectLst/>
                <a:uLnTx/>
                <a:uFillTx/>
                <a:latin typeface="Arial"/>
                <a:ea typeface="+mn-ea"/>
                <a:cs typeface="+mn-cs"/>
              </a:rPr>
              <a:t>	</a:t>
            </a:r>
          </a:p>
        </p:txBody>
      </p:sp>
      <p:sp>
        <p:nvSpPr>
          <p:cNvPr id="3" name="TextBox 2">
            <a:extLst>
              <a:ext uri="{FF2B5EF4-FFF2-40B4-BE49-F238E27FC236}">
                <a16:creationId xmlns:a16="http://schemas.microsoft.com/office/drawing/2014/main" id="{9A459FD4-F3CF-4999-90DF-7360A92DF011}"/>
              </a:ext>
            </a:extLst>
          </p:cNvPr>
          <p:cNvSpPr txBox="1"/>
          <p:nvPr/>
        </p:nvSpPr>
        <p:spPr>
          <a:xfrm>
            <a:off x="323528" y="4515966"/>
            <a:ext cx="42484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Rectangle 7">
            <a:extLst>
              <a:ext uri="{FF2B5EF4-FFF2-40B4-BE49-F238E27FC236}">
                <a16:creationId xmlns:a16="http://schemas.microsoft.com/office/drawing/2014/main" id="{232476EC-2398-43B0-AD61-9F2EC21FCA55}"/>
              </a:ext>
            </a:extLst>
          </p:cNvPr>
          <p:cNvSpPr/>
          <p:nvPr/>
        </p:nvSpPr>
        <p:spPr>
          <a:xfrm>
            <a:off x="323528" y="-375"/>
            <a:ext cx="8820472" cy="5847755"/>
          </a:xfrm>
          <a:prstGeom prst="rect">
            <a:avLst/>
          </a:prstGeom>
        </p:spPr>
        <p:txBody>
          <a:bodyPr wrap="square">
            <a:spAutoFit/>
          </a:bodyPr>
          <a:lstStyle/>
          <a:p>
            <a:pPr marL="457200" indent="-457200" algn="just">
              <a:spcAft>
                <a:spcPts val="0"/>
              </a:spcAft>
            </a:pPr>
            <a:endParaRPr lang="en-ZA" sz="1600" dirty="0">
              <a:ea typeface="Calibri" panose="020F0502020204030204" pitchFamily="34" charset="0"/>
              <a:cs typeface="Times New Roman" panose="02020603050405020304" pitchFamily="18" charset="0"/>
            </a:endParaRPr>
          </a:p>
          <a:p>
            <a:pPr marL="457200" indent="-457200" algn="just">
              <a:spcAft>
                <a:spcPts val="0"/>
              </a:spcAft>
            </a:pPr>
            <a:r>
              <a:rPr lang="en-ZA" sz="1600" b="1" dirty="0">
                <a:ea typeface="Calibri" panose="020F0502020204030204" pitchFamily="34" charset="0"/>
                <a:cs typeface="Times New Roman" panose="02020603050405020304" pitchFamily="18" charset="0"/>
              </a:rPr>
              <a:t> </a:t>
            </a:r>
          </a:p>
          <a:p>
            <a:pPr marL="457200" indent="-457200" algn="just">
              <a:spcAft>
                <a:spcPts val="0"/>
              </a:spcAft>
            </a:pPr>
            <a:r>
              <a:rPr lang="en-ZA" sz="1600" dirty="0">
                <a:ea typeface="Calibri" panose="020F0502020204030204" pitchFamily="34" charset="0"/>
                <a:cs typeface="Times New Roman" panose="02020603050405020304" pitchFamily="18" charset="0"/>
              </a:rPr>
              <a:t>2.3.	 </a:t>
            </a:r>
            <a:r>
              <a:rPr lang="en-US" sz="1600" dirty="0">
                <a:ea typeface="Calibri" panose="020F0502020204030204" pitchFamily="34" charset="0"/>
                <a:cs typeface="Times New Roman" panose="02020603050405020304" pitchFamily="18" charset="0"/>
              </a:rPr>
              <a:t>The </a:t>
            </a:r>
            <a:r>
              <a:rPr lang="en-US" sz="1600" dirty="0" err="1">
                <a:ea typeface="Calibri" panose="020F0502020204030204" pitchFamily="34" charset="0"/>
                <a:cs typeface="Times New Roman" panose="02020603050405020304" pitchFamily="18" charset="0"/>
              </a:rPr>
              <a:t>Mapindani</a:t>
            </a:r>
            <a:r>
              <a:rPr lang="en-US" sz="1600" dirty="0">
                <a:ea typeface="Calibri" panose="020F0502020204030204" pitchFamily="34" charset="0"/>
                <a:cs typeface="Times New Roman" panose="02020603050405020304" pitchFamily="18" charset="0"/>
              </a:rPr>
              <a:t> </a:t>
            </a:r>
            <a:r>
              <a:rPr lang="en-US" sz="1600" dirty="0" smtClean="0">
                <a:ea typeface="Calibri" panose="020F0502020204030204" pitchFamily="34" charset="0"/>
                <a:cs typeface="Times New Roman" panose="02020603050405020304" pitchFamily="18" charset="0"/>
              </a:rPr>
              <a:t>Land Claim </a:t>
            </a:r>
            <a:r>
              <a:rPr lang="en-US" sz="1600" dirty="0">
                <a:ea typeface="Calibri" panose="020F0502020204030204" pitchFamily="34" charset="0"/>
                <a:cs typeface="Times New Roman" panose="02020603050405020304" pitchFamily="18" charset="0"/>
              </a:rPr>
              <a:t>was found to be precluded by the restitution entitlement criteria as  set out in the Act.  </a:t>
            </a:r>
          </a:p>
          <a:p>
            <a:pPr marL="457200" indent="-457200" algn="just">
              <a:spcAft>
                <a:spcPts val="0"/>
              </a:spcAft>
            </a:pPr>
            <a:endParaRPr lang="en-ZA" sz="1600" dirty="0">
              <a:ea typeface="Calibri" panose="020F0502020204030204" pitchFamily="34" charset="0"/>
              <a:cs typeface="Times New Roman" panose="02020603050405020304" pitchFamily="18" charset="0"/>
            </a:endParaRPr>
          </a:p>
          <a:p>
            <a:pPr marL="457200" indent="-457200" algn="just">
              <a:spcAft>
                <a:spcPts val="0"/>
              </a:spcAft>
            </a:pPr>
            <a:r>
              <a:rPr lang="en-ZA" sz="1600" dirty="0">
                <a:ea typeface="Calibri" panose="020F0502020204030204" pitchFamily="34" charset="0"/>
                <a:cs typeface="Times New Roman" panose="02020603050405020304" pitchFamily="18" charset="0"/>
              </a:rPr>
              <a:t>2.4.	</a:t>
            </a:r>
            <a:r>
              <a:rPr lang="en-US" sz="1600" dirty="0">
                <a:ea typeface="Calibri" panose="020F0502020204030204" pitchFamily="34" charset="0"/>
                <a:cs typeface="Times New Roman" panose="02020603050405020304" pitchFamily="18" charset="0"/>
              </a:rPr>
              <a:t>The manner of the settlement of the land claims in the KNP changed significantly in 2008 following the Cabinet Memorandum. In terms of this memorandum, the Government took the view that it was not feasible to restore the land to the claimants. Therefore, this position of Government resulted in the claimant opting for financial compensation despite their initial preference for land restoration. </a:t>
            </a:r>
          </a:p>
          <a:p>
            <a:pPr marL="457200" indent="-457200" algn="just">
              <a:spcAft>
                <a:spcPts val="0"/>
              </a:spcAft>
            </a:pPr>
            <a:endParaRPr lang="en-US" sz="1600" dirty="0">
              <a:ea typeface="Calibri" panose="020F0502020204030204" pitchFamily="34" charset="0"/>
              <a:cs typeface="Times New Roman" panose="02020603050405020304" pitchFamily="18" charset="0"/>
            </a:endParaRPr>
          </a:p>
          <a:p>
            <a:pPr marL="457200" indent="-457200" algn="just">
              <a:spcAft>
                <a:spcPts val="0"/>
              </a:spcAft>
            </a:pPr>
            <a:r>
              <a:rPr lang="en-US" sz="1600" dirty="0">
                <a:ea typeface="Calibri" panose="020F0502020204030204" pitchFamily="34" charset="0"/>
                <a:cs typeface="Times New Roman" panose="02020603050405020304" pitchFamily="18" charset="0"/>
              </a:rPr>
              <a:t>2.5.	The three community land claims namely; Madonsi, Ndindani and Muyexe were settled through financial compensation. All verified members of the Madonsi and Ndindani have received their financial compensation. It is only one household in the Muyexe Community which has not received financial compensation (R110 947.00)  because of a family dispute.  The Office is trying to resolve this dispute. These communities were, in addition to the financial compensation, awarded further grant  for the  beneficiation scheme award. </a:t>
            </a:r>
          </a:p>
          <a:p>
            <a:pPr marL="457200" indent="-457200" algn="just">
              <a:spcAft>
                <a:spcPts val="0"/>
              </a:spcAft>
            </a:pPr>
            <a:endParaRPr lang="en-US" sz="1600" dirty="0">
              <a:ea typeface="Calibri" panose="020F0502020204030204" pitchFamily="34" charset="0"/>
              <a:cs typeface="Times New Roman" panose="02020603050405020304" pitchFamily="18" charset="0"/>
            </a:endParaRPr>
          </a:p>
          <a:p>
            <a:pPr marL="457200" indent="-457200" algn="just">
              <a:spcAft>
                <a:spcPts val="0"/>
              </a:spcAft>
            </a:pPr>
            <a:endParaRPr lang="en-ZA" sz="1600" dirty="0">
              <a:ea typeface="Calibri" panose="020F0502020204030204" pitchFamily="34" charset="0"/>
              <a:cs typeface="Times New Roman" panose="02020603050405020304" pitchFamily="18" charset="0"/>
            </a:endParaRPr>
          </a:p>
          <a:p>
            <a:pPr marL="457200" indent="-457200" algn="just">
              <a:spcAft>
                <a:spcPts val="0"/>
              </a:spcAft>
            </a:pPr>
            <a:endParaRPr lang="en-ZA" sz="1600" dirty="0">
              <a:ea typeface="Calibri" panose="020F0502020204030204" pitchFamily="34" charset="0"/>
              <a:cs typeface="Times New Roman" panose="02020603050405020304" pitchFamily="18" charset="0"/>
            </a:endParaRPr>
          </a:p>
          <a:p>
            <a:pPr marL="457200" indent="-457200" algn="just">
              <a:spcAft>
                <a:spcPts val="0"/>
              </a:spcAft>
            </a:pPr>
            <a:r>
              <a:rPr lang="en-ZA" sz="1600" dirty="0">
                <a:ea typeface="Calibri" panose="020F0502020204030204" pitchFamily="34" charset="0"/>
                <a:cs typeface="Times New Roman" panose="02020603050405020304" pitchFamily="18" charset="0"/>
              </a:rPr>
              <a:t> </a:t>
            </a:r>
          </a:p>
          <a:p>
            <a:pPr marL="457200" indent="-457200" algn="just">
              <a:spcAft>
                <a:spcPts val="0"/>
              </a:spcAft>
            </a:pPr>
            <a:endParaRPr lang="en-ZA" sz="1600" dirty="0">
              <a:ea typeface="Calibri" panose="020F0502020204030204" pitchFamily="34" charset="0"/>
              <a:cs typeface="Times New Roman" panose="02020603050405020304" pitchFamily="18" charset="0"/>
            </a:endParaRPr>
          </a:p>
          <a:p>
            <a:pPr marL="457200" indent="-457200" algn="just">
              <a:spcAft>
                <a:spcPts val="0"/>
              </a:spcAft>
            </a:pPr>
            <a:r>
              <a:rPr lang="en-ZA" dirty="0">
                <a:ea typeface="Calibri" panose="020F0502020204030204" pitchFamily="34" charset="0"/>
                <a:cs typeface="Times New Roman" panose="02020603050405020304" pitchFamily="18" charset="0"/>
              </a:rPr>
              <a:t> </a:t>
            </a:r>
          </a:p>
        </p:txBody>
      </p:sp>
      <p:sp>
        <p:nvSpPr>
          <p:cNvPr id="5" name="Title 3">
            <a:extLst>
              <a:ext uri="{FF2B5EF4-FFF2-40B4-BE49-F238E27FC236}">
                <a16:creationId xmlns:a16="http://schemas.microsoft.com/office/drawing/2014/main" id="{58F207A9-0DA3-456C-AD3F-255EEEF3D525}"/>
              </a:ext>
            </a:extLst>
          </p:cNvPr>
          <p:cNvSpPr>
            <a:spLocks noGrp="1"/>
          </p:cNvSpPr>
          <p:nvPr>
            <p:ph type="title"/>
          </p:nvPr>
        </p:nvSpPr>
        <p:spPr>
          <a:xfrm>
            <a:off x="323528" y="102410"/>
            <a:ext cx="8136904" cy="381107"/>
          </a:xfrm>
          <a:solidFill>
            <a:schemeClr val="tx2"/>
          </a:solidFill>
        </p:spPr>
        <p:txBody>
          <a:bodyPr>
            <a:normAutofit/>
          </a:bodyPr>
          <a:lstStyle/>
          <a:p>
            <a:r>
              <a:rPr lang="en-US" sz="1800" dirty="0"/>
              <a:t> </a:t>
            </a:r>
            <a:r>
              <a:rPr lang="en-ZA" sz="1800" dirty="0">
                <a:ea typeface="Calibri" panose="020F0502020204030204" pitchFamily="34" charset="0"/>
                <a:cs typeface="Times New Roman" panose="02020603050405020304" pitchFamily="18" charset="0"/>
              </a:rPr>
              <a:t>BACKGROUND CONTINUES</a:t>
            </a:r>
            <a:endParaRPr lang="en-ZA" sz="1800" dirty="0"/>
          </a:p>
        </p:txBody>
      </p:sp>
    </p:spTree>
    <p:extLst>
      <p:ext uri="{BB962C8B-B14F-4D97-AF65-F5344CB8AC3E}">
        <p14:creationId xmlns:p14="http://schemas.microsoft.com/office/powerpoint/2010/main" val="1374057012"/>
      </p:ext>
    </p:extLst>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695B6-0F9F-4AB5-A33A-87CC4919CF27}"/>
              </a:ext>
            </a:extLst>
          </p:cNvPr>
          <p:cNvSpPr>
            <a:spLocks noGrp="1"/>
          </p:cNvSpPr>
          <p:nvPr>
            <p:ph type="title"/>
          </p:nvPr>
        </p:nvSpPr>
        <p:spPr>
          <a:xfrm>
            <a:off x="0" y="123478"/>
            <a:ext cx="8892480" cy="792088"/>
          </a:xfrm>
        </p:spPr>
        <p:txBody>
          <a:bodyPr>
            <a:normAutofit fontScale="90000"/>
          </a:bodyPr>
          <a:lstStyle/>
          <a:p>
            <a:r>
              <a:rPr lang="en-ZA" sz="1600" dirty="0">
                <a:ea typeface="Calibri" panose="020F0502020204030204" pitchFamily="34" charset="0"/>
                <a:cs typeface="Times New Roman" panose="02020603050405020304" pitchFamily="18" charset="0"/>
              </a:rPr>
              <a:t>	</a:t>
            </a:r>
            <a:br>
              <a:rPr lang="en-ZA" sz="1600" dirty="0">
                <a:ea typeface="Calibri" panose="020F0502020204030204" pitchFamily="34" charset="0"/>
                <a:cs typeface="Times New Roman" panose="02020603050405020304" pitchFamily="18" charset="0"/>
              </a:rPr>
            </a:br>
            <a:r>
              <a:rPr lang="en-ZA" sz="1600" dirty="0">
                <a:ea typeface="Calibri" panose="020F0502020204030204" pitchFamily="34" charset="0"/>
                <a:cs typeface="Times New Roman" panose="02020603050405020304" pitchFamily="18" charset="0"/>
              </a:rPr>
              <a:t/>
            </a:r>
            <a:br>
              <a:rPr lang="en-ZA" sz="1600" dirty="0">
                <a:ea typeface="Calibri" panose="020F0502020204030204" pitchFamily="34" charset="0"/>
                <a:cs typeface="Times New Roman" panose="02020603050405020304" pitchFamily="18" charset="0"/>
              </a:rPr>
            </a:br>
            <a:r>
              <a:rPr lang="en-ZA" sz="1800" dirty="0">
                <a:ea typeface="Calibri" panose="020F0502020204030204" pitchFamily="34" charset="0"/>
                <a:cs typeface="Times New Roman" panose="02020603050405020304" pitchFamily="18" charset="0"/>
              </a:rPr>
              <a:t>.</a:t>
            </a:r>
            <a:br>
              <a:rPr lang="en-ZA" sz="1800" dirty="0">
                <a:ea typeface="Calibri" panose="020F0502020204030204" pitchFamily="34" charset="0"/>
                <a:cs typeface="Times New Roman" panose="02020603050405020304" pitchFamily="18" charset="0"/>
              </a:rPr>
            </a:br>
            <a:endParaRPr lang="en-ZA" sz="1800" dirty="0"/>
          </a:p>
        </p:txBody>
      </p:sp>
      <p:sp>
        <p:nvSpPr>
          <p:cNvPr id="3" name="Slide Number Placeholder 2">
            <a:extLst>
              <a:ext uri="{FF2B5EF4-FFF2-40B4-BE49-F238E27FC236}">
                <a16:creationId xmlns:a16="http://schemas.microsoft.com/office/drawing/2014/main" id="{18D2618F-F0CA-4F7E-8A91-65C8A93AA2CC}"/>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68407B-6BC4-4060-AA7E-47814C7A9BBB}" type="slidenum">
              <a:rPr kumimoji="0" lang="en-GB" sz="900" b="0" i="0" u="none" strike="noStrike" kern="1200" cap="none" spc="0" normalizeH="0" baseline="0" noProof="0" smtClean="0">
                <a:ln>
                  <a:noFill/>
                </a:ln>
                <a:solidFill>
                  <a:srgbClr val="75C044"/>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900" b="0" i="0" u="none" strike="noStrike" kern="1200" cap="none" spc="0" normalizeH="0" baseline="0" noProof="0" dirty="0">
              <a:ln>
                <a:noFill/>
              </a:ln>
              <a:solidFill>
                <a:srgbClr val="75C044"/>
              </a:solidFill>
              <a:effectLst/>
              <a:uLnTx/>
              <a:uFillTx/>
              <a:latin typeface="Arial" panose="020B0604020202020204" pitchFamily="34" charset="0"/>
              <a:ea typeface="+mn-ea"/>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07135F8A-D5CD-4F70-AAA5-D38044193755}"/>
              </a:ext>
            </a:extLst>
          </p:cNvPr>
          <p:cNvGraphicFramePr>
            <a:graphicFrameLocks noGrp="1"/>
          </p:cNvGraphicFramePr>
          <p:nvPr>
            <p:ph idx="1"/>
            <p:extLst>
              <p:ext uri="{D42A27DB-BD31-4B8C-83A1-F6EECF244321}">
                <p14:modId xmlns:p14="http://schemas.microsoft.com/office/powerpoint/2010/main" val="1532743414"/>
              </p:ext>
            </p:extLst>
          </p:nvPr>
        </p:nvGraphicFramePr>
        <p:xfrm>
          <a:off x="89756" y="582433"/>
          <a:ext cx="8964487" cy="3431552"/>
        </p:xfrm>
        <a:graphic>
          <a:graphicData uri="http://schemas.openxmlformats.org/drawingml/2006/table">
            <a:tbl>
              <a:tblPr firstRow="1" firstCol="1" bandRow="1"/>
              <a:tblGrid>
                <a:gridCol w="899592">
                  <a:extLst>
                    <a:ext uri="{9D8B030D-6E8A-4147-A177-3AD203B41FA5}">
                      <a16:colId xmlns:a16="http://schemas.microsoft.com/office/drawing/2014/main" val="3976436695"/>
                    </a:ext>
                  </a:extLst>
                </a:gridCol>
                <a:gridCol w="792088">
                  <a:extLst>
                    <a:ext uri="{9D8B030D-6E8A-4147-A177-3AD203B41FA5}">
                      <a16:colId xmlns:a16="http://schemas.microsoft.com/office/drawing/2014/main" val="91889099"/>
                    </a:ext>
                  </a:extLst>
                </a:gridCol>
                <a:gridCol w="1224136">
                  <a:extLst>
                    <a:ext uri="{9D8B030D-6E8A-4147-A177-3AD203B41FA5}">
                      <a16:colId xmlns:a16="http://schemas.microsoft.com/office/drawing/2014/main" val="3646943884"/>
                    </a:ext>
                  </a:extLst>
                </a:gridCol>
                <a:gridCol w="1512168">
                  <a:extLst>
                    <a:ext uri="{9D8B030D-6E8A-4147-A177-3AD203B41FA5}">
                      <a16:colId xmlns:a16="http://schemas.microsoft.com/office/drawing/2014/main" val="3243283416"/>
                    </a:ext>
                  </a:extLst>
                </a:gridCol>
                <a:gridCol w="1152128">
                  <a:extLst>
                    <a:ext uri="{9D8B030D-6E8A-4147-A177-3AD203B41FA5}">
                      <a16:colId xmlns:a16="http://schemas.microsoft.com/office/drawing/2014/main" val="4060405618"/>
                    </a:ext>
                  </a:extLst>
                </a:gridCol>
                <a:gridCol w="1584176">
                  <a:extLst>
                    <a:ext uri="{9D8B030D-6E8A-4147-A177-3AD203B41FA5}">
                      <a16:colId xmlns:a16="http://schemas.microsoft.com/office/drawing/2014/main" val="1097683569"/>
                    </a:ext>
                  </a:extLst>
                </a:gridCol>
                <a:gridCol w="1800199">
                  <a:extLst>
                    <a:ext uri="{9D8B030D-6E8A-4147-A177-3AD203B41FA5}">
                      <a16:colId xmlns:a16="http://schemas.microsoft.com/office/drawing/2014/main" val="2034484013"/>
                    </a:ext>
                  </a:extLst>
                </a:gridCol>
              </a:tblGrid>
              <a:tr h="0">
                <a:tc gridSpan="7">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b="1" dirty="0">
                          <a:ea typeface="Calibri" panose="020F0502020204030204" pitchFamily="34" charset="0"/>
                          <a:cs typeface="Times New Roman" panose="02020603050405020304" pitchFamily="18" charset="0"/>
                        </a:rPr>
                        <a:t>TABLE 1</a:t>
                      </a:r>
                    </a:p>
                    <a:p>
                      <a:pPr marL="0" marR="0" lvl="0" indent="0" algn="just" defTabSz="914400" rtl="0" eaLnBrk="1" fontAlgn="auto" latinLnBrk="0" hangingPunct="1">
                        <a:lnSpc>
                          <a:spcPct val="100000"/>
                        </a:lnSpc>
                        <a:spcBef>
                          <a:spcPts val="0"/>
                        </a:spcBef>
                        <a:spcAft>
                          <a:spcPts val="0"/>
                        </a:spcAft>
                        <a:buClrTx/>
                        <a:buSzTx/>
                        <a:buFontTx/>
                        <a:buNone/>
                        <a:tabLst/>
                        <a:defRPr/>
                      </a:pPr>
                      <a:r>
                        <a:rPr lang="en-ZA" sz="1200" dirty="0">
                          <a:ea typeface="Calibri" panose="020F0502020204030204" pitchFamily="34" charset="0"/>
                          <a:cs typeface="Times New Roman" panose="02020603050405020304" pitchFamily="18" charset="0"/>
                        </a:rPr>
                        <a:t> </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29411492"/>
                  </a:ext>
                </a:extLst>
              </a:tr>
              <a:tr h="405141">
                <a:tc gridSpan="7">
                  <a:txBody>
                    <a:bodyPr/>
                    <a:lstStyle/>
                    <a:p>
                      <a:pPr algn="just">
                        <a:spcAft>
                          <a:spcPts val="0"/>
                        </a:spcAft>
                      </a:pPr>
                      <a:r>
                        <a:rPr kumimoji="0" lang="en-ZA" sz="1200" b="1" i="0" u="none" strike="noStrike" kern="1200" cap="none" spc="0" normalizeH="0" baseline="0" noProof="0" dirty="0">
                          <a:ln>
                            <a:noFill/>
                          </a:ln>
                          <a:solidFill>
                            <a:prstClr val="black"/>
                          </a:solidFill>
                          <a:effectLst/>
                          <a:uLnTx/>
                          <a:uFillTx/>
                          <a:latin typeface="+mn-lt"/>
                          <a:ea typeface="Calibri" panose="020F0502020204030204" pitchFamily="34" charset="0"/>
                          <a:cs typeface="Times New Roman" panose="02020603050405020304" pitchFamily="18" charset="0"/>
                        </a:rPr>
                        <a:t>Approved funds for the THREE (3) communities are as depicted in the table herein below</a:t>
                      </a:r>
                      <a:endParaRPr lang="en-ZA"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algn="just">
                        <a:spcAft>
                          <a:spcPts val="0"/>
                        </a:spcAft>
                      </a:pP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algn="just">
                        <a:spcAft>
                          <a:spcPts val="0"/>
                        </a:spcAft>
                      </a:pP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algn="just">
                        <a:spcAft>
                          <a:spcPts val="0"/>
                        </a:spcAft>
                      </a:pP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algn="just">
                        <a:spcAft>
                          <a:spcPts val="0"/>
                        </a:spcAft>
                      </a:pPr>
                      <a:endParaRPr lang="en-ZA"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algn="just">
                        <a:spcAft>
                          <a:spcPts val="0"/>
                        </a:spcAft>
                      </a:pPr>
                      <a:endParaRPr lang="en-ZA"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pPr algn="just">
                        <a:spcAft>
                          <a:spcPts val="0"/>
                        </a:spcAft>
                      </a:pPr>
                      <a:endParaRPr lang="en-ZA"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1792657259"/>
                  </a:ext>
                </a:extLst>
              </a:tr>
              <a:tr h="886883">
                <a:tc>
                  <a:txBody>
                    <a:bodyPr/>
                    <a:lstStyle/>
                    <a:p>
                      <a:pPr algn="just">
                        <a:spcAft>
                          <a:spcPts val="0"/>
                        </a:spcAft>
                      </a:pPr>
                      <a:r>
                        <a:rPr lang="en-ZA" sz="1200" b="1" dirty="0">
                          <a:effectLst/>
                          <a:latin typeface="+mn-lt"/>
                          <a:ea typeface="Calibri" panose="020F0502020204030204" pitchFamily="34" charset="0"/>
                          <a:cs typeface="Times New Roman" panose="02020603050405020304" pitchFamily="18" charset="0"/>
                        </a:rPr>
                        <a:t>Claim name</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just">
                        <a:spcAft>
                          <a:spcPts val="0"/>
                        </a:spcAft>
                      </a:pPr>
                      <a:r>
                        <a:rPr lang="en-ZA" sz="1200" b="1" dirty="0">
                          <a:effectLst/>
                          <a:latin typeface="+mn-lt"/>
                          <a:ea typeface="Calibri" panose="020F0502020204030204" pitchFamily="34" charset="0"/>
                          <a:cs typeface="Times New Roman" panose="02020603050405020304" pitchFamily="18" charset="0"/>
                        </a:rPr>
                        <a:t>No. of households</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just">
                        <a:spcAft>
                          <a:spcPts val="0"/>
                        </a:spcAft>
                      </a:pPr>
                      <a:r>
                        <a:rPr lang="en-ZA" sz="1200" b="1" dirty="0">
                          <a:effectLst/>
                          <a:latin typeface="+mn-lt"/>
                          <a:ea typeface="Calibri" panose="020F0502020204030204" pitchFamily="34" charset="0"/>
                          <a:cs typeface="Times New Roman" panose="02020603050405020304" pitchFamily="18" charset="0"/>
                        </a:rPr>
                        <a:t>Extent Lost</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just">
                        <a:spcAft>
                          <a:spcPts val="0"/>
                        </a:spcAft>
                      </a:pPr>
                      <a:r>
                        <a:rPr lang="en-ZA" sz="1200" b="1" dirty="0">
                          <a:effectLst/>
                          <a:latin typeface="+mn-lt"/>
                          <a:ea typeface="Calibri" panose="020F0502020204030204" pitchFamily="34" charset="0"/>
                          <a:cs typeface="Times New Roman" panose="02020603050405020304" pitchFamily="18" charset="0"/>
                        </a:rPr>
                        <a:t>Restitution </a:t>
                      </a:r>
                    </a:p>
                    <a:p>
                      <a:pPr algn="just">
                        <a:spcAft>
                          <a:spcPts val="0"/>
                        </a:spcAft>
                      </a:pPr>
                      <a:r>
                        <a:rPr lang="en-ZA" sz="1200" b="1" dirty="0">
                          <a:effectLst/>
                          <a:latin typeface="+mn-lt"/>
                          <a:ea typeface="Calibri" panose="020F0502020204030204" pitchFamily="34" charset="0"/>
                          <a:cs typeface="Times New Roman" panose="02020603050405020304" pitchFamily="18" charset="0"/>
                        </a:rPr>
                        <a:t>award</a:t>
                      </a:r>
                      <a:endParaRPr lang="en-ZA" sz="1200" dirty="0">
                        <a:effectLst/>
                        <a:latin typeface="+mn-lt"/>
                        <a:ea typeface="Calibri" panose="020F0502020204030204" pitchFamily="34" charset="0"/>
                        <a:cs typeface="Times New Roman" panose="02020603050405020304" pitchFamily="18" charset="0"/>
                      </a:endParaRPr>
                    </a:p>
                    <a:p>
                      <a:pPr algn="just">
                        <a:spcAft>
                          <a:spcPts val="0"/>
                        </a:spcAft>
                      </a:pPr>
                      <a:r>
                        <a:rPr lang="en-ZA" sz="1200" b="1" dirty="0">
                          <a:effectLst/>
                          <a:latin typeface="+mn-lt"/>
                          <a:ea typeface="Calibri" panose="020F0502020204030204" pitchFamily="34" charset="0"/>
                          <a:cs typeface="Times New Roman" panose="02020603050405020304" pitchFamily="18" charset="0"/>
                        </a:rPr>
                        <a:t>approved</a:t>
                      </a:r>
                      <a:endParaRPr lang="en-ZA"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just">
                        <a:spcAft>
                          <a:spcPts val="0"/>
                        </a:spcAft>
                      </a:pPr>
                      <a:r>
                        <a:rPr lang="en-US" sz="1200" b="1" dirty="0">
                          <a:effectLst/>
                          <a:latin typeface="+mn-lt"/>
                          <a:ea typeface="Calibri" panose="020F0502020204030204" pitchFamily="34" charset="0"/>
                          <a:cs typeface="Times New Roman" panose="02020603050405020304" pitchFamily="18" charset="0"/>
                        </a:rPr>
                        <a:t>Outstanding from</a:t>
                      </a:r>
                    </a:p>
                    <a:p>
                      <a:pPr algn="just">
                        <a:spcAft>
                          <a:spcPts val="0"/>
                        </a:spcAft>
                      </a:pPr>
                      <a:r>
                        <a:rPr lang="en-US" sz="1200" b="1" dirty="0">
                          <a:effectLst/>
                          <a:latin typeface="+mn-lt"/>
                          <a:ea typeface="Calibri" panose="020F0502020204030204" pitchFamily="34" charset="0"/>
                          <a:cs typeface="Times New Roman" panose="02020603050405020304" pitchFamily="18" charset="0"/>
                        </a:rPr>
                        <a:t> Restitution  award </a:t>
                      </a:r>
                      <a:endParaRPr lang="en-ZA"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just">
                        <a:spcAft>
                          <a:spcPts val="0"/>
                        </a:spcAft>
                      </a:pPr>
                      <a:r>
                        <a:rPr lang="en-ZA" sz="1200" b="1" dirty="0">
                          <a:effectLst/>
                          <a:latin typeface="+mn-lt"/>
                          <a:ea typeface="Calibri" panose="020F0502020204030204" pitchFamily="34" charset="0"/>
                          <a:cs typeface="Times New Roman" panose="02020603050405020304" pitchFamily="18" charset="0"/>
                        </a:rPr>
                        <a:t>Development funds </a:t>
                      </a:r>
                    </a:p>
                    <a:p>
                      <a:pPr algn="just">
                        <a:spcAft>
                          <a:spcPts val="0"/>
                        </a:spcAft>
                      </a:pPr>
                      <a:r>
                        <a:rPr lang="en-ZA" sz="1200" b="1" dirty="0">
                          <a:effectLst/>
                          <a:latin typeface="+mn-lt"/>
                          <a:ea typeface="Calibri" panose="020F0502020204030204" pitchFamily="34" charset="0"/>
                          <a:cs typeface="Times New Roman" panose="02020603050405020304" pitchFamily="18" charset="0"/>
                        </a:rPr>
                        <a:t>Approved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just">
                        <a:spcAft>
                          <a:spcPts val="0"/>
                        </a:spcAft>
                      </a:pPr>
                      <a:r>
                        <a:rPr lang="en-US" sz="1200" b="1" dirty="0">
                          <a:effectLst/>
                          <a:latin typeface="+mn-lt"/>
                          <a:ea typeface="Calibri" panose="020F0502020204030204" pitchFamily="34" charset="0"/>
                          <a:cs typeface="Times New Roman" panose="02020603050405020304" pitchFamily="18" charset="0"/>
                        </a:rPr>
                        <a:t>Outstanding </a:t>
                      </a:r>
                    </a:p>
                    <a:p>
                      <a:pPr algn="just">
                        <a:spcAft>
                          <a:spcPts val="0"/>
                        </a:spcAft>
                      </a:pPr>
                      <a:r>
                        <a:rPr lang="en-US" sz="1200" b="1" dirty="0">
                          <a:effectLst/>
                          <a:latin typeface="+mn-lt"/>
                          <a:ea typeface="Calibri" panose="020F0502020204030204" pitchFamily="34" charset="0"/>
                          <a:cs typeface="Times New Roman" panose="02020603050405020304" pitchFamily="18" charset="0"/>
                        </a:rPr>
                        <a:t>Amount </a:t>
                      </a:r>
                    </a:p>
                    <a:p>
                      <a:pPr algn="just">
                        <a:spcAft>
                          <a:spcPts val="0"/>
                        </a:spcAft>
                      </a:pPr>
                      <a:r>
                        <a:rPr lang="en-US" sz="1200" b="1" dirty="0">
                          <a:effectLst/>
                          <a:latin typeface="+mn-lt"/>
                          <a:ea typeface="Calibri" panose="020F0502020204030204" pitchFamily="34" charset="0"/>
                          <a:cs typeface="Times New Roman" panose="02020603050405020304" pitchFamily="18" charset="0"/>
                        </a:rPr>
                        <a:t>from Development Funds </a:t>
                      </a:r>
                      <a:endParaRPr lang="en-ZA" sz="12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extLst>
                  <a:ext uri="{0D108BD9-81ED-4DB2-BD59-A6C34878D82A}">
                    <a16:rowId xmlns:a16="http://schemas.microsoft.com/office/drawing/2014/main" val="23496392"/>
                  </a:ext>
                </a:extLst>
              </a:tr>
              <a:tr h="443442">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Muyexe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128</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64148.7500</a:t>
                      </a:r>
                    </a:p>
                    <a:p>
                      <a:pPr algn="just">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R14 201 216.00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R110 947.00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R39 095 099.30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R39 095 099.30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8422577"/>
                  </a:ext>
                </a:extLst>
              </a:tr>
              <a:tr h="443442">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Ndindane</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52</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49813.3200</a:t>
                      </a:r>
                    </a:p>
                    <a:p>
                      <a:pPr algn="just">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R5 769 244.00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Nil</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R30 358 451.13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R30 358 451.13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197857"/>
                  </a:ext>
                </a:extLst>
              </a:tr>
              <a:tr h="443442">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Madonsi</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135</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400" dirty="0">
                          <a:effectLst/>
                          <a:latin typeface="Arial" panose="020B0604020202020204" pitchFamily="34" charset="0"/>
                          <a:ea typeface="Calibri" panose="020F0502020204030204" pitchFamily="34" charset="0"/>
                          <a:cs typeface="Arial" panose="020B0604020202020204" pitchFamily="34" charset="0"/>
                        </a:rPr>
                        <a:t>64148.7500</a:t>
                      </a:r>
                    </a:p>
                    <a:p>
                      <a:pPr algn="just">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R14 977 845.00</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Nil</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R48 574 382.53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a:effectLst/>
                          <a:latin typeface="Arial" panose="020B0604020202020204" pitchFamily="34" charset="0"/>
                          <a:ea typeface="Calibri" panose="020F0502020204030204" pitchFamily="34" charset="0"/>
                          <a:cs typeface="Arial" panose="020B0604020202020204" pitchFamily="34" charset="0"/>
                        </a:rPr>
                        <a:t>R48 574 382.53</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923314"/>
                  </a:ext>
                </a:extLst>
              </a:tr>
              <a:tr h="443442">
                <a:tc>
                  <a:txBody>
                    <a:bodyPr/>
                    <a:lstStyle/>
                    <a:p>
                      <a:pPr algn="just">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R34 948 305.00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R110 947.00</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b="1" dirty="0">
                          <a:effectLst/>
                          <a:latin typeface="Arial" panose="020B0604020202020204" pitchFamily="34" charset="0"/>
                          <a:ea typeface="Calibri" panose="020F0502020204030204" pitchFamily="34" charset="0"/>
                          <a:cs typeface="Arial" panose="020B0604020202020204" pitchFamily="34" charset="0"/>
                        </a:rPr>
                        <a:t>R118 027 932.96</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ZA" sz="1400" b="1" dirty="0">
                          <a:effectLst/>
                          <a:latin typeface="Arial" panose="020B0604020202020204" pitchFamily="34" charset="0"/>
                          <a:ea typeface="Calibri" panose="020F0502020204030204" pitchFamily="34" charset="0"/>
                          <a:cs typeface="Arial" panose="020B0604020202020204" pitchFamily="34" charset="0"/>
                        </a:rPr>
                        <a:t>R118 027 932.96</a:t>
                      </a:r>
                    </a:p>
                    <a:p>
                      <a:pPr algn="just">
                        <a:spcAft>
                          <a:spcPts val="0"/>
                        </a:spcAft>
                      </a:pP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3546852"/>
                  </a:ext>
                </a:extLst>
              </a:tr>
            </a:tbl>
          </a:graphicData>
        </a:graphic>
      </p:graphicFrame>
    </p:spTree>
    <p:extLst>
      <p:ext uri="{BB962C8B-B14F-4D97-AF65-F5344CB8AC3E}">
        <p14:creationId xmlns:p14="http://schemas.microsoft.com/office/powerpoint/2010/main" val="657239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6D479F-3888-4535-B3CF-F55ED1B25925}"/>
              </a:ext>
            </a:extLst>
          </p:cNvPr>
          <p:cNvSpPr>
            <a:spLocks noGrp="1"/>
          </p:cNvSpPr>
          <p:nvPr>
            <p:ph idx="1"/>
          </p:nvPr>
        </p:nvSpPr>
        <p:spPr>
          <a:xfrm>
            <a:off x="179512" y="444189"/>
            <a:ext cx="8686800" cy="4255121"/>
          </a:xfrm>
        </p:spPr>
        <p:txBody>
          <a:bodyPr>
            <a:normAutofit/>
          </a:bodyPr>
          <a:lstStyle/>
          <a:p>
            <a:pPr marL="457200" indent="-457200" algn="just">
              <a:spcAft>
                <a:spcPts val="0"/>
              </a:spcAft>
            </a:pPr>
            <a:r>
              <a:rPr lang="en-US" sz="1700" dirty="0">
                <a:latin typeface="+mn-lt"/>
                <a:ea typeface="Calibri" panose="020F0502020204030204" pitchFamily="34" charset="0"/>
                <a:cs typeface="Arial" panose="020B0604020202020204" pitchFamily="34" charset="0"/>
              </a:rPr>
              <a:t>2</a:t>
            </a:r>
            <a:r>
              <a:rPr lang="en-US" dirty="0">
                <a:latin typeface="+mn-lt"/>
                <a:ea typeface="Calibri" panose="020F0502020204030204" pitchFamily="34" charset="0"/>
                <a:cs typeface="Arial" panose="020B0604020202020204" pitchFamily="34" charset="0"/>
              </a:rPr>
              <a:t>.6</a:t>
            </a:r>
            <a:r>
              <a:rPr lang="en-US" sz="1700" dirty="0">
                <a:latin typeface="+mn-lt"/>
                <a:ea typeface="Calibri" panose="020F0502020204030204" pitchFamily="34" charset="0"/>
                <a:cs typeface="Arial" panose="020B0604020202020204" pitchFamily="34" charset="0"/>
              </a:rPr>
              <a:t>.	</a:t>
            </a:r>
            <a:r>
              <a:rPr lang="en-US" dirty="0">
                <a:ea typeface="Calibri" panose="020F0502020204030204" pitchFamily="34" charset="0"/>
                <a:cs typeface="Arial" panose="020B0604020202020204" pitchFamily="34" charset="0"/>
              </a:rPr>
              <a:t>The Makahane Marithenga Community declined the financial compensation and insisted on land restoration. The claim has since been referred to the Land Claims Court. </a:t>
            </a:r>
          </a:p>
          <a:p>
            <a:pPr marL="457200" indent="-457200" algn="just">
              <a:spcAft>
                <a:spcPts val="0"/>
              </a:spcAft>
            </a:pPr>
            <a:endParaRPr lang="en-US" dirty="0">
              <a:ea typeface="Calibri" panose="020F0502020204030204" pitchFamily="34" charset="0"/>
              <a:cs typeface="Arial" panose="020B0604020202020204" pitchFamily="34" charset="0"/>
            </a:endParaRPr>
          </a:p>
          <a:p>
            <a:pPr marL="457200" indent="-457200" algn="just">
              <a:spcAft>
                <a:spcPts val="0"/>
              </a:spcAft>
            </a:pPr>
            <a:r>
              <a:rPr lang="en-US" dirty="0">
                <a:ea typeface="Calibri" panose="020F0502020204030204" pitchFamily="34" charset="0"/>
                <a:cs typeface="Arial" panose="020B0604020202020204" pitchFamily="34" charset="0"/>
              </a:rPr>
              <a:t>2.7.	Five of the outstanding land claims were investigated and found to meet the restitution entitlement criteria in terms of the Restitution of Land Rights Act, No 22 of 1994, as amended. </a:t>
            </a:r>
            <a:r>
              <a:rPr lang="en-ZA" dirty="0">
                <a:ea typeface="Calibri" panose="020F0502020204030204" pitchFamily="34" charset="0"/>
                <a:cs typeface="Arial" panose="020B0604020202020204" pitchFamily="34" charset="0"/>
              </a:rPr>
              <a:t>The five of the  land claims namely;  Ba- Phalaborwa Ba Maseke, Ba-Phalaborwa Ba Makhushane, Ba- Phalaborwa Ba Selwane, Makhuva Mathebula and Bakgalaka are presently under further investigation following the approval of the Rule (3) reports as the per the Act. </a:t>
            </a:r>
          </a:p>
          <a:p>
            <a:pPr marL="457200" indent="-457200" algn="just">
              <a:spcAft>
                <a:spcPts val="0"/>
              </a:spcAft>
            </a:pPr>
            <a:endParaRPr lang="en-US" sz="1700" dirty="0">
              <a:latin typeface="+mn-lt"/>
              <a:ea typeface="Calibri" panose="020F0502020204030204" pitchFamily="34" charset="0"/>
              <a:cs typeface="Arial" panose="020B0604020202020204" pitchFamily="34" charset="0"/>
            </a:endParaRPr>
          </a:p>
          <a:p>
            <a:pPr marL="457200" indent="-457200" algn="just">
              <a:spcAft>
                <a:spcPts val="0"/>
              </a:spcAft>
            </a:pPr>
            <a:endParaRPr lang="en-ZA" dirty="0">
              <a:latin typeface="+mn-lt"/>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9D5C8443-783E-4A2D-B956-B515399671E8}"/>
              </a:ext>
            </a:extLst>
          </p:cNvPr>
          <p:cNvSpPr>
            <a:spLocks noGrp="1"/>
          </p:cNvSpPr>
          <p:nvPr>
            <p:ph type="sldNum" sz="quarter" idx="4"/>
          </p:nvPr>
        </p:nvSpPr>
        <p:spPr/>
        <p:txBody>
          <a:bodyPr/>
          <a:lstStyle/>
          <a:p>
            <a:fld id="{B968407B-6BC4-4060-AA7E-47814C7A9BBB}" type="slidenum">
              <a:rPr lang="en-GB" smtClean="0"/>
              <a:pPr/>
              <a:t>5</a:t>
            </a:fld>
            <a:endParaRPr lang="en-GB" dirty="0"/>
          </a:p>
        </p:txBody>
      </p:sp>
    </p:spTree>
    <p:extLst>
      <p:ext uri="{BB962C8B-B14F-4D97-AF65-F5344CB8AC3E}">
        <p14:creationId xmlns:p14="http://schemas.microsoft.com/office/powerpoint/2010/main" val="3199032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4359BE2-169D-4EE3-BE9B-8F609ED4674E}"/>
              </a:ext>
            </a:extLst>
          </p:cNvPr>
          <p:cNvGraphicFramePr>
            <a:graphicFrameLocks noGrp="1"/>
          </p:cNvGraphicFramePr>
          <p:nvPr>
            <p:ph idx="1"/>
            <p:extLst>
              <p:ext uri="{D42A27DB-BD31-4B8C-83A1-F6EECF244321}">
                <p14:modId xmlns:p14="http://schemas.microsoft.com/office/powerpoint/2010/main" val="1567397755"/>
              </p:ext>
            </p:extLst>
          </p:nvPr>
        </p:nvGraphicFramePr>
        <p:xfrm>
          <a:off x="323528" y="31159"/>
          <a:ext cx="8355615" cy="3424217"/>
        </p:xfrm>
        <a:graphic>
          <a:graphicData uri="http://schemas.openxmlformats.org/drawingml/2006/table">
            <a:tbl>
              <a:tblPr firstRow="1" bandRow="1">
                <a:tableStyleId>{5C22544A-7EE6-4342-B048-85BDC9FD1C3A}</a:tableStyleId>
              </a:tblPr>
              <a:tblGrid>
                <a:gridCol w="1906459">
                  <a:extLst>
                    <a:ext uri="{9D8B030D-6E8A-4147-A177-3AD203B41FA5}">
                      <a16:colId xmlns:a16="http://schemas.microsoft.com/office/drawing/2014/main" val="3425345740"/>
                    </a:ext>
                  </a:extLst>
                </a:gridCol>
                <a:gridCol w="1542190">
                  <a:extLst>
                    <a:ext uri="{9D8B030D-6E8A-4147-A177-3AD203B41FA5}">
                      <a16:colId xmlns:a16="http://schemas.microsoft.com/office/drawing/2014/main" val="1173851806"/>
                    </a:ext>
                  </a:extLst>
                </a:gridCol>
                <a:gridCol w="2098654">
                  <a:extLst>
                    <a:ext uri="{9D8B030D-6E8A-4147-A177-3AD203B41FA5}">
                      <a16:colId xmlns:a16="http://schemas.microsoft.com/office/drawing/2014/main" val="507503016"/>
                    </a:ext>
                  </a:extLst>
                </a:gridCol>
                <a:gridCol w="1581489">
                  <a:extLst>
                    <a:ext uri="{9D8B030D-6E8A-4147-A177-3AD203B41FA5}">
                      <a16:colId xmlns:a16="http://schemas.microsoft.com/office/drawing/2014/main" val="2537039349"/>
                    </a:ext>
                  </a:extLst>
                </a:gridCol>
                <a:gridCol w="1226823">
                  <a:extLst>
                    <a:ext uri="{9D8B030D-6E8A-4147-A177-3AD203B41FA5}">
                      <a16:colId xmlns:a16="http://schemas.microsoft.com/office/drawing/2014/main" val="819463258"/>
                    </a:ext>
                  </a:extLst>
                </a:gridCol>
              </a:tblGrid>
              <a:tr h="467819">
                <a:tc gridSpan="5">
                  <a:txBody>
                    <a:bodyPr/>
                    <a:lstStyle/>
                    <a:p>
                      <a:r>
                        <a:rPr lang="en-US" sz="1400" u="none" dirty="0">
                          <a:solidFill>
                            <a:schemeClr val="tx1"/>
                          </a:solidFill>
                        </a:rPr>
                        <a:t>TABLE 2</a:t>
                      </a:r>
                      <a:endParaRPr lang="en-ZA" sz="1400" u="none" dirty="0">
                        <a:solidFill>
                          <a:schemeClr val="tx1"/>
                        </a:solidFill>
                      </a:endParaRPr>
                    </a:p>
                  </a:txBody>
                  <a:tcPr marL="91435" marR="91435" marT="45639" marB="45639">
                    <a:solidFill>
                      <a:schemeClr val="tx2"/>
                    </a:solidFill>
                  </a:tcPr>
                </a:tc>
                <a:tc hMerge="1">
                  <a:txBody>
                    <a:bodyPr/>
                    <a:lstStyle/>
                    <a:p>
                      <a:endParaRPr lang="en-ZA" sz="1400" u="none" kern="1200" dirty="0">
                        <a:solidFill>
                          <a:schemeClr val="tx1"/>
                        </a:solidFill>
                        <a:latin typeface="+mn-lt"/>
                        <a:ea typeface="+mn-ea"/>
                        <a:cs typeface="+mn-cs"/>
                      </a:endParaRPr>
                    </a:p>
                  </a:txBody>
                  <a:tcPr marL="91435" marR="91435" marT="45639" marB="45639"/>
                </a:tc>
                <a:tc hMerge="1">
                  <a:txBody>
                    <a:bodyPr/>
                    <a:lstStyle/>
                    <a:p>
                      <a:endParaRPr lang="en-ZA" sz="1400" u="none" dirty="0">
                        <a:solidFill>
                          <a:schemeClr val="tx1"/>
                        </a:solidFill>
                      </a:endParaRPr>
                    </a:p>
                  </a:txBody>
                  <a:tcPr marL="91435" marR="91435" marT="45639" marB="45639"/>
                </a:tc>
                <a:tc hMerge="1">
                  <a:txBody>
                    <a:bodyPr/>
                    <a:lstStyle/>
                    <a:p>
                      <a:endParaRPr lang="en-ZA" sz="1400" u="none" dirty="0">
                        <a:solidFill>
                          <a:schemeClr val="tx1"/>
                        </a:solidFill>
                      </a:endParaRPr>
                    </a:p>
                  </a:txBody>
                  <a:tcPr marL="91435" marR="91435" marT="45639" marB="45639"/>
                </a:tc>
                <a:tc hMerge="1">
                  <a:txBody>
                    <a:bodyPr/>
                    <a:lstStyle/>
                    <a:p>
                      <a:endParaRPr lang="en-ZA" sz="1400" u="none" dirty="0">
                        <a:solidFill>
                          <a:schemeClr val="tx1"/>
                        </a:solidFill>
                      </a:endParaRPr>
                    </a:p>
                  </a:txBody>
                  <a:tcPr marL="91435" marR="91435" marT="45639" marB="45639"/>
                </a:tc>
                <a:extLst>
                  <a:ext uri="{0D108BD9-81ED-4DB2-BD59-A6C34878D82A}">
                    <a16:rowId xmlns:a16="http://schemas.microsoft.com/office/drawing/2014/main" val="786445952"/>
                  </a:ext>
                </a:extLst>
              </a:tr>
              <a:tr h="467819">
                <a:tc>
                  <a:txBody>
                    <a:bodyPr/>
                    <a:lstStyle/>
                    <a:p>
                      <a:r>
                        <a:rPr lang="en-ZA" sz="1400" b="1" u="none" dirty="0">
                          <a:solidFill>
                            <a:schemeClr val="tx1"/>
                          </a:solidFill>
                          <a:latin typeface="Arial" panose="020B0604020202020204" pitchFamily="34" charset="0"/>
                          <a:cs typeface="Arial" panose="020B0604020202020204" pitchFamily="34" charset="0"/>
                        </a:rPr>
                        <a:t>Claim</a:t>
                      </a:r>
                      <a:r>
                        <a:rPr lang="en-ZA" sz="1400" b="1" u="none" baseline="0" dirty="0">
                          <a:solidFill>
                            <a:schemeClr val="tx1"/>
                          </a:solidFill>
                          <a:latin typeface="Arial" panose="020B0604020202020204" pitchFamily="34" charset="0"/>
                          <a:cs typeface="Arial" panose="020B0604020202020204" pitchFamily="34" charset="0"/>
                        </a:rPr>
                        <a:t> Name</a:t>
                      </a:r>
                      <a:endParaRPr lang="en-ZA" sz="1400" b="1" u="none" dirty="0">
                        <a:solidFill>
                          <a:schemeClr val="tx1"/>
                        </a:solidFill>
                        <a:latin typeface="Arial" panose="020B0604020202020204" pitchFamily="34" charset="0"/>
                        <a:cs typeface="Arial" panose="020B0604020202020204" pitchFamily="34" charset="0"/>
                      </a:endParaRPr>
                    </a:p>
                  </a:txBody>
                  <a:tcPr marL="91435" marR="91435" marT="45639" marB="45639">
                    <a:noFill/>
                  </a:tcPr>
                </a:tc>
                <a:tc>
                  <a:txBody>
                    <a:bodyPr/>
                    <a:lstStyle/>
                    <a:p>
                      <a:r>
                        <a:rPr lang="en-ZA" sz="1400" b="1" u="none" kern="1200" dirty="0">
                          <a:solidFill>
                            <a:schemeClr val="tx1"/>
                          </a:solidFill>
                          <a:latin typeface="Arial" panose="020B0604020202020204" pitchFamily="34" charset="0"/>
                          <a:ea typeface="+mn-ea"/>
                          <a:cs typeface="Arial" panose="020B0604020202020204" pitchFamily="34" charset="0"/>
                        </a:rPr>
                        <a:t>Milestones achieved</a:t>
                      </a:r>
                    </a:p>
                  </a:txBody>
                  <a:tcPr marL="91435" marR="91435" marT="45639" marB="45639">
                    <a:noFill/>
                  </a:tcPr>
                </a:tc>
                <a:tc>
                  <a:txBody>
                    <a:bodyPr/>
                    <a:lstStyle/>
                    <a:p>
                      <a:r>
                        <a:rPr lang="en-ZA" sz="1400" b="1" u="none" kern="1200" baseline="0" dirty="0">
                          <a:solidFill>
                            <a:schemeClr val="tx1"/>
                          </a:solidFill>
                          <a:latin typeface="Arial" panose="020B0604020202020204" pitchFamily="34" charset="0"/>
                          <a:ea typeface="+mn-ea"/>
                          <a:cs typeface="Arial" panose="020B0604020202020204" pitchFamily="34" charset="0"/>
                        </a:rPr>
                        <a:t>Challenges</a:t>
                      </a:r>
                      <a:endParaRPr lang="en-ZA" sz="1400" b="1" u="none" dirty="0">
                        <a:solidFill>
                          <a:schemeClr val="tx1"/>
                        </a:solidFill>
                        <a:latin typeface="Arial" panose="020B0604020202020204" pitchFamily="34" charset="0"/>
                        <a:cs typeface="Arial" panose="020B0604020202020204" pitchFamily="34" charset="0"/>
                      </a:endParaRPr>
                    </a:p>
                  </a:txBody>
                  <a:tcPr marL="91435" marR="91435" marT="45639" marB="45639">
                    <a:noFill/>
                  </a:tcPr>
                </a:tc>
                <a:tc>
                  <a:txBody>
                    <a:bodyPr/>
                    <a:lstStyle/>
                    <a:p>
                      <a:r>
                        <a:rPr lang="en-ZA" sz="1400" b="1" u="none" dirty="0">
                          <a:solidFill>
                            <a:schemeClr val="tx1"/>
                          </a:solidFill>
                          <a:latin typeface="Arial" panose="020B0604020202020204" pitchFamily="34" charset="0"/>
                          <a:cs typeface="Arial" panose="020B0604020202020204" pitchFamily="34" charset="0"/>
                        </a:rPr>
                        <a:t>Planned Activity</a:t>
                      </a:r>
                    </a:p>
                  </a:txBody>
                  <a:tcPr marL="91435" marR="91435" marT="45639" marB="45639">
                    <a:noFill/>
                  </a:tcPr>
                </a:tc>
                <a:tc>
                  <a:txBody>
                    <a:bodyPr/>
                    <a:lstStyle/>
                    <a:p>
                      <a:r>
                        <a:rPr lang="en-ZA" sz="1400" b="1" u="none" dirty="0">
                          <a:solidFill>
                            <a:schemeClr val="tx1"/>
                          </a:solidFill>
                          <a:latin typeface="Arial" panose="020B0604020202020204" pitchFamily="34" charset="0"/>
                          <a:cs typeface="Arial" panose="020B0604020202020204" pitchFamily="34" charset="0"/>
                        </a:rPr>
                        <a:t>Due Date</a:t>
                      </a:r>
                    </a:p>
                  </a:txBody>
                  <a:tcPr marL="91435" marR="91435" marT="45639" marB="45639">
                    <a:noFill/>
                  </a:tcPr>
                </a:tc>
                <a:extLst>
                  <a:ext uri="{0D108BD9-81ED-4DB2-BD59-A6C34878D82A}">
                    <a16:rowId xmlns:a16="http://schemas.microsoft.com/office/drawing/2014/main" val="3973783926"/>
                  </a:ext>
                </a:extLst>
              </a:tr>
              <a:tr h="467852">
                <a:tc>
                  <a:txBody>
                    <a:bodyPr/>
                    <a:lstStyle/>
                    <a:p>
                      <a:r>
                        <a:rPr lang="en-US" sz="1400" u="none" kern="1200" dirty="0">
                          <a:solidFill>
                            <a:schemeClr val="tx1"/>
                          </a:solidFill>
                          <a:latin typeface="Arial" panose="020B0604020202020204" pitchFamily="34" charset="0"/>
                          <a:ea typeface="+mn-ea"/>
                          <a:cs typeface="Arial" panose="020B0604020202020204" pitchFamily="34" charset="0"/>
                        </a:rPr>
                        <a:t>Ba-Phalaborwa Ba Maseke </a:t>
                      </a:r>
                      <a:endParaRPr lang="en-ZA" sz="1400" u="none" kern="1200" dirty="0">
                        <a:solidFill>
                          <a:schemeClr val="tx1"/>
                        </a:solidFill>
                        <a:latin typeface="Arial" panose="020B0604020202020204" pitchFamily="34" charset="0"/>
                        <a:ea typeface="+mn-ea"/>
                        <a:cs typeface="Arial" panose="020B0604020202020204" pitchFamily="34" charset="0"/>
                      </a:endParaRPr>
                    </a:p>
                  </a:txBody>
                  <a:tcPr marL="91435" marR="91435" marT="45657" marB="45657">
                    <a:noFill/>
                  </a:tcPr>
                </a:tc>
                <a:tc rowSpan="5">
                  <a:txBody>
                    <a:bodyPr/>
                    <a:lstStyle/>
                    <a:p>
                      <a:pPr marL="0" indent="0">
                        <a:buFontTx/>
                        <a:buNone/>
                      </a:pPr>
                      <a:endParaRPr lang="en-US" sz="1400" u="none" baseline="0" dirty="0">
                        <a:solidFill>
                          <a:schemeClr val="tx1"/>
                        </a:solidFill>
                        <a:latin typeface="Arial" panose="020B0604020202020204" pitchFamily="34" charset="0"/>
                        <a:cs typeface="Arial" panose="020B0604020202020204" pitchFamily="34" charset="0"/>
                      </a:endParaRPr>
                    </a:p>
                    <a:p>
                      <a:pPr marL="0" indent="0">
                        <a:buFontTx/>
                        <a:buNone/>
                      </a:pPr>
                      <a:endParaRPr lang="en-US" sz="1400" u="none" baseline="0" dirty="0">
                        <a:solidFill>
                          <a:schemeClr val="tx1"/>
                        </a:solidFill>
                        <a:latin typeface="Arial" panose="020B0604020202020204" pitchFamily="34" charset="0"/>
                        <a:cs typeface="Arial" panose="020B0604020202020204" pitchFamily="34" charset="0"/>
                      </a:endParaRPr>
                    </a:p>
                    <a:p>
                      <a:pPr marL="0" indent="0">
                        <a:buFontTx/>
                        <a:buNone/>
                      </a:pPr>
                      <a:endParaRPr lang="en-US" sz="1400" u="none" baseline="0" dirty="0">
                        <a:solidFill>
                          <a:schemeClr val="tx1"/>
                        </a:solidFill>
                        <a:latin typeface="Arial" panose="020B0604020202020204" pitchFamily="34" charset="0"/>
                        <a:cs typeface="Arial" panose="020B0604020202020204" pitchFamily="34" charset="0"/>
                      </a:endParaRPr>
                    </a:p>
                    <a:p>
                      <a:pPr marL="0" indent="0">
                        <a:buFontTx/>
                        <a:buNone/>
                      </a:pPr>
                      <a:endParaRPr lang="en-US" sz="1400" u="none" baseline="0" dirty="0">
                        <a:solidFill>
                          <a:schemeClr val="tx1"/>
                        </a:solidFill>
                        <a:latin typeface="Arial" panose="020B0604020202020204" pitchFamily="34" charset="0"/>
                        <a:cs typeface="Arial" panose="020B0604020202020204" pitchFamily="34" charset="0"/>
                      </a:endParaRPr>
                    </a:p>
                    <a:p>
                      <a:pPr marL="0" indent="0">
                        <a:buFontTx/>
                        <a:buNone/>
                      </a:pPr>
                      <a:r>
                        <a:rPr lang="en-US" sz="1400" u="none" baseline="0" dirty="0">
                          <a:solidFill>
                            <a:schemeClr val="tx1"/>
                          </a:solidFill>
                          <a:latin typeface="Arial" panose="020B0604020202020204" pitchFamily="34" charset="0"/>
                          <a:cs typeface="Arial" panose="020B0604020202020204" pitchFamily="34" charset="0"/>
                        </a:rPr>
                        <a:t>Rule (3) reports were approved. </a:t>
                      </a:r>
                    </a:p>
                  </a:txBody>
                  <a:tcPr marL="91435" marR="91435" marT="45657" marB="45657">
                    <a:noFill/>
                  </a:tcPr>
                </a:tc>
                <a:tc rowSpan="5">
                  <a:txBody>
                    <a:bodyPr/>
                    <a:lstStyle/>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Overlapping land claims</a:t>
                      </a:r>
                    </a:p>
                    <a:p>
                      <a:endParaRPr lang="en-ZA" sz="1400" dirty="0">
                        <a:latin typeface="Arial" panose="020B0604020202020204" pitchFamily="34" charset="0"/>
                        <a:cs typeface="Arial" panose="020B0604020202020204" pitchFamily="34" charset="0"/>
                      </a:endParaRPr>
                    </a:p>
                  </a:txBody>
                  <a:tcPr>
                    <a:noFill/>
                  </a:tcPr>
                </a:tc>
                <a:tc rowSpan="5">
                  <a:txBody>
                    <a:bodyPr/>
                    <a:lstStyle/>
                    <a:p>
                      <a:endParaRPr lang="en-US" sz="14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Completion and Submission of the Rule 5 to the Commissioner for consideration. </a:t>
                      </a: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noFill/>
                  </a:tcPr>
                </a:tc>
                <a:tc rowSpan="5">
                  <a:txBody>
                    <a:bodyPr/>
                    <a:lstStyle/>
                    <a:p>
                      <a:endParaRPr lang="en-US"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r>
                        <a:rPr lang="en-ZA" sz="1400" dirty="0">
                          <a:latin typeface="Arial" panose="020B0604020202020204" pitchFamily="34" charset="0"/>
                          <a:cs typeface="Arial" panose="020B0604020202020204" pitchFamily="34" charset="0"/>
                        </a:rPr>
                        <a:t>June 2022</a:t>
                      </a:r>
                    </a:p>
                  </a:txBody>
                  <a:tcPr>
                    <a:noFill/>
                  </a:tcPr>
                </a:tc>
                <a:extLst>
                  <a:ext uri="{0D108BD9-81ED-4DB2-BD59-A6C34878D82A}">
                    <a16:rowId xmlns:a16="http://schemas.microsoft.com/office/drawing/2014/main" val="2169508579"/>
                  </a:ext>
                </a:extLst>
              </a:tr>
              <a:tr h="393986">
                <a:tc>
                  <a:txBody>
                    <a:bodyPr/>
                    <a:lstStyle/>
                    <a:p>
                      <a:pPr marL="88900" indent="-88900" algn="l" fontAlgn="b"/>
                      <a:r>
                        <a:rPr lang="en-US" sz="1400" b="0" i="0" u="none" strike="noStrike" dirty="0">
                          <a:solidFill>
                            <a:srgbClr val="000000"/>
                          </a:solidFill>
                          <a:effectLst/>
                          <a:latin typeface="Arial" panose="020B0604020202020204" pitchFamily="34" charset="0"/>
                          <a:cs typeface="Arial" panose="020B0604020202020204" pitchFamily="34" charset="0"/>
                        </a:rPr>
                        <a:t>  Ba-Phalaborwa Ba    </a:t>
                      </a:r>
                      <a:r>
                        <a:rPr lang="en-US" sz="1400" b="0" i="0" u="none" strike="noStrike" dirty="0" err="1">
                          <a:solidFill>
                            <a:srgbClr val="000000"/>
                          </a:solidFill>
                          <a:effectLst/>
                          <a:latin typeface="Arial" panose="020B0604020202020204" pitchFamily="34" charset="0"/>
                          <a:cs typeface="Arial" panose="020B0604020202020204" pitchFamily="34" charset="0"/>
                        </a:rPr>
                        <a:t>Makhushane</a:t>
                      </a:r>
                      <a:r>
                        <a:rPr lang="en-US" sz="1400" b="0" i="0" u="none" strike="noStrike" dirty="0">
                          <a:solidFill>
                            <a:srgbClr val="000000"/>
                          </a:solidFill>
                          <a:effectLst/>
                          <a:latin typeface="Arial" panose="020B0604020202020204" pitchFamily="34" charset="0"/>
                          <a:cs typeface="Arial" panose="020B0604020202020204" pitchFamily="34" charset="0"/>
                        </a:rPr>
                        <a:t>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vMerge="1">
                  <a:txBody>
                    <a:bodyPr/>
                    <a:lstStyle/>
                    <a:p>
                      <a:pPr algn="l" fontAlgn="b"/>
                      <a:endParaRPr lang="en-US" sz="1400" b="0" i="0" u="none" strike="noStrike" dirty="0">
                        <a:solidFill>
                          <a:srgbClr val="000000"/>
                        </a:solidFill>
                        <a:effectLst/>
                        <a:latin typeface="+mn-lt"/>
                      </a:endParaRPr>
                    </a:p>
                  </a:txBody>
                  <a:tcPr marL="9525" marR="9525" marT="9525" marB="0" anchor="b"/>
                </a:tc>
                <a:tc vMerge="1">
                  <a:txBody>
                    <a:bodyPr/>
                    <a:lstStyle/>
                    <a:p>
                      <a:endParaRPr lang="en-ZA" sz="1400" dirty="0"/>
                    </a:p>
                  </a:txBody>
                  <a:tcPr/>
                </a:tc>
                <a:tc vMerge="1">
                  <a:txBody>
                    <a:bodyPr/>
                    <a:lstStyle/>
                    <a:p>
                      <a:endParaRPr lang="en-ZA" sz="1400" dirty="0"/>
                    </a:p>
                  </a:txBody>
                  <a:tcPr/>
                </a:tc>
                <a:tc vMerge="1">
                  <a:txBody>
                    <a:bodyPr/>
                    <a:lstStyle/>
                    <a:p>
                      <a:endParaRPr lang="en-ZA" sz="1400" dirty="0"/>
                    </a:p>
                  </a:txBody>
                  <a:tcPr/>
                </a:tc>
                <a:extLst>
                  <a:ext uri="{0D108BD9-81ED-4DB2-BD59-A6C34878D82A}">
                    <a16:rowId xmlns:a16="http://schemas.microsoft.com/office/drawing/2014/main" val="704075534"/>
                  </a:ext>
                </a:extLst>
              </a:tr>
              <a:tr h="393986">
                <a:tc>
                  <a:txBody>
                    <a:bodyPr/>
                    <a:lstStyle/>
                    <a:p>
                      <a:pPr marL="88900" indent="-88900" algn="l" fontAlgn="b"/>
                      <a:r>
                        <a:rPr lang="en-US" sz="1400" b="0" i="0" u="none" strike="noStrike" dirty="0">
                          <a:solidFill>
                            <a:srgbClr val="000000"/>
                          </a:solidFill>
                          <a:effectLst/>
                          <a:latin typeface="Arial" panose="020B0604020202020204" pitchFamily="34" charset="0"/>
                          <a:cs typeface="Arial" panose="020B0604020202020204" pitchFamily="34" charset="0"/>
                        </a:rPr>
                        <a:t>  Ba-Phalaborwa Ba Selwane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vMerge="1">
                  <a:txBody>
                    <a:bodyPr/>
                    <a:lstStyle/>
                    <a:p>
                      <a:pPr algn="l" fontAlgn="b"/>
                      <a:endParaRPr lang="en-US" sz="1400" b="0" i="0" u="none" strike="noStrike" dirty="0">
                        <a:solidFill>
                          <a:srgbClr val="000000"/>
                        </a:solidFill>
                        <a:effectLst/>
                        <a:latin typeface="+mn-lt"/>
                      </a:endParaRPr>
                    </a:p>
                  </a:txBody>
                  <a:tcPr marL="9525" marR="9525" marT="9525" marB="0" anchor="b"/>
                </a:tc>
                <a:tc vMerge="1">
                  <a:txBody>
                    <a:bodyPr/>
                    <a:lstStyle/>
                    <a:p>
                      <a:endParaRPr lang="en-ZA" sz="1400" dirty="0"/>
                    </a:p>
                  </a:txBody>
                  <a:tcPr/>
                </a:tc>
                <a:tc vMerge="1">
                  <a:txBody>
                    <a:bodyPr/>
                    <a:lstStyle/>
                    <a:p>
                      <a:endParaRPr lang="en-ZA" sz="1400" dirty="0"/>
                    </a:p>
                  </a:txBody>
                  <a:tcPr/>
                </a:tc>
                <a:tc vMerge="1">
                  <a:txBody>
                    <a:bodyPr/>
                    <a:lstStyle/>
                    <a:p>
                      <a:endParaRPr lang="en-ZA" sz="1400" dirty="0"/>
                    </a:p>
                  </a:txBody>
                  <a:tcPr/>
                </a:tc>
                <a:extLst>
                  <a:ext uri="{0D108BD9-81ED-4DB2-BD59-A6C34878D82A}">
                    <a16:rowId xmlns:a16="http://schemas.microsoft.com/office/drawing/2014/main" val="1355118731"/>
                  </a:ext>
                </a:extLst>
              </a:tr>
              <a:tr h="201294">
                <a:tc>
                  <a:txBody>
                    <a:bodyPr/>
                    <a:lstStyle/>
                    <a:p>
                      <a:pPr algn="l" fontAlgn="b"/>
                      <a:r>
                        <a:rPr lang="en-US" sz="1400" b="0" i="0" u="none" strike="noStrike" dirty="0">
                          <a:solidFill>
                            <a:srgbClr val="000000"/>
                          </a:solidFill>
                          <a:effectLst/>
                          <a:latin typeface="Arial" panose="020B0604020202020204" pitchFamily="34" charset="0"/>
                          <a:cs typeface="Arial" panose="020B0604020202020204" pitchFamily="34" charset="0"/>
                        </a:rPr>
                        <a:t>  </a:t>
                      </a:r>
                      <a:r>
                        <a:rPr lang="en-US" sz="1400" b="0" i="0" u="none" strike="noStrike" dirty="0" err="1">
                          <a:solidFill>
                            <a:srgbClr val="000000"/>
                          </a:solidFill>
                          <a:effectLst/>
                          <a:latin typeface="Arial" panose="020B0604020202020204" pitchFamily="34" charset="0"/>
                          <a:cs typeface="Arial" panose="020B0604020202020204" pitchFamily="34" charset="0"/>
                        </a:rPr>
                        <a:t>Bakgalaka</a:t>
                      </a:r>
                      <a:r>
                        <a:rPr lang="en-US" sz="1400" b="0" i="0" u="none" strike="noStrike" dirty="0">
                          <a:solidFill>
                            <a:srgbClr val="000000"/>
                          </a:solidFill>
                          <a:effectLst/>
                          <a:latin typeface="Arial" panose="020B0604020202020204" pitchFamily="34" charset="0"/>
                          <a:cs typeface="Arial" panose="020B0604020202020204" pitchFamily="34" charset="0"/>
                        </a:rPr>
                        <a:t>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vMerge="1">
                  <a:txBody>
                    <a:bodyPr/>
                    <a:lstStyle/>
                    <a:p>
                      <a:pPr algn="l" fontAlgn="b"/>
                      <a:endParaRPr lang="en-US" sz="1400" b="0" i="0" u="none" strike="noStrike" dirty="0">
                        <a:solidFill>
                          <a:srgbClr val="000000"/>
                        </a:solidFill>
                        <a:effectLst/>
                        <a:latin typeface="+mn-lt"/>
                      </a:endParaRPr>
                    </a:p>
                  </a:txBody>
                  <a:tcPr marL="9525" marR="9525" marT="9525" marB="0" anchor="b"/>
                </a:tc>
                <a:tc vMerge="1">
                  <a:txBody>
                    <a:bodyPr/>
                    <a:lstStyle/>
                    <a:p>
                      <a:endParaRPr lang="en-ZA" sz="1400" dirty="0"/>
                    </a:p>
                  </a:txBody>
                  <a:tcPr/>
                </a:tc>
                <a:tc vMerge="1">
                  <a:txBody>
                    <a:bodyPr/>
                    <a:lstStyle/>
                    <a:p>
                      <a:endParaRPr lang="en-ZA" sz="1400" dirty="0"/>
                    </a:p>
                  </a:txBody>
                  <a:tcPr/>
                </a:tc>
                <a:tc vMerge="1">
                  <a:txBody>
                    <a:bodyPr/>
                    <a:lstStyle/>
                    <a:p>
                      <a:endParaRPr lang="en-ZA" sz="1400" dirty="0"/>
                    </a:p>
                  </a:txBody>
                  <a:tcPr/>
                </a:tc>
                <a:extLst>
                  <a:ext uri="{0D108BD9-81ED-4DB2-BD59-A6C34878D82A}">
                    <a16:rowId xmlns:a16="http://schemas.microsoft.com/office/drawing/2014/main" val="3655380335"/>
                  </a:ext>
                </a:extLst>
              </a:tr>
              <a:tr h="745074">
                <a:tc>
                  <a:txBody>
                    <a:bodyPr/>
                    <a:lstStyle/>
                    <a:p>
                      <a:pPr marL="0" indent="0" algn="l" fontAlgn="b"/>
                      <a:r>
                        <a:rPr lang="en-US" sz="1400" dirty="0">
                          <a:latin typeface="Arial" panose="020B0604020202020204" pitchFamily="34" charset="0"/>
                          <a:cs typeface="Arial" panose="020B0604020202020204" pitchFamily="34" charset="0"/>
                        </a:rPr>
                        <a:t>Makhuva Mathebula </a:t>
                      </a:r>
                      <a:endParaRPr lang="en-ZA" sz="1400" b="0" i="0" u="none" strike="noStrike" dirty="0">
                        <a:solidFill>
                          <a:srgbClr val="000000"/>
                        </a:solidFill>
                        <a:effectLst/>
                        <a:latin typeface="Arial" panose="020B0604020202020204" pitchFamily="34" charset="0"/>
                        <a:cs typeface="Arial" panose="020B0604020202020204" pitchFamily="34" charset="0"/>
                      </a:endParaRPr>
                    </a:p>
                  </a:txBody>
                  <a:tcPr>
                    <a:noFill/>
                  </a:tcPr>
                </a:tc>
                <a:tc vMerge="1">
                  <a:txBody>
                    <a:bodyPr/>
                    <a:lstStyle/>
                    <a:p>
                      <a:endParaRPr lang="en-ZA"/>
                    </a:p>
                  </a:txBody>
                  <a:tcPr/>
                </a:tc>
                <a:tc vMerge="1">
                  <a:txBody>
                    <a:bodyPr/>
                    <a:lstStyle/>
                    <a:p>
                      <a:endParaRPr lang="en-ZA" sz="1400" dirty="0"/>
                    </a:p>
                  </a:txBody>
                  <a:tcPr/>
                </a:tc>
                <a:tc vMerge="1">
                  <a:txBody>
                    <a:bodyPr/>
                    <a:lstStyle/>
                    <a:p>
                      <a:endParaRPr lang="en-ZA" sz="1400" dirty="0"/>
                    </a:p>
                  </a:txBody>
                  <a:tcPr/>
                </a:tc>
                <a:tc vMerge="1">
                  <a:txBody>
                    <a:bodyPr/>
                    <a:lstStyle/>
                    <a:p>
                      <a:endParaRPr lang="en-ZA" sz="1400" dirty="0"/>
                    </a:p>
                  </a:txBody>
                  <a:tcPr/>
                </a:tc>
                <a:extLst>
                  <a:ext uri="{0D108BD9-81ED-4DB2-BD59-A6C34878D82A}">
                    <a16:rowId xmlns:a16="http://schemas.microsoft.com/office/drawing/2014/main" val="519760729"/>
                  </a:ext>
                </a:extLst>
              </a:tr>
            </a:tbl>
          </a:graphicData>
        </a:graphic>
      </p:graphicFrame>
      <p:sp>
        <p:nvSpPr>
          <p:cNvPr id="3" name="Slide Number Placeholder 2">
            <a:extLst>
              <a:ext uri="{FF2B5EF4-FFF2-40B4-BE49-F238E27FC236}">
                <a16:creationId xmlns:a16="http://schemas.microsoft.com/office/drawing/2014/main" id="{3929A611-73F5-4BC0-BB02-54D630C99D45}"/>
              </a:ext>
            </a:extLst>
          </p:cNvPr>
          <p:cNvSpPr>
            <a:spLocks noGrp="1"/>
          </p:cNvSpPr>
          <p:nvPr>
            <p:ph type="sldNum" sz="quarter" idx="4"/>
          </p:nvPr>
        </p:nvSpPr>
        <p:spPr/>
        <p:txBody>
          <a:bodyPr/>
          <a:lstStyle/>
          <a:p>
            <a:fld id="{B968407B-6BC4-4060-AA7E-47814C7A9BBB}" type="slidenum">
              <a:rPr lang="en-GB" smtClean="0"/>
              <a:pPr/>
              <a:t>6</a:t>
            </a:fld>
            <a:endParaRPr lang="en-GB" dirty="0"/>
          </a:p>
        </p:txBody>
      </p:sp>
    </p:spTree>
    <p:extLst>
      <p:ext uri="{BB962C8B-B14F-4D97-AF65-F5344CB8AC3E}">
        <p14:creationId xmlns:p14="http://schemas.microsoft.com/office/powerpoint/2010/main" val="254180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27F479-4738-4FAD-8E55-6BEF50965F97}"/>
              </a:ext>
            </a:extLst>
          </p:cNvPr>
          <p:cNvSpPr>
            <a:spLocks noGrp="1"/>
          </p:cNvSpPr>
          <p:nvPr>
            <p:ph type="title"/>
          </p:nvPr>
        </p:nvSpPr>
        <p:spPr>
          <a:xfrm>
            <a:off x="169168" y="195347"/>
            <a:ext cx="8363272" cy="648211"/>
          </a:xfrm>
          <a:solidFill>
            <a:schemeClr val="tx2"/>
          </a:solidFill>
        </p:spPr>
        <p:txBody>
          <a:bodyPr>
            <a:normAutofit/>
          </a:bodyPr>
          <a:lstStyle/>
          <a:p>
            <a:r>
              <a:rPr lang="en-US" sz="1600" dirty="0"/>
              <a:t>3. POST SETTLEMENT/ BENEFICIATION SCHEME</a:t>
            </a:r>
            <a:r>
              <a:rPr lang="en-US" sz="1800" dirty="0"/>
              <a:t> </a:t>
            </a:r>
            <a:endParaRPr lang="en-ZA" sz="1800" dirty="0"/>
          </a:p>
        </p:txBody>
      </p:sp>
      <p:sp>
        <p:nvSpPr>
          <p:cNvPr id="3" name="Slide Number Placeholder 2">
            <a:extLst>
              <a:ext uri="{FF2B5EF4-FFF2-40B4-BE49-F238E27FC236}">
                <a16:creationId xmlns:a16="http://schemas.microsoft.com/office/drawing/2014/main" id="{A9A5AD0C-83BB-4C41-9983-A6ECD1A8A3A9}"/>
              </a:ext>
            </a:extLst>
          </p:cNvPr>
          <p:cNvSpPr>
            <a:spLocks noGrp="1"/>
          </p:cNvSpPr>
          <p:nvPr>
            <p:ph type="sldNum" sz="quarter" idx="4"/>
          </p:nvPr>
        </p:nvSpPr>
        <p:spPr/>
        <p:txBody>
          <a:bodyPr/>
          <a:lstStyle/>
          <a:p>
            <a:fld id="{B968407B-6BC4-4060-AA7E-47814C7A9BBB}" type="slidenum">
              <a:rPr lang="en-GB" smtClean="0"/>
              <a:pPr/>
              <a:t>7</a:t>
            </a:fld>
            <a:endParaRPr lang="en-GB" dirty="0"/>
          </a:p>
        </p:txBody>
      </p:sp>
      <p:sp>
        <p:nvSpPr>
          <p:cNvPr id="5" name="Content Placeholder 4">
            <a:extLst>
              <a:ext uri="{FF2B5EF4-FFF2-40B4-BE49-F238E27FC236}">
                <a16:creationId xmlns:a16="http://schemas.microsoft.com/office/drawing/2014/main" id="{AF3E592D-7A79-4080-9999-A9ED287EDA4E}"/>
              </a:ext>
            </a:extLst>
          </p:cNvPr>
          <p:cNvSpPr>
            <a:spLocks noGrp="1"/>
          </p:cNvSpPr>
          <p:nvPr>
            <p:ph idx="1"/>
          </p:nvPr>
        </p:nvSpPr>
        <p:spPr>
          <a:xfrm>
            <a:off x="169168" y="987574"/>
            <a:ext cx="8363272" cy="3888432"/>
          </a:xfrm>
        </p:spPr>
        <p:txBody>
          <a:bodyPr>
            <a:normAutofit fontScale="92500" lnSpcReduction="10000"/>
          </a:bodyPr>
          <a:lstStyle/>
          <a:p>
            <a:pPr marL="355600" indent="-355600" algn="just"/>
            <a:r>
              <a:rPr lang="en-US" dirty="0"/>
              <a:t>3.1</a:t>
            </a:r>
            <a:r>
              <a:rPr lang="en-US" sz="1700" dirty="0"/>
              <a:t> Implementation of the  Post settlement-Beneficiation scheme is the function  of the Department of Agriculture, Land Reform and Rural Development (DALRRD).</a:t>
            </a:r>
          </a:p>
          <a:p>
            <a:pPr marL="355600" indent="-355600" algn="just"/>
            <a:endParaRPr lang="en-US" sz="1700" dirty="0"/>
          </a:p>
          <a:p>
            <a:pPr marL="355600" indent="-355600" algn="just"/>
            <a:r>
              <a:rPr lang="en-US" sz="1700" dirty="0"/>
              <a:t>3.2 A Project Management Unit (PMU) has been established and currently located in the precincts of SANParks. It comprises of Land Claims Commission (LCC), DALRRD, Department of  Environment, Forestry and Fisheries, (DEFF) and SANParks. Its overall objective is to oversee the development and implementation of the beneficiation scheme in respect of the land inside the park.</a:t>
            </a:r>
          </a:p>
          <a:p>
            <a:pPr algn="just"/>
            <a:r>
              <a:rPr lang="en-US" sz="1700" dirty="0"/>
              <a:t> </a:t>
            </a:r>
          </a:p>
          <a:p>
            <a:pPr marL="355600" indent="-355600" algn="just"/>
            <a:r>
              <a:rPr lang="en-US" sz="1700" dirty="0"/>
              <a:t>3.3 A draft document of the beneficiation scheme has been developed and circulated to all stakeholders for inputs. </a:t>
            </a:r>
          </a:p>
          <a:p>
            <a:pPr algn="just"/>
            <a:endParaRPr lang="en-US" sz="1700" dirty="0"/>
          </a:p>
          <a:p>
            <a:pPr marL="355600" indent="-355600" algn="just"/>
            <a:r>
              <a:rPr lang="en-ZA" sz="1700" dirty="0">
                <a:ea typeface="Calibri" panose="020F0502020204030204" pitchFamily="34" charset="0"/>
                <a:cs typeface="Times New Roman" panose="02020603050405020304" pitchFamily="18" charset="0"/>
              </a:rPr>
              <a:t>3.4 The settlement model was premised on two settlement awards, e.g. the first being financial compensation and the second being a beneficiation scheme which would empower communities to benefit both inside and / or outside the park.</a:t>
            </a:r>
            <a:endParaRPr lang="en-US" sz="1700" dirty="0"/>
          </a:p>
          <a:p>
            <a:endParaRPr lang="en-ZA" dirty="0"/>
          </a:p>
        </p:txBody>
      </p:sp>
    </p:spTree>
    <p:extLst>
      <p:ext uri="{BB962C8B-B14F-4D97-AF65-F5344CB8AC3E}">
        <p14:creationId xmlns:p14="http://schemas.microsoft.com/office/powerpoint/2010/main" val="1168879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237C7F9-F761-4375-B94D-5EBA10506025}"/>
              </a:ext>
            </a:extLst>
          </p:cNvPr>
          <p:cNvSpPr>
            <a:spLocks noGrp="1"/>
          </p:cNvSpPr>
          <p:nvPr>
            <p:ph idx="1"/>
          </p:nvPr>
        </p:nvSpPr>
        <p:spPr>
          <a:xfrm>
            <a:off x="426368" y="195486"/>
            <a:ext cx="8291264" cy="4948014"/>
          </a:xfrm>
        </p:spPr>
        <p:txBody>
          <a:bodyPr>
            <a:noAutofit/>
          </a:bodyPr>
          <a:lstStyle/>
          <a:p>
            <a:pPr marL="355600" indent="-355600" algn="just">
              <a:spcAft>
                <a:spcPts val="0"/>
              </a:spcAft>
            </a:pPr>
            <a:r>
              <a:rPr lang="en-ZA" dirty="0">
                <a:ea typeface="Calibri" panose="020F0502020204030204" pitchFamily="34" charset="0"/>
                <a:cs typeface="Arial" panose="020B0604020202020204" pitchFamily="34" charset="0"/>
              </a:rPr>
              <a:t>3.5 The negotiation of the Beneficiation Scheme by the PMU deadlocked and as a result, the communities, through their lawyers, requested the appointment of a mediator to mediate the scheme.</a:t>
            </a:r>
          </a:p>
          <a:p>
            <a:pPr marL="355600" indent="-355600" algn="just">
              <a:spcAft>
                <a:spcPts val="0"/>
              </a:spcAft>
            </a:pPr>
            <a:endParaRPr lang="en-ZA" sz="1100" dirty="0">
              <a:ea typeface="Calibri" panose="020F0502020204030204" pitchFamily="34" charset="0"/>
              <a:cs typeface="Arial" panose="020B0604020202020204" pitchFamily="34" charset="0"/>
            </a:endParaRPr>
          </a:p>
          <a:p>
            <a:pPr marL="355600" indent="-355600"/>
            <a:r>
              <a:rPr lang="en-ZA" dirty="0">
                <a:cs typeface="Arial" panose="020B0604020202020204" pitchFamily="34" charset="0"/>
              </a:rPr>
              <a:t>3.6 The two Ministers of DALRRD and DEFF approved the appointment of the mediator. A mediator was then appointed for six months.  However, the mediator could not even begin mediation because of several requests by legal representatives of communities.</a:t>
            </a:r>
          </a:p>
          <a:p>
            <a:pPr marL="342900" indent="-342900">
              <a:buFont typeface="Arial" panose="020B0604020202020204" pitchFamily="34" charset="0"/>
              <a:buChar char="•"/>
            </a:pPr>
            <a:endParaRPr lang="en-ZA" sz="1100" dirty="0">
              <a:cs typeface="Arial" panose="020B0604020202020204" pitchFamily="34" charset="0"/>
            </a:endParaRPr>
          </a:p>
          <a:p>
            <a:pPr marL="355600" indent="-355600"/>
            <a:r>
              <a:rPr lang="en-ZA" dirty="0">
                <a:cs typeface="Arial" panose="020B0604020202020204" pitchFamily="34" charset="0"/>
              </a:rPr>
              <a:t>3.7 When the mediation duration expired, the mediator was reluctant to mediate because of the nature of the dispute.</a:t>
            </a:r>
          </a:p>
          <a:p>
            <a:pPr marL="342900" indent="-342900">
              <a:buFont typeface="Arial" panose="020B0604020202020204" pitchFamily="34" charset="0"/>
              <a:buChar char="•"/>
            </a:pPr>
            <a:endParaRPr lang="en-ZA" sz="1200" dirty="0">
              <a:cs typeface="Arial" panose="020B0604020202020204" pitchFamily="34" charset="0"/>
            </a:endParaRPr>
          </a:p>
          <a:p>
            <a:pPr marL="355600" indent="-355600"/>
            <a:r>
              <a:rPr lang="en-ZA" dirty="0">
                <a:cs typeface="Arial" panose="020B0604020202020204" pitchFamily="34" charset="0"/>
              </a:rPr>
              <a:t>3.8 Following the end of the mediation duration, the Government representatives, through the Joint Coordinating Committee (JCC), DALRRD, DEFF, LCC and </a:t>
            </a:r>
            <a:r>
              <a:rPr lang="en-US" dirty="0" err="1">
                <a:cs typeface="Arial" panose="020B0604020202020204" pitchFamily="34" charset="0"/>
              </a:rPr>
              <a:t>SANParks</a:t>
            </a:r>
            <a:r>
              <a:rPr lang="en-ZA" dirty="0">
                <a:cs typeface="Arial" panose="020B0604020202020204" pitchFamily="34" charset="0"/>
              </a:rPr>
              <a:t> have agreed to refer the matter to  the Land Claims Court for a court appointed mediator  because this matter may possibly end up in court.</a:t>
            </a:r>
          </a:p>
          <a:p>
            <a:pPr marL="355600" indent="-355600"/>
            <a:endParaRPr lang="en-ZA" sz="1400" dirty="0">
              <a:cs typeface="Arial" panose="020B0604020202020204" pitchFamily="34" charset="0"/>
            </a:endParaRPr>
          </a:p>
          <a:p>
            <a:pPr marL="355600" indent="-355600"/>
            <a:r>
              <a:rPr lang="en-ZA" dirty="0">
                <a:cs typeface="Arial" panose="020B0604020202020204" pitchFamily="34" charset="0"/>
              </a:rPr>
              <a:t>3.9 The State Attorney has been briefed to prepare court referral for the appointment of a mediator and that process is pending.</a:t>
            </a:r>
          </a:p>
          <a:p>
            <a:endParaRPr lang="en-ZA" dirty="0"/>
          </a:p>
          <a:p>
            <a:r>
              <a:rPr lang="en-ZA" dirty="0"/>
              <a:t> </a:t>
            </a:r>
          </a:p>
        </p:txBody>
      </p:sp>
      <p:sp>
        <p:nvSpPr>
          <p:cNvPr id="3" name="Slide Number Placeholder 2">
            <a:extLst>
              <a:ext uri="{FF2B5EF4-FFF2-40B4-BE49-F238E27FC236}">
                <a16:creationId xmlns:a16="http://schemas.microsoft.com/office/drawing/2014/main" id="{D926A5A4-4EED-430A-B78C-8EB1DB6BC0D3}"/>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968407B-6BC4-4060-AA7E-47814C7A9BBB}" type="slidenum">
              <a:rPr kumimoji="0" lang="en-GB" sz="900" b="0" i="0" u="none" strike="noStrike" kern="1200" cap="none" spc="0" normalizeH="0" baseline="0" noProof="0" smtClean="0">
                <a:ln>
                  <a:noFill/>
                </a:ln>
                <a:solidFill>
                  <a:srgbClr val="75C044"/>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900" b="0" i="0" u="none" strike="noStrike" kern="1200" cap="none" spc="0" normalizeH="0" baseline="0" noProof="0" dirty="0">
              <a:ln>
                <a:noFill/>
              </a:ln>
              <a:solidFill>
                <a:srgbClr val="75C044"/>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38234295"/>
      </p:ext>
    </p:extLst>
  </p:cSld>
  <p:clrMapOvr>
    <a:masterClrMapping/>
  </p:clrMapOvr>
</p:sld>
</file>

<file path=ppt/theme/theme1.xml><?xml version="1.0" encoding="utf-8"?>
<a:theme xmlns:a="http://schemas.openxmlformats.org/drawingml/2006/main" name="Office Theme">
  <a:themeElements>
    <a:clrScheme name="Commission on Restitution of land rights">
      <a:dk1>
        <a:sysClr val="windowText" lastClr="000000"/>
      </a:dk1>
      <a:lt1>
        <a:srgbClr val="7F7F7F"/>
      </a:lt1>
      <a:dk2>
        <a:srgbClr val="00A94F"/>
      </a:dk2>
      <a:lt2>
        <a:srgbClr val="75C044"/>
      </a:lt2>
      <a:accent1>
        <a:srgbClr val="FFD400"/>
      </a:accent1>
      <a:accent2>
        <a:srgbClr val="F9671C"/>
      </a:accent2>
      <a:accent3>
        <a:srgbClr val="825B32"/>
      </a:accent3>
      <a:accent4>
        <a:srgbClr val="BB8F53"/>
      </a:accent4>
      <a:accent5>
        <a:srgbClr val="ECEDEF"/>
      </a:accent5>
      <a:accent6>
        <a:srgbClr val="E1E31A"/>
      </a:accent6>
      <a:hlink>
        <a:srgbClr val="F9671C"/>
      </a:hlink>
      <a:folHlink>
        <a:srgbClr val="825B3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1218</Words>
  <Application>Microsoft Office PowerPoint</Application>
  <PresentationFormat>On-screen Show (16:9)</PresentationFormat>
  <Paragraphs>163</Paragraphs>
  <Slides>12</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  CLAIMS LODGED AGAINST THE KRUGER NATIONAL PARK IN THE LIMPOPO PROVINCE PRESENTATION TO portfolio committee on Environment, forestry and fisheries 30 November 2021  </vt:lpstr>
      <vt:lpstr>PowerPoint Presentation</vt:lpstr>
      <vt:lpstr> 2.BACKGROUND</vt:lpstr>
      <vt:lpstr> BACKGROUND CONTINUES</vt:lpstr>
      <vt:lpstr>   . </vt:lpstr>
      <vt:lpstr>PowerPoint Presentation</vt:lpstr>
      <vt:lpstr>PowerPoint Presentation</vt:lpstr>
      <vt:lpstr>3. POST SETTLEMENT/ BENEFICIATION SCHEME </vt:lpstr>
      <vt:lpstr>PowerPoint Presentation</vt:lpstr>
      <vt:lpstr> 4.  CHALLENGES</vt:lpstr>
      <vt:lpstr> 5. PRESENT INTERVENTION BY THE CHIEF LAND CLAIMS COMMISSIONER (CLCC)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Designer 2</dc:creator>
  <cp:lastModifiedBy>Ramasodi Mooketsa</cp:lastModifiedBy>
  <cp:revision>258</cp:revision>
  <cp:lastPrinted>2016-09-24T06:34:51Z</cp:lastPrinted>
  <dcterms:created xsi:type="dcterms:W3CDTF">2016-03-17T15:10:28Z</dcterms:created>
  <dcterms:modified xsi:type="dcterms:W3CDTF">2021-11-26T15:18:05Z</dcterms:modified>
</cp:coreProperties>
</file>