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687" r:id="rId3"/>
  </p:sldMasterIdLst>
  <p:notesMasterIdLst>
    <p:notesMasterId r:id="rId35"/>
  </p:notesMasterIdLst>
  <p:handoutMasterIdLst>
    <p:handoutMasterId r:id="rId36"/>
  </p:handoutMasterIdLst>
  <p:sldIdLst>
    <p:sldId id="1222" r:id="rId4"/>
    <p:sldId id="805" r:id="rId5"/>
    <p:sldId id="858" r:id="rId6"/>
    <p:sldId id="1207" r:id="rId7"/>
    <p:sldId id="1215" r:id="rId8"/>
    <p:sldId id="1188" r:id="rId9"/>
    <p:sldId id="1200" r:id="rId10"/>
    <p:sldId id="1184" r:id="rId11"/>
    <p:sldId id="1189" r:id="rId12"/>
    <p:sldId id="1201" r:id="rId13"/>
    <p:sldId id="1190" r:id="rId14"/>
    <p:sldId id="1191" r:id="rId15"/>
    <p:sldId id="1194" r:id="rId16"/>
    <p:sldId id="1205" r:id="rId17"/>
    <p:sldId id="1198" r:id="rId18"/>
    <p:sldId id="1199" r:id="rId19"/>
    <p:sldId id="1219" r:id="rId20"/>
    <p:sldId id="1220" r:id="rId21"/>
    <p:sldId id="1175" r:id="rId22"/>
    <p:sldId id="1221" r:id="rId23"/>
    <p:sldId id="1217" r:id="rId24"/>
    <p:sldId id="1218" r:id="rId25"/>
    <p:sldId id="1216" r:id="rId26"/>
    <p:sldId id="902" r:id="rId27"/>
    <p:sldId id="1208" r:id="rId28"/>
    <p:sldId id="1209" r:id="rId29"/>
    <p:sldId id="1210" r:id="rId30"/>
    <p:sldId id="1223" r:id="rId31"/>
    <p:sldId id="1224" r:id="rId32"/>
    <p:sldId id="870" r:id="rId33"/>
    <p:sldId id="826" r:id="rId3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1649" autoAdjust="0"/>
  </p:normalViewPr>
  <p:slideViewPr>
    <p:cSldViewPr snapToGrid="0" snapToObjects="1">
      <p:cViewPr varScale="1">
        <p:scale>
          <a:sx n="67" d="100"/>
          <a:sy n="67" d="100"/>
        </p:scale>
        <p:origin x="14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7056"/>
    </p:cViewPr>
  </p:sorterViewPr>
  <p:notesViewPr>
    <p:cSldViewPr snapToGrid="0" snapToObjects="1">
      <p:cViewPr varScale="1">
        <p:scale>
          <a:sx n="83" d="100"/>
          <a:sy n="83" d="100"/>
        </p:scale>
        <p:origin x="199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7175B2-CEC8-4E71-89DF-BC341673CF05}" type="doc">
      <dgm:prSet loTypeId="urn:microsoft.com/office/officeart/2005/8/layout/hChevron3" loCatId="hierarchy" qsTypeId="urn:microsoft.com/office/officeart/2005/8/quickstyle/simple1" qsCatId="simple" csTypeId="urn:microsoft.com/office/officeart/2005/8/colors/accent3_2" csCatId="accent3" phldr="1"/>
      <dgm:spPr/>
      <dgm:t>
        <a:bodyPr/>
        <a:lstStyle/>
        <a:p>
          <a:endParaRPr lang="en-US"/>
        </a:p>
      </dgm:t>
    </dgm:pt>
    <dgm:pt modelId="{4A0B7B77-793D-4AA6-8981-25DBE4503F11}">
      <dgm:prSet phldrT="[Text]" custT="1"/>
      <dgm:spPr/>
      <dgm:t>
        <a:bodyPr/>
        <a:lstStyle/>
        <a:p>
          <a:r>
            <a:rPr lang="en-US" sz="1200" dirty="0"/>
            <a:t>Quality Assurance sign-off</a:t>
          </a:r>
        </a:p>
      </dgm:t>
    </dgm:pt>
    <dgm:pt modelId="{7810011C-2DF2-4A36-B17E-7843B6B3593F}" type="parTrans" cxnId="{5C8CF66C-4E51-4A7D-B854-E48CDBBC72F3}">
      <dgm:prSet/>
      <dgm:spPr/>
      <dgm:t>
        <a:bodyPr/>
        <a:lstStyle/>
        <a:p>
          <a:endParaRPr lang="en-US" sz="1200"/>
        </a:p>
      </dgm:t>
    </dgm:pt>
    <dgm:pt modelId="{6241E44A-664D-4DE5-BF61-E6944447EE41}" type="sibTrans" cxnId="{5C8CF66C-4E51-4A7D-B854-E48CDBBC72F3}">
      <dgm:prSet/>
      <dgm:spPr/>
      <dgm:t>
        <a:bodyPr/>
        <a:lstStyle/>
        <a:p>
          <a:endParaRPr lang="en-US" sz="1200"/>
        </a:p>
      </dgm:t>
    </dgm:pt>
    <dgm:pt modelId="{52BE1BD4-DABE-4B4D-8BE6-E07921690701}">
      <dgm:prSet phldrT="[Text]" custT="1"/>
      <dgm:spPr/>
      <dgm:t>
        <a:bodyPr/>
        <a:lstStyle/>
        <a:p>
          <a:r>
            <a:rPr lang="en-US" sz="1200" dirty="0"/>
            <a:t> User Acceptance Testing</a:t>
          </a:r>
        </a:p>
      </dgm:t>
    </dgm:pt>
    <dgm:pt modelId="{5A1BA5F8-21F4-4391-950B-6BEBBF35ED14}" type="sibTrans" cxnId="{96ED6A1D-E744-4202-8B92-85EC867BFD45}">
      <dgm:prSet/>
      <dgm:spPr/>
      <dgm:t>
        <a:bodyPr/>
        <a:lstStyle/>
        <a:p>
          <a:endParaRPr lang="en-US" sz="1200"/>
        </a:p>
      </dgm:t>
    </dgm:pt>
    <dgm:pt modelId="{9D4F0E50-A897-472E-8A75-5A8F577E346C}" type="parTrans" cxnId="{96ED6A1D-E744-4202-8B92-85EC867BFD45}">
      <dgm:prSet/>
      <dgm:spPr/>
      <dgm:t>
        <a:bodyPr/>
        <a:lstStyle/>
        <a:p>
          <a:endParaRPr lang="en-US" sz="1200"/>
        </a:p>
      </dgm:t>
    </dgm:pt>
    <dgm:pt modelId="{083318BC-6EF2-4E45-96D9-CADA3BFDBFC5}">
      <dgm:prSet phldrT="[Text]" custT="1"/>
      <dgm:spPr/>
      <dgm:t>
        <a:bodyPr/>
        <a:lstStyle/>
        <a:p>
          <a:r>
            <a:rPr lang="en-US" sz="1200"/>
            <a:t>Go live</a:t>
          </a:r>
          <a:endParaRPr lang="en-US" sz="1200" dirty="0"/>
        </a:p>
      </dgm:t>
    </dgm:pt>
    <dgm:pt modelId="{D39FDE05-2A84-4AFF-BBA5-940B471FB49A}" type="sibTrans" cxnId="{90DB764B-2227-4B0B-93E9-824DFCA8D6C6}">
      <dgm:prSet/>
      <dgm:spPr/>
      <dgm:t>
        <a:bodyPr/>
        <a:lstStyle/>
        <a:p>
          <a:endParaRPr lang="en-US" sz="1200"/>
        </a:p>
      </dgm:t>
    </dgm:pt>
    <dgm:pt modelId="{54CBDF15-0C41-40F2-A6D9-21FACDE4E1CA}" type="parTrans" cxnId="{90DB764B-2227-4B0B-93E9-824DFCA8D6C6}">
      <dgm:prSet/>
      <dgm:spPr/>
      <dgm:t>
        <a:bodyPr/>
        <a:lstStyle/>
        <a:p>
          <a:endParaRPr lang="en-US" sz="1200"/>
        </a:p>
      </dgm:t>
    </dgm:pt>
    <dgm:pt modelId="{0BBDD662-2741-4958-AA53-65DFE6A129DA}">
      <dgm:prSet phldrT="[Text]" custT="1"/>
      <dgm:spPr/>
      <dgm:t>
        <a:bodyPr/>
        <a:lstStyle/>
        <a:p>
          <a:r>
            <a:rPr lang="en-US" sz="1200" dirty="0"/>
            <a:t>System Security Test</a:t>
          </a:r>
        </a:p>
      </dgm:t>
    </dgm:pt>
    <dgm:pt modelId="{B51B2D58-ACDB-4FA0-B37E-021C00062003}" type="parTrans" cxnId="{2131A0BF-B854-4874-810C-972283CB2C55}">
      <dgm:prSet/>
      <dgm:spPr/>
      <dgm:t>
        <a:bodyPr/>
        <a:lstStyle/>
        <a:p>
          <a:endParaRPr lang="en-US"/>
        </a:p>
      </dgm:t>
    </dgm:pt>
    <dgm:pt modelId="{5C0EA3D6-E36D-49AF-9A2B-F13CCDBD3329}" type="sibTrans" cxnId="{2131A0BF-B854-4874-810C-972283CB2C55}">
      <dgm:prSet/>
      <dgm:spPr/>
      <dgm:t>
        <a:bodyPr/>
        <a:lstStyle/>
        <a:p>
          <a:endParaRPr lang="en-US"/>
        </a:p>
      </dgm:t>
    </dgm:pt>
    <dgm:pt modelId="{C67FBE05-BC42-4EDB-BC1C-5741AC6542F1}">
      <dgm:prSet phldrT="[Text]" custT="1"/>
      <dgm:spPr/>
      <dgm:t>
        <a:bodyPr/>
        <a:lstStyle/>
        <a:p>
          <a:r>
            <a:rPr lang="en-US" sz="1200"/>
            <a:t>Pilot</a:t>
          </a:r>
          <a:endParaRPr lang="en-US" sz="1200" dirty="0"/>
        </a:p>
      </dgm:t>
    </dgm:pt>
    <dgm:pt modelId="{7984D046-FA9E-4012-8240-C0A6F60855BC}" type="parTrans" cxnId="{BDEB09FE-DB5D-4117-BA3C-DA2C3AEFCD36}">
      <dgm:prSet/>
      <dgm:spPr/>
      <dgm:t>
        <a:bodyPr/>
        <a:lstStyle/>
        <a:p>
          <a:endParaRPr lang="en-US"/>
        </a:p>
      </dgm:t>
    </dgm:pt>
    <dgm:pt modelId="{26E0E955-A19F-4726-8EAF-913E25D950AC}" type="sibTrans" cxnId="{BDEB09FE-DB5D-4117-BA3C-DA2C3AEFCD36}">
      <dgm:prSet/>
      <dgm:spPr/>
      <dgm:t>
        <a:bodyPr/>
        <a:lstStyle/>
        <a:p>
          <a:endParaRPr lang="en-US"/>
        </a:p>
      </dgm:t>
    </dgm:pt>
    <dgm:pt modelId="{BAD67C1C-8F2C-D340-B85F-11D2489C2C2D}" type="pres">
      <dgm:prSet presAssocID="{2F7175B2-CEC8-4E71-89DF-BC341673CF05}" presName="Name0" presStyleCnt="0">
        <dgm:presLayoutVars>
          <dgm:dir/>
          <dgm:resizeHandles val="exact"/>
        </dgm:presLayoutVars>
      </dgm:prSet>
      <dgm:spPr/>
      <dgm:t>
        <a:bodyPr/>
        <a:lstStyle/>
        <a:p>
          <a:endParaRPr lang="en-US"/>
        </a:p>
      </dgm:t>
    </dgm:pt>
    <dgm:pt modelId="{0E3C6C18-DD91-B342-B45B-E219A0220D8F}" type="pres">
      <dgm:prSet presAssocID="{0BBDD662-2741-4958-AA53-65DFE6A129DA}" presName="parTxOnly" presStyleLbl="node1" presStyleIdx="0" presStyleCnt="5">
        <dgm:presLayoutVars>
          <dgm:bulletEnabled val="1"/>
        </dgm:presLayoutVars>
      </dgm:prSet>
      <dgm:spPr/>
      <dgm:t>
        <a:bodyPr/>
        <a:lstStyle/>
        <a:p>
          <a:endParaRPr lang="en-US"/>
        </a:p>
      </dgm:t>
    </dgm:pt>
    <dgm:pt modelId="{3B63E9EA-CC92-6247-ACF3-9DB189FE6605}" type="pres">
      <dgm:prSet presAssocID="{5C0EA3D6-E36D-49AF-9A2B-F13CCDBD3329}" presName="parSpace" presStyleCnt="0"/>
      <dgm:spPr/>
    </dgm:pt>
    <dgm:pt modelId="{410375DC-6EC4-F349-AC29-3EFC5572BD52}" type="pres">
      <dgm:prSet presAssocID="{4A0B7B77-793D-4AA6-8981-25DBE4503F11}" presName="parTxOnly" presStyleLbl="node1" presStyleIdx="1" presStyleCnt="5">
        <dgm:presLayoutVars>
          <dgm:bulletEnabled val="1"/>
        </dgm:presLayoutVars>
      </dgm:prSet>
      <dgm:spPr/>
      <dgm:t>
        <a:bodyPr/>
        <a:lstStyle/>
        <a:p>
          <a:endParaRPr lang="en-US"/>
        </a:p>
      </dgm:t>
    </dgm:pt>
    <dgm:pt modelId="{81D884DC-9F47-724D-A425-AE8A763B90FC}" type="pres">
      <dgm:prSet presAssocID="{6241E44A-664D-4DE5-BF61-E6944447EE41}" presName="parSpace" presStyleCnt="0"/>
      <dgm:spPr/>
    </dgm:pt>
    <dgm:pt modelId="{E8A79526-3B4F-9E46-9380-373F30AB6D23}" type="pres">
      <dgm:prSet presAssocID="{52BE1BD4-DABE-4B4D-8BE6-E07921690701}" presName="parTxOnly" presStyleLbl="node1" presStyleIdx="2" presStyleCnt="5">
        <dgm:presLayoutVars>
          <dgm:bulletEnabled val="1"/>
        </dgm:presLayoutVars>
      </dgm:prSet>
      <dgm:spPr/>
      <dgm:t>
        <a:bodyPr/>
        <a:lstStyle/>
        <a:p>
          <a:endParaRPr lang="en-US"/>
        </a:p>
      </dgm:t>
    </dgm:pt>
    <dgm:pt modelId="{B4F1DAC6-DB95-8549-883B-6C6D195BFCB4}" type="pres">
      <dgm:prSet presAssocID="{5A1BA5F8-21F4-4391-950B-6BEBBF35ED14}" presName="parSpace" presStyleCnt="0"/>
      <dgm:spPr/>
    </dgm:pt>
    <dgm:pt modelId="{FB804A44-5C36-4C4E-BFF5-9A5F1A2C7C9A}" type="pres">
      <dgm:prSet presAssocID="{083318BC-6EF2-4E45-96D9-CADA3BFDBFC5}" presName="parTxOnly" presStyleLbl="node1" presStyleIdx="3" presStyleCnt="5">
        <dgm:presLayoutVars>
          <dgm:bulletEnabled val="1"/>
        </dgm:presLayoutVars>
      </dgm:prSet>
      <dgm:spPr/>
      <dgm:t>
        <a:bodyPr/>
        <a:lstStyle/>
        <a:p>
          <a:endParaRPr lang="en-US"/>
        </a:p>
      </dgm:t>
    </dgm:pt>
    <dgm:pt modelId="{A2ECDB03-35E7-D04C-B37E-3638E22A3425}" type="pres">
      <dgm:prSet presAssocID="{D39FDE05-2A84-4AFF-BBA5-940B471FB49A}" presName="parSpace" presStyleCnt="0"/>
      <dgm:spPr/>
    </dgm:pt>
    <dgm:pt modelId="{321A1DCB-255D-0543-808A-7FF61D78E9CD}" type="pres">
      <dgm:prSet presAssocID="{C67FBE05-BC42-4EDB-BC1C-5741AC6542F1}" presName="parTxOnly" presStyleLbl="node1" presStyleIdx="4" presStyleCnt="5">
        <dgm:presLayoutVars>
          <dgm:bulletEnabled val="1"/>
        </dgm:presLayoutVars>
      </dgm:prSet>
      <dgm:spPr/>
      <dgm:t>
        <a:bodyPr/>
        <a:lstStyle/>
        <a:p>
          <a:endParaRPr lang="en-US"/>
        </a:p>
      </dgm:t>
    </dgm:pt>
  </dgm:ptLst>
  <dgm:cxnLst>
    <dgm:cxn modelId="{2131A0BF-B854-4874-810C-972283CB2C55}" srcId="{2F7175B2-CEC8-4E71-89DF-BC341673CF05}" destId="{0BBDD662-2741-4958-AA53-65DFE6A129DA}" srcOrd="0" destOrd="0" parTransId="{B51B2D58-ACDB-4FA0-B37E-021C00062003}" sibTransId="{5C0EA3D6-E36D-49AF-9A2B-F13CCDBD3329}"/>
    <dgm:cxn modelId="{BDEB09FE-DB5D-4117-BA3C-DA2C3AEFCD36}" srcId="{2F7175B2-CEC8-4E71-89DF-BC341673CF05}" destId="{C67FBE05-BC42-4EDB-BC1C-5741AC6542F1}" srcOrd="4" destOrd="0" parTransId="{7984D046-FA9E-4012-8240-C0A6F60855BC}" sibTransId="{26E0E955-A19F-4726-8EAF-913E25D950AC}"/>
    <dgm:cxn modelId="{90DB764B-2227-4B0B-93E9-824DFCA8D6C6}" srcId="{2F7175B2-CEC8-4E71-89DF-BC341673CF05}" destId="{083318BC-6EF2-4E45-96D9-CADA3BFDBFC5}" srcOrd="3" destOrd="0" parTransId="{54CBDF15-0C41-40F2-A6D9-21FACDE4E1CA}" sibTransId="{D39FDE05-2A84-4AFF-BBA5-940B471FB49A}"/>
    <dgm:cxn modelId="{5C8CF66C-4E51-4A7D-B854-E48CDBBC72F3}" srcId="{2F7175B2-CEC8-4E71-89DF-BC341673CF05}" destId="{4A0B7B77-793D-4AA6-8981-25DBE4503F11}" srcOrd="1" destOrd="0" parTransId="{7810011C-2DF2-4A36-B17E-7843B6B3593F}" sibTransId="{6241E44A-664D-4DE5-BF61-E6944447EE41}"/>
    <dgm:cxn modelId="{96ED6A1D-E744-4202-8B92-85EC867BFD45}" srcId="{2F7175B2-CEC8-4E71-89DF-BC341673CF05}" destId="{52BE1BD4-DABE-4B4D-8BE6-E07921690701}" srcOrd="2" destOrd="0" parTransId="{9D4F0E50-A897-472E-8A75-5A8F577E346C}" sibTransId="{5A1BA5F8-21F4-4391-950B-6BEBBF35ED14}"/>
    <dgm:cxn modelId="{A21B2EF7-2A92-1946-AE63-D86EF6C7EC3B}" type="presOf" srcId="{52BE1BD4-DABE-4B4D-8BE6-E07921690701}" destId="{E8A79526-3B4F-9E46-9380-373F30AB6D23}" srcOrd="0" destOrd="0" presId="urn:microsoft.com/office/officeart/2005/8/layout/hChevron3"/>
    <dgm:cxn modelId="{15E91880-E66C-3540-A41F-58905CEC78C9}" type="presOf" srcId="{0BBDD662-2741-4958-AA53-65DFE6A129DA}" destId="{0E3C6C18-DD91-B342-B45B-E219A0220D8F}" srcOrd="0" destOrd="0" presId="urn:microsoft.com/office/officeart/2005/8/layout/hChevron3"/>
    <dgm:cxn modelId="{5B436EB1-0C55-394A-8F21-7115D77EC374}" type="presOf" srcId="{2F7175B2-CEC8-4E71-89DF-BC341673CF05}" destId="{BAD67C1C-8F2C-D340-B85F-11D2489C2C2D}" srcOrd="0" destOrd="0" presId="urn:microsoft.com/office/officeart/2005/8/layout/hChevron3"/>
    <dgm:cxn modelId="{096C2E29-593E-8447-ABA0-8B572DD12239}" type="presOf" srcId="{4A0B7B77-793D-4AA6-8981-25DBE4503F11}" destId="{410375DC-6EC4-F349-AC29-3EFC5572BD52}" srcOrd="0" destOrd="0" presId="urn:microsoft.com/office/officeart/2005/8/layout/hChevron3"/>
    <dgm:cxn modelId="{AF17AAA5-A5EE-AE45-A427-C37CCCC9FCBF}" type="presOf" srcId="{083318BC-6EF2-4E45-96D9-CADA3BFDBFC5}" destId="{FB804A44-5C36-4C4E-BFF5-9A5F1A2C7C9A}" srcOrd="0" destOrd="0" presId="urn:microsoft.com/office/officeart/2005/8/layout/hChevron3"/>
    <dgm:cxn modelId="{88C454FC-F609-5042-8EEA-278A4A03400D}" type="presOf" srcId="{C67FBE05-BC42-4EDB-BC1C-5741AC6542F1}" destId="{321A1DCB-255D-0543-808A-7FF61D78E9CD}" srcOrd="0" destOrd="0" presId="urn:microsoft.com/office/officeart/2005/8/layout/hChevron3"/>
    <dgm:cxn modelId="{39A3786B-EFDA-B04A-8F3C-130499557D53}" type="presParOf" srcId="{BAD67C1C-8F2C-D340-B85F-11D2489C2C2D}" destId="{0E3C6C18-DD91-B342-B45B-E219A0220D8F}" srcOrd="0" destOrd="0" presId="urn:microsoft.com/office/officeart/2005/8/layout/hChevron3"/>
    <dgm:cxn modelId="{267149A4-8C21-7A42-9315-73B71CCDAAF0}" type="presParOf" srcId="{BAD67C1C-8F2C-D340-B85F-11D2489C2C2D}" destId="{3B63E9EA-CC92-6247-ACF3-9DB189FE6605}" srcOrd="1" destOrd="0" presId="urn:microsoft.com/office/officeart/2005/8/layout/hChevron3"/>
    <dgm:cxn modelId="{0A835650-6FB8-D44C-B22D-32798EFCA4A1}" type="presParOf" srcId="{BAD67C1C-8F2C-D340-B85F-11D2489C2C2D}" destId="{410375DC-6EC4-F349-AC29-3EFC5572BD52}" srcOrd="2" destOrd="0" presId="urn:microsoft.com/office/officeart/2005/8/layout/hChevron3"/>
    <dgm:cxn modelId="{12371814-A890-D347-91F8-FE3CC26EFF7B}" type="presParOf" srcId="{BAD67C1C-8F2C-D340-B85F-11D2489C2C2D}" destId="{81D884DC-9F47-724D-A425-AE8A763B90FC}" srcOrd="3" destOrd="0" presId="urn:microsoft.com/office/officeart/2005/8/layout/hChevron3"/>
    <dgm:cxn modelId="{FC26D4F1-C715-C145-9E4D-22BE8A215ECC}" type="presParOf" srcId="{BAD67C1C-8F2C-D340-B85F-11D2489C2C2D}" destId="{E8A79526-3B4F-9E46-9380-373F30AB6D23}" srcOrd="4" destOrd="0" presId="urn:microsoft.com/office/officeart/2005/8/layout/hChevron3"/>
    <dgm:cxn modelId="{D77487DA-A99C-9B47-ABF4-32BF80FD118C}" type="presParOf" srcId="{BAD67C1C-8F2C-D340-B85F-11D2489C2C2D}" destId="{B4F1DAC6-DB95-8549-883B-6C6D195BFCB4}" srcOrd="5" destOrd="0" presId="urn:microsoft.com/office/officeart/2005/8/layout/hChevron3"/>
    <dgm:cxn modelId="{92E176DD-5356-4649-BA96-6A4DBD85B8F7}" type="presParOf" srcId="{BAD67C1C-8F2C-D340-B85F-11D2489C2C2D}" destId="{FB804A44-5C36-4C4E-BFF5-9A5F1A2C7C9A}" srcOrd="6" destOrd="0" presId="urn:microsoft.com/office/officeart/2005/8/layout/hChevron3"/>
    <dgm:cxn modelId="{8354DB5A-6D92-734D-B4B4-882CFEC5CB39}" type="presParOf" srcId="{BAD67C1C-8F2C-D340-B85F-11D2489C2C2D}" destId="{A2ECDB03-35E7-D04C-B37E-3638E22A3425}" srcOrd="7" destOrd="0" presId="urn:microsoft.com/office/officeart/2005/8/layout/hChevron3"/>
    <dgm:cxn modelId="{FFA5798B-BEE5-AB41-B144-71DB0F30DE03}" type="presParOf" srcId="{BAD67C1C-8F2C-D340-B85F-11D2489C2C2D}" destId="{321A1DCB-255D-0543-808A-7FF61D78E9CD}"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C6C18-DD91-B342-B45B-E219A0220D8F}">
      <dsp:nvSpPr>
        <dsp:cNvPr id="0" name=""/>
        <dsp:cNvSpPr/>
      </dsp:nvSpPr>
      <dsp:spPr>
        <a:xfrm>
          <a:off x="1079" y="877418"/>
          <a:ext cx="2104057" cy="841623"/>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a:lnSpc>
              <a:spcPct val="90000"/>
            </a:lnSpc>
            <a:spcBef>
              <a:spcPct val="0"/>
            </a:spcBef>
            <a:spcAft>
              <a:spcPct val="35000"/>
            </a:spcAft>
          </a:pPr>
          <a:r>
            <a:rPr lang="en-US" sz="1200" kern="1200" dirty="0"/>
            <a:t>System Security Test</a:t>
          </a:r>
        </a:p>
      </dsp:txBody>
      <dsp:txXfrm>
        <a:off x="1079" y="877418"/>
        <a:ext cx="1893651" cy="841623"/>
      </dsp:txXfrm>
    </dsp:sp>
    <dsp:sp modelId="{410375DC-6EC4-F349-AC29-3EFC5572BD52}">
      <dsp:nvSpPr>
        <dsp:cNvPr id="0" name=""/>
        <dsp:cNvSpPr/>
      </dsp:nvSpPr>
      <dsp:spPr>
        <a:xfrm>
          <a:off x="1684325" y="877418"/>
          <a:ext cx="2104057" cy="84162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a:t>Quality Assurance sign-off</a:t>
          </a:r>
        </a:p>
      </dsp:txBody>
      <dsp:txXfrm>
        <a:off x="2105137" y="877418"/>
        <a:ext cx="1262434" cy="841623"/>
      </dsp:txXfrm>
    </dsp:sp>
    <dsp:sp modelId="{E8A79526-3B4F-9E46-9380-373F30AB6D23}">
      <dsp:nvSpPr>
        <dsp:cNvPr id="0" name=""/>
        <dsp:cNvSpPr/>
      </dsp:nvSpPr>
      <dsp:spPr>
        <a:xfrm>
          <a:off x="3367571" y="877418"/>
          <a:ext cx="2104057" cy="84162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dirty="0"/>
            <a:t> User Acceptance Testing</a:t>
          </a:r>
        </a:p>
      </dsp:txBody>
      <dsp:txXfrm>
        <a:off x="3788383" y="877418"/>
        <a:ext cx="1262434" cy="841623"/>
      </dsp:txXfrm>
    </dsp:sp>
    <dsp:sp modelId="{FB804A44-5C36-4C4E-BFF5-9A5F1A2C7C9A}">
      <dsp:nvSpPr>
        <dsp:cNvPr id="0" name=""/>
        <dsp:cNvSpPr/>
      </dsp:nvSpPr>
      <dsp:spPr>
        <a:xfrm>
          <a:off x="5050817" y="877418"/>
          <a:ext cx="2104057" cy="84162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Go live</a:t>
          </a:r>
          <a:endParaRPr lang="en-US" sz="1200" kern="1200" dirty="0"/>
        </a:p>
      </dsp:txBody>
      <dsp:txXfrm>
        <a:off x="5471629" y="877418"/>
        <a:ext cx="1262434" cy="841623"/>
      </dsp:txXfrm>
    </dsp:sp>
    <dsp:sp modelId="{321A1DCB-255D-0543-808A-7FF61D78E9CD}">
      <dsp:nvSpPr>
        <dsp:cNvPr id="0" name=""/>
        <dsp:cNvSpPr/>
      </dsp:nvSpPr>
      <dsp:spPr>
        <a:xfrm>
          <a:off x="6734063" y="877418"/>
          <a:ext cx="2104057" cy="841623"/>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en-US" sz="1200" kern="1200"/>
            <a:t>Pilot</a:t>
          </a:r>
          <a:endParaRPr lang="en-US" sz="1200" kern="1200" dirty="0"/>
        </a:p>
      </dsp:txBody>
      <dsp:txXfrm>
        <a:off x="7154875" y="877418"/>
        <a:ext cx="1262434" cy="84162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AF4255A1-C199-4026-8657-02D9FBEC850F}" type="datetimeFigureOut">
              <a:rPr lang="en-ZA" smtClean="0"/>
              <a:pPr/>
              <a:t>2021/11/24</a:t>
            </a:fld>
            <a:endParaRPr lang="en-ZA"/>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790F978D-1465-47EE-ABE4-2AD07AF7F861}" type="slidenum">
              <a:rPr lang="en-ZA" smtClean="0"/>
              <a:pPr/>
              <a:t>‹#›</a:t>
            </a:fld>
            <a:endParaRPr lang="en-ZA"/>
          </a:p>
        </p:txBody>
      </p:sp>
    </p:spTree>
    <p:extLst>
      <p:ext uri="{BB962C8B-B14F-4D97-AF65-F5344CB8AC3E}">
        <p14:creationId xmlns:p14="http://schemas.microsoft.com/office/powerpoint/2010/main" val="2583655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7FDD0C3-E03F-457A-92B9-E993D26ED727}" type="datetimeFigureOut">
              <a:rPr lang="en-ZA" smtClean="0"/>
              <a:pPr/>
              <a:t>2021/11/24</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40EF38-0415-43AC-B4EC-5FDADEC8ED1E}" type="slidenum">
              <a:rPr lang="en-ZA" smtClean="0"/>
              <a:pPr/>
              <a:t>‹#›</a:t>
            </a:fld>
            <a:endParaRPr lang="en-ZA"/>
          </a:p>
        </p:txBody>
      </p:sp>
    </p:spTree>
    <p:extLst>
      <p:ext uri="{BB962C8B-B14F-4D97-AF65-F5344CB8AC3E}">
        <p14:creationId xmlns:p14="http://schemas.microsoft.com/office/powerpoint/2010/main" val="7013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ChangeArrowheads="1" noTextEdi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smtClean="0">
              <a:latin typeface="Arial" panose="020B0604020202020204" pitchFamily="34" charset="0"/>
              <a:cs typeface="Arial" panose="020B0604020202020204" pitchFamily="34" charset="0"/>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313">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97631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4588" indent="-228600" defTabSz="97631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1788" indent="-228600" defTabSz="97631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8988" indent="-228600" defTabSz="976313">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6188" indent="-228600" defTabSz="976313"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3388" indent="-228600" defTabSz="976313"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30588" indent="-228600" defTabSz="976313"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7788" indent="-228600" defTabSz="976313"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976313" rtl="0" eaLnBrk="1" fontAlgn="base" latinLnBrk="0" hangingPunct="1">
              <a:lnSpc>
                <a:spcPct val="100000"/>
              </a:lnSpc>
              <a:spcBef>
                <a:spcPct val="0"/>
              </a:spcBef>
              <a:spcAft>
                <a:spcPct val="0"/>
              </a:spcAft>
              <a:buClrTx/>
              <a:buSzTx/>
              <a:buFontTx/>
              <a:buNone/>
              <a:tabLst/>
              <a:defRPr/>
            </a:pPr>
            <a:fld id="{8A8FEA72-2CEF-43CD-A3B6-80BA7BA412C9}"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76313"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8051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Nevertheless, IS Senior Management has resolved to work out an after-hours rotation schedule for IS SMS members. However, a change management process will be required prior to implementation.</a:t>
            </a:r>
          </a:p>
          <a:p>
            <a:endParaRPr lang="en-US" dirty="0"/>
          </a:p>
          <a:p>
            <a:r>
              <a:rPr lang="en-US" dirty="0"/>
              <a:t>Part of the change management process will involve developing procedures for health checks. Such procedures should be intuitive to any IS senior manager regardless of the function/training that they may be currently capacitated for.</a:t>
            </a:r>
            <a:endParaRPr lang="en-ZA" dirty="0"/>
          </a:p>
          <a:p>
            <a:endParaRPr lang="en-ZA" dirty="0"/>
          </a:p>
        </p:txBody>
      </p:sp>
      <p:sp>
        <p:nvSpPr>
          <p:cNvPr id="4" name="Slide Number Placeholder 3"/>
          <p:cNvSpPr>
            <a:spLocks noGrp="1"/>
          </p:cNvSpPr>
          <p:nvPr>
            <p:ph type="sldNum" sz="quarter" idx="5"/>
          </p:nvPr>
        </p:nvSpPr>
        <p:spPr/>
        <p:txBody>
          <a:bodyPr/>
          <a:lstStyle/>
          <a:p>
            <a:fld id="{B440EF38-0415-43AC-B4EC-5FDADEC8ED1E}" type="slidenum">
              <a:rPr lang="en-ZA" smtClean="0"/>
              <a:pPr/>
              <a:t>15</a:t>
            </a:fld>
            <a:endParaRPr lang="en-ZA"/>
          </a:p>
        </p:txBody>
      </p:sp>
    </p:spTree>
    <p:extLst>
      <p:ext uri="{BB962C8B-B14F-4D97-AF65-F5344CB8AC3E}">
        <p14:creationId xmlns:p14="http://schemas.microsoft.com/office/powerpoint/2010/main" val="97537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Nevertheless, IS Senior Management has resolved to work out an after-hours rotation schedule for IS SMS members. However, a change management process will be required prior to implementation.</a:t>
            </a:r>
          </a:p>
          <a:p>
            <a:endParaRPr lang="en-US" dirty="0"/>
          </a:p>
          <a:p>
            <a:r>
              <a:rPr lang="en-US" dirty="0"/>
              <a:t>Part of the change management process will involve developing procedures for health checks. Such procedures should be intuitive to any IS senior manager regardless of the function/training that they may be currently capacitated for.</a:t>
            </a:r>
            <a:endParaRPr lang="en-ZA" dirty="0"/>
          </a:p>
          <a:p>
            <a:endParaRPr lang="en-ZA" dirty="0"/>
          </a:p>
        </p:txBody>
      </p:sp>
      <p:sp>
        <p:nvSpPr>
          <p:cNvPr id="4" name="Slide Number Placeholder 3"/>
          <p:cNvSpPr>
            <a:spLocks noGrp="1"/>
          </p:cNvSpPr>
          <p:nvPr>
            <p:ph type="sldNum" sz="quarter" idx="5"/>
          </p:nvPr>
        </p:nvSpPr>
        <p:spPr/>
        <p:txBody>
          <a:bodyPr/>
          <a:lstStyle/>
          <a:p>
            <a:fld id="{B440EF38-0415-43AC-B4EC-5FDADEC8ED1E}" type="slidenum">
              <a:rPr lang="en-ZA" smtClean="0"/>
              <a:pPr/>
              <a:t>16</a:t>
            </a:fld>
            <a:endParaRPr lang="en-ZA"/>
          </a:p>
        </p:txBody>
      </p:sp>
    </p:spTree>
    <p:extLst>
      <p:ext uri="{BB962C8B-B14F-4D97-AF65-F5344CB8AC3E}">
        <p14:creationId xmlns:p14="http://schemas.microsoft.com/office/powerpoint/2010/main" val="307567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32F24FE-4794-489D-B287-B295BDE7A577}" type="slidenum">
              <a:rPr lang="en-US" smtClean="0"/>
              <a:pPr>
                <a:defRPr/>
              </a:pPr>
              <a:t>31</a:t>
            </a:fld>
            <a:endParaRPr lang="en-US" dirty="0"/>
          </a:p>
        </p:txBody>
      </p:sp>
    </p:spTree>
    <p:extLst>
      <p:ext uri="{BB962C8B-B14F-4D97-AF65-F5344CB8AC3E}">
        <p14:creationId xmlns:p14="http://schemas.microsoft.com/office/powerpoint/2010/main" val="3430612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EC3E2EF4-300D-426D-AD5B-63DB9D3FDCA2}"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1532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A8F4D34C-BCD2-496D-9379-DC351EC68007}"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8477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829C164E-B86E-4B01-8F5D-5B6CC43F5577}"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3917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EC3E2EF4-300D-426D-AD5B-63DB9D3FDCA2}"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34967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C2693DC1-232B-4616-8322-9070F5DB6BB9}"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251342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AE9A248E-4AC9-427F-A155-28147FCC527B}"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449773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fld id="{E2F9F0B4-AE8B-4652-A3D8-8B327D87786F}"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53685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fld id="{502A6F36-CB5A-400B-9A9B-4F6FCAFA5EFF}" type="slidenum">
              <a:rPr lang="en-US" smtClean="0">
                <a:solidFill>
                  <a:prstClr val="black">
                    <a:tint val="75000"/>
                  </a:prstClr>
                </a:solidFill>
              </a:rPr>
              <a:pPr/>
              <a:t>‹#›</a:t>
            </a:fld>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5590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fld id="{FD5CB7DE-7113-4EE8-B286-AA2D15B7F049}" type="slidenum">
              <a:rPr lang="en-US" smtClean="0">
                <a:solidFill>
                  <a:prstClr val="black">
                    <a:tint val="75000"/>
                  </a:prstClr>
                </a:solidFill>
              </a:rPr>
              <a:pPr/>
              <a:t>‹#›</a:t>
            </a:fld>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863333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fld id="{A8028D32-3738-4B62-A2E4-6B571A2331EE}" type="slidenum">
              <a:rPr lang="en-US" smtClean="0">
                <a:solidFill>
                  <a:prstClr val="black">
                    <a:tint val="75000"/>
                  </a:prstClr>
                </a:solidFill>
              </a:rPr>
              <a:pPr/>
              <a:t>‹#›</a:t>
            </a:fld>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368324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fld id="{7ED9909E-CBD3-4A59-B579-F9E01C030334}"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6147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C2693DC1-232B-4616-8322-9070F5DB6BB9}"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39764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fld id="{95F42800-7457-4F94-8503-0266078D8A31}"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9809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A8F4D34C-BCD2-496D-9379-DC351EC68007}"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86875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829C164E-B86E-4B01-8F5D-5B6CC43F5577}"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48395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aphicFrame>
        <p:nvGraphicFramePr>
          <p:cNvPr id="3" name="AutoShape 1"/>
          <p:cNvGraphicFramePr>
            <a:graphicFrameLocks/>
          </p:cNvGraphicFramePr>
          <p:nvPr>
            <p:custDataLst>
              <p:tags r:id="rId2"/>
            </p:custDataLst>
          </p:nvPr>
        </p:nvGraphicFramePr>
        <p:xfrm>
          <a:off x="-3175" y="0"/>
          <a:ext cx="166688" cy="158750"/>
        </p:xfrm>
        <a:graphic>
          <a:graphicData uri="http://schemas.openxmlformats.org/presentationml/2006/ole">
            <mc:AlternateContent xmlns:mc="http://schemas.openxmlformats.org/markup-compatibility/2006">
              <mc:Choice xmlns:v="urn:schemas-microsoft-com:vml" Requires="v">
                <p:oleObj spid="_x0000_s4969" r:id="rId4" imgW="0" imgH="0" progId="">
                  <p:embed/>
                </p:oleObj>
              </mc:Choice>
              <mc:Fallback>
                <p:oleObj r:id="rId4" imgW="0" imgH="0" progId="">
                  <p:embed/>
                  <p:pic>
                    <p:nvPicPr>
                      <p:cNvPr id="0" name="AutoShape 827"/>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175" y="0"/>
                        <a:ext cx="16668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73253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ZA" sz="16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graphicFrame>
        <p:nvGraphicFramePr>
          <p:cNvPr id="3" name="Rectangle 20"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28" r:id="rId4" imgW="0" imgH="0" progId="TCLayout.ActiveDocument">
                  <p:embed/>
                </p:oleObj>
              </mc:Choice>
              <mc:Fallback>
                <p:oleObj r:id="rId4" imgW="0" imgH="0" progId="TCLayout.ActiveDocument">
                  <p:embed/>
                  <p:pic>
                    <p:nvPicPr>
                      <p:cNvPr id="3" name="Rectangle 20"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 name="Picture 39" descr="home affair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16800" y="0"/>
            <a:ext cx="108743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7943850" y="6400800"/>
            <a:ext cx="1085850" cy="334963"/>
          </a:xfrm>
          <a:prstGeom prst="rect">
            <a:avLst/>
          </a:prstGeom>
          <a:noFill/>
          <a:ln>
            <a:noFill/>
          </a:ln>
        </p:spPr>
        <p:txBody>
          <a:bodyPr lIns="72000" tIns="72000" rIns="72000" bIns="72000">
            <a:spAutoFit/>
          </a:bodyPr>
          <a:lstStyle>
            <a:lvl1pPr>
              <a:defRPr sz="1600">
                <a:solidFill>
                  <a:schemeClr val="tx1"/>
                </a:solidFill>
                <a:latin typeface="Arial" panose="020B0604020202020204" pitchFamily="34" charset="0"/>
                <a:ea typeface="MS PGothic" panose="020B0600070205080204" pitchFamily="34" charset="-128"/>
              </a:defRPr>
            </a:lvl1pPr>
            <a:lvl2pPr marL="742950" indent="-285750">
              <a:defRPr sz="1600">
                <a:solidFill>
                  <a:schemeClr val="tx1"/>
                </a:solidFill>
                <a:latin typeface="Arial" panose="020B0604020202020204" pitchFamily="34" charset="0"/>
                <a:ea typeface="MS PGothic" panose="020B0600070205080204" pitchFamily="34" charset="-128"/>
              </a:defRPr>
            </a:lvl2pPr>
            <a:lvl3pPr marL="1143000" indent="-228600">
              <a:defRPr sz="1600">
                <a:solidFill>
                  <a:schemeClr val="tx1"/>
                </a:solidFill>
                <a:latin typeface="Arial" panose="020B0604020202020204" pitchFamily="34" charset="0"/>
                <a:ea typeface="MS PGothic" panose="020B0600070205080204" pitchFamily="34" charset="-128"/>
              </a:defRPr>
            </a:lvl3pPr>
            <a:lvl4pPr marL="1600200" indent="-228600">
              <a:defRPr sz="1600">
                <a:solidFill>
                  <a:schemeClr val="tx1"/>
                </a:solidFill>
                <a:latin typeface="Arial" panose="020B0604020202020204" pitchFamily="34" charset="0"/>
                <a:ea typeface="MS PGothic" panose="020B0600070205080204" pitchFamily="34" charset="-128"/>
              </a:defRPr>
            </a:lvl4pPr>
            <a:lvl5pPr marL="2057400" indent="-22860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90000"/>
              </a:lnSpc>
              <a:spcBef>
                <a:spcPct val="50000"/>
              </a:spcBef>
              <a:spcAft>
                <a:spcPct val="0"/>
              </a:spcAft>
              <a:buClr>
                <a:srgbClr val="7D0900"/>
              </a:buClr>
              <a:buSzTx/>
              <a:buFontTx/>
              <a:buNone/>
              <a:tabLst/>
              <a:defRPr/>
            </a:pPr>
            <a:fld id="{CBB34248-A85E-4BFF-B332-40BA5AB55B6E}" type="slidenum">
              <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ctr" defTabSz="914400" rtl="0" eaLnBrk="1" fontAlgn="base" latinLnBrk="0" hangingPunct="1">
                <a:lnSpc>
                  <a:spcPct val="90000"/>
                </a:lnSpc>
                <a:spcBef>
                  <a:spcPct val="50000"/>
                </a:spcBef>
                <a:spcAft>
                  <a:spcPct val="0"/>
                </a:spcAft>
                <a:buClr>
                  <a:srgbClr val="7D0900"/>
                </a:buClr>
                <a:buSzTx/>
                <a:buFontTx/>
                <a:buNone/>
                <a:tabLst/>
                <a:defRPr/>
              </a:pPr>
              <a:t>‹#›</a:t>
            </a:fld>
            <a:endParaRPr kumimoji="0" lang="en-GB"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298963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lgn="ctr" eaLnBrk="1" hangingPunct="1">
              <a:lnSpc>
                <a:spcPct val="90000"/>
              </a:lnSpc>
              <a:spcBef>
                <a:spcPct val="50000"/>
              </a:spcBef>
              <a:buClr>
                <a:srgbClr val="7D0900"/>
              </a:buClr>
              <a:defRPr sz="1400">
                <a:solidFill>
                  <a:prstClr val="black">
                    <a:tint val="75000"/>
                  </a:prstClr>
                </a:solidFill>
                <a:latin typeface="Arial" charset="0"/>
                <a:ea typeface="+mn-ea"/>
                <a:cs typeface="Arial" charset="0"/>
              </a:defRPr>
            </a:lvl1pPr>
          </a:lstStyle>
          <a:p>
            <a:pPr marL="0" marR="0" lvl="0" indent="0" algn="ctr" defTabSz="914400" rtl="0" eaLnBrk="1" fontAlgn="base" latinLnBrk="0" hangingPunct="1">
              <a:lnSpc>
                <a:spcPct val="90000"/>
              </a:lnSpc>
              <a:spcBef>
                <a:spcPct val="50000"/>
              </a:spcBef>
              <a:spcAft>
                <a:spcPct val="0"/>
              </a:spcAft>
              <a:buClr>
                <a:srgbClr val="7D0900"/>
              </a:buClr>
              <a:buSzTx/>
              <a:buFontTx/>
              <a:buNone/>
              <a:tabLst/>
              <a:defRPr/>
            </a:pPr>
            <a:endParaRPr kumimoji="0" lang="en-ZA" sz="14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eaLnBrk="1" hangingPunct="1">
              <a:lnSpc>
                <a:spcPct val="90000"/>
              </a:lnSpc>
              <a:spcBef>
                <a:spcPct val="50000"/>
              </a:spcBef>
              <a:buClr>
                <a:srgbClr val="7D0900"/>
              </a:buClr>
              <a:defRPr sz="1400">
                <a:solidFill>
                  <a:prstClr val="black">
                    <a:tint val="75000"/>
                  </a:prstClr>
                </a:solidFill>
                <a:latin typeface="Arial" charset="0"/>
                <a:ea typeface="+mn-ea"/>
                <a:cs typeface="Arial" charset="0"/>
              </a:defRPr>
            </a:lvl1pPr>
          </a:lstStyle>
          <a:p>
            <a:pPr marL="0" marR="0" lvl="0" indent="0" algn="ctr" defTabSz="914400" rtl="0" eaLnBrk="1" fontAlgn="base" latinLnBrk="0" hangingPunct="1">
              <a:lnSpc>
                <a:spcPct val="90000"/>
              </a:lnSpc>
              <a:spcBef>
                <a:spcPct val="50000"/>
              </a:spcBef>
              <a:spcAft>
                <a:spcPct val="0"/>
              </a:spcAft>
              <a:buClr>
                <a:srgbClr val="7D0900"/>
              </a:buClr>
              <a:buSzTx/>
              <a:buFontTx/>
              <a:buNone/>
              <a:tabLst/>
              <a:defRPr/>
            </a:pPr>
            <a:endParaRPr kumimoji="0" lang="en-ZA" sz="14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50000"/>
              </a:spcBef>
              <a:buClr>
                <a:srgbClr val="7D0900"/>
              </a:buClr>
              <a:defRPr sz="1400">
                <a:solidFill>
                  <a:srgbClr val="898989"/>
                </a:solidFill>
                <a:cs typeface="Arial" panose="020B0604020202020204" pitchFamily="34" charset="0"/>
              </a:defRPr>
            </a:lvl1pPr>
          </a:lstStyle>
          <a:p>
            <a:pPr marL="0" marR="0" lvl="0" indent="0" algn="ctr" defTabSz="914400" rtl="0" eaLnBrk="1" fontAlgn="base" latinLnBrk="0" hangingPunct="1">
              <a:lnSpc>
                <a:spcPct val="90000"/>
              </a:lnSpc>
              <a:spcBef>
                <a:spcPct val="50000"/>
              </a:spcBef>
              <a:spcAft>
                <a:spcPct val="0"/>
              </a:spcAft>
              <a:buClr>
                <a:srgbClr val="7D0900"/>
              </a:buClr>
              <a:buSzTx/>
              <a:buFontTx/>
              <a:buNone/>
              <a:tabLst/>
              <a:defRPr/>
            </a:pPr>
            <a:fld id="{A04F3F4A-BC41-4AF8-9777-FAEDE6386973}" type="slidenum">
              <a:rPr kumimoji="0" lang="en-ZA" altLang="en-US" sz="14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ctr" defTabSz="914400" rtl="0" eaLnBrk="1" fontAlgn="base" latinLnBrk="0" hangingPunct="1">
                <a:lnSpc>
                  <a:spcPct val="90000"/>
                </a:lnSpc>
                <a:spcBef>
                  <a:spcPct val="50000"/>
                </a:spcBef>
                <a:spcAft>
                  <a:spcPct val="0"/>
                </a:spcAft>
                <a:buClr>
                  <a:srgbClr val="7D0900"/>
                </a:buClr>
                <a:buSzTx/>
                <a:buFontTx/>
                <a:buNone/>
                <a:tabLst/>
                <a:defRPr/>
              </a:pPr>
              <a:t>‹#›</a:t>
            </a:fld>
            <a:endParaRPr kumimoji="0" lang="en-ZA" altLang="en-US" sz="14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83862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3" y="-819150"/>
            <a:ext cx="9180513"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we care.jpg" descr="we ca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45475" y="5868988"/>
            <a:ext cx="6191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 name="NDP_final_LOGO.pdf" descr="NDP_final_LOGO.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37100" y="5819775"/>
            <a:ext cx="9334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7" name="DHA_logo.pdf" descr="DHA_logo.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738" y="5819775"/>
            <a:ext cx="255746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6"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7"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10"/>
          </p:nvPr>
        </p:nvSpPr>
        <p:spPr>
          <a:xfrm>
            <a:off x="8423275" y="6403975"/>
            <a:ext cx="263525" cy="269875"/>
          </a:xfrm>
          <a:prstGeom prst="rect">
            <a:avLst/>
          </a:prstGeom>
        </p:spPr>
        <p:txBody>
          <a:bodyPr vert="horz" wrap="square" lIns="91440" tIns="45720" rIns="91440" bIns="45720" numCol="1" anchor="t" anchorCtr="0" compatLnSpc="1">
            <a:prstTxWarp prst="textNoShape">
              <a:avLst/>
            </a:prstTxWarp>
          </a:bodyPr>
          <a:lstStyle>
            <a:lvl1pPr algn="ctr" eaLnBrk="1" hangingPunct="1">
              <a:lnSpc>
                <a:spcPct val="90000"/>
              </a:lnSpc>
              <a:spcBef>
                <a:spcPct val="50000"/>
              </a:spcBef>
              <a:buClr>
                <a:srgbClr val="7D0900"/>
              </a:buClr>
              <a:defRPr sz="1400">
                <a:solidFill>
                  <a:srgbClr val="000000"/>
                </a:solidFill>
                <a:cs typeface="Arial" panose="020B0604020202020204" pitchFamily="34" charset="0"/>
              </a:defRPr>
            </a:lvl1pPr>
          </a:lstStyle>
          <a:p>
            <a:pPr marL="0" marR="0" lvl="0" indent="0" algn="ctr" defTabSz="914400" rtl="0" eaLnBrk="1" fontAlgn="base" latinLnBrk="0" hangingPunct="1">
              <a:lnSpc>
                <a:spcPct val="90000"/>
              </a:lnSpc>
              <a:spcBef>
                <a:spcPct val="50000"/>
              </a:spcBef>
              <a:spcAft>
                <a:spcPct val="0"/>
              </a:spcAft>
              <a:buClr>
                <a:srgbClr val="7D0900"/>
              </a:buClr>
              <a:buSzTx/>
              <a:buFontTx/>
              <a:buNone/>
              <a:tabLst/>
              <a:defRPr/>
            </a:pPr>
            <a:fld id="{2B41BA5C-33F4-439A-814E-29D11FF76A37}"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ctr" defTabSz="914400" rtl="0" eaLnBrk="1" fontAlgn="base" latinLnBrk="0" hangingPunct="1">
                <a:lnSpc>
                  <a:spcPct val="90000"/>
                </a:lnSpc>
                <a:spcBef>
                  <a:spcPct val="50000"/>
                </a:spcBef>
                <a:spcAft>
                  <a:spcPct val="0"/>
                </a:spcAft>
                <a:buClr>
                  <a:srgbClr val="7D0900"/>
                </a:buClr>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137332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AE9A248E-4AC9-427F-A155-28147FCC527B}"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2745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fld id="{E2F9F0B4-AE8B-4652-A3D8-8B327D87786F}"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6104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fld id="{502A6F36-CB5A-400B-9A9B-4F6FCAFA5EFF}" type="slidenum">
              <a:rPr lang="en-US" smtClean="0"/>
              <a:pPr/>
              <a:t>‹#›</a:t>
            </a:fld>
            <a:endParaRPr lang="en-US" dirty="0"/>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41940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fld id="{FD5CB7DE-7113-4EE8-B286-AA2D15B7F049}" type="slidenum">
              <a:rPr lang="en-US" smtClean="0"/>
              <a:pPr/>
              <a:t>‹#›</a:t>
            </a:fld>
            <a:endParaRPr lang="en-US" dirty="0"/>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48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fld id="{A8028D32-3738-4B62-A2E4-6B571A2331EE}" type="slidenum">
              <a:rPr lang="en-US" smtClean="0"/>
              <a:pPr/>
              <a:t>‹#›</a:t>
            </a:fld>
            <a:endParaRPr lang="en-US" dirty="0"/>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84253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fld id="{7ED9909E-CBD3-4A59-B579-F9E01C030334}"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19753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fld id="{95F42800-7457-4F94-8503-0266078D8A31}"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49847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96F06B-0952-4C48-855B-82AEF464EF07}" type="slidenum">
              <a:rPr lang="en-US" smtClean="0"/>
              <a:pPr/>
              <a:t>‹#›</a:t>
            </a:fld>
            <a:endParaRPr lang="en-US" dirty="0"/>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pic>
        <p:nvPicPr>
          <p:cNvPr id="7" name="Picture 6" descr="2f.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2829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96F06B-0952-4C48-855B-82AEF464EF07}"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5104983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6"/>
          <p:cNvSpPr>
            <a:spLocks noGrp="1" noChangeArrowheads="1"/>
          </p:cNvSpPr>
          <p:nvPr>
            <p:ph type="body" idx="1"/>
          </p:nvPr>
        </p:nvSpPr>
        <p:spPr bwMode="auto">
          <a:xfrm>
            <a:off x="246063" y="2092325"/>
            <a:ext cx="8647112"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pt-BR" altLang="en-US" smtClean="0"/>
              <a:t>Text: 16-pt. Arial with Wingdings square square bullet 100%</a:t>
            </a:r>
          </a:p>
          <a:p>
            <a:pPr lvl="1"/>
            <a:r>
              <a:rPr lang="pt-BR" altLang="en-US" smtClean="0"/>
              <a:t>Second-level bullet — Arial round</a:t>
            </a:r>
          </a:p>
          <a:p>
            <a:pPr lvl="2"/>
            <a:r>
              <a:rPr lang="pt-BR" altLang="en-US" smtClean="0"/>
              <a:t>Third-level bullet — Arial Em dash</a:t>
            </a:r>
          </a:p>
          <a:p>
            <a:pPr lvl="3"/>
            <a:r>
              <a:rPr lang="pt-BR" altLang="en-US" smtClean="0"/>
              <a:t>Fourth-level bullet — Arial Em dash</a:t>
            </a:r>
          </a:p>
          <a:p>
            <a:pPr lvl="4"/>
            <a:r>
              <a:rPr lang="pt-BR" altLang="en-US" smtClean="0"/>
              <a:t>xx</a:t>
            </a:r>
          </a:p>
          <a:p>
            <a:pPr lvl="0"/>
            <a:r>
              <a:rPr lang="pt-BR" altLang="en-US" smtClean="0"/>
              <a:t>Text: </a:t>
            </a:r>
            <a:r>
              <a:rPr lang="en-US" altLang="en-US" smtClean="0"/>
              <a:t>16</a:t>
            </a:r>
            <a:r>
              <a:rPr lang="pt-BR" altLang="en-US" smtClean="0"/>
              <a:t> pt. Arial, plain text sentence case</a:t>
            </a:r>
          </a:p>
          <a:p>
            <a:pPr lvl="1"/>
            <a:r>
              <a:rPr lang="pt-BR" altLang="en-US" smtClean="0"/>
              <a:t>Second-level bullet</a:t>
            </a:r>
          </a:p>
          <a:p>
            <a:pPr lvl="2"/>
            <a:r>
              <a:rPr lang="pt-BR" altLang="en-US" smtClean="0"/>
              <a:t>Third-level bullet</a:t>
            </a:r>
          </a:p>
          <a:p>
            <a:pPr lvl="3"/>
            <a:r>
              <a:rPr lang="pt-BR" altLang="en-US" smtClean="0"/>
              <a:t>Fourth-level bullet</a:t>
            </a:r>
          </a:p>
        </p:txBody>
      </p:sp>
    </p:spTree>
    <p:extLst>
      <p:ext uri="{BB962C8B-B14F-4D97-AF65-F5344CB8AC3E}">
        <p14:creationId xmlns:p14="http://schemas.microsoft.com/office/powerpoint/2010/main" val="358759473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hf hdr="0" dt="0"/>
  <p:txStyles>
    <p:titleStyle>
      <a:lvl1pPr algn="l" rtl="0" eaLnBrk="0" fontAlgn="base" hangingPunct="0">
        <a:lnSpc>
          <a:spcPct val="90000"/>
        </a:lnSpc>
        <a:spcBef>
          <a:spcPct val="0"/>
        </a:spcBef>
        <a:spcAft>
          <a:spcPct val="0"/>
        </a:spcAft>
        <a:defRPr sz="2000" b="1">
          <a:solidFill>
            <a:schemeClr val="tx1"/>
          </a:solidFill>
          <a:latin typeface="Arial" charset="0"/>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cs typeface="Arial" charset="0"/>
        </a:defRPr>
      </a:lvl9pPr>
    </p:titleStyle>
    <p:bodyStyle>
      <a:lvl1pPr marL="268288" indent="-268288" algn="l" rtl="0" eaLnBrk="0" fontAlgn="base" hangingPunct="0">
        <a:lnSpc>
          <a:spcPct val="90000"/>
        </a:lnSpc>
        <a:spcBef>
          <a:spcPct val="90000"/>
        </a:spcBef>
        <a:spcAft>
          <a:spcPct val="0"/>
        </a:spcAft>
        <a:buClr>
          <a:schemeClr val="bg2"/>
        </a:buClr>
        <a:buFont typeface="Wingdings" panose="05000000000000000000"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panose="020B0604020202020204" pitchFamily="34"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panose="020B0604020202020204" pitchFamily="34"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panose="020B0604020202020204" pitchFamily="34"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panose="020B0604020202020204" pitchFamily="34"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google.co.za/url?sa=i&amp;rct=j&amp;q=&amp;esrc=s&amp;source=images&amp;cd=&amp;cad=rja&amp;uact=8&amp;ved=0ahUKEwicvY-55_bSAhWGPBQKHWfBCYAQjRwIBw&amp;url=http://sa-save.com/products/delivery&amp;psig=AFQjCNH4keMGO-ut4D9LTwWxmLfIw83b5w&amp;ust=1490708329470844"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
          <p:cNvSpPr txBox="1"/>
          <p:nvPr/>
        </p:nvSpPr>
        <p:spPr>
          <a:xfrm>
            <a:off x="3013075" y="5105400"/>
            <a:ext cx="5913438" cy="415925"/>
          </a:xfrm>
          <a:prstGeom prst="rect">
            <a:avLst/>
          </a:prstGeom>
          <a:ln w="12700">
            <a:miter lim="400000"/>
          </a:ln>
        </p:spPr>
        <p:txBody>
          <a:bodyPr lIns="45718" tIns="45718" rIns="45718" bIns="45718">
            <a:spAutoFit/>
          </a:bodyPr>
          <a:lstStyle>
            <a:lvl1pPr algn="ctr">
              <a:defRPr sz="21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pPr marL="0" marR="0" lvl="0" indent="0" algn="ctr" defTabSz="914400" rtl="0" eaLnBrk="1" fontAlgn="base" latinLnBrk="0" hangingPunct="1">
              <a:lnSpc>
                <a:spcPct val="90000"/>
              </a:lnSpc>
              <a:spcBef>
                <a:spcPct val="50000"/>
              </a:spcBef>
              <a:spcAft>
                <a:spcPct val="0"/>
              </a:spcAft>
              <a:buClr>
                <a:srgbClr val="7D0900"/>
              </a:buClr>
              <a:buSzTx/>
              <a:buFontTx/>
              <a:buNone/>
              <a:tabLst/>
              <a:defRPr/>
            </a:pPr>
            <a:endParaRPr kumimoji="0" sz="2100" b="1" i="0" u="none" strike="noStrike" kern="1200" cap="none" spc="0" normalizeH="0" baseline="0" noProof="0" dirty="0">
              <a:ln>
                <a:noFill/>
              </a:ln>
              <a:solidFill>
                <a:srgbClr val="FFFFFF"/>
              </a:solidFill>
              <a:effectLst>
                <a:outerShdw blurRad="38100" dist="38100" dir="2700000" rotWithShape="0">
                  <a:srgbClr val="000000">
                    <a:alpha val="43137"/>
                  </a:srgbClr>
                </a:outerShdw>
              </a:effectLst>
              <a:uLnTx/>
              <a:uFillTx/>
              <a:latin typeface="Arial"/>
              <a:cs typeface="Arial"/>
              <a:sym typeface="Arial"/>
            </a:endParaRPr>
          </a:p>
        </p:txBody>
      </p:sp>
      <p:sp>
        <p:nvSpPr>
          <p:cNvPr id="5123" name="QUARTER 2 AND 3…"/>
          <p:cNvSpPr txBox="1">
            <a:spLocks noChangeArrowheads="1"/>
          </p:cNvSpPr>
          <p:nvPr/>
        </p:nvSpPr>
        <p:spPr bwMode="auto">
          <a:xfrm>
            <a:off x="3549650" y="2887663"/>
            <a:ext cx="5208588" cy="1446546"/>
          </a:xfrm>
          <a:prstGeom prst="rect">
            <a:avLst/>
          </a:prstGeom>
          <a:noFill/>
          <a:ln>
            <a:noFill/>
          </a:ln>
        </p:spPr>
        <p:txBody>
          <a:bodyPr lIns="45718" tIns="45718" rIns="45718" bIns="45718">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2000" b="1" i="0" u="none" strike="noStrike" kern="1200" cap="none" spc="0" normalizeH="0" baseline="0" noProof="0" dirty="0">
              <a:ln>
                <a:noFill/>
              </a:ln>
              <a:solidFill>
                <a:srgbClr val="FFFFFF"/>
              </a:solidFill>
              <a:effectLst/>
              <a:uLnTx/>
              <a:uFillTx/>
              <a:latin typeface="Arial" charset="0"/>
              <a:ea typeface="MS PGothic" panose="020B0600070205080204" pitchFamily="34" charset="-128"/>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1" i="0" u="none" strike="noStrike" kern="1200" cap="none" spc="0" normalizeH="0" baseline="0" noProof="0" dirty="0">
              <a:ln>
                <a:noFill/>
              </a:ln>
              <a:solidFill>
                <a:srgbClr val="FFFFFF"/>
              </a:solidFill>
              <a:effectLst/>
              <a:uLnTx/>
              <a:uFillTx/>
              <a:latin typeface="Arial" charset="0"/>
              <a:ea typeface="MS PGothic" panose="020B0600070205080204" pitchFamily="34" charset="-128"/>
              <a:cs typeface="Arial"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GB" sz="1600" b="1" i="0" u="none" strike="noStrike" kern="1200" cap="none" spc="0" normalizeH="0" baseline="0" noProof="0" dirty="0">
              <a:ln>
                <a:noFill/>
              </a:ln>
              <a:solidFill>
                <a:srgbClr val="FFFFFF"/>
              </a:solidFill>
              <a:effectLst/>
              <a:uLnTx/>
              <a:uFillTx/>
              <a:latin typeface="Arial" charset="0"/>
              <a:ea typeface="MS PGothic" panose="020B0600070205080204" pitchFamily="34" charset="-128"/>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charset="0"/>
                <a:ea typeface="MS PGothic" panose="020B0600070205080204" pitchFamily="34" charset="-128"/>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charset="0"/>
                <a:ea typeface="MS PGothic" panose="020B0600070205080204" pitchFamily="34" charset="-128"/>
                <a:cs typeface="Arial" charset="0"/>
              </a:rPr>
              <a:t>                                                      </a:t>
            </a:r>
            <a:endParaRPr kumimoji="0" lang="en-US" sz="1600" b="1" i="0" u="none" strike="noStrike" kern="1200" cap="none" spc="0" normalizeH="0" baseline="0" noProof="0" dirty="0">
              <a:ln>
                <a:noFill/>
              </a:ln>
              <a:solidFill>
                <a:srgbClr val="FFFFFF"/>
              </a:solidFill>
              <a:effectLst/>
              <a:uLnTx/>
              <a:uFillTx/>
              <a:latin typeface="Arial" charset="0"/>
              <a:ea typeface="MS PGothic" panose="020B0600070205080204" pitchFamily="34" charset="-128"/>
              <a:cs typeface="Arial" charset="0"/>
            </a:endParaRPr>
          </a:p>
        </p:txBody>
      </p:sp>
      <p:sp>
        <p:nvSpPr>
          <p:cNvPr id="4" name="PERFORMANCE…"/>
          <p:cNvSpPr txBox="1"/>
          <p:nvPr/>
        </p:nvSpPr>
        <p:spPr>
          <a:xfrm>
            <a:off x="194873" y="362854"/>
            <a:ext cx="5248656" cy="707882"/>
          </a:xfrm>
          <a:prstGeom prst="rect">
            <a:avLst/>
          </a:prstGeom>
          <a:solidFill>
            <a:sysClr val="window" lastClr="FFFFFF"/>
          </a:solidFill>
          <a:ln w="12700">
            <a:miter lim="400000"/>
          </a:ln>
        </p:spPr>
        <p:txBody>
          <a:bodyPr wrap="square" lIns="45718" tIns="45718" rIns="45718" bIns="45718">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altLang="en-US" sz="2000" b="1" i="0" u="none" strike="noStrike" kern="0" cap="all" spc="0" normalizeH="0" baseline="0" noProof="0" dirty="0">
                <a:ln>
                  <a:noFill/>
                </a:ln>
                <a:solidFill>
                  <a:prstClr val="black"/>
                </a:solidFill>
                <a:effectLst>
                  <a:outerShdw blurRad="38100" dist="38100" dir="2700000" rotWithShape="0">
                    <a:srgbClr val="000000">
                      <a:alpha val="43137"/>
                    </a:srgbClr>
                  </a:outerShdw>
                </a:effectLst>
                <a:uLnTx/>
                <a:uFillTx/>
                <a:latin typeface="Arial"/>
                <a:ea typeface="Arial"/>
                <a:cs typeface="Arial"/>
              </a:rPr>
              <a:t>implementation plans for systems downtimes and progress on </a:t>
            </a:r>
            <a:r>
              <a:rPr kumimoji="0" lang="en-ZA" altLang="en-US" sz="2000" b="1" i="0" u="none" strike="noStrike" kern="0" cap="all" spc="0" normalizeH="0" baseline="0" noProof="0" dirty="0" err="1">
                <a:ln>
                  <a:noFill/>
                </a:ln>
                <a:solidFill>
                  <a:prstClr val="black"/>
                </a:solidFill>
                <a:effectLst>
                  <a:outerShdw blurRad="38100" dist="38100" dir="2700000" rotWithShape="0">
                    <a:srgbClr val="000000">
                      <a:alpha val="43137"/>
                    </a:srgbClr>
                  </a:outerShdw>
                </a:effectLst>
                <a:uLnTx/>
                <a:uFillTx/>
                <a:latin typeface="Arial"/>
                <a:ea typeface="Arial"/>
                <a:cs typeface="Arial"/>
              </a:rPr>
              <a:t>abis</a:t>
            </a:r>
            <a:endParaRPr kumimoji="0" lang="en-US" altLang="en-US" sz="2000" b="1" i="0" u="none" strike="noStrike" kern="0" cap="all" spc="0" normalizeH="0" baseline="0" noProof="0" dirty="0">
              <a:ln>
                <a:noFill/>
              </a:ln>
              <a:solidFill>
                <a:prstClr val="black"/>
              </a:solidFill>
              <a:effectLst>
                <a:outerShdw blurRad="38100" dist="38100" dir="2700000" rotWithShape="0">
                  <a:srgbClr val="000000">
                    <a:alpha val="43137"/>
                  </a:srgbClr>
                </a:outerShdw>
              </a:effectLst>
              <a:uLnTx/>
              <a:uFillTx/>
              <a:latin typeface="Arial"/>
              <a:ea typeface="Arial"/>
              <a:cs typeface="Arial"/>
            </a:endParaRPr>
          </a:p>
        </p:txBody>
      </p:sp>
      <p:sp>
        <p:nvSpPr>
          <p:cNvPr id="5" name="Rectangle 4"/>
          <p:cNvSpPr/>
          <p:nvPr/>
        </p:nvSpPr>
        <p:spPr>
          <a:xfrm>
            <a:off x="161769" y="1702518"/>
            <a:ext cx="3358662" cy="1077214"/>
          </a:xfrm>
          <a:prstGeom prst="rect">
            <a:avLst/>
          </a:prstGeom>
          <a:solidFill>
            <a:sysClr val="window" lastClr="FFFFFF"/>
          </a:solidFill>
          <a:ln w="12700">
            <a:miter lim="400000"/>
          </a:ln>
        </p:spPr>
        <p:txBody>
          <a:bodyPr wrap="square" lIns="45718" tIns="45718" rIns="45718" bIns="45718"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all" spc="0" normalizeH="0" baseline="0" noProof="0" dirty="0" smtClean="0">
                <a:ln>
                  <a:noFill/>
                </a:ln>
                <a:solidFill>
                  <a:prstClr val="black"/>
                </a:solidFill>
                <a:effectLst/>
                <a:uLnTx/>
                <a:uFillTx/>
                <a:latin typeface="Arial"/>
                <a:ea typeface="Arial"/>
                <a:cs typeface="Arial"/>
              </a:rPr>
              <a:t>Portfolio COMMITTEE on home affairs Meeting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all" spc="0" normalizeH="0" baseline="0" noProof="0" dirty="0" smtClean="0">
                <a:ln>
                  <a:noFill/>
                </a:ln>
                <a:solidFill>
                  <a:prstClr val="black"/>
                </a:solidFill>
                <a:effectLst/>
                <a:uLnTx/>
                <a:uFillTx/>
                <a:latin typeface="Arial"/>
                <a:ea typeface="Arial"/>
                <a:cs typeface="Arial"/>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all" spc="0" normalizeH="0" baseline="0" noProof="0" dirty="0" smtClean="0">
                <a:ln>
                  <a:noFill/>
                </a:ln>
                <a:solidFill>
                  <a:prstClr val="black"/>
                </a:solidFill>
                <a:effectLst/>
                <a:uLnTx/>
                <a:uFillTx/>
                <a:latin typeface="Arial"/>
                <a:ea typeface="Arial"/>
                <a:cs typeface="Arial"/>
              </a:rPr>
              <a:t>30 NOVEMBER 2021</a:t>
            </a:r>
          </a:p>
        </p:txBody>
      </p:sp>
    </p:spTree>
    <p:extLst>
      <p:ext uri="{BB962C8B-B14F-4D97-AF65-F5344CB8AC3E}">
        <p14:creationId xmlns:p14="http://schemas.microsoft.com/office/powerpoint/2010/main" val="9383393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2235" y="52389"/>
            <a:ext cx="8893175" cy="496886"/>
          </a:xfrm>
          <a:solidFill>
            <a:srgbClr val="70A913"/>
          </a:solidFill>
        </p:spPr>
        <p:txBody>
          <a:bodyPr/>
          <a:lstStyle/>
          <a:p>
            <a:pPr marL="0" indent="0" algn="ctr">
              <a:buNone/>
            </a:pPr>
            <a:r>
              <a:rPr lang="en-ZA" altLang="en-US" sz="2400" b="1" dirty="0"/>
              <a:t>PROGRESS ON THE IMPLEMENTATION PLAN</a:t>
            </a:r>
          </a:p>
        </p:txBody>
      </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512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buNone/>
            </a:pPr>
            <a:fld id="{897B934A-29E9-47D0-9A1E-C6BDAD6FFCD0}" type="slidenum">
              <a:rPr lang="en-ZA" altLang="en-US" sz="1800">
                <a:latin typeface="+mn-lt"/>
              </a:rPr>
              <a:pPr marL="0" indent="0">
                <a:buNone/>
              </a:pPr>
              <a:t>10</a:t>
            </a:fld>
            <a:endParaRPr lang="en-ZA" altLang="en-US" sz="1800" dirty="0">
              <a:latin typeface="+mn-lt"/>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p:txBody>
      </p:sp>
      <p:pic>
        <p:nvPicPr>
          <p:cNvPr id="1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ontent Placeholder 5">
            <a:extLst>
              <a:ext uri="{FF2B5EF4-FFF2-40B4-BE49-F238E27FC236}">
                <a16:creationId xmlns:a16="http://schemas.microsoft.com/office/drawing/2014/main" id="{21450084-1AE7-47E2-B581-F17B6487EA4C}"/>
              </a:ext>
            </a:extLst>
          </p:cNvPr>
          <p:cNvGraphicFramePr>
            <a:graphicFrameLocks/>
          </p:cNvGraphicFramePr>
          <p:nvPr>
            <p:extLst>
              <p:ext uri="{D42A27DB-BD31-4B8C-83A1-F6EECF244321}">
                <p14:modId xmlns:p14="http://schemas.microsoft.com/office/powerpoint/2010/main" val="3649538613"/>
              </p:ext>
            </p:extLst>
          </p:nvPr>
        </p:nvGraphicFramePr>
        <p:xfrm>
          <a:off x="108000" y="1081777"/>
          <a:ext cx="8943393" cy="4636008"/>
        </p:xfrm>
        <a:graphic>
          <a:graphicData uri="http://schemas.openxmlformats.org/drawingml/2006/table">
            <a:tbl>
              <a:tblPr firstRow="1" bandRow="1">
                <a:tableStyleId>{F5AB1C69-6EDB-4FF4-983F-18BD219EF322}</a:tableStyleId>
              </a:tblPr>
              <a:tblGrid>
                <a:gridCol w="2138637">
                  <a:extLst>
                    <a:ext uri="{9D8B030D-6E8A-4147-A177-3AD203B41FA5}">
                      <a16:colId xmlns:a16="http://schemas.microsoft.com/office/drawing/2014/main" val="1000463310"/>
                    </a:ext>
                  </a:extLst>
                </a:gridCol>
                <a:gridCol w="907301">
                  <a:extLst>
                    <a:ext uri="{9D8B030D-6E8A-4147-A177-3AD203B41FA5}">
                      <a16:colId xmlns:a16="http://schemas.microsoft.com/office/drawing/2014/main" val="734362432"/>
                    </a:ext>
                  </a:extLst>
                </a:gridCol>
                <a:gridCol w="1238953">
                  <a:extLst>
                    <a:ext uri="{9D8B030D-6E8A-4147-A177-3AD203B41FA5}">
                      <a16:colId xmlns:a16="http://schemas.microsoft.com/office/drawing/2014/main" val="3049100895"/>
                    </a:ext>
                  </a:extLst>
                </a:gridCol>
                <a:gridCol w="4658502">
                  <a:extLst>
                    <a:ext uri="{9D8B030D-6E8A-4147-A177-3AD203B41FA5}">
                      <a16:colId xmlns:a16="http://schemas.microsoft.com/office/drawing/2014/main" val="2753103580"/>
                    </a:ext>
                  </a:extLst>
                </a:gridCol>
              </a:tblGrid>
              <a:tr h="254984">
                <a:tc>
                  <a:txBody>
                    <a:bodyPr/>
                    <a:lstStyle/>
                    <a:p>
                      <a:pPr marL="0" indent="0" algn="ctr">
                        <a:buFont typeface="+mj-lt"/>
                        <a:buNone/>
                      </a:pPr>
                      <a:r>
                        <a:rPr lang="en-US" sz="1600" dirty="0"/>
                        <a:t>Deliverable</a:t>
                      </a:r>
                      <a:endParaRPr lang="en-ZA" sz="1600" dirty="0"/>
                    </a:p>
                  </a:txBody>
                  <a:tcPr marL="82296" marR="82296" marT="41148" marB="41148"/>
                </a:tc>
                <a:tc>
                  <a:txBody>
                    <a:bodyPr/>
                    <a:lstStyle/>
                    <a:p>
                      <a:pPr algn="ctr"/>
                      <a:r>
                        <a:rPr lang="en-ZA" sz="1600" dirty="0" err="1"/>
                        <a:t>Resp</a:t>
                      </a:r>
                      <a:endParaRPr lang="en-ZA" sz="1600" dirty="0"/>
                    </a:p>
                  </a:txBody>
                  <a:tcPr marL="82296" marR="82296" marT="41148" marB="41148"/>
                </a:tc>
                <a:tc>
                  <a:txBody>
                    <a:bodyPr/>
                    <a:lstStyle/>
                    <a:p>
                      <a:pPr algn="ctr"/>
                      <a:r>
                        <a:rPr lang="en-US" sz="1600" dirty="0"/>
                        <a:t>Due Date</a:t>
                      </a:r>
                      <a:endParaRPr lang="en-ZA" sz="1600" dirty="0"/>
                    </a:p>
                  </a:txBody>
                  <a:tcPr marL="82296" marR="82296" marT="41148" marB="41148"/>
                </a:tc>
                <a:tc>
                  <a:txBody>
                    <a:bodyPr/>
                    <a:lstStyle/>
                    <a:p>
                      <a:pPr algn="ctr"/>
                      <a:r>
                        <a:rPr lang="en-US" sz="1600" dirty="0"/>
                        <a:t>Status</a:t>
                      </a:r>
                      <a:endParaRPr lang="en-ZA" sz="1600" dirty="0"/>
                    </a:p>
                  </a:txBody>
                  <a:tcPr marL="82296" marR="82296" marT="41148" marB="41148"/>
                </a:tc>
                <a:extLst>
                  <a:ext uri="{0D108BD9-81ED-4DB2-BD59-A6C34878D82A}">
                    <a16:rowId xmlns:a16="http://schemas.microsoft.com/office/drawing/2014/main" val="2236865027"/>
                  </a:ext>
                </a:extLst>
              </a:tr>
              <a:tr h="419972">
                <a:tc>
                  <a:txBody>
                    <a:bodyPr/>
                    <a:lstStyle/>
                    <a:p>
                      <a:pPr marL="0" marR="0" lvl="0" indent="0" algn="l"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u="sng" kern="1200" dirty="0"/>
                        <a:t>Environmental Management</a:t>
                      </a:r>
                    </a:p>
                    <a:p>
                      <a:pPr marL="176213" marR="0" lvl="0" indent="-176213"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dirty="0">
                          <a:ln>
                            <a:noFill/>
                          </a:ln>
                          <a:effectLst/>
                          <a:uLnTx/>
                          <a:uFillTx/>
                        </a:rPr>
                        <a:t>Power Supply continuity to DHA facilities</a:t>
                      </a:r>
                      <a:endParaRPr kumimoji="0" lang="en-US" sz="1600" b="0" i="0" u="none" strike="noStrike" kern="1200" cap="none" spc="0" normalizeH="0" baseline="0" dirty="0">
                        <a:ln>
                          <a:noFill/>
                        </a:ln>
                        <a:solidFill>
                          <a:schemeClr val="tx1"/>
                        </a:solidFill>
                        <a:effectLst/>
                        <a:uLnTx/>
                        <a:uFillTx/>
                        <a:latin typeface="+mn-lt"/>
                        <a:ea typeface="+mn-ea"/>
                        <a:cs typeface="+mn-cs"/>
                      </a:endParaRPr>
                    </a:p>
                  </a:txBody>
                  <a:tcPr marL="82296" marR="82296" marT="41148" marB="41148"/>
                </a:tc>
                <a:tc>
                  <a:txBody>
                    <a:bodyPr/>
                    <a:lstStyle/>
                    <a:p>
                      <a:pPr algn="ctr"/>
                      <a:r>
                        <a:rPr lang="en-US" sz="1600" dirty="0"/>
                        <a:t>DHA </a:t>
                      </a:r>
                      <a:endParaRPr lang="en-US" sz="1600" dirty="0">
                        <a:solidFill>
                          <a:schemeClr val="tx1"/>
                        </a:solidFill>
                      </a:endParaRPr>
                    </a:p>
                  </a:txBody>
                  <a:tcPr marL="82296" marR="82296" marT="41148" marB="41148"/>
                </a:tc>
                <a:tc>
                  <a:txBody>
                    <a:bodyPr/>
                    <a:lstStyle/>
                    <a:p>
                      <a:pPr algn="ctr"/>
                      <a:r>
                        <a:rPr lang="en-US" sz="1600" dirty="0"/>
                        <a:t>Done </a:t>
                      </a:r>
                    </a:p>
                    <a:p>
                      <a:pPr algn="ctr"/>
                      <a:endParaRPr lang="en-US" sz="1600" dirty="0"/>
                    </a:p>
                    <a:p>
                      <a:pPr algn="ctr"/>
                      <a:r>
                        <a:rPr lang="en-US" sz="1600" dirty="0"/>
                        <a:t>On-going as sites get Modernised</a:t>
                      </a:r>
                      <a:endParaRPr lang="en-US" sz="1600" dirty="0">
                        <a:solidFill>
                          <a:schemeClr val="tx1"/>
                        </a:solidFill>
                      </a:endParaRPr>
                    </a:p>
                  </a:txBody>
                  <a:tcPr marL="82296" marR="82296" marT="41148" marB="41148"/>
                </a:tc>
                <a:tc>
                  <a:txBody>
                    <a:bodyPr/>
                    <a:lstStyle/>
                    <a:p>
                      <a:pPr marL="177800" lvl="1" indent="-177800">
                        <a:buFont typeface="Arial" panose="020B0604020202020204" pitchFamily="34" charset="0"/>
                        <a:buChar char="•"/>
                      </a:pPr>
                      <a:r>
                        <a:rPr lang="en-US" sz="1600" u="sng" kern="1200" dirty="0"/>
                        <a:t>176 Modernised Sites</a:t>
                      </a:r>
                      <a:r>
                        <a:rPr lang="en-US" sz="1600" kern="1200" dirty="0"/>
                        <a:t> </a:t>
                      </a:r>
                    </a:p>
                    <a:p>
                      <a:pPr marL="635000" marR="0" lvl="2"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u="none" kern="1200" dirty="0">
                          <a:solidFill>
                            <a:schemeClr val="tx1"/>
                          </a:solidFill>
                        </a:rPr>
                        <a:t>To provide power supply</a:t>
                      </a:r>
                      <a:r>
                        <a:rPr lang="en-US" sz="1600" u="none" kern="1200" baseline="0" dirty="0">
                          <a:solidFill>
                            <a:schemeClr val="tx1"/>
                          </a:solidFill>
                        </a:rPr>
                        <a:t> continuity during load shedding or power outages</a:t>
                      </a:r>
                      <a:r>
                        <a:rPr lang="en-US" sz="1600" u="sng" kern="1200" baseline="0" dirty="0">
                          <a:solidFill>
                            <a:schemeClr val="tx1"/>
                          </a:solidFill>
                        </a:rPr>
                        <a:t>.</a:t>
                      </a:r>
                      <a:endParaRPr lang="en-US" sz="1600" kern="1200" dirty="0">
                        <a:solidFill>
                          <a:schemeClr val="tx1"/>
                        </a:solidFill>
                      </a:endParaRPr>
                    </a:p>
                    <a:p>
                      <a:pPr marL="177800" lvl="1" indent="-177800">
                        <a:buFont typeface="Arial" panose="020B0604020202020204" pitchFamily="34" charset="0"/>
                        <a:buChar char="•"/>
                      </a:pPr>
                      <a:r>
                        <a:rPr lang="en-US" sz="1600" u="sng" kern="1200" dirty="0"/>
                        <a:t>292 Non- Modernised Sites</a:t>
                      </a:r>
                      <a:endParaRPr lang="en-US" sz="1600" kern="1200" dirty="0"/>
                    </a:p>
                    <a:p>
                      <a:pPr marL="635000" lvl="2" indent="-177800">
                        <a:buFont typeface="Arial" panose="020B0604020202020204" pitchFamily="34" charset="0"/>
                        <a:buChar char="•"/>
                      </a:pPr>
                      <a:r>
                        <a:rPr lang="en-US" sz="1600" kern="1200" dirty="0"/>
                        <a:t>DHA must purchase and install back-up generators for non-modernized sites.</a:t>
                      </a:r>
                    </a:p>
                    <a:p>
                      <a:pPr marL="635000" lvl="2" indent="-177800">
                        <a:buFont typeface="Arial" panose="020B0604020202020204" pitchFamily="34" charset="0"/>
                        <a:buChar char="•"/>
                      </a:pPr>
                      <a:r>
                        <a:rPr lang="en-US" sz="1600" kern="1200" dirty="0"/>
                        <a:t>DHA</a:t>
                      </a:r>
                      <a:r>
                        <a:rPr lang="en-US" sz="1600" kern="1200" baseline="0" dirty="0"/>
                        <a:t> Front Office Managers to ensure that there is sufficient diesel for backup generators</a:t>
                      </a:r>
                      <a:endParaRPr lang="en-US" sz="1600" kern="1200" dirty="0"/>
                    </a:p>
                    <a:p>
                      <a:pPr marL="635000" lvl="2" indent="-177800">
                        <a:buFont typeface="Arial" panose="020B0604020202020204" pitchFamily="34" charset="0"/>
                        <a:buChar char="•"/>
                      </a:pPr>
                      <a:r>
                        <a:rPr lang="en-US" sz="1600" kern="1200" dirty="0"/>
                        <a:t>DHA Front Offices, in collaboration with Property Management, to ensure regular testing and maintenance of backup generators. </a:t>
                      </a:r>
                      <a:endParaRPr lang="en-US" sz="1600" kern="1200" dirty="0">
                        <a:solidFill>
                          <a:schemeClr val="tx1"/>
                        </a:solidFill>
                        <a:latin typeface="+mn-lt"/>
                        <a:ea typeface="+mn-ea"/>
                        <a:cs typeface="+mn-cs"/>
                      </a:endParaRPr>
                    </a:p>
                  </a:txBody>
                  <a:tcPr marL="82296" marR="82296" marT="41148" marB="41148"/>
                </a:tc>
                <a:extLst>
                  <a:ext uri="{0D108BD9-81ED-4DB2-BD59-A6C34878D82A}">
                    <a16:rowId xmlns:a16="http://schemas.microsoft.com/office/drawing/2014/main" val="2781105747"/>
                  </a:ext>
                </a:extLst>
              </a:tr>
              <a:tr h="419972">
                <a:tc>
                  <a:txBody>
                    <a:bodyPr/>
                    <a:lstStyle/>
                    <a:p>
                      <a:pPr marL="0" marR="0" lvl="0" indent="0" algn="l"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u="sng" dirty="0"/>
                        <a:t>LAN and WAN Management</a:t>
                      </a:r>
                    </a:p>
                    <a:p>
                      <a:pPr marL="137562" marR="0" lvl="0" indent="-171450"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Router Switches – Agency Procurement contract </a:t>
                      </a:r>
                      <a:endParaRPr lang="en-US" sz="1600" dirty="0">
                        <a:solidFill>
                          <a:schemeClr val="tx1"/>
                        </a:solidFill>
                      </a:endParaRPr>
                    </a:p>
                  </a:txBody>
                  <a:tcPr marL="82296" marR="82296" marT="41148" marB="41148"/>
                </a:tc>
                <a:tc>
                  <a:txBody>
                    <a:bodyPr/>
                    <a:lstStyle/>
                    <a:p>
                      <a:pPr algn="ctr"/>
                      <a:r>
                        <a:rPr lang="en-US" sz="1600" dirty="0"/>
                        <a:t>DHA / SITA</a:t>
                      </a:r>
                      <a:endParaRPr lang="en-US" sz="1600" dirty="0">
                        <a:solidFill>
                          <a:schemeClr val="tx1"/>
                        </a:solidFill>
                      </a:endParaRPr>
                    </a:p>
                  </a:txBody>
                  <a:tcPr marL="82296" marR="82296" marT="41148" marB="41148"/>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t>31/03/2022</a:t>
                      </a:r>
                    </a:p>
                  </a:txBody>
                  <a:tcPr marL="82296" marR="82296" marT="41148" marB="41148"/>
                </a:tc>
                <a:tc>
                  <a:txBody>
                    <a:bodyPr/>
                    <a:lstStyle/>
                    <a:p>
                      <a:pPr marL="171450" indent="-171450">
                        <a:buFont typeface="Arial" panose="020B0604020202020204" pitchFamily="34" charset="0"/>
                        <a:buChar char="•"/>
                      </a:pPr>
                      <a:r>
                        <a:rPr lang="en-US" sz="1600" dirty="0"/>
                        <a:t>DHA to submit the Business Case to SITA for the replacement of routers &amp; switches.</a:t>
                      </a:r>
                    </a:p>
                    <a:p>
                      <a:pPr marL="171450" indent="-171450">
                        <a:buFont typeface="Arial" panose="020B0604020202020204" pitchFamily="34" charset="0"/>
                        <a:buChar char="•"/>
                      </a:pPr>
                      <a:r>
                        <a:rPr lang="en-US" sz="1600" dirty="0"/>
                        <a:t>DHA is considering various options including:</a:t>
                      </a:r>
                    </a:p>
                    <a:p>
                      <a:pPr marL="628650" lvl="1" indent="-171450">
                        <a:buFont typeface="Arial" panose="020B0604020202020204" pitchFamily="34" charset="0"/>
                        <a:buChar char="•"/>
                      </a:pPr>
                      <a:r>
                        <a:rPr lang="en-US" sz="1600" dirty="0"/>
                        <a:t>Migrating from a Dedicated to Managed VPN.</a:t>
                      </a:r>
                    </a:p>
                    <a:p>
                      <a:pPr marL="628650" lvl="1" indent="-171450">
                        <a:buFont typeface="Arial" panose="020B0604020202020204" pitchFamily="34" charset="0"/>
                        <a:buChar char="•"/>
                      </a:pPr>
                      <a:r>
                        <a:rPr lang="en-US" sz="1600" dirty="0"/>
                        <a:t>Leasing</a:t>
                      </a:r>
                      <a:r>
                        <a:rPr lang="en-US" sz="1600" baseline="0" dirty="0"/>
                        <a:t> routers and switches from the market.</a:t>
                      </a:r>
                      <a:endParaRPr lang="en-US" sz="1600" dirty="0">
                        <a:solidFill>
                          <a:schemeClr val="tx1"/>
                        </a:solidFill>
                      </a:endParaRPr>
                    </a:p>
                  </a:txBody>
                  <a:tcPr marL="82296" marR="82296" marT="41148" marB="41148"/>
                </a:tc>
                <a:extLst>
                  <a:ext uri="{0D108BD9-81ED-4DB2-BD59-A6C34878D82A}">
                    <a16:rowId xmlns:a16="http://schemas.microsoft.com/office/drawing/2014/main" val="732864604"/>
                  </a:ext>
                </a:extLst>
              </a:tr>
            </a:tbl>
          </a:graphicData>
        </a:graphic>
      </p:graphicFrame>
      <p:sp>
        <p:nvSpPr>
          <p:cNvPr id="17" name="Title 1">
            <a:extLst>
              <a:ext uri="{FF2B5EF4-FFF2-40B4-BE49-F238E27FC236}">
                <a16:creationId xmlns:a16="http://schemas.microsoft.com/office/drawing/2014/main" id="{60A3166D-FBCD-4EB5-B3BF-0240FD62D235}"/>
              </a:ext>
            </a:extLst>
          </p:cNvPr>
          <p:cNvSpPr>
            <a:spLocks noGrp="1"/>
          </p:cNvSpPr>
          <p:nvPr>
            <p:ph type="title"/>
          </p:nvPr>
        </p:nvSpPr>
        <p:spPr>
          <a:xfrm>
            <a:off x="100303" y="553801"/>
            <a:ext cx="8943394" cy="480131"/>
          </a:xfrm>
          <a:noFill/>
        </p:spPr>
        <p:txBody>
          <a:bodyPr anchor="t">
            <a:spAutoFit/>
          </a:bodyPr>
          <a:lstStyle/>
          <a:p>
            <a:pPr algn="l"/>
            <a:r>
              <a:rPr lang="en-US" sz="2520" b="1" dirty="0"/>
              <a:t>The Investment Plan high-level deliverables for Networks</a:t>
            </a:r>
            <a:endParaRPr lang="en-ZA" sz="2520" b="1" dirty="0"/>
          </a:p>
        </p:txBody>
      </p:sp>
    </p:spTree>
    <p:extLst>
      <p:ext uri="{BB962C8B-B14F-4D97-AF65-F5344CB8AC3E}">
        <p14:creationId xmlns:p14="http://schemas.microsoft.com/office/powerpoint/2010/main" val="104481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2235" y="52389"/>
            <a:ext cx="8893175" cy="496886"/>
          </a:xfrm>
          <a:solidFill>
            <a:srgbClr val="70A913"/>
          </a:solidFill>
        </p:spPr>
        <p:txBody>
          <a:bodyPr/>
          <a:lstStyle/>
          <a:p>
            <a:pPr marL="0" indent="0" algn="ctr">
              <a:buNone/>
            </a:pPr>
            <a:r>
              <a:rPr lang="en-ZA" altLang="en-US" sz="2400" b="1" dirty="0"/>
              <a:t>PROGRESS ON THE IMPLEMENTATION PLAN</a:t>
            </a:r>
          </a:p>
        </p:txBody>
      </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512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buNone/>
            </a:pPr>
            <a:fld id="{897B934A-29E9-47D0-9A1E-C6BDAD6FFCD0}" type="slidenum">
              <a:rPr lang="en-ZA" altLang="en-US" sz="1800">
                <a:latin typeface="+mn-lt"/>
              </a:rPr>
              <a:pPr marL="0" indent="0">
                <a:buNone/>
              </a:pPr>
              <a:t>11</a:t>
            </a:fld>
            <a:endParaRPr lang="en-ZA" altLang="en-US" sz="1800" dirty="0">
              <a:latin typeface="+mn-lt"/>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p:txBody>
      </p:sp>
      <p:pic>
        <p:nvPicPr>
          <p:cNvPr id="1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ontent Placeholder 5">
            <a:extLst>
              <a:ext uri="{FF2B5EF4-FFF2-40B4-BE49-F238E27FC236}">
                <a16:creationId xmlns:a16="http://schemas.microsoft.com/office/drawing/2014/main" id="{21450084-1AE7-47E2-B581-F17B6487EA4C}"/>
              </a:ext>
            </a:extLst>
          </p:cNvPr>
          <p:cNvGraphicFramePr>
            <a:graphicFrameLocks/>
          </p:cNvGraphicFramePr>
          <p:nvPr>
            <p:extLst/>
          </p:nvPr>
        </p:nvGraphicFramePr>
        <p:xfrm>
          <a:off x="108000" y="1185037"/>
          <a:ext cx="8943393" cy="4047744"/>
        </p:xfrm>
        <a:graphic>
          <a:graphicData uri="http://schemas.openxmlformats.org/drawingml/2006/table">
            <a:tbl>
              <a:tblPr firstRow="1" bandRow="1">
                <a:tableStyleId>{F5AB1C69-6EDB-4FF4-983F-18BD219EF322}</a:tableStyleId>
              </a:tblPr>
              <a:tblGrid>
                <a:gridCol w="2138637">
                  <a:extLst>
                    <a:ext uri="{9D8B030D-6E8A-4147-A177-3AD203B41FA5}">
                      <a16:colId xmlns:a16="http://schemas.microsoft.com/office/drawing/2014/main" val="1000463310"/>
                    </a:ext>
                  </a:extLst>
                </a:gridCol>
                <a:gridCol w="755870">
                  <a:extLst>
                    <a:ext uri="{9D8B030D-6E8A-4147-A177-3AD203B41FA5}">
                      <a16:colId xmlns:a16="http://schemas.microsoft.com/office/drawing/2014/main" val="734362432"/>
                    </a:ext>
                  </a:extLst>
                </a:gridCol>
                <a:gridCol w="1188346">
                  <a:extLst>
                    <a:ext uri="{9D8B030D-6E8A-4147-A177-3AD203B41FA5}">
                      <a16:colId xmlns:a16="http://schemas.microsoft.com/office/drawing/2014/main" val="3049100895"/>
                    </a:ext>
                  </a:extLst>
                </a:gridCol>
                <a:gridCol w="4860540">
                  <a:extLst>
                    <a:ext uri="{9D8B030D-6E8A-4147-A177-3AD203B41FA5}">
                      <a16:colId xmlns:a16="http://schemas.microsoft.com/office/drawing/2014/main" val="2753103580"/>
                    </a:ext>
                  </a:extLst>
                </a:gridCol>
              </a:tblGrid>
              <a:tr h="254984">
                <a:tc>
                  <a:txBody>
                    <a:bodyPr/>
                    <a:lstStyle/>
                    <a:p>
                      <a:pPr marL="0" indent="0" algn="ctr">
                        <a:buFont typeface="+mj-lt"/>
                        <a:buNone/>
                      </a:pPr>
                      <a:r>
                        <a:rPr lang="en-US" sz="1600" dirty="0"/>
                        <a:t>Deliverable</a:t>
                      </a:r>
                      <a:endParaRPr lang="en-ZA" sz="1600" dirty="0"/>
                    </a:p>
                  </a:txBody>
                  <a:tcPr marL="82296" marR="82296" marT="41148" marB="41148"/>
                </a:tc>
                <a:tc>
                  <a:txBody>
                    <a:bodyPr/>
                    <a:lstStyle/>
                    <a:p>
                      <a:pPr algn="ctr"/>
                      <a:r>
                        <a:rPr lang="en-ZA" sz="1600" dirty="0" err="1"/>
                        <a:t>Resp</a:t>
                      </a:r>
                      <a:endParaRPr lang="en-ZA" sz="1600" dirty="0"/>
                    </a:p>
                  </a:txBody>
                  <a:tcPr marL="82296" marR="82296" marT="41148" marB="41148"/>
                </a:tc>
                <a:tc>
                  <a:txBody>
                    <a:bodyPr/>
                    <a:lstStyle/>
                    <a:p>
                      <a:pPr algn="ctr"/>
                      <a:r>
                        <a:rPr lang="en-US" sz="1600" dirty="0"/>
                        <a:t>Due Date</a:t>
                      </a:r>
                      <a:endParaRPr lang="en-ZA" sz="1600" dirty="0"/>
                    </a:p>
                  </a:txBody>
                  <a:tcPr marL="82296" marR="82296" marT="41148" marB="41148"/>
                </a:tc>
                <a:tc>
                  <a:txBody>
                    <a:bodyPr/>
                    <a:lstStyle/>
                    <a:p>
                      <a:pPr algn="ctr"/>
                      <a:r>
                        <a:rPr lang="en-US" sz="1600" dirty="0"/>
                        <a:t>Status</a:t>
                      </a:r>
                      <a:endParaRPr lang="en-ZA" sz="1600" dirty="0"/>
                    </a:p>
                  </a:txBody>
                  <a:tcPr marL="82296" marR="82296" marT="41148" marB="41148"/>
                </a:tc>
                <a:extLst>
                  <a:ext uri="{0D108BD9-81ED-4DB2-BD59-A6C34878D82A}">
                    <a16:rowId xmlns:a16="http://schemas.microsoft.com/office/drawing/2014/main" val="2236865027"/>
                  </a:ext>
                </a:extLst>
              </a:tr>
              <a:tr h="1138428">
                <a:tc>
                  <a:txBody>
                    <a:bodyPr/>
                    <a:lstStyle/>
                    <a:p>
                      <a:pPr marL="0" marR="0" lvl="0" indent="0" algn="l"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u="sng" strike="noStrike" kern="1200" cap="none" spc="0" normalizeH="0" baseline="0" noProof="0" dirty="0">
                          <a:ln>
                            <a:noFill/>
                          </a:ln>
                          <a:effectLst/>
                          <a:uLnTx/>
                          <a:uFillTx/>
                        </a:rPr>
                        <a:t>Secure Enterprise Architecture</a:t>
                      </a:r>
                    </a:p>
                    <a:p>
                      <a:pPr marL="360363" marR="0" lvl="0" indent="-92075"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 </a:t>
                      </a:r>
                      <a:r>
                        <a:rPr lang="en-US" sz="1400" dirty="0">
                          <a:effectLst/>
                        </a:rPr>
                        <a:t>Business Architecture</a:t>
                      </a:r>
                    </a:p>
                    <a:p>
                      <a:pPr marL="360363" marR="0" lvl="0" indent="-92075"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rPr>
                        <a:t>Application Architecture</a:t>
                      </a:r>
                    </a:p>
                    <a:p>
                      <a:pPr marL="360363" marR="0" lvl="0" indent="-92075"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rPr>
                        <a:t>Data Architecture</a:t>
                      </a:r>
                      <a:endParaRPr lang="en-ZA" sz="1400" dirty="0">
                        <a:effectLst/>
                      </a:endParaRPr>
                    </a:p>
                    <a:p>
                      <a:pPr marL="360363" marR="0" lvl="0" indent="-92075"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ffectLst/>
                        </a:rPr>
                        <a:t>Technology Architecture</a:t>
                      </a:r>
                    </a:p>
                    <a:p>
                      <a:pPr marL="360363" marR="0" lvl="0" indent="-92075"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a:effectLst/>
                        </a:rPr>
                        <a:t>Implementation Plan</a:t>
                      </a:r>
                      <a:endParaRPr lang="en-ZA" sz="1400" dirty="0">
                        <a:effectLst/>
                        <a:latin typeface="Calibri Light" panose="020F0302020204030204" pitchFamily="34" charset="0"/>
                        <a:ea typeface="Calibri Light" panose="020F0302020204030204" pitchFamily="34" charset="0"/>
                        <a:cs typeface="Times New Roman" panose="02020603050405020304" pitchFamily="18" charset="0"/>
                      </a:endParaRPr>
                    </a:p>
                  </a:txBody>
                  <a:tcPr marL="82296" marR="82296" marT="41148" marB="41148"/>
                </a:tc>
                <a:tc>
                  <a:txBody>
                    <a:bodyPr/>
                    <a:lstStyle/>
                    <a:p>
                      <a:pPr algn="ctr"/>
                      <a:r>
                        <a:rPr lang="en-US" sz="1600" dirty="0"/>
                        <a:t>DHA / SITA</a:t>
                      </a:r>
                      <a:endParaRPr lang="en-US" sz="1600" dirty="0">
                        <a:solidFill>
                          <a:schemeClr val="tx1"/>
                        </a:solidFill>
                      </a:endParaRPr>
                    </a:p>
                  </a:txBody>
                  <a:tcPr marL="82296" marR="82296" marT="41148" marB="41148"/>
                </a:tc>
                <a:tc>
                  <a:txBody>
                    <a:bodyPr/>
                    <a:lstStyle/>
                    <a:p>
                      <a:pPr algn="l"/>
                      <a:r>
                        <a:rPr lang="en-US" sz="1600" dirty="0"/>
                        <a:t>31/03/2023</a:t>
                      </a:r>
                      <a:endParaRPr lang="en-US" sz="1600" dirty="0">
                        <a:solidFill>
                          <a:schemeClr val="tx1"/>
                        </a:solidFill>
                      </a:endParaRPr>
                    </a:p>
                  </a:txBody>
                  <a:tcPr marL="82296" marR="82296" marT="41148" marB="41148"/>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t>To achieve greater alignment between Information Technology, Information Security &amp; Business Strategies, and to guide the process of planning and designing the IT capabilities of DHA to meet desired organizational objectives and goals.</a:t>
                      </a:r>
                    </a:p>
                    <a:p>
                      <a:pPr marL="171450" indent="-171450">
                        <a:buFont typeface="Arial" panose="020B0604020202020204" pitchFamily="34" charset="0"/>
                        <a:buChar char="•"/>
                      </a:pPr>
                      <a:r>
                        <a:rPr lang="en-US" sz="1600" kern="1200" dirty="0"/>
                        <a:t>SITA has offered to provide this service free of charge using their own personnel.</a:t>
                      </a:r>
                    </a:p>
                    <a:p>
                      <a:pPr marL="0" indent="0">
                        <a:buFont typeface="Arial" panose="020B0604020202020204" pitchFamily="34" charset="0"/>
                        <a:buNone/>
                      </a:pPr>
                      <a:endParaRPr lang="en-US" sz="1600" kern="1200" dirty="0">
                        <a:solidFill>
                          <a:schemeClr val="tx1"/>
                        </a:solidFill>
                        <a:latin typeface="+mn-lt"/>
                        <a:ea typeface="+mn-ea"/>
                        <a:cs typeface="+mn-cs"/>
                      </a:endParaRPr>
                    </a:p>
                  </a:txBody>
                  <a:tcPr marL="82296" marR="82296" marT="41148" marB="41148"/>
                </a:tc>
                <a:extLst>
                  <a:ext uri="{0D108BD9-81ED-4DB2-BD59-A6C34878D82A}">
                    <a16:rowId xmlns:a16="http://schemas.microsoft.com/office/drawing/2014/main" val="3447723450"/>
                  </a:ext>
                </a:extLst>
              </a:tr>
              <a:tr h="419972">
                <a:tc rowSpan="2">
                  <a:txBody>
                    <a:bodyPr/>
                    <a:lstStyle/>
                    <a:p>
                      <a:pPr marL="0" marR="0" lvl="0" indent="0" algn="l"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u="sng" strike="noStrike" kern="1200" cap="none" spc="0" normalizeH="0" baseline="0" noProof="0" dirty="0">
                          <a:ln>
                            <a:noFill/>
                          </a:ln>
                          <a:effectLst/>
                          <a:uLnTx/>
                          <a:uFillTx/>
                        </a:rPr>
                        <a:t>Application Management</a:t>
                      </a:r>
                    </a:p>
                    <a:p>
                      <a:pPr marL="176213" marR="0" lvl="0" indent="-176213"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Full Redesign of Live Capture </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txBody>
                  <a:tcPr marL="82296" marR="82296" marT="41148" marB="41148"/>
                </a:tc>
                <a:tc rowSpan="2">
                  <a:txBody>
                    <a:bodyPr/>
                    <a:lstStyle/>
                    <a:p>
                      <a:pPr algn="ctr"/>
                      <a:r>
                        <a:rPr lang="en-US" sz="1600" dirty="0"/>
                        <a:t>DHA</a:t>
                      </a:r>
                      <a:endParaRPr lang="en-US" sz="1600" dirty="0">
                        <a:solidFill>
                          <a:schemeClr val="tx1"/>
                        </a:solidFill>
                      </a:endParaRPr>
                    </a:p>
                  </a:txBody>
                  <a:tcPr marL="82296" marR="82296" marT="41148" marB="41148"/>
                </a:tc>
                <a:tc>
                  <a:txBody>
                    <a:bodyPr/>
                    <a:lstStyle/>
                    <a:p>
                      <a:pPr algn="ctr"/>
                      <a:r>
                        <a:rPr lang="en-US" sz="1600" dirty="0"/>
                        <a:t>31/12/2021</a:t>
                      </a:r>
                    </a:p>
                    <a:p>
                      <a:pPr algn="ctr"/>
                      <a:endParaRPr lang="en-US" sz="1600" dirty="0"/>
                    </a:p>
                    <a:p>
                      <a:pPr algn="ctr"/>
                      <a:endParaRPr lang="en-US" sz="1600" dirty="0"/>
                    </a:p>
                  </a:txBody>
                  <a:tcPr marL="82296" marR="82296" marT="41148" marB="41148"/>
                </a:tc>
                <a:tc>
                  <a:txBody>
                    <a:bodyPr/>
                    <a:lstStyle/>
                    <a:p>
                      <a:pPr marL="171450" indent="-171450">
                        <a:buFont typeface="Arial" panose="020B0604020202020204" pitchFamily="34" charset="0"/>
                        <a:buChar char="•"/>
                      </a:pPr>
                      <a:r>
                        <a:rPr lang="en-US" sz="1600" dirty="0"/>
                        <a:t>DHA has tasked SITA to publish a RFB for the Live Capture System.</a:t>
                      </a:r>
                    </a:p>
                    <a:p>
                      <a:pPr marL="171450" indent="-171450">
                        <a:buFont typeface="Arial" panose="020B0604020202020204" pitchFamily="34" charset="0"/>
                        <a:buChar char="•"/>
                      </a:pPr>
                      <a:r>
                        <a:rPr lang="en-US" sz="1600" kern="1200" dirty="0"/>
                        <a:t>The project will take approximately 12 month after the service provider is appointed.</a:t>
                      </a:r>
                      <a:endParaRPr lang="en-US" sz="1600" kern="1200" dirty="0">
                        <a:solidFill>
                          <a:schemeClr val="tx1"/>
                        </a:solidFill>
                        <a:latin typeface="+mn-lt"/>
                        <a:ea typeface="+mn-ea"/>
                        <a:cs typeface="+mn-cs"/>
                      </a:endParaRPr>
                    </a:p>
                  </a:txBody>
                  <a:tcPr marL="82296" marR="82296" marT="41148" marB="41148"/>
                </a:tc>
                <a:extLst>
                  <a:ext uri="{0D108BD9-81ED-4DB2-BD59-A6C34878D82A}">
                    <a16:rowId xmlns:a16="http://schemas.microsoft.com/office/drawing/2014/main" val="2781105747"/>
                  </a:ext>
                </a:extLst>
              </a:tr>
              <a:tr h="419972">
                <a:tc vMerge="1">
                  <a:txBody>
                    <a:bodyPr/>
                    <a:lstStyle/>
                    <a:p>
                      <a:endParaRPr lang="en-ZA"/>
                    </a:p>
                  </a:txBody>
                  <a:tcPr/>
                </a:tc>
                <a:tc vMerge="1">
                  <a:txBody>
                    <a:bodyPr/>
                    <a:lstStyle/>
                    <a:p>
                      <a:endParaRPr lang="en-ZA"/>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31/03/2024</a:t>
                      </a:r>
                    </a:p>
                  </a:txBody>
                  <a:tcPr marL="82296" marR="82296" marT="41148" marB="41148"/>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t>Progressively move selected applications to secure on premise Tier III SITA Cloud hosted environment </a:t>
                      </a:r>
                    </a:p>
                  </a:txBody>
                  <a:tcPr marL="82296" marR="82296" marT="41148" marB="41148"/>
                </a:tc>
                <a:extLst>
                  <a:ext uri="{0D108BD9-81ED-4DB2-BD59-A6C34878D82A}">
                    <a16:rowId xmlns:a16="http://schemas.microsoft.com/office/drawing/2014/main" val="2935308955"/>
                  </a:ext>
                </a:extLst>
              </a:tr>
            </a:tbl>
          </a:graphicData>
        </a:graphic>
      </p:graphicFrame>
      <p:sp>
        <p:nvSpPr>
          <p:cNvPr id="17" name="Title 1">
            <a:extLst>
              <a:ext uri="{FF2B5EF4-FFF2-40B4-BE49-F238E27FC236}">
                <a16:creationId xmlns:a16="http://schemas.microsoft.com/office/drawing/2014/main" id="{60A3166D-FBCD-4EB5-B3BF-0240FD62D235}"/>
              </a:ext>
            </a:extLst>
          </p:cNvPr>
          <p:cNvSpPr>
            <a:spLocks noGrp="1"/>
          </p:cNvSpPr>
          <p:nvPr>
            <p:ph type="title"/>
          </p:nvPr>
        </p:nvSpPr>
        <p:spPr>
          <a:xfrm>
            <a:off x="100303" y="704906"/>
            <a:ext cx="8943394" cy="480131"/>
          </a:xfrm>
          <a:noFill/>
        </p:spPr>
        <p:txBody>
          <a:bodyPr anchor="t">
            <a:spAutoFit/>
          </a:bodyPr>
          <a:lstStyle/>
          <a:p>
            <a:pPr algn="l"/>
            <a:r>
              <a:rPr lang="en-US" sz="2520" b="1" dirty="0"/>
              <a:t>The Investment Plan high-level deliverables for Networks</a:t>
            </a:r>
            <a:endParaRPr lang="en-ZA" sz="2520" b="1" dirty="0"/>
          </a:p>
        </p:txBody>
      </p:sp>
    </p:spTree>
    <p:extLst>
      <p:ext uri="{BB962C8B-B14F-4D97-AF65-F5344CB8AC3E}">
        <p14:creationId xmlns:p14="http://schemas.microsoft.com/office/powerpoint/2010/main" val="20090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2235" y="52389"/>
            <a:ext cx="8893175" cy="496886"/>
          </a:xfrm>
          <a:solidFill>
            <a:srgbClr val="70A913"/>
          </a:solidFill>
        </p:spPr>
        <p:txBody>
          <a:bodyPr/>
          <a:lstStyle/>
          <a:p>
            <a:pPr marL="0" indent="0" algn="ctr">
              <a:buNone/>
            </a:pPr>
            <a:r>
              <a:rPr lang="en-ZA" altLang="en-US" sz="2400" b="1" dirty="0"/>
              <a:t>PROGRESS ON THE IMPLEMENTATION PLAN</a:t>
            </a:r>
          </a:p>
        </p:txBody>
      </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512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buNone/>
            </a:pPr>
            <a:fld id="{897B934A-29E9-47D0-9A1E-C6BDAD6FFCD0}" type="slidenum">
              <a:rPr lang="en-ZA" altLang="en-US" sz="1800">
                <a:latin typeface="+mn-lt"/>
              </a:rPr>
              <a:pPr marL="0" indent="0">
                <a:buNone/>
              </a:pPr>
              <a:t>12</a:t>
            </a:fld>
            <a:endParaRPr lang="en-ZA" altLang="en-US" sz="1800" dirty="0">
              <a:latin typeface="+mn-lt"/>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p:txBody>
      </p:sp>
      <p:pic>
        <p:nvPicPr>
          <p:cNvPr id="1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ontent Placeholder 5">
            <a:extLst>
              <a:ext uri="{FF2B5EF4-FFF2-40B4-BE49-F238E27FC236}">
                <a16:creationId xmlns:a16="http://schemas.microsoft.com/office/drawing/2014/main" id="{21450084-1AE7-47E2-B581-F17B6487EA4C}"/>
              </a:ext>
            </a:extLst>
          </p:cNvPr>
          <p:cNvGraphicFramePr>
            <a:graphicFrameLocks/>
          </p:cNvGraphicFramePr>
          <p:nvPr>
            <p:extLst/>
          </p:nvPr>
        </p:nvGraphicFramePr>
        <p:xfrm>
          <a:off x="108000" y="1031151"/>
          <a:ext cx="8943393" cy="4069583"/>
        </p:xfrm>
        <a:graphic>
          <a:graphicData uri="http://schemas.openxmlformats.org/drawingml/2006/table">
            <a:tbl>
              <a:tblPr firstRow="1" bandRow="1">
                <a:tableStyleId>{F5AB1C69-6EDB-4FF4-983F-18BD219EF322}</a:tableStyleId>
              </a:tblPr>
              <a:tblGrid>
                <a:gridCol w="2138637">
                  <a:extLst>
                    <a:ext uri="{9D8B030D-6E8A-4147-A177-3AD203B41FA5}">
                      <a16:colId xmlns:a16="http://schemas.microsoft.com/office/drawing/2014/main" val="1000463310"/>
                    </a:ext>
                  </a:extLst>
                </a:gridCol>
                <a:gridCol w="724026">
                  <a:extLst>
                    <a:ext uri="{9D8B030D-6E8A-4147-A177-3AD203B41FA5}">
                      <a16:colId xmlns:a16="http://schemas.microsoft.com/office/drawing/2014/main" val="734362432"/>
                    </a:ext>
                  </a:extLst>
                </a:gridCol>
                <a:gridCol w="1220190">
                  <a:extLst>
                    <a:ext uri="{9D8B030D-6E8A-4147-A177-3AD203B41FA5}">
                      <a16:colId xmlns:a16="http://schemas.microsoft.com/office/drawing/2014/main" val="3049100895"/>
                    </a:ext>
                  </a:extLst>
                </a:gridCol>
                <a:gridCol w="4860540">
                  <a:extLst>
                    <a:ext uri="{9D8B030D-6E8A-4147-A177-3AD203B41FA5}">
                      <a16:colId xmlns:a16="http://schemas.microsoft.com/office/drawing/2014/main" val="2753103580"/>
                    </a:ext>
                  </a:extLst>
                </a:gridCol>
              </a:tblGrid>
              <a:tr h="359217">
                <a:tc>
                  <a:txBody>
                    <a:bodyPr/>
                    <a:lstStyle/>
                    <a:p>
                      <a:pPr marL="0" indent="0" algn="ctr">
                        <a:buFont typeface="+mj-lt"/>
                        <a:buNone/>
                      </a:pPr>
                      <a:r>
                        <a:rPr lang="en-US" sz="1600" dirty="0"/>
                        <a:t>Deliverable</a:t>
                      </a:r>
                      <a:endParaRPr lang="en-ZA" sz="1600" dirty="0"/>
                    </a:p>
                  </a:txBody>
                  <a:tcPr marL="82296" marR="82296" marT="41148" marB="41148"/>
                </a:tc>
                <a:tc>
                  <a:txBody>
                    <a:bodyPr/>
                    <a:lstStyle/>
                    <a:p>
                      <a:pPr algn="ctr"/>
                      <a:r>
                        <a:rPr lang="en-ZA" sz="1600" dirty="0" err="1"/>
                        <a:t>Resp</a:t>
                      </a:r>
                      <a:endParaRPr lang="en-ZA" sz="1600" dirty="0"/>
                    </a:p>
                  </a:txBody>
                  <a:tcPr marL="82296" marR="82296" marT="41148" marB="41148"/>
                </a:tc>
                <a:tc>
                  <a:txBody>
                    <a:bodyPr/>
                    <a:lstStyle/>
                    <a:p>
                      <a:pPr algn="ctr"/>
                      <a:r>
                        <a:rPr lang="en-US" sz="1600" dirty="0"/>
                        <a:t>Due Date</a:t>
                      </a:r>
                      <a:endParaRPr lang="en-ZA" sz="1600" dirty="0"/>
                    </a:p>
                  </a:txBody>
                  <a:tcPr marL="82296" marR="82296" marT="41148" marB="41148"/>
                </a:tc>
                <a:tc>
                  <a:txBody>
                    <a:bodyPr/>
                    <a:lstStyle/>
                    <a:p>
                      <a:pPr algn="ctr"/>
                      <a:r>
                        <a:rPr lang="en-US" sz="1600" dirty="0"/>
                        <a:t>Status</a:t>
                      </a:r>
                      <a:endParaRPr lang="en-ZA" sz="1600" dirty="0"/>
                    </a:p>
                  </a:txBody>
                  <a:tcPr marL="82296" marR="82296" marT="41148" marB="41148"/>
                </a:tc>
                <a:extLst>
                  <a:ext uri="{0D108BD9-81ED-4DB2-BD59-A6C34878D82A}">
                    <a16:rowId xmlns:a16="http://schemas.microsoft.com/office/drawing/2014/main" val="2236865027"/>
                  </a:ext>
                </a:extLst>
              </a:tr>
              <a:tr h="716755">
                <a:tc>
                  <a:txBody>
                    <a:bodyPr/>
                    <a:lstStyle/>
                    <a:p>
                      <a:pPr marL="0" marR="0" lvl="0" indent="0" algn="l"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u="sng" dirty="0"/>
                        <a:t>Information Systems Security (ISS) </a:t>
                      </a:r>
                      <a:br>
                        <a:rPr lang="en-ZA" sz="1600" u="sng" dirty="0"/>
                      </a:br>
                      <a:r>
                        <a:rPr lang="en-ZA" sz="1600" u="sng" dirty="0"/>
                        <a:t>Security Operations Centre Capability (SOCC)</a:t>
                      </a:r>
                    </a:p>
                    <a:p>
                      <a:pPr marL="171450" marR="0" lvl="0" indent="-171450"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a:t>Ensure that Information Systems are protected from cyber threats.</a:t>
                      </a:r>
                      <a:endParaRPr lang="en-ZA" sz="1600" b="0" dirty="0">
                        <a:solidFill>
                          <a:schemeClr val="tx1"/>
                        </a:solidFill>
                      </a:endParaRPr>
                    </a:p>
                  </a:txBody>
                  <a:tcPr marL="82296" marR="82296" marT="41148" marB="41148"/>
                </a:tc>
                <a:tc>
                  <a:txBody>
                    <a:bodyPr/>
                    <a:lstStyle/>
                    <a:p>
                      <a:pPr algn="ctr"/>
                      <a:r>
                        <a:rPr lang="en-US" sz="1600" dirty="0"/>
                        <a:t>SITA</a:t>
                      </a:r>
                      <a:endParaRPr lang="en-US" sz="1600" dirty="0">
                        <a:solidFill>
                          <a:schemeClr val="tx1"/>
                        </a:solidFill>
                      </a:endParaRPr>
                    </a:p>
                  </a:txBody>
                  <a:tcPr marL="82296" marR="82296" marT="41148" marB="41148"/>
                </a:tc>
                <a:tc>
                  <a:txBody>
                    <a:bodyPr/>
                    <a:lstStyle/>
                    <a:p>
                      <a:pPr algn="ctr"/>
                      <a:r>
                        <a:rPr lang="en-US" sz="1600" kern="1200" dirty="0"/>
                        <a:t>31/03/22</a:t>
                      </a:r>
                      <a:endParaRPr lang="en-US" sz="1600" kern="1200" dirty="0">
                        <a:solidFill>
                          <a:schemeClr val="tx1"/>
                        </a:solidFill>
                        <a:latin typeface="+mn-lt"/>
                        <a:ea typeface="+mn-ea"/>
                        <a:cs typeface="+mn-cs"/>
                      </a:endParaRPr>
                    </a:p>
                  </a:txBody>
                  <a:tcPr marL="82296" marR="82296" marT="41148" marB="41148"/>
                </a:tc>
                <a:tc>
                  <a:txBody>
                    <a:bodyPr/>
                    <a:lstStyle/>
                    <a:p>
                      <a:pPr marL="171450" indent="-171450">
                        <a:buFont typeface="Arial" panose="020B0604020202020204" pitchFamily="34" charset="0"/>
                        <a:buChar char="•"/>
                      </a:pPr>
                      <a:r>
                        <a:rPr lang="en-US" sz="1600" dirty="0"/>
                        <a:t>SITA is currently in the process of procuring and establishing a SOCC by end March 2022.</a:t>
                      </a:r>
                    </a:p>
                    <a:p>
                      <a:pPr marL="171450" indent="-171450">
                        <a:buFont typeface="Arial" panose="020B0604020202020204" pitchFamily="34" charset="0"/>
                        <a:buChar char="•"/>
                      </a:pPr>
                      <a:r>
                        <a:rPr lang="en-US" sz="1600" dirty="0"/>
                        <a:t>The SOCC will assist with DHA’s overall Enterprise Operations Centre roadmap and provide the DHA with preventative measures and proactively detect the against cyber attacks.</a:t>
                      </a:r>
                    </a:p>
                    <a:p>
                      <a:pPr marL="171450" indent="-171450">
                        <a:buFont typeface="Arial" panose="020B0604020202020204" pitchFamily="34" charset="0"/>
                        <a:buChar char="•"/>
                      </a:pPr>
                      <a:r>
                        <a:rPr lang="en-US" sz="1600" dirty="0"/>
                        <a:t>The onboarding of clients for the SOCC Services is projected to commence in Q1 of the FY 2022/23.</a:t>
                      </a:r>
                      <a:endParaRPr lang="en-US" sz="1600" kern="1200" dirty="0">
                        <a:solidFill>
                          <a:schemeClr val="tx1"/>
                        </a:solidFill>
                        <a:latin typeface="+mn-lt"/>
                        <a:ea typeface="+mn-ea"/>
                        <a:cs typeface="+mn-cs"/>
                      </a:endParaRPr>
                    </a:p>
                  </a:txBody>
                  <a:tcPr marL="82296" marR="82296" marT="41148" marB="41148"/>
                </a:tc>
                <a:extLst>
                  <a:ext uri="{0D108BD9-81ED-4DB2-BD59-A6C34878D82A}">
                    <a16:rowId xmlns:a16="http://schemas.microsoft.com/office/drawing/2014/main" val="3799538203"/>
                  </a:ext>
                </a:extLst>
              </a:tr>
              <a:tr h="1433510">
                <a:tc>
                  <a:txBody>
                    <a:bodyPr/>
                    <a:lstStyle/>
                    <a:p>
                      <a:endParaRPr lang="en-ZA"/>
                    </a:p>
                  </a:txBody>
                  <a:tcPr marL="82296" marR="82296" marT="41148" marB="41148"/>
                </a:tc>
                <a:tc>
                  <a:txBody>
                    <a:bodyPr/>
                    <a:lstStyle/>
                    <a:p>
                      <a:endParaRPr lang="en-ZA"/>
                    </a:p>
                  </a:txBody>
                  <a:tcPr marL="82296" marR="82296" marT="41148" marB="41148"/>
                </a:tc>
                <a:tc>
                  <a:txBody>
                    <a:bodyPr/>
                    <a:lstStyle/>
                    <a:p>
                      <a:endParaRPr lang="en-ZA"/>
                    </a:p>
                  </a:txBody>
                  <a:tcPr marL="82296" marR="82296" marT="41148" marB="41148"/>
                </a:tc>
                <a:tc>
                  <a:txBody>
                    <a:bodyPr/>
                    <a:lstStyle/>
                    <a:p>
                      <a:endParaRPr lang="en-ZA" dirty="0"/>
                    </a:p>
                  </a:txBody>
                  <a:tcPr marL="82296" marR="82296" marT="41148" marB="41148"/>
                </a:tc>
                <a:extLst>
                  <a:ext uri="{0D108BD9-81ED-4DB2-BD59-A6C34878D82A}">
                    <a16:rowId xmlns:a16="http://schemas.microsoft.com/office/drawing/2014/main" val="3770463398"/>
                  </a:ext>
                </a:extLst>
              </a:tr>
            </a:tbl>
          </a:graphicData>
        </a:graphic>
      </p:graphicFrame>
      <p:sp>
        <p:nvSpPr>
          <p:cNvPr id="17" name="Title 1">
            <a:extLst>
              <a:ext uri="{FF2B5EF4-FFF2-40B4-BE49-F238E27FC236}">
                <a16:creationId xmlns:a16="http://schemas.microsoft.com/office/drawing/2014/main" id="{60A3166D-FBCD-4EB5-B3BF-0240FD62D235}"/>
              </a:ext>
            </a:extLst>
          </p:cNvPr>
          <p:cNvSpPr>
            <a:spLocks noGrp="1"/>
          </p:cNvSpPr>
          <p:nvPr>
            <p:ph type="title"/>
          </p:nvPr>
        </p:nvSpPr>
        <p:spPr>
          <a:xfrm>
            <a:off x="100303" y="601876"/>
            <a:ext cx="8943394" cy="480131"/>
          </a:xfrm>
          <a:noFill/>
        </p:spPr>
        <p:txBody>
          <a:bodyPr anchor="t">
            <a:spAutoFit/>
          </a:bodyPr>
          <a:lstStyle/>
          <a:p>
            <a:pPr algn="l"/>
            <a:r>
              <a:rPr lang="en-US" sz="2520" b="1" dirty="0"/>
              <a:t>The Investment Plan high-level deliverables for Networks</a:t>
            </a:r>
            <a:endParaRPr lang="en-ZA" sz="2520" b="1" dirty="0"/>
          </a:p>
        </p:txBody>
      </p:sp>
    </p:spTree>
    <p:extLst>
      <p:ext uri="{BB962C8B-B14F-4D97-AF65-F5344CB8AC3E}">
        <p14:creationId xmlns:p14="http://schemas.microsoft.com/office/powerpoint/2010/main" val="129903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5D460E-AFA0-4B83-B82A-E914FD0ABF02}"/>
              </a:ext>
            </a:extLst>
          </p:cNvPr>
          <p:cNvSpPr>
            <a:spLocks noGrp="1"/>
          </p:cNvSpPr>
          <p:nvPr>
            <p:ph type="sldNum" sz="quarter" idx="12"/>
          </p:nvPr>
        </p:nvSpPr>
        <p:spPr/>
        <p:txBody>
          <a:bodyPr/>
          <a:lstStyle/>
          <a:p>
            <a:pPr marL="0" indent="0">
              <a:buNone/>
            </a:pPr>
            <a:fld id="{2538E8B7-8BD9-9F48-9FB6-4E0DFEDB8449}" type="slidenum">
              <a:rPr lang="en-US" smtClean="0"/>
              <a:pPr marL="0" indent="0">
                <a:buNone/>
              </a:pPr>
              <a:t>13</a:t>
            </a:fld>
            <a:endParaRPr lang="en-US" dirty="0"/>
          </a:p>
        </p:txBody>
      </p:sp>
      <p:sp>
        <p:nvSpPr>
          <p:cNvPr id="6" name="Content Placeholder 9">
            <a:extLst>
              <a:ext uri="{FF2B5EF4-FFF2-40B4-BE49-F238E27FC236}">
                <a16:creationId xmlns:a16="http://schemas.microsoft.com/office/drawing/2014/main" id="{4C049ECB-C0CE-40E5-8A30-2F07A3D63ACE}"/>
              </a:ext>
            </a:extLst>
          </p:cNvPr>
          <p:cNvSpPr txBox="1">
            <a:spLocks/>
          </p:cNvSpPr>
          <p:nvPr/>
        </p:nvSpPr>
        <p:spPr>
          <a:xfrm>
            <a:off x="102235" y="52389"/>
            <a:ext cx="8893175" cy="1025784"/>
          </a:xfrm>
          <a:prstGeom prst="rect">
            <a:avLst/>
          </a:prstGeom>
          <a:solidFill>
            <a:srgbClr val="70A913"/>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2400" b="1" dirty="0"/>
              <a:t>IMPLEMENTATION PLAN FOR ROUTERS AND SWITCHES – KEY SITES</a:t>
            </a:r>
            <a:endParaRPr lang="en-ZA" altLang="en-US" sz="2400" b="1" dirty="0"/>
          </a:p>
        </p:txBody>
      </p:sp>
      <p:graphicFrame>
        <p:nvGraphicFramePr>
          <p:cNvPr id="11" name="Table 10"/>
          <p:cNvGraphicFramePr>
            <a:graphicFrameLocks noGrp="1"/>
          </p:cNvGraphicFramePr>
          <p:nvPr>
            <p:extLst/>
          </p:nvPr>
        </p:nvGraphicFramePr>
        <p:xfrm>
          <a:off x="102234" y="1123223"/>
          <a:ext cx="8893175" cy="4781973"/>
        </p:xfrm>
        <a:graphic>
          <a:graphicData uri="http://schemas.openxmlformats.org/drawingml/2006/table">
            <a:tbl>
              <a:tblPr firstRow="1" bandRow="1">
                <a:tableStyleId>{F5AB1C69-6EDB-4FF4-983F-18BD219EF322}</a:tableStyleId>
              </a:tblPr>
              <a:tblGrid>
                <a:gridCol w="2964392">
                  <a:extLst>
                    <a:ext uri="{9D8B030D-6E8A-4147-A177-3AD203B41FA5}">
                      <a16:colId xmlns:a16="http://schemas.microsoft.com/office/drawing/2014/main" val="3406491745"/>
                    </a:ext>
                  </a:extLst>
                </a:gridCol>
                <a:gridCol w="3386577">
                  <a:extLst>
                    <a:ext uri="{9D8B030D-6E8A-4147-A177-3AD203B41FA5}">
                      <a16:colId xmlns:a16="http://schemas.microsoft.com/office/drawing/2014/main" val="680856026"/>
                    </a:ext>
                  </a:extLst>
                </a:gridCol>
                <a:gridCol w="2542206">
                  <a:extLst>
                    <a:ext uri="{9D8B030D-6E8A-4147-A177-3AD203B41FA5}">
                      <a16:colId xmlns:a16="http://schemas.microsoft.com/office/drawing/2014/main" val="2248655226"/>
                    </a:ext>
                  </a:extLst>
                </a:gridCol>
              </a:tblGrid>
              <a:tr h="423333">
                <a:tc>
                  <a:txBody>
                    <a:bodyPr/>
                    <a:lstStyle/>
                    <a:p>
                      <a:pPr algn="ctr"/>
                      <a:r>
                        <a:rPr lang="en-US" dirty="0"/>
                        <a:t>FY2022/23</a:t>
                      </a:r>
                      <a:endParaRPr lang="en-ZA" dirty="0"/>
                    </a:p>
                  </a:txBody>
                  <a:tcPr/>
                </a:tc>
                <a:tc>
                  <a:txBody>
                    <a:bodyPr/>
                    <a:lstStyle/>
                    <a:p>
                      <a:pPr algn="ctr"/>
                      <a:r>
                        <a:rPr lang="en-US" dirty="0"/>
                        <a:t>FY2023/24</a:t>
                      </a:r>
                      <a:endParaRPr lang="en-ZA" dirty="0"/>
                    </a:p>
                  </a:txBody>
                  <a:tcPr/>
                </a:tc>
                <a:tc>
                  <a:txBody>
                    <a:bodyPr/>
                    <a:lstStyle/>
                    <a:p>
                      <a:pPr algn="ctr"/>
                      <a:r>
                        <a:rPr lang="en-US" dirty="0"/>
                        <a:t>FY2024/25</a:t>
                      </a:r>
                      <a:endParaRPr lang="en-ZA" dirty="0"/>
                    </a:p>
                  </a:txBody>
                  <a:tcPr/>
                </a:tc>
                <a:extLst>
                  <a:ext uri="{0D108BD9-81ED-4DB2-BD59-A6C34878D82A}">
                    <a16:rowId xmlns:a16="http://schemas.microsoft.com/office/drawing/2014/main" val="3387790654"/>
                  </a:ext>
                </a:extLst>
              </a:tr>
              <a:tr h="370840">
                <a:tc>
                  <a:txBody>
                    <a:bodyPr/>
                    <a:lstStyle/>
                    <a:p>
                      <a:r>
                        <a:rPr lang="en-US" sz="1600" dirty="0"/>
                        <a:t>Eastern Cape:</a:t>
                      </a:r>
                    </a:p>
                    <a:p>
                      <a:r>
                        <a:rPr lang="en-US" sz="1600" dirty="0"/>
                        <a:t>East London</a:t>
                      </a:r>
                    </a:p>
                    <a:p>
                      <a:r>
                        <a:rPr lang="en-US" sz="1600" dirty="0"/>
                        <a:t>Gqeberha, Mthatha</a:t>
                      </a:r>
                      <a:endParaRPr lang="en-ZA" sz="1600" b="1" dirty="0"/>
                    </a:p>
                  </a:txBody>
                  <a:tcPr/>
                </a:tc>
                <a:tc>
                  <a:txBody>
                    <a:bodyPr/>
                    <a:lstStyle/>
                    <a:p>
                      <a:r>
                        <a:rPr lang="en-US" sz="1600" dirty="0"/>
                        <a:t>Gauteng:</a:t>
                      </a:r>
                    </a:p>
                    <a:p>
                      <a:r>
                        <a:rPr lang="en-US" sz="1600" dirty="0"/>
                        <a:t>Harrison Street, Evaton, Akasia</a:t>
                      </a:r>
                      <a:endParaRPr lang="en-ZA" sz="1600" dirty="0"/>
                    </a:p>
                  </a:txBody>
                  <a:tcPr/>
                </a:tc>
                <a:tc>
                  <a:txBody>
                    <a:bodyPr/>
                    <a:lstStyle/>
                    <a:p>
                      <a:r>
                        <a:rPr lang="en-US" sz="1600" dirty="0"/>
                        <a:t>Eastern Cape:</a:t>
                      </a:r>
                    </a:p>
                    <a:p>
                      <a:r>
                        <a:rPr lang="en-US" sz="1600" dirty="0"/>
                        <a:t>Middledrift,</a:t>
                      </a:r>
                      <a:r>
                        <a:rPr lang="en-US" sz="1600" baseline="0" dirty="0"/>
                        <a:t> Qonce/KWT, </a:t>
                      </a:r>
                    </a:p>
                    <a:p>
                      <a:r>
                        <a:rPr lang="en-US" sz="1600" baseline="0" dirty="0"/>
                        <a:t>Aliwal North</a:t>
                      </a:r>
                      <a:endParaRPr lang="en-ZA" sz="1600" dirty="0"/>
                    </a:p>
                  </a:txBody>
                  <a:tcPr/>
                </a:tc>
                <a:extLst>
                  <a:ext uri="{0D108BD9-81ED-4DB2-BD59-A6C34878D82A}">
                    <a16:rowId xmlns:a16="http://schemas.microsoft.com/office/drawing/2014/main" val="42186524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Free State:</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Mangaung,</a:t>
                      </a:r>
                      <a:r>
                        <a:rPr lang="en-US" sz="1600" baseline="0" dirty="0"/>
                        <a:t> Sasolburg, Phuthaditjaba</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Limpopo:</a:t>
                      </a:r>
                      <a:endParaRPr lang="en-ZA"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Polokwane, Modjadjiskloof, Malamulele</a:t>
                      </a:r>
                      <a:endParaRPr lang="en-ZA" sz="1600" dirty="0"/>
                    </a:p>
                  </a:txBody>
                  <a:tcPr/>
                </a:tc>
                <a:tc>
                  <a:txBody>
                    <a:bodyPr/>
                    <a:lstStyle/>
                    <a:p>
                      <a:r>
                        <a:rPr lang="en-US" sz="1600" dirty="0"/>
                        <a:t>Free State:</a:t>
                      </a:r>
                    </a:p>
                    <a:p>
                      <a:r>
                        <a:rPr lang="en-US" sz="1600" dirty="0"/>
                        <a:t>Botshabelo, Welkom, Kroonstad</a:t>
                      </a:r>
                      <a:endParaRPr lang="en-ZA" sz="1600" dirty="0"/>
                    </a:p>
                  </a:txBody>
                  <a:tcPr/>
                </a:tc>
                <a:extLst>
                  <a:ext uri="{0D108BD9-81ED-4DB2-BD59-A6C34878D82A}">
                    <a16:rowId xmlns:a16="http://schemas.microsoft.com/office/drawing/2014/main" val="955983136"/>
                  </a:ext>
                </a:extLst>
              </a:tr>
              <a:tr h="370840">
                <a:tc>
                  <a:txBody>
                    <a:bodyPr/>
                    <a:lstStyle/>
                    <a:p>
                      <a:r>
                        <a:rPr lang="en-US" sz="1600" dirty="0"/>
                        <a:t>Gauteng:</a:t>
                      </a:r>
                      <a:r>
                        <a:rPr lang="en-US" sz="1600" baseline="0" dirty="0"/>
                        <a:t> </a:t>
                      </a:r>
                    </a:p>
                    <a:p>
                      <a:r>
                        <a:rPr lang="en-US" sz="1600" dirty="0"/>
                        <a:t>Edenvale,</a:t>
                      </a:r>
                      <a:r>
                        <a:rPr lang="en-US" sz="1600" baseline="0" dirty="0"/>
                        <a:t> Alberton, Randburg, Byron</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Mpumalanga:</a:t>
                      </a:r>
                      <a:endParaRPr lang="en-ZA" sz="1600" dirty="0"/>
                    </a:p>
                    <a:p>
                      <a:r>
                        <a:rPr lang="en-US" sz="1600" dirty="0"/>
                        <a:t>Mbombela,</a:t>
                      </a:r>
                      <a:r>
                        <a:rPr lang="en-US" sz="1600" baseline="0" dirty="0"/>
                        <a:t> Mashishing, Malelane</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Gauteng:</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Centurion, Roodepoort, Springs</a:t>
                      </a:r>
                      <a:endParaRPr lang="en-US" sz="1600" b="0" dirty="0"/>
                    </a:p>
                  </a:txBody>
                  <a:tcPr/>
                </a:tc>
                <a:extLst>
                  <a:ext uri="{0D108BD9-81ED-4DB2-BD59-A6C34878D82A}">
                    <a16:rowId xmlns:a16="http://schemas.microsoft.com/office/drawing/2014/main" val="111523397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KwaZulu-Natal:</a:t>
                      </a:r>
                    </a:p>
                    <a:p>
                      <a:r>
                        <a:rPr lang="en-US" sz="1600" dirty="0"/>
                        <a:t>Umngeni</a:t>
                      </a:r>
                      <a:r>
                        <a:rPr lang="en-US" sz="1600" baseline="0" dirty="0"/>
                        <a:t> Road, Commercial Road, Ulundi</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North-West:</a:t>
                      </a:r>
                      <a:endParaRPr lang="en-ZA" sz="1600" dirty="0"/>
                    </a:p>
                    <a:p>
                      <a:r>
                        <a:rPr lang="en-US" sz="1600" dirty="0"/>
                        <a:t>Mahikeng,</a:t>
                      </a:r>
                      <a:r>
                        <a:rPr lang="en-US" sz="1600" baseline="0" dirty="0"/>
                        <a:t> Litchtenburg, Potchefstroom</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KwaZulu-Natal:</a:t>
                      </a:r>
                    </a:p>
                    <a:p>
                      <a:r>
                        <a:rPr lang="en-US" sz="1600" dirty="0"/>
                        <a:t>Newcastle, Ladysmith, </a:t>
                      </a:r>
                      <a:r>
                        <a:rPr lang="en-US" sz="1600" dirty="0" err="1"/>
                        <a:t>Hluhluwe</a:t>
                      </a:r>
                      <a:endParaRPr lang="en-ZA" sz="1600" dirty="0"/>
                    </a:p>
                    <a:p>
                      <a:endParaRPr lang="en-ZA" sz="1600" dirty="0"/>
                    </a:p>
                  </a:txBody>
                  <a:tcPr/>
                </a:tc>
                <a:extLst>
                  <a:ext uri="{0D108BD9-81ED-4DB2-BD59-A6C34878D82A}">
                    <a16:rowId xmlns:a16="http://schemas.microsoft.com/office/drawing/2014/main" val="1068164369"/>
                  </a:ext>
                </a:extLst>
              </a:tr>
              <a:tr h="370840">
                <a:tc>
                  <a:txBody>
                    <a:bodyPr/>
                    <a:lstStyle/>
                    <a:p>
                      <a:r>
                        <a:rPr lang="en-US" sz="1600" dirty="0"/>
                        <a:t>Western Cape:</a:t>
                      </a:r>
                    </a:p>
                    <a:p>
                      <a:r>
                        <a:rPr lang="en-US" sz="1600" dirty="0"/>
                        <a:t>Barrack Street, Khayelitsha, Malmesbury</a:t>
                      </a:r>
                      <a:endParaRPr lang="en-ZA"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Northern Cape:</a:t>
                      </a:r>
                      <a:endParaRPr lang="en-ZA" sz="1600" dirty="0"/>
                    </a:p>
                    <a:p>
                      <a:r>
                        <a:rPr lang="en-US" sz="1600" dirty="0"/>
                        <a:t>Kimberley, Calvinia, Galeshewe</a:t>
                      </a:r>
                      <a:endParaRPr lang="en-ZA" sz="1600" dirty="0"/>
                    </a:p>
                  </a:txBody>
                  <a:tcPr/>
                </a:tc>
                <a:tc>
                  <a:txBody>
                    <a:bodyPr/>
                    <a:lstStyle/>
                    <a:p>
                      <a:r>
                        <a:rPr lang="en-US" sz="1600" dirty="0"/>
                        <a:t>Northern Cape:</a:t>
                      </a:r>
                    </a:p>
                    <a:p>
                      <a:r>
                        <a:rPr lang="en-US" sz="1600" dirty="0"/>
                        <a:t>Kuruman, Prieska, Colesberg</a:t>
                      </a:r>
                      <a:endParaRPr lang="en-ZA" sz="1600" dirty="0"/>
                    </a:p>
                  </a:txBody>
                  <a:tcPr/>
                </a:tc>
                <a:extLst>
                  <a:ext uri="{0D108BD9-81ED-4DB2-BD59-A6C34878D82A}">
                    <a16:rowId xmlns:a16="http://schemas.microsoft.com/office/drawing/2014/main" val="637127181"/>
                  </a:ext>
                </a:extLst>
              </a:tr>
            </a:tbl>
          </a:graphicData>
        </a:graphic>
      </p:graphicFrame>
    </p:spTree>
    <p:extLst>
      <p:ext uri="{BB962C8B-B14F-4D97-AF65-F5344CB8AC3E}">
        <p14:creationId xmlns:p14="http://schemas.microsoft.com/office/powerpoint/2010/main" val="2269468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5D460E-AFA0-4B83-B82A-E914FD0ABF02}"/>
              </a:ext>
            </a:extLst>
          </p:cNvPr>
          <p:cNvSpPr>
            <a:spLocks noGrp="1"/>
          </p:cNvSpPr>
          <p:nvPr>
            <p:ph type="sldNum" sz="quarter" idx="12"/>
          </p:nvPr>
        </p:nvSpPr>
        <p:spPr/>
        <p:txBody>
          <a:bodyPr/>
          <a:lstStyle/>
          <a:p>
            <a:pPr marL="0" indent="0">
              <a:buNone/>
            </a:pPr>
            <a:fld id="{2538E8B7-8BD9-9F48-9FB6-4E0DFEDB8449}" type="slidenum">
              <a:rPr lang="en-US" smtClean="0"/>
              <a:pPr marL="0" indent="0">
                <a:buNone/>
              </a:pPr>
              <a:t>14</a:t>
            </a:fld>
            <a:endParaRPr lang="en-US" dirty="0"/>
          </a:p>
        </p:txBody>
      </p:sp>
      <p:sp>
        <p:nvSpPr>
          <p:cNvPr id="6" name="Content Placeholder 9">
            <a:extLst>
              <a:ext uri="{FF2B5EF4-FFF2-40B4-BE49-F238E27FC236}">
                <a16:creationId xmlns:a16="http://schemas.microsoft.com/office/drawing/2014/main" id="{4C049ECB-C0CE-40E5-8A30-2F07A3D63ACE}"/>
              </a:ext>
            </a:extLst>
          </p:cNvPr>
          <p:cNvSpPr txBox="1">
            <a:spLocks/>
          </p:cNvSpPr>
          <p:nvPr/>
        </p:nvSpPr>
        <p:spPr>
          <a:xfrm>
            <a:off x="102235" y="52389"/>
            <a:ext cx="8893175" cy="1025784"/>
          </a:xfrm>
          <a:prstGeom prst="rect">
            <a:avLst/>
          </a:prstGeom>
          <a:solidFill>
            <a:srgbClr val="70A913"/>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ltLang="en-US" sz="2400" b="1" dirty="0"/>
              <a:t>PROGRESS ON THE NETWORK IMPLEMENTATION PLAN</a:t>
            </a:r>
          </a:p>
          <a:p>
            <a:pPr marL="0" indent="0" algn="ctr">
              <a:buNone/>
            </a:pPr>
            <a:r>
              <a:rPr lang="en-US" altLang="en-US" sz="2400" b="1" dirty="0"/>
              <a:t>- ROUTERS AND SWITCHES</a:t>
            </a:r>
            <a:endParaRPr lang="en-ZA" altLang="en-US" sz="2400" b="1" dirty="0"/>
          </a:p>
        </p:txBody>
      </p:sp>
      <p:graphicFrame>
        <p:nvGraphicFramePr>
          <p:cNvPr id="7" name="Content Placeholder 5">
            <a:extLst>
              <a:ext uri="{FF2B5EF4-FFF2-40B4-BE49-F238E27FC236}">
                <a16:creationId xmlns:a16="http://schemas.microsoft.com/office/drawing/2014/main" id="{AC88AB94-8FA8-4314-89C1-9740E9625AC0}"/>
              </a:ext>
            </a:extLst>
          </p:cNvPr>
          <p:cNvGraphicFramePr>
            <a:graphicFrameLocks/>
          </p:cNvGraphicFramePr>
          <p:nvPr>
            <p:extLst/>
          </p:nvPr>
        </p:nvGraphicFramePr>
        <p:xfrm>
          <a:off x="307330" y="1764084"/>
          <a:ext cx="8613756" cy="3393141"/>
        </p:xfrm>
        <a:graphic>
          <a:graphicData uri="http://schemas.openxmlformats.org/drawingml/2006/table">
            <a:tbl>
              <a:tblPr firstRow="1" firstCol="1" bandRow="1">
                <a:tableStyleId>{F5AB1C69-6EDB-4FF4-983F-18BD219EF322}</a:tableStyleId>
              </a:tblPr>
              <a:tblGrid>
                <a:gridCol w="2285296">
                  <a:extLst>
                    <a:ext uri="{9D8B030D-6E8A-4147-A177-3AD203B41FA5}">
                      <a16:colId xmlns:a16="http://schemas.microsoft.com/office/drawing/2014/main" val="2723080247"/>
                    </a:ext>
                  </a:extLst>
                </a:gridCol>
                <a:gridCol w="3719242">
                  <a:extLst>
                    <a:ext uri="{9D8B030D-6E8A-4147-A177-3AD203B41FA5}">
                      <a16:colId xmlns:a16="http://schemas.microsoft.com/office/drawing/2014/main" val="308839345"/>
                    </a:ext>
                  </a:extLst>
                </a:gridCol>
                <a:gridCol w="2609218">
                  <a:extLst>
                    <a:ext uri="{9D8B030D-6E8A-4147-A177-3AD203B41FA5}">
                      <a16:colId xmlns:a16="http://schemas.microsoft.com/office/drawing/2014/main" val="3992898684"/>
                    </a:ext>
                  </a:extLst>
                </a:gridCol>
              </a:tblGrid>
              <a:tr h="427790">
                <a:tc>
                  <a:txBody>
                    <a:bodyPr/>
                    <a:lstStyle/>
                    <a:p>
                      <a:pPr algn="l">
                        <a:lnSpc>
                          <a:spcPct val="115000"/>
                        </a:lnSpc>
                        <a:spcAft>
                          <a:spcPts val="0"/>
                        </a:spcAft>
                      </a:pPr>
                      <a:endParaRPr lang="en-ZA" sz="18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dirty="0">
                          <a:effectLst/>
                        </a:rPr>
                        <a:t>Routers</a:t>
                      </a:r>
                      <a:endParaRPr lang="en-ZA" sz="1800" dirty="0">
                        <a:solidFill>
                          <a:schemeClr val="bg1"/>
                        </a:solidFill>
                        <a:effectLst/>
                      </a:endParaRPr>
                    </a:p>
                  </a:txBody>
                  <a:tcPr marL="68580" marR="68580" marT="0" marB="0" anchor="ctr"/>
                </a:tc>
                <a:tc>
                  <a:txBody>
                    <a:bodyPr/>
                    <a:lstStyle/>
                    <a:p>
                      <a:pPr lvl="0" algn="ctr">
                        <a:lnSpc>
                          <a:spcPct val="114999"/>
                        </a:lnSpc>
                        <a:spcAft>
                          <a:spcPts val="0"/>
                        </a:spcAft>
                        <a:buNone/>
                      </a:pPr>
                      <a:r>
                        <a:rPr lang="en-US" sz="1800" dirty="0">
                          <a:effectLst/>
                        </a:rPr>
                        <a:t>Switches</a:t>
                      </a:r>
                      <a:endParaRPr lang="en-ZA" sz="1800" dirty="0">
                        <a:solidFill>
                          <a:schemeClr val="bg1"/>
                        </a:solidFill>
                        <a:effectLst/>
                      </a:endParaRPr>
                    </a:p>
                  </a:txBody>
                  <a:tcPr marL="68580" marR="68580" marT="0" marB="0" anchor="ctr"/>
                </a:tc>
                <a:extLst>
                  <a:ext uri="{0D108BD9-81ED-4DB2-BD59-A6C34878D82A}">
                    <a16:rowId xmlns:a16="http://schemas.microsoft.com/office/drawing/2014/main" val="4270025161"/>
                  </a:ext>
                </a:extLst>
              </a:tr>
              <a:tr h="821830">
                <a:tc>
                  <a:txBody>
                    <a:bodyPr/>
                    <a:lstStyle/>
                    <a:p>
                      <a:pPr algn="l">
                        <a:lnSpc>
                          <a:spcPct val="115000"/>
                        </a:lnSpc>
                        <a:spcAft>
                          <a:spcPts val="0"/>
                        </a:spcAft>
                      </a:pPr>
                      <a:r>
                        <a:rPr lang="en-ZA" sz="1800" dirty="0">
                          <a:effectLst/>
                        </a:rPr>
                        <a:t>Financial Year </a:t>
                      </a:r>
                    </a:p>
                    <a:p>
                      <a:pPr algn="l">
                        <a:lnSpc>
                          <a:spcPct val="115000"/>
                        </a:lnSpc>
                        <a:spcAft>
                          <a:spcPts val="0"/>
                        </a:spcAft>
                      </a:pPr>
                      <a:endParaRPr lang="en-ZA" sz="1800" dirty="0">
                        <a:solidFill>
                          <a:schemeClr val="bg1"/>
                        </a:solidFill>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kern="1200" dirty="0">
                          <a:effectLst/>
                        </a:rPr>
                        <a:t>Replacement, Support &amp; Maintenance</a:t>
                      </a:r>
                      <a:endParaRPr lang="en-ZA" sz="1800" b="1" kern="1200" dirty="0">
                        <a:solidFill>
                          <a:schemeClr val="bg1"/>
                        </a:solidFill>
                        <a:effectLst/>
                        <a:latin typeface="+mn-lt"/>
                        <a:ea typeface="+mn-ea"/>
                        <a:cs typeface="+mn-cs"/>
                      </a:endParaRPr>
                    </a:p>
                  </a:txBody>
                  <a:tcPr marL="68580" marR="68580" marT="0" marB="0" anchor="ctr"/>
                </a:tc>
                <a:tc>
                  <a:txBody>
                    <a:bodyPr/>
                    <a:lstStyle/>
                    <a:p>
                      <a:pPr algn="ctr">
                        <a:lnSpc>
                          <a:spcPct val="115000"/>
                        </a:lnSpc>
                        <a:spcAft>
                          <a:spcPts val="0"/>
                        </a:spcAft>
                      </a:pPr>
                      <a:r>
                        <a:rPr lang="en-US" sz="1800" kern="1200" dirty="0">
                          <a:effectLst/>
                        </a:rPr>
                        <a:t>Replacement, Support &amp; Maintenance</a:t>
                      </a:r>
                      <a:endParaRPr lang="en-ZA" sz="1800" b="1"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2270013526"/>
                  </a:ext>
                </a:extLst>
              </a:tr>
              <a:tr h="273943">
                <a:tc>
                  <a:txBody>
                    <a:bodyPr/>
                    <a:lstStyle/>
                    <a:p>
                      <a:pPr algn="l">
                        <a:lnSpc>
                          <a:spcPct val="115000"/>
                        </a:lnSpc>
                        <a:spcAft>
                          <a:spcPts val="0"/>
                        </a:spcAft>
                      </a:pPr>
                      <a:r>
                        <a:rPr lang="en-US" sz="1800" dirty="0">
                          <a:effectLst/>
                        </a:rPr>
                        <a:t>FY 2019/20</a:t>
                      </a:r>
                      <a:endParaRPr lang="en-ZA"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dirty="0">
                          <a:effectLst/>
                        </a:rPr>
                        <a:t>100</a:t>
                      </a:r>
                      <a:endParaRPr lang="en-ZA" sz="1800" dirty="0">
                        <a:solidFill>
                          <a:schemeClr val="tx1"/>
                        </a:solidFill>
                        <a:effectLst/>
                      </a:endParaRPr>
                    </a:p>
                  </a:txBody>
                  <a:tcPr marL="68580" marR="68580" marT="0" marB="0" anchor="b"/>
                </a:tc>
                <a:tc>
                  <a:txBody>
                    <a:bodyPr/>
                    <a:lstStyle/>
                    <a:p>
                      <a:pPr algn="ctr">
                        <a:lnSpc>
                          <a:spcPct val="115000"/>
                        </a:lnSpc>
                        <a:spcAft>
                          <a:spcPts val="0"/>
                        </a:spcAft>
                      </a:pPr>
                      <a:r>
                        <a:rPr lang="en-US" sz="1800" dirty="0">
                          <a:effectLst/>
                        </a:rPr>
                        <a:t>60</a:t>
                      </a:r>
                      <a:endParaRPr lang="en-ZA" sz="1800" dirty="0">
                        <a:solidFill>
                          <a:schemeClr val="tx1"/>
                        </a:solidFill>
                        <a:effectLst/>
                      </a:endParaRPr>
                    </a:p>
                  </a:txBody>
                  <a:tcPr marL="68580" marR="68580" marT="0" marB="0" anchor="b"/>
                </a:tc>
                <a:extLst>
                  <a:ext uri="{0D108BD9-81ED-4DB2-BD59-A6C34878D82A}">
                    <a16:rowId xmlns:a16="http://schemas.microsoft.com/office/drawing/2014/main" val="1600506608"/>
                  </a:ext>
                </a:extLst>
              </a:tr>
              <a:tr h="273943">
                <a:tc>
                  <a:txBody>
                    <a:bodyPr/>
                    <a:lstStyle/>
                    <a:p>
                      <a:pPr algn="l">
                        <a:lnSpc>
                          <a:spcPct val="115000"/>
                        </a:lnSpc>
                        <a:spcAft>
                          <a:spcPts val="0"/>
                        </a:spcAft>
                      </a:pPr>
                      <a:r>
                        <a:rPr lang="en-US" sz="1800" dirty="0">
                          <a:effectLst/>
                        </a:rPr>
                        <a:t>FY 2020/21</a:t>
                      </a:r>
                      <a:endParaRPr lang="en-ZA"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dirty="0">
                          <a:effectLst/>
                        </a:rPr>
                        <a:t>50</a:t>
                      </a:r>
                      <a:endParaRPr lang="en-ZA" sz="1800" dirty="0">
                        <a:solidFill>
                          <a:schemeClr val="tx1"/>
                        </a:solidFill>
                        <a:effectLst/>
                      </a:endParaRPr>
                    </a:p>
                  </a:txBody>
                  <a:tcPr marL="68580" marR="68580" marT="0" marB="0" anchor="b"/>
                </a:tc>
                <a:tc>
                  <a:txBody>
                    <a:bodyPr/>
                    <a:lstStyle/>
                    <a:p>
                      <a:pPr algn="ctr">
                        <a:lnSpc>
                          <a:spcPct val="115000"/>
                        </a:lnSpc>
                        <a:spcAft>
                          <a:spcPts val="0"/>
                        </a:spcAft>
                      </a:pPr>
                      <a:r>
                        <a:rPr lang="en-US" sz="1800" dirty="0">
                          <a:effectLst/>
                        </a:rPr>
                        <a:t>40</a:t>
                      </a:r>
                      <a:endParaRPr lang="en-ZA" sz="1800" dirty="0">
                        <a:solidFill>
                          <a:schemeClr val="tx1"/>
                        </a:solidFill>
                        <a:effectLst/>
                      </a:endParaRPr>
                    </a:p>
                  </a:txBody>
                  <a:tcPr marL="68580" marR="68580" marT="0" marB="0" anchor="b"/>
                </a:tc>
                <a:extLst>
                  <a:ext uri="{0D108BD9-81ED-4DB2-BD59-A6C34878D82A}">
                    <a16:rowId xmlns:a16="http://schemas.microsoft.com/office/drawing/2014/main" val="966404594"/>
                  </a:ext>
                </a:extLst>
              </a:tr>
              <a:tr h="273943">
                <a:tc>
                  <a:txBody>
                    <a:bodyPr/>
                    <a:lstStyle/>
                    <a:p>
                      <a:pPr algn="l">
                        <a:lnSpc>
                          <a:spcPct val="115000"/>
                        </a:lnSpc>
                        <a:spcAft>
                          <a:spcPts val="0"/>
                        </a:spcAft>
                      </a:pPr>
                      <a:r>
                        <a:rPr lang="en-US" sz="1800" dirty="0">
                          <a:effectLst/>
                        </a:rPr>
                        <a:t>FY 2021/22</a:t>
                      </a:r>
                      <a:endParaRPr lang="en-ZA"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dirty="0">
                          <a:effectLst/>
                        </a:rPr>
                        <a:t>30</a:t>
                      </a:r>
                      <a:endParaRPr lang="en-ZA" sz="1800" dirty="0">
                        <a:solidFill>
                          <a:schemeClr val="tx1"/>
                        </a:solidFill>
                        <a:effectLst/>
                      </a:endParaRPr>
                    </a:p>
                  </a:txBody>
                  <a:tcPr marL="68580" marR="68580" marT="0" marB="0" anchor="b"/>
                </a:tc>
                <a:tc>
                  <a:txBody>
                    <a:bodyPr/>
                    <a:lstStyle/>
                    <a:p>
                      <a:pPr algn="ctr">
                        <a:lnSpc>
                          <a:spcPct val="115000"/>
                        </a:lnSpc>
                        <a:spcAft>
                          <a:spcPts val="0"/>
                        </a:spcAft>
                      </a:pPr>
                      <a:r>
                        <a:rPr lang="en-US" sz="1800" dirty="0">
                          <a:effectLst/>
                        </a:rPr>
                        <a:t>30</a:t>
                      </a:r>
                      <a:endParaRPr lang="en-ZA" sz="1800" dirty="0">
                        <a:solidFill>
                          <a:schemeClr val="tx1"/>
                        </a:solidFill>
                        <a:effectLst/>
                      </a:endParaRPr>
                    </a:p>
                  </a:txBody>
                  <a:tcPr marL="68580" marR="68580" marT="0" marB="0" anchor="b"/>
                </a:tc>
                <a:extLst>
                  <a:ext uri="{0D108BD9-81ED-4DB2-BD59-A6C34878D82A}">
                    <a16:rowId xmlns:a16="http://schemas.microsoft.com/office/drawing/2014/main" val="494286450"/>
                  </a:ext>
                </a:extLst>
              </a:tr>
              <a:tr h="361965">
                <a:tc>
                  <a:txBody>
                    <a:bodyPr/>
                    <a:lstStyle/>
                    <a:p>
                      <a:pPr algn="l">
                        <a:lnSpc>
                          <a:spcPct val="115000"/>
                        </a:lnSpc>
                        <a:spcAft>
                          <a:spcPts val="0"/>
                        </a:spcAft>
                      </a:pPr>
                      <a:r>
                        <a:rPr lang="en-US" sz="1800" dirty="0">
                          <a:effectLst/>
                        </a:rPr>
                        <a:t>FY 2022/23</a:t>
                      </a:r>
                      <a:endParaRPr lang="en-ZA"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dirty="0">
                          <a:effectLst/>
                        </a:rPr>
                        <a:t>80</a:t>
                      </a:r>
                      <a:endParaRPr lang="en-ZA" sz="1800" dirty="0">
                        <a:solidFill>
                          <a:schemeClr val="tx1"/>
                        </a:solidFill>
                        <a:effectLst/>
                      </a:endParaRPr>
                    </a:p>
                  </a:txBody>
                  <a:tcPr marL="68580" marR="68580" marT="0" marB="0" anchor="b"/>
                </a:tc>
                <a:tc>
                  <a:txBody>
                    <a:bodyPr/>
                    <a:lstStyle/>
                    <a:p>
                      <a:pPr algn="ctr">
                        <a:lnSpc>
                          <a:spcPct val="115000"/>
                        </a:lnSpc>
                        <a:spcAft>
                          <a:spcPts val="0"/>
                        </a:spcAft>
                      </a:pPr>
                      <a:r>
                        <a:rPr lang="en-US" sz="1800" dirty="0">
                          <a:effectLst/>
                        </a:rPr>
                        <a:t>70</a:t>
                      </a:r>
                      <a:endParaRPr lang="en-ZA" sz="1800" dirty="0">
                        <a:solidFill>
                          <a:schemeClr val="tx1"/>
                        </a:solidFill>
                        <a:effectLst/>
                      </a:endParaRPr>
                    </a:p>
                  </a:txBody>
                  <a:tcPr marL="68580" marR="68580" marT="0" marB="0" anchor="b"/>
                </a:tc>
                <a:extLst>
                  <a:ext uri="{0D108BD9-81ED-4DB2-BD59-A6C34878D82A}">
                    <a16:rowId xmlns:a16="http://schemas.microsoft.com/office/drawing/2014/main" val="3681539287"/>
                  </a:ext>
                </a:extLst>
              </a:tr>
              <a:tr h="273943">
                <a:tc>
                  <a:txBody>
                    <a:bodyPr/>
                    <a:lstStyle/>
                    <a:p>
                      <a:pPr algn="l">
                        <a:lnSpc>
                          <a:spcPct val="115000"/>
                        </a:lnSpc>
                        <a:spcAft>
                          <a:spcPts val="0"/>
                        </a:spcAft>
                      </a:pPr>
                      <a:r>
                        <a:rPr lang="en-US" sz="1800" dirty="0">
                          <a:effectLst/>
                        </a:rPr>
                        <a:t>FY 2023/24</a:t>
                      </a:r>
                      <a:endParaRPr lang="en-ZA"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dirty="0">
                          <a:effectLst/>
                        </a:rPr>
                        <a:t>50</a:t>
                      </a:r>
                      <a:endParaRPr lang="en-ZA" sz="1800" dirty="0">
                        <a:solidFill>
                          <a:schemeClr val="tx1"/>
                        </a:solidFill>
                        <a:effectLst/>
                      </a:endParaRPr>
                    </a:p>
                  </a:txBody>
                  <a:tcPr marL="68580" marR="68580" marT="0" marB="0" anchor="b"/>
                </a:tc>
                <a:tc>
                  <a:txBody>
                    <a:bodyPr/>
                    <a:lstStyle/>
                    <a:p>
                      <a:pPr algn="ctr">
                        <a:lnSpc>
                          <a:spcPct val="115000"/>
                        </a:lnSpc>
                        <a:spcAft>
                          <a:spcPts val="0"/>
                        </a:spcAft>
                      </a:pPr>
                      <a:r>
                        <a:rPr lang="en-US" sz="1800" dirty="0">
                          <a:effectLst/>
                        </a:rPr>
                        <a:t>50</a:t>
                      </a:r>
                      <a:endParaRPr lang="en-ZA" sz="1800" dirty="0">
                        <a:solidFill>
                          <a:schemeClr val="tx1"/>
                        </a:solidFill>
                        <a:effectLst/>
                      </a:endParaRPr>
                    </a:p>
                  </a:txBody>
                  <a:tcPr marL="68580" marR="68580" marT="0" marB="0" anchor="b"/>
                </a:tc>
                <a:extLst>
                  <a:ext uri="{0D108BD9-81ED-4DB2-BD59-A6C34878D82A}">
                    <a16:rowId xmlns:a16="http://schemas.microsoft.com/office/drawing/2014/main" val="1518448388"/>
                  </a:ext>
                </a:extLst>
              </a:tr>
              <a:tr h="273943">
                <a:tc>
                  <a:txBody>
                    <a:bodyPr/>
                    <a:lstStyle/>
                    <a:p>
                      <a:pPr algn="l">
                        <a:lnSpc>
                          <a:spcPct val="115000"/>
                        </a:lnSpc>
                        <a:spcAft>
                          <a:spcPts val="0"/>
                        </a:spcAft>
                      </a:pPr>
                      <a:r>
                        <a:rPr lang="en-US" sz="1800" dirty="0">
                          <a:effectLst/>
                        </a:rPr>
                        <a:t>FY 2024/25</a:t>
                      </a:r>
                      <a:endParaRPr lang="en-ZA"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dirty="0">
                          <a:effectLst/>
                        </a:rPr>
                        <a:t>50</a:t>
                      </a:r>
                      <a:endParaRPr lang="en-ZA" sz="1800" dirty="0">
                        <a:solidFill>
                          <a:schemeClr val="tx1"/>
                        </a:solidFill>
                        <a:effectLst/>
                      </a:endParaRPr>
                    </a:p>
                  </a:txBody>
                  <a:tcPr marL="68580" marR="68580" marT="0" marB="0" anchor="b"/>
                </a:tc>
                <a:tc>
                  <a:txBody>
                    <a:bodyPr/>
                    <a:lstStyle/>
                    <a:p>
                      <a:pPr algn="ctr">
                        <a:lnSpc>
                          <a:spcPct val="115000"/>
                        </a:lnSpc>
                        <a:spcAft>
                          <a:spcPts val="0"/>
                        </a:spcAft>
                      </a:pPr>
                      <a:r>
                        <a:rPr lang="en-US" sz="1800" dirty="0">
                          <a:effectLst/>
                        </a:rPr>
                        <a:t>50</a:t>
                      </a:r>
                      <a:endParaRPr lang="en-ZA" sz="1800" dirty="0">
                        <a:solidFill>
                          <a:schemeClr val="tx1"/>
                        </a:solidFill>
                        <a:effectLst/>
                      </a:endParaRPr>
                    </a:p>
                  </a:txBody>
                  <a:tcPr marL="68580" marR="68580" marT="0" marB="0" anchor="b"/>
                </a:tc>
                <a:extLst>
                  <a:ext uri="{0D108BD9-81ED-4DB2-BD59-A6C34878D82A}">
                    <a16:rowId xmlns:a16="http://schemas.microsoft.com/office/drawing/2014/main" val="509351313"/>
                  </a:ext>
                </a:extLst>
              </a:tr>
              <a:tr h="273943">
                <a:tc>
                  <a:txBody>
                    <a:bodyPr/>
                    <a:lstStyle/>
                    <a:p>
                      <a:pPr algn="l">
                        <a:lnSpc>
                          <a:spcPct val="115000"/>
                        </a:lnSpc>
                        <a:spcAft>
                          <a:spcPts val="0"/>
                        </a:spcAft>
                      </a:pPr>
                      <a:r>
                        <a:rPr lang="en-ZA" sz="1800" dirty="0">
                          <a:effectLst/>
                        </a:rPr>
                        <a:t>TOTAL</a:t>
                      </a:r>
                      <a:endParaRPr lang="en-ZA"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15000"/>
                        </a:lnSpc>
                        <a:spcAft>
                          <a:spcPts val="0"/>
                        </a:spcAft>
                      </a:pPr>
                      <a:r>
                        <a:rPr lang="en-US" sz="1800" dirty="0">
                          <a:effectLst/>
                        </a:rPr>
                        <a:t>360</a:t>
                      </a:r>
                      <a:endParaRPr lang="en-ZA" sz="1800" b="1" dirty="0">
                        <a:solidFill>
                          <a:schemeClr val="tx1"/>
                        </a:solidFill>
                        <a:effectLst/>
                      </a:endParaRPr>
                    </a:p>
                  </a:txBody>
                  <a:tcPr marL="68580" marR="68580" marT="0" marB="0" anchor="b"/>
                </a:tc>
                <a:tc>
                  <a:txBody>
                    <a:bodyPr/>
                    <a:lstStyle/>
                    <a:p>
                      <a:pPr algn="ctr">
                        <a:lnSpc>
                          <a:spcPct val="115000"/>
                        </a:lnSpc>
                        <a:spcAft>
                          <a:spcPts val="0"/>
                        </a:spcAft>
                      </a:pPr>
                      <a:r>
                        <a:rPr lang="en-US" sz="1800" dirty="0">
                          <a:effectLst/>
                        </a:rPr>
                        <a:t>300</a:t>
                      </a:r>
                      <a:endParaRPr lang="en-ZA" sz="1800" b="1" dirty="0">
                        <a:solidFill>
                          <a:schemeClr val="tx1"/>
                        </a:solidFill>
                        <a:effectLst/>
                      </a:endParaRPr>
                    </a:p>
                  </a:txBody>
                  <a:tcPr marL="68580" marR="68580" marT="0" marB="0" anchor="b"/>
                </a:tc>
                <a:extLst>
                  <a:ext uri="{0D108BD9-81ED-4DB2-BD59-A6C34878D82A}">
                    <a16:rowId xmlns:a16="http://schemas.microsoft.com/office/drawing/2014/main" val="1792393994"/>
                  </a:ext>
                </a:extLst>
              </a:tr>
            </a:tbl>
          </a:graphicData>
        </a:graphic>
      </p:graphicFrame>
      <p:sp>
        <p:nvSpPr>
          <p:cNvPr id="2" name="TextBox 1"/>
          <p:cNvSpPr txBox="1"/>
          <p:nvPr/>
        </p:nvSpPr>
        <p:spPr>
          <a:xfrm>
            <a:off x="307330" y="1222055"/>
            <a:ext cx="8475260" cy="369332"/>
          </a:xfrm>
          <a:prstGeom prst="rect">
            <a:avLst/>
          </a:prstGeom>
          <a:noFill/>
        </p:spPr>
        <p:txBody>
          <a:bodyPr wrap="square" rtlCol="0">
            <a:spAutoFit/>
          </a:bodyPr>
          <a:lstStyle/>
          <a:p>
            <a:pPr algn="ctr"/>
            <a:r>
              <a:rPr lang="en-US" b="1" dirty="0"/>
              <a:t>Ongoing phased rollout since 2019/20 until 2020/25</a:t>
            </a:r>
            <a:endParaRPr lang="en-ZA" b="1" dirty="0"/>
          </a:p>
        </p:txBody>
      </p:sp>
    </p:spTree>
    <p:extLst>
      <p:ext uri="{BB962C8B-B14F-4D97-AF65-F5344CB8AC3E}">
        <p14:creationId xmlns:p14="http://schemas.microsoft.com/office/powerpoint/2010/main" val="4019450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2235" y="52389"/>
            <a:ext cx="8893175" cy="496886"/>
          </a:xfrm>
          <a:solidFill>
            <a:srgbClr val="70A913"/>
          </a:solidFill>
        </p:spPr>
        <p:txBody>
          <a:bodyPr/>
          <a:lstStyle/>
          <a:p>
            <a:pPr marL="0" indent="0" algn="ctr">
              <a:buNone/>
            </a:pPr>
            <a:r>
              <a:rPr lang="en-ZA" altLang="en-US" sz="2400" b="1" dirty="0"/>
              <a:t>PROGRESS ON THE NETWORK IMPLEMENTATION PLAN</a:t>
            </a:r>
          </a:p>
        </p:txBody>
      </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512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buNone/>
            </a:pPr>
            <a:fld id="{897B934A-29E9-47D0-9A1E-C6BDAD6FFCD0}" type="slidenum">
              <a:rPr lang="en-ZA" altLang="en-US" sz="1800">
                <a:latin typeface="+mn-lt"/>
              </a:rPr>
              <a:pPr marL="0" indent="0">
                <a:buNone/>
              </a:pPr>
              <a:t>15</a:t>
            </a:fld>
            <a:endParaRPr lang="en-ZA" altLang="en-US" sz="1800" dirty="0">
              <a:latin typeface="+mn-lt"/>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p:txBody>
      </p:sp>
      <p:pic>
        <p:nvPicPr>
          <p:cNvPr id="1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ontent Placeholder 5">
            <a:extLst>
              <a:ext uri="{FF2B5EF4-FFF2-40B4-BE49-F238E27FC236}">
                <a16:creationId xmlns:a16="http://schemas.microsoft.com/office/drawing/2014/main" id="{365FDC97-CCF5-4397-975D-B131CE78511D}"/>
              </a:ext>
            </a:extLst>
          </p:cNvPr>
          <p:cNvGraphicFramePr>
            <a:graphicFrameLocks/>
          </p:cNvGraphicFramePr>
          <p:nvPr>
            <p:extLst/>
          </p:nvPr>
        </p:nvGraphicFramePr>
        <p:xfrm>
          <a:off x="325437" y="1236471"/>
          <a:ext cx="8378941" cy="1500248"/>
        </p:xfrm>
        <a:graphic>
          <a:graphicData uri="http://schemas.openxmlformats.org/drawingml/2006/table">
            <a:tbl>
              <a:tblPr firstRow="1" firstCol="1" bandRow="1">
                <a:tableStyleId>{69C7853C-536D-4A76-A0AE-DD22124D55A5}</a:tableStyleId>
              </a:tblPr>
              <a:tblGrid>
                <a:gridCol w="1617194">
                  <a:extLst>
                    <a:ext uri="{9D8B030D-6E8A-4147-A177-3AD203B41FA5}">
                      <a16:colId xmlns:a16="http://schemas.microsoft.com/office/drawing/2014/main" val="2723080247"/>
                    </a:ext>
                  </a:extLst>
                </a:gridCol>
                <a:gridCol w="3477126">
                  <a:extLst>
                    <a:ext uri="{9D8B030D-6E8A-4147-A177-3AD203B41FA5}">
                      <a16:colId xmlns:a16="http://schemas.microsoft.com/office/drawing/2014/main" val="2804133054"/>
                    </a:ext>
                  </a:extLst>
                </a:gridCol>
                <a:gridCol w="3284621">
                  <a:extLst>
                    <a:ext uri="{9D8B030D-6E8A-4147-A177-3AD203B41FA5}">
                      <a16:colId xmlns:a16="http://schemas.microsoft.com/office/drawing/2014/main" val="3825582442"/>
                    </a:ext>
                  </a:extLst>
                </a:gridCol>
              </a:tblGrid>
              <a:tr h="546564">
                <a:tc>
                  <a:txBody>
                    <a:bodyPr/>
                    <a:lstStyle/>
                    <a:p>
                      <a:pPr marL="0" indent="0" algn="ctr" defTabSz="457200" rtl="0" eaLnBrk="1" latinLnBrk="0" hangingPunct="1">
                        <a:lnSpc>
                          <a:spcPct val="115000"/>
                        </a:lnSpc>
                        <a:spcAft>
                          <a:spcPts val="0"/>
                        </a:spcAft>
                        <a:buFont typeface="+mj-lt"/>
                        <a:buNone/>
                      </a:pPr>
                      <a:endParaRPr lang="en-ZA" sz="1600" b="1" kern="1200" dirty="0">
                        <a:solidFill>
                          <a:schemeClr val="lt1"/>
                        </a:solidFill>
                        <a:latin typeface="+mn-lt"/>
                        <a:ea typeface="+mn-ea"/>
                        <a:cs typeface="+mn-cs"/>
                      </a:endParaRPr>
                    </a:p>
                  </a:txBody>
                  <a:tcPr marL="68580" marR="68580" marT="0" marB="0" anchor="b"/>
                </a:tc>
                <a:tc>
                  <a:txBody>
                    <a:bodyPr/>
                    <a:lstStyle/>
                    <a:p>
                      <a:pPr marL="0" indent="0" algn="ctr" defTabSz="457200" rtl="0" eaLnBrk="1" latinLnBrk="0" hangingPunct="1">
                        <a:lnSpc>
                          <a:spcPct val="115000"/>
                        </a:lnSpc>
                        <a:spcAft>
                          <a:spcPts val="0"/>
                        </a:spcAft>
                        <a:buFont typeface="+mj-lt"/>
                        <a:buNone/>
                      </a:pPr>
                      <a:r>
                        <a:rPr lang="en-US" sz="1600" kern="1200" dirty="0"/>
                        <a:t>MONDAY-FRIDAY</a:t>
                      </a:r>
                      <a:endParaRPr lang="en-ZA" sz="1600" b="1" kern="1200" dirty="0">
                        <a:solidFill>
                          <a:schemeClr val="lt1"/>
                        </a:solidFill>
                        <a:latin typeface="+mn-lt"/>
                        <a:ea typeface="+mn-ea"/>
                        <a:cs typeface="+mn-cs"/>
                      </a:endParaRPr>
                    </a:p>
                  </a:txBody>
                  <a:tcPr marL="68580" marR="68580" marT="0" marB="0" anchor="ctr"/>
                </a:tc>
                <a:tc>
                  <a:txBody>
                    <a:bodyPr/>
                    <a:lstStyle/>
                    <a:p>
                      <a:pPr marL="0" indent="0" algn="ctr" defTabSz="457200" rtl="0" eaLnBrk="1" latinLnBrk="0" hangingPunct="1">
                        <a:lnSpc>
                          <a:spcPct val="115000"/>
                        </a:lnSpc>
                        <a:spcAft>
                          <a:spcPts val="0"/>
                        </a:spcAft>
                        <a:buFont typeface="+mj-lt"/>
                        <a:buNone/>
                      </a:pPr>
                      <a:r>
                        <a:rPr lang="en-US" sz="1600" kern="1200" dirty="0"/>
                        <a:t>WEEKENDS AND PUBLIC HOLIDAYS</a:t>
                      </a:r>
                      <a:endParaRPr lang="en-ZA" sz="1600" b="1" kern="1200" dirty="0">
                        <a:solidFill>
                          <a:schemeClr val="lt1"/>
                        </a:solidFill>
                        <a:latin typeface="+mn-lt"/>
                        <a:ea typeface="+mn-ea"/>
                        <a:cs typeface="+mn-cs"/>
                      </a:endParaRPr>
                    </a:p>
                  </a:txBody>
                  <a:tcPr marL="68580" marR="68580" marT="0" marB="0" anchor="ctr"/>
                </a:tc>
                <a:extLst>
                  <a:ext uri="{0D108BD9-81ED-4DB2-BD59-A6C34878D82A}">
                    <a16:rowId xmlns:a16="http://schemas.microsoft.com/office/drawing/2014/main" val="2270013526"/>
                  </a:ext>
                </a:extLst>
              </a:tr>
              <a:tr h="591942">
                <a:tc>
                  <a:txBody>
                    <a:bodyPr/>
                    <a:lstStyle/>
                    <a:p>
                      <a:pPr algn="ctr">
                        <a:lnSpc>
                          <a:spcPct val="115000"/>
                        </a:lnSpc>
                        <a:spcAft>
                          <a:spcPts val="0"/>
                        </a:spcAft>
                      </a:pPr>
                      <a:r>
                        <a:rPr lang="en-US" sz="1800" dirty="0">
                          <a:effectLst/>
                        </a:rPr>
                        <a:t>Morning</a:t>
                      </a:r>
                      <a:endParaRPr lang="en-ZA" sz="18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800" dirty="0">
                          <a:effectLst/>
                        </a:rPr>
                        <a:t>06:30, 08:00, 09:30, 11:30</a:t>
                      </a:r>
                    </a:p>
                  </a:txBody>
                  <a:tcPr marL="68580" marR="68580" marT="0" marB="0" anchor="b"/>
                </a:tc>
                <a:tc>
                  <a:txBody>
                    <a:bodyPr/>
                    <a:lstStyle/>
                    <a:p>
                      <a:pPr algn="ctr">
                        <a:lnSpc>
                          <a:spcPct val="115000"/>
                        </a:lnSpc>
                        <a:spcAft>
                          <a:spcPts val="0"/>
                        </a:spcAft>
                      </a:pPr>
                      <a:r>
                        <a:rPr lang="en-ZA" sz="1800" dirty="0">
                          <a:effectLst/>
                        </a:rPr>
                        <a:t>06:30, 09:30, 11:30</a:t>
                      </a:r>
                    </a:p>
                  </a:txBody>
                  <a:tcPr marL="68580" marR="68580" marT="0" marB="0" anchor="ctr"/>
                </a:tc>
                <a:extLst>
                  <a:ext uri="{0D108BD9-81ED-4DB2-BD59-A6C34878D82A}">
                    <a16:rowId xmlns:a16="http://schemas.microsoft.com/office/drawing/2014/main" val="494286450"/>
                  </a:ext>
                </a:extLst>
              </a:tr>
              <a:tr h="361742">
                <a:tc>
                  <a:txBody>
                    <a:bodyPr/>
                    <a:lstStyle/>
                    <a:p>
                      <a:pPr algn="ctr">
                        <a:lnSpc>
                          <a:spcPct val="115000"/>
                        </a:lnSpc>
                        <a:spcAft>
                          <a:spcPts val="0"/>
                        </a:spcAft>
                      </a:pPr>
                      <a:r>
                        <a:rPr lang="en-US" sz="1800" dirty="0">
                          <a:effectLst/>
                        </a:rPr>
                        <a:t>Afternoon</a:t>
                      </a:r>
                      <a:endParaRPr lang="en-ZA" sz="1800" b="1" dirty="0">
                        <a:effectLst/>
                        <a:latin typeface="Verdana" panose="020B060403050404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ZA" sz="1800" dirty="0">
                          <a:effectLst/>
                        </a:rPr>
                        <a:t>14:00, 15:30, 16:30, 17:30</a:t>
                      </a:r>
                    </a:p>
                  </a:txBody>
                  <a:tcPr marL="68580" marR="68580" marT="0" marB="0" anchor="b"/>
                </a:tc>
                <a:tc>
                  <a:txBody>
                    <a:bodyPr/>
                    <a:lstStyle/>
                    <a:p>
                      <a:pPr algn="ctr">
                        <a:lnSpc>
                          <a:spcPct val="115000"/>
                        </a:lnSpc>
                        <a:spcAft>
                          <a:spcPts val="0"/>
                        </a:spcAft>
                      </a:pPr>
                      <a:r>
                        <a:rPr lang="en-ZA" sz="1800" dirty="0">
                          <a:effectLst/>
                        </a:rPr>
                        <a:t>14:00, 15:30, 17:30</a:t>
                      </a:r>
                    </a:p>
                  </a:txBody>
                  <a:tcPr marL="68580" marR="68580" marT="0" marB="0" anchor="ctr"/>
                </a:tc>
                <a:extLst>
                  <a:ext uri="{0D108BD9-81ED-4DB2-BD59-A6C34878D82A}">
                    <a16:rowId xmlns:a16="http://schemas.microsoft.com/office/drawing/2014/main" val="4148282912"/>
                  </a:ext>
                </a:extLst>
              </a:tr>
            </a:tbl>
          </a:graphicData>
        </a:graphic>
      </p:graphicFrame>
      <p:sp>
        <p:nvSpPr>
          <p:cNvPr id="10" name="TextBox 9">
            <a:extLst>
              <a:ext uri="{FF2B5EF4-FFF2-40B4-BE49-F238E27FC236}">
                <a16:creationId xmlns:a16="http://schemas.microsoft.com/office/drawing/2014/main" id="{0ECCDE6E-EAEF-43E8-AE4A-0D2B7102772F}"/>
              </a:ext>
            </a:extLst>
          </p:cNvPr>
          <p:cNvSpPr txBox="1"/>
          <p:nvPr/>
        </p:nvSpPr>
        <p:spPr>
          <a:xfrm>
            <a:off x="334753" y="3016151"/>
            <a:ext cx="796490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For the period </a:t>
            </a:r>
            <a:r>
              <a:rPr lang="en-US" b="1" dirty="0"/>
              <a:t>18 October 2021 to 31 January 2022</a:t>
            </a:r>
            <a:r>
              <a:rPr lang="en-US" dirty="0"/>
              <a:t>, all monitoring and support performed before 07:30 and after 16:00 on week days will be done remotely. The same is also true for weekends and public holidays, with the exception being the days where overtime for non-SMS members has been approved.</a:t>
            </a:r>
          </a:p>
          <a:p>
            <a:endParaRPr lang="en-US" dirty="0"/>
          </a:p>
          <a:p>
            <a:pPr marL="285750" indent="-285750">
              <a:buFont typeface="Arial" panose="020B0604020202020204" pitchFamily="34" charset="0"/>
              <a:buChar char="•"/>
            </a:pPr>
            <a:r>
              <a:rPr lang="en-US" dirty="0"/>
              <a:t>SITA monitors the DHA network 24/7/365 with the Network Monitoring System (NMS) tool.</a:t>
            </a:r>
          </a:p>
        </p:txBody>
      </p:sp>
      <p:sp>
        <p:nvSpPr>
          <p:cNvPr id="13" name="Title 1">
            <a:extLst>
              <a:ext uri="{FF2B5EF4-FFF2-40B4-BE49-F238E27FC236}">
                <a16:creationId xmlns:a16="http://schemas.microsoft.com/office/drawing/2014/main" id="{630F6444-4E8B-4BD4-BF76-5FB3F8869E11}"/>
              </a:ext>
            </a:extLst>
          </p:cNvPr>
          <p:cNvSpPr>
            <a:spLocks noGrp="1"/>
          </p:cNvSpPr>
          <p:nvPr>
            <p:ph type="title"/>
          </p:nvPr>
        </p:nvSpPr>
        <p:spPr>
          <a:xfrm>
            <a:off x="100303" y="751768"/>
            <a:ext cx="8943394" cy="480131"/>
          </a:xfrm>
          <a:noFill/>
        </p:spPr>
        <p:txBody>
          <a:bodyPr anchor="t">
            <a:spAutoFit/>
          </a:bodyPr>
          <a:lstStyle/>
          <a:p>
            <a:r>
              <a:rPr lang="en-US" sz="2520" b="1" dirty="0"/>
              <a:t>Monitoring &amp; Support Hours</a:t>
            </a:r>
            <a:endParaRPr lang="en-ZA" sz="2520" b="1" dirty="0"/>
          </a:p>
        </p:txBody>
      </p:sp>
    </p:spTree>
    <p:extLst>
      <p:ext uri="{BB962C8B-B14F-4D97-AF65-F5344CB8AC3E}">
        <p14:creationId xmlns:p14="http://schemas.microsoft.com/office/powerpoint/2010/main" val="3046623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2235" y="52389"/>
            <a:ext cx="8893175" cy="496886"/>
          </a:xfrm>
          <a:solidFill>
            <a:srgbClr val="70A913"/>
          </a:solidFill>
        </p:spPr>
        <p:txBody>
          <a:bodyPr/>
          <a:lstStyle/>
          <a:p>
            <a:pPr marL="0" indent="0" algn="ctr">
              <a:buNone/>
            </a:pPr>
            <a:r>
              <a:rPr lang="en-ZA" altLang="en-US" sz="2400" b="1" dirty="0"/>
              <a:t>PROGRESS ON THE NETWORK IMPLEMENTATION PLAN</a:t>
            </a:r>
          </a:p>
        </p:txBody>
      </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512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buNone/>
            </a:pPr>
            <a:fld id="{897B934A-29E9-47D0-9A1E-C6BDAD6FFCD0}" type="slidenum">
              <a:rPr lang="en-ZA" altLang="en-US" sz="1800">
                <a:latin typeface="+mn-lt"/>
              </a:rPr>
              <a:pPr marL="0" indent="0">
                <a:buNone/>
              </a:pPr>
              <a:t>16</a:t>
            </a:fld>
            <a:endParaRPr lang="en-ZA" altLang="en-US" sz="1800" dirty="0">
              <a:latin typeface="+mn-lt"/>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p:txBody>
      </p:sp>
      <p:pic>
        <p:nvPicPr>
          <p:cNvPr id="11"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Content Placeholder 5">
            <a:extLst>
              <a:ext uri="{FF2B5EF4-FFF2-40B4-BE49-F238E27FC236}">
                <a16:creationId xmlns:a16="http://schemas.microsoft.com/office/drawing/2014/main" id="{C421F787-6333-4018-B96D-01ED4E827580}"/>
              </a:ext>
            </a:extLst>
          </p:cNvPr>
          <p:cNvGraphicFramePr>
            <a:graphicFrameLocks/>
          </p:cNvGraphicFramePr>
          <p:nvPr>
            <p:extLst/>
          </p:nvPr>
        </p:nvGraphicFramePr>
        <p:xfrm>
          <a:off x="353983" y="1063942"/>
          <a:ext cx="8436034" cy="4907791"/>
        </p:xfrm>
        <a:graphic>
          <a:graphicData uri="http://schemas.openxmlformats.org/drawingml/2006/table">
            <a:tbl>
              <a:tblPr firstRow="1" firstCol="1" bandRow="1">
                <a:tableStyleId>{69C7853C-536D-4A76-A0AE-DD22124D55A5}</a:tableStyleId>
              </a:tblPr>
              <a:tblGrid>
                <a:gridCol w="4117933">
                  <a:extLst>
                    <a:ext uri="{9D8B030D-6E8A-4147-A177-3AD203B41FA5}">
                      <a16:colId xmlns:a16="http://schemas.microsoft.com/office/drawing/2014/main" val="2804133054"/>
                    </a:ext>
                  </a:extLst>
                </a:gridCol>
                <a:gridCol w="4318101">
                  <a:extLst>
                    <a:ext uri="{9D8B030D-6E8A-4147-A177-3AD203B41FA5}">
                      <a16:colId xmlns:a16="http://schemas.microsoft.com/office/drawing/2014/main" val="3825582442"/>
                    </a:ext>
                  </a:extLst>
                </a:gridCol>
              </a:tblGrid>
              <a:tr h="357676">
                <a:tc>
                  <a:txBody>
                    <a:bodyPr/>
                    <a:lstStyle/>
                    <a:p>
                      <a:pPr algn="ctr">
                        <a:lnSpc>
                          <a:spcPct val="115000"/>
                        </a:lnSpc>
                        <a:spcAft>
                          <a:spcPts val="0"/>
                        </a:spcAft>
                      </a:pPr>
                      <a:r>
                        <a:rPr lang="en-US" sz="2400" kern="1200" dirty="0">
                          <a:effectLst/>
                        </a:rPr>
                        <a:t>HALLMARK TEAM</a:t>
                      </a:r>
                      <a:endParaRPr lang="en-ZA" sz="2400" b="1" kern="1200" dirty="0">
                        <a:solidFill>
                          <a:schemeClr val="bg1"/>
                        </a:solidFill>
                        <a:effectLst/>
                        <a:latin typeface="+mn-lt"/>
                        <a:ea typeface="+mn-ea"/>
                        <a:cs typeface="+mn-cs"/>
                      </a:endParaRPr>
                    </a:p>
                  </a:txBody>
                  <a:tcPr marL="68580" marR="68580" marT="0" marB="0" anchor="ctr"/>
                </a:tc>
                <a:tc>
                  <a:txBody>
                    <a:bodyPr/>
                    <a:lstStyle/>
                    <a:p>
                      <a:pPr algn="ctr">
                        <a:lnSpc>
                          <a:spcPct val="115000"/>
                        </a:lnSpc>
                        <a:spcAft>
                          <a:spcPts val="0"/>
                        </a:spcAft>
                      </a:pPr>
                      <a:r>
                        <a:rPr lang="en-US" sz="2400" kern="1200" dirty="0">
                          <a:effectLst/>
                        </a:rPr>
                        <a:t>CENTURION TEAM</a:t>
                      </a:r>
                      <a:endParaRPr lang="en-ZA" sz="2400" b="1" kern="1200" dirty="0">
                        <a:solidFill>
                          <a:schemeClr val="bg1"/>
                        </a:solidFill>
                        <a:effectLst/>
                        <a:latin typeface="+mn-lt"/>
                        <a:ea typeface="+mn-ea"/>
                        <a:cs typeface="+mn-cs"/>
                      </a:endParaRPr>
                    </a:p>
                  </a:txBody>
                  <a:tcPr marL="68580" marR="68580" marT="0" marB="0" anchor="ctr"/>
                </a:tc>
                <a:extLst>
                  <a:ext uri="{0D108BD9-81ED-4DB2-BD59-A6C34878D82A}">
                    <a16:rowId xmlns:a16="http://schemas.microsoft.com/office/drawing/2014/main" val="2270013526"/>
                  </a:ext>
                </a:extLst>
              </a:tr>
              <a:tr h="553235">
                <a:tc>
                  <a:txBody>
                    <a:bodyPr/>
                    <a:lstStyle/>
                    <a:p>
                      <a:pPr algn="ctr">
                        <a:lnSpc>
                          <a:spcPct val="115000"/>
                        </a:lnSpc>
                        <a:spcAft>
                          <a:spcPts val="0"/>
                        </a:spcAft>
                      </a:pPr>
                      <a:r>
                        <a:rPr lang="en-US" sz="1800" b="0" dirty="0">
                          <a:effectLst/>
                        </a:rPr>
                        <a:t>DHA Data Centre Operations</a:t>
                      </a:r>
                      <a:endParaRPr lang="en-US" sz="1800" b="0" baseline="0" dirty="0">
                        <a:effectLst/>
                      </a:endParaRPr>
                    </a:p>
                    <a:p>
                      <a:pPr algn="ctr">
                        <a:lnSpc>
                          <a:spcPct val="115000"/>
                        </a:lnSpc>
                        <a:spcAft>
                          <a:spcPts val="0"/>
                        </a:spcAft>
                      </a:pPr>
                      <a:endParaRPr lang="en-ZA" sz="1800" b="0" dirty="0">
                        <a:effectLst/>
                      </a:endParaRPr>
                    </a:p>
                  </a:txBody>
                  <a:tcPr marL="68580" marR="68580" marT="0" marB="0"/>
                </a:tc>
                <a:tc>
                  <a:txBody>
                    <a:bodyPr/>
                    <a:lstStyle/>
                    <a:p>
                      <a:pPr algn="ctr">
                        <a:lnSpc>
                          <a:spcPct val="115000"/>
                        </a:lnSpc>
                        <a:spcAft>
                          <a:spcPts val="0"/>
                        </a:spcAft>
                      </a:pPr>
                      <a:r>
                        <a:rPr lang="en-US" sz="1800" dirty="0">
                          <a:effectLst/>
                        </a:rPr>
                        <a:t>DHA Data Centre Operations</a:t>
                      </a:r>
                    </a:p>
                    <a:p>
                      <a:pPr algn="ctr">
                        <a:lnSpc>
                          <a:spcPct val="115000"/>
                        </a:lnSpc>
                        <a:spcAft>
                          <a:spcPts val="0"/>
                        </a:spcAft>
                      </a:pPr>
                      <a:endParaRPr lang="en-US" sz="1800" b="1" dirty="0">
                        <a:effectLst/>
                      </a:endParaRPr>
                    </a:p>
                  </a:txBody>
                  <a:tcPr marL="68580" marR="68580" marT="0" marB="0"/>
                </a:tc>
                <a:extLst>
                  <a:ext uri="{0D108BD9-81ED-4DB2-BD59-A6C34878D82A}">
                    <a16:rowId xmlns:a16="http://schemas.microsoft.com/office/drawing/2014/main" val="494286450"/>
                  </a:ext>
                </a:extLst>
              </a:tr>
              <a:tr h="838229">
                <a:tc>
                  <a:txBody>
                    <a:bodyPr/>
                    <a:lstStyle/>
                    <a:p>
                      <a:pPr algn="ctr">
                        <a:lnSpc>
                          <a:spcPct val="115000"/>
                        </a:lnSpc>
                        <a:spcAft>
                          <a:spcPts val="0"/>
                        </a:spcAft>
                      </a:pPr>
                      <a:r>
                        <a:rPr lang="en-US" sz="1800" b="0" baseline="0" dirty="0">
                          <a:effectLst/>
                        </a:rPr>
                        <a:t>DHA Information Systems Security</a:t>
                      </a:r>
                      <a:endParaRPr lang="en-ZA" sz="1800" b="0" dirty="0">
                        <a:effectLst/>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800" dirty="0">
                          <a:effectLst/>
                        </a:rPr>
                        <a:t>SITA Operational Security and Internet Services (OSIS)</a:t>
                      </a:r>
                      <a:endParaRPr lang="en-US" sz="1800" dirty="0">
                        <a:effectLst/>
                      </a:endParaRPr>
                    </a:p>
                    <a:p>
                      <a:pPr algn="ctr">
                        <a:lnSpc>
                          <a:spcPct val="115000"/>
                        </a:lnSpc>
                        <a:spcAft>
                          <a:spcPts val="0"/>
                        </a:spcAft>
                      </a:pPr>
                      <a:endParaRPr lang="en-US" sz="1800" b="1" dirty="0">
                        <a:effectLst/>
                      </a:endParaRPr>
                    </a:p>
                  </a:txBody>
                  <a:tcPr marL="68580" marR="68580" marT="0" marB="0"/>
                </a:tc>
                <a:extLst>
                  <a:ext uri="{0D108BD9-81ED-4DB2-BD59-A6C34878D82A}">
                    <a16:rowId xmlns:a16="http://schemas.microsoft.com/office/drawing/2014/main" val="192397510"/>
                  </a:ext>
                </a:extLst>
              </a:tr>
              <a:tr h="466410">
                <a:tc>
                  <a:txBody>
                    <a:bodyPr/>
                    <a:lstStyle/>
                    <a:p>
                      <a:pPr algn="ctr">
                        <a:lnSpc>
                          <a:spcPct val="115000"/>
                        </a:lnSpc>
                        <a:spcAft>
                          <a:spcPts val="0"/>
                        </a:spcAft>
                      </a:pPr>
                      <a:r>
                        <a:rPr lang="en-US" sz="1800" b="0" baseline="0" dirty="0">
                          <a:effectLst/>
                        </a:rPr>
                        <a:t>DHA Networks</a:t>
                      </a:r>
                      <a:endParaRPr lang="en-ZA" sz="1800" b="0" dirty="0">
                        <a:effectLst/>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800" dirty="0">
                          <a:effectLst/>
                        </a:rPr>
                        <a:t>DHA Networks</a:t>
                      </a:r>
                      <a:endParaRPr lang="en-US" sz="1800" b="1" dirty="0">
                        <a:effectLst/>
                      </a:endParaRPr>
                    </a:p>
                  </a:txBody>
                  <a:tcPr marL="68580" marR="68580" marT="0" marB="0"/>
                </a:tc>
                <a:extLst>
                  <a:ext uri="{0D108BD9-81ED-4DB2-BD59-A6C34878D82A}">
                    <a16:rowId xmlns:a16="http://schemas.microsoft.com/office/drawing/2014/main" val="2168225785"/>
                  </a:ext>
                </a:extLst>
              </a:tr>
              <a:tr h="2306602">
                <a:tc>
                  <a:txBody>
                    <a:bodyPr/>
                    <a:lstStyle/>
                    <a:p>
                      <a:pPr algn="ctr">
                        <a:lnSpc>
                          <a:spcPct val="115000"/>
                        </a:lnSpc>
                        <a:spcAft>
                          <a:spcPts val="0"/>
                        </a:spcAft>
                      </a:pPr>
                      <a:endParaRPr lang="en-US" sz="1800" b="0" baseline="0" dirty="0">
                        <a:effectLst/>
                      </a:endParaRPr>
                    </a:p>
                    <a:p>
                      <a:pPr algn="ctr">
                        <a:lnSpc>
                          <a:spcPct val="115000"/>
                        </a:lnSpc>
                        <a:spcAft>
                          <a:spcPts val="0"/>
                        </a:spcAft>
                      </a:pPr>
                      <a:r>
                        <a:rPr lang="en-US" sz="1800" b="0" baseline="0" dirty="0">
                          <a:effectLst/>
                        </a:rPr>
                        <a:t>DHA Applications Maintenance &amp; Support</a:t>
                      </a:r>
                    </a:p>
                    <a:p>
                      <a:pPr algn="ctr">
                        <a:lnSpc>
                          <a:spcPct val="115000"/>
                        </a:lnSpc>
                        <a:spcAft>
                          <a:spcPts val="0"/>
                        </a:spcAft>
                      </a:pPr>
                      <a:endParaRPr lang="en-ZA" sz="1800" b="0" dirty="0">
                        <a:effectLst/>
                      </a:endParaRPr>
                    </a:p>
                  </a:txBody>
                  <a:tcPr marL="68580" marR="68580" marT="0" marB="0"/>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1800" baseline="0" dirty="0">
                          <a:effectLst/>
                        </a:rPr>
                        <a:t>SITA Applications Maintenance &amp; Support</a:t>
                      </a:r>
                    </a:p>
                    <a:p>
                      <a:pPr algn="ctr">
                        <a:lnSpc>
                          <a:spcPct val="115000"/>
                        </a:lnSpc>
                        <a:spcAft>
                          <a:spcPts val="0"/>
                        </a:spcAft>
                      </a:pPr>
                      <a:r>
                        <a:rPr lang="en-US" sz="1800" dirty="0">
                          <a:effectLst/>
                        </a:rPr>
                        <a:t>SITA</a:t>
                      </a:r>
                      <a:r>
                        <a:rPr lang="en-US" sz="1800" baseline="0" dirty="0">
                          <a:effectLst/>
                        </a:rPr>
                        <a:t> officials from:</a:t>
                      </a:r>
                      <a:endParaRPr lang="en-ZA" sz="1800" dirty="0">
                        <a:effectLst/>
                      </a:endParaRPr>
                    </a:p>
                    <a:p>
                      <a:pPr algn="ctr">
                        <a:lnSpc>
                          <a:spcPct val="115000"/>
                        </a:lnSpc>
                        <a:spcAft>
                          <a:spcPts val="0"/>
                        </a:spcAft>
                      </a:pPr>
                      <a:r>
                        <a:rPr lang="en-ZA" sz="1800" dirty="0">
                          <a:effectLst/>
                        </a:rPr>
                        <a:t>SITA Networks (WAN and Internet Links)</a:t>
                      </a:r>
                    </a:p>
                    <a:p>
                      <a:pPr algn="ctr">
                        <a:lnSpc>
                          <a:spcPct val="115000"/>
                        </a:lnSpc>
                        <a:spcAft>
                          <a:spcPts val="0"/>
                        </a:spcAft>
                      </a:pPr>
                      <a:r>
                        <a:rPr lang="en-ZA" sz="1800" dirty="0">
                          <a:effectLst/>
                        </a:rPr>
                        <a:t>SITA Hosting (Power, Cooling, etc.)</a:t>
                      </a:r>
                    </a:p>
                    <a:p>
                      <a:pPr algn="ctr">
                        <a:lnSpc>
                          <a:spcPct val="115000"/>
                        </a:lnSpc>
                        <a:spcAft>
                          <a:spcPts val="0"/>
                        </a:spcAft>
                      </a:pPr>
                      <a:r>
                        <a:rPr lang="en-ZA" sz="1800" dirty="0">
                          <a:effectLst/>
                        </a:rPr>
                        <a:t>SITA Mainframe Application and </a:t>
                      </a:r>
                    </a:p>
                    <a:p>
                      <a:pPr algn="ctr">
                        <a:lnSpc>
                          <a:spcPct val="115000"/>
                        </a:lnSpc>
                        <a:spcAft>
                          <a:spcPts val="0"/>
                        </a:spcAft>
                      </a:pPr>
                      <a:r>
                        <a:rPr lang="en-ZA" sz="1800" dirty="0">
                          <a:effectLst/>
                        </a:rPr>
                        <a:t>SITA Infrastructure Support (NPR, MQ, MCS, BAS, PERSAL)</a:t>
                      </a:r>
                      <a:endParaRPr lang="en-US" sz="1800" dirty="0">
                        <a:effectLst/>
                      </a:endParaRPr>
                    </a:p>
                    <a:p>
                      <a:pPr algn="ctr">
                        <a:lnSpc>
                          <a:spcPct val="115000"/>
                        </a:lnSpc>
                        <a:spcAft>
                          <a:spcPts val="0"/>
                        </a:spcAft>
                      </a:pPr>
                      <a:endParaRPr lang="en-US" sz="1800" b="1" dirty="0">
                        <a:effectLst/>
                      </a:endParaRPr>
                    </a:p>
                  </a:txBody>
                  <a:tcPr marL="68580" marR="68580" marT="0" marB="0"/>
                </a:tc>
                <a:extLst>
                  <a:ext uri="{0D108BD9-81ED-4DB2-BD59-A6C34878D82A}">
                    <a16:rowId xmlns:a16="http://schemas.microsoft.com/office/drawing/2014/main" val="3704224254"/>
                  </a:ext>
                </a:extLst>
              </a:tr>
            </a:tbl>
          </a:graphicData>
        </a:graphic>
      </p:graphicFrame>
      <p:sp>
        <p:nvSpPr>
          <p:cNvPr id="14" name="Title 1">
            <a:extLst>
              <a:ext uri="{FF2B5EF4-FFF2-40B4-BE49-F238E27FC236}">
                <a16:creationId xmlns:a16="http://schemas.microsoft.com/office/drawing/2014/main" id="{F389E57D-5953-42F5-8AA1-56CC351A012F}"/>
              </a:ext>
            </a:extLst>
          </p:cNvPr>
          <p:cNvSpPr>
            <a:spLocks noGrp="1"/>
          </p:cNvSpPr>
          <p:nvPr>
            <p:ph type="title"/>
          </p:nvPr>
        </p:nvSpPr>
        <p:spPr>
          <a:xfrm>
            <a:off x="100303" y="562294"/>
            <a:ext cx="8943394" cy="480131"/>
          </a:xfrm>
          <a:noFill/>
        </p:spPr>
        <p:txBody>
          <a:bodyPr anchor="t">
            <a:spAutoFit/>
          </a:bodyPr>
          <a:lstStyle/>
          <a:p>
            <a:r>
              <a:rPr lang="en-US" sz="2520" b="1" dirty="0"/>
              <a:t>Support Services</a:t>
            </a:r>
            <a:endParaRPr lang="en-ZA" sz="2520" b="1" dirty="0"/>
          </a:p>
        </p:txBody>
      </p:sp>
    </p:spTree>
    <p:extLst>
      <p:ext uri="{BB962C8B-B14F-4D97-AF65-F5344CB8AC3E}">
        <p14:creationId xmlns:p14="http://schemas.microsoft.com/office/powerpoint/2010/main" val="2756269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2235" y="52389"/>
            <a:ext cx="8893175" cy="496886"/>
          </a:xfrm>
          <a:solidFill>
            <a:srgbClr val="70A913"/>
          </a:solidFill>
        </p:spPr>
        <p:txBody>
          <a:bodyPr/>
          <a:lstStyle/>
          <a:p>
            <a:pPr marL="0" indent="0" algn="ctr">
              <a:buNone/>
            </a:pPr>
            <a:r>
              <a:rPr lang="en-ZA" altLang="en-US" sz="2400" b="1" dirty="0"/>
              <a:t>PROGRESS ON THE NETWORK IMPLEMENTATION PLAN</a:t>
            </a:r>
          </a:p>
        </p:txBody>
      </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512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buNone/>
            </a:pPr>
            <a:fld id="{897B934A-29E9-47D0-9A1E-C6BDAD6FFCD0}" type="slidenum">
              <a:rPr lang="en-ZA" altLang="en-US" sz="1800">
                <a:latin typeface="+mn-lt"/>
              </a:rPr>
              <a:pPr marL="0" indent="0">
                <a:buNone/>
              </a:pPr>
              <a:t>17</a:t>
            </a:fld>
            <a:endParaRPr lang="en-ZA" altLang="en-US" sz="1800" dirty="0">
              <a:latin typeface="+mn-lt"/>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p:txBody>
      </p:sp>
      <p:pic>
        <p:nvPicPr>
          <p:cNvPr id="1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a:extLst>
              <a:ext uri="{FF2B5EF4-FFF2-40B4-BE49-F238E27FC236}">
                <a16:creationId xmlns:a16="http://schemas.microsoft.com/office/drawing/2014/main" id="{60A3166D-FBCD-4EB5-B3BF-0240FD62D235}"/>
              </a:ext>
            </a:extLst>
          </p:cNvPr>
          <p:cNvSpPr>
            <a:spLocks noGrp="1"/>
          </p:cNvSpPr>
          <p:nvPr>
            <p:ph type="title"/>
          </p:nvPr>
        </p:nvSpPr>
        <p:spPr>
          <a:xfrm>
            <a:off x="100303" y="685531"/>
            <a:ext cx="8943394" cy="480131"/>
          </a:xfrm>
          <a:noFill/>
        </p:spPr>
        <p:txBody>
          <a:bodyPr anchor="t">
            <a:spAutoFit/>
          </a:bodyPr>
          <a:lstStyle/>
          <a:p>
            <a:r>
              <a:rPr lang="en-US" sz="2520" b="1" dirty="0"/>
              <a:t>Governance</a:t>
            </a:r>
            <a:endParaRPr lang="en-ZA" sz="2520" b="1" dirty="0"/>
          </a:p>
        </p:txBody>
      </p:sp>
      <p:sp>
        <p:nvSpPr>
          <p:cNvPr id="12" name="Content Placeholder 2">
            <a:extLst>
              <a:ext uri="{FF2B5EF4-FFF2-40B4-BE49-F238E27FC236}">
                <a16:creationId xmlns:a16="http://schemas.microsoft.com/office/drawing/2014/main" id="{4D52D3C7-2D86-4C95-8326-C879C14B1CA0}"/>
              </a:ext>
            </a:extLst>
          </p:cNvPr>
          <p:cNvSpPr txBox="1">
            <a:spLocks/>
          </p:cNvSpPr>
          <p:nvPr/>
        </p:nvSpPr>
        <p:spPr>
          <a:xfrm>
            <a:off x="469900" y="1208751"/>
            <a:ext cx="8234100" cy="3119164"/>
          </a:xfrm>
          <a:prstGeom prst="rect">
            <a:avLst/>
          </a:prstGeom>
        </p:spPr>
        <p:txBody>
          <a:bodyPr>
            <a:normAutofit fontScale="92500"/>
          </a:bodyPr>
          <a:lstStyle>
            <a:lvl1pPr marL="317485" indent="-317485" algn="l" defTabSz="846625" rtl="0" eaLnBrk="1" latinLnBrk="0" hangingPunct="1">
              <a:spcBef>
                <a:spcPts val="556"/>
              </a:spcBef>
              <a:buSzPct val="90000"/>
              <a:buFont typeface="Wingdings" panose="05000000000000000000" pitchFamily="2" charset="2"/>
              <a:buChar char="v"/>
              <a:defRPr sz="24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995078" indent="-161682"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168518" indent="-17344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a:lstStyle>
          <a:p>
            <a:pPr>
              <a:buFont typeface="Arial" panose="020B0604020202020204" pitchFamily="34" charset="0"/>
              <a:buChar char="•"/>
            </a:pPr>
            <a:r>
              <a:rPr lang="en-US" dirty="0"/>
              <a:t>DHA/SITA Executive engagements are conducted on a quarterly basis </a:t>
            </a:r>
          </a:p>
          <a:p>
            <a:pPr lvl="1">
              <a:buFont typeface="Arial" panose="020B0604020202020204" pitchFamily="34" charset="0"/>
              <a:buChar char="•"/>
            </a:pPr>
            <a:r>
              <a:rPr lang="en-US" dirty="0"/>
              <a:t>Q3 engagement convened on 15 October 2021</a:t>
            </a:r>
          </a:p>
          <a:p>
            <a:pPr lvl="1">
              <a:buFont typeface="Arial" panose="020B0604020202020204" pitchFamily="34" charset="0"/>
              <a:buChar char="•"/>
            </a:pPr>
            <a:r>
              <a:rPr lang="en-US" dirty="0"/>
              <a:t>Q4 envisaged end-Dec 21 / early-Jan 2022  </a:t>
            </a:r>
          </a:p>
          <a:p>
            <a:pPr marL="338490" indent="-342900">
              <a:buFont typeface="Arial" panose="020B0604020202020204" pitchFamily="34" charset="0"/>
              <a:buChar char="•"/>
            </a:pPr>
            <a:r>
              <a:rPr lang="en-US" dirty="0"/>
              <a:t>Project Management Methodology regular meeting conducted </a:t>
            </a:r>
          </a:p>
          <a:p>
            <a:pPr marL="679491" lvl="1" indent="-342900">
              <a:buFont typeface="Arial" panose="020B0604020202020204" pitchFamily="34" charset="0"/>
              <a:buChar char="•"/>
            </a:pPr>
            <a:r>
              <a:rPr lang="en-US" dirty="0"/>
              <a:t>Regular SITA / DHA Coordination and Integration meetings</a:t>
            </a:r>
          </a:p>
          <a:p>
            <a:pPr marL="679491" lvl="1" indent="-342900">
              <a:buFont typeface="Arial" panose="020B0604020202020204" pitchFamily="34" charset="0"/>
              <a:buChar char="•"/>
            </a:pPr>
            <a:r>
              <a:rPr lang="en-US" dirty="0"/>
              <a:t>Strategic Task Team meetings: Weekly</a:t>
            </a:r>
          </a:p>
          <a:p>
            <a:pPr marL="679491" lvl="1" indent="-342900">
              <a:buFont typeface="Arial" panose="020B0604020202020204" pitchFamily="34" charset="0"/>
              <a:buChar char="•"/>
            </a:pPr>
            <a:r>
              <a:rPr lang="en-US" dirty="0"/>
              <a:t>Strategic Task Team Steering Committee: Monthly</a:t>
            </a:r>
          </a:p>
        </p:txBody>
      </p:sp>
    </p:spTree>
    <p:extLst>
      <p:ext uri="{BB962C8B-B14F-4D97-AF65-F5344CB8AC3E}">
        <p14:creationId xmlns:p14="http://schemas.microsoft.com/office/powerpoint/2010/main" val="615834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97643" y="1967169"/>
            <a:ext cx="8893175" cy="1365250"/>
          </a:xfrm>
          <a:solidFill>
            <a:srgbClr val="70A913"/>
          </a:solidFill>
        </p:spPr>
        <p:txBody>
          <a:bodyPr/>
          <a:lstStyle/>
          <a:p>
            <a:pPr marL="0" indent="0" algn="ctr">
              <a:buNone/>
            </a:pPr>
            <a:r>
              <a:rPr lang="en-ZA" sz="2800" b="1" dirty="0">
                <a:cs typeface="Arial" panose="020B0604020202020204" pitchFamily="34" charset="0"/>
              </a:rPr>
              <a:t>IMPLEMENTATION OF THE </a:t>
            </a:r>
            <a:r>
              <a:rPr lang="en-US" sz="2800" b="1" dirty="0">
                <a:cs typeface="Arial" panose="020B0604020202020204" pitchFamily="34" charset="0"/>
              </a:rPr>
              <a:t>BRANCH APPOINTMENT BOOKING SYSTEM (BABS) </a:t>
            </a:r>
            <a:endParaRPr lang="en-ZA" altLang="en-US" sz="2400" b="1" dirty="0"/>
          </a:p>
        </p:txBody>
      </p:sp>
      <p:grpSp>
        <p:nvGrpSpPr>
          <p:cNvPr id="5123" name="Group 2"/>
          <p:cNvGrpSpPr>
            <a:grpSpLocks/>
          </p:cNvGrpSpPr>
          <p:nvPr/>
        </p:nvGrpSpPr>
        <p:grpSpPr bwMode="auto">
          <a:xfrm>
            <a:off x="0" y="5805488"/>
            <a:ext cx="9144000" cy="1041400"/>
            <a:chOff x="0" y="5828721"/>
            <a:chExt cx="9144000" cy="1017421"/>
          </a:xfrm>
        </p:grpSpPr>
        <p:pic>
          <p:nvPicPr>
            <p:cNvPr id="51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5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mtClean="0">
                <a:solidFill>
                  <a:srgbClr val="898989"/>
                </a:solidFill>
              </a:rPr>
              <a:pPr marL="0" indent="0" algn="l" eaLnBrk="1" hangingPunct="1">
                <a:buNone/>
              </a:pPr>
              <a:t>18</a:t>
            </a:fld>
            <a:endParaRPr lang="en-ZA" altLang="en-US" dirty="0">
              <a:solidFill>
                <a:srgbClr val="898989"/>
              </a:solidFill>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pic>
        <p:nvPicPr>
          <p:cNvPr id="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847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2235" y="52389"/>
            <a:ext cx="8893175" cy="959981"/>
          </a:xfrm>
          <a:solidFill>
            <a:srgbClr val="70A913"/>
          </a:solidFill>
        </p:spPr>
        <p:txBody>
          <a:bodyPr/>
          <a:lstStyle/>
          <a:p>
            <a:pPr marL="0" indent="0" algn="ctr">
              <a:buNone/>
            </a:pPr>
            <a:r>
              <a:rPr lang="en-ZA" altLang="en-US" sz="2400" b="1" dirty="0"/>
              <a:t>PROGRESS ON THE IMPLEMENTATION PLAN  FOR BRANCH APPOINTMENT BOOKING SYSTEM</a:t>
            </a:r>
          </a:p>
        </p:txBody>
      </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512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buNone/>
            </a:pPr>
            <a:fld id="{897B934A-29E9-47D0-9A1E-C6BDAD6FFCD0}" type="slidenum">
              <a:rPr lang="en-ZA" altLang="en-US" sz="1800">
                <a:latin typeface="+mn-lt"/>
              </a:rPr>
              <a:pPr marL="0" indent="0">
                <a:buNone/>
              </a:pPr>
              <a:t>19</a:t>
            </a:fld>
            <a:endParaRPr lang="en-ZA" altLang="en-US" sz="1800" dirty="0">
              <a:latin typeface="+mn-lt"/>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p:txBody>
      </p:sp>
      <p:pic>
        <p:nvPicPr>
          <p:cNvPr id="1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a:extLst>
              <a:ext uri="{FF2B5EF4-FFF2-40B4-BE49-F238E27FC236}">
                <a16:creationId xmlns:a16="http://schemas.microsoft.com/office/drawing/2014/main" id="{60A3166D-FBCD-4EB5-B3BF-0240FD62D235}"/>
              </a:ext>
            </a:extLst>
          </p:cNvPr>
          <p:cNvSpPr>
            <a:spLocks noGrp="1"/>
          </p:cNvSpPr>
          <p:nvPr>
            <p:ph type="title"/>
          </p:nvPr>
        </p:nvSpPr>
        <p:spPr>
          <a:xfrm>
            <a:off x="136101" y="1177482"/>
            <a:ext cx="8943394" cy="523220"/>
          </a:xfrm>
          <a:noFill/>
        </p:spPr>
        <p:txBody>
          <a:bodyPr anchor="t">
            <a:spAutoFit/>
          </a:bodyPr>
          <a:lstStyle/>
          <a:p>
            <a:r>
              <a:rPr lang="en-US" sz="2800" dirty="0"/>
              <a:t>Milestone Plan</a:t>
            </a:r>
            <a:endParaRPr lang="en-ZA" sz="2520" b="1" dirty="0"/>
          </a:p>
        </p:txBody>
      </p:sp>
      <p:sp>
        <p:nvSpPr>
          <p:cNvPr id="12" name="Content Placeholder 2">
            <a:extLst>
              <a:ext uri="{FF2B5EF4-FFF2-40B4-BE49-F238E27FC236}">
                <a16:creationId xmlns:a16="http://schemas.microsoft.com/office/drawing/2014/main" id="{4D52D3C7-2D86-4C95-8326-C879C14B1CA0}"/>
              </a:ext>
            </a:extLst>
          </p:cNvPr>
          <p:cNvSpPr txBox="1">
            <a:spLocks/>
          </p:cNvSpPr>
          <p:nvPr/>
        </p:nvSpPr>
        <p:spPr>
          <a:xfrm>
            <a:off x="469900" y="1208751"/>
            <a:ext cx="8234100" cy="3119164"/>
          </a:xfrm>
          <a:prstGeom prst="rect">
            <a:avLst/>
          </a:prstGeom>
        </p:spPr>
        <p:txBody>
          <a:bodyPr>
            <a:normAutofit/>
          </a:bodyPr>
          <a:lstStyle>
            <a:lvl1pPr marL="317485" indent="-317485" algn="l" defTabSz="846625" rtl="0" eaLnBrk="1" latinLnBrk="0" hangingPunct="1">
              <a:spcBef>
                <a:spcPts val="556"/>
              </a:spcBef>
              <a:buSzPct val="90000"/>
              <a:buFont typeface="Wingdings" panose="05000000000000000000" pitchFamily="2" charset="2"/>
              <a:buChar char="v"/>
              <a:defRPr sz="24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995078" indent="-161682"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168518" indent="-17344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a:lstStyle>
          <a:p>
            <a:pPr>
              <a:buFont typeface="Arial" panose="020B0604020202020204" pitchFamily="34" charset="0"/>
              <a:buChar char="•"/>
            </a:pPr>
            <a:endParaRPr lang="en-US" dirty="0"/>
          </a:p>
        </p:txBody>
      </p:sp>
      <p:graphicFrame>
        <p:nvGraphicFramePr>
          <p:cNvPr id="9" name="Content Placeholder 5">
            <a:extLst>
              <a:ext uri="{FF2B5EF4-FFF2-40B4-BE49-F238E27FC236}">
                <a16:creationId xmlns:a16="http://schemas.microsoft.com/office/drawing/2014/main" id="{1EAEEAE5-F374-BF4F-B21B-C15DB80C33D1}"/>
              </a:ext>
            </a:extLst>
          </p:cNvPr>
          <p:cNvGraphicFramePr>
            <a:graphicFrameLocks/>
          </p:cNvGraphicFramePr>
          <p:nvPr>
            <p:extLst/>
          </p:nvPr>
        </p:nvGraphicFramePr>
        <p:xfrm>
          <a:off x="240295" y="1012370"/>
          <a:ext cx="8839200" cy="259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a:extLst>
              <a:ext uri="{FF2B5EF4-FFF2-40B4-BE49-F238E27FC236}">
                <a16:creationId xmlns:a16="http://schemas.microsoft.com/office/drawing/2014/main" id="{6E45B8CD-434F-3E4B-BE00-ABFDCBD5E6A5}"/>
              </a:ext>
            </a:extLst>
          </p:cNvPr>
          <p:cNvCxnSpPr/>
          <p:nvPr/>
        </p:nvCxnSpPr>
        <p:spPr>
          <a:xfrm>
            <a:off x="3592286" y="2296960"/>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5FA0533-6078-8D42-8990-CC162E32C657}"/>
              </a:ext>
            </a:extLst>
          </p:cNvPr>
          <p:cNvCxnSpPr>
            <a:cxnSpLocks/>
          </p:cNvCxnSpPr>
          <p:nvPr/>
        </p:nvCxnSpPr>
        <p:spPr>
          <a:xfrm>
            <a:off x="1726105" y="2330924"/>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07D3B12-6DD3-154D-81BA-94BBEAB3691C}"/>
              </a:ext>
            </a:extLst>
          </p:cNvPr>
          <p:cNvCxnSpPr/>
          <p:nvPr/>
        </p:nvCxnSpPr>
        <p:spPr>
          <a:xfrm>
            <a:off x="5418211" y="2330924"/>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AFDF45F-70AC-1E4C-9FC0-FEA7C90BCE88}"/>
              </a:ext>
            </a:extLst>
          </p:cNvPr>
          <p:cNvCxnSpPr/>
          <p:nvPr/>
        </p:nvCxnSpPr>
        <p:spPr>
          <a:xfrm>
            <a:off x="7264264" y="2330924"/>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5">
            <a:extLst>
              <a:ext uri="{FF2B5EF4-FFF2-40B4-BE49-F238E27FC236}">
                <a16:creationId xmlns:a16="http://schemas.microsoft.com/office/drawing/2014/main" id="{B7DE42BE-9775-1144-A32C-81F46824C2A2}"/>
              </a:ext>
            </a:extLst>
          </p:cNvPr>
          <p:cNvGraphicFramePr>
            <a:graphicFrameLocks/>
          </p:cNvGraphicFramePr>
          <p:nvPr>
            <p:extLst/>
          </p:nvPr>
        </p:nvGraphicFramePr>
        <p:xfrm>
          <a:off x="282804" y="2959819"/>
          <a:ext cx="8608291" cy="2495050"/>
        </p:xfrm>
        <a:graphic>
          <a:graphicData uri="http://schemas.openxmlformats.org/drawingml/2006/table">
            <a:tbl>
              <a:tblPr firstRow="1" bandRow="1">
                <a:tableStyleId>{F5AB1C69-6EDB-4FF4-983F-18BD219EF322}</a:tableStyleId>
              </a:tblPr>
              <a:tblGrid>
                <a:gridCol w="3195833">
                  <a:extLst>
                    <a:ext uri="{9D8B030D-6E8A-4147-A177-3AD203B41FA5}">
                      <a16:colId xmlns:a16="http://schemas.microsoft.com/office/drawing/2014/main" val="2377292429"/>
                    </a:ext>
                  </a:extLst>
                </a:gridCol>
                <a:gridCol w="2817954">
                  <a:extLst>
                    <a:ext uri="{9D8B030D-6E8A-4147-A177-3AD203B41FA5}">
                      <a16:colId xmlns:a16="http://schemas.microsoft.com/office/drawing/2014/main" val="3070853752"/>
                    </a:ext>
                  </a:extLst>
                </a:gridCol>
                <a:gridCol w="2594504">
                  <a:extLst>
                    <a:ext uri="{9D8B030D-6E8A-4147-A177-3AD203B41FA5}">
                      <a16:colId xmlns:a16="http://schemas.microsoft.com/office/drawing/2014/main" val="3350728618"/>
                    </a:ext>
                  </a:extLst>
                </a:gridCol>
              </a:tblGrid>
              <a:tr h="370994">
                <a:tc>
                  <a:txBody>
                    <a:bodyPr/>
                    <a:lstStyle/>
                    <a:p>
                      <a:r>
                        <a:rPr lang="en-ZA" dirty="0"/>
                        <a:t>Milestone </a:t>
                      </a:r>
                      <a:endParaRPr lang="en-ZA" dirty="0">
                        <a:solidFill>
                          <a:schemeClr val="tx1"/>
                        </a:solidFill>
                      </a:endParaRPr>
                    </a:p>
                  </a:txBody>
                  <a:tcPr/>
                </a:tc>
                <a:tc>
                  <a:txBody>
                    <a:bodyPr/>
                    <a:lstStyle/>
                    <a:p>
                      <a:r>
                        <a:rPr lang="en-ZA" dirty="0"/>
                        <a:t>Start date </a:t>
                      </a:r>
                      <a:endParaRPr lang="en-ZA" dirty="0">
                        <a:solidFill>
                          <a:schemeClr val="tx1"/>
                        </a:solidFill>
                      </a:endParaRPr>
                    </a:p>
                  </a:txBody>
                  <a:tcPr/>
                </a:tc>
                <a:tc>
                  <a:txBody>
                    <a:bodyPr/>
                    <a:lstStyle/>
                    <a:p>
                      <a:r>
                        <a:rPr lang="en-ZA" dirty="0"/>
                        <a:t>End</a:t>
                      </a:r>
                      <a:r>
                        <a:rPr lang="en-ZA" baseline="0" dirty="0"/>
                        <a:t> date </a:t>
                      </a:r>
                      <a:endParaRPr lang="en-ZA" dirty="0">
                        <a:solidFill>
                          <a:schemeClr val="tx1"/>
                        </a:solidFill>
                      </a:endParaRPr>
                    </a:p>
                  </a:txBody>
                  <a:tcPr/>
                </a:tc>
                <a:extLst>
                  <a:ext uri="{0D108BD9-81ED-4DB2-BD59-A6C34878D82A}">
                    <a16:rowId xmlns:a16="http://schemas.microsoft.com/office/drawing/2014/main" val="1291415881"/>
                  </a:ext>
                </a:extLst>
              </a:tr>
              <a:tr h="370994">
                <a:tc>
                  <a:txBody>
                    <a:bodyPr/>
                    <a:lstStyle/>
                    <a:p>
                      <a:r>
                        <a:rPr lang="en-US" dirty="0">
                          <a:solidFill>
                            <a:schemeClr val="accent3">
                              <a:lumMod val="75000"/>
                            </a:schemeClr>
                          </a:solidFill>
                        </a:rPr>
                        <a:t>System</a:t>
                      </a:r>
                      <a:r>
                        <a:rPr lang="en-US" baseline="0" dirty="0">
                          <a:solidFill>
                            <a:schemeClr val="accent3">
                              <a:lumMod val="75000"/>
                            </a:schemeClr>
                          </a:solidFill>
                        </a:rPr>
                        <a:t> Security</a:t>
                      </a:r>
                      <a:r>
                        <a:rPr lang="en-US" dirty="0">
                          <a:solidFill>
                            <a:schemeClr val="accent3">
                              <a:lumMod val="75000"/>
                            </a:schemeClr>
                          </a:solidFill>
                        </a:rPr>
                        <a:t> Test</a:t>
                      </a:r>
                      <a:endParaRPr lang="en-ZA" dirty="0">
                        <a:solidFill>
                          <a:schemeClr val="accent3">
                            <a:lumMod val="75000"/>
                          </a:schemeClr>
                        </a:solidFill>
                      </a:endParaRPr>
                    </a:p>
                  </a:txBody>
                  <a:tcPr/>
                </a:tc>
                <a:tc>
                  <a:txBody>
                    <a:bodyPr/>
                    <a:lstStyle/>
                    <a:p>
                      <a:r>
                        <a:rPr lang="en-US" dirty="0">
                          <a:solidFill>
                            <a:schemeClr val="accent3">
                              <a:lumMod val="75000"/>
                            </a:schemeClr>
                          </a:solidFill>
                        </a:rPr>
                        <a:t>25 Oct 2021</a:t>
                      </a:r>
                      <a:endParaRPr lang="en-ZA" dirty="0">
                        <a:solidFill>
                          <a:schemeClr val="accent3">
                            <a:lumMod val="75000"/>
                          </a:schemeClr>
                        </a:solidFill>
                      </a:endParaRPr>
                    </a:p>
                  </a:txBody>
                  <a:tcPr/>
                </a:tc>
                <a:tc>
                  <a:txBody>
                    <a:bodyPr/>
                    <a:lstStyle/>
                    <a:p>
                      <a:r>
                        <a:rPr lang="en-US" dirty="0">
                          <a:solidFill>
                            <a:schemeClr val="accent3">
                              <a:lumMod val="75000"/>
                            </a:schemeClr>
                          </a:solidFill>
                        </a:rPr>
                        <a:t>12 Nov 2021</a:t>
                      </a:r>
                      <a:endParaRPr lang="en-ZA" dirty="0">
                        <a:solidFill>
                          <a:schemeClr val="accent3">
                            <a:lumMod val="75000"/>
                          </a:schemeClr>
                        </a:solidFill>
                      </a:endParaRPr>
                    </a:p>
                  </a:txBody>
                  <a:tcPr/>
                </a:tc>
                <a:extLst>
                  <a:ext uri="{0D108BD9-81ED-4DB2-BD59-A6C34878D82A}">
                    <a16:rowId xmlns:a16="http://schemas.microsoft.com/office/drawing/2014/main" val="3107841553"/>
                  </a:ext>
                </a:extLst>
              </a:tr>
              <a:tr h="370994">
                <a:tc>
                  <a:txBody>
                    <a:bodyPr/>
                    <a:lstStyle/>
                    <a:p>
                      <a:r>
                        <a:rPr lang="en-US" dirty="0">
                          <a:solidFill>
                            <a:schemeClr val="accent3">
                              <a:lumMod val="75000"/>
                            </a:schemeClr>
                          </a:solidFill>
                        </a:rPr>
                        <a:t>Quality Assurance</a:t>
                      </a:r>
                      <a:r>
                        <a:rPr lang="en-US" baseline="0" dirty="0">
                          <a:solidFill>
                            <a:schemeClr val="accent3">
                              <a:lumMod val="75000"/>
                            </a:schemeClr>
                          </a:solidFill>
                        </a:rPr>
                        <a:t> sign-off</a:t>
                      </a:r>
                      <a:endParaRPr lang="en-ZA" dirty="0">
                        <a:solidFill>
                          <a:schemeClr val="accent3">
                            <a:lumMod val="75000"/>
                          </a:schemeClr>
                        </a:solidFill>
                      </a:endParaRPr>
                    </a:p>
                  </a:txBody>
                  <a:tcPr/>
                </a:tc>
                <a:tc>
                  <a:txBody>
                    <a:bodyPr/>
                    <a:lstStyle/>
                    <a:p>
                      <a:r>
                        <a:rPr lang="en-ZA" dirty="0">
                          <a:solidFill>
                            <a:schemeClr val="accent3">
                              <a:lumMod val="75000"/>
                            </a:schemeClr>
                          </a:solidFill>
                        </a:rPr>
                        <a:t>15 Nov 2021</a:t>
                      </a:r>
                    </a:p>
                  </a:txBody>
                  <a:tcPr/>
                </a:tc>
                <a:tc>
                  <a:txBody>
                    <a:bodyPr/>
                    <a:lstStyle/>
                    <a:p>
                      <a:r>
                        <a:rPr lang="en-ZA" dirty="0">
                          <a:solidFill>
                            <a:schemeClr val="accent3">
                              <a:lumMod val="75000"/>
                            </a:schemeClr>
                          </a:solidFill>
                        </a:rPr>
                        <a:t>19 Nov 2021</a:t>
                      </a:r>
                    </a:p>
                  </a:txBody>
                  <a:tcPr/>
                </a:tc>
                <a:extLst>
                  <a:ext uri="{0D108BD9-81ED-4DB2-BD59-A6C34878D82A}">
                    <a16:rowId xmlns:a16="http://schemas.microsoft.com/office/drawing/2014/main" val="1130015479"/>
                  </a:ext>
                </a:extLst>
              </a:tr>
              <a:tr h="370994">
                <a:tc>
                  <a:txBody>
                    <a:bodyPr/>
                    <a:lstStyle/>
                    <a:p>
                      <a:r>
                        <a:rPr lang="en-US" dirty="0"/>
                        <a:t>User Acceptance Testing</a:t>
                      </a:r>
                      <a:r>
                        <a:rPr lang="en-US" baseline="0" dirty="0"/>
                        <a:t> (UAT) and Regression Testing</a:t>
                      </a:r>
                      <a:endParaRPr lang="en-ZA" dirty="0"/>
                    </a:p>
                  </a:txBody>
                  <a:tcPr/>
                </a:tc>
                <a:tc>
                  <a:txBody>
                    <a:bodyPr/>
                    <a:lstStyle/>
                    <a:p>
                      <a:r>
                        <a:rPr lang="en-ZA" baseline="0" dirty="0"/>
                        <a:t>22 Nov 2021</a:t>
                      </a:r>
                      <a:endParaRPr lang="en-ZA" dirty="0"/>
                    </a:p>
                  </a:txBody>
                  <a:tcPr/>
                </a:tc>
                <a:tc>
                  <a:txBody>
                    <a:bodyPr/>
                    <a:lstStyle/>
                    <a:p>
                      <a:r>
                        <a:rPr lang="en-ZA" baseline="0" dirty="0"/>
                        <a:t>26 Nov 2021</a:t>
                      </a:r>
                      <a:endParaRPr lang="en-ZA" dirty="0"/>
                    </a:p>
                  </a:txBody>
                  <a:tcPr/>
                </a:tc>
                <a:extLst>
                  <a:ext uri="{0D108BD9-81ED-4DB2-BD59-A6C34878D82A}">
                    <a16:rowId xmlns:a16="http://schemas.microsoft.com/office/drawing/2014/main" val="4075244109"/>
                  </a:ext>
                </a:extLst>
              </a:tr>
              <a:tr h="370994">
                <a:tc>
                  <a:txBody>
                    <a:bodyPr/>
                    <a:lstStyle/>
                    <a:p>
                      <a:r>
                        <a:rPr lang="en-US" dirty="0"/>
                        <a:t>Go-live (Release</a:t>
                      </a:r>
                      <a:r>
                        <a:rPr lang="en-US" baseline="0" dirty="0"/>
                        <a:t> admin)</a:t>
                      </a:r>
                      <a:endParaRPr lang="en-ZA" dirty="0"/>
                    </a:p>
                  </a:txBody>
                  <a:tcPr/>
                </a:tc>
                <a:tc>
                  <a:txBody>
                    <a:bodyPr/>
                    <a:lstStyle/>
                    <a:p>
                      <a:r>
                        <a:rPr lang="en-US" dirty="0"/>
                        <a:t>29 Nov 2021</a:t>
                      </a:r>
                      <a:endParaRPr lang="en-ZA" dirty="0"/>
                    </a:p>
                  </a:txBody>
                  <a:tcPr/>
                </a:tc>
                <a:tc>
                  <a:txBody>
                    <a:bodyPr/>
                    <a:lstStyle/>
                    <a:p>
                      <a:r>
                        <a:rPr lang="en-ZA" baseline="0" dirty="0"/>
                        <a:t>03 Dec 2021</a:t>
                      </a:r>
                      <a:endParaRPr lang="en-ZA" dirty="0"/>
                    </a:p>
                  </a:txBody>
                  <a:tcPr/>
                </a:tc>
                <a:extLst>
                  <a:ext uri="{0D108BD9-81ED-4DB2-BD59-A6C34878D82A}">
                    <a16:rowId xmlns:a16="http://schemas.microsoft.com/office/drawing/2014/main" val="3438618028"/>
                  </a:ext>
                </a:extLst>
              </a:tr>
              <a:tr h="370994">
                <a:tc>
                  <a:txBody>
                    <a:bodyPr/>
                    <a:lstStyle/>
                    <a:p>
                      <a:r>
                        <a:rPr lang="en-US" dirty="0"/>
                        <a:t>Pilot (5 Offices)</a:t>
                      </a:r>
                      <a:endParaRPr lang="en-ZA" dirty="0"/>
                    </a:p>
                  </a:txBody>
                  <a:tcPr/>
                </a:tc>
                <a:tc>
                  <a:txBody>
                    <a:bodyPr/>
                    <a:lstStyle/>
                    <a:p>
                      <a:r>
                        <a:rPr lang="en-US" dirty="0"/>
                        <a:t>03 Dec 2021</a:t>
                      </a:r>
                      <a:endParaRPr lang="en-ZA" dirty="0"/>
                    </a:p>
                  </a:txBody>
                  <a:tcPr/>
                </a:tc>
                <a:tc>
                  <a:txBody>
                    <a:bodyPr/>
                    <a:lstStyle/>
                    <a:p>
                      <a:r>
                        <a:rPr lang="en-US" dirty="0"/>
                        <a:t>31 March</a:t>
                      </a:r>
                      <a:r>
                        <a:rPr lang="en-US" baseline="0" dirty="0"/>
                        <a:t> </a:t>
                      </a:r>
                      <a:r>
                        <a:rPr lang="en-US" dirty="0"/>
                        <a:t>2022</a:t>
                      </a:r>
                      <a:endParaRPr lang="en-ZA" dirty="0"/>
                    </a:p>
                  </a:txBody>
                  <a:tcPr/>
                </a:tc>
                <a:extLst>
                  <a:ext uri="{0D108BD9-81ED-4DB2-BD59-A6C34878D82A}">
                    <a16:rowId xmlns:a16="http://schemas.microsoft.com/office/drawing/2014/main" val="2580363406"/>
                  </a:ext>
                </a:extLst>
              </a:tr>
            </a:tbl>
          </a:graphicData>
        </a:graphic>
      </p:graphicFrame>
      <p:sp>
        <p:nvSpPr>
          <p:cNvPr id="18" name="TextBox 17">
            <a:extLst>
              <a:ext uri="{FF2B5EF4-FFF2-40B4-BE49-F238E27FC236}">
                <a16:creationId xmlns:a16="http://schemas.microsoft.com/office/drawing/2014/main" id="{8CDD5D15-4DED-6446-A548-73F06F32593B}"/>
              </a:ext>
            </a:extLst>
          </p:cNvPr>
          <p:cNvSpPr txBox="1"/>
          <p:nvPr/>
        </p:nvSpPr>
        <p:spPr>
          <a:xfrm>
            <a:off x="369455" y="5384799"/>
            <a:ext cx="856210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Status Summary – </a:t>
            </a:r>
            <a:r>
              <a:rPr kumimoji="0" lang="en-US" sz="1800" b="0" i="0" u="sng" strike="noStrike" kern="1200" cap="none" spc="0" normalizeH="0" baseline="0" noProof="0" dirty="0">
                <a:ln>
                  <a:noFill/>
                </a:ln>
                <a:solidFill>
                  <a:srgbClr val="54A021"/>
                </a:solidFill>
                <a:effectLst/>
                <a:uLnTx/>
                <a:uFillTx/>
                <a:latin typeface="Trebuchet MS" panose="020B0603020202020204"/>
                <a:ea typeface="+mn-ea"/>
                <a:cs typeface="+mn-cs"/>
              </a:rPr>
              <a:t>Green</a:t>
            </a:r>
            <a:r>
              <a:rPr kumimoji="0" lang="en-US" sz="1800" b="0" i="0" u="none" strike="noStrike" kern="1200" cap="none" spc="0" normalizeH="0" baseline="0" noProof="0" dirty="0">
                <a:ln>
                  <a:noFill/>
                </a:ln>
                <a:solidFill>
                  <a:srgbClr val="54A021"/>
                </a:solidFill>
                <a:effectLst/>
                <a:uLnTx/>
                <a:uFillTx/>
                <a:latin typeface="Trebuchet MS" panose="020B0603020202020204"/>
                <a:ea typeface="+mn-ea"/>
                <a:cs typeface="+mn-cs"/>
              </a:rPr>
              <a:t> –</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The schedule is on track.</a:t>
            </a:r>
            <a:endParaRPr kumimoji="0" lang="en-ZA"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3717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7950" y="33330"/>
            <a:ext cx="8893175" cy="596427"/>
          </a:xfrm>
          <a:solidFill>
            <a:srgbClr val="70A913"/>
          </a:solidFill>
        </p:spPr>
        <p:txBody>
          <a:bodyPr/>
          <a:lstStyle/>
          <a:p>
            <a:pPr marL="0" indent="0" algn="ctr">
              <a:buFont typeface="Wingdings" pitchFamily="2" charset="2"/>
              <a:buNone/>
            </a:pPr>
            <a:r>
              <a:rPr lang="en-US" sz="2400" b="1" dirty="0"/>
              <a:t>TABLE OF CONTENTS </a:t>
            </a:r>
            <a:endParaRPr lang="en-ZA" altLang="en-US" sz="2400" b="1" dirty="0"/>
          </a:p>
        </p:txBody>
      </p:sp>
      <p:grpSp>
        <p:nvGrpSpPr>
          <p:cNvPr id="5123" name="Group 2"/>
          <p:cNvGrpSpPr>
            <a:grpSpLocks/>
          </p:cNvGrpSpPr>
          <p:nvPr/>
        </p:nvGrpSpPr>
        <p:grpSpPr bwMode="auto">
          <a:xfrm>
            <a:off x="0" y="5805488"/>
            <a:ext cx="9144000" cy="1041400"/>
            <a:chOff x="0" y="5828721"/>
            <a:chExt cx="9144000" cy="1017421"/>
          </a:xfrm>
        </p:grpSpPr>
        <p:pic>
          <p:nvPicPr>
            <p:cNvPr id="51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5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mtClean="0">
                <a:solidFill>
                  <a:srgbClr val="898989"/>
                </a:solidFill>
              </a:rPr>
              <a:pPr marL="0" indent="0" algn="l" eaLnBrk="1" hangingPunct="1">
                <a:buNone/>
              </a:pPr>
              <a:t>2</a:t>
            </a:fld>
            <a:endParaRPr lang="en-ZA" altLang="en-US" dirty="0">
              <a:solidFill>
                <a:srgbClr val="898989"/>
              </a:solidFill>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pic>
        <p:nvPicPr>
          <p:cNvPr id="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9900" y="909430"/>
            <a:ext cx="8122010" cy="3584058"/>
          </a:xfrm>
          <a:prstGeom prst="rect">
            <a:avLst/>
          </a:prstGeom>
          <a:noFill/>
        </p:spPr>
        <p:txBody>
          <a:bodyPr wrap="square" rtlCol="0">
            <a:spAutoFit/>
          </a:bodyPr>
          <a:lstStyle/>
          <a:p>
            <a:pPr marL="457200" indent="-457200">
              <a:lnSpc>
                <a:spcPct val="150000"/>
              </a:lnSpc>
              <a:spcBef>
                <a:spcPts val="600"/>
              </a:spcBef>
              <a:spcAft>
                <a:spcPts val="600"/>
              </a:spcAft>
              <a:buFont typeface="+mj-lt"/>
              <a:buAutoNum type="arabicPeriod"/>
            </a:pPr>
            <a:r>
              <a:rPr lang="en-US" sz="2000" b="1" dirty="0"/>
              <a:t>Purpose</a:t>
            </a:r>
          </a:p>
          <a:p>
            <a:pPr marL="457200" indent="-457200">
              <a:lnSpc>
                <a:spcPct val="150000"/>
              </a:lnSpc>
              <a:spcBef>
                <a:spcPts val="600"/>
              </a:spcBef>
              <a:spcAft>
                <a:spcPts val="600"/>
              </a:spcAft>
              <a:buFont typeface="+mj-lt"/>
              <a:buAutoNum type="arabicPeriod"/>
            </a:pPr>
            <a:r>
              <a:rPr lang="en-US" sz="2000" b="1" dirty="0"/>
              <a:t>Progress on Plans to Resolve the Issue of Downtimes at DHA Offices</a:t>
            </a:r>
          </a:p>
          <a:p>
            <a:pPr marL="457200" indent="-457200">
              <a:lnSpc>
                <a:spcPct val="150000"/>
              </a:lnSpc>
              <a:spcBef>
                <a:spcPts val="600"/>
              </a:spcBef>
              <a:spcAft>
                <a:spcPts val="600"/>
              </a:spcAft>
              <a:buFont typeface="+mj-lt"/>
              <a:buAutoNum type="arabicPeriod"/>
            </a:pPr>
            <a:r>
              <a:rPr lang="en-US" sz="2000" b="1" dirty="0"/>
              <a:t>Maintenance Plan for Routers and Switches</a:t>
            </a:r>
          </a:p>
          <a:p>
            <a:pPr marL="457200" indent="-457200">
              <a:lnSpc>
                <a:spcPct val="150000"/>
              </a:lnSpc>
              <a:spcBef>
                <a:spcPts val="600"/>
              </a:spcBef>
              <a:spcAft>
                <a:spcPts val="600"/>
              </a:spcAft>
              <a:buFont typeface="+mj-lt"/>
              <a:buAutoNum type="arabicPeriod"/>
            </a:pPr>
            <a:r>
              <a:rPr lang="en-US" sz="2000" b="1" dirty="0"/>
              <a:t>Implementation of the Branch Appointment System</a:t>
            </a:r>
          </a:p>
          <a:p>
            <a:pPr marL="457200" indent="-457200">
              <a:lnSpc>
                <a:spcPct val="150000"/>
              </a:lnSpc>
              <a:spcBef>
                <a:spcPts val="600"/>
              </a:spcBef>
              <a:spcAft>
                <a:spcPts val="600"/>
              </a:spcAft>
              <a:buFont typeface="+mj-lt"/>
              <a:buAutoNum type="arabicPeriod"/>
            </a:pPr>
            <a:r>
              <a:rPr lang="en-US" sz="2000" b="1" dirty="0"/>
              <a:t>Automated Biometric Identification System (ABIS)</a:t>
            </a:r>
          </a:p>
          <a:p>
            <a:pPr marL="457200" indent="-457200">
              <a:lnSpc>
                <a:spcPct val="150000"/>
              </a:lnSpc>
              <a:spcBef>
                <a:spcPts val="600"/>
              </a:spcBef>
              <a:spcAft>
                <a:spcPts val="600"/>
              </a:spcAft>
              <a:buFont typeface="+mj-lt"/>
              <a:buAutoNum type="arabicPeriod"/>
            </a:pPr>
            <a:r>
              <a:rPr lang="en-US" sz="2000" b="1" dirty="0"/>
              <a:t>Recommendations</a:t>
            </a:r>
            <a:endParaRPr lang="en-ZA" sz="1200" b="1" dirty="0"/>
          </a:p>
        </p:txBody>
      </p:sp>
    </p:spTree>
    <p:extLst>
      <p:ext uri="{BB962C8B-B14F-4D97-AF65-F5344CB8AC3E}">
        <p14:creationId xmlns:p14="http://schemas.microsoft.com/office/powerpoint/2010/main" val="580293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97643" y="1967169"/>
            <a:ext cx="8893175" cy="1365250"/>
          </a:xfrm>
          <a:solidFill>
            <a:srgbClr val="70A913"/>
          </a:solidFill>
        </p:spPr>
        <p:txBody>
          <a:bodyPr/>
          <a:lstStyle/>
          <a:p>
            <a:pPr marL="0" indent="0" algn="ctr">
              <a:buNone/>
            </a:pPr>
            <a:r>
              <a:rPr lang="en-ZA" sz="2800" b="1" dirty="0">
                <a:cs typeface="Arial" panose="020B0604020202020204" pitchFamily="34" charset="0"/>
              </a:rPr>
              <a:t>IMPLEMENTATION </a:t>
            </a:r>
            <a:r>
              <a:rPr lang="en-US" sz="2800" b="1" dirty="0">
                <a:cs typeface="Arial" panose="020B0604020202020204" pitchFamily="34" charset="0"/>
              </a:rPr>
              <a:t>PLAN FOR HEALTH FACILITIES TO REDUCE QUEUES IN OFFICES</a:t>
            </a:r>
            <a:endParaRPr lang="en-ZA" altLang="en-US" sz="2400" b="1" dirty="0"/>
          </a:p>
        </p:txBody>
      </p:sp>
      <p:grpSp>
        <p:nvGrpSpPr>
          <p:cNvPr id="5123" name="Group 2"/>
          <p:cNvGrpSpPr>
            <a:grpSpLocks/>
          </p:cNvGrpSpPr>
          <p:nvPr/>
        </p:nvGrpSpPr>
        <p:grpSpPr bwMode="auto">
          <a:xfrm>
            <a:off x="0" y="5805488"/>
            <a:ext cx="9144000" cy="1041400"/>
            <a:chOff x="0" y="5828721"/>
            <a:chExt cx="9144000" cy="1017421"/>
          </a:xfrm>
        </p:grpSpPr>
        <p:pic>
          <p:nvPicPr>
            <p:cNvPr id="51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5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mtClean="0">
                <a:solidFill>
                  <a:srgbClr val="898989"/>
                </a:solidFill>
              </a:rPr>
              <a:pPr marL="0" indent="0" algn="l" eaLnBrk="1" hangingPunct="1">
                <a:buNone/>
              </a:pPr>
              <a:t>20</a:t>
            </a:fld>
            <a:endParaRPr lang="en-ZA" altLang="en-US" dirty="0">
              <a:solidFill>
                <a:srgbClr val="898989"/>
              </a:solidFill>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pic>
        <p:nvPicPr>
          <p:cNvPr id="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18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2235" y="52389"/>
            <a:ext cx="8893175" cy="496886"/>
          </a:xfrm>
          <a:solidFill>
            <a:srgbClr val="70A913"/>
          </a:solidFill>
        </p:spPr>
        <p:txBody>
          <a:bodyPr/>
          <a:lstStyle/>
          <a:p>
            <a:pPr marL="0" indent="0" algn="ctr">
              <a:buNone/>
            </a:pPr>
            <a:r>
              <a:rPr lang="en-ZA" altLang="en-US" sz="2400" b="1" dirty="0"/>
              <a:t>PROGRESS ON THE HEALTH FACILITIES IMPLEMENTATION PLAN</a:t>
            </a:r>
          </a:p>
        </p:txBody>
      </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512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buNone/>
            </a:pPr>
            <a:fld id="{897B934A-29E9-47D0-9A1E-C6BDAD6FFCD0}" type="slidenum">
              <a:rPr lang="en-ZA" altLang="en-US" sz="1800">
                <a:latin typeface="+mn-lt"/>
              </a:rPr>
              <a:pPr marL="0" indent="0">
                <a:buNone/>
              </a:pPr>
              <a:t>21</a:t>
            </a:fld>
            <a:endParaRPr lang="en-ZA" altLang="en-US" sz="1800" dirty="0">
              <a:latin typeface="+mn-lt"/>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p:txBody>
      </p:sp>
      <p:pic>
        <p:nvPicPr>
          <p:cNvPr id="1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a:extLst>
              <a:ext uri="{FF2B5EF4-FFF2-40B4-BE49-F238E27FC236}">
                <a16:creationId xmlns:a16="http://schemas.microsoft.com/office/drawing/2014/main" id="{4D52D3C7-2D86-4C95-8326-C879C14B1CA0}"/>
              </a:ext>
            </a:extLst>
          </p:cNvPr>
          <p:cNvSpPr txBox="1">
            <a:spLocks/>
          </p:cNvSpPr>
          <p:nvPr/>
        </p:nvSpPr>
        <p:spPr>
          <a:xfrm>
            <a:off x="469900" y="1208751"/>
            <a:ext cx="8234100" cy="3119164"/>
          </a:xfrm>
          <a:prstGeom prst="rect">
            <a:avLst/>
          </a:prstGeom>
        </p:spPr>
        <p:txBody>
          <a:bodyPr>
            <a:normAutofit/>
          </a:bodyPr>
          <a:lstStyle>
            <a:lvl1pPr marL="317485" indent="-317485" algn="l" defTabSz="846625" rtl="0" eaLnBrk="1" latinLnBrk="0" hangingPunct="1">
              <a:spcBef>
                <a:spcPts val="556"/>
              </a:spcBef>
              <a:buSzPct val="90000"/>
              <a:buFont typeface="Wingdings" panose="05000000000000000000" pitchFamily="2" charset="2"/>
              <a:buChar char="v"/>
              <a:defRPr sz="24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995078" indent="-161682"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168518" indent="-17344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a:lstStyle>
          <a:p>
            <a:pPr>
              <a:buFont typeface="Arial" panose="020B0604020202020204" pitchFamily="34" charset="0"/>
              <a:buChar char="•"/>
            </a:pPr>
            <a:endParaRPr lang="en-US" dirty="0"/>
          </a:p>
        </p:txBody>
      </p:sp>
      <p:graphicFrame>
        <p:nvGraphicFramePr>
          <p:cNvPr id="9" name="Table 8">
            <a:extLst>
              <a:ext uri="{FF2B5EF4-FFF2-40B4-BE49-F238E27FC236}">
                <a16:creationId xmlns:a16="http://schemas.microsoft.com/office/drawing/2014/main" id="{BDB46EAF-3AB0-6541-BD89-BEEC016D9E8F}"/>
              </a:ext>
            </a:extLst>
          </p:cNvPr>
          <p:cNvGraphicFramePr>
            <a:graphicFrameLocks noGrp="1"/>
          </p:cNvGraphicFramePr>
          <p:nvPr>
            <p:extLst/>
          </p:nvPr>
        </p:nvGraphicFramePr>
        <p:xfrm>
          <a:off x="102235" y="954900"/>
          <a:ext cx="9056715" cy="5180981"/>
        </p:xfrm>
        <a:graphic>
          <a:graphicData uri="http://schemas.openxmlformats.org/drawingml/2006/table">
            <a:tbl>
              <a:tblPr/>
              <a:tblGrid>
                <a:gridCol w="895495">
                  <a:extLst>
                    <a:ext uri="{9D8B030D-6E8A-4147-A177-3AD203B41FA5}">
                      <a16:colId xmlns:a16="http://schemas.microsoft.com/office/drawing/2014/main" val="20000"/>
                    </a:ext>
                  </a:extLst>
                </a:gridCol>
                <a:gridCol w="2279442">
                  <a:extLst>
                    <a:ext uri="{9D8B030D-6E8A-4147-A177-3AD203B41FA5}">
                      <a16:colId xmlns:a16="http://schemas.microsoft.com/office/drawing/2014/main" val="20001"/>
                    </a:ext>
                  </a:extLst>
                </a:gridCol>
                <a:gridCol w="1495884">
                  <a:extLst>
                    <a:ext uri="{9D8B030D-6E8A-4147-A177-3AD203B41FA5}">
                      <a16:colId xmlns:a16="http://schemas.microsoft.com/office/drawing/2014/main" val="20002"/>
                    </a:ext>
                  </a:extLst>
                </a:gridCol>
                <a:gridCol w="1160074">
                  <a:extLst>
                    <a:ext uri="{9D8B030D-6E8A-4147-A177-3AD203B41FA5}">
                      <a16:colId xmlns:a16="http://schemas.microsoft.com/office/drawing/2014/main" val="20003"/>
                    </a:ext>
                  </a:extLst>
                </a:gridCol>
                <a:gridCol w="2171093">
                  <a:extLst>
                    <a:ext uri="{9D8B030D-6E8A-4147-A177-3AD203B41FA5}">
                      <a16:colId xmlns:a16="http://schemas.microsoft.com/office/drawing/2014/main" val="20004"/>
                    </a:ext>
                  </a:extLst>
                </a:gridCol>
                <a:gridCol w="1054727">
                  <a:extLst>
                    <a:ext uri="{9D8B030D-6E8A-4147-A177-3AD203B41FA5}">
                      <a16:colId xmlns:a16="http://schemas.microsoft.com/office/drawing/2014/main" val="20005"/>
                    </a:ext>
                  </a:extLst>
                </a:gridCol>
              </a:tblGrid>
              <a:tr h="461973">
                <a:tc>
                  <a:txBody>
                    <a:bodyPr/>
                    <a:lstStyle/>
                    <a:p>
                      <a:pPr algn="ctr" eaLnBrk="0" fontAlgn="ctr" hangingPunct="0">
                        <a:lnSpc>
                          <a:spcPct val="90000"/>
                        </a:lnSpc>
                        <a:spcBef>
                          <a:spcPts val="600"/>
                        </a:spcBef>
                        <a:spcAft>
                          <a:spcPts val="0"/>
                        </a:spcAft>
                      </a:pPr>
                      <a:r>
                        <a:rPr lang="en-US" sz="1050" b="1" kern="1200" dirty="0">
                          <a:solidFill>
                            <a:srgbClr val="000000"/>
                          </a:solidFill>
                          <a:effectLst/>
                          <a:latin typeface="Arial" panose="020B0604020202020204" pitchFamily="34" charset="0"/>
                          <a:ea typeface="Times New Roman"/>
                          <a:cs typeface="Arial" panose="020B0604020202020204" pitchFamily="34" charset="0"/>
                        </a:rPr>
                        <a:t>ROLL OUT STRATEGY</a:t>
                      </a:r>
                      <a:endParaRPr lang="en-ZA" sz="105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eaLnBrk="0" fontAlgn="ctr" hangingPunct="0">
                        <a:lnSpc>
                          <a:spcPct val="90000"/>
                        </a:lnSpc>
                        <a:spcBef>
                          <a:spcPts val="600"/>
                        </a:spcBef>
                        <a:spcAft>
                          <a:spcPts val="0"/>
                        </a:spcAft>
                      </a:pPr>
                      <a:r>
                        <a:rPr lang="en-US" sz="1050" b="1" kern="1200" dirty="0">
                          <a:solidFill>
                            <a:srgbClr val="000000"/>
                          </a:solidFill>
                          <a:effectLst/>
                          <a:latin typeface="Arial" panose="020B0604020202020204" pitchFamily="34" charset="0"/>
                          <a:ea typeface="Times New Roman"/>
                          <a:cs typeface="Arial" panose="020B0604020202020204" pitchFamily="34" charset="0"/>
                        </a:rPr>
                        <a:t>STRATEGY</a:t>
                      </a:r>
                      <a:endParaRPr lang="en-ZA" sz="105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eaLnBrk="0" fontAlgn="ctr" hangingPunct="0">
                        <a:lnSpc>
                          <a:spcPct val="90000"/>
                        </a:lnSpc>
                        <a:spcBef>
                          <a:spcPts val="600"/>
                        </a:spcBef>
                        <a:spcAft>
                          <a:spcPts val="0"/>
                        </a:spcAft>
                      </a:pPr>
                      <a:r>
                        <a:rPr lang="en-US" sz="1050" b="1" kern="1200" dirty="0">
                          <a:solidFill>
                            <a:srgbClr val="000000"/>
                          </a:solidFill>
                          <a:effectLst/>
                          <a:latin typeface="Arial" panose="020B0604020202020204" pitchFamily="34" charset="0"/>
                          <a:ea typeface="Times New Roman"/>
                          <a:cs typeface="Arial" panose="020B0604020202020204" pitchFamily="34" charset="0"/>
                        </a:rPr>
                        <a:t>CRITERIA</a:t>
                      </a:r>
                      <a:endParaRPr lang="en-ZA" sz="105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eaLnBrk="0" fontAlgn="ctr" hangingPunct="0">
                        <a:lnSpc>
                          <a:spcPct val="90000"/>
                        </a:lnSpc>
                        <a:spcBef>
                          <a:spcPts val="600"/>
                        </a:spcBef>
                        <a:spcAft>
                          <a:spcPts val="0"/>
                        </a:spcAft>
                      </a:pPr>
                      <a:r>
                        <a:rPr lang="en-US" sz="1050" b="1" kern="1200">
                          <a:solidFill>
                            <a:srgbClr val="000000"/>
                          </a:solidFill>
                          <a:effectLst/>
                          <a:latin typeface="Arial" panose="020B0604020202020204" pitchFamily="34" charset="0"/>
                          <a:ea typeface="Times New Roman"/>
                          <a:cs typeface="Arial" panose="020B0604020202020204" pitchFamily="34" charset="0"/>
                        </a:rPr>
                        <a:t>TYPE OF SERVICE</a:t>
                      </a:r>
                      <a:endParaRPr lang="en-ZA" sz="1050" b="1">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eaLnBrk="0" fontAlgn="ctr" hangingPunct="0">
                        <a:lnSpc>
                          <a:spcPct val="90000"/>
                        </a:lnSpc>
                        <a:spcBef>
                          <a:spcPts val="600"/>
                        </a:spcBef>
                        <a:spcAft>
                          <a:spcPts val="0"/>
                        </a:spcAft>
                      </a:pPr>
                      <a:r>
                        <a:rPr lang="en-ZA" sz="1050" b="1" dirty="0">
                          <a:effectLst/>
                          <a:latin typeface="Arial" panose="020B0604020202020204" pitchFamily="34" charset="0"/>
                          <a:ea typeface="Times New Roman"/>
                          <a:cs typeface="Arial" panose="020B0604020202020204" pitchFamily="34" charset="0"/>
                        </a:rPr>
                        <a:t>ROLLOUT</a:t>
                      </a:r>
                      <a:r>
                        <a:rPr lang="en-ZA" sz="1050" b="1" baseline="0" dirty="0">
                          <a:effectLst/>
                          <a:latin typeface="Arial" panose="020B0604020202020204" pitchFamily="34" charset="0"/>
                          <a:ea typeface="Times New Roman"/>
                          <a:cs typeface="Arial" panose="020B0604020202020204" pitchFamily="34" charset="0"/>
                        </a:rPr>
                        <a:t> STRATEGY</a:t>
                      </a:r>
                    </a:p>
                    <a:p>
                      <a:pPr algn="ctr" eaLnBrk="0" fontAlgn="ctr" hangingPunct="0">
                        <a:lnSpc>
                          <a:spcPct val="90000"/>
                        </a:lnSpc>
                        <a:spcBef>
                          <a:spcPts val="600"/>
                        </a:spcBef>
                        <a:spcAft>
                          <a:spcPts val="0"/>
                        </a:spcAft>
                      </a:pPr>
                      <a:r>
                        <a:rPr lang="en-ZA" sz="1050" b="1" baseline="0" dirty="0">
                          <a:effectLst/>
                          <a:latin typeface="Arial" panose="020B0604020202020204" pitchFamily="34" charset="0"/>
                          <a:ea typeface="Times New Roman"/>
                          <a:cs typeface="Arial" panose="020B0604020202020204" pitchFamily="34" charset="0"/>
                        </a:rPr>
                        <a:t>TARGET</a:t>
                      </a:r>
                      <a:endParaRPr lang="en-ZA" sz="105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eaLnBrk="0" fontAlgn="ctr" hangingPunct="0">
                        <a:lnSpc>
                          <a:spcPct val="90000"/>
                        </a:lnSpc>
                        <a:spcBef>
                          <a:spcPts val="600"/>
                        </a:spcBef>
                        <a:spcAft>
                          <a:spcPts val="0"/>
                        </a:spcAft>
                      </a:pPr>
                      <a:r>
                        <a:rPr lang="en-ZA" sz="1050" b="1" dirty="0">
                          <a:effectLst/>
                          <a:latin typeface="Arial" panose="020B0604020202020204" pitchFamily="34" charset="0"/>
                          <a:ea typeface="Times New Roman"/>
                          <a:cs typeface="Arial" panose="020B0604020202020204" pitchFamily="34" charset="0"/>
                        </a:rPr>
                        <a:t>TIMELINE</a:t>
                      </a: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9596">
                <a:tc>
                  <a:txBody>
                    <a:bodyPr/>
                    <a:lstStyle/>
                    <a:p>
                      <a:pPr algn="ctr" eaLnBrk="0" fontAlgn="ctr" hangingPunct="0">
                        <a:lnSpc>
                          <a:spcPct val="90000"/>
                        </a:lnSpc>
                        <a:spcBef>
                          <a:spcPts val="660"/>
                        </a:spcBef>
                        <a:spcAft>
                          <a:spcPts val="0"/>
                        </a:spcAft>
                      </a:pPr>
                      <a:r>
                        <a:rPr lang="en-US" sz="1050" b="1" kern="1200" dirty="0">
                          <a:solidFill>
                            <a:srgbClr val="000000"/>
                          </a:solidFill>
                          <a:effectLst/>
                          <a:latin typeface="Arial" panose="020B0604020202020204" pitchFamily="34" charset="0"/>
                          <a:ea typeface="Times New Roman"/>
                          <a:cs typeface="Arial" panose="020B0604020202020204" pitchFamily="34" charset="0"/>
                        </a:rPr>
                        <a:t>FIRST PRIORITY</a:t>
                      </a:r>
                      <a:endParaRPr lang="en-ZA" sz="1050"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fontAlgn="b" hangingPunct="0">
                        <a:lnSpc>
                          <a:spcPct val="90000"/>
                        </a:lnSpc>
                        <a:spcBef>
                          <a:spcPts val="660"/>
                        </a:spcBef>
                        <a:spcAft>
                          <a:spcPts val="0"/>
                        </a:spcAft>
                      </a:pPr>
                      <a:r>
                        <a:rPr lang="en-US" sz="1050" b="1" u="sng" kern="1200" dirty="0">
                          <a:solidFill>
                            <a:srgbClr val="000000"/>
                          </a:solidFill>
                          <a:effectLst/>
                          <a:latin typeface="Arial" panose="020B0604020202020204" pitchFamily="34" charset="0"/>
                          <a:ea typeface="Times New Roman"/>
                          <a:cs typeface="Arial" panose="020B0604020202020204" pitchFamily="34" charset="0"/>
                        </a:rPr>
                        <a:t>Permanent presence</a:t>
                      </a:r>
                      <a:r>
                        <a:rPr lang="en-US" sz="1050" u="sng" kern="1200" dirty="0">
                          <a:solidFill>
                            <a:srgbClr val="000000"/>
                          </a:solidFill>
                          <a:effectLst/>
                          <a:latin typeface="Arial" panose="020B0604020202020204" pitchFamily="34" charset="0"/>
                          <a:ea typeface="Times New Roman"/>
                          <a:cs typeface="Arial" panose="020B0604020202020204" pitchFamily="34" charset="0"/>
                        </a:rPr>
                        <a:t> </a:t>
                      </a:r>
                      <a:r>
                        <a:rPr lang="en-US" sz="1050" kern="1200" dirty="0">
                          <a:solidFill>
                            <a:srgbClr val="000000"/>
                          </a:solidFill>
                          <a:effectLst/>
                          <a:latin typeface="Arial" panose="020B0604020202020204" pitchFamily="34" charset="0"/>
                          <a:ea typeface="Times New Roman"/>
                          <a:cs typeface="Arial" panose="020B0604020202020204" pitchFamily="34" charset="0"/>
                        </a:rPr>
                        <a:t>at health facilities where the birth rate was higher than 5 000 live births per year OR 400 births/month.  </a:t>
                      </a:r>
                      <a:endParaRPr lang="en-ZA" sz="1050"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eaLnBrk="0" fontAlgn="b" hangingPunct="0">
                        <a:lnSpc>
                          <a:spcPct val="90000"/>
                        </a:lnSpc>
                        <a:spcBef>
                          <a:spcPts val="600"/>
                        </a:spcBef>
                        <a:spcAft>
                          <a:spcPts val="0"/>
                        </a:spcAft>
                      </a:pPr>
                      <a:r>
                        <a:rPr lang="en-US" sz="1050" kern="1200" dirty="0">
                          <a:solidFill>
                            <a:srgbClr val="000000"/>
                          </a:solidFill>
                          <a:effectLst/>
                          <a:latin typeface="Arial" panose="020B0604020202020204" pitchFamily="34" charset="0"/>
                          <a:ea typeface="Times New Roman"/>
                          <a:cs typeface="Arial" panose="020B0604020202020204" pitchFamily="34" charset="0"/>
                        </a:rPr>
                        <a:t>More than 5000 live births per year or more than 400 live births per month</a:t>
                      </a:r>
                      <a:endParaRPr lang="en-ZA" sz="1050"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eaLnBrk="0" fontAlgn="b" hangingPunct="0">
                        <a:lnSpc>
                          <a:spcPct val="90000"/>
                        </a:lnSpc>
                        <a:spcBef>
                          <a:spcPts val="600"/>
                        </a:spcBef>
                        <a:spcAft>
                          <a:spcPts val="0"/>
                        </a:spcAft>
                      </a:pPr>
                      <a:r>
                        <a:rPr lang="en-US" sz="1050" b="1" kern="1200" dirty="0">
                          <a:solidFill>
                            <a:srgbClr val="000000"/>
                          </a:solidFill>
                          <a:effectLst/>
                          <a:latin typeface="Arial" panose="020B0604020202020204" pitchFamily="34" charset="0"/>
                          <a:ea typeface="Times New Roman"/>
                          <a:cs typeface="Arial" panose="020B0604020202020204" pitchFamily="34" charset="0"/>
                        </a:rPr>
                        <a:t>Full time presence </a:t>
                      </a:r>
                      <a:endParaRPr lang="en-ZA" sz="1050" b="1" dirty="0">
                        <a:effectLst/>
                        <a:latin typeface="Arial" panose="020B0604020202020204" pitchFamily="34" charset="0"/>
                        <a:ea typeface="Times New Roman"/>
                        <a:cs typeface="Arial" panose="020B0604020202020204" pitchFamily="34" charset="0"/>
                      </a:endParaRPr>
                    </a:p>
                    <a:p>
                      <a:pPr eaLnBrk="0" fontAlgn="b" hangingPunct="0">
                        <a:lnSpc>
                          <a:spcPct val="90000"/>
                        </a:lnSpc>
                        <a:spcBef>
                          <a:spcPts val="600"/>
                        </a:spcBef>
                        <a:spcAft>
                          <a:spcPts val="0"/>
                        </a:spcAft>
                      </a:pPr>
                      <a:r>
                        <a:rPr lang="en-US" sz="1050" b="1" kern="1200" dirty="0">
                          <a:solidFill>
                            <a:srgbClr val="000000"/>
                          </a:solidFill>
                          <a:effectLst/>
                          <a:latin typeface="Arial" panose="020B0604020202020204" pitchFamily="34" charset="0"/>
                          <a:ea typeface="Times New Roman"/>
                          <a:cs typeface="Arial" panose="020B0604020202020204" pitchFamily="34" charset="0"/>
                        </a:rPr>
                        <a:t>7:30 – 15:30</a:t>
                      </a:r>
                      <a:endParaRPr lang="en-ZA" sz="105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Optimisation of 41 Priority 1 health facilities</a:t>
                      </a:r>
                      <a:endParaRPr kumimoji="0" lang="en-ZA" sz="1100" b="1" i="1" u="none" strike="noStrike" kern="1200" cap="none" spc="0" normalizeH="0" baseline="0" noProof="0" dirty="0">
                        <a:ln>
                          <a:noFill/>
                        </a:ln>
                        <a:solidFill>
                          <a:srgbClr val="0000FF"/>
                        </a:solidFill>
                        <a:effectLst/>
                        <a:uLnTx/>
                        <a:uFillTx/>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a:txBody>
                    <a:bodyPr/>
                    <a:lstStyle/>
                    <a:p>
                      <a:pPr eaLnBrk="0" fontAlgn="b" hangingPunct="0">
                        <a:lnSpc>
                          <a:spcPct val="90000"/>
                        </a:lnSpc>
                        <a:spcBef>
                          <a:spcPts val="600"/>
                        </a:spcBef>
                        <a:spcAft>
                          <a:spcPts val="0"/>
                        </a:spcAft>
                      </a:pPr>
                      <a:r>
                        <a:rPr lang="en-ZA" sz="1050" b="1" dirty="0">
                          <a:effectLst/>
                          <a:latin typeface="Arial" panose="020B0604020202020204" pitchFamily="34" charset="0"/>
                          <a:ea typeface="Times New Roman"/>
                          <a:cs typeface="Arial" panose="020B0604020202020204" pitchFamily="34" charset="0"/>
                        </a:rPr>
                        <a:t>31 MARCH 20</a:t>
                      </a: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extLst>
                  <a:ext uri="{0D108BD9-81ED-4DB2-BD59-A6C34878D82A}">
                    <a16:rowId xmlns:a16="http://schemas.microsoft.com/office/drawing/2014/main" val="10001"/>
                  </a:ext>
                </a:extLst>
              </a:tr>
              <a:tr h="822946">
                <a:tc>
                  <a:txBody>
                    <a:bodyPr/>
                    <a:lstStyle/>
                    <a:p>
                      <a:pPr algn="ctr" eaLnBrk="0" fontAlgn="ctr" hangingPunct="0">
                        <a:lnSpc>
                          <a:spcPct val="90000"/>
                        </a:lnSpc>
                        <a:spcBef>
                          <a:spcPts val="660"/>
                        </a:spcBef>
                        <a:spcAft>
                          <a:spcPts val="0"/>
                        </a:spcAft>
                      </a:pPr>
                      <a:r>
                        <a:rPr lang="en-US" sz="1050" b="1" kern="1200" dirty="0">
                          <a:solidFill>
                            <a:srgbClr val="000000"/>
                          </a:solidFill>
                          <a:effectLst/>
                          <a:latin typeface="Arial" panose="020B0604020202020204" pitchFamily="34" charset="0"/>
                          <a:ea typeface="Times New Roman"/>
                          <a:cs typeface="Arial" panose="020B0604020202020204" pitchFamily="34" charset="0"/>
                        </a:rPr>
                        <a:t>SECOND PRIORITY</a:t>
                      </a:r>
                      <a:endParaRPr lang="en-ZA" sz="1050"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0" fontAlgn="b" latinLnBrk="0" hangingPunct="0">
                        <a:lnSpc>
                          <a:spcPct val="90000"/>
                        </a:lnSpc>
                        <a:spcBef>
                          <a:spcPts val="660"/>
                        </a:spcBef>
                        <a:spcAft>
                          <a:spcPts val="0"/>
                        </a:spcAft>
                        <a:buClrTx/>
                        <a:buSzTx/>
                        <a:buFontTx/>
                        <a:buNone/>
                        <a:tabLst/>
                        <a:defRPr/>
                      </a:pPr>
                      <a:r>
                        <a:rPr lang="en-US" sz="1050" b="1" u="sng" kern="1200" dirty="0">
                          <a:solidFill>
                            <a:srgbClr val="000000"/>
                          </a:solidFill>
                          <a:effectLst/>
                          <a:latin typeface="Arial" panose="020B0604020202020204" pitchFamily="34" charset="0"/>
                          <a:ea typeface="Times New Roman"/>
                          <a:cs typeface="Arial" panose="020B0604020202020204" pitchFamily="34" charset="0"/>
                        </a:rPr>
                        <a:t>Permanent presence</a:t>
                      </a:r>
                      <a:r>
                        <a:rPr lang="en-US" sz="1050" u="sng" kern="1200" dirty="0">
                          <a:solidFill>
                            <a:srgbClr val="000000"/>
                          </a:solidFill>
                          <a:effectLst/>
                          <a:latin typeface="Arial" panose="020B0604020202020204" pitchFamily="34" charset="0"/>
                          <a:ea typeface="Times New Roman"/>
                          <a:cs typeface="Arial" panose="020B0604020202020204" pitchFamily="34" charset="0"/>
                        </a:rPr>
                        <a:t> </a:t>
                      </a:r>
                      <a:r>
                        <a:rPr lang="en-US" sz="1050" kern="1200" dirty="0">
                          <a:solidFill>
                            <a:srgbClr val="000000"/>
                          </a:solidFill>
                          <a:effectLst/>
                          <a:latin typeface="Arial" panose="020B0604020202020204" pitchFamily="34" charset="0"/>
                          <a:ea typeface="Times New Roman"/>
                          <a:cs typeface="Arial" panose="020B0604020202020204" pitchFamily="34" charset="0"/>
                        </a:rPr>
                        <a:t>at health facilities where the birth rate was between  5000 and 2000 actual live births per year or between  400 and 150 live births per month</a:t>
                      </a:r>
                      <a:endParaRPr lang="en-ZA" sz="1050"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eaLnBrk="0" fontAlgn="b" hangingPunct="0">
                        <a:lnSpc>
                          <a:spcPct val="90000"/>
                        </a:lnSpc>
                        <a:spcBef>
                          <a:spcPts val="600"/>
                        </a:spcBef>
                        <a:spcAft>
                          <a:spcPts val="0"/>
                        </a:spcAft>
                      </a:pPr>
                      <a:r>
                        <a:rPr lang="en-US" sz="1050" kern="1200" dirty="0">
                          <a:solidFill>
                            <a:srgbClr val="000000"/>
                          </a:solidFill>
                          <a:effectLst/>
                          <a:latin typeface="Arial" panose="020B0604020202020204" pitchFamily="34" charset="0"/>
                          <a:ea typeface="Times New Roman"/>
                          <a:cs typeface="Arial" panose="020B0604020202020204" pitchFamily="34" charset="0"/>
                        </a:rPr>
                        <a:t>Between 5000 and  2000 actual live births / year OR between 400 and 150 live births / month</a:t>
                      </a:r>
                      <a:endParaRPr lang="en-ZA" sz="1050"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spcAft>
                          <a:spcPts val="0"/>
                        </a:spcAft>
                      </a:pPr>
                      <a:r>
                        <a:rPr lang="en-US" sz="1050" b="1" kern="1200" dirty="0">
                          <a:solidFill>
                            <a:srgbClr val="000000"/>
                          </a:solidFill>
                          <a:effectLst/>
                          <a:latin typeface="Arial" panose="020B0604020202020204" pitchFamily="34" charset="0"/>
                          <a:ea typeface="Times New Roman"/>
                          <a:cs typeface="Arial" panose="020B0604020202020204" pitchFamily="34" charset="0"/>
                        </a:rPr>
                        <a:t>Full time presence </a:t>
                      </a:r>
                      <a:endParaRPr lang="en-ZA" sz="1050" b="1" dirty="0">
                        <a:effectLst/>
                        <a:latin typeface="Arial" panose="020B0604020202020204" pitchFamily="34" charset="0"/>
                        <a:ea typeface="Times New Roman"/>
                        <a:cs typeface="Arial" panose="020B0604020202020204" pitchFamily="34" charset="0"/>
                      </a:endParaRPr>
                    </a:p>
                    <a:p>
                      <a:pPr>
                        <a:spcAft>
                          <a:spcPts val="0"/>
                        </a:spcAft>
                      </a:pPr>
                      <a:r>
                        <a:rPr lang="en-US" sz="1050" b="1" kern="1200" dirty="0">
                          <a:solidFill>
                            <a:srgbClr val="000000"/>
                          </a:solidFill>
                          <a:effectLst/>
                          <a:latin typeface="Arial" panose="020B0604020202020204" pitchFamily="34" charset="0"/>
                          <a:ea typeface="Times New Roman"/>
                          <a:cs typeface="Arial" panose="020B0604020202020204" pitchFamily="34" charset="0"/>
                        </a:rPr>
                        <a:t>7:30 – 15:30</a:t>
                      </a:r>
                      <a:endParaRPr lang="en-ZA" sz="105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indent="0" algn="l" fontAlgn="base">
                        <a:lnSpc>
                          <a:spcPct val="105000"/>
                        </a:lnSpc>
                        <a:spcBef>
                          <a:spcPts val="600"/>
                        </a:spcBef>
                        <a:spcAft>
                          <a:spcPts val="0"/>
                        </a:spcAft>
                      </a:pPr>
                      <a:r>
                        <a:rPr lang="en-US" sz="1100" b="1" kern="1200" dirty="0">
                          <a:solidFill>
                            <a:srgbClr val="000000"/>
                          </a:solidFill>
                          <a:effectLst/>
                          <a:latin typeface="Arial" panose="020B0604020202020204" pitchFamily="34" charset="0"/>
                          <a:ea typeface="Times New Roman"/>
                          <a:cs typeface="Arial" panose="020B0604020202020204" pitchFamily="34" charset="0"/>
                        </a:rPr>
                        <a:t>Optimisation of Priority 2 and priority 3 Health facilities (210)</a:t>
                      </a:r>
                      <a:endParaRPr lang="en-ZA" sz="1100" b="1" dirty="0">
                        <a:effectLst/>
                        <a:latin typeface="Arial" panose="020B0604020202020204" pitchFamily="34" charset="0"/>
                        <a:ea typeface="Times New Roman"/>
                        <a:cs typeface="Arial" panose="020B0604020202020204" pitchFamily="34" charset="0"/>
                      </a:endParaRPr>
                    </a:p>
                    <a:p>
                      <a:pPr marL="45720" algn="l" fontAlgn="base">
                        <a:lnSpc>
                          <a:spcPct val="105000"/>
                        </a:lnSpc>
                        <a:spcBef>
                          <a:spcPts val="600"/>
                        </a:spcBef>
                        <a:spcAft>
                          <a:spcPts val="0"/>
                        </a:spcAft>
                      </a:pPr>
                      <a:r>
                        <a:rPr lang="en-US" sz="1100" b="1" kern="1200" dirty="0">
                          <a:solidFill>
                            <a:srgbClr val="000000"/>
                          </a:solidFill>
                          <a:effectLst/>
                          <a:latin typeface="Arial" panose="020B0604020202020204" pitchFamily="34" charset="0"/>
                          <a:ea typeface="Times New Roman"/>
                          <a:cs typeface="Arial" panose="020B0604020202020204" pitchFamily="34" charset="0"/>
                        </a:rPr>
                        <a:t>Priority 2 - 109 Health facilities</a:t>
                      </a:r>
                      <a:endParaRPr lang="en-ZA" sz="110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L="0" marR="0" lvl="0" indent="0" algn="l" defTabSz="457200" rtl="0" eaLnBrk="0" fontAlgn="b" latinLnBrk="0" hangingPunct="0">
                        <a:lnSpc>
                          <a:spcPct val="90000"/>
                        </a:lnSpc>
                        <a:spcBef>
                          <a:spcPts val="600"/>
                        </a:spcBef>
                        <a:spcAft>
                          <a:spcPts val="0"/>
                        </a:spcAft>
                        <a:buClrTx/>
                        <a:buSzTx/>
                        <a:buFontTx/>
                        <a:buNone/>
                        <a:tabLst/>
                        <a:defRPr/>
                      </a:pPr>
                      <a:r>
                        <a:rPr kumimoji="0" lang="en-ZA" sz="105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31 MARCH 22</a:t>
                      </a:r>
                    </a:p>
                    <a:p>
                      <a:pPr>
                        <a:spcAft>
                          <a:spcPts val="0"/>
                        </a:spcAft>
                      </a:pPr>
                      <a:endParaRPr lang="en-ZA" sz="105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10002"/>
                  </a:ext>
                </a:extLst>
              </a:tr>
              <a:tr h="779609">
                <a:tc>
                  <a:txBody>
                    <a:bodyPr/>
                    <a:lstStyle/>
                    <a:p>
                      <a:pPr algn="ctr" eaLnBrk="0" fontAlgn="ctr" hangingPunct="0">
                        <a:lnSpc>
                          <a:spcPct val="90000"/>
                        </a:lnSpc>
                        <a:spcBef>
                          <a:spcPts val="660"/>
                        </a:spcBef>
                        <a:spcAft>
                          <a:spcPts val="0"/>
                        </a:spcAft>
                      </a:pPr>
                      <a:r>
                        <a:rPr lang="en-US" sz="1050" b="1" kern="1200" dirty="0">
                          <a:solidFill>
                            <a:srgbClr val="000000"/>
                          </a:solidFill>
                          <a:effectLst/>
                          <a:latin typeface="Arial" panose="020B0604020202020204" pitchFamily="34" charset="0"/>
                          <a:ea typeface="Times New Roman"/>
                          <a:cs typeface="Arial" panose="020B0604020202020204" pitchFamily="34" charset="0"/>
                        </a:rPr>
                        <a:t>THIRD PRIORITY</a:t>
                      </a:r>
                      <a:endParaRPr lang="en-ZA" sz="1050"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0" fontAlgn="b" latinLnBrk="0" hangingPunct="0">
                        <a:lnSpc>
                          <a:spcPct val="90000"/>
                        </a:lnSpc>
                        <a:spcBef>
                          <a:spcPts val="660"/>
                        </a:spcBef>
                        <a:spcAft>
                          <a:spcPts val="0"/>
                        </a:spcAft>
                        <a:buClrTx/>
                        <a:buSzTx/>
                        <a:buFontTx/>
                        <a:buNone/>
                        <a:tabLst/>
                        <a:defRPr/>
                      </a:pPr>
                      <a:r>
                        <a:rPr lang="en-US" sz="1050" b="1" u="sng" kern="1200" dirty="0">
                          <a:solidFill>
                            <a:srgbClr val="000000"/>
                          </a:solidFill>
                          <a:effectLst/>
                          <a:latin typeface="Arial" panose="020B0604020202020204" pitchFamily="34" charset="0"/>
                          <a:ea typeface="Times New Roman"/>
                          <a:cs typeface="Arial" panose="020B0604020202020204" pitchFamily="34" charset="0"/>
                        </a:rPr>
                        <a:t>Part time presence</a:t>
                      </a:r>
                      <a:r>
                        <a:rPr lang="en-US" sz="1050" u="sng" kern="1200" dirty="0">
                          <a:solidFill>
                            <a:srgbClr val="000000"/>
                          </a:solidFill>
                          <a:effectLst/>
                          <a:latin typeface="Arial" panose="020B0604020202020204" pitchFamily="34" charset="0"/>
                          <a:ea typeface="Times New Roman"/>
                          <a:cs typeface="Arial" panose="020B0604020202020204" pitchFamily="34" charset="0"/>
                        </a:rPr>
                        <a:t> </a:t>
                      </a:r>
                      <a:r>
                        <a:rPr lang="en-US" sz="1050" kern="1200" dirty="0">
                          <a:solidFill>
                            <a:srgbClr val="000000"/>
                          </a:solidFill>
                          <a:effectLst/>
                          <a:latin typeface="Arial" panose="020B0604020202020204" pitchFamily="34" charset="0"/>
                          <a:ea typeface="Times New Roman"/>
                          <a:cs typeface="Arial" panose="020B0604020202020204" pitchFamily="34" charset="0"/>
                        </a:rPr>
                        <a:t>was proposed where the cutoff point was between2000 and 1000 / actual live births year OR  between 150 and 75 births / month</a:t>
                      </a:r>
                      <a:endParaRPr lang="en-ZA" sz="1050"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eaLnBrk="0" fontAlgn="b" hangingPunct="0">
                        <a:lnSpc>
                          <a:spcPct val="90000"/>
                        </a:lnSpc>
                        <a:spcBef>
                          <a:spcPts val="600"/>
                        </a:spcBef>
                        <a:spcAft>
                          <a:spcPts val="0"/>
                        </a:spcAft>
                      </a:pPr>
                      <a:r>
                        <a:rPr lang="en-US" sz="1050" kern="1200" dirty="0">
                          <a:solidFill>
                            <a:srgbClr val="000000"/>
                          </a:solidFill>
                          <a:effectLst/>
                          <a:latin typeface="Arial" panose="020B0604020202020204" pitchFamily="34" charset="0"/>
                          <a:ea typeface="Times New Roman"/>
                          <a:cs typeface="Arial" panose="020B0604020202020204" pitchFamily="34" charset="0"/>
                        </a:rPr>
                        <a:t>Between 2000 and 1000 / actual live births year OR  between 150 and 75 births / month</a:t>
                      </a:r>
                      <a:endParaRPr lang="en-ZA" sz="1050"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n-US" sz="1050" b="1" kern="1200" dirty="0">
                          <a:solidFill>
                            <a:srgbClr val="000000"/>
                          </a:solidFill>
                          <a:effectLst/>
                          <a:latin typeface="Arial" panose="020B0604020202020204" pitchFamily="34" charset="0"/>
                          <a:ea typeface="Times New Roman"/>
                          <a:cs typeface="Arial" panose="020B0604020202020204" pitchFamily="34" charset="0"/>
                        </a:rPr>
                        <a:t>Part-time presence</a:t>
                      </a:r>
                      <a:endParaRPr lang="en-ZA" sz="1050" b="1" dirty="0">
                        <a:effectLst/>
                        <a:latin typeface="Arial" panose="020B0604020202020204" pitchFamily="34" charset="0"/>
                        <a:ea typeface="Times New Roman"/>
                        <a:cs typeface="Arial" panose="020B0604020202020204" pitchFamily="34" charset="0"/>
                      </a:endParaRPr>
                    </a:p>
                    <a:p>
                      <a:pPr>
                        <a:spcAft>
                          <a:spcPts val="0"/>
                        </a:spcAft>
                      </a:pPr>
                      <a:r>
                        <a:rPr lang="en-US" sz="1050" b="1" kern="1200" dirty="0">
                          <a:solidFill>
                            <a:srgbClr val="000000"/>
                          </a:solidFill>
                          <a:effectLst/>
                          <a:latin typeface="Arial" panose="020B0604020202020204" pitchFamily="34" charset="0"/>
                          <a:ea typeface="Times New Roman"/>
                          <a:cs typeface="Arial" panose="020B0604020202020204" pitchFamily="34" charset="0"/>
                        </a:rPr>
                        <a:t>08:00 – 13:00</a:t>
                      </a:r>
                      <a:endParaRPr lang="en-ZA" sz="105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spcAft>
                          <a:spcPts val="0"/>
                        </a:spcAft>
                      </a:pPr>
                      <a:r>
                        <a:rPr lang="en-US" sz="1100" b="1" kern="1200" dirty="0">
                          <a:solidFill>
                            <a:srgbClr val="000000"/>
                          </a:solidFill>
                          <a:effectLst/>
                          <a:latin typeface="Arial" panose="020B0604020202020204" pitchFamily="34" charset="0"/>
                          <a:ea typeface="Times New Roman"/>
                          <a:cs typeface="Arial" panose="020B0604020202020204" pitchFamily="34" charset="0"/>
                        </a:rPr>
                        <a:t>Priority 3 – 101 Health facilities</a:t>
                      </a:r>
                      <a:endParaRPr lang="en-ZA" sz="110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lvl="0" indent="0" algn="l" defTabSz="457200" rtl="0" eaLnBrk="0" fontAlgn="b" latinLnBrk="0" hangingPunct="0">
                        <a:lnSpc>
                          <a:spcPct val="90000"/>
                        </a:lnSpc>
                        <a:spcBef>
                          <a:spcPts val="600"/>
                        </a:spcBef>
                        <a:spcAft>
                          <a:spcPts val="0"/>
                        </a:spcAft>
                        <a:buClrTx/>
                        <a:buSzTx/>
                        <a:buFontTx/>
                        <a:buNone/>
                        <a:tabLst/>
                        <a:defRPr/>
                      </a:pPr>
                      <a:r>
                        <a:rPr kumimoji="0" lang="en-ZA" sz="1050" b="1"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rPr>
                        <a:t>31 MARCH 22</a:t>
                      </a:r>
                    </a:p>
                    <a:p>
                      <a:pPr>
                        <a:spcAft>
                          <a:spcPts val="0"/>
                        </a:spcAft>
                      </a:pPr>
                      <a:endParaRPr lang="en-ZA" sz="105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3"/>
                  </a:ext>
                </a:extLst>
              </a:tr>
              <a:tr h="826386">
                <a:tc>
                  <a:txBody>
                    <a:bodyPr/>
                    <a:lstStyle/>
                    <a:p>
                      <a:pPr algn="ctr" eaLnBrk="0" fontAlgn="ctr" hangingPunct="0">
                        <a:lnSpc>
                          <a:spcPct val="90000"/>
                        </a:lnSpc>
                        <a:spcBef>
                          <a:spcPts val="660"/>
                        </a:spcBef>
                        <a:spcAft>
                          <a:spcPts val="0"/>
                        </a:spcAft>
                      </a:pPr>
                      <a:r>
                        <a:rPr lang="en-US" sz="1050" b="1" kern="1200" dirty="0">
                          <a:solidFill>
                            <a:srgbClr val="000000"/>
                          </a:solidFill>
                          <a:effectLst/>
                          <a:latin typeface="Arial" panose="020B0604020202020204" pitchFamily="34" charset="0"/>
                          <a:ea typeface="Times New Roman"/>
                          <a:cs typeface="Arial" panose="020B0604020202020204" pitchFamily="34" charset="0"/>
                        </a:rPr>
                        <a:t>FOURTH PRIORITY</a:t>
                      </a:r>
                      <a:endParaRPr lang="en-ZA" sz="1050"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0" fontAlgn="b" latinLnBrk="0" hangingPunct="0">
                        <a:lnSpc>
                          <a:spcPct val="90000"/>
                        </a:lnSpc>
                        <a:spcBef>
                          <a:spcPts val="660"/>
                        </a:spcBef>
                        <a:spcAft>
                          <a:spcPts val="0"/>
                        </a:spcAft>
                        <a:buClrTx/>
                        <a:buSzTx/>
                        <a:buFontTx/>
                        <a:buNone/>
                        <a:tabLst/>
                        <a:defRPr/>
                      </a:pPr>
                      <a:r>
                        <a:rPr lang="en-US" sz="1050" b="1" u="sng" kern="1200" dirty="0">
                          <a:solidFill>
                            <a:srgbClr val="000000"/>
                          </a:solidFill>
                          <a:effectLst/>
                          <a:latin typeface="Arial" panose="020B0604020202020204" pitchFamily="34" charset="0"/>
                          <a:ea typeface="Times New Roman"/>
                          <a:cs typeface="Arial" panose="020B0604020202020204" pitchFamily="34" charset="0"/>
                        </a:rPr>
                        <a:t>Roaming presence</a:t>
                      </a:r>
                      <a:r>
                        <a:rPr lang="en-US" sz="1050" u="sng" kern="1200" dirty="0">
                          <a:solidFill>
                            <a:srgbClr val="000000"/>
                          </a:solidFill>
                          <a:effectLst/>
                          <a:latin typeface="Arial" panose="020B0604020202020204" pitchFamily="34" charset="0"/>
                          <a:ea typeface="Times New Roman"/>
                          <a:cs typeface="Arial" panose="020B0604020202020204" pitchFamily="34" charset="0"/>
                        </a:rPr>
                        <a:t> </a:t>
                      </a:r>
                      <a:r>
                        <a:rPr lang="en-US" sz="1050" kern="1200" dirty="0">
                          <a:solidFill>
                            <a:srgbClr val="000000"/>
                          </a:solidFill>
                          <a:effectLst/>
                          <a:latin typeface="Arial" panose="020B0604020202020204" pitchFamily="34" charset="0"/>
                          <a:ea typeface="Times New Roman"/>
                          <a:cs typeface="Arial" panose="020B0604020202020204" pitchFamily="34" charset="0"/>
                        </a:rPr>
                        <a:t>where  actual live births are between 1000 and 500 / year OR between 75 and 50 births / month </a:t>
                      </a:r>
                      <a:endParaRPr lang="en-ZA" sz="1050"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eaLnBrk="0" fontAlgn="b" hangingPunct="0">
                        <a:lnSpc>
                          <a:spcPct val="90000"/>
                        </a:lnSpc>
                        <a:spcBef>
                          <a:spcPts val="600"/>
                        </a:spcBef>
                        <a:spcAft>
                          <a:spcPts val="0"/>
                        </a:spcAft>
                      </a:pPr>
                      <a:r>
                        <a:rPr lang="en-US" sz="1050" kern="1200" dirty="0">
                          <a:solidFill>
                            <a:srgbClr val="000000"/>
                          </a:solidFill>
                          <a:effectLst/>
                          <a:latin typeface="Arial" panose="020B0604020202020204" pitchFamily="34" charset="0"/>
                          <a:ea typeface="Times New Roman"/>
                          <a:cs typeface="Arial" panose="020B0604020202020204" pitchFamily="34" charset="0"/>
                        </a:rPr>
                        <a:t>Between 1000 and 500 / actual live births year OR  between 75 and 50 births / month</a:t>
                      </a:r>
                      <a:endParaRPr lang="en-ZA" sz="1050"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l" eaLnBrk="0" fontAlgn="b" hangingPunct="0">
                        <a:lnSpc>
                          <a:spcPct val="90000"/>
                        </a:lnSpc>
                        <a:spcBef>
                          <a:spcPts val="600"/>
                        </a:spcBef>
                        <a:spcAft>
                          <a:spcPts val="0"/>
                        </a:spcAft>
                      </a:pPr>
                      <a:r>
                        <a:rPr lang="en-US" sz="1050" b="1" kern="1200" dirty="0">
                          <a:solidFill>
                            <a:srgbClr val="000000"/>
                          </a:solidFill>
                          <a:effectLst/>
                          <a:latin typeface="Arial" panose="020B0604020202020204" pitchFamily="34" charset="0"/>
                          <a:ea typeface="Times New Roman"/>
                          <a:cs typeface="Arial" panose="020B0604020202020204" pitchFamily="34" charset="0"/>
                        </a:rPr>
                        <a:t>Roaming service (4 to 5 health facilities per official)</a:t>
                      </a:r>
                      <a:endParaRPr lang="en-ZA" sz="105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indent="0" algn="l" fontAlgn="base">
                        <a:lnSpc>
                          <a:spcPct val="105000"/>
                        </a:lnSpc>
                        <a:spcBef>
                          <a:spcPts val="600"/>
                        </a:spcBef>
                        <a:spcAft>
                          <a:spcPts val="0"/>
                        </a:spcAft>
                      </a:pPr>
                      <a:r>
                        <a:rPr lang="en-US" sz="1100" b="1" kern="1200" dirty="0">
                          <a:solidFill>
                            <a:srgbClr val="000000"/>
                          </a:solidFill>
                          <a:effectLst/>
                          <a:latin typeface="Arial" panose="020B0604020202020204" pitchFamily="34" charset="0"/>
                          <a:ea typeface="Times New Roman"/>
                          <a:cs typeface="Arial" panose="020B0604020202020204" pitchFamily="34" charset="0"/>
                        </a:rPr>
                        <a:t>Optimisation of Priority 4 and priority 5 Health facilities (127)</a:t>
                      </a:r>
                      <a:endParaRPr lang="en-ZA" sz="1100" b="1" kern="1200" dirty="0">
                        <a:solidFill>
                          <a:schemeClr val="tx1"/>
                        </a:solidFill>
                        <a:effectLst/>
                        <a:latin typeface="Arial" panose="020B0604020202020204" pitchFamily="34" charset="0"/>
                        <a:ea typeface="Times New Roman"/>
                        <a:cs typeface="Arial" panose="020B0604020202020204" pitchFamily="34" charset="0"/>
                      </a:endParaRPr>
                    </a:p>
                    <a:p>
                      <a:pPr marL="0" indent="0" algn="l" fontAlgn="base">
                        <a:lnSpc>
                          <a:spcPct val="105000"/>
                        </a:lnSpc>
                        <a:spcBef>
                          <a:spcPts val="600"/>
                        </a:spcBef>
                        <a:spcAft>
                          <a:spcPts val="0"/>
                        </a:spcAft>
                      </a:pPr>
                      <a:r>
                        <a:rPr lang="en-US" sz="1100" b="1" kern="1200" dirty="0">
                          <a:solidFill>
                            <a:srgbClr val="000000"/>
                          </a:solidFill>
                          <a:effectLst/>
                          <a:latin typeface="Arial" panose="020B0604020202020204" pitchFamily="34" charset="0"/>
                          <a:ea typeface="Times New Roman"/>
                          <a:cs typeface="Arial" panose="020B0604020202020204" pitchFamily="34" charset="0"/>
                        </a:rPr>
                        <a:t>Priority 4 - 48 Health facilities</a:t>
                      </a:r>
                      <a:endParaRPr lang="en-ZA" sz="1100" b="1" dirty="0">
                        <a:effectLst/>
                        <a:latin typeface="Arial" panose="020B0604020202020204" pitchFamily="34" charset="0"/>
                        <a:ea typeface="Times New Roman"/>
                        <a:cs typeface="Arial" panose="020B0604020202020204" pitchFamily="34" charset="0"/>
                      </a:endParaRPr>
                    </a:p>
                    <a:p>
                      <a:r>
                        <a:rPr lang="en-US" sz="1100" b="1" kern="1200" dirty="0">
                          <a:solidFill>
                            <a:srgbClr val="000000"/>
                          </a:solidFill>
                          <a:effectLst/>
                          <a:latin typeface="Arial" panose="020B0604020202020204" pitchFamily="34" charset="0"/>
                          <a:ea typeface="Times New Roman"/>
                          <a:cs typeface="Arial" panose="020B0604020202020204" pitchFamily="34" charset="0"/>
                        </a:rPr>
                        <a:t>Priority 5 – 79 Health facilities</a:t>
                      </a:r>
                      <a:endParaRPr lang="en-ZA" sz="110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l" defTabSz="457200" rtl="0" eaLnBrk="0" fontAlgn="b" latinLnBrk="0" hangingPunct="0">
                        <a:lnSpc>
                          <a:spcPct val="90000"/>
                        </a:lnSpc>
                        <a:spcBef>
                          <a:spcPts val="600"/>
                        </a:spcBef>
                        <a:spcAft>
                          <a:spcPts val="0"/>
                        </a:spcAft>
                        <a:buClrTx/>
                        <a:buSzTx/>
                        <a:buFontTx/>
                        <a:buNone/>
                        <a:tabLst/>
                        <a:defRPr/>
                      </a:pPr>
                      <a:r>
                        <a:rPr lang="en-ZA" sz="1050" b="1" dirty="0">
                          <a:effectLst/>
                          <a:latin typeface="Arial" panose="020B0604020202020204" pitchFamily="34" charset="0"/>
                          <a:ea typeface="Times New Roman"/>
                          <a:cs typeface="Arial" panose="020B0604020202020204" pitchFamily="34" charset="0"/>
                        </a:rPr>
                        <a:t>31 MARCH 23</a:t>
                      </a:r>
                    </a:p>
                    <a:p>
                      <a:pPr eaLnBrk="0" fontAlgn="b" hangingPunct="0">
                        <a:lnSpc>
                          <a:spcPct val="90000"/>
                        </a:lnSpc>
                        <a:spcBef>
                          <a:spcPts val="600"/>
                        </a:spcBef>
                        <a:spcAft>
                          <a:spcPts val="0"/>
                        </a:spcAft>
                      </a:pPr>
                      <a:endParaRPr lang="en-ZA" sz="105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4"/>
                  </a:ext>
                </a:extLst>
              </a:tr>
              <a:tr h="1136627">
                <a:tc>
                  <a:txBody>
                    <a:bodyPr/>
                    <a:lstStyle/>
                    <a:p>
                      <a:pPr algn="ctr" eaLnBrk="0" fontAlgn="ctr" hangingPunct="0">
                        <a:lnSpc>
                          <a:spcPct val="90000"/>
                        </a:lnSpc>
                        <a:spcBef>
                          <a:spcPts val="660"/>
                        </a:spcBef>
                        <a:spcAft>
                          <a:spcPts val="0"/>
                        </a:spcAft>
                      </a:pPr>
                      <a:r>
                        <a:rPr lang="en-US" sz="1050" b="1" kern="1200" dirty="0">
                          <a:solidFill>
                            <a:srgbClr val="000000"/>
                          </a:solidFill>
                          <a:effectLst/>
                          <a:latin typeface="Arial" panose="020B0604020202020204" pitchFamily="34" charset="0"/>
                          <a:ea typeface="Times New Roman"/>
                          <a:cs typeface="Arial" panose="020B0604020202020204" pitchFamily="34" charset="0"/>
                        </a:rPr>
                        <a:t>FIFTH PRIORITY</a:t>
                      </a:r>
                      <a:endParaRPr lang="en-ZA" sz="1050"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eaLnBrk="0" fontAlgn="b" hangingPunct="0">
                        <a:lnSpc>
                          <a:spcPct val="90000"/>
                        </a:lnSpc>
                        <a:spcBef>
                          <a:spcPts val="660"/>
                        </a:spcBef>
                        <a:spcAft>
                          <a:spcPts val="0"/>
                        </a:spcAft>
                      </a:pPr>
                      <a:r>
                        <a:rPr lang="en-US" sz="1050" b="1" u="sng" kern="1200" dirty="0">
                          <a:solidFill>
                            <a:srgbClr val="000000"/>
                          </a:solidFill>
                          <a:effectLst/>
                          <a:latin typeface="Arial" panose="020B0604020202020204" pitchFamily="34" charset="0"/>
                          <a:ea typeface="Times New Roman"/>
                          <a:cs typeface="Arial" panose="020B0604020202020204" pitchFamily="34" charset="0"/>
                        </a:rPr>
                        <a:t>Roaming presence</a:t>
                      </a:r>
                      <a:r>
                        <a:rPr lang="en-US" sz="1050" u="sng" kern="1200" dirty="0">
                          <a:solidFill>
                            <a:srgbClr val="000000"/>
                          </a:solidFill>
                          <a:effectLst/>
                          <a:latin typeface="Arial" panose="020B0604020202020204" pitchFamily="34" charset="0"/>
                          <a:ea typeface="Times New Roman"/>
                          <a:cs typeface="Arial" panose="020B0604020202020204" pitchFamily="34" charset="0"/>
                        </a:rPr>
                        <a:t> </a:t>
                      </a:r>
                      <a:r>
                        <a:rPr lang="en-US" sz="1050" kern="1200" dirty="0">
                          <a:solidFill>
                            <a:srgbClr val="000000"/>
                          </a:solidFill>
                          <a:effectLst/>
                          <a:latin typeface="Arial" panose="020B0604020202020204" pitchFamily="34" charset="0"/>
                          <a:ea typeface="Times New Roman"/>
                          <a:cs typeface="Arial" panose="020B0604020202020204" pitchFamily="34" charset="0"/>
                        </a:rPr>
                        <a:t>where  actual live births are less than 500/ year OR between 1 and 50 births/ month</a:t>
                      </a:r>
                      <a:endParaRPr lang="en-ZA" sz="1050"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eaLnBrk="0" fontAlgn="b" hangingPunct="0">
                        <a:lnSpc>
                          <a:spcPct val="90000"/>
                        </a:lnSpc>
                        <a:spcBef>
                          <a:spcPts val="600"/>
                        </a:spcBef>
                        <a:spcAft>
                          <a:spcPts val="0"/>
                        </a:spcAft>
                      </a:pPr>
                      <a:r>
                        <a:rPr lang="en-US" sz="1050" kern="1200" dirty="0">
                          <a:solidFill>
                            <a:srgbClr val="000000"/>
                          </a:solidFill>
                          <a:effectLst/>
                          <a:latin typeface="Arial" panose="020B0604020202020204" pitchFamily="34" charset="0"/>
                          <a:ea typeface="Times New Roman"/>
                          <a:cs typeface="Arial" panose="020B0604020202020204" pitchFamily="34" charset="0"/>
                        </a:rPr>
                        <a:t>Less than 500 actual live births per year and less than 50 births per month.</a:t>
                      </a:r>
                      <a:endParaRPr lang="en-ZA" sz="1050"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lvl="0" indent="0" algn="l" defTabSz="914400" rtl="0" eaLnBrk="0" fontAlgn="b" latinLnBrk="0" hangingPunct="0">
                        <a:lnSpc>
                          <a:spcPct val="90000"/>
                        </a:lnSpc>
                        <a:spcBef>
                          <a:spcPts val="600"/>
                        </a:spcBef>
                        <a:spcAft>
                          <a:spcPts val="0"/>
                        </a:spcAft>
                        <a:buClrTx/>
                        <a:buSzTx/>
                        <a:buFontTx/>
                        <a:buNone/>
                        <a:tabLst/>
                        <a:defRPr/>
                      </a:pPr>
                      <a:r>
                        <a:rPr lang="en-US" sz="1050" b="1" kern="1200" dirty="0">
                          <a:solidFill>
                            <a:srgbClr val="000000"/>
                          </a:solidFill>
                          <a:effectLst/>
                          <a:latin typeface="Arial" panose="020B0604020202020204" pitchFamily="34" charset="0"/>
                          <a:ea typeface="Times New Roman"/>
                          <a:cs typeface="Arial" panose="020B0604020202020204" pitchFamily="34" charset="0"/>
                        </a:rPr>
                        <a:t>Roaming service (4 to 5 health facilities per official)</a:t>
                      </a:r>
                      <a:endParaRPr lang="en-ZA" sz="1050" b="1" dirty="0">
                        <a:effectLst/>
                        <a:latin typeface="Arial" panose="020B0604020202020204" pitchFamily="34" charset="0"/>
                        <a:ea typeface="Times New Roman"/>
                        <a:cs typeface="Arial" panose="020B0604020202020204" pitchFamily="34" charset="0"/>
                      </a:endParaRPr>
                    </a:p>
                    <a:p>
                      <a:pPr eaLnBrk="0" fontAlgn="b" hangingPunct="0">
                        <a:lnSpc>
                          <a:spcPct val="90000"/>
                        </a:lnSpc>
                        <a:spcBef>
                          <a:spcPts val="600"/>
                        </a:spcBef>
                        <a:spcAft>
                          <a:spcPts val="0"/>
                        </a:spcAft>
                      </a:pPr>
                      <a:endParaRPr lang="en-ZA" sz="105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indent="0" algn="l" fontAlgn="base">
                        <a:lnSpc>
                          <a:spcPct val="105000"/>
                        </a:lnSpc>
                        <a:spcBef>
                          <a:spcPts val="600"/>
                        </a:spcBef>
                        <a:spcAft>
                          <a:spcPts val="0"/>
                        </a:spcAft>
                      </a:pPr>
                      <a:r>
                        <a:rPr lang="en-ZA" sz="1100" b="1" dirty="0">
                          <a:effectLst/>
                          <a:latin typeface="Arial" panose="020B0604020202020204" pitchFamily="34" charset="0"/>
                          <a:ea typeface="Times New Roman"/>
                          <a:cs typeface="Arial" panose="020B0604020202020204" pitchFamily="34" charset="0"/>
                        </a:rPr>
                        <a:t>Connect 1067 new  Health facilities with uninterruptable network in order of priority</a:t>
                      </a:r>
                    </a:p>
                    <a:p>
                      <a:pPr marL="0" indent="0" algn="l" fontAlgn="base">
                        <a:lnSpc>
                          <a:spcPct val="105000"/>
                        </a:lnSpc>
                        <a:spcBef>
                          <a:spcPts val="600"/>
                        </a:spcBef>
                        <a:spcAft>
                          <a:spcPts val="0"/>
                        </a:spcAft>
                      </a:pPr>
                      <a:r>
                        <a:rPr lang="en-ZA" sz="1100" b="1" dirty="0">
                          <a:effectLst/>
                          <a:latin typeface="Arial" panose="020B0604020202020204" pitchFamily="34" charset="0"/>
                          <a:ea typeface="Times New Roman"/>
                          <a:cs typeface="Arial" panose="020B0604020202020204" pitchFamily="34" charset="0"/>
                        </a:rPr>
                        <a:t>Priority 4-47 Health facilities</a:t>
                      </a:r>
                    </a:p>
                    <a:p>
                      <a:r>
                        <a:rPr lang="en-ZA" sz="1100" b="1" dirty="0">
                          <a:effectLst/>
                          <a:latin typeface="Arial" panose="020B0604020202020204" pitchFamily="34" charset="0"/>
                          <a:ea typeface="Times New Roman"/>
                          <a:cs typeface="Arial" panose="020B0604020202020204" pitchFamily="34" charset="0"/>
                        </a:rPr>
                        <a:t>Priority 5 – 1020 health facilities</a:t>
                      </a: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l" defTabSz="457200" rtl="0" eaLnBrk="0" fontAlgn="b" latinLnBrk="0" hangingPunct="0">
                        <a:lnSpc>
                          <a:spcPct val="90000"/>
                        </a:lnSpc>
                        <a:spcBef>
                          <a:spcPts val="600"/>
                        </a:spcBef>
                        <a:spcAft>
                          <a:spcPts val="0"/>
                        </a:spcAft>
                        <a:buClrTx/>
                        <a:buSzTx/>
                        <a:buFontTx/>
                        <a:buNone/>
                        <a:tabLst/>
                        <a:defRPr/>
                      </a:pPr>
                      <a:r>
                        <a:rPr lang="en-ZA" sz="1050" b="1" dirty="0">
                          <a:effectLst/>
                          <a:latin typeface="Arial" panose="020B0604020202020204" pitchFamily="34" charset="0"/>
                          <a:ea typeface="Times New Roman"/>
                          <a:cs typeface="Arial" panose="020B0604020202020204" pitchFamily="34" charset="0"/>
                        </a:rPr>
                        <a:t>31 MARCH 24</a:t>
                      </a:r>
                    </a:p>
                    <a:p>
                      <a:pPr eaLnBrk="0" fontAlgn="b" hangingPunct="0">
                        <a:lnSpc>
                          <a:spcPct val="90000"/>
                        </a:lnSpc>
                        <a:spcBef>
                          <a:spcPts val="600"/>
                        </a:spcBef>
                        <a:spcAft>
                          <a:spcPts val="0"/>
                        </a:spcAft>
                      </a:pPr>
                      <a:endParaRPr lang="en-ZA" sz="1050" b="1" dirty="0">
                        <a:effectLst/>
                        <a:latin typeface="Arial" panose="020B0604020202020204" pitchFamily="34" charset="0"/>
                        <a:ea typeface="Times New Roman"/>
                        <a:cs typeface="Arial" panose="020B0604020202020204" pitchFamily="34" charset="0"/>
                      </a:endParaRPr>
                    </a:p>
                  </a:txBody>
                  <a:tcPr marL="71752" marR="71752" marT="71751" marB="717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A6BF1B19-E221-0D45-9FAA-B1B1BF53735D}"/>
              </a:ext>
            </a:extLst>
          </p:cNvPr>
          <p:cNvSpPr/>
          <p:nvPr/>
        </p:nvSpPr>
        <p:spPr>
          <a:xfrm>
            <a:off x="862642" y="585568"/>
            <a:ext cx="6849373" cy="369332"/>
          </a:xfrm>
          <a:prstGeom prst="rect">
            <a:avLst/>
          </a:prstGeom>
        </p:spPr>
        <p:txBody>
          <a:bodyPr wrap="square">
            <a:spAutoFit/>
          </a:bodyPr>
          <a:lstStyle/>
          <a:p>
            <a:pPr algn="ctr">
              <a:spcBef>
                <a:spcPct val="0"/>
              </a:spcBef>
              <a:buFontTx/>
              <a:buNone/>
            </a:pPr>
            <a:r>
              <a:rPr lang="en-ZA" altLang="en-US" b="1" dirty="0">
                <a:solidFill>
                  <a:srgbClr val="984807"/>
                </a:solidFill>
              </a:rPr>
              <a:t>Implementation Strategy as per Classification of Health Facilities</a:t>
            </a:r>
          </a:p>
        </p:txBody>
      </p:sp>
    </p:spTree>
    <p:extLst>
      <p:ext uri="{BB962C8B-B14F-4D97-AF65-F5344CB8AC3E}">
        <p14:creationId xmlns:p14="http://schemas.microsoft.com/office/powerpoint/2010/main" val="2774717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2235" y="52389"/>
            <a:ext cx="8893175" cy="496886"/>
          </a:xfrm>
          <a:solidFill>
            <a:srgbClr val="70A913"/>
          </a:solidFill>
        </p:spPr>
        <p:txBody>
          <a:bodyPr/>
          <a:lstStyle/>
          <a:p>
            <a:pPr marL="0" indent="0" algn="ctr">
              <a:buNone/>
            </a:pPr>
            <a:r>
              <a:rPr lang="en-ZA" altLang="en-US" sz="2400" b="1" dirty="0"/>
              <a:t>PROGRESS ON THE HEALTH FACILITIES IMPLEMENTATION PLAN</a:t>
            </a:r>
          </a:p>
        </p:txBody>
      </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512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buNone/>
            </a:pPr>
            <a:fld id="{897B934A-29E9-47D0-9A1E-C6BDAD6FFCD0}" type="slidenum">
              <a:rPr lang="en-ZA" altLang="en-US" sz="1800">
                <a:latin typeface="+mn-lt"/>
              </a:rPr>
              <a:pPr marL="0" indent="0">
                <a:buNone/>
              </a:pPr>
              <a:t>22</a:t>
            </a:fld>
            <a:endParaRPr lang="en-ZA" altLang="en-US" sz="1800" dirty="0">
              <a:latin typeface="+mn-lt"/>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p:txBody>
      </p:sp>
      <p:pic>
        <p:nvPicPr>
          <p:cNvPr id="1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a:extLst>
              <a:ext uri="{FF2B5EF4-FFF2-40B4-BE49-F238E27FC236}">
                <a16:creationId xmlns:a16="http://schemas.microsoft.com/office/drawing/2014/main" id="{60A3166D-FBCD-4EB5-B3BF-0240FD62D235}"/>
              </a:ext>
            </a:extLst>
          </p:cNvPr>
          <p:cNvSpPr>
            <a:spLocks noGrp="1"/>
          </p:cNvSpPr>
          <p:nvPr>
            <p:ph type="title"/>
          </p:nvPr>
        </p:nvSpPr>
        <p:spPr>
          <a:xfrm>
            <a:off x="100303" y="685531"/>
            <a:ext cx="8943394" cy="480131"/>
          </a:xfrm>
          <a:noFill/>
        </p:spPr>
        <p:txBody>
          <a:bodyPr anchor="t">
            <a:spAutoFit/>
          </a:bodyPr>
          <a:lstStyle/>
          <a:p>
            <a:r>
              <a:rPr lang="en-US" sz="2520" b="1" dirty="0"/>
              <a:t>Birth Registration in Health Facilities</a:t>
            </a:r>
            <a:endParaRPr lang="en-ZA" sz="2520" b="1" dirty="0"/>
          </a:p>
        </p:txBody>
      </p:sp>
      <p:sp>
        <p:nvSpPr>
          <p:cNvPr id="12" name="Content Placeholder 2">
            <a:extLst>
              <a:ext uri="{FF2B5EF4-FFF2-40B4-BE49-F238E27FC236}">
                <a16:creationId xmlns:a16="http://schemas.microsoft.com/office/drawing/2014/main" id="{4D52D3C7-2D86-4C95-8326-C879C14B1CA0}"/>
              </a:ext>
            </a:extLst>
          </p:cNvPr>
          <p:cNvSpPr txBox="1">
            <a:spLocks/>
          </p:cNvSpPr>
          <p:nvPr/>
        </p:nvSpPr>
        <p:spPr>
          <a:xfrm>
            <a:off x="469900" y="1208751"/>
            <a:ext cx="8234100" cy="3119164"/>
          </a:xfrm>
          <a:prstGeom prst="rect">
            <a:avLst/>
          </a:prstGeom>
        </p:spPr>
        <p:txBody>
          <a:bodyPr>
            <a:normAutofit/>
          </a:bodyPr>
          <a:lstStyle>
            <a:lvl1pPr marL="317485" indent="-317485" algn="l" defTabSz="846625" rtl="0" eaLnBrk="1" latinLnBrk="0" hangingPunct="1">
              <a:spcBef>
                <a:spcPts val="556"/>
              </a:spcBef>
              <a:buSzPct val="90000"/>
              <a:buFont typeface="Wingdings" panose="05000000000000000000" pitchFamily="2" charset="2"/>
              <a:buChar char="v"/>
              <a:defRPr sz="2400" kern="1200">
                <a:solidFill>
                  <a:schemeClr val="tx1"/>
                </a:solidFill>
                <a:latin typeface="+mn-lt"/>
                <a:ea typeface="+mn-ea"/>
                <a:cs typeface="Segoe UI Light" panose="020B0502040204020203" pitchFamily="34" charset="0"/>
              </a:defRPr>
            </a:lvl1pPr>
            <a:lvl2pPr marL="658486" indent="-321895" algn="l" defTabSz="846625" rtl="0" eaLnBrk="1" latinLnBrk="0" hangingPunct="1">
              <a:spcBef>
                <a:spcPts val="556"/>
              </a:spcBef>
              <a:buSzPct val="90000"/>
              <a:buFont typeface="Wingdings" panose="05000000000000000000" pitchFamily="2" charset="2"/>
              <a:buChar char="Ø"/>
              <a:defRPr sz="2000" kern="1200">
                <a:solidFill>
                  <a:schemeClr val="tx1"/>
                </a:solidFill>
                <a:latin typeface="+mn-lt"/>
                <a:ea typeface="+mn-ea"/>
                <a:cs typeface="Segoe UI Light" panose="020B0502040204020203" pitchFamily="34" charset="0"/>
              </a:defRPr>
            </a:lvl2pPr>
            <a:lvl3pPr marL="833396" indent="-174910" algn="l" defTabSz="846625" rtl="0" eaLnBrk="1" latinLnBrk="0" hangingPunct="1">
              <a:spcBef>
                <a:spcPts val="556"/>
              </a:spcBef>
              <a:buFont typeface="Wingdings" panose="05000000000000000000" pitchFamily="2" charset="2"/>
              <a:buChar char="§"/>
              <a:defRPr sz="1800" kern="1200">
                <a:solidFill>
                  <a:schemeClr val="tx1"/>
                </a:solidFill>
                <a:latin typeface="+mn-lt"/>
                <a:ea typeface="+mn-ea"/>
                <a:cs typeface="Segoe UI Light" panose="020B0502040204020203" pitchFamily="34" charset="0"/>
              </a:defRPr>
            </a:lvl3pPr>
            <a:lvl4pPr marL="995078" indent="-161682" algn="l" defTabSz="846625" rtl="0" eaLnBrk="1" latinLnBrk="0" hangingPunct="1">
              <a:spcBef>
                <a:spcPts val="556"/>
              </a:spcBef>
              <a:buFont typeface="Arial" panose="020B0604020202020204" pitchFamily="34" charset="0"/>
              <a:buChar char="•"/>
              <a:defRPr sz="1600" kern="1200">
                <a:solidFill>
                  <a:schemeClr val="tx1"/>
                </a:solidFill>
                <a:latin typeface="+mn-lt"/>
                <a:ea typeface="+mn-ea"/>
                <a:cs typeface="Segoe UI Light" panose="020B0502040204020203" pitchFamily="34" charset="0"/>
              </a:defRPr>
            </a:lvl4pPr>
            <a:lvl5pPr marL="1168518" indent="-173440" algn="l" defTabSz="846625" rtl="0" eaLnBrk="1" latinLnBrk="0" hangingPunct="1">
              <a:spcBef>
                <a:spcPts val="556"/>
              </a:spcBef>
              <a:buFont typeface="Arial" panose="020B0604020202020204" pitchFamily="34" charset="0"/>
              <a:buChar char="•"/>
              <a:defRPr sz="1400" kern="1200">
                <a:solidFill>
                  <a:schemeClr val="tx1"/>
                </a:solidFill>
                <a:latin typeface="+mn-lt"/>
                <a:ea typeface="+mn-ea"/>
                <a:cs typeface="Segoe UI Light" panose="020B0502040204020203" pitchFamily="34" charset="0"/>
              </a:defRPr>
            </a:lvl5pPr>
            <a:lvl6pPr marL="2328217"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6pPr>
            <a:lvl7pPr marL="2751529"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7pPr>
            <a:lvl8pPr marL="3174842"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8pPr>
            <a:lvl9pPr marL="3598153" indent="-211656" algn="l" defTabSz="846625" rtl="0" eaLnBrk="1" latinLnBrk="0" hangingPunct="1">
              <a:spcBef>
                <a:spcPct val="20000"/>
              </a:spcBef>
              <a:buFont typeface="Arial" panose="020B0604020202020204" pitchFamily="34" charset="0"/>
              <a:buChar char="•"/>
              <a:defRPr sz="1852" kern="1200">
                <a:solidFill>
                  <a:schemeClr val="tx1"/>
                </a:solidFill>
                <a:latin typeface="+mn-lt"/>
                <a:ea typeface="+mn-ea"/>
                <a:cs typeface="+mn-cs"/>
              </a:defRPr>
            </a:lvl9pPr>
          </a:lstStyle>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2" name="Rectangle 1">
            <a:extLst>
              <a:ext uri="{FF2B5EF4-FFF2-40B4-BE49-F238E27FC236}">
                <a16:creationId xmlns:a16="http://schemas.microsoft.com/office/drawing/2014/main" id="{BE1A5E54-58C6-B748-AAAA-CBB875961B2C}"/>
              </a:ext>
            </a:extLst>
          </p:cNvPr>
          <p:cNvSpPr/>
          <p:nvPr/>
        </p:nvSpPr>
        <p:spPr>
          <a:xfrm>
            <a:off x="255777" y="1436459"/>
            <a:ext cx="8122857" cy="3970318"/>
          </a:xfrm>
          <a:prstGeom prst="rect">
            <a:avLst/>
          </a:prstGeom>
        </p:spPr>
        <p:txBody>
          <a:bodyPr wrap="square">
            <a:spAutoFit/>
          </a:bodyPr>
          <a:lstStyle/>
          <a:p>
            <a:pPr marL="285750" indent="-285750">
              <a:buFont typeface="Wingdings" pitchFamily="2" charset="2"/>
              <a:buChar char="§"/>
            </a:pPr>
            <a:r>
              <a:rPr lang="en-ZA" dirty="0">
                <a:solidFill>
                  <a:srgbClr val="000000"/>
                </a:solidFill>
                <a:latin typeface="Helvetica" pitchFamily="2" charset="0"/>
              </a:rPr>
              <a:t>DHA has 160 Health Facilities(HF) with network connectivity, of these 121 can issue a birth certificate on the spot. </a:t>
            </a:r>
          </a:p>
          <a:p>
            <a:pPr marL="285750" indent="-285750">
              <a:buFont typeface="Wingdings" pitchFamily="2" charset="2"/>
              <a:buChar char="§"/>
            </a:pPr>
            <a:endParaRPr lang="en-ZA" dirty="0">
              <a:solidFill>
                <a:srgbClr val="000000"/>
              </a:solidFill>
              <a:latin typeface="Helvetica" pitchFamily="2" charset="0"/>
            </a:endParaRPr>
          </a:p>
          <a:p>
            <a:pPr marL="285750" indent="-285750">
              <a:buFont typeface="Wingdings" pitchFamily="2" charset="2"/>
              <a:buChar char="§"/>
            </a:pPr>
            <a:r>
              <a:rPr lang="en-ZA" dirty="0">
                <a:solidFill>
                  <a:srgbClr val="000000"/>
                </a:solidFill>
                <a:latin typeface="Helvetica" pitchFamily="2" charset="0"/>
              </a:rPr>
              <a:t>The 39 that cannot issue on the spot is due to inadequate IT equipment, including online verification scanners and human resources. We will be deploying additional IT equipment to these health facilities.</a:t>
            </a:r>
          </a:p>
          <a:p>
            <a:pPr marL="285750" indent="-285750">
              <a:buFont typeface="Wingdings" pitchFamily="2" charset="2"/>
              <a:buChar char="§"/>
            </a:pPr>
            <a:r>
              <a:rPr lang="en-ZA" dirty="0">
                <a:solidFill>
                  <a:srgbClr val="000000"/>
                </a:solidFill>
                <a:latin typeface="Helvetica" pitchFamily="2" charset="0"/>
              </a:rPr>
              <a:t/>
            </a:r>
            <a:br>
              <a:rPr lang="en-ZA" dirty="0">
                <a:solidFill>
                  <a:srgbClr val="000000"/>
                </a:solidFill>
                <a:latin typeface="Helvetica" pitchFamily="2" charset="0"/>
              </a:rPr>
            </a:br>
            <a:r>
              <a:rPr lang="en-ZA" dirty="0">
                <a:solidFill>
                  <a:srgbClr val="000000"/>
                </a:solidFill>
                <a:latin typeface="Helvetica" pitchFamily="2" charset="0"/>
              </a:rPr>
              <a:t>A bid specifications for network connectivity for additional HF has been finalised with SITA and they will be advertising before the 15th December 2021.</a:t>
            </a:r>
          </a:p>
          <a:p>
            <a:pPr marL="285750" indent="-285750">
              <a:buFont typeface="Wingdings" pitchFamily="2" charset="2"/>
              <a:buChar char="§"/>
            </a:pPr>
            <a:r>
              <a:rPr lang="en-ZA" dirty="0">
                <a:solidFill>
                  <a:srgbClr val="000000"/>
                </a:solidFill>
                <a:latin typeface="Helvetica" pitchFamily="2" charset="0"/>
              </a:rPr>
              <a:t/>
            </a:r>
            <a:br>
              <a:rPr lang="en-ZA" dirty="0">
                <a:solidFill>
                  <a:srgbClr val="000000"/>
                </a:solidFill>
                <a:latin typeface="Helvetica" pitchFamily="2" charset="0"/>
              </a:rPr>
            </a:br>
            <a:r>
              <a:rPr lang="en-ZA" dirty="0">
                <a:solidFill>
                  <a:srgbClr val="000000"/>
                </a:solidFill>
                <a:latin typeface="Helvetica" pitchFamily="2" charset="0"/>
              </a:rPr>
              <a:t>The revised bid specifications for mobile structures in health facilities that do not have space for DHA will be presented to BAC on the 1st December 2021.</a:t>
            </a:r>
            <a:endParaRPr lang="en-ZA" b="0" i="0" u="none" strike="noStrike" dirty="0">
              <a:solidFill>
                <a:srgbClr val="000000"/>
              </a:solidFill>
              <a:effectLst/>
              <a:latin typeface="Helvetica" pitchFamily="2" charset="0"/>
            </a:endParaRPr>
          </a:p>
        </p:txBody>
      </p:sp>
    </p:spTree>
    <p:extLst>
      <p:ext uri="{BB962C8B-B14F-4D97-AF65-F5344CB8AC3E}">
        <p14:creationId xmlns:p14="http://schemas.microsoft.com/office/powerpoint/2010/main" val="3874416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97643" y="1967169"/>
            <a:ext cx="8893175" cy="1365250"/>
          </a:xfrm>
          <a:solidFill>
            <a:srgbClr val="70A913"/>
          </a:solidFill>
        </p:spPr>
        <p:txBody>
          <a:bodyPr/>
          <a:lstStyle/>
          <a:p>
            <a:pPr marL="0" indent="0" algn="ctr">
              <a:buNone/>
            </a:pPr>
            <a:r>
              <a:rPr lang="en-ZA" sz="2800" b="1" dirty="0">
                <a:cs typeface="Arial" panose="020B0604020202020204" pitchFamily="34" charset="0"/>
              </a:rPr>
              <a:t>IMPLEMENTATION OF THE AUTOMATED BIOMETRIC IDENTIFICATION SYSTEM (ABIS) </a:t>
            </a:r>
          </a:p>
          <a:p>
            <a:pPr marL="0" indent="0" algn="ctr">
              <a:buFont typeface="Wingdings" pitchFamily="2" charset="2"/>
              <a:buNone/>
            </a:pPr>
            <a:endParaRPr lang="en-ZA" altLang="en-US" sz="2400" b="1" dirty="0"/>
          </a:p>
        </p:txBody>
      </p:sp>
      <p:grpSp>
        <p:nvGrpSpPr>
          <p:cNvPr id="5123" name="Group 2"/>
          <p:cNvGrpSpPr>
            <a:grpSpLocks/>
          </p:cNvGrpSpPr>
          <p:nvPr/>
        </p:nvGrpSpPr>
        <p:grpSpPr bwMode="auto">
          <a:xfrm>
            <a:off x="0" y="5805488"/>
            <a:ext cx="9144000" cy="1041400"/>
            <a:chOff x="0" y="5828721"/>
            <a:chExt cx="9144000" cy="1017421"/>
          </a:xfrm>
        </p:grpSpPr>
        <p:pic>
          <p:nvPicPr>
            <p:cNvPr id="51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5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mtClean="0">
                <a:solidFill>
                  <a:srgbClr val="898989"/>
                </a:solidFill>
              </a:rPr>
              <a:pPr marL="0" indent="0" algn="l" eaLnBrk="1" hangingPunct="1">
                <a:buNone/>
              </a:pPr>
              <a:t>23</a:t>
            </a:fld>
            <a:endParaRPr lang="en-ZA" altLang="en-US" dirty="0">
              <a:solidFill>
                <a:srgbClr val="898989"/>
              </a:solidFill>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pic>
        <p:nvPicPr>
          <p:cNvPr id="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844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7950" y="79731"/>
            <a:ext cx="8893175" cy="493436"/>
          </a:xfrm>
          <a:solidFill>
            <a:srgbClr val="70A913"/>
          </a:solidFill>
        </p:spPr>
        <p:txBody>
          <a:bodyPr/>
          <a:lstStyle/>
          <a:p>
            <a:pPr marL="0" indent="0" algn="ctr">
              <a:buFont typeface="Wingdings" pitchFamily="2" charset="2"/>
              <a:buNone/>
            </a:pPr>
            <a:r>
              <a:rPr lang="en-ZA" altLang="en-US" sz="2400" b="1" dirty="0"/>
              <a:t>BACKGROUND</a:t>
            </a:r>
          </a:p>
        </p:txBody>
      </p:sp>
      <p:grpSp>
        <p:nvGrpSpPr>
          <p:cNvPr id="5123" name="Group 2"/>
          <p:cNvGrpSpPr>
            <a:grpSpLocks/>
          </p:cNvGrpSpPr>
          <p:nvPr/>
        </p:nvGrpSpPr>
        <p:grpSpPr bwMode="auto">
          <a:xfrm>
            <a:off x="0" y="5805488"/>
            <a:ext cx="9144000" cy="1041400"/>
            <a:chOff x="0" y="5828721"/>
            <a:chExt cx="9144000" cy="1017421"/>
          </a:xfrm>
        </p:grpSpPr>
        <p:pic>
          <p:nvPicPr>
            <p:cNvPr id="51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5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mtClean="0">
                <a:solidFill>
                  <a:srgbClr val="898989"/>
                </a:solidFill>
              </a:rPr>
              <a:pPr marL="0" indent="0" algn="l" eaLnBrk="1" hangingPunct="1">
                <a:buNone/>
              </a:pPr>
              <a:t>24</a:t>
            </a:fld>
            <a:endParaRPr lang="en-ZA" altLang="en-US" dirty="0">
              <a:solidFill>
                <a:srgbClr val="898989"/>
              </a:solidFill>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sp>
        <p:nvSpPr>
          <p:cNvPr id="5127" name="Rectangle 2"/>
          <p:cNvSpPr>
            <a:spLocks noChangeArrowheads="1"/>
          </p:cNvSpPr>
          <p:nvPr/>
        </p:nvSpPr>
        <p:spPr bwMode="auto">
          <a:xfrm>
            <a:off x="469900" y="789017"/>
            <a:ext cx="8044708" cy="481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lvl="0" indent="-342900" algn="just">
              <a:buFont typeface="Wingdings" pitchFamily="2" charset="2"/>
              <a:buChar char="§"/>
            </a:pPr>
            <a:r>
              <a:rPr lang="en-GB" sz="2000" dirty="0">
                <a:cs typeface="Calibri" panose="020F0502020204030204" pitchFamily="34" charset="0"/>
              </a:rPr>
              <a:t>On 27 October 2020 the DHA made a presentation to the Portfolio Committee on the steps taken to rescue the ABIS project.</a:t>
            </a:r>
          </a:p>
          <a:p>
            <a:pPr marL="342900" lvl="0" indent="-342900" algn="just">
              <a:buFont typeface="Wingdings" pitchFamily="2" charset="2"/>
              <a:buChar char="§"/>
            </a:pPr>
            <a:endParaRPr lang="en-GB" sz="2000" dirty="0">
              <a:cs typeface="Calibri" panose="020F0502020204030204" pitchFamily="34" charset="0"/>
            </a:endParaRPr>
          </a:p>
          <a:p>
            <a:pPr marL="343620" indent="-342900" algn="just">
              <a:spcBef>
                <a:spcPts val="360"/>
              </a:spcBef>
              <a:buClr>
                <a:srgbClr val="000000"/>
              </a:buClr>
              <a:buFont typeface="Wingdings" pitchFamily="2" charset="2"/>
              <a:buChar char="§"/>
            </a:pPr>
            <a:r>
              <a:rPr lang="en-US" sz="2000" spc="-1" dirty="0">
                <a:solidFill>
                  <a:srgbClr val="000000"/>
                </a:solidFill>
              </a:rPr>
              <a:t>On 25 May 2021 the Department returned to the Portfolio Committee indicating that the DHA received all the necessary National Treasury approvals for the assignment/ceding of the ABIS contract to IDEMIA and the assignment/ ceding was concluded in March 2021.</a:t>
            </a:r>
          </a:p>
          <a:p>
            <a:pPr marL="343620" indent="-342900" algn="just">
              <a:spcBef>
                <a:spcPts val="360"/>
              </a:spcBef>
              <a:buClr>
                <a:srgbClr val="000000"/>
              </a:buClr>
              <a:buFont typeface="Wingdings" pitchFamily="2" charset="2"/>
              <a:buChar char="§"/>
            </a:pPr>
            <a:endParaRPr lang="en-US" sz="2000" spc="-1" dirty="0">
              <a:solidFill>
                <a:srgbClr val="000000"/>
              </a:solidFill>
            </a:endParaRPr>
          </a:p>
          <a:p>
            <a:pPr marL="342900" indent="-342900">
              <a:buFont typeface="Wingdings" pitchFamily="2" charset="2"/>
              <a:buChar char="§"/>
            </a:pPr>
            <a:r>
              <a:rPr lang="en-GB" sz="2000" dirty="0"/>
              <a:t>IDEMIA undertook to deliver Phase 1 of the ABIS Project between</a:t>
            </a:r>
            <a:r>
              <a:rPr lang="en-GB" sz="2000" b="1" dirty="0"/>
              <a:t> – 01 May 2021 to December 2021.</a:t>
            </a:r>
            <a:endParaRPr lang="en-ZA" sz="2000" dirty="0"/>
          </a:p>
          <a:p>
            <a:pPr marL="342900" lvl="0" indent="-342900" algn="just">
              <a:buFont typeface="Wingdings" pitchFamily="2" charset="2"/>
              <a:buChar char="§"/>
            </a:pPr>
            <a:endParaRPr lang="en-US" sz="2000" dirty="0">
              <a:cs typeface="Calibri" panose="020F0502020204030204" pitchFamily="34" charset="0"/>
            </a:endParaRPr>
          </a:p>
          <a:p>
            <a:pPr marL="342900" indent="-342900" algn="just">
              <a:buFont typeface="Wingdings" pitchFamily="2" charset="2"/>
              <a:buChar char="§"/>
            </a:pPr>
            <a:r>
              <a:rPr lang="en-US" sz="2000" dirty="0">
                <a:cs typeface="Calibri" panose="020F0502020204030204" pitchFamily="34" charset="0"/>
              </a:rPr>
              <a:t>The next slides provide an update on the above-mentioned commitment  made to the Portfolio Committee.</a:t>
            </a:r>
          </a:p>
          <a:p>
            <a:pPr marL="342900" indent="-342900" algn="just">
              <a:buFont typeface="Wingdings" pitchFamily="2" charset="2"/>
              <a:buChar char="§"/>
              <a:defRPr/>
            </a:pPr>
            <a:endParaRPr lang="en-ZA" sz="2000" dirty="0">
              <a:cs typeface="Arial" panose="020B0604020202020204" pitchFamily="34" charset="0"/>
            </a:endParaRPr>
          </a:p>
          <a:p>
            <a:pPr marL="742950" lvl="1" indent="-285750" algn="just">
              <a:buFont typeface="Courier New" panose="02070309020205020404" pitchFamily="49" charset="0"/>
              <a:buChar char="o"/>
              <a:defRPr/>
            </a:pPr>
            <a:endParaRPr lang="en-ZA" sz="2000" dirty="0">
              <a:latin typeface="Arial" panose="020B0604020202020204" pitchFamily="34" charset="0"/>
              <a:cs typeface="Arial" panose="020B0604020202020204" pitchFamily="34" charset="0"/>
            </a:endParaRPr>
          </a:p>
        </p:txBody>
      </p:sp>
      <p:pic>
        <p:nvPicPr>
          <p:cNvPr id="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544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7950" y="79731"/>
            <a:ext cx="8893175" cy="493436"/>
          </a:xfrm>
          <a:solidFill>
            <a:srgbClr val="70A913"/>
          </a:solidFill>
        </p:spPr>
        <p:txBody>
          <a:bodyPr/>
          <a:lstStyle/>
          <a:p>
            <a:pPr marL="0" indent="0" algn="ctr">
              <a:buFont typeface="Wingdings" pitchFamily="2" charset="2"/>
              <a:buNone/>
            </a:pPr>
            <a:r>
              <a:rPr lang="en-ZA" altLang="en-US" sz="2400" b="1" dirty="0"/>
              <a:t>DHA/IDEMIA ABIS PROJECT EXECUTION</a:t>
            </a:r>
          </a:p>
        </p:txBody>
      </p:sp>
      <p:grpSp>
        <p:nvGrpSpPr>
          <p:cNvPr id="5123" name="Group 2"/>
          <p:cNvGrpSpPr>
            <a:grpSpLocks/>
          </p:cNvGrpSpPr>
          <p:nvPr/>
        </p:nvGrpSpPr>
        <p:grpSpPr bwMode="auto">
          <a:xfrm>
            <a:off x="0" y="5805488"/>
            <a:ext cx="9144000" cy="1041400"/>
            <a:chOff x="0" y="5828721"/>
            <a:chExt cx="9144000" cy="1017421"/>
          </a:xfrm>
        </p:grpSpPr>
        <p:pic>
          <p:nvPicPr>
            <p:cNvPr id="51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5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mtClean="0">
                <a:solidFill>
                  <a:srgbClr val="898989"/>
                </a:solidFill>
              </a:rPr>
              <a:pPr marL="0" indent="0" algn="l" eaLnBrk="1" hangingPunct="1">
                <a:buNone/>
              </a:pPr>
              <a:t>25</a:t>
            </a:fld>
            <a:endParaRPr lang="en-ZA" altLang="en-US" dirty="0">
              <a:solidFill>
                <a:srgbClr val="898989"/>
              </a:solidFill>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sp>
        <p:nvSpPr>
          <p:cNvPr id="5127" name="Rectangle 2"/>
          <p:cNvSpPr>
            <a:spLocks noChangeArrowheads="1"/>
          </p:cNvSpPr>
          <p:nvPr/>
        </p:nvSpPr>
        <p:spPr bwMode="auto">
          <a:xfrm>
            <a:off x="469900" y="627130"/>
            <a:ext cx="8044708"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Wingdings" pitchFamily="2" charset="2"/>
              <a:buChar char="§"/>
            </a:pPr>
            <a:r>
              <a:rPr lang="en-GB" sz="2000" dirty="0"/>
              <a:t>The DHA entered into an </a:t>
            </a:r>
            <a:r>
              <a:rPr lang="en-US" sz="2000" dirty="0"/>
              <a:t>Amended and Restated Master Turnkey Solutions Agreement </a:t>
            </a:r>
            <a:r>
              <a:rPr lang="en-GB" sz="2000" dirty="0"/>
              <a:t>with IDEMIA in line with all the necessary conditions and scope of the project as per the initial tender requirements on 31 March 2021; </a:t>
            </a:r>
          </a:p>
          <a:p>
            <a:endParaRPr lang="en-GB" sz="2000" dirty="0"/>
          </a:p>
          <a:p>
            <a:pPr marL="285750" indent="-285750">
              <a:buFont typeface="Wingdings" pitchFamily="2" charset="2"/>
              <a:buChar char="§"/>
            </a:pPr>
            <a:r>
              <a:rPr lang="en-US" sz="2000" dirty="0"/>
              <a:t>Hand over  process between EOH and IDEMIA took place during the month of  April 2021. During this period EOH handed over all ABIS documents produced during EOH tenure and update IDEMIA on the technical work performed;</a:t>
            </a:r>
            <a:endParaRPr lang="en-ZA" sz="2000" dirty="0"/>
          </a:p>
          <a:p>
            <a:endParaRPr lang="en-GB" sz="2000" dirty="0"/>
          </a:p>
          <a:p>
            <a:pPr marL="285750" indent="-285750">
              <a:buFont typeface="Wingdings" pitchFamily="2" charset="2"/>
              <a:buChar char="§"/>
            </a:pPr>
            <a:r>
              <a:rPr lang="en-GB" sz="2000" dirty="0"/>
              <a:t>The following tasks also commenced during the month of April 2021:</a:t>
            </a:r>
          </a:p>
          <a:p>
            <a:r>
              <a:rPr lang="en-GB" sz="2000" dirty="0"/>
              <a:t>     Project scoping &amp; planning, establishment of </a:t>
            </a:r>
            <a:r>
              <a:rPr lang="en-US" sz="2000" dirty="0"/>
              <a:t>Project structures/Work      	Streams, Governance and on-boarding of technical resources;</a:t>
            </a:r>
          </a:p>
          <a:p>
            <a:endParaRPr lang="en-GB" sz="2000" dirty="0"/>
          </a:p>
          <a:p>
            <a:pPr marL="285750" indent="-285750">
              <a:buFont typeface="Wingdings" pitchFamily="2" charset="2"/>
              <a:buChar char="§"/>
            </a:pPr>
            <a:r>
              <a:rPr lang="en-GB" sz="2000" dirty="0"/>
              <a:t>The project execution under IDEMIA commenced in May 2021 for completion of Phase 1 in December 2021.</a:t>
            </a:r>
            <a:endParaRPr lang="en-ZA" sz="2000" dirty="0">
              <a:cs typeface="Arial" panose="020B0604020202020204" pitchFamily="34" charset="0"/>
            </a:endParaRPr>
          </a:p>
          <a:p>
            <a:pPr marL="742950" lvl="1" indent="-285750" algn="just">
              <a:buFont typeface="Courier New" panose="02070309020205020404" pitchFamily="49" charset="0"/>
              <a:buChar char="o"/>
              <a:defRPr/>
            </a:pPr>
            <a:endParaRPr lang="en-ZA" sz="2000" dirty="0">
              <a:latin typeface="Arial" panose="020B0604020202020204" pitchFamily="34" charset="0"/>
              <a:cs typeface="Arial" panose="020B0604020202020204" pitchFamily="34" charset="0"/>
            </a:endParaRPr>
          </a:p>
        </p:txBody>
      </p:sp>
      <p:pic>
        <p:nvPicPr>
          <p:cNvPr id="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4682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7950" y="79731"/>
            <a:ext cx="8893175" cy="493436"/>
          </a:xfrm>
          <a:solidFill>
            <a:srgbClr val="70A913"/>
          </a:solidFill>
        </p:spPr>
        <p:txBody>
          <a:bodyPr/>
          <a:lstStyle/>
          <a:p>
            <a:pPr marL="0" indent="0" algn="ctr">
              <a:buFont typeface="Wingdings" pitchFamily="2" charset="2"/>
              <a:buNone/>
            </a:pPr>
            <a:r>
              <a:rPr lang="en-ZA" altLang="en-US" sz="2400" b="1" dirty="0"/>
              <a:t>ABIS ARCHITECTURE</a:t>
            </a:r>
          </a:p>
        </p:txBody>
      </p:sp>
      <p:grpSp>
        <p:nvGrpSpPr>
          <p:cNvPr id="5123" name="Group 2"/>
          <p:cNvGrpSpPr>
            <a:grpSpLocks/>
          </p:cNvGrpSpPr>
          <p:nvPr/>
        </p:nvGrpSpPr>
        <p:grpSpPr bwMode="auto">
          <a:xfrm>
            <a:off x="0" y="5805488"/>
            <a:ext cx="9144000" cy="1041400"/>
            <a:chOff x="0" y="5828721"/>
            <a:chExt cx="9144000" cy="1017421"/>
          </a:xfrm>
        </p:grpSpPr>
        <p:pic>
          <p:nvPicPr>
            <p:cNvPr id="51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5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mtClean="0">
                <a:solidFill>
                  <a:srgbClr val="898989"/>
                </a:solidFill>
              </a:rPr>
              <a:pPr marL="0" indent="0" algn="l" eaLnBrk="1" hangingPunct="1">
                <a:buNone/>
              </a:pPr>
              <a:t>26</a:t>
            </a:fld>
            <a:endParaRPr lang="en-ZA" altLang="en-US" dirty="0">
              <a:solidFill>
                <a:srgbClr val="898989"/>
              </a:solidFill>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pic>
        <p:nvPicPr>
          <p:cNvPr id="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692FD9FF-E7B4-CB4E-92E3-17CDCAF202F5}"/>
              </a:ext>
            </a:extLst>
          </p:cNvPr>
          <p:cNvPicPr>
            <a:picLocks noChangeAspect="1"/>
          </p:cNvPicPr>
          <p:nvPr/>
        </p:nvPicPr>
        <p:blipFill>
          <a:blip r:embed="rId5"/>
          <a:stretch>
            <a:fillRect/>
          </a:stretch>
        </p:blipFill>
        <p:spPr>
          <a:xfrm>
            <a:off x="220913" y="662168"/>
            <a:ext cx="8702174" cy="5234956"/>
          </a:xfrm>
          <a:prstGeom prst="rect">
            <a:avLst/>
          </a:prstGeom>
        </p:spPr>
      </p:pic>
    </p:spTree>
    <p:extLst>
      <p:ext uri="{BB962C8B-B14F-4D97-AF65-F5344CB8AC3E}">
        <p14:creationId xmlns:p14="http://schemas.microsoft.com/office/powerpoint/2010/main" val="1778708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7950" y="79731"/>
            <a:ext cx="8893175" cy="493436"/>
          </a:xfrm>
          <a:solidFill>
            <a:srgbClr val="70A913"/>
          </a:solidFill>
        </p:spPr>
        <p:txBody>
          <a:bodyPr/>
          <a:lstStyle/>
          <a:p>
            <a:pPr marL="0" indent="0" algn="ctr">
              <a:buFont typeface="Wingdings" pitchFamily="2" charset="2"/>
              <a:buNone/>
            </a:pPr>
            <a:r>
              <a:rPr lang="en-ZA" altLang="en-US" sz="2400" b="1" dirty="0"/>
              <a:t>ABIS PHASE 1 ROADMAP</a:t>
            </a:r>
          </a:p>
        </p:txBody>
      </p:sp>
      <p:grpSp>
        <p:nvGrpSpPr>
          <p:cNvPr id="5123" name="Group 2"/>
          <p:cNvGrpSpPr>
            <a:grpSpLocks/>
          </p:cNvGrpSpPr>
          <p:nvPr/>
        </p:nvGrpSpPr>
        <p:grpSpPr bwMode="auto">
          <a:xfrm>
            <a:off x="0" y="5805488"/>
            <a:ext cx="9144000" cy="1041400"/>
            <a:chOff x="0" y="5828721"/>
            <a:chExt cx="9144000" cy="1017421"/>
          </a:xfrm>
        </p:grpSpPr>
        <p:pic>
          <p:nvPicPr>
            <p:cNvPr id="51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5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mtClean="0">
                <a:solidFill>
                  <a:srgbClr val="898989"/>
                </a:solidFill>
              </a:rPr>
              <a:pPr marL="0" indent="0" algn="l" eaLnBrk="1" hangingPunct="1">
                <a:buNone/>
              </a:pPr>
              <a:t>27</a:t>
            </a:fld>
            <a:endParaRPr lang="en-ZA" altLang="en-US" dirty="0">
              <a:solidFill>
                <a:srgbClr val="898989"/>
              </a:solidFill>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sp>
        <p:nvSpPr>
          <p:cNvPr id="5127" name="Rectangle 2"/>
          <p:cNvSpPr>
            <a:spLocks noChangeArrowheads="1"/>
          </p:cNvSpPr>
          <p:nvPr/>
        </p:nvSpPr>
        <p:spPr bwMode="auto">
          <a:xfrm>
            <a:off x="469900" y="789017"/>
            <a:ext cx="80447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42950" lvl="1" indent="-285750" algn="just">
              <a:buFont typeface="Courier New" panose="02070309020205020404" pitchFamily="49" charset="0"/>
              <a:buChar char="o"/>
              <a:defRPr/>
            </a:pPr>
            <a:endParaRPr lang="en-ZA" sz="2000" dirty="0">
              <a:latin typeface="Arial" panose="020B0604020202020204" pitchFamily="34" charset="0"/>
              <a:cs typeface="Arial" panose="020B0604020202020204" pitchFamily="34" charset="0"/>
            </a:endParaRPr>
          </a:p>
        </p:txBody>
      </p:sp>
      <p:pic>
        <p:nvPicPr>
          <p:cNvPr id="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a:extLst>
              <a:ext uri="{FF2B5EF4-FFF2-40B4-BE49-F238E27FC236}">
                <a16:creationId xmlns:a16="http://schemas.microsoft.com/office/drawing/2014/main" id="{F9099C34-F574-064B-AD8E-1ACC912347DF}"/>
              </a:ext>
            </a:extLst>
          </p:cNvPr>
          <p:cNvGrpSpPr/>
          <p:nvPr/>
        </p:nvGrpSpPr>
        <p:grpSpPr>
          <a:xfrm>
            <a:off x="0" y="1317306"/>
            <a:ext cx="8843341" cy="4251960"/>
            <a:chOff x="957651" y="984137"/>
            <a:chExt cx="7824584" cy="4161446"/>
          </a:xfrm>
        </p:grpSpPr>
        <p:sp>
          <p:nvSpPr>
            <p:cNvPr id="13" name="Rectangle 12">
              <a:extLst>
                <a:ext uri="{FF2B5EF4-FFF2-40B4-BE49-F238E27FC236}">
                  <a16:creationId xmlns:a16="http://schemas.microsoft.com/office/drawing/2014/main" id="{6B06B9FB-77B8-064A-904D-8EF232768459}"/>
                </a:ext>
              </a:extLst>
            </p:cNvPr>
            <p:cNvSpPr/>
            <p:nvPr/>
          </p:nvSpPr>
          <p:spPr>
            <a:xfrm rot="356277">
              <a:off x="7549505" y="3372985"/>
              <a:ext cx="287029" cy="45719"/>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2B8FAE03-52C8-204B-A480-8ECBED21587F}"/>
                </a:ext>
              </a:extLst>
            </p:cNvPr>
            <p:cNvGrpSpPr/>
            <p:nvPr/>
          </p:nvGrpSpPr>
          <p:grpSpPr>
            <a:xfrm flipH="1">
              <a:off x="5758775" y="1344973"/>
              <a:ext cx="1486518" cy="480113"/>
              <a:chOff x="829459" y="1886514"/>
              <a:chExt cx="3800990" cy="640150"/>
            </a:xfrm>
          </p:grpSpPr>
          <p:sp>
            <p:nvSpPr>
              <p:cNvPr id="165" name="Chevron 23">
                <a:extLst>
                  <a:ext uri="{FF2B5EF4-FFF2-40B4-BE49-F238E27FC236}">
                    <a16:creationId xmlns:a16="http://schemas.microsoft.com/office/drawing/2014/main" id="{6C4D227E-431F-CD4A-BAA4-FDD2CF1D817A}"/>
                  </a:ext>
                </a:extLst>
              </p:cNvPr>
              <p:cNvSpPr/>
              <p:nvPr/>
            </p:nvSpPr>
            <p:spPr>
              <a:xfrm flipH="1">
                <a:off x="829459" y="1886514"/>
                <a:ext cx="3800990" cy="637587"/>
              </a:xfrm>
              <a:prstGeom prst="chevron">
                <a:avLst/>
              </a:prstGeom>
              <a:solidFill>
                <a:srgbClr val="99CC00"/>
              </a:solidFill>
              <a:ln w="25400" cap="flat" cmpd="sng" algn="ctr">
                <a:solidFill>
                  <a:sysClr val="window" lastClr="FFFFFF">
                    <a:hueOff val="0"/>
                    <a:satOff val="0"/>
                    <a:lumOff val="0"/>
                    <a:alphaOff val="0"/>
                  </a:sysClr>
                </a:solidFill>
                <a:prstDash val="solid"/>
              </a:ln>
              <a:effectLst/>
            </p:spPr>
          </p:sp>
          <p:sp>
            <p:nvSpPr>
              <p:cNvPr id="166" name="Chevron 4">
                <a:extLst>
                  <a:ext uri="{FF2B5EF4-FFF2-40B4-BE49-F238E27FC236}">
                    <a16:creationId xmlns:a16="http://schemas.microsoft.com/office/drawing/2014/main" id="{92438D0E-7364-A94F-A27F-8BBA0595265E}"/>
                  </a:ext>
                </a:extLst>
              </p:cNvPr>
              <p:cNvSpPr/>
              <p:nvPr/>
            </p:nvSpPr>
            <p:spPr>
              <a:xfrm>
                <a:off x="1506113" y="1889077"/>
                <a:ext cx="2618888" cy="637587"/>
              </a:xfrm>
              <a:prstGeom prst="rect">
                <a:avLst/>
              </a:prstGeom>
              <a:no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 Agent   Network</a:t>
                </a:r>
              </a:p>
            </p:txBody>
          </p:sp>
        </p:grpSp>
        <p:grpSp>
          <p:nvGrpSpPr>
            <p:cNvPr id="15" name="Group 14">
              <a:extLst>
                <a:ext uri="{FF2B5EF4-FFF2-40B4-BE49-F238E27FC236}">
                  <a16:creationId xmlns:a16="http://schemas.microsoft.com/office/drawing/2014/main" id="{CC0D3E6C-0ADD-4144-BEA1-A458E2FDF658}"/>
                </a:ext>
              </a:extLst>
            </p:cNvPr>
            <p:cNvGrpSpPr/>
            <p:nvPr/>
          </p:nvGrpSpPr>
          <p:grpSpPr>
            <a:xfrm>
              <a:off x="7331307" y="4470600"/>
              <a:ext cx="474560" cy="430398"/>
              <a:chOff x="7056193" y="4865868"/>
              <a:chExt cx="1078097" cy="1077646"/>
            </a:xfrm>
          </p:grpSpPr>
          <p:pic>
            <p:nvPicPr>
              <p:cNvPr id="160" name="Picture 159">
                <a:extLst>
                  <a:ext uri="{FF2B5EF4-FFF2-40B4-BE49-F238E27FC236}">
                    <a16:creationId xmlns:a16="http://schemas.microsoft.com/office/drawing/2014/main" id="{0AFC6BD5-E52C-4B4B-A38D-FD4A8F6376C8}"/>
                  </a:ext>
                </a:extLst>
              </p:cNvPr>
              <p:cNvPicPr>
                <a:picLocks noChangeAspect="1"/>
              </p:cNvPicPr>
              <p:nvPr/>
            </p:nvPicPr>
            <p:blipFill rotWithShape="1">
              <a:blip r:embed="rId5"/>
              <a:srcRect l="80314" t="82148" r="10118" b="605"/>
              <a:stretch/>
            </p:blipFill>
            <p:spPr>
              <a:xfrm>
                <a:off x="7195711" y="4865868"/>
                <a:ext cx="938579" cy="1077646"/>
              </a:xfrm>
              <a:prstGeom prst="rect">
                <a:avLst/>
              </a:prstGeom>
              <a:ln>
                <a:solidFill>
                  <a:sysClr val="window" lastClr="FFFFFF"/>
                </a:solidFill>
              </a:ln>
            </p:spPr>
          </p:pic>
          <p:grpSp>
            <p:nvGrpSpPr>
              <p:cNvPr id="161" name="Group 160">
                <a:extLst>
                  <a:ext uri="{FF2B5EF4-FFF2-40B4-BE49-F238E27FC236}">
                    <a16:creationId xmlns:a16="http://schemas.microsoft.com/office/drawing/2014/main" id="{34ACABB1-211A-B14A-A64E-6A98A15C7866}"/>
                  </a:ext>
                </a:extLst>
              </p:cNvPr>
              <p:cNvGrpSpPr/>
              <p:nvPr/>
            </p:nvGrpSpPr>
            <p:grpSpPr>
              <a:xfrm>
                <a:off x="7056193" y="5171381"/>
                <a:ext cx="333136" cy="569421"/>
                <a:chOff x="7046257" y="5157816"/>
                <a:chExt cx="333136" cy="569421"/>
              </a:xfrm>
            </p:grpSpPr>
            <p:sp>
              <p:nvSpPr>
                <p:cNvPr id="162" name="Isosceles Triangle 325">
                  <a:extLst>
                    <a:ext uri="{FF2B5EF4-FFF2-40B4-BE49-F238E27FC236}">
                      <a16:creationId xmlns:a16="http://schemas.microsoft.com/office/drawing/2014/main" id="{BBC72F31-7E96-2D4E-81FE-F9E9C054BABE}"/>
                    </a:ext>
                  </a:extLst>
                </p:cNvPr>
                <p:cNvSpPr/>
                <p:nvPr/>
              </p:nvSpPr>
              <p:spPr>
                <a:xfrm>
                  <a:off x="7134862" y="5496860"/>
                  <a:ext cx="227137" cy="213985"/>
                </a:xfrm>
                <a:prstGeom prst="triangl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163" name="Isosceles Triangle 326">
                  <a:extLst>
                    <a:ext uri="{FF2B5EF4-FFF2-40B4-BE49-F238E27FC236}">
                      <a16:creationId xmlns:a16="http://schemas.microsoft.com/office/drawing/2014/main" id="{3EB6140C-72C4-FF4B-A430-BA70CFF7BFDE}"/>
                    </a:ext>
                  </a:extLst>
                </p:cNvPr>
                <p:cNvSpPr/>
                <p:nvPr/>
              </p:nvSpPr>
              <p:spPr>
                <a:xfrm rot="1103259" flipV="1">
                  <a:off x="7105372" y="5157816"/>
                  <a:ext cx="274021" cy="278296"/>
                </a:xfrm>
                <a:prstGeom prst="triangl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164" name="Isosceles Triangle 327">
                  <a:extLst>
                    <a:ext uri="{FF2B5EF4-FFF2-40B4-BE49-F238E27FC236}">
                      <a16:creationId xmlns:a16="http://schemas.microsoft.com/office/drawing/2014/main" id="{38576358-159F-DD48-9ADF-3D48FB243338}"/>
                    </a:ext>
                  </a:extLst>
                </p:cNvPr>
                <p:cNvSpPr/>
                <p:nvPr/>
              </p:nvSpPr>
              <p:spPr>
                <a:xfrm rot="12094044">
                  <a:off x="7046257" y="5455974"/>
                  <a:ext cx="192890" cy="271263"/>
                </a:xfrm>
                <a:prstGeom prst="triangl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grpSp>
        </p:grpSp>
        <p:sp>
          <p:nvSpPr>
            <p:cNvPr id="16" name="Oval 15">
              <a:extLst>
                <a:ext uri="{FF2B5EF4-FFF2-40B4-BE49-F238E27FC236}">
                  <a16:creationId xmlns:a16="http://schemas.microsoft.com/office/drawing/2014/main" id="{B504BA22-A010-3D4D-BBC3-71827F9C50D1}"/>
                </a:ext>
              </a:extLst>
            </p:cNvPr>
            <p:cNvSpPr/>
            <p:nvPr/>
          </p:nvSpPr>
          <p:spPr>
            <a:xfrm>
              <a:off x="1343219" y="1359738"/>
              <a:ext cx="556184" cy="451412"/>
            </a:xfrm>
            <a:prstGeom prst="ellipse">
              <a:avLst/>
            </a:prstGeom>
            <a:solidFill>
              <a:srgbClr val="00B050"/>
            </a:solidFill>
            <a:ln w="25400" cap="flat" cmpd="sng" algn="ctr">
              <a:solidFill>
                <a:srgbClr val="BDDB29"/>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r>
                <a:rPr kumimoji="0" lang="en-ZA" sz="75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Kick-Off</a:t>
              </a:r>
            </a:p>
          </p:txBody>
        </p:sp>
        <p:sp>
          <p:nvSpPr>
            <p:cNvPr id="17" name="TextBox 16">
              <a:extLst>
                <a:ext uri="{FF2B5EF4-FFF2-40B4-BE49-F238E27FC236}">
                  <a16:creationId xmlns:a16="http://schemas.microsoft.com/office/drawing/2014/main" id="{BA6CDC05-CFF1-2B48-BEE2-B76E277B2216}"/>
                </a:ext>
              </a:extLst>
            </p:cNvPr>
            <p:cNvSpPr txBox="1"/>
            <p:nvPr/>
          </p:nvSpPr>
          <p:spPr>
            <a:xfrm>
              <a:off x="1304863" y="1125088"/>
              <a:ext cx="609462" cy="207749"/>
            </a:xfrm>
            <a:prstGeom prst="rect">
              <a:avLst/>
            </a:prstGeom>
            <a:noFill/>
          </p:spPr>
          <p:txBody>
            <a:bodyPr wrap="none" rtlCol="0">
              <a:spAutoFit/>
            </a:bodyPr>
            <a:lstStyle/>
            <a:p>
              <a:pPr marL="0" marR="0" lvl="0" indent="0" algn="ctr" defTabSz="207930" eaLnBrk="1" fontAlgn="auto" latinLnBrk="0" hangingPunct="1">
                <a:lnSpc>
                  <a:spcPct val="100000"/>
                </a:lnSpc>
                <a:spcBef>
                  <a:spcPts val="0"/>
                </a:spcBef>
                <a:spcAft>
                  <a:spcPts val="0"/>
                </a:spcAft>
                <a:buClrTx/>
                <a:buSzTx/>
                <a:buFontTx/>
                <a:buNone/>
                <a:tabLst/>
                <a:defRPr/>
              </a:pPr>
              <a:r>
                <a:rPr kumimoji="0" lang="en-ZA" sz="750" b="1" i="0" u="none" strike="noStrike" kern="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rPr>
                <a:t>May 2021</a:t>
              </a:r>
            </a:p>
          </p:txBody>
        </p:sp>
        <p:grpSp>
          <p:nvGrpSpPr>
            <p:cNvPr id="18" name="Group 17">
              <a:extLst>
                <a:ext uri="{FF2B5EF4-FFF2-40B4-BE49-F238E27FC236}">
                  <a16:creationId xmlns:a16="http://schemas.microsoft.com/office/drawing/2014/main" id="{08C1F55E-6DA5-6D4F-8DCB-653DA86A3215}"/>
                </a:ext>
              </a:extLst>
            </p:cNvPr>
            <p:cNvGrpSpPr/>
            <p:nvPr/>
          </p:nvGrpSpPr>
          <p:grpSpPr>
            <a:xfrm>
              <a:off x="1766849" y="1344973"/>
              <a:ext cx="1589827" cy="500974"/>
              <a:chOff x="1436969" y="2136495"/>
              <a:chExt cx="2567872" cy="695094"/>
            </a:xfrm>
            <a:solidFill>
              <a:sysClr val="window" lastClr="FFFFFF">
                <a:lumMod val="85000"/>
              </a:sysClr>
            </a:solidFill>
          </p:grpSpPr>
          <p:sp>
            <p:nvSpPr>
              <p:cNvPr id="158" name="Chevron 10">
                <a:extLst>
                  <a:ext uri="{FF2B5EF4-FFF2-40B4-BE49-F238E27FC236}">
                    <a16:creationId xmlns:a16="http://schemas.microsoft.com/office/drawing/2014/main" id="{F3328A67-11AA-834E-83C3-991F4BAF77D5}"/>
                  </a:ext>
                </a:extLst>
              </p:cNvPr>
              <p:cNvSpPr/>
              <p:nvPr/>
            </p:nvSpPr>
            <p:spPr>
              <a:xfrm>
                <a:off x="1436969" y="2136495"/>
                <a:ext cx="2567872" cy="658177"/>
              </a:xfrm>
              <a:prstGeom prst="chevron">
                <a:avLst/>
              </a:prstGeom>
              <a:solidFill>
                <a:srgbClr val="99CC00"/>
              </a:solidFill>
              <a:ln w="25400" cap="flat" cmpd="sng" algn="ctr">
                <a:solidFill>
                  <a:sysClr val="window" lastClr="FFFFFF">
                    <a:hueOff val="0"/>
                    <a:satOff val="0"/>
                    <a:lumOff val="0"/>
                    <a:alphaOff val="0"/>
                  </a:sysClr>
                </a:solidFill>
                <a:prstDash val="solid"/>
              </a:ln>
              <a:effectLst/>
            </p:spPr>
          </p:sp>
          <p:sp>
            <p:nvSpPr>
              <p:cNvPr id="159" name="Chevron 4">
                <a:extLst>
                  <a:ext uri="{FF2B5EF4-FFF2-40B4-BE49-F238E27FC236}">
                    <a16:creationId xmlns:a16="http://schemas.microsoft.com/office/drawing/2014/main" id="{5077D6AC-BB09-6348-9657-6CE2707E63F6}"/>
                  </a:ext>
                </a:extLst>
              </p:cNvPr>
              <p:cNvSpPr/>
              <p:nvPr/>
            </p:nvSpPr>
            <p:spPr>
              <a:xfrm>
                <a:off x="1968883" y="2173412"/>
                <a:ext cx="1540724" cy="658177"/>
              </a:xfrm>
              <a:prstGeom prst="rect">
                <a:avLst/>
              </a:prstGeom>
              <a:solidFill>
                <a:srgbClr val="99CC00"/>
              </a:solid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Strategic Stakeholder Mobilisation</a:t>
                </a:r>
              </a:p>
            </p:txBody>
          </p:sp>
        </p:grpSp>
        <p:grpSp>
          <p:nvGrpSpPr>
            <p:cNvPr id="19" name="Group 18">
              <a:extLst>
                <a:ext uri="{FF2B5EF4-FFF2-40B4-BE49-F238E27FC236}">
                  <a16:creationId xmlns:a16="http://schemas.microsoft.com/office/drawing/2014/main" id="{43DFE000-6CF0-6D49-A984-3BC356470A4E}"/>
                </a:ext>
              </a:extLst>
            </p:cNvPr>
            <p:cNvGrpSpPr/>
            <p:nvPr/>
          </p:nvGrpSpPr>
          <p:grpSpPr>
            <a:xfrm>
              <a:off x="3173913" y="1351913"/>
              <a:ext cx="1361156" cy="595155"/>
              <a:chOff x="3877395" y="2084246"/>
              <a:chExt cx="2276721" cy="841438"/>
            </a:xfrm>
            <a:solidFill>
              <a:sysClr val="window" lastClr="FFFFFF">
                <a:lumMod val="85000"/>
              </a:sysClr>
            </a:solidFill>
          </p:grpSpPr>
          <p:sp>
            <p:nvSpPr>
              <p:cNvPr id="156" name="Chevron 14">
                <a:extLst>
                  <a:ext uri="{FF2B5EF4-FFF2-40B4-BE49-F238E27FC236}">
                    <a16:creationId xmlns:a16="http://schemas.microsoft.com/office/drawing/2014/main" id="{40AA9403-051A-7246-B4F7-BBC291FE56DE}"/>
                  </a:ext>
                </a:extLst>
              </p:cNvPr>
              <p:cNvSpPr/>
              <p:nvPr/>
            </p:nvSpPr>
            <p:spPr>
              <a:xfrm flipV="1">
                <a:off x="3877395" y="2740234"/>
                <a:ext cx="2276721" cy="185450"/>
              </a:xfrm>
              <a:prstGeom prst="chevron">
                <a:avLst/>
              </a:prstGeom>
              <a:solidFill>
                <a:srgbClr val="99CC00"/>
              </a:solidFill>
              <a:ln w="25400" cap="flat" cmpd="sng" algn="ctr">
                <a:solidFill>
                  <a:sysClr val="window" lastClr="FFFFFF">
                    <a:hueOff val="0"/>
                    <a:satOff val="0"/>
                    <a:lumOff val="0"/>
                    <a:alphaOff val="0"/>
                  </a:sysClr>
                </a:solidFill>
                <a:prstDash val="solid"/>
              </a:ln>
              <a:effectLst/>
            </p:spPr>
          </p:sp>
          <p:sp>
            <p:nvSpPr>
              <p:cNvPr id="157" name="Chevron 4">
                <a:extLst>
                  <a:ext uri="{FF2B5EF4-FFF2-40B4-BE49-F238E27FC236}">
                    <a16:creationId xmlns:a16="http://schemas.microsoft.com/office/drawing/2014/main" id="{9FE7A2B4-E4D8-144C-B6C8-BE90E4C583EC}"/>
                  </a:ext>
                </a:extLst>
              </p:cNvPr>
              <p:cNvSpPr/>
              <p:nvPr/>
            </p:nvSpPr>
            <p:spPr>
              <a:xfrm>
                <a:off x="4390969" y="2084246"/>
                <a:ext cx="1540724" cy="641848"/>
              </a:xfrm>
              <a:prstGeom prst="rect">
                <a:avLst/>
              </a:prstGeom>
              <a:solidFill>
                <a:srgbClr val="99CC00"/>
              </a:solid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Operational Mobilisation</a:t>
                </a:r>
              </a:p>
            </p:txBody>
          </p:sp>
        </p:grpSp>
        <p:grpSp>
          <p:nvGrpSpPr>
            <p:cNvPr id="20" name="Group 19">
              <a:extLst>
                <a:ext uri="{FF2B5EF4-FFF2-40B4-BE49-F238E27FC236}">
                  <a16:creationId xmlns:a16="http://schemas.microsoft.com/office/drawing/2014/main" id="{8987BFAD-05E7-DA42-97A8-66A3D5899768}"/>
                </a:ext>
              </a:extLst>
            </p:cNvPr>
            <p:cNvGrpSpPr/>
            <p:nvPr/>
          </p:nvGrpSpPr>
          <p:grpSpPr>
            <a:xfrm>
              <a:off x="4417609" y="1344973"/>
              <a:ext cx="1555019" cy="475830"/>
              <a:chOff x="6258813" y="2143160"/>
              <a:chExt cx="2567872" cy="672735"/>
            </a:xfrm>
            <a:solidFill>
              <a:sysClr val="window" lastClr="FFFFFF">
                <a:lumMod val="85000"/>
              </a:sysClr>
            </a:solidFill>
          </p:grpSpPr>
          <p:sp>
            <p:nvSpPr>
              <p:cNvPr id="154" name="Chevron 16">
                <a:extLst>
                  <a:ext uri="{FF2B5EF4-FFF2-40B4-BE49-F238E27FC236}">
                    <a16:creationId xmlns:a16="http://schemas.microsoft.com/office/drawing/2014/main" id="{776D665F-AEFB-604B-A731-3E09D0B31D9F}"/>
                  </a:ext>
                </a:extLst>
              </p:cNvPr>
              <p:cNvSpPr/>
              <p:nvPr/>
            </p:nvSpPr>
            <p:spPr>
              <a:xfrm>
                <a:off x="6258813" y="2143160"/>
                <a:ext cx="2567872" cy="658177"/>
              </a:xfrm>
              <a:prstGeom prst="chevron">
                <a:avLst/>
              </a:prstGeom>
              <a:solidFill>
                <a:srgbClr val="99CC00"/>
              </a:solidFill>
              <a:ln w="25400" cap="flat" cmpd="sng" algn="ctr">
                <a:solidFill>
                  <a:sysClr val="window" lastClr="FFFFFF">
                    <a:hueOff val="0"/>
                    <a:satOff val="0"/>
                    <a:lumOff val="0"/>
                    <a:alphaOff val="0"/>
                  </a:sysClr>
                </a:solidFill>
                <a:prstDash val="solid"/>
              </a:ln>
              <a:effectLst/>
            </p:spPr>
          </p:sp>
          <p:sp>
            <p:nvSpPr>
              <p:cNvPr id="155" name="Chevron 4">
                <a:extLst>
                  <a:ext uri="{FF2B5EF4-FFF2-40B4-BE49-F238E27FC236}">
                    <a16:creationId xmlns:a16="http://schemas.microsoft.com/office/drawing/2014/main" id="{FCF54951-B6FC-3C49-9952-4900E07C81EB}"/>
                  </a:ext>
                </a:extLst>
              </p:cNvPr>
              <p:cNvSpPr/>
              <p:nvPr/>
            </p:nvSpPr>
            <p:spPr>
              <a:xfrm>
                <a:off x="6430152" y="2157718"/>
                <a:ext cx="2116956" cy="658177"/>
              </a:xfrm>
              <a:prstGeom prst="rect">
                <a:avLst/>
              </a:prstGeom>
              <a:no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As-Is Analysis</a:t>
                </a:r>
              </a:p>
            </p:txBody>
          </p:sp>
        </p:grpSp>
        <p:sp>
          <p:nvSpPr>
            <p:cNvPr id="21" name="Chevron 21">
              <a:extLst>
                <a:ext uri="{FF2B5EF4-FFF2-40B4-BE49-F238E27FC236}">
                  <a16:creationId xmlns:a16="http://schemas.microsoft.com/office/drawing/2014/main" id="{7FD06F4B-D2BD-6747-B70C-28F9081599D0}"/>
                </a:ext>
              </a:extLst>
            </p:cNvPr>
            <p:cNvSpPr/>
            <p:nvPr/>
          </p:nvSpPr>
          <p:spPr>
            <a:xfrm flipH="1">
              <a:off x="7344760" y="2904768"/>
              <a:ext cx="656240" cy="479399"/>
            </a:xfrm>
            <a:prstGeom prst="chevron">
              <a:avLst>
                <a:gd name="adj" fmla="val 43266"/>
              </a:avLst>
            </a:prstGeom>
            <a:solidFill>
              <a:sysClr val="window" lastClr="FFFFFF">
                <a:lumMod val="85000"/>
              </a:sysClr>
            </a:solidFill>
            <a:ln w="25400" cap="flat" cmpd="sng" algn="ctr">
              <a:noFill/>
              <a:prstDash val="solid"/>
            </a:ln>
            <a:effectLst/>
          </p:spPr>
        </p:sp>
        <p:sp>
          <p:nvSpPr>
            <p:cNvPr id="22" name="Chevron 20">
              <a:extLst>
                <a:ext uri="{FF2B5EF4-FFF2-40B4-BE49-F238E27FC236}">
                  <a16:creationId xmlns:a16="http://schemas.microsoft.com/office/drawing/2014/main" id="{7E89AEB8-96D4-CF49-9C18-901B43CF0B79}"/>
                </a:ext>
              </a:extLst>
            </p:cNvPr>
            <p:cNvSpPr/>
            <p:nvPr/>
          </p:nvSpPr>
          <p:spPr>
            <a:xfrm>
              <a:off x="7156404" y="1359608"/>
              <a:ext cx="711344" cy="451010"/>
            </a:xfrm>
            <a:prstGeom prst="chevron">
              <a:avLst/>
            </a:prstGeom>
            <a:solidFill>
              <a:srgbClr val="99CC00"/>
            </a:solidFill>
            <a:ln w="25400" cap="flat" cmpd="sng" algn="ctr">
              <a:noFill/>
              <a:prstDash val="solid"/>
            </a:ln>
            <a:effectLst/>
          </p:spPr>
        </p:sp>
        <p:sp>
          <p:nvSpPr>
            <p:cNvPr id="23" name="Chevron 23">
              <a:extLst>
                <a:ext uri="{FF2B5EF4-FFF2-40B4-BE49-F238E27FC236}">
                  <a16:creationId xmlns:a16="http://schemas.microsoft.com/office/drawing/2014/main" id="{28DAC8EE-6699-AA4E-9061-AF7FDFA42E11}"/>
                </a:ext>
              </a:extLst>
            </p:cNvPr>
            <p:cNvSpPr/>
            <p:nvPr/>
          </p:nvSpPr>
          <p:spPr>
            <a:xfrm flipH="1">
              <a:off x="5411090" y="2889233"/>
              <a:ext cx="1129134" cy="478190"/>
            </a:xfrm>
            <a:prstGeom prst="chevron">
              <a:avLst/>
            </a:prstGeom>
            <a:solidFill>
              <a:sysClr val="window" lastClr="FFFFFF">
                <a:lumMod val="85000"/>
              </a:sysClr>
            </a:solidFill>
            <a:ln w="25400" cap="flat" cmpd="sng" algn="ctr">
              <a:solidFill>
                <a:sysClr val="window" lastClr="FFFFFF">
                  <a:hueOff val="0"/>
                  <a:satOff val="0"/>
                  <a:lumOff val="0"/>
                  <a:alphaOff val="0"/>
                </a:sysClr>
              </a:solidFill>
              <a:prstDash val="solid"/>
            </a:ln>
            <a:effectLst/>
          </p:spPr>
        </p:sp>
        <p:grpSp>
          <p:nvGrpSpPr>
            <p:cNvPr id="24" name="Group 23">
              <a:extLst>
                <a:ext uri="{FF2B5EF4-FFF2-40B4-BE49-F238E27FC236}">
                  <a16:creationId xmlns:a16="http://schemas.microsoft.com/office/drawing/2014/main" id="{0907D3C2-F85D-DD49-B90B-8FAB981F8F18}"/>
                </a:ext>
              </a:extLst>
            </p:cNvPr>
            <p:cNvGrpSpPr/>
            <p:nvPr/>
          </p:nvGrpSpPr>
          <p:grpSpPr>
            <a:xfrm>
              <a:off x="2700829" y="2876550"/>
              <a:ext cx="1051175" cy="478190"/>
              <a:chOff x="2284244" y="4116895"/>
              <a:chExt cx="2567872" cy="658177"/>
            </a:xfrm>
            <a:solidFill>
              <a:sysClr val="window" lastClr="FFFFFF">
                <a:lumMod val="85000"/>
              </a:sysClr>
            </a:solidFill>
          </p:grpSpPr>
          <p:sp>
            <p:nvSpPr>
              <p:cNvPr id="152" name="Chevron 27">
                <a:extLst>
                  <a:ext uri="{FF2B5EF4-FFF2-40B4-BE49-F238E27FC236}">
                    <a16:creationId xmlns:a16="http://schemas.microsoft.com/office/drawing/2014/main" id="{75A96CE7-AE85-3342-B153-15236FA88B61}"/>
                  </a:ext>
                </a:extLst>
              </p:cNvPr>
              <p:cNvSpPr/>
              <p:nvPr/>
            </p:nvSpPr>
            <p:spPr>
              <a:xfrm flipH="1">
                <a:off x="2284244" y="4116895"/>
                <a:ext cx="2567872" cy="658177"/>
              </a:xfrm>
              <a:prstGeom prst="chevron">
                <a:avLst/>
              </a:prstGeom>
              <a:solidFill>
                <a:srgbClr val="99CC00"/>
              </a:solidFill>
              <a:ln w="25400" cap="flat" cmpd="sng" algn="ctr">
                <a:solidFill>
                  <a:sysClr val="window" lastClr="FFFFFF">
                    <a:hueOff val="0"/>
                    <a:satOff val="0"/>
                    <a:lumOff val="0"/>
                    <a:alphaOff val="0"/>
                  </a:sysClr>
                </a:solidFill>
                <a:prstDash val="solid"/>
              </a:ln>
              <a:effectLst/>
            </p:spPr>
          </p:sp>
          <p:sp>
            <p:nvSpPr>
              <p:cNvPr id="153" name="Chevron 4">
                <a:extLst>
                  <a:ext uri="{FF2B5EF4-FFF2-40B4-BE49-F238E27FC236}">
                    <a16:creationId xmlns:a16="http://schemas.microsoft.com/office/drawing/2014/main" id="{5B3B1499-F9FC-4D4F-949B-69990E0FF7B5}"/>
                  </a:ext>
                </a:extLst>
              </p:cNvPr>
              <p:cNvSpPr/>
              <p:nvPr/>
            </p:nvSpPr>
            <p:spPr>
              <a:xfrm>
                <a:off x="2797818" y="4116895"/>
                <a:ext cx="1540724" cy="658177"/>
              </a:xfrm>
              <a:prstGeom prst="rect">
                <a:avLst/>
              </a:prstGeom>
              <a:no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UAT</a:t>
                </a:r>
              </a:p>
            </p:txBody>
          </p:sp>
        </p:grpSp>
        <p:sp>
          <p:nvSpPr>
            <p:cNvPr id="25" name="Chevron 47">
              <a:extLst>
                <a:ext uri="{FF2B5EF4-FFF2-40B4-BE49-F238E27FC236}">
                  <a16:creationId xmlns:a16="http://schemas.microsoft.com/office/drawing/2014/main" id="{B1E21008-5BEF-D74B-B3E2-C28919320E5D}"/>
                </a:ext>
              </a:extLst>
            </p:cNvPr>
            <p:cNvSpPr/>
            <p:nvPr/>
          </p:nvSpPr>
          <p:spPr>
            <a:xfrm>
              <a:off x="2177760" y="4451064"/>
              <a:ext cx="477006" cy="487268"/>
            </a:xfrm>
            <a:prstGeom prst="chevron">
              <a:avLst/>
            </a:prstGeom>
            <a:solidFill>
              <a:sysClr val="window" lastClr="FFFFFF">
                <a:lumMod val="85000"/>
              </a:sysClr>
            </a:solidFill>
            <a:ln w="25400" cap="flat" cmpd="sng" algn="ctr">
              <a:noFill/>
              <a:prstDash val="solid"/>
            </a:ln>
            <a:effectLst/>
          </p:spPr>
        </p:sp>
        <p:sp>
          <p:nvSpPr>
            <p:cNvPr id="26" name="Chevron 48">
              <a:extLst>
                <a:ext uri="{FF2B5EF4-FFF2-40B4-BE49-F238E27FC236}">
                  <a16:creationId xmlns:a16="http://schemas.microsoft.com/office/drawing/2014/main" id="{455C6814-36AF-2B4E-B396-D8ADFBDD2AB8}"/>
                </a:ext>
              </a:extLst>
            </p:cNvPr>
            <p:cNvSpPr/>
            <p:nvPr/>
          </p:nvSpPr>
          <p:spPr>
            <a:xfrm flipH="1">
              <a:off x="2092940" y="2888664"/>
              <a:ext cx="694224" cy="491958"/>
            </a:xfrm>
            <a:prstGeom prst="chevron">
              <a:avLst/>
            </a:prstGeom>
            <a:solidFill>
              <a:srgbClr val="99CC00"/>
            </a:solidFill>
            <a:ln w="25400" cap="flat" cmpd="sng" algn="ctr">
              <a:noFill/>
              <a:prstDash val="solid"/>
            </a:ln>
            <a:effectLst/>
          </p:spPr>
        </p:sp>
        <p:grpSp>
          <p:nvGrpSpPr>
            <p:cNvPr id="27" name="Group 26">
              <a:extLst>
                <a:ext uri="{FF2B5EF4-FFF2-40B4-BE49-F238E27FC236}">
                  <a16:creationId xmlns:a16="http://schemas.microsoft.com/office/drawing/2014/main" id="{ECBEEA13-4CAC-CD49-A6FD-9D3220075D91}"/>
                </a:ext>
              </a:extLst>
            </p:cNvPr>
            <p:cNvGrpSpPr/>
            <p:nvPr/>
          </p:nvGrpSpPr>
          <p:grpSpPr>
            <a:xfrm>
              <a:off x="2513228" y="4465208"/>
              <a:ext cx="1768896" cy="462672"/>
              <a:chOff x="1436969" y="2128734"/>
              <a:chExt cx="2567872" cy="665938"/>
            </a:xfrm>
            <a:solidFill>
              <a:sysClr val="window" lastClr="FFFFFF">
                <a:lumMod val="85000"/>
              </a:sysClr>
            </a:solidFill>
          </p:grpSpPr>
          <p:sp>
            <p:nvSpPr>
              <p:cNvPr id="150" name="Chevron 52">
                <a:extLst>
                  <a:ext uri="{FF2B5EF4-FFF2-40B4-BE49-F238E27FC236}">
                    <a16:creationId xmlns:a16="http://schemas.microsoft.com/office/drawing/2014/main" id="{ED354F54-CCE7-0F4F-9454-76A6FCD12C53}"/>
                  </a:ext>
                </a:extLst>
              </p:cNvPr>
              <p:cNvSpPr/>
              <p:nvPr/>
            </p:nvSpPr>
            <p:spPr>
              <a:xfrm>
                <a:off x="1436969" y="2136495"/>
                <a:ext cx="2567872" cy="658177"/>
              </a:xfrm>
              <a:prstGeom prst="chevron">
                <a:avLst/>
              </a:prstGeom>
              <a:solidFill>
                <a:srgbClr val="99CC00"/>
              </a:solidFill>
              <a:ln w="25400" cap="flat" cmpd="sng" algn="ctr">
                <a:solidFill>
                  <a:sysClr val="window" lastClr="FFFFFF">
                    <a:hueOff val="0"/>
                    <a:satOff val="0"/>
                    <a:lumOff val="0"/>
                    <a:alphaOff val="0"/>
                  </a:sysClr>
                </a:solidFill>
                <a:prstDash val="solid"/>
              </a:ln>
              <a:effectLst/>
            </p:spPr>
          </p:sp>
          <p:sp>
            <p:nvSpPr>
              <p:cNvPr id="151" name="Chevron 4">
                <a:extLst>
                  <a:ext uri="{FF2B5EF4-FFF2-40B4-BE49-F238E27FC236}">
                    <a16:creationId xmlns:a16="http://schemas.microsoft.com/office/drawing/2014/main" id="{DF4B696B-8AC9-3C41-B1EE-00EDD179132E}"/>
                  </a:ext>
                </a:extLst>
              </p:cNvPr>
              <p:cNvSpPr/>
              <p:nvPr/>
            </p:nvSpPr>
            <p:spPr>
              <a:xfrm>
                <a:off x="1968884" y="2128734"/>
                <a:ext cx="1540724" cy="658177"/>
              </a:xfrm>
              <a:prstGeom prst="rect">
                <a:avLst/>
              </a:prstGeom>
              <a:no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 Readiness Action Plans / Parallel RUN</a:t>
                </a:r>
              </a:p>
            </p:txBody>
          </p:sp>
        </p:grpSp>
        <p:sp>
          <p:nvSpPr>
            <p:cNvPr id="28" name="Chevron 69">
              <a:extLst>
                <a:ext uri="{FF2B5EF4-FFF2-40B4-BE49-F238E27FC236}">
                  <a16:creationId xmlns:a16="http://schemas.microsoft.com/office/drawing/2014/main" id="{0738DB01-ECAF-2846-A447-A3B8626E7FF0}"/>
                </a:ext>
              </a:extLst>
            </p:cNvPr>
            <p:cNvSpPr/>
            <p:nvPr/>
          </p:nvSpPr>
          <p:spPr>
            <a:xfrm>
              <a:off x="2178905" y="1079659"/>
              <a:ext cx="226391" cy="227099"/>
            </a:xfrm>
            <a:prstGeom prst="chevron">
              <a:avLst/>
            </a:prstGeom>
            <a:solidFill>
              <a:srgbClr val="E7E6E6"/>
            </a:solidFill>
            <a:ln w="25400" cap="flat" cmpd="sng" algn="ctr">
              <a:solidFill>
                <a:sysClr val="window" lastClr="FFFFFF">
                  <a:hueOff val="0"/>
                  <a:satOff val="0"/>
                  <a:lumOff val="0"/>
                  <a:alphaOff val="0"/>
                </a:sysClr>
              </a:solidFill>
              <a:prstDash val="solid"/>
            </a:ln>
            <a:effectLst/>
          </p:spPr>
        </p:sp>
        <p:sp>
          <p:nvSpPr>
            <p:cNvPr id="29" name="Chevron 70">
              <a:extLst>
                <a:ext uri="{FF2B5EF4-FFF2-40B4-BE49-F238E27FC236}">
                  <a16:creationId xmlns:a16="http://schemas.microsoft.com/office/drawing/2014/main" id="{4117926E-5D07-1546-8548-567B3C13780F}"/>
                </a:ext>
              </a:extLst>
            </p:cNvPr>
            <p:cNvSpPr/>
            <p:nvPr/>
          </p:nvSpPr>
          <p:spPr>
            <a:xfrm>
              <a:off x="3820912" y="1079659"/>
              <a:ext cx="226391" cy="227099"/>
            </a:xfrm>
            <a:prstGeom prst="chevron">
              <a:avLst/>
            </a:prstGeom>
            <a:solidFill>
              <a:srgbClr val="E7E6E6"/>
            </a:solidFill>
            <a:ln w="25400" cap="flat" cmpd="sng" algn="ctr">
              <a:solidFill>
                <a:sysClr val="window" lastClr="FFFFFF">
                  <a:hueOff val="0"/>
                  <a:satOff val="0"/>
                  <a:lumOff val="0"/>
                  <a:alphaOff val="0"/>
                </a:sysClr>
              </a:solidFill>
              <a:prstDash val="solid"/>
            </a:ln>
            <a:effectLst/>
          </p:spPr>
        </p:sp>
        <p:sp>
          <p:nvSpPr>
            <p:cNvPr id="30" name="Chevron 71">
              <a:extLst>
                <a:ext uri="{FF2B5EF4-FFF2-40B4-BE49-F238E27FC236}">
                  <a16:creationId xmlns:a16="http://schemas.microsoft.com/office/drawing/2014/main" id="{FE889292-AF14-694C-9201-5707BD776083}"/>
                </a:ext>
              </a:extLst>
            </p:cNvPr>
            <p:cNvSpPr/>
            <p:nvPr/>
          </p:nvSpPr>
          <p:spPr>
            <a:xfrm>
              <a:off x="4009914" y="1079659"/>
              <a:ext cx="226391" cy="227099"/>
            </a:xfrm>
            <a:prstGeom prst="chevron">
              <a:avLst/>
            </a:prstGeom>
            <a:solidFill>
              <a:srgbClr val="E7E6E6"/>
            </a:solidFill>
            <a:ln w="25400" cap="flat" cmpd="sng" algn="ctr">
              <a:solidFill>
                <a:sysClr val="window" lastClr="FFFFFF">
                  <a:hueOff val="0"/>
                  <a:satOff val="0"/>
                  <a:lumOff val="0"/>
                  <a:alphaOff val="0"/>
                </a:sysClr>
              </a:solidFill>
              <a:prstDash val="solid"/>
            </a:ln>
            <a:effectLst/>
          </p:spPr>
        </p:sp>
        <p:grpSp>
          <p:nvGrpSpPr>
            <p:cNvPr id="31" name="Group 30">
              <a:extLst>
                <a:ext uri="{FF2B5EF4-FFF2-40B4-BE49-F238E27FC236}">
                  <a16:creationId xmlns:a16="http://schemas.microsoft.com/office/drawing/2014/main" id="{E1683FA9-8A5F-1A41-93CA-9A215FB86C5B}"/>
                </a:ext>
              </a:extLst>
            </p:cNvPr>
            <p:cNvGrpSpPr/>
            <p:nvPr/>
          </p:nvGrpSpPr>
          <p:grpSpPr>
            <a:xfrm>
              <a:off x="2413930" y="1086345"/>
              <a:ext cx="266363" cy="148885"/>
              <a:chOff x="5852534" y="1783080"/>
              <a:chExt cx="396181" cy="160326"/>
            </a:xfrm>
          </p:grpSpPr>
          <p:pic>
            <p:nvPicPr>
              <p:cNvPr id="147" name="Picture 146">
                <a:extLst>
                  <a:ext uri="{FF2B5EF4-FFF2-40B4-BE49-F238E27FC236}">
                    <a16:creationId xmlns:a16="http://schemas.microsoft.com/office/drawing/2014/main" id="{6241BE62-F668-504C-87DF-6E64949F57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1206" y="1825897"/>
                <a:ext cx="117509" cy="117509"/>
              </a:xfrm>
              <a:prstGeom prst="rect">
                <a:avLst/>
              </a:prstGeom>
            </p:spPr>
          </p:pic>
          <p:pic>
            <p:nvPicPr>
              <p:cNvPr id="148" name="Picture 147">
                <a:extLst>
                  <a:ext uri="{FF2B5EF4-FFF2-40B4-BE49-F238E27FC236}">
                    <a16:creationId xmlns:a16="http://schemas.microsoft.com/office/drawing/2014/main" id="{6A057F3D-13BA-6D42-8AE5-63828E35DF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2042" y="1783080"/>
                <a:ext cx="160326" cy="160326"/>
              </a:xfrm>
              <a:prstGeom prst="rect">
                <a:avLst/>
              </a:prstGeom>
            </p:spPr>
          </p:pic>
          <p:pic>
            <p:nvPicPr>
              <p:cNvPr id="149" name="Picture 148">
                <a:extLst>
                  <a:ext uri="{FF2B5EF4-FFF2-40B4-BE49-F238E27FC236}">
                    <a16:creationId xmlns:a16="http://schemas.microsoft.com/office/drawing/2014/main" id="{4715E528-ED34-2644-B842-0F2FFFA8F7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2534" y="1821176"/>
                <a:ext cx="117509" cy="117509"/>
              </a:xfrm>
              <a:prstGeom prst="rect">
                <a:avLst/>
              </a:prstGeom>
            </p:spPr>
          </p:pic>
        </p:grpSp>
        <p:sp>
          <p:nvSpPr>
            <p:cNvPr id="32" name="TextBox 31">
              <a:extLst>
                <a:ext uri="{FF2B5EF4-FFF2-40B4-BE49-F238E27FC236}">
                  <a16:creationId xmlns:a16="http://schemas.microsoft.com/office/drawing/2014/main" id="{8A48004D-4A3E-EA42-9D7B-99A0F812747C}"/>
                </a:ext>
              </a:extLst>
            </p:cNvPr>
            <p:cNvSpPr txBox="1"/>
            <p:nvPr/>
          </p:nvSpPr>
          <p:spPr>
            <a:xfrm rot="10800000" flipV="1">
              <a:off x="3246125" y="1880744"/>
              <a:ext cx="1118134" cy="335359"/>
            </a:xfrm>
            <a:prstGeom prst="rect">
              <a:avLst/>
            </a:prstGeom>
            <a:noFill/>
          </p:spPr>
          <p:txBody>
            <a:bodyPr wrap="square" rtlCol="0">
              <a:spAutoFit/>
            </a:bodyPr>
            <a:lstStyle/>
            <a:p>
              <a:pPr marL="0" marR="0" lvl="0" indent="0" algn="r" defTabSz="207930" eaLnBrk="1" fontAlgn="auto" latinLnBrk="0" hangingPunct="1">
                <a:lnSpc>
                  <a:spcPct val="100000"/>
                </a:lnSpc>
                <a:spcBef>
                  <a:spcPts val="0"/>
                </a:spcBef>
                <a:spcAft>
                  <a:spcPts val="0"/>
                </a:spcAft>
                <a:buClrTx/>
                <a:buSzTx/>
                <a:buFontTx/>
                <a:buNone/>
                <a:tabLst/>
                <a:defRPr/>
              </a:pPr>
              <a:r>
                <a:rPr kumimoji="0" lang="en-ZA"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Establish DHA ABIS PMO </a:t>
              </a:r>
            </a:p>
          </p:txBody>
        </p:sp>
        <p:sp>
          <p:nvSpPr>
            <p:cNvPr id="33" name="Rectangle 32">
              <a:extLst>
                <a:ext uri="{FF2B5EF4-FFF2-40B4-BE49-F238E27FC236}">
                  <a16:creationId xmlns:a16="http://schemas.microsoft.com/office/drawing/2014/main" id="{0D7250DE-B628-5F4D-BC81-B018227DECF9}"/>
                </a:ext>
              </a:extLst>
            </p:cNvPr>
            <p:cNvSpPr/>
            <p:nvPr/>
          </p:nvSpPr>
          <p:spPr>
            <a:xfrm rot="16200000" flipV="1">
              <a:off x="2403308" y="2965247"/>
              <a:ext cx="744973" cy="187119"/>
            </a:xfrm>
            <a:prstGeom prst="rect">
              <a:avLst/>
            </a:prstGeom>
            <a:solidFill>
              <a:srgbClr val="003D6A">
                <a:lumMod val="60000"/>
                <a:lumOff val="40000"/>
              </a:srgbClr>
            </a:solidFill>
            <a:ln w="25400" cap="flat" cmpd="sng" algn="ctr">
              <a:solidFill>
                <a:srgbClr val="003D6A">
                  <a:lumMod val="60000"/>
                  <a:lumOff val="40000"/>
                </a:srgbClr>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r>
                <a:rPr kumimoji="0" lang="en-ZA" sz="7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Customised System</a:t>
              </a:r>
            </a:p>
          </p:txBody>
        </p:sp>
        <p:sp>
          <p:nvSpPr>
            <p:cNvPr id="34" name="Isosceles Triangle 196">
              <a:extLst>
                <a:ext uri="{FF2B5EF4-FFF2-40B4-BE49-F238E27FC236}">
                  <a16:creationId xmlns:a16="http://schemas.microsoft.com/office/drawing/2014/main" id="{16E87239-AFF5-FA40-968D-C94C96879D52}"/>
                </a:ext>
              </a:extLst>
            </p:cNvPr>
            <p:cNvSpPr/>
            <p:nvPr/>
          </p:nvSpPr>
          <p:spPr>
            <a:xfrm>
              <a:off x="2712029" y="3438495"/>
              <a:ext cx="127532" cy="112396"/>
            </a:xfrm>
            <a:prstGeom prst="triangle">
              <a:avLst/>
            </a:prstGeom>
            <a:solidFill>
              <a:srgbClr val="92D050"/>
            </a:solidFill>
            <a:ln w="25400" cap="flat" cmpd="sng" algn="ctr">
              <a:solidFill>
                <a:srgbClr val="92D050"/>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35" name="Rectangle 34">
              <a:extLst>
                <a:ext uri="{FF2B5EF4-FFF2-40B4-BE49-F238E27FC236}">
                  <a16:creationId xmlns:a16="http://schemas.microsoft.com/office/drawing/2014/main" id="{5C4D0B67-9CC5-8D4B-A2FD-7F7BF8A25690}"/>
                </a:ext>
              </a:extLst>
            </p:cNvPr>
            <p:cNvSpPr/>
            <p:nvPr/>
          </p:nvSpPr>
          <p:spPr>
            <a:xfrm rot="5400000" flipH="1" flipV="1">
              <a:off x="6845274" y="1464956"/>
              <a:ext cx="617351" cy="135150"/>
            </a:xfrm>
            <a:prstGeom prst="rect">
              <a:avLst/>
            </a:prstGeom>
            <a:solidFill>
              <a:srgbClr val="003D6A">
                <a:lumMod val="60000"/>
                <a:lumOff val="40000"/>
              </a:srgbClr>
            </a:solidFill>
            <a:ln w="25400" cap="flat" cmpd="sng" algn="ctr">
              <a:solidFill>
                <a:srgbClr val="003D6A">
                  <a:lumMod val="60000"/>
                  <a:lumOff val="40000"/>
                </a:srgbClr>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r>
                <a:rPr kumimoji="0" lang="en-ZA" sz="900" b="0" i="0" u="none" strike="noStrike" kern="0" cap="none" spc="0" normalizeH="0" baseline="0" noProof="0" dirty="0">
                  <a:ln>
                    <a:noFill/>
                  </a:ln>
                  <a:solidFill>
                    <a:prstClr val="white"/>
                  </a:solidFill>
                  <a:effectLst/>
                  <a:uLnTx/>
                  <a:uFillTx/>
                  <a:latin typeface="Calibri"/>
                  <a:ea typeface="+mn-ea"/>
                  <a:cs typeface="+mn-cs"/>
                </a:rPr>
                <a:t>AS -IS</a:t>
              </a:r>
            </a:p>
          </p:txBody>
        </p:sp>
        <p:sp>
          <p:nvSpPr>
            <p:cNvPr id="36" name="Isosceles Triangle 198">
              <a:extLst>
                <a:ext uri="{FF2B5EF4-FFF2-40B4-BE49-F238E27FC236}">
                  <a16:creationId xmlns:a16="http://schemas.microsoft.com/office/drawing/2014/main" id="{4845C744-42DD-2448-9ABA-58CB70C8DDD1}"/>
                </a:ext>
              </a:extLst>
            </p:cNvPr>
            <p:cNvSpPr/>
            <p:nvPr/>
          </p:nvSpPr>
          <p:spPr>
            <a:xfrm>
              <a:off x="7092416" y="1887459"/>
              <a:ext cx="127532" cy="112396"/>
            </a:xfrm>
            <a:prstGeom prst="triangle">
              <a:avLst/>
            </a:prstGeom>
            <a:solidFill>
              <a:srgbClr val="92D050"/>
            </a:solidFill>
            <a:ln w="25400" cap="flat" cmpd="sng" algn="ctr">
              <a:solidFill>
                <a:srgbClr val="92D050"/>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9EFE674E-569A-5148-B9FF-CB3CD66865AF}"/>
                </a:ext>
              </a:extLst>
            </p:cNvPr>
            <p:cNvSpPr txBox="1"/>
            <p:nvPr/>
          </p:nvSpPr>
          <p:spPr>
            <a:xfrm>
              <a:off x="6860898" y="984137"/>
              <a:ext cx="588623" cy="196208"/>
            </a:xfrm>
            <a:prstGeom prst="rect">
              <a:avLst/>
            </a:prstGeom>
            <a:noFill/>
          </p:spPr>
          <p:txBody>
            <a:bodyPr wrap="none" rtlCol="0">
              <a:spAutoFit/>
            </a:bodyPr>
            <a:lstStyle/>
            <a:p>
              <a:pPr marL="0" marR="0" lvl="0" indent="0" algn="ctr" defTabSz="207930" eaLnBrk="1" fontAlgn="auto" latinLnBrk="0" hangingPunct="1">
                <a:lnSpc>
                  <a:spcPct val="100000"/>
                </a:lnSpc>
                <a:spcBef>
                  <a:spcPts val="0"/>
                </a:spcBef>
                <a:spcAft>
                  <a:spcPts val="0"/>
                </a:spcAft>
                <a:buClrTx/>
                <a:buSzTx/>
                <a:buFontTx/>
                <a:buNone/>
                <a:tabLst/>
                <a:defRPr/>
              </a:pPr>
              <a:r>
                <a:rPr kumimoji="0" lang="en-ZA" sz="675"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June 2021</a:t>
              </a:r>
            </a:p>
          </p:txBody>
        </p:sp>
        <p:sp>
          <p:nvSpPr>
            <p:cNvPr id="38" name="Rectangle 37">
              <a:extLst>
                <a:ext uri="{FF2B5EF4-FFF2-40B4-BE49-F238E27FC236}">
                  <a16:creationId xmlns:a16="http://schemas.microsoft.com/office/drawing/2014/main" id="{CA08FCD9-4A9F-824C-8855-1DA5278575CE}"/>
                </a:ext>
              </a:extLst>
            </p:cNvPr>
            <p:cNvSpPr/>
            <p:nvPr/>
          </p:nvSpPr>
          <p:spPr>
            <a:xfrm>
              <a:off x="2098132" y="4931567"/>
              <a:ext cx="451391" cy="49895"/>
            </a:xfrm>
            <a:prstGeom prst="rect">
              <a:avLst/>
            </a:prstGeom>
            <a:solidFill>
              <a:sysClr val="window" lastClr="FFFFFF"/>
            </a:solidFill>
            <a:ln w="25400" cap="flat" cmpd="sng" algn="ctr">
              <a:no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pic>
          <p:nvPicPr>
            <p:cNvPr id="39" name="Picture 38">
              <a:extLst>
                <a:ext uri="{FF2B5EF4-FFF2-40B4-BE49-F238E27FC236}">
                  <a16:creationId xmlns:a16="http://schemas.microsoft.com/office/drawing/2014/main" id="{89B67D8A-5568-F342-8EFA-3919C09F96FC}"/>
                </a:ext>
              </a:extLst>
            </p:cNvPr>
            <p:cNvPicPr>
              <a:picLocks noChangeAspect="1"/>
            </p:cNvPicPr>
            <p:nvPr/>
          </p:nvPicPr>
          <p:blipFill rotWithShape="1">
            <a:blip r:embed="rId5"/>
            <a:srcRect l="13850" t="88166" r="83487" b="7653"/>
            <a:stretch/>
          </p:blipFill>
          <p:spPr>
            <a:xfrm>
              <a:off x="2030291" y="4506239"/>
              <a:ext cx="348961" cy="348961"/>
            </a:xfrm>
            <a:prstGeom prst="rect">
              <a:avLst/>
            </a:prstGeom>
          </p:spPr>
        </p:pic>
        <p:grpSp>
          <p:nvGrpSpPr>
            <p:cNvPr id="40" name="Group 39">
              <a:extLst>
                <a:ext uri="{FF2B5EF4-FFF2-40B4-BE49-F238E27FC236}">
                  <a16:creationId xmlns:a16="http://schemas.microsoft.com/office/drawing/2014/main" id="{5DB3A121-5B55-3B45-BA82-D88AF989E782}"/>
                </a:ext>
              </a:extLst>
            </p:cNvPr>
            <p:cNvGrpSpPr/>
            <p:nvPr/>
          </p:nvGrpSpPr>
          <p:grpSpPr>
            <a:xfrm>
              <a:off x="5393361" y="4456185"/>
              <a:ext cx="1925904" cy="452742"/>
              <a:chOff x="3877395" y="2059241"/>
              <a:chExt cx="2567872" cy="659230"/>
            </a:xfrm>
            <a:solidFill>
              <a:sysClr val="window" lastClr="FFFFFF">
                <a:lumMod val="85000"/>
              </a:sysClr>
            </a:solidFill>
          </p:grpSpPr>
          <p:sp>
            <p:nvSpPr>
              <p:cNvPr id="145" name="Chevron 162">
                <a:extLst>
                  <a:ext uri="{FF2B5EF4-FFF2-40B4-BE49-F238E27FC236}">
                    <a16:creationId xmlns:a16="http://schemas.microsoft.com/office/drawing/2014/main" id="{BFA09EB7-485A-054F-87EF-8C0AAEB620E6}"/>
                  </a:ext>
                </a:extLst>
              </p:cNvPr>
              <p:cNvSpPr/>
              <p:nvPr/>
            </p:nvSpPr>
            <p:spPr>
              <a:xfrm>
                <a:off x="3877395" y="2060294"/>
                <a:ext cx="2567872" cy="658177"/>
              </a:xfrm>
              <a:prstGeom prst="chevron">
                <a:avLst/>
              </a:prstGeom>
              <a:solidFill>
                <a:srgbClr val="99CC00"/>
              </a:solidFill>
              <a:ln w="25400" cap="flat" cmpd="sng" algn="ctr">
                <a:solidFill>
                  <a:sysClr val="window" lastClr="FFFFFF">
                    <a:hueOff val="0"/>
                    <a:satOff val="0"/>
                    <a:lumOff val="0"/>
                    <a:alphaOff val="0"/>
                  </a:sysClr>
                </a:solidFill>
                <a:prstDash val="solid"/>
              </a:ln>
              <a:effectLst/>
            </p:spPr>
          </p:sp>
          <p:sp>
            <p:nvSpPr>
              <p:cNvPr id="146" name="Chevron 4">
                <a:extLst>
                  <a:ext uri="{FF2B5EF4-FFF2-40B4-BE49-F238E27FC236}">
                    <a16:creationId xmlns:a16="http://schemas.microsoft.com/office/drawing/2014/main" id="{7427964E-4DE0-674F-BC7C-A8D84D4540DA}"/>
                  </a:ext>
                </a:extLst>
              </p:cNvPr>
              <p:cNvSpPr/>
              <p:nvPr/>
            </p:nvSpPr>
            <p:spPr>
              <a:xfrm>
                <a:off x="4390969" y="2059241"/>
                <a:ext cx="1540724" cy="658178"/>
              </a:xfrm>
              <a:prstGeom prst="rect">
                <a:avLst/>
              </a:prstGeom>
              <a:no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 Go-Live Support Model</a:t>
                </a:r>
              </a:p>
            </p:txBody>
          </p:sp>
        </p:grpSp>
        <p:grpSp>
          <p:nvGrpSpPr>
            <p:cNvPr id="41" name="Group 40">
              <a:extLst>
                <a:ext uri="{FF2B5EF4-FFF2-40B4-BE49-F238E27FC236}">
                  <a16:creationId xmlns:a16="http://schemas.microsoft.com/office/drawing/2014/main" id="{A86AEAB9-D91A-1142-8B9D-E52B1A4B57E0}"/>
                </a:ext>
              </a:extLst>
            </p:cNvPr>
            <p:cNvGrpSpPr/>
            <p:nvPr/>
          </p:nvGrpSpPr>
          <p:grpSpPr>
            <a:xfrm>
              <a:off x="1384562" y="2860572"/>
              <a:ext cx="1913319" cy="2111356"/>
              <a:chOff x="1179185" y="3872943"/>
              <a:chExt cx="2551092" cy="2815141"/>
            </a:xfrm>
          </p:grpSpPr>
          <p:grpSp>
            <p:nvGrpSpPr>
              <p:cNvPr id="136" name="Group 135">
                <a:extLst>
                  <a:ext uri="{FF2B5EF4-FFF2-40B4-BE49-F238E27FC236}">
                    <a16:creationId xmlns:a16="http://schemas.microsoft.com/office/drawing/2014/main" id="{D8E4B8B4-C831-2841-A1C4-9FB0517EB9EB}"/>
                  </a:ext>
                </a:extLst>
              </p:cNvPr>
              <p:cNvGrpSpPr/>
              <p:nvPr/>
            </p:nvGrpSpPr>
            <p:grpSpPr>
              <a:xfrm>
                <a:off x="1179185" y="3872943"/>
                <a:ext cx="2551092" cy="2770123"/>
                <a:chOff x="1179185" y="3872943"/>
                <a:chExt cx="2551092" cy="2770123"/>
              </a:xfrm>
            </p:grpSpPr>
            <p:sp>
              <p:nvSpPr>
                <p:cNvPr id="141" name="Rectangle 140">
                  <a:extLst>
                    <a:ext uri="{FF2B5EF4-FFF2-40B4-BE49-F238E27FC236}">
                      <a16:creationId xmlns:a16="http://schemas.microsoft.com/office/drawing/2014/main" id="{A13C2B89-FE87-784C-B279-93DE93093C4C}"/>
                    </a:ext>
                  </a:extLst>
                </p:cNvPr>
                <p:cNvSpPr/>
                <p:nvPr/>
              </p:nvSpPr>
              <p:spPr>
                <a:xfrm rot="21154880">
                  <a:off x="2185123" y="3872943"/>
                  <a:ext cx="397896" cy="58443"/>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142" name="Group 141">
                  <a:extLst>
                    <a:ext uri="{FF2B5EF4-FFF2-40B4-BE49-F238E27FC236}">
                      <a16:creationId xmlns:a16="http://schemas.microsoft.com/office/drawing/2014/main" id="{AB1A8F74-DF3E-024B-BD41-3E9E5CEAFF53}"/>
                    </a:ext>
                  </a:extLst>
                </p:cNvPr>
                <p:cNvGrpSpPr/>
                <p:nvPr/>
              </p:nvGrpSpPr>
              <p:grpSpPr>
                <a:xfrm>
                  <a:off x="1179185" y="3940848"/>
                  <a:ext cx="2551092" cy="2702218"/>
                  <a:chOff x="1179185" y="3940848"/>
                  <a:chExt cx="2551092" cy="2702218"/>
                </a:xfrm>
              </p:grpSpPr>
              <p:sp>
                <p:nvSpPr>
                  <p:cNvPr id="143" name="Rectangle 142">
                    <a:extLst>
                      <a:ext uri="{FF2B5EF4-FFF2-40B4-BE49-F238E27FC236}">
                        <a16:creationId xmlns:a16="http://schemas.microsoft.com/office/drawing/2014/main" id="{E6AEF105-034B-C24C-859F-2FF930E9A5E9}"/>
                      </a:ext>
                    </a:extLst>
                  </p:cNvPr>
                  <p:cNvSpPr/>
                  <p:nvPr/>
                </p:nvSpPr>
                <p:spPr>
                  <a:xfrm rot="21112138">
                    <a:off x="2384865" y="4580971"/>
                    <a:ext cx="73743" cy="45719"/>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144" name="Block Arc 143">
                    <a:extLst>
                      <a:ext uri="{FF2B5EF4-FFF2-40B4-BE49-F238E27FC236}">
                        <a16:creationId xmlns:a16="http://schemas.microsoft.com/office/drawing/2014/main" id="{553D8F67-4B35-2D49-9470-8D8DEC99FD18}"/>
                      </a:ext>
                    </a:extLst>
                  </p:cNvPr>
                  <p:cNvSpPr/>
                  <p:nvPr/>
                </p:nvSpPr>
                <p:spPr>
                  <a:xfrm rot="16200000" flipH="1">
                    <a:off x="1103622" y="4016411"/>
                    <a:ext cx="2702218" cy="2551092"/>
                  </a:xfrm>
                  <a:prstGeom prst="blockArc">
                    <a:avLst/>
                  </a:prstGeom>
                  <a:solidFill>
                    <a:srgbClr val="99CC00"/>
                  </a:solidFill>
                  <a:ln w="25400" cap="flat" cmpd="sng" algn="ctr">
                    <a:no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grpSp>
          </p:grpSp>
          <p:sp>
            <p:nvSpPr>
              <p:cNvPr id="137" name="Rectangle 136">
                <a:extLst>
                  <a:ext uri="{FF2B5EF4-FFF2-40B4-BE49-F238E27FC236}">
                    <a16:creationId xmlns:a16="http://schemas.microsoft.com/office/drawing/2014/main" id="{BB71F3CE-C857-ED41-ADF4-CF9E24A9D21C}"/>
                  </a:ext>
                </a:extLst>
              </p:cNvPr>
              <p:cNvSpPr/>
              <p:nvPr/>
            </p:nvSpPr>
            <p:spPr>
              <a:xfrm rot="1424028">
                <a:off x="1828336" y="6502337"/>
                <a:ext cx="95076" cy="479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138" name="Rectangle 137">
                <a:extLst>
                  <a:ext uri="{FF2B5EF4-FFF2-40B4-BE49-F238E27FC236}">
                    <a16:creationId xmlns:a16="http://schemas.microsoft.com/office/drawing/2014/main" id="{F2010E9A-DE08-604C-BA54-594B4A24FD41}"/>
                  </a:ext>
                </a:extLst>
              </p:cNvPr>
              <p:cNvSpPr/>
              <p:nvPr/>
            </p:nvSpPr>
            <p:spPr>
              <a:xfrm rot="1424028">
                <a:off x="1869822" y="6574611"/>
                <a:ext cx="340858" cy="65848"/>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139" name="Rectangle 138">
                <a:extLst>
                  <a:ext uri="{FF2B5EF4-FFF2-40B4-BE49-F238E27FC236}">
                    <a16:creationId xmlns:a16="http://schemas.microsoft.com/office/drawing/2014/main" id="{7DCE5C1F-B293-8347-AE46-D125028891C6}"/>
                  </a:ext>
                </a:extLst>
              </p:cNvPr>
              <p:cNvSpPr/>
              <p:nvPr/>
            </p:nvSpPr>
            <p:spPr>
              <a:xfrm rot="622394">
                <a:off x="2022222" y="6618426"/>
                <a:ext cx="340858" cy="65848"/>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140" name="Rectangle 139">
                <a:extLst>
                  <a:ext uri="{FF2B5EF4-FFF2-40B4-BE49-F238E27FC236}">
                    <a16:creationId xmlns:a16="http://schemas.microsoft.com/office/drawing/2014/main" id="{F55B2137-B44D-2D43-9563-BDE9675523A4}"/>
                  </a:ext>
                </a:extLst>
              </p:cNvPr>
              <p:cNvSpPr/>
              <p:nvPr/>
            </p:nvSpPr>
            <p:spPr>
              <a:xfrm>
                <a:off x="2210817" y="6622236"/>
                <a:ext cx="340858" cy="65848"/>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42" name="Chevron 4">
              <a:extLst>
                <a:ext uri="{FF2B5EF4-FFF2-40B4-BE49-F238E27FC236}">
                  <a16:creationId xmlns:a16="http://schemas.microsoft.com/office/drawing/2014/main" id="{07E62D09-0A09-7D4D-8C95-1257EA462C41}"/>
                </a:ext>
              </a:extLst>
            </p:cNvPr>
            <p:cNvSpPr/>
            <p:nvPr/>
          </p:nvSpPr>
          <p:spPr>
            <a:xfrm rot="2287246" flipH="1">
              <a:off x="1301903" y="4250476"/>
              <a:ext cx="953870" cy="262946"/>
            </a:xfrm>
            <a:prstGeom prst="rect">
              <a:avLst/>
            </a:prstGeom>
            <a:no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  Roll-out</a:t>
              </a:r>
            </a:p>
          </p:txBody>
        </p:sp>
        <p:grpSp>
          <p:nvGrpSpPr>
            <p:cNvPr id="43" name="Group 42">
              <a:extLst>
                <a:ext uri="{FF2B5EF4-FFF2-40B4-BE49-F238E27FC236}">
                  <a16:creationId xmlns:a16="http://schemas.microsoft.com/office/drawing/2014/main" id="{3DF367D6-1B47-6143-BA7B-DA2AC8911790}"/>
                </a:ext>
              </a:extLst>
            </p:cNvPr>
            <p:cNvGrpSpPr/>
            <p:nvPr/>
          </p:nvGrpSpPr>
          <p:grpSpPr>
            <a:xfrm>
              <a:off x="6722884" y="1341268"/>
              <a:ext cx="1749615" cy="2100982"/>
              <a:chOff x="7725801" y="1824406"/>
              <a:chExt cx="2451932" cy="2801309"/>
            </a:xfrm>
          </p:grpSpPr>
          <p:grpSp>
            <p:nvGrpSpPr>
              <p:cNvPr id="130" name="Group 129">
                <a:extLst>
                  <a:ext uri="{FF2B5EF4-FFF2-40B4-BE49-F238E27FC236}">
                    <a16:creationId xmlns:a16="http://schemas.microsoft.com/office/drawing/2014/main" id="{B5D950DE-6703-3742-9ADE-F82B89938D2B}"/>
                  </a:ext>
                </a:extLst>
              </p:cNvPr>
              <p:cNvGrpSpPr/>
              <p:nvPr/>
            </p:nvGrpSpPr>
            <p:grpSpPr>
              <a:xfrm>
                <a:off x="7725801" y="1824406"/>
                <a:ext cx="2451932" cy="2753725"/>
                <a:chOff x="7707931" y="1816017"/>
                <a:chExt cx="2451932" cy="2753725"/>
              </a:xfrm>
            </p:grpSpPr>
            <p:sp>
              <p:nvSpPr>
                <p:cNvPr id="134" name="Rectangle 133">
                  <a:extLst>
                    <a:ext uri="{FF2B5EF4-FFF2-40B4-BE49-F238E27FC236}">
                      <a16:creationId xmlns:a16="http://schemas.microsoft.com/office/drawing/2014/main" id="{D391509D-315A-9842-82FD-CE7EF6DD6737}"/>
                    </a:ext>
                  </a:extLst>
                </p:cNvPr>
                <p:cNvSpPr/>
                <p:nvPr/>
              </p:nvSpPr>
              <p:spPr>
                <a:xfrm rot="399318">
                  <a:off x="8960432" y="1816017"/>
                  <a:ext cx="347036" cy="45719"/>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135" name="Block Arc 134">
                  <a:extLst>
                    <a:ext uri="{FF2B5EF4-FFF2-40B4-BE49-F238E27FC236}">
                      <a16:creationId xmlns:a16="http://schemas.microsoft.com/office/drawing/2014/main" id="{7C3C42FA-7F57-CB45-8BEF-6D4125C99B04}"/>
                    </a:ext>
                  </a:extLst>
                </p:cNvPr>
                <p:cNvSpPr/>
                <p:nvPr/>
              </p:nvSpPr>
              <p:spPr>
                <a:xfrm rot="5400000">
                  <a:off x="7574945" y="1984825"/>
                  <a:ext cx="2717903" cy="2451932"/>
                </a:xfrm>
                <a:prstGeom prst="blockArc">
                  <a:avLst>
                    <a:gd name="adj1" fmla="val 10799748"/>
                    <a:gd name="adj2" fmla="val 0"/>
                    <a:gd name="adj3" fmla="val 25000"/>
                  </a:avLst>
                </a:prstGeom>
                <a:solidFill>
                  <a:srgbClr val="99CC00"/>
                </a:solidFill>
                <a:ln w="25400" cap="flat" cmpd="sng" algn="ctr">
                  <a:no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131" name="Rectangle 130">
                <a:extLst>
                  <a:ext uri="{FF2B5EF4-FFF2-40B4-BE49-F238E27FC236}">
                    <a16:creationId xmlns:a16="http://schemas.microsoft.com/office/drawing/2014/main" id="{1FE81B95-2AD9-224E-89BE-4D93AC29780B}"/>
                  </a:ext>
                </a:extLst>
              </p:cNvPr>
              <p:cNvSpPr/>
              <p:nvPr/>
            </p:nvSpPr>
            <p:spPr>
              <a:xfrm>
                <a:off x="9003030" y="4567272"/>
                <a:ext cx="397896" cy="58443"/>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132" name="Rectangle 131">
                <a:extLst>
                  <a:ext uri="{FF2B5EF4-FFF2-40B4-BE49-F238E27FC236}">
                    <a16:creationId xmlns:a16="http://schemas.microsoft.com/office/drawing/2014/main" id="{1B56EE88-9FC5-034E-A15E-0E7CD89EC5DA}"/>
                  </a:ext>
                </a:extLst>
              </p:cNvPr>
              <p:cNvSpPr/>
              <p:nvPr/>
            </p:nvSpPr>
            <p:spPr>
              <a:xfrm rot="20582853">
                <a:off x="9260320" y="4484808"/>
                <a:ext cx="397896" cy="100118"/>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133" name="Rectangle 132">
                <a:extLst>
                  <a:ext uri="{FF2B5EF4-FFF2-40B4-BE49-F238E27FC236}">
                    <a16:creationId xmlns:a16="http://schemas.microsoft.com/office/drawing/2014/main" id="{D8662F41-021D-ED45-BB59-1DBEFE9B09B7}"/>
                  </a:ext>
                </a:extLst>
              </p:cNvPr>
              <p:cNvSpPr/>
              <p:nvPr/>
            </p:nvSpPr>
            <p:spPr>
              <a:xfrm rot="21006268">
                <a:off x="9097575" y="4543240"/>
                <a:ext cx="402246" cy="60959"/>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grpSp>
        <p:sp>
          <p:nvSpPr>
            <p:cNvPr id="44" name="Chevron 4">
              <a:extLst>
                <a:ext uri="{FF2B5EF4-FFF2-40B4-BE49-F238E27FC236}">
                  <a16:creationId xmlns:a16="http://schemas.microsoft.com/office/drawing/2014/main" id="{7500CA97-540D-A249-A9D4-40D49126A118}"/>
                </a:ext>
              </a:extLst>
            </p:cNvPr>
            <p:cNvSpPr/>
            <p:nvPr/>
          </p:nvSpPr>
          <p:spPr>
            <a:xfrm rot="2690264">
              <a:off x="7379820" y="1605449"/>
              <a:ext cx="1080061" cy="269430"/>
            </a:xfrm>
            <a:prstGeom prst="rect">
              <a:avLst/>
            </a:prstGeom>
            <a:no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To-Be Business Process</a:t>
              </a:r>
            </a:p>
          </p:txBody>
        </p:sp>
        <p:grpSp>
          <p:nvGrpSpPr>
            <p:cNvPr id="45" name="Group 44">
              <a:extLst>
                <a:ext uri="{FF2B5EF4-FFF2-40B4-BE49-F238E27FC236}">
                  <a16:creationId xmlns:a16="http://schemas.microsoft.com/office/drawing/2014/main" id="{76D38E9C-B285-A74B-8A99-11025D6F17BD}"/>
                </a:ext>
              </a:extLst>
            </p:cNvPr>
            <p:cNvGrpSpPr/>
            <p:nvPr/>
          </p:nvGrpSpPr>
          <p:grpSpPr>
            <a:xfrm flipH="1">
              <a:off x="6353737" y="2897030"/>
              <a:ext cx="1358935" cy="495135"/>
              <a:chOff x="4248994" y="1858470"/>
              <a:chExt cx="2012688" cy="700029"/>
            </a:xfrm>
            <a:solidFill>
              <a:sysClr val="window" lastClr="FFFFFF">
                <a:lumMod val="85000"/>
              </a:sysClr>
            </a:solidFill>
          </p:grpSpPr>
          <p:sp>
            <p:nvSpPr>
              <p:cNvPr id="128" name="Chevron 16">
                <a:extLst>
                  <a:ext uri="{FF2B5EF4-FFF2-40B4-BE49-F238E27FC236}">
                    <a16:creationId xmlns:a16="http://schemas.microsoft.com/office/drawing/2014/main" id="{595143E8-D15E-8040-90B3-9D4C043015CB}"/>
                  </a:ext>
                </a:extLst>
              </p:cNvPr>
              <p:cNvSpPr/>
              <p:nvPr/>
            </p:nvSpPr>
            <p:spPr>
              <a:xfrm>
                <a:off x="4248994" y="1858470"/>
                <a:ext cx="2012688" cy="658177"/>
              </a:xfrm>
              <a:prstGeom prst="chevron">
                <a:avLst/>
              </a:prstGeom>
              <a:solidFill>
                <a:srgbClr val="99CC00"/>
              </a:solidFill>
              <a:ln w="25400" cap="flat" cmpd="sng" algn="ctr">
                <a:solidFill>
                  <a:sysClr val="window" lastClr="FFFFFF">
                    <a:hueOff val="0"/>
                    <a:satOff val="0"/>
                    <a:lumOff val="0"/>
                    <a:alphaOff val="0"/>
                  </a:sysClr>
                </a:solidFill>
                <a:prstDash val="solid"/>
              </a:ln>
              <a:effectLst/>
            </p:spPr>
          </p:sp>
          <p:sp>
            <p:nvSpPr>
              <p:cNvPr id="129" name="Chevron 4">
                <a:extLst>
                  <a:ext uri="{FF2B5EF4-FFF2-40B4-BE49-F238E27FC236}">
                    <a16:creationId xmlns:a16="http://schemas.microsoft.com/office/drawing/2014/main" id="{3EA4B4C0-7F8A-E643-B4A3-72651DD9E505}"/>
                  </a:ext>
                </a:extLst>
              </p:cNvPr>
              <p:cNvSpPr/>
              <p:nvPr/>
            </p:nvSpPr>
            <p:spPr>
              <a:xfrm>
                <a:off x="4669124" y="1900322"/>
                <a:ext cx="1361307" cy="658177"/>
              </a:xfrm>
              <a:prstGeom prst="rect">
                <a:avLst/>
              </a:prstGeom>
              <a:no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Change Impact</a:t>
                </a:r>
              </a:p>
            </p:txBody>
          </p:sp>
        </p:grpSp>
        <p:sp>
          <p:nvSpPr>
            <p:cNvPr id="46" name="TextBox 45">
              <a:extLst>
                <a:ext uri="{FF2B5EF4-FFF2-40B4-BE49-F238E27FC236}">
                  <a16:creationId xmlns:a16="http://schemas.microsoft.com/office/drawing/2014/main" id="{AC8BA8DE-64F5-6F48-AE15-BF66CD45C9E9}"/>
                </a:ext>
              </a:extLst>
            </p:cNvPr>
            <p:cNvSpPr txBox="1"/>
            <p:nvPr/>
          </p:nvSpPr>
          <p:spPr>
            <a:xfrm>
              <a:off x="5863479" y="1770451"/>
              <a:ext cx="1175648" cy="307777"/>
            </a:xfrm>
            <a:prstGeom prst="rect">
              <a:avLst/>
            </a:prstGeom>
            <a:noFill/>
          </p:spPr>
          <p:txBody>
            <a:bodyPr wrap="square" rtlCol="0">
              <a:spAutoFit/>
            </a:bodyPr>
            <a:lstStyle/>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Nominate / Appoint / Induct</a:t>
              </a:r>
            </a:p>
            <a:p>
              <a:pPr marL="0" marR="0" lvl="0" indent="0" defTabSz="207930" eaLnBrk="1" fontAlgn="auto" latinLnBrk="0" hangingPunct="1">
                <a:lnSpc>
                  <a:spcPct val="100000"/>
                </a:lnSpc>
                <a:spcBef>
                  <a:spcPts val="0"/>
                </a:spcBef>
                <a:spcAft>
                  <a:spcPts val="0"/>
                </a:spcAft>
                <a:buClrTx/>
                <a:buSzTx/>
                <a:buFontTx/>
                <a:buNone/>
                <a:tabLst/>
                <a:defRPr/>
              </a:pPr>
              <a:endParaRPr kumimoji="0" lang="en-ZA" sz="700" b="0" i="0" u="none" strike="noStrike" kern="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8A7BF9D7-64AB-9740-B18F-C14A06F8CA79}"/>
                </a:ext>
              </a:extLst>
            </p:cNvPr>
            <p:cNvGrpSpPr/>
            <p:nvPr/>
          </p:nvGrpSpPr>
          <p:grpSpPr>
            <a:xfrm>
              <a:off x="4399417" y="2886592"/>
              <a:ext cx="1952149" cy="479864"/>
              <a:chOff x="5082990" y="3927169"/>
              <a:chExt cx="6341038" cy="639819"/>
            </a:xfrm>
          </p:grpSpPr>
          <p:sp>
            <p:nvSpPr>
              <p:cNvPr id="126" name="Chevron 23">
                <a:extLst>
                  <a:ext uri="{FF2B5EF4-FFF2-40B4-BE49-F238E27FC236}">
                    <a16:creationId xmlns:a16="http://schemas.microsoft.com/office/drawing/2014/main" id="{92063DB7-327B-1B4D-B6C2-F2D2147C96F2}"/>
                  </a:ext>
                </a:extLst>
              </p:cNvPr>
              <p:cNvSpPr/>
              <p:nvPr/>
            </p:nvSpPr>
            <p:spPr>
              <a:xfrm flipH="1">
                <a:off x="5082990" y="3927169"/>
                <a:ext cx="3800990" cy="637587"/>
              </a:xfrm>
              <a:prstGeom prst="chevron">
                <a:avLst/>
              </a:prstGeom>
              <a:solidFill>
                <a:sysClr val="window" lastClr="FFFFFF">
                  <a:lumMod val="85000"/>
                </a:sysClr>
              </a:solidFill>
              <a:ln w="25400" cap="flat" cmpd="sng" algn="ctr">
                <a:solidFill>
                  <a:sysClr val="window" lastClr="FFFFFF">
                    <a:hueOff val="0"/>
                    <a:satOff val="0"/>
                    <a:lumOff val="0"/>
                    <a:alphaOff val="0"/>
                  </a:sysClr>
                </a:solidFill>
                <a:prstDash val="solid"/>
              </a:ln>
              <a:effectLst/>
            </p:spPr>
          </p:sp>
          <p:sp>
            <p:nvSpPr>
              <p:cNvPr id="127" name="Chevron 4">
                <a:extLst>
                  <a:ext uri="{FF2B5EF4-FFF2-40B4-BE49-F238E27FC236}">
                    <a16:creationId xmlns:a16="http://schemas.microsoft.com/office/drawing/2014/main" id="{74D7D7F2-B7BA-F149-86CE-06F3E7762628}"/>
                  </a:ext>
                </a:extLst>
              </p:cNvPr>
              <p:cNvSpPr/>
              <p:nvPr/>
            </p:nvSpPr>
            <p:spPr>
              <a:xfrm>
                <a:off x="8458971" y="3929401"/>
                <a:ext cx="2965057" cy="637587"/>
              </a:xfrm>
              <a:prstGeom prst="rect">
                <a:avLst/>
              </a:prstGeom>
              <a:solidFill>
                <a:srgbClr val="99CC00"/>
              </a:solid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 Preparation</a:t>
                </a:r>
              </a:p>
            </p:txBody>
          </p:sp>
        </p:grpSp>
        <p:sp>
          <p:nvSpPr>
            <p:cNvPr id="48" name="Chevron 4">
              <a:extLst>
                <a:ext uri="{FF2B5EF4-FFF2-40B4-BE49-F238E27FC236}">
                  <a16:creationId xmlns:a16="http://schemas.microsoft.com/office/drawing/2014/main" id="{36BB44F4-CC5D-0040-B121-D460F816113A}"/>
                </a:ext>
              </a:extLst>
            </p:cNvPr>
            <p:cNvSpPr/>
            <p:nvPr/>
          </p:nvSpPr>
          <p:spPr>
            <a:xfrm>
              <a:off x="2622884" y="2907669"/>
              <a:ext cx="680257" cy="478190"/>
            </a:xfrm>
            <a:prstGeom prst="rect">
              <a:avLst/>
            </a:prstGeom>
            <a:no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endPar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9" name="Rectangle 48">
              <a:extLst>
                <a:ext uri="{FF2B5EF4-FFF2-40B4-BE49-F238E27FC236}">
                  <a16:creationId xmlns:a16="http://schemas.microsoft.com/office/drawing/2014/main" id="{095CAF5A-DEBE-7247-84AD-32CF740FB21F}"/>
                </a:ext>
              </a:extLst>
            </p:cNvPr>
            <p:cNvSpPr/>
            <p:nvPr/>
          </p:nvSpPr>
          <p:spPr>
            <a:xfrm rot="5400000" flipH="1" flipV="1">
              <a:off x="7285566" y="3004270"/>
              <a:ext cx="617351" cy="132547"/>
            </a:xfrm>
            <a:prstGeom prst="rect">
              <a:avLst/>
            </a:prstGeom>
            <a:solidFill>
              <a:srgbClr val="003D6A">
                <a:lumMod val="60000"/>
                <a:lumOff val="40000"/>
              </a:srgbClr>
            </a:solidFill>
            <a:ln w="25400" cap="flat" cmpd="sng" algn="ctr">
              <a:solidFill>
                <a:srgbClr val="003D6A">
                  <a:lumMod val="60000"/>
                  <a:lumOff val="40000"/>
                </a:srgbClr>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50" name="Group 49">
              <a:extLst>
                <a:ext uri="{FF2B5EF4-FFF2-40B4-BE49-F238E27FC236}">
                  <a16:creationId xmlns:a16="http://schemas.microsoft.com/office/drawing/2014/main" id="{8CACAF95-424E-8A44-80E0-F584E99E1623}"/>
                </a:ext>
              </a:extLst>
            </p:cNvPr>
            <p:cNvGrpSpPr/>
            <p:nvPr/>
          </p:nvGrpSpPr>
          <p:grpSpPr>
            <a:xfrm>
              <a:off x="7453328" y="2565982"/>
              <a:ext cx="289734" cy="976552"/>
              <a:chOff x="7098859" y="1099084"/>
              <a:chExt cx="289734" cy="976552"/>
            </a:xfrm>
          </p:grpSpPr>
          <p:sp>
            <p:nvSpPr>
              <p:cNvPr id="123" name="Chevron 4">
                <a:extLst>
                  <a:ext uri="{FF2B5EF4-FFF2-40B4-BE49-F238E27FC236}">
                    <a16:creationId xmlns:a16="http://schemas.microsoft.com/office/drawing/2014/main" id="{36AD3F29-F1DA-0B47-82BB-7A5EE705DAEB}"/>
                  </a:ext>
                </a:extLst>
              </p:cNvPr>
              <p:cNvSpPr/>
              <p:nvPr/>
            </p:nvSpPr>
            <p:spPr>
              <a:xfrm rot="16200000" flipV="1">
                <a:off x="6865331" y="1420328"/>
                <a:ext cx="756790" cy="289734"/>
              </a:xfrm>
              <a:prstGeom prst="rect">
                <a:avLst/>
              </a:prstGeom>
              <a:no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URS</a:t>
                </a:r>
              </a:p>
            </p:txBody>
          </p:sp>
          <p:sp>
            <p:nvSpPr>
              <p:cNvPr id="124" name="Isosceles Triangle 287">
                <a:extLst>
                  <a:ext uri="{FF2B5EF4-FFF2-40B4-BE49-F238E27FC236}">
                    <a16:creationId xmlns:a16="http://schemas.microsoft.com/office/drawing/2014/main" id="{3CA3B82F-018C-8140-99AA-200DD0F8ADFD}"/>
                  </a:ext>
                </a:extLst>
              </p:cNvPr>
              <p:cNvSpPr/>
              <p:nvPr/>
            </p:nvSpPr>
            <p:spPr>
              <a:xfrm>
                <a:off x="7179960" y="1963240"/>
                <a:ext cx="127532" cy="112396"/>
              </a:xfrm>
              <a:prstGeom prst="triangle">
                <a:avLst/>
              </a:prstGeom>
              <a:solidFill>
                <a:srgbClr val="92D050"/>
              </a:solidFill>
              <a:ln w="25400" cap="flat" cmpd="sng" algn="ctr">
                <a:solidFill>
                  <a:srgbClr val="92D050"/>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125" name="TextBox 124">
                <a:extLst>
                  <a:ext uri="{FF2B5EF4-FFF2-40B4-BE49-F238E27FC236}">
                    <a16:creationId xmlns:a16="http://schemas.microsoft.com/office/drawing/2014/main" id="{77439F49-FE8A-4D4A-8764-08BEEAE41FFF}"/>
                  </a:ext>
                </a:extLst>
              </p:cNvPr>
              <p:cNvSpPr txBox="1"/>
              <p:nvPr/>
            </p:nvSpPr>
            <p:spPr>
              <a:xfrm>
                <a:off x="7151480" y="1099084"/>
                <a:ext cx="184731" cy="196208"/>
              </a:xfrm>
              <a:prstGeom prst="rect">
                <a:avLst/>
              </a:prstGeom>
              <a:noFill/>
            </p:spPr>
            <p:txBody>
              <a:bodyPr wrap="none" rtlCol="0">
                <a:spAutoFit/>
              </a:bodyP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75" b="0" i="0" u="none" strike="noStrike" kern="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endParaRPr>
              </a:p>
            </p:txBody>
          </p:sp>
        </p:grpSp>
        <p:sp>
          <p:nvSpPr>
            <p:cNvPr id="51" name="TextBox 50">
              <a:extLst>
                <a:ext uri="{FF2B5EF4-FFF2-40B4-BE49-F238E27FC236}">
                  <a16:creationId xmlns:a16="http://schemas.microsoft.com/office/drawing/2014/main" id="{0C39C611-BC84-D046-9176-DC147BCFDA24}"/>
                </a:ext>
              </a:extLst>
            </p:cNvPr>
            <p:cNvSpPr txBox="1"/>
            <p:nvPr/>
          </p:nvSpPr>
          <p:spPr>
            <a:xfrm>
              <a:off x="1967410" y="1770451"/>
              <a:ext cx="1589157" cy="415498"/>
            </a:xfrm>
            <a:prstGeom prst="rect">
              <a:avLst/>
            </a:prstGeom>
            <a:noFill/>
          </p:spPr>
          <p:txBody>
            <a:bodyPr wrap="square" rtlCol="0">
              <a:spAutoFit/>
            </a:bodyPr>
            <a:lstStyle/>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Vision and Case for Change</a:t>
              </a:r>
            </a:p>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Stakeholder Matrix/ Mobilisation</a:t>
              </a:r>
            </a:p>
          </p:txBody>
        </p:sp>
        <p:sp>
          <p:nvSpPr>
            <p:cNvPr id="52" name="Chevron 67">
              <a:extLst>
                <a:ext uri="{FF2B5EF4-FFF2-40B4-BE49-F238E27FC236}">
                  <a16:creationId xmlns:a16="http://schemas.microsoft.com/office/drawing/2014/main" id="{B75BA9B2-9130-8A44-9BAF-03CADF323980}"/>
                </a:ext>
              </a:extLst>
            </p:cNvPr>
            <p:cNvSpPr/>
            <p:nvPr/>
          </p:nvSpPr>
          <p:spPr>
            <a:xfrm flipH="1">
              <a:off x="3258314" y="2366025"/>
              <a:ext cx="2337854" cy="238462"/>
            </a:xfrm>
            <a:prstGeom prst="chevron">
              <a:avLst/>
            </a:prstGeom>
            <a:solidFill>
              <a:srgbClr val="E7E6E6"/>
            </a:solidFill>
            <a:ln w="25400" cap="flat" cmpd="sng" algn="ctr">
              <a:solidFill>
                <a:sysClr val="window" lastClr="FFFFFF">
                  <a:hueOff val="0"/>
                  <a:satOff val="0"/>
                  <a:lumOff val="0"/>
                  <a:alphaOff val="0"/>
                </a:sysClr>
              </a:solidFill>
              <a:prstDash val="solid"/>
            </a:ln>
            <a:effectLst/>
          </p:spPr>
        </p:sp>
        <p:sp>
          <p:nvSpPr>
            <p:cNvPr id="53" name="Chevron 70">
              <a:extLst>
                <a:ext uri="{FF2B5EF4-FFF2-40B4-BE49-F238E27FC236}">
                  <a16:creationId xmlns:a16="http://schemas.microsoft.com/office/drawing/2014/main" id="{D711851D-96A9-EF4E-A4DD-40CCF217FCED}"/>
                </a:ext>
              </a:extLst>
            </p:cNvPr>
            <p:cNvSpPr/>
            <p:nvPr/>
          </p:nvSpPr>
          <p:spPr>
            <a:xfrm flipH="1">
              <a:off x="5703119" y="2380569"/>
              <a:ext cx="226391" cy="221085"/>
            </a:xfrm>
            <a:prstGeom prst="chevron">
              <a:avLst/>
            </a:prstGeom>
            <a:solidFill>
              <a:srgbClr val="E7E6E6"/>
            </a:solidFill>
            <a:ln w="25400" cap="flat" cmpd="sng" algn="ctr">
              <a:solidFill>
                <a:sysClr val="window" lastClr="FFFFFF">
                  <a:hueOff val="0"/>
                  <a:satOff val="0"/>
                  <a:lumOff val="0"/>
                  <a:alphaOff val="0"/>
                </a:sysClr>
              </a:solidFill>
              <a:prstDash val="solid"/>
            </a:ln>
            <a:effectLst/>
          </p:spPr>
        </p:sp>
        <p:grpSp>
          <p:nvGrpSpPr>
            <p:cNvPr id="54" name="Group 53">
              <a:extLst>
                <a:ext uri="{FF2B5EF4-FFF2-40B4-BE49-F238E27FC236}">
                  <a16:creationId xmlns:a16="http://schemas.microsoft.com/office/drawing/2014/main" id="{311C5EFE-AF79-094B-83BC-B6239020BDFE}"/>
                </a:ext>
              </a:extLst>
            </p:cNvPr>
            <p:cNvGrpSpPr/>
            <p:nvPr/>
          </p:nvGrpSpPr>
          <p:grpSpPr>
            <a:xfrm flipH="1">
              <a:off x="3624125" y="2385860"/>
              <a:ext cx="204219" cy="170512"/>
              <a:chOff x="5852534" y="1783080"/>
              <a:chExt cx="396181" cy="160326"/>
            </a:xfrm>
          </p:grpSpPr>
          <p:pic>
            <p:nvPicPr>
              <p:cNvPr id="120" name="Picture 119">
                <a:extLst>
                  <a:ext uri="{FF2B5EF4-FFF2-40B4-BE49-F238E27FC236}">
                    <a16:creationId xmlns:a16="http://schemas.microsoft.com/office/drawing/2014/main" id="{855A717E-11FD-6A43-9253-733170F47D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1206" y="1825897"/>
                <a:ext cx="117509" cy="117509"/>
              </a:xfrm>
              <a:prstGeom prst="rect">
                <a:avLst/>
              </a:prstGeom>
            </p:spPr>
          </p:pic>
          <p:pic>
            <p:nvPicPr>
              <p:cNvPr id="121" name="Picture 120">
                <a:extLst>
                  <a:ext uri="{FF2B5EF4-FFF2-40B4-BE49-F238E27FC236}">
                    <a16:creationId xmlns:a16="http://schemas.microsoft.com/office/drawing/2014/main" id="{B008EBA9-AFF6-7244-BF83-51219B3987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72042" y="1783080"/>
                <a:ext cx="160326" cy="160326"/>
              </a:xfrm>
              <a:prstGeom prst="rect">
                <a:avLst/>
              </a:prstGeom>
            </p:spPr>
          </p:pic>
          <p:pic>
            <p:nvPicPr>
              <p:cNvPr id="122" name="Picture 121">
                <a:extLst>
                  <a:ext uri="{FF2B5EF4-FFF2-40B4-BE49-F238E27FC236}">
                    <a16:creationId xmlns:a16="http://schemas.microsoft.com/office/drawing/2014/main" id="{ABDF7300-AB1A-8B46-B0DB-73FB96A7BE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52534" y="1821176"/>
                <a:ext cx="117509" cy="117509"/>
              </a:xfrm>
              <a:prstGeom prst="rect">
                <a:avLst/>
              </a:prstGeom>
            </p:spPr>
          </p:pic>
        </p:grpSp>
        <p:sp>
          <p:nvSpPr>
            <p:cNvPr id="55" name="TextBox 54">
              <a:extLst>
                <a:ext uri="{FF2B5EF4-FFF2-40B4-BE49-F238E27FC236}">
                  <a16:creationId xmlns:a16="http://schemas.microsoft.com/office/drawing/2014/main" id="{333352B7-A8F2-104F-8255-38021AF71E74}"/>
                </a:ext>
              </a:extLst>
            </p:cNvPr>
            <p:cNvSpPr txBox="1"/>
            <p:nvPr/>
          </p:nvSpPr>
          <p:spPr>
            <a:xfrm flipH="1">
              <a:off x="3736677" y="2392244"/>
              <a:ext cx="1575630" cy="217983"/>
            </a:xfrm>
            <a:prstGeom prst="rect">
              <a:avLst/>
            </a:prstGeom>
            <a:noFill/>
          </p:spPr>
          <p:txBody>
            <a:bodyPr wrap="square" rtlCol="0">
              <a:spAutoFit/>
            </a:bodyPr>
            <a:lstStyle/>
            <a:p>
              <a:pPr marL="0" marR="0" lvl="0" indent="0" algn="r" defTabSz="207930" eaLnBrk="1" fontAlgn="auto" latinLnBrk="0" hangingPunct="1">
                <a:lnSpc>
                  <a:spcPct val="100000"/>
                </a:lnSpc>
                <a:spcBef>
                  <a:spcPts val="0"/>
                </a:spcBef>
                <a:spcAft>
                  <a:spcPts val="0"/>
                </a:spcAft>
                <a:buClrTx/>
                <a:buSzTx/>
                <a:buFontTx/>
                <a:buNone/>
                <a:tabLst/>
                <a:defRPr/>
              </a:pPr>
              <a:r>
                <a:rPr kumimoji="0" lang="en-ZA"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Ongoing </a:t>
              </a:r>
              <a:r>
                <a:rPr kumimoji="0" lang="en-ZA" sz="7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Change</a:t>
              </a:r>
              <a:r>
                <a:rPr kumimoji="0" lang="en-ZA" sz="7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Management</a:t>
              </a:r>
            </a:p>
          </p:txBody>
        </p:sp>
        <p:sp>
          <p:nvSpPr>
            <p:cNvPr id="56" name="Chevron 69">
              <a:extLst>
                <a:ext uri="{FF2B5EF4-FFF2-40B4-BE49-F238E27FC236}">
                  <a16:creationId xmlns:a16="http://schemas.microsoft.com/office/drawing/2014/main" id="{DD6C79A0-703C-574F-AF62-13952537DA37}"/>
                </a:ext>
              </a:extLst>
            </p:cNvPr>
            <p:cNvSpPr/>
            <p:nvPr/>
          </p:nvSpPr>
          <p:spPr>
            <a:xfrm flipH="1">
              <a:off x="2826289" y="2376181"/>
              <a:ext cx="257597" cy="225332"/>
            </a:xfrm>
            <a:prstGeom prst="chevron">
              <a:avLst/>
            </a:prstGeom>
            <a:solidFill>
              <a:srgbClr val="E7E6E6"/>
            </a:solidFill>
            <a:ln w="25400" cap="flat" cmpd="sng" algn="ctr">
              <a:solidFill>
                <a:sysClr val="window" lastClr="FFFFFF">
                  <a:hueOff val="0"/>
                  <a:satOff val="0"/>
                  <a:lumOff val="0"/>
                  <a:alphaOff val="0"/>
                </a:sysClr>
              </a:solidFill>
              <a:prstDash val="solid"/>
            </a:ln>
            <a:effectLst/>
          </p:spPr>
        </p:sp>
        <p:sp>
          <p:nvSpPr>
            <p:cNvPr id="57" name="TextBox 152">
              <a:extLst>
                <a:ext uri="{FF2B5EF4-FFF2-40B4-BE49-F238E27FC236}">
                  <a16:creationId xmlns:a16="http://schemas.microsoft.com/office/drawing/2014/main" id="{8EC46B02-A28C-534B-BEB4-0FCA167FE4FE}"/>
                </a:ext>
              </a:extLst>
            </p:cNvPr>
            <p:cNvSpPr txBox="1"/>
            <p:nvPr/>
          </p:nvSpPr>
          <p:spPr>
            <a:xfrm>
              <a:off x="5534068" y="3334865"/>
              <a:ext cx="102478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Data Centres Ready</a:t>
              </a:r>
            </a:p>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7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7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58" name="Rectangle 57">
              <a:extLst>
                <a:ext uri="{FF2B5EF4-FFF2-40B4-BE49-F238E27FC236}">
                  <a16:creationId xmlns:a16="http://schemas.microsoft.com/office/drawing/2014/main" id="{D8414A3D-B35D-7F4F-9B15-60D611ED8CBF}"/>
                </a:ext>
              </a:extLst>
            </p:cNvPr>
            <p:cNvSpPr/>
            <p:nvPr/>
          </p:nvSpPr>
          <p:spPr>
            <a:xfrm>
              <a:off x="2896817" y="3332045"/>
              <a:ext cx="1417963" cy="307777"/>
            </a:xfrm>
            <a:prstGeom prst="rect">
              <a:avLst/>
            </a:prstGeom>
          </p:spPr>
          <p:txBody>
            <a:bodyPr wrap="square">
              <a:spAutoFit/>
            </a:bodyPr>
            <a:lstStyle/>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Ongoing Testing, Integration</a:t>
              </a:r>
            </a:p>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Validation &amp; Migration</a:t>
              </a:r>
            </a:p>
          </p:txBody>
        </p:sp>
        <p:grpSp>
          <p:nvGrpSpPr>
            <p:cNvPr id="59" name="Group 58">
              <a:extLst>
                <a:ext uri="{FF2B5EF4-FFF2-40B4-BE49-F238E27FC236}">
                  <a16:creationId xmlns:a16="http://schemas.microsoft.com/office/drawing/2014/main" id="{12EAD493-74FD-644E-BC7B-16C6D8D9D9BB}"/>
                </a:ext>
              </a:extLst>
            </p:cNvPr>
            <p:cNvGrpSpPr/>
            <p:nvPr/>
          </p:nvGrpSpPr>
          <p:grpSpPr>
            <a:xfrm flipH="1">
              <a:off x="4115615" y="4451064"/>
              <a:ext cx="1302545" cy="489800"/>
              <a:chOff x="5082990" y="3927169"/>
              <a:chExt cx="3800990" cy="653067"/>
            </a:xfrm>
          </p:grpSpPr>
          <p:sp>
            <p:nvSpPr>
              <p:cNvPr id="118" name="Chevron 23">
                <a:extLst>
                  <a:ext uri="{FF2B5EF4-FFF2-40B4-BE49-F238E27FC236}">
                    <a16:creationId xmlns:a16="http://schemas.microsoft.com/office/drawing/2014/main" id="{E770F029-D539-0641-878E-A118C4895F23}"/>
                  </a:ext>
                </a:extLst>
              </p:cNvPr>
              <p:cNvSpPr/>
              <p:nvPr/>
            </p:nvSpPr>
            <p:spPr>
              <a:xfrm flipH="1">
                <a:off x="5082990" y="3927169"/>
                <a:ext cx="3800990" cy="637587"/>
              </a:xfrm>
              <a:prstGeom prst="chevron">
                <a:avLst/>
              </a:prstGeom>
              <a:solidFill>
                <a:srgbClr val="99CC00"/>
              </a:solidFill>
              <a:ln w="25400" cap="flat" cmpd="sng" algn="ctr">
                <a:solidFill>
                  <a:sysClr val="window" lastClr="FFFFFF">
                    <a:hueOff val="0"/>
                    <a:satOff val="0"/>
                    <a:lumOff val="0"/>
                    <a:alphaOff val="0"/>
                  </a:sysClr>
                </a:solidFill>
                <a:prstDash val="solid"/>
              </a:ln>
              <a:effectLst/>
            </p:spPr>
          </p:sp>
          <p:sp>
            <p:nvSpPr>
              <p:cNvPr id="119" name="Chevron 4">
                <a:extLst>
                  <a:ext uri="{FF2B5EF4-FFF2-40B4-BE49-F238E27FC236}">
                    <a16:creationId xmlns:a16="http://schemas.microsoft.com/office/drawing/2014/main" id="{C30DFCEB-7B6C-A448-A785-1EA3F972308A}"/>
                  </a:ext>
                </a:extLst>
              </p:cNvPr>
              <p:cNvSpPr/>
              <p:nvPr/>
            </p:nvSpPr>
            <p:spPr>
              <a:xfrm>
                <a:off x="5799521" y="3942649"/>
                <a:ext cx="2618886" cy="637587"/>
              </a:xfrm>
              <a:prstGeom prst="rect">
                <a:avLst/>
              </a:prstGeom>
              <a:no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Acceptance</a:t>
                </a:r>
              </a:p>
            </p:txBody>
          </p:sp>
        </p:grpSp>
        <p:sp>
          <p:nvSpPr>
            <p:cNvPr id="60" name="TextBox 152">
              <a:extLst>
                <a:ext uri="{FF2B5EF4-FFF2-40B4-BE49-F238E27FC236}">
                  <a16:creationId xmlns:a16="http://schemas.microsoft.com/office/drawing/2014/main" id="{F6C2A094-6A4F-FC4A-9BBB-136B863F07BF}"/>
                </a:ext>
              </a:extLst>
            </p:cNvPr>
            <p:cNvSpPr txBox="1"/>
            <p:nvPr/>
          </p:nvSpPr>
          <p:spPr>
            <a:xfrm>
              <a:off x="4096136" y="4922488"/>
              <a:ext cx="1293519"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Acceptance Tests</a:t>
              </a:r>
            </a:p>
          </p:txBody>
        </p:sp>
        <p:sp>
          <p:nvSpPr>
            <p:cNvPr id="61" name="TextBox 60">
              <a:extLst>
                <a:ext uri="{FF2B5EF4-FFF2-40B4-BE49-F238E27FC236}">
                  <a16:creationId xmlns:a16="http://schemas.microsoft.com/office/drawing/2014/main" id="{AC390EC9-6FD3-DE4E-857F-6620FFF50E53}"/>
                </a:ext>
              </a:extLst>
            </p:cNvPr>
            <p:cNvSpPr txBox="1"/>
            <p:nvPr/>
          </p:nvSpPr>
          <p:spPr>
            <a:xfrm>
              <a:off x="957651" y="4644295"/>
              <a:ext cx="1287626" cy="326975"/>
            </a:xfrm>
            <a:prstGeom prst="rect">
              <a:avLst/>
            </a:prstGeom>
            <a:noFill/>
          </p:spPr>
          <p:txBody>
            <a:bodyPr wrap="square" rtlCol="0">
              <a:spAutoFit/>
            </a:bodyPr>
            <a:lstStyle/>
            <a:p>
              <a:pPr marL="0" marR="0" lvl="0" indent="0" algn="ctr" defTabSz="207930" eaLnBrk="1" fontAlgn="auto" latinLnBrk="0" hangingPunct="1">
                <a:lnSpc>
                  <a:spcPct val="100000"/>
                </a:lnSpc>
                <a:spcBef>
                  <a:spcPts val="0"/>
                </a:spcBef>
                <a:spcAft>
                  <a:spcPts val="0"/>
                </a:spcAft>
                <a:buClrTx/>
                <a:buSzTx/>
                <a:buFontTx/>
                <a:buNone/>
                <a:tabLst/>
                <a:defRPr/>
              </a:pPr>
              <a:r>
                <a:rPr kumimoji="0" lang="en-ZA" sz="675"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 </a:t>
              </a:r>
              <a:r>
                <a:rPr lang="en-ZA" sz="675" kern="0" noProof="0" dirty="0">
                  <a:solidFill>
                    <a:prstClr val="black"/>
                  </a:solidFill>
                  <a:latin typeface="Arial" panose="020B0604020202020204" pitchFamily="34" charset="0"/>
                  <a:cs typeface="Arial" panose="020B0604020202020204" pitchFamily="34" charset="0"/>
                </a:rPr>
                <a:t>W</a:t>
              </a:r>
              <a:r>
                <a:rPr kumimoji="0" lang="en-ZA" sz="675"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ks Training  prior to Go-Live</a:t>
              </a:r>
            </a:p>
          </p:txBody>
        </p:sp>
        <p:sp>
          <p:nvSpPr>
            <p:cNvPr id="62" name="Chevron 70">
              <a:extLst>
                <a:ext uri="{FF2B5EF4-FFF2-40B4-BE49-F238E27FC236}">
                  <a16:creationId xmlns:a16="http://schemas.microsoft.com/office/drawing/2014/main" id="{FD16715E-E9A7-2A4E-ABE4-12D459AB6492}"/>
                </a:ext>
              </a:extLst>
            </p:cNvPr>
            <p:cNvSpPr/>
            <p:nvPr/>
          </p:nvSpPr>
          <p:spPr>
            <a:xfrm>
              <a:off x="2843903" y="4209770"/>
              <a:ext cx="226391" cy="227099"/>
            </a:xfrm>
            <a:prstGeom prst="chevron">
              <a:avLst/>
            </a:prstGeom>
            <a:solidFill>
              <a:sysClr val="window" lastClr="FFFFFF">
                <a:lumMod val="50000"/>
              </a:sysClr>
            </a:solidFill>
            <a:ln w="25400" cap="flat" cmpd="sng" algn="ctr">
              <a:solidFill>
                <a:sysClr val="window" lastClr="FFFFFF">
                  <a:hueOff val="0"/>
                  <a:satOff val="0"/>
                  <a:lumOff val="0"/>
                  <a:alphaOff val="0"/>
                </a:sysClr>
              </a:solidFill>
              <a:prstDash val="solid"/>
            </a:ln>
            <a:effectLst/>
          </p:spPr>
        </p:sp>
        <p:sp>
          <p:nvSpPr>
            <p:cNvPr id="63" name="Chevron 71">
              <a:extLst>
                <a:ext uri="{FF2B5EF4-FFF2-40B4-BE49-F238E27FC236}">
                  <a16:creationId xmlns:a16="http://schemas.microsoft.com/office/drawing/2014/main" id="{9F763CD3-3968-AC40-9523-5C5BFC5B0B00}"/>
                </a:ext>
              </a:extLst>
            </p:cNvPr>
            <p:cNvSpPr/>
            <p:nvPr/>
          </p:nvSpPr>
          <p:spPr>
            <a:xfrm>
              <a:off x="2654901" y="4209770"/>
              <a:ext cx="226391" cy="227099"/>
            </a:xfrm>
            <a:prstGeom prst="chevron">
              <a:avLst/>
            </a:prstGeom>
            <a:solidFill>
              <a:sysClr val="window" lastClr="FFFFFF">
                <a:lumMod val="50000"/>
              </a:sysClr>
            </a:solidFill>
            <a:ln w="25400" cap="flat" cmpd="sng" algn="ctr">
              <a:solidFill>
                <a:sysClr val="window" lastClr="FFFFFF">
                  <a:hueOff val="0"/>
                  <a:satOff val="0"/>
                  <a:lumOff val="0"/>
                  <a:alphaOff val="0"/>
                </a:sysClr>
              </a:solidFill>
              <a:prstDash val="solid"/>
            </a:ln>
            <a:effectLst/>
          </p:spPr>
        </p:sp>
        <p:sp>
          <p:nvSpPr>
            <p:cNvPr id="64" name="Chevron 69">
              <a:extLst>
                <a:ext uri="{FF2B5EF4-FFF2-40B4-BE49-F238E27FC236}">
                  <a16:creationId xmlns:a16="http://schemas.microsoft.com/office/drawing/2014/main" id="{78912FC9-CBFE-FB40-8556-1D15F3D0298D}"/>
                </a:ext>
              </a:extLst>
            </p:cNvPr>
            <p:cNvSpPr/>
            <p:nvPr/>
          </p:nvSpPr>
          <p:spPr>
            <a:xfrm>
              <a:off x="5861213" y="4209770"/>
              <a:ext cx="257597" cy="227099"/>
            </a:xfrm>
            <a:prstGeom prst="chevron">
              <a:avLst/>
            </a:prstGeom>
            <a:solidFill>
              <a:sysClr val="window" lastClr="FFFFFF">
                <a:lumMod val="50000"/>
              </a:sysClr>
            </a:solidFill>
            <a:ln w="25400" cap="flat" cmpd="sng" algn="ctr">
              <a:solidFill>
                <a:sysClr val="window" lastClr="FFFFFF">
                  <a:hueOff val="0"/>
                  <a:satOff val="0"/>
                  <a:lumOff val="0"/>
                  <a:alphaOff val="0"/>
                </a:sysClr>
              </a:solidFill>
              <a:prstDash val="solid"/>
            </a:ln>
            <a:effectLst/>
          </p:spPr>
        </p:sp>
        <p:sp>
          <p:nvSpPr>
            <p:cNvPr id="65" name="Isosceles Triangle 228">
              <a:extLst>
                <a:ext uri="{FF2B5EF4-FFF2-40B4-BE49-F238E27FC236}">
                  <a16:creationId xmlns:a16="http://schemas.microsoft.com/office/drawing/2014/main" id="{B0BC3C29-B1CD-9F4C-BD1E-649B4EA846C1}"/>
                </a:ext>
              </a:extLst>
            </p:cNvPr>
            <p:cNvSpPr/>
            <p:nvPr/>
          </p:nvSpPr>
          <p:spPr>
            <a:xfrm rot="21334157" flipV="1">
              <a:off x="2343987" y="2895828"/>
              <a:ext cx="184346" cy="45719"/>
            </a:xfrm>
            <a:prstGeom prst="triangle">
              <a:avLst/>
            </a:prstGeom>
            <a:solidFill>
              <a:srgbClr val="D9D9D9"/>
            </a:solidFill>
            <a:ln w="25400" cap="flat" cmpd="sng" algn="ctr">
              <a:no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800" b="0" i="0" u="none" strike="noStrike" kern="0" cap="none" spc="0" normalizeH="0" baseline="0" noProof="0" dirty="0">
                <a:ln>
                  <a:noFill/>
                </a:ln>
                <a:solidFill>
                  <a:prstClr val="white"/>
                </a:solidFill>
                <a:effectLst/>
                <a:uLnTx/>
                <a:uFillTx/>
                <a:latin typeface="Calibri"/>
                <a:ea typeface="+mn-ea"/>
                <a:cs typeface="+mn-cs"/>
              </a:endParaRPr>
            </a:p>
          </p:txBody>
        </p:sp>
        <p:sp>
          <p:nvSpPr>
            <p:cNvPr id="66" name="Isosceles Triangle 229">
              <a:extLst>
                <a:ext uri="{FF2B5EF4-FFF2-40B4-BE49-F238E27FC236}">
                  <a16:creationId xmlns:a16="http://schemas.microsoft.com/office/drawing/2014/main" id="{053428C1-48FE-E24B-A9BD-7332C2CDD0DD}"/>
                </a:ext>
              </a:extLst>
            </p:cNvPr>
            <p:cNvSpPr/>
            <p:nvPr/>
          </p:nvSpPr>
          <p:spPr>
            <a:xfrm rot="21334157" flipV="1">
              <a:off x="2250562" y="4644839"/>
              <a:ext cx="220449" cy="121958"/>
            </a:xfrm>
            <a:prstGeom prst="triangle">
              <a:avLst/>
            </a:prstGeom>
            <a:solidFill>
              <a:srgbClr val="D9D9D9"/>
            </a:solidFill>
            <a:ln w="25400" cap="flat" cmpd="sng" algn="ctr">
              <a:no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800" b="0" i="0" u="none" strike="noStrike" kern="0" cap="none" spc="0" normalizeH="0" baseline="0" noProof="0" dirty="0">
                <a:ln>
                  <a:noFill/>
                </a:ln>
                <a:solidFill>
                  <a:prstClr val="white"/>
                </a:solidFill>
                <a:effectLst/>
                <a:uLnTx/>
                <a:uFillTx/>
                <a:latin typeface="Calibri"/>
                <a:ea typeface="+mn-ea"/>
                <a:cs typeface="+mn-cs"/>
              </a:endParaRPr>
            </a:p>
          </p:txBody>
        </p:sp>
        <p:sp>
          <p:nvSpPr>
            <p:cNvPr id="67" name="Chevron 69">
              <a:extLst>
                <a:ext uri="{FF2B5EF4-FFF2-40B4-BE49-F238E27FC236}">
                  <a16:creationId xmlns:a16="http://schemas.microsoft.com/office/drawing/2014/main" id="{3D0862DB-E77F-3746-AAAE-1DD9B84E66C2}"/>
                </a:ext>
              </a:extLst>
            </p:cNvPr>
            <p:cNvSpPr/>
            <p:nvPr/>
          </p:nvSpPr>
          <p:spPr>
            <a:xfrm>
              <a:off x="4845813" y="4209770"/>
              <a:ext cx="257597" cy="227099"/>
            </a:xfrm>
            <a:prstGeom prst="chevron">
              <a:avLst/>
            </a:prstGeom>
            <a:solidFill>
              <a:sysClr val="window" lastClr="FFFFFF">
                <a:lumMod val="50000"/>
              </a:sysClr>
            </a:solidFill>
            <a:ln w="25400" cap="flat" cmpd="sng" algn="ctr">
              <a:solidFill>
                <a:sysClr val="window" lastClr="FFFFFF">
                  <a:hueOff val="0"/>
                  <a:satOff val="0"/>
                  <a:lumOff val="0"/>
                  <a:alphaOff val="0"/>
                </a:sysClr>
              </a:solidFill>
              <a:prstDash val="solid"/>
            </a:ln>
            <a:effectLst/>
          </p:spPr>
        </p:sp>
        <p:sp>
          <p:nvSpPr>
            <p:cNvPr id="68" name="Chevron 69">
              <a:extLst>
                <a:ext uri="{FF2B5EF4-FFF2-40B4-BE49-F238E27FC236}">
                  <a16:creationId xmlns:a16="http://schemas.microsoft.com/office/drawing/2014/main" id="{D6BA91B0-36FC-114B-AEED-0F47277598D9}"/>
                </a:ext>
              </a:extLst>
            </p:cNvPr>
            <p:cNvSpPr/>
            <p:nvPr/>
          </p:nvSpPr>
          <p:spPr>
            <a:xfrm>
              <a:off x="6623213" y="4209770"/>
              <a:ext cx="257597" cy="227099"/>
            </a:xfrm>
            <a:prstGeom prst="chevron">
              <a:avLst/>
            </a:prstGeom>
            <a:solidFill>
              <a:sysClr val="window" lastClr="FFFFFF">
                <a:lumMod val="50000"/>
              </a:sysClr>
            </a:solidFill>
            <a:ln w="25400" cap="flat" cmpd="sng" algn="ctr">
              <a:solidFill>
                <a:sysClr val="window" lastClr="FFFFFF">
                  <a:hueOff val="0"/>
                  <a:satOff val="0"/>
                  <a:lumOff val="0"/>
                  <a:alphaOff val="0"/>
                </a:sysClr>
              </a:solidFill>
              <a:prstDash val="solid"/>
            </a:ln>
            <a:effectLst/>
          </p:spPr>
        </p:sp>
        <p:sp>
          <p:nvSpPr>
            <p:cNvPr id="69" name="Chevron 69">
              <a:extLst>
                <a:ext uri="{FF2B5EF4-FFF2-40B4-BE49-F238E27FC236}">
                  <a16:creationId xmlns:a16="http://schemas.microsoft.com/office/drawing/2014/main" id="{2A6F4061-22DB-4C41-938D-9A91A31D377A}"/>
                </a:ext>
              </a:extLst>
            </p:cNvPr>
            <p:cNvSpPr/>
            <p:nvPr/>
          </p:nvSpPr>
          <p:spPr>
            <a:xfrm>
              <a:off x="3113910" y="4209770"/>
              <a:ext cx="257597" cy="227099"/>
            </a:xfrm>
            <a:prstGeom prst="chevron">
              <a:avLst/>
            </a:prstGeom>
            <a:solidFill>
              <a:sysClr val="window" lastClr="FFFFFF">
                <a:lumMod val="50000"/>
              </a:sysClr>
            </a:solidFill>
            <a:ln w="25400" cap="flat" cmpd="sng" algn="ctr">
              <a:solidFill>
                <a:sysClr val="window" lastClr="FFFFFF">
                  <a:hueOff val="0"/>
                  <a:satOff val="0"/>
                  <a:lumOff val="0"/>
                  <a:alphaOff val="0"/>
                </a:sysClr>
              </a:solidFill>
              <a:prstDash val="solid"/>
            </a:ln>
            <a:effectLst/>
          </p:spPr>
        </p:sp>
        <p:sp>
          <p:nvSpPr>
            <p:cNvPr id="70" name="Chevron 69">
              <a:extLst>
                <a:ext uri="{FF2B5EF4-FFF2-40B4-BE49-F238E27FC236}">
                  <a16:creationId xmlns:a16="http://schemas.microsoft.com/office/drawing/2014/main" id="{503812D5-1359-8A40-A6E9-CBA4C465B50D}"/>
                </a:ext>
              </a:extLst>
            </p:cNvPr>
            <p:cNvSpPr/>
            <p:nvPr/>
          </p:nvSpPr>
          <p:spPr>
            <a:xfrm>
              <a:off x="3507003" y="4209770"/>
              <a:ext cx="257597" cy="227099"/>
            </a:xfrm>
            <a:prstGeom prst="chevron">
              <a:avLst/>
            </a:prstGeom>
            <a:solidFill>
              <a:sysClr val="window" lastClr="FFFFFF">
                <a:lumMod val="50000"/>
              </a:sysClr>
            </a:solidFill>
            <a:ln w="25400" cap="flat" cmpd="sng" algn="ctr">
              <a:solidFill>
                <a:sysClr val="window" lastClr="FFFFFF">
                  <a:hueOff val="0"/>
                  <a:satOff val="0"/>
                  <a:lumOff val="0"/>
                  <a:alphaOff val="0"/>
                </a:sysClr>
              </a:solidFill>
              <a:prstDash val="solid"/>
            </a:ln>
            <a:effectLst/>
          </p:spPr>
        </p:sp>
        <p:sp>
          <p:nvSpPr>
            <p:cNvPr id="71" name="Chevron 69">
              <a:extLst>
                <a:ext uri="{FF2B5EF4-FFF2-40B4-BE49-F238E27FC236}">
                  <a16:creationId xmlns:a16="http://schemas.microsoft.com/office/drawing/2014/main" id="{2863868E-F8A9-5648-BF8A-70A4DFECBC74}"/>
                </a:ext>
              </a:extLst>
            </p:cNvPr>
            <p:cNvSpPr/>
            <p:nvPr/>
          </p:nvSpPr>
          <p:spPr>
            <a:xfrm>
              <a:off x="4082518" y="4209770"/>
              <a:ext cx="257597" cy="227099"/>
            </a:xfrm>
            <a:prstGeom prst="chevron">
              <a:avLst/>
            </a:prstGeom>
            <a:solidFill>
              <a:sysClr val="window" lastClr="FFFFFF">
                <a:lumMod val="50000"/>
              </a:sysClr>
            </a:solidFill>
            <a:ln w="25400" cap="flat" cmpd="sng" algn="ctr">
              <a:solidFill>
                <a:sysClr val="window" lastClr="FFFFFF">
                  <a:hueOff val="0"/>
                  <a:satOff val="0"/>
                  <a:lumOff val="0"/>
                  <a:alphaOff val="0"/>
                </a:sysClr>
              </a:solidFill>
              <a:prstDash val="solid"/>
            </a:ln>
            <a:effectLst/>
          </p:spPr>
        </p:sp>
        <p:sp>
          <p:nvSpPr>
            <p:cNvPr id="72" name="TextBox 71">
              <a:extLst>
                <a:ext uri="{FF2B5EF4-FFF2-40B4-BE49-F238E27FC236}">
                  <a16:creationId xmlns:a16="http://schemas.microsoft.com/office/drawing/2014/main" id="{E7F2283A-554F-1740-863D-8769D2B849F8}"/>
                </a:ext>
              </a:extLst>
            </p:cNvPr>
            <p:cNvSpPr txBox="1"/>
            <p:nvPr/>
          </p:nvSpPr>
          <p:spPr>
            <a:xfrm>
              <a:off x="7282534" y="4320193"/>
              <a:ext cx="678392" cy="230832"/>
            </a:xfrm>
            <a:prstGeom prst="rect">
              <a:avLst/>
            </a:prstGeom>
            <a:noFill/>
          </p:spPr>
          <p:txBody>
            <a:bodyPr wrap="none" rtlCol="0">
              <a:spAutoFit/>
            </a:bodyPr>
            <a:lstStyle/>
            <a:p>
              <a:pPr marL="0" marR="0" lvl="0" indent="0" algn="ctr" defTabSz="20793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PHASE 2</a:t>
              </a:r>
            </a:p>
          </p:txBody>
        </p:sp>
        <p:grpSp>
          <p:nvGrpSpPr>
            <p:cNvPr id="73" name="Group 72">
              <a:extLst>
                <a:ext uri="{FF2B5EF4-FFF2-40B4-BE49-F238E27FC236}">
                  <a16:creationId xmlns:a16="http://schemas.microsoft.com/office/drawing/2014/main" id="{841301F9-29F4-4549-9611-75165E4A44D1}"/>
                </a:ext>
              </a:extLst>
            </p:cNvPr>
            <p:cNvGrpSpPr/>
            <p:nvPr/>
          </p:nvGrpSpPr>
          <p:grpSpPr>
            <a:xfrm>
              <a:off x="5069943" y="3854344"/>
              <a:ext cx="688832" cy="1232006"/>
              <a:chOff x="4977872" y="3854344"/>
              <a:chExt cx="688832" cy="1232006"/>
            </a:xfrm>
          </p:grpSpPr>
          <p:grpSp>
            <p:nvGrpSpPr>
              <p:cNvPr id="113" name="Group 112">
                <a:extLst>
                  <a:ext uri="{FF2B5EF4-FFF2-40B4-BE49-F238E27FC236}">
                    <a16:creationId xmlns:a16="http://schemas.microsoft.com/office/drawing/2014/main" id="{8A0E5A44-BE76-4B4C-84DA-510A643E918D}"/>
                  </a:ext>
                </a:extLst>
              </p:cNvPr>
              <p:cNvGrpSpPr/>
              <p:nvPr/>
            </p:nvGrpSpPr>
            <p:grpSpPr>
              <a:xfrm>
                <a:off x="5198724" y="4259289"/>
                <a:ext cx="208632" cy="768893"/>
                <a:chOff x="8318369" y="729335"/>
                <a:chExt cx="278176" cy="1024098"/>
              </a:xfrm>
            </p:grpSpPr>
            <p:sp>
              <p:nvSpPr>
                <p:cNvPr id="116" name="Rectangle 115">
                  <a:extLst>
                    <a:ext uri="{FF2B5EF4-FFF2-40B4-BE49-F238E27FC236}">
                      <a16:creationId xmlns:a16="http://schemas.microsoft.com/office/drawing/2014/main" id="{2F554516-32BC-DD47-8D53-A6BF913311D3}"/>
                    </a:ext>
                  </a:extLst>
                </p:cNvPr>
                <p:cNvSpPr/>
                <p:nvPr/>
              </p:nvSpPr>
              <p:spPr>
                <a:xfrm rot="5400000" flipH="1" flipV="1">
                  <a:off x="8039759" y="1094869"/>
                  <a:ext cx="835407" cy="176729"/>
                </a:xfrm>
                <a:prstGeom prst="rect">
                  <a:avLst/>
                </a:prstGeom>
                <a:solidFill>
                  <a:sysClr val="window" lastClr="FFFFFF">
                    <a:lumMod val="65000"/>
                  </a:sysClr>
                </a:solidFill>
                <a:ln w="25400" cap="flat" cmpd="sng" algn="ctr">
                  <a:solidFill>
                    <a:sysClr val="window" lastClr="FFFFFF">
                      <a:lumMod val="65000"/>
                    </a:sysClr>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white"/>
                    </a:solidFill>
                    <a:effectLst/>
                    <a:uLnTx/>
                    <a:uFillTx/>
                    <a:latin typeface="Calibri"/>
                    <a:ea typeface="+mn-ea"/>
                    <a:cs typeface="+mn-cs"/>
                  </a:endParaRPr>
                </a:p>
              </p:txBody>
            </p:sp>
            <p:sp>
              <p:nvSpPr>
                <p:cNvPr id="117" name="Chevron 4">
                  <a:extLst>
                    <a:ext uri="{FF2B5EF4-FFF2-40B4-BE49-F238E27FC236}">
                      <a16:creationId xmlns:a16="http://schemas.microsoft.com/office/drawing/2014/main" id="{4E8C6C8E-7A0B-7B4C-8579-61143F3832E7}"/>
                    </a:ext>
                  </a:extLst>
                </p:cNvPr>
                <p:cNvSpPr/>
                <p:nvPr/>
              </p:nvSpPr>
              <p:spPr>
                <a:xfrm rot="5400000" flipH="1" flipV="1">
                  <a:off x="7945408" y="1102296"/>
                  <a:ext cx="1024098" cy="278176"/>
                </a:xfrm>
                <a:prstGeom prst="rect">
                  <a:avLst/>
                </a:prstGeom>
                <a:solidFill>
                  <a:srgbClr val="003D6A"/>
                </a:solid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endParaRPr kumimoji="0" lang="en-ZA" sz="6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14" name="Isosceles Triangle 277">
                <a:extLst>
                  <a:ext uri="{FF2B5EF4-FFF2-40B4-BE49-F238E27FC236}">
                    <a16:creationId xmlns:a16="http://schemas.microsoft.com/office/drawing/2014/main" id="{1E1F7DF1-535E-9C4B-8522-3FFFAFAA85C4}"/>
                  </a:ext>
                </a:extLst>
              </p:cNvPr>
              <p:cNvSpPr/>
              <p:nvPr/>
            </p:nvSpPr>
            <p:spPr>
              <a:xfrm>
                <a:off x="5239273" y="4973954"/>
                <a:ext cx="127532" cy="112396"/>
              </a:xfrm>
              <a:prstGeom prst="triangle">
                <a:avLst/>
              </a:prstGeom>
              <a:solidFill>
                <a:srgbClr val="92D050"/>
              </a:solidFill>
              <a:ln w="25400" cap="flat" cmpd="sng" algn="ctr">
                <a:solidFill>
                  <a:srgbClr val="92D050"/>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115" name="Oval 114">
                <a:extLst>
                  <a:ext uri="{FF2B5EF4-FFF2-40B4-BE49-F238E27FC236}">
                    <a16:creationId xmlns:a16="http://schemas.microsoft.com/office/drawing/2014/main" id="{BCDD0FA8-1685-9348-9855-2C7C193202D0}"/>
                  </a:ext>
                </a:extLst>
              </p:cNvPr>
              <p:cNvSpPr/>
              <p:nvPr/>
            </p:nvSpPr>
            <p:spPr>
              <a:xfrm>
                <a:off x="4977872" y="3854344"/>
                <a:ext cx="688832" cy="477464"/>
              </a:xfrm>
              <a:prstGeom prst="ellipse">
                <a:avLst/>
              </a:prstGeom>
              <a:solidFill>
                <a:srgbClr val="00B050"/>
              </a:solidFill>
              <a:ln w="25400" cap="flat" cmpd="sng" algn="ctr">
                <a:solidFill>
                  <a:srgbClr val="BDDB29"/>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r>
                  <a:rPr kumimoji="0" lang="en-ZA" sz="75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Go-Live NOV 2021 </a:t>
                </a:r>
              </a:p>
            </p:txBody>
          </p:sp>
        </p:grpSp>
        <p:sp>
          <p:nvSpPr>
            <p:cNvPr id="74" name="Rectangle 73">
              <a:extLst>
                <a:ext uri="{FF2B5EF4-FFF2-40B4-BE49-F238E27FC236}">
                  <a16:creationId xmlns:a16="http://schemas.microsoft.com/office/drawing/2014/main" id="{510EEF79-E750-B04A-9FCF-02675A2DA1DF}"/>
                </a:ext>
              </a:extLst>
            </p:cNvPr>
            <p:cNvSpPr/>
            <p:nvPr/>
          </p:nvSpPr>
          <p:spPr>
            <a:xfrm>
              <a:off x="2904865" y="2582254"/>
              <a:ext cx="788209" cy="200055"/>
            </a:xfrm>
            <a:prstGeom prst="rect">
              <a:avLst/>
            </a:prstGeom>
          </p:spPr>
          <p:txBody>
            <a:bodyPr wrap="square">
              <a:spAutoFit/>
            </a:bodyPr>
            <a:lstStyle/>
            <a:p>
              <a:pPr marL="87311" marR="0" lvl="0" indent="-87311"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srgbClr val="000000"/>
                  </a:solidFill>
                  <a:effectLst/>
                  <a:uLnTx/>
                  <a:uFillTx/>
                  <a:latin typeface="Arial Narrow" panose="020B0606020202030204" pitchFamily="34" charset="0"/>
                </a:rPr>
                <a:t>Communication</a:t>
              </a:r>
            </a:p>
          </p:txBody>
        </p:sp>
        <p:grpSp>
          <p:nvGrpSpPr>
            <p:cNvPr id="75" name="Group 74">
              <a:extLst>
                <a:ext uri="{FF2B5EF4-FFF2-40B4-BE49-F238E27FC236}">
                  <a16:creationId xmlns:a16="http://schemas.microsoft.com/office/drawing/2014/main" id="{6E626985-183B-E24B-806E-AEF1805799C0}"/>
                </a:ext>
              </a:extLst>
            </p:cNvPr>
            <p:cNvGrpSpPr/>
            <p:nvPr/>
          </p:nvGrpSpPr>
          <p:grpSpPr>
            <a:xfrm>
              <a:off x="3568060" y="2885637"/>
              <a:ext cx="1016513" cy="478190"/>
              <a:chOff x="2284244" y="4116895"/>
              <a:chExt cx="2567872" cy="658177"/>
            </a:xfrm>
            <a:solidFill>
              <a:sysClr val="window" lastClr="FFFFFF">
                <a:lumMod val="85000"/>
              </a:sysClr>
            </a:solidFill>
          </p:grpSpPr>
          <p:sp>
            <p:nvSpPr>
              <p:cNvPr id="111" name="Chevron 27">
                <a:extLst>
                  <a:ext uri="{FF2B5EF4-FFF2-40B4-BE49-F238E27FC236}">
                    <a16:creationId xmlns:a16="http://schemas.microsoft.com/office/drawing/2014/main" id="{617C25DE-18FA-514F-9924-E2E5617DC6E9}"/>
                  </a:ext>
                </a:extLst>
              </p:cNvPr>
              <p:cNvSpPr/>
              <p:nvPr/>
            </p:nvSpPr>
            <p:spPr>
              <a:xfrm flipH="1">
                <a:off x="2284244" y="4116895"/>
                <a:ext cx="2567872" cy="658177"/>
              </a:xfrm>
              <a:prstGeom prst="chevron">
                <a:avLst/>
              </a:prstGeom>
              <a:grpFill/>
              <a:ln w="25400" cap="flat" cmpd="sng" algn="ctr">
                <a:solidFill>
                  <a:sysClr val="window" lastClr="FFFFFF">
                    <a:hueOff val="0"/>
                    <a:satOff val="0"/>
                    <a:lumOff val="0"/>
                    <a:alphaOff val="0"/>
                  </a:sysClr>
                </a:solidFill>
                <a:prstDash val="solid"/>
              </a:ln>
              <a:effectLst/>
            </p:spPr>
          </p:sp>
          <p:sp>
            <p:nvSpPr>
              <p:cNvPr id="112" name="Chevron 4">
                <a:extLst>
                  <a:ext uri="{FF2B5EF4-FFF2-40B4-BE49-F238E27FC236}">
                    <a16:creationId xmlns:a16="http://schemas.microsoft.com/office/drawing/2014/main" id="{23CD5112-8D8A-FA4C-B609-269D996096EA}"/>
                  </a:ext>
                </a:extLst>
              </p:cNvPr>
              <p:cNvSpPr/>
              <p:nvPr/>
            </p:nvSpPr>
            <p:spPr>
              <a:xfrm>
                <a:off x="2797817" y="4116895"/>
                <a:ext cx="1419466" cy="658177"/>
              </a:xfrm>
              <a:prstGeom prst="rect">
                <a:avLst/>
              </a:prstGeom>
              <a:solidFill>
                <a:srgbClr val="99CC00"/>
              </a:solid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a:t>
                </a:r>
              </a:p>
            </p:txBody>
          </p:sp>
        </p:grpSp>
        <p:sp>
          <p:nvSpPr>
            <p:cNvPr id="76" name="Chevron 70">
              <a:extLst>
                <a:ext uri="{FF2B5EF4-FFF2-40B4-BE49-F238E27FC236}">
                  <a16:creationId xmlns:a16="http://schemas.microsoft.com/office/drawing/2014/main" id="{4574DC00-D1F6-1E4B-A509-A6A77056DEC9}"/>
                </a:ext>
              </a:extLst>
            </p:cNvPr>
            <p:cNvSpPr/>
            <p:nvPr/>
          </p:nvSpPr>
          <p:spPr>
            <a:xfrm flipH="1">
              <a:off x="5576155" y="2387065"/>
              <a:ext cx="226391" cy="221085"/>
            </a:xfrm>
            <a:prstGeom prst="chevron">
              <a:avLst/>
            </a:prstGeom>
            <a:solidFill>
              <a:srgbClr val="E7E6E6"/>
            </a:solidFill>
            <a:ln w="25400" cap="flat" cmpd="sng" algn="ctr">
              <a:solidFill>
                <a:sysClr val="window" lastClr="FFFFFF">
                  <a:hueOff val="0"/>
                  <a:satOff val="0"/>
                  <a:lumOff val="0"/>
                  <a:alphaOff val="0"/>
                </a:sysClr>
              </a:solidFill>
              <a:prstDash val="solid"/>
            </a:ln>
            <a:effectLst/>
          </p:spPr>
        </p:sp>
        <p:sp>
          <p:nvSpPr>
            <p:cNvPr id="77" name="TextBox 76">
              <a:extLst>
                <a:ext uri="{FF2B5EF4-FFF2-40B4-BE49-F238E27FC236}">
                  <a16:creationId xmlns:a16="http://schemas.microsoft.com/office/drawing/2014/main" id="{0DFB0B85-F0F4-3945-A236-B77BCCAB7F5D}"/>
                </a:ext>
              </a:extLst>
            </p:cNvPr>
            <p:cNvSpPr txBox="1"/>
            <p:nvPr/>
          </p:nvSpPr>
          <p:spPr>
            <a:xfrm rot="2944511">
              <a:off x="7329456" y="1847282"/>
              <a:ext cx="846237" cy="200055"/>
            </a:xfrm>
            <a:prstGeom prst="rect">
              <a:avLst/>
            </a:prstGeom>
            <a:noFill/>
          </p:spPr>
          <p:txBody>
            <a:bodyPr wrap="square" rtlCol="0">
              <a:spAutoFit/>
            </a:bodyPr>
            <a:lstStyle/>
            <a:p>
              <a:pPr marL="0" marR="0" lvl="0" indent="0" algn="ctr" defTabSz="207930" eaLnBrk="1" fontAlgn="auto" latinLnBrk="0" hangingPunct="1">
                <a:lnSpc>
                  <a:spcPct val="100000"/>
                </a:lnSpc>
                <a:spcBef>
                  <a:spcPts val="0"/>
                </a:spcBef>
                <a:spcAft>
                  <a:spcPts val="0"/>
                </a:spcAft>
                <a:buClrTx/>
                <a:buSzTx/>
                <a:buFontTx/>
                <a:buNone/>
                <a:tabLst/>
                <a:defRPr/>
              </a:pPr>
              <a:r>
                <a:rPr kumimoji="0" lang="en-ZA" sz="700" b="0" i="0" u="none" strike="noStrike" kern="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BOIP / BOSS / IMS </a:t>
              </a:r>
            </a:p>
          </p:txBody>
        </p:sp>
        <p:sp>
          <p:nvSpPr>
            <p:cNvPr id="78" name="TextBox 77">
              <a:extLst>
                <a:ext uri="{FF2B5EF4-FFF2-40B4-BE49-F238E27FC236}">
                  <a16:creationId xmlns:a16="http://schemas.microsoft.com/office/drawing/2014/main" id="{D4A25875-8A4D-5648-B60A-96F75EAF9DF6}"/>
                </a:ext>
              </a:extLst>
            </p:cNvPr>
            <p:cNvSpPr txBox="1"/>
            <p:nvPr/>
          </p:nvSpPr>
          <p:spPr>
            <a:xfrm>
              <a:off x="2177760" y="3669619"/>
              <a:ext cx="1700096" cy="307777"/>
            </a:xfrm>
            <a:prstGeom prst="rect">
              <a:avLst/>
            </a:prstGeom>
            <a:noFill/>
          </p:spPr>
          <p:txBody>
            <a:bodyPr wrap="square" rtlCol="0">
              <a:spAutoFit/>
            </a:bodyPr>
            <a:lstStyle/>
            <a:p>
              <a:pPr marL="0" marR="0" lvl="0" indent="0" algn="ctr" defTabSz="20793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We are Here</a:t>
              </a:r>
            </a:p>
          </p:txBody>
        </p:sp>
        <p:cxnSp>
          <p:nvCxnSpPr>
            <p:cNvPr id="79" name="Straight Connector 78">
              <a:extLst>
                <a:ext uri="{FF2B5EF4-FFF2-40B4-BE49-F238E27FC236}">
                  <a16:creationId xmlns:a16="http://schemas.microsoft.com/office/drawing/2014/main" id="{7E8A169A-086E-1E46-A6F8-AF8423B3D003}"/>
                </a:ext>
              </a:extLst>
            </p:cNvPr>
            <p:cNvCxnSpPr/>
            <p:nvPr/>
          </p:nvCxnSpPr>
          <p:spPr>
            <a:xfrm flipH="1">
              <a:off x="7704193" y="3370035"/>
              <a:ext cx="1531" cy="296076"/>
            </a:xfrm>
            <a:prstGeom prst="line">
              <a:avLst/>
            </a:prstGeom>
            <a:noFill/>
            <a:ln w="9525" cap="flat" cmpd="sng" algn="ctr">
              <a:solidFill>
                <a:srgbClr val="C00000"/>
              </a:solidFill>
              <a:prstDash val="solid"/>
            </a:ln>
            <a:effectLst/>
          </p:spPr>
        </p:cxnSp>
        <p:sp>
          <p:nvSpPr>
            <p:cNvPr id="80" name="Chevron 4">
              <a:extLst>
                <a:ext uri="{FF2B5EF4-FFF2-40B4-BE49-F238E27FC236}">
                  <a16:creationId xmlns:a16="http://schemas.microsoft.com/office/drawing/2014/main" id="{60F9AACB-63B5-F34E-B1DF-C1092E8EFB32}"/>
                </a:ext>
              </a:extLst>
            </p:cNvPr>
            <p:cNvSpPr/>
            <p:nvPr/>
          </p:nvSpPr>
          <p:spPr>
            <a:xfrm>
              <a:off x="4558053" y="2907786"/>
              <a:ext cx="777975" cy="478190"/>
            </a:xfrm>
            <a:prstGeom prst="rect">
              <a:avLst/>
            </a:prstGeom>
            <a:solidFill>
              <a:srgbClr val="99CC00"/>
            </a:solid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Data Migration</a:t>
              </a:r>
            </a:p>
          </p:txBody>
        </p:sp>
        <p:sp>
          <p:nvSpPr>
            <p:cNvPr id="81" name="Rectangle 80">
              <a:extLst>
                <a:ext uri="{FF2B5EF4-FFF2-40B4-BE49-F238E27FC236}">
                  <a16:creationId xmlns:a16="http://schemas.microsoft.com/office/drawing/2014/main" id="{54B2ABCE-6D72-5449-983B-FD329AA9E789}"/>
                </a:ext>
              </a:extLst>
            </p:cNvPr>
            <p:cNvSpPr/>
            <p:nvPr/>
          </p:nvSpPr>
          <p:spPr>
            <a:xfrm rot="867413">
              <a:off x="7683195" y="3395558"/>
              <a:ext cx="287029" cy="45719"/>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82" name="Rectangle 81">
              <a:extLst>
                <a:ext uri="{FF2B5EF4-FFF2-40B4-BE49-F238E27FC236}">
                  <a16:creationId xmlns:a16="http://schemas.microsoft.com/office/drawing/2014/main" id="{30AE3B91-9387-8041-B410-E275BC9B1AE6}"/>
                </a:ext>
              </a:extLst>
            </p:cNvPr>
            <p:cNvSpPr/>
            <p:nvPr/>
          </p:nvSpPr>
          <p:spPr>
            <a:xfrm rot="5400000" flipH="1" flipV="1">
              <a:off x="6179187" y="3014948"/>
              <a:ext cx="617351" cy="132547"/>
            </a:xfrm>
            <a:prstGeom prst="rect">
              <a:avLst/>
            </a:prstGeom>
            <a:solidFill>
              <a:srgbClr val="003D6A">
                <a:lumMod val="60000"/>
                <a:lumOff val="40000"/>
              </a:srgbClr>
            </a:solidFill>
            <a:ln w="25400" cap="flat" cmpd="sng" algn="ctr">
              <a:solidFill>
                <a:srgbClr val="003D6A">
                  <a:lumMod val="60000"/>
                  <a:lumOff val="40000"/>
                </a:srgbClr>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83" name="Group 82">
              <a:extLst>
                <a:ext uri="{FF2B5EF4-FFF2-40B4-BE49-F238E27FC236}">
                  <a16:creationId xmlns:a16="http://schemas.microsoft.com/office/drawing/2014/main" id="{DFE76E42-715C-A743-B99E-73D811DF3086}"/>
                </a:ext>
              </a:extLst>
            </p:cNvPr>
            <p:cNvGrpSpPr/>
            <p:nvPr/>
          </p:nvGrpSpPr>
          <p:grpSpPr>
            <a:xfrm>
              <a:off x="6346949" y="2576660"/>
              <a:ext cx="289734" cy="976552"/>
              <a:chOff x="7098859" y="1099084"/>
              <a:chExt cx="289734" cy="976552"/>
            </a:xfrm>
          </p:grpSpPr>
          <p:sp>
            <p:nvSpPr>
              <p:cNvPr id="108" name="Chevron 4">
                <a:extLst>
                  <a:ext uri="{FF2B5EF4-FFF2-40B4-BE49-F238E27FC236}">
                    <a16:creationId xmlns:a16="http://schemas.microsoft.com/office/drawing/2014/main" id="{962AFAF3-98D6-5F4E-B587-11B7C6DB6695}"/>
                  </a:ext>
                </a:extLst>
              </p:cNvPr>
              <p:cNvSpPr/>
              <p:nvPr/>
            </p:nvSpPr>
            <p:spPr>
              <a:xfrm rot="16200000" flipV="1">
                <a:off x="6865331" y="1420328"/>
                <a:ext cx="756790" cy="289734"/>
              </a:xfrm>
              <a:prstGeom prst="rect">
                <a:avLst/>
              </a:prstGeom>
              <a:no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Impact</a:t>
                </a:r>
              </a:p>
            </p:txBody>
          </p:sp>
          <p:sp>
            <p:nvSpPr>
              <p:cNvPr id="109" name="Isosceles Triangle 272">
                <a:extLst>
                  <a:ext uri="{FF2B5EF4-FFF2-40B4-BE49-F238E27FC236}">
                    <a16:creationId xmlns:a16="http://schemas.microsoft.com/office/drawing/2014/main" id="{62087634-D6B0-374C-8A18-062538E0ED42}"/>
                  </a:ext>
                </a:extLst>
              </p:cNvPr>
              <p:cNvSpPr/>
              <p:nvPr/>
            </p:nvSpPr>
            <p:spPr>
              <a:xfrm>
                <a:off x="7179960" y="1963240"/>
                <a:ext cx="127532" cy="112396"/>
              </a:xfrm>
              <a:prstGeom prst="triangle">
                <a:avLst/>
              </a:prstGeom>
              <a:solidFill>
                <a:srgbClr val="92D050"/>
              </a:solidFill>
              <a:ln w="25400" cap="flat" cmpd="sng" algn="ctr">
                <a:solidFill>
                  <a:srgbClr val="92D050"/>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110" name="TextBox 109">
                <a:extLst>
                  <a:ext uri="{FF2B5EF4-FFF2-40B4-BE49-F238E27FC236}">
                    <a16:creationId xmlns:a16="http://schemas.microsoft.com/office/drawing/2014/main" id="{330D40E5-0905-3D4D-8EEC-03D2B431D8FF}"/>
                  </a:ext>
                </a:extLst>
              </p:cNvPr>
              <p:cNvSpPr txBox="1"/>
              <p:nvPr/>
            </p:nvSpPr>
            <p:spPr>
              <a:xfrm>
                <a:off x="7151480" y="1099084"/>
                <a:ext cx="184731" cy="196208"/>
              </a:xfrm>
              <a:prstGeom prst="rect">
                <a:avLst/>
              </a:prstGeom>
              <a:noFill/>
            </p:spPr>
            <p:txBody>
              <a:bodyPr wrap="none" rtlCol="0">
                <a:spAutoFit/>
              </a:bodyP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75" b="0" i="0" u="none" strike="noStrike" kern="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endParaRPr>
              </a:p>
            </p:txBody>
          </p:sp>
        </p:grpSp>
        <p:grpSp>
          <p:nvGrpSpPr>
            <p:cNvPr id="84" name="Group 83">
              <a:extLst>
                <a:ext uri="{FF2B5EF4-FFF2-40B4-BE49-F238E27FC236}">
                  <a16:creationId xmlns:a16="http://schemas.microsoft.com/office/drawing/2014/main" id="{25A9B78C-A2B9-EA4B-962A-35D741AEC4A5}"/>
                </a:ext>
              </a:extLst>
            </p:cNvPr>
            <p:cNvGrpSpPr/>
            <p:nvPr/>
          </p:nvGrpSpPr>
          <p:grpSpPr>
            <a:xfrm rot="16200000" flipH="1" flipV="1">
              <a:off x="7556595" y="2193111"/>
              <a:ext cx="960910" cy="1009209"/>
              <a:chOff x="3808506" y="1653101"/>
              <a:chExt cx="1588237" cy="1456861"/>
            </a:xfrm>
            <a:solidFill>
              <a:sysClr val="window" lastClr="FFFFFF">
                <a:lumMod val="85000"/>
              </a:sysClr>
            </a:solidFill>
          </p:grpSpPr>
          <p:sp>
            <p:nvSpPr>
              <p:cNvPr id="106" name="Chevron 16">
                <a:extLst>
                  <a:ext uri="{FF2B5EF4-FFF2-40B4-BE49-F238E27FC236}">
                    <a16:creationId xmlns:a16="http://schemas.microsoft.com/office/drawing/2014/main" id="{36EA9D6F-5A17-F141-A132-44260B5B0797}"/>
                  </a:ext>
                </a:extLst>
              </p:cNvPr>
              <p:cNvSpPr/>
              <p:nvPr/>
            </p:nvSpPr>
            <p:spPr>
              <a:xfrm>
                <a:off x="3808506" y="1752871"/>
                <a:ext cx="567639" cy="658180"/>
              </a:xfrm>
              <a:prstGeom prst="chevron">
                <a:avLst/>
              </a:prstGeom>
              <a:grpFill/>
              <a:ln w="25400" cap="flat" cmpd="sng" algn="ctr">
                <a:solidFill>
                  <a:sysClr val="window" lastClr="FFFFFF">
                    <a:hueOff val="0"/>
                    <a:satOff val="0"/>
                    <a:lumOff val="0"/>
                    <a:alphaOff val="0"/>
                  </a:sysClr>
                </a:solidFill>
                <a:prstDash val="solid"/>
              </a:ln>
              <a:effectLst/>
            </p:spPr>
          </p:sp>
          <p:sp>
            <p:nvSpPr>
              <p:cNvPr id="107" name="Chevron 4">
                <a:extLst>
                  <a:ext uri="{FF2B5EF4-FFF2-40B4-BE49-F238E27FC236}">
                    <a16:creationId xmlns:a16="http://schemas.microsoft.com/office/drawing/2014/main" id="{D26A8C85-52E3-0B46-A99C-384072CABEF5}"/>
                  </a:ext>
                </a:extLst>
              </p:cNvPr>
              <p:cNvSpPr/>
              <p:nvPr/>
            </p:nvSpPr>
            <p:spPr>
              <a:xfrm rot="13660130">
                <a:off x="4291513" y="2004732"/>
                <a:ext cx="1456861" cy="753599"/>
              </a:xfrm>
              <a:prstGeom prst="rect">
                <a:avLst/>
              </a:prstGeom>
              <a:no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Business Requirements Validation</a:t>
                </a:r>
              </a:p>
            </p:txBody>
          </p:sp>
        </p:grpSp>
        <p:sp>
          <p:nvSpPr>
            <p:cNvPr id="85" name="Rectangle 84">
              <a:extLst>
                <a:ext uri="{FF2B5EF4-FFF2-40B4-BE49-F238E27FC236}">
                  <a16:creationId xmlns:a16="http://schemas.microsoft.com/office/drawing/2014/main" id="{6DB28A8C-9C02-5945-8B3B-4382FE1D5CA7}"/>
                </a:ext>
              </a:extLst>
            </p:cNvPr>
            <p:cNvSpPr/>
            <p:nvPr/>
          </p:nvSpPr>
          <p:spPr>
            <a:xfrm flipH="1">
              <a:off x="7981329" y="2294512"/>
              <a:ext cx="617351" cy="132547"/>
            </a:xfrm>
            <a:prstGeom prst="rect">
              <a:avLst/>
            </a:prstGeom>
            <a:solidFill>
              <a:srgbClr val="003D6A">
                <a:lumMod val="60000"/>
                <a:lumOff val="40000"/>
              </a:srgbClr>
            </a:solidFill>
            <a:ln w="25400" cap="flat" cmpd="sng" algn="ctr">
              <a:solidFill>
                <a:srgbClr val="003D6A">
                  <a:lumMod val="60000"/>
                  <a:lumOff val="40000"/>
                </a:srgbClr>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86" name="Group 85">
              <a:extLst>
                <a:ext uri="{FF2B5EF4-FFF2-40B4-BE49-F238E27FC236}">
                  <a16:creationId xmlns:a16="http://schemas.microsoft.com/office/drawing/2014/main" id="{8C714AB3-3D68-204B-986B-A46C42C0BB0C}"/>
                </a:ext>
              </a:extLst>
            </p:cNvPr>
            <p:cNvGrpSpPr/>
            <p:nvPr/>
          </p:nvGrpSpPr>
          <p:grpSpPr>
            <a:xfrm rot="5400000" flipV="1">
              <a:off x="8149093" y="1887041"/>
              <a:ext cx="289734" cy="976550"/>
              <a:chOff x="7129674" y="1099086"/>
              <a:chExt cx="289734" cy="976550"/>
            </a:xfrm>
          </p:grpSpPr>
          <p:sp>
            <p:nvSpPr>
              <p:cNvPr id="103" name="Chevron 4">
                <a:extLst>
                  <a:ext uri="{FF2B5EF4-FFF2-40B4-BE49-F238E27FC236}">
                    <a16:creationId xmlns:a16="http://schemas.microsoft.com/office/drawing/2014/main" id="{4D958FDA-D8F6-5D43-9D28-2CF694B493D0}"/>
                  </a:ext>
                </a:extLst>
              </p:cNvPr>
              <p:cNvSpPr/>
              <p:nvPr/>
            </p:nvSpPr>
            <p:spPr>
              <a:xfrm rot="16200000">
                <a:off x="6896146" y="1414189"/>
                <a:ext cx="756790" cy="289734"/>
              </a:xfrm>
              <a:prstGeom prst="rect">
                <a:avLst/>
              </a:prstGeom>
              <a:no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8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TO-BE</a:t>
                </a:r>
              </a:p>
            </p:txBody>
          </p:sp>
          <p:sp>
            <p:nvSpPr>
              <p:cNvPr id="104" name="Isosceles Triangle 267">
                <a:extLst>
                  <a:ext uri="{FF2B5EF4-FFF2-40B4-BE49-F238E27FC236}">
                    <a16:creationId xmlns:a16="http://schemas.microsoft.com/office/drawing/2014/main" id="{9259A452-8455-5E45-8326-28F9B43DB778}"/>
                  </a:ext>
                </a:extLst>
              </p:cNvPr>
              <p:cNvSpPr/>
              <p:nvPr/>
            </p:nvSpPr>
            <p:spPr>
              <a:xfrm>
                <a:off x="7179960" y="1963240"/>
                <a:ext cx="127532" cy="112396"/>
              </a:xfrm>
              <a:prstGeom prst="triangle">
                <a:avLst/>
              </a:prstGeom>
              <a:solidFill>
                <a:srgbClr val="92D050"/>
              </a:solidFill>
              <a:ln w="25400" cap="flat" cmpd="sng" algn="ctr">
                <a:solidFill>
                  <a:srgbClr val="92D050"/>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3795C30C-D036-D74C-AC3E-050129C6BCEF}"/>
                  </a:ext>
                </a:extLst>
              </p:cNvPr>
              <p:cNvSpPr txBox="1"/>
              <p:nvPr/>
            </p:nvSpPr>
            <p:spPr>
              <a:xfrm>
                <a:off x="7151480" y="1099086"/>
                <a:ext cx="184731" cy="196208"/>
              </a:xfrm>
              <a:prstGeom prst="rect">
                <a:avLst/>
              </a:prstGeom>
              <a:noFill/>
            </p:spPr>
            <p:txBody>
              <a:bodyPr wrap="none" rtlCol="0">
                <a:spAutoFit/>
              </a:bodyP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75" b="0" i="0" u="none" strike="noStrike" kern="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endParaRPr>
              </a:p>
            </p:txBody>
          </p:sp>
        </p:grpSp>
        <p:sp>
          <p:nvSpPr>
            <p:cNvPr id="87" name="TextBox 152">
              <a:extLst>
                <a:ext uri="{FF2B5EF4-FFF2-40B4-BE49-F238E27FC236}">
                  <a16:creationId xmlns:a16="http://schemas.microsoft.com/office/drawing/2014/main" id="{C42FC570-EF52-9048-9647-796C556A8C2B}"/>
                </a:ext>
              </a:extLst>
            </p:cNvPr>
            <p:cNvSpPr txBox="1"/>
            <p:nvPr/>
          </p:nvSpPr>
          <p:spPr>
            <a:xfrm>
              <a:off x="4670401" y="3354229"/>
              <a:ext cx="92312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Delta2 Migration</a:t>
              </a:r>
            </a:p>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7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700" b="0" i="0" u="none" strike="noStrike" kern="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p:txBody>
        </p:sp>
        <p:sp>
          <p:nvSpPr>
            <p:cNvPr id="88" name="Rectangle 87">
              <a:extLst>
                <a:ext uri="{FF2B5EF4-FFF2-40B4-BE49-F238E27FC236}">
                  <a16:creationId xmlns:a16="http://schemas.microsoft.com/office/drawing/2014/main" id="{E4F543DD-4AFF-1E4C-8C6D-4DA6BD33B04B}"/>
                </a:ext>
              </a:extLst>
            </p:cNvPr>
            <p:cNvSpPr/>
            <p:nvPr/>
          </p:nvSpPr>
          <p:spPr>
            <a:xfrm>
              <a:off x="2768429" y="4895965"/>
              <a:ext cx="1417963" cy="200055"/>
            </a:xfrm>
            <a:prstGeom prst="rect">
              <a:avLst/>
            </a:prstGeom>
          </p:spPr>
          <p:txBody>
            <a:bodyPr wrap="square">
              <a:spAutoFit/>
            </a:bodyPr>
            <a:lstStyle/>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Mobilise for Go-Live</a:t>
              </a:r>
            </a:p>
          </p:txBody>
        </p:sp>
        <p:sp>
          <p:nvSpPr>
            <p:cNvPr id="89" name="TextBox 88">
              <a:extLst>
                <a:ext uri="{FF2B5EF4-FFF2-40B4-BE49-F238E27FC236}">
                  <a16:creationId xmlns:a16="http://schemas.microsoft.com/office/drawing/2014/main" id="{30C4B0F9-8767-0446-A828-22A3A97E1A9D}"/>
                </a:ext>
              </a:extLst>
            </p:cNvPr>
            <p:cNvSpPr txBox="1"/>
            <p:nvPr/>
          </p:nvSpPr>
          <p:spPr>
            <a:xfrm>
              <a:off x="4569710" y="1770451"/>
              <a:ext cx="1357891" cy="200055"/>
            </a:xfrm>
            <a:prstGeom prst="rect">
              <a:avLst/>
            </a:prstGeom>
            <a:noFill/>
          </p:spPr>
          <p:txBody>
            <a:bodyPr wrap="square" rtlCol="0">
              <a:spAutoFit/>
            </a:bodyPr>
            <a:lstStyle/>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BOIP / BOSS / IMS</a:t>
              </a:r>
            </a:p>
          </p:txBody>
        </p:sp>
        <p:sp>
          <p:nvSpPr>
            <p:cNvPr id="90" name="Chevron 69">
              <a:extLst>
                <a:ext uri="{FF2B5EF4-FFF2-40B4-BE49-F238E27FC236}">
                  <a16:creationId xmlns:a16="http://schemas.microsoft.com/office/drawing/2014/main" id="{F98091C0-24E4-324B-AA79-854BEC2C890F}"/>
                </a:ext>
              </a:extLst>
            </p:cNvPr>
            <p:cNvSpPr/>
            <p:nvPr/>
          </p:nvSpPr>
          <p:spPr>
            <a:xfrm flipH="1">
              <a:off x="3017043" y="2373790"/>
              <a:ext cx="339632" cy="225386"/>
            </a:xfrm>
            <a:prstGeom prst="chevron">
              <a:avLst/>
            </a:prstGeom>
            <a:solidFill>
              <a:srgbClr val="E7E6E6"/>
            </a:solidFill>
            <a:ln w="25400" cap="flat" cmpd="sng" algn="ctr">
              <a:solidFill>
                <a:sysClr val="window" lastClr="FFFFFF">
                  <a:hueOff val="0"/>
                  <a:satOff val="0"/>
                  <a:lumOff val="0"/>
                  <a:alphaOff val="0"/>
                </a:sysClr>
              </a:solidFill>
              <a:prstDash val="solid"/>
            </a:ln>
            <a:effectLst/>
          </p:spPr>
        </p:sp>
        <p:sp>
          <p:nvSpPr>
            <p:cNvPr id="91" name="Rectangle 90">
              <a:extLst>
                <a:ext uri="{FF2B5EF4-FFF2-40B4-BE49-F238E27FC236}">
                  <a16:creationId xmlns:a16="http://schemas.microsoft.com/office/drawing/2014/main" id="{2D09DE15-1FFB-7A4C-A1F2-0F48432ECC9F}"/>
                </a:ext>
              </a:extLst>
            </p:cNvPr>
            <p:cNvSpPr/>
            <p:nvPr/>
          </p:nvSpPr>
          <p:spPr>
            <a:xfrm>
              <a:off x="3562181" y="2582254"/>
              <a:ext cx="1229162" cy="200055"/>
            </a:xfrm>
            <a:prstGeom prst="rect">
              <a:avLst/>
            </a:prstGeom>
          </p:spPr>
          <p:txBody>
            <a:bodyPr wrap="square">
              <a:spAutoFit/>
            </a:bodyPr>
            <a:lstStyle/>
            <a:p>
              <a:pPr marL="87311" marR="0" lvl="0" indent="-87311"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srgbClr val="000000"/>
                  </a:solidFill>
                  <a:effectLst/>
                  <a:uLnTx/>
                  <a:uFillTx/>
                  <a:latin typeface="Arial Narrow" panose="020B0606020202030204" pitchFamily="34" charset="0"/>
                </a:rPr>
                <a:t>Business Engagements</a:t>
              </a:r>
            </a:p>
          </p:txBody>
        </p:sp>
        <p:sp>
          <p:nvSpPr>
            <p:cNvPr id="92" name="Rectangle 91">
              <a:extLst>
                <a:ext uri="{FF2B5EF4-FFF2-40B4-BE49-F238E27FC236}">
                  <a16:creationId xmlns:a16="http://schemas.microsoft.com/office/drawing/2014/main" id="{369E5E7B-AB98-4D42-A69D-CFE565C0D87B}"/>
                </a:ext>
              </a:extLst>
            </p:cNvPr>
            <p:cNvSpPr/>
            <p:nvPr/>
          </p:nvSpPr>
          <p:spPr>
            <a:xfrm>
              <a:off x="5334382" y="2582254"/>
              <a:ext cx="1213798" cy="200055"/>
            </a:xfrm>
            <a:prstGeom prst="rect">
              <a:avLst/>
            </a:prstGeom>
          </p:spPr>
          <p:txBody>
            <a:bodyPr wrap="square">
              <a:spAutoFit/>
            </a:bodyPr>
            <a:lstStyle/>
            <a:p>
              <a:pPr marL="87311" marR="0" lvl="0" indent="-87311"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srgbClr val="000000"/>
                  </a:solidFill>
                  <a:effectLst/>
                  <a:uLnTx/>
                  <a:uFillTx/>
                  <a:latin typeface="Arial Narrow" panose="020B0606020202030204" pitchFamily="34" charset="0"/>
                </a:rPr>
                <a:t>Training Approach/ Plan</a:t>
              </a:r>
            </a:p>
          </p:txBody>
        </p:sp>
        <p:sp>
          <p:nvSpPr>
            <p:cNvPr id="93" name="Rectangle 92">
              <a:extLst>
                <a:ext uri="{FF2B5EF4-FFF2-40B4-BE49-F238E27FC236}">
                  <a16:creationId xmlns:a16="http://schemas.microsoft.com/office/drawing/2014/main" id="{CFBAB177-1178-5145-9EDC-A2C4E2691B55}"/>
                </a:ext>
              </a:extLst>
            </p:cNvPr>
            <p:cNvSpPr/>
            <p:nvPr/>
          </p:nvSpPr>
          <p:spPr>
            <a:xfrm>
              <a:off x="4484078" y="2582254"/>
              <a:ext cx="1229162" cy="200055"/>
            </a:xfrm>
            <a:prstGeom prst="rect">
              <a:avLst/>
            </a:prstGeom>
          </p:spPr>
          <p:txBody>
            <a:bodyPr wrap="square">
              <a:spAutoFit/>
            </a:bodyPr>
            <a:lstStyle/>
            <a:p>
              <a:pPr marL="87311" marR="0" lvl="0" indent="-87311"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srgbClr val="000000"/>
                  </a:solidFill>
                  <a:effectLst/>
                  <a:uLnTx/>
                  <a:uFillTx/>
                  <a:latin typeface="Arial Narrow" panose="020B0606020202030204" pitchFamily="34" charset="0"/>
                </a:rPr>
                <a:t>Leadership Alignment</a:t>
              </a:r>
            </a:p>
          </p:txBody>
        </p:sp>
        <p:sp>
          <p:nvSpPr>
            <p:cNvPr id="94" name="Chevron 70">
              <a:extLst>
                <a:ext uri="{FF2B5EF4-FFF2-40B4-BE49-F238E27FC236}">
                  <a16:creationId xmlns:a16="http://schemas.microsoft.com/office/drawing/2014/main" id="{9FB6089A-8DF7-7649-834C-7F18DBAA6D47}"/>
                </a:ext>
              </a:extLst>
            </p:cNvPr>
            <p:cNvSpPr/>
            <p:nvPr/>
          </p:nvSpPr>
          <p:spPr>
            <a:xfrm flipH="1">
              <a:off x="5984537" y="2371595"/>
              <a:ext cx="226391" cy="221085"/>
            </a:xfrm>
            <a:prstGeom prst="chevron">
              <a:avLst/>
            </a:prstGeom>
            <a:solidFill>
              <a:srgbClr val="E7E6E6"/>
            </a:solidFill>
            <a:ln w="25400" cap="flat" cmpd="sng" algn="ctr">
              <a:solidFill>
                <a:sysClr val="window" lastClr="FFFFFF">
                  <a:hueOff val="0"/>
                  <a:satOff val="0"/>
                  <a:lumOff val="0"/>
                  <a:alphaOff val="0"/>
                </a:sysClr>
              </a:solidFill>
              <a:prstDash val="solid"/>
            </a:ln>
            <a:effectLst/>
          </p:spPr>
        </p:sp>
        <p:sp>
          <p:nvSpPr>
            <p:cNvPr id="95" name="Chevron 70">
              <a:extLst>
                <a:ext uri="{FF2B5EF4-FFF2-40B4-BE49-F238E27FC236}">
                  <a16:creationId xmlns:a16="http://schemas.microsoft.com/office/drawing/2014/main" id="{9498B644-27B3-7843-B325-B5754084DBA0}"/>
                </a:ext>
              </a:extLst>
            </p:cNvPr>
            <p:cNvSpPr/>
            <p:nvPr/>
          </p:nvSpPr>
          <p:spPr>
            <a:xfrm flipH="1">
              <a:off x="5857573" y="2378091"/>
              <a:ext cx="226391" cy="221085"/>
            </a:xfrm>
            <a:prstGeom prst="chevron">
              <a:avLst/>
            </a:prstGeom>
            <a:solidFill>
              <a:srgbClr val="E7E6E6"/>
            </a:solidFill>
            <a:ln w="25400" cap="flat" cmpd="sng" algn="ctr">
              <a:solidFill>
                <a:sysClr val="window" lastClr="FFFFFF">
                  <a:hueOff val="0"/>
                  <a:satOff val="0"/>
                  <a:lumOff val="0"/>
                  <a:alphaOff val="0"/>
                </a:sysClr>
              </a:solidFill>
              <a:prstDash val="solid"/>
            </a:ln>
            <a:effectLst/>
          </p:spPr>
        </p:sp>
        <p:sp>
          <p:nvSpPr>
            <p:cNvPr id="96" name="Rectangle 95">
              <a:extLst>
                <a:ext uri="{FF2B5EF4-FFF2-40B4-BE49-F238E27FC236}">
                  <a16:creationId xmlns:a16="http://schemas.microsoft.com/office/drawing/2014/main" id="{9E602ADE-21C9-E54C-882B-C25734FB05AA}"/>
                </a:ext>
              </a:extLst>
            </p:cNvPr>
            <p:cNvSpPr/>
            <p:nvPr/>
          </p:nvSpPr>
          <p:spPr>
            <a:xfrm>
              <a:off x="2917401" y="2689634"/>
              <a:ext cx="1617668" cy="200055"/>
            </a:xfrm>
            <a:prstGeom prst="rect">
              <a:avLst/>
            </a:prstGeom>
          </p:spPr>
          <p:txBody>
            <a:bodyPr wrap="square">
              <a:spAutoFit/>
            </a:bodyPr>
            <a:lstStyle/>
            <a:p>
              <a:pPr marL="87311" marR="0" lvl="0" indent="-87311"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srgbClr val="000000"/>
                  </a:solidFill>
                  <a:effectLst/>
                  <a:uLnTx/>
                  <a:uFillTx/>
                  <a:latin typeface="Arial Narrow" panose="020B0606020202030204" pitchFamily="34" charset="0"/>
                </a:rPr>
                <a:t>Business Readiness Action Plans</a:t>
              </a:r>
            </a:p>
          </p:txBody>
        </p:sp>
        <p:sp>
          <p:nvSpPr>
            <p:cNvPr id="97" name="Rectangle 96">
              <a:extLst>
                <a:ext uri="{FF2B5EF4-FFF2-40B4-BE49-F238E27FC236}">
                  <a16:creationId xmlns:a16="http://schemas.microsoft.com/office/drawing/2014/main" id="{3019B40D-DBBD-9B4D-88BA-2ABD3210E590}"/>
                </a:ext>
              </a:extLst>
            </p:cNvPr>
            <p:cNvSpPr/>
            <p:nvPr/>
          </p:nvSpPr>
          <p:spPr>
            <a:xfrm>
              <a:off x="4164881" y="2689634"/>
              <a:ext cx="1617668" cy="200055"/>
            </a:xfrm>
            <a:prstGeom prst="rect">
              <a:avLst/>
            </a:prstGeom>
          </p:spPr>
          <p:txBody>
            <a:bodyPr wrap="square">
              <a:spAutoFit/>
            </a:bodyPr>
            <a:lstStyle/>
            <a:p>
              <a:pPr marL="87311" marR="0" lvl="0" indent="-87311"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srgbClr val="000000"/>
                  </a:solidFill>
                  <a:effectLst/>
                  <a:uLnTx/>
                  <a:uFillTx/>
                  <a:latin typeface="Arial Narrow" panose="020B0606020202030204" pitchFamily="34" charset="0"/>
                </a:rPr>
                <a:t>Impact Assessment</a:t>
              </a:r>
            </a:p>
          </p:txBody>
        </p:sp>
        <p:sp>
          <p:nvSpPr>
            <p:cNvPr id="98" name="TextBox 97">
              <a:extLst>
                <a:ext uri="{FF2B5EF4-FFF2-40B4-BE49-F238E27FC236}">
                  <a16:creationId xmlns:a16="http://schemas.microsoft.com/office/drawing/2014/main" id="{3745FFF6-5A34-5E4D-A4A0-CC81BA387BAB}"/>
                </a:ext>
              </a:extLst>
            </p:cNvPr>
            <p:cNvSpPr txBox="1"/>
            <p:nvPr/>
          </p:nvSpPr>
          <p:spPr>
            <a:xfrm>
              <a:off x="6640217" y="3293889"/>
              <a:ext cx="1357891" cy="415498"/>
            </a:xfrm>
            <a:prstGeom prst="rect">
              <a:avLst/>
            </a:prstGeom>
            <a:noFill/>
          </p:spPr>
          <p:txBody>
            <a:bodyPr wrap="square" rtlCol="0">
              <a:spAutoFit/>
            </a:bodyPr>
            <a:lstStyle/>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People</a:t>
              </a:r>
            </a:p>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Process</a:t>
              </a:r>
            </a:p>
            <a:p>
              <a:pPr marL="85723" marR="0" lvl="0" indent="-85723" defTabSz="20793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700" b="0" i="0" u="none" strike="noStrike" kern="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Technology</a:t>
              </a:r>
            </a:p>
          </p:txBody>
        </p:sp>
        <p:sp>
          <p:nvSpPr>
            <p:cNvPr id="99" name="Chevron 16">
              <a:extLst>
                <a:ext uri="{FF2B5EF4-FFF2-40B4-BE49-F238E27FC236}">
                  <a16:creationId xmlns:a16="http://schemas.microsoft.com/office/drawing/2014/main" id="{A518DC14-DDB6-F14E-9301-1FBC6E21B35E}"/>
                </a:ext>
              </a:extLst>
            </p:cNvPr>
            <p:cNvSpPr/>
            <p:nvPr/>
          </p:nvSpPr>
          <p:spPr>
            <a:xfrm rot="16813296" flipH="1" flipV="1">
              <a:off x="1423105" y="3662859"/>
              <a:ext cx="398645" cy="463031"/>
            </a:xfrm>
            <a:prstGeom prst="chevron">
              <a:avLst>
                <a:gd name="adj" fmla="val 51610"/>
              </a:avLst>
            </a:prstGeom>
            <a:solidFill>
              <a:srgbClr val="99CC00"/>
            </a:solidFill>
            <a:ln w="25400" cap="flat" cmpd="sng" algn="ctr">
              <a:solidFill>
                <a:sysClr val="window" lastClr="FFFFFF">
                  <a:hueOff val="0"/>
                  <a:satOff val="0"/>
                  <a:lumOff val="0"/>
                  <a:alphaOff val="0"/>
                </a:sysClr>
              </a:solidFill>
              <a:prstDash val="solid"/>
            </a:ln>
            <a:effectLst/>
          </p:spPr>
        </p:sp>
        <p:sp>
          <p:nvSpPr>
            <p:cNvPr id="100" name="Chevron 4">
              <a:extLst>
                <a:ext uri="{FF2B5EF4-FFF2-40B4-BE49-F238E27FC236}">
                  <a16:creationId xmlns:a16="http://schemas.microsoft.com/office/drawing/2014/main" id="{650A135E-A192-E743-8250-474ED9EAB63C}"/>
                </a:ext>
              </a:extLst>
            </p:cNvPr>
            <p:cNvSpPr/>
            <p:nvPr/>
          </p:nvSpPr>
          <p:spPr>
            <a:xfrm rot="9068872" flipH="1" flipV="1">
              <a:off x="1412124" y="3067424"/>
              <a:ext cx="997701" cy="529242"/>
            </a:xfrm>
            <a:prstGeom prst="rect">
              <a:avLst/>
            </a:prstGeom>
            <a:solidFill>
              <a:srgbClr val="99CC00"/>
            </a:solidFill>
            <a:ln>
              <a:noFill/>
            </a:ln>
            <a:effectLst/>
          </p:spPr>
          <p:txBody>
            <a:bodyPr spcFirstLastPara="0" vert="horz" wrap="square" lIns="153020" tIns="51007" rIns="51007" bIns="51007" numCol="1" spcCol="1270" anchor="ctr" anchorCtr="0">
              <a:noAutofit/>
            </a:bodyPr>
            <a:lstStyle/>
            <a:p>
              <a:pPr marL="0" marR="0" lvl="0" indent="0" algn="ctr" defTabSz="1700171" eaLnBrk="1" fontAlgn="auto" latinLnBrk="0" hangingPunct="1">
                <a:lnSpc>
                  <a:spcPct val="90000"/>
                </a:lnSpc>
                <a:spcBef>
                  <a:spcPct val="0"/>
                </a:spcBef>
                <a:spcAft>
                  <a:spcPct val="3500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 Material Development</a:t>
              </a:r>
            </a:p>
          </p:txBody>
        </p:sp>
        <p:sp>
          <p:nvSpPr>
            <p:cNvPr id="101" name="Rectangle 100">
              <a:extLst>
                <a:ext uri="{FF2B5EF4-FFF2-40B4-BE49-F238E27FC236}">
                  <a16:creationId xmlns:a16="http://schemas.microsoft.com/office/drawing/2014/main" id="{77E86655-72D1-DD41-86C8-706CF1F91DA4}"/>
                </a:ext>
              </a:extLst>
            </p:cNvPr>
            <p:cNvSpPr/>
            <p:nvPr/>
          </p:nvSpPr>
          <p:spPr>
            <a:xfrm rot="5400000" flipH="1" flipV="1">
              <a:off x="2194913" y="4580557"/>
              <a:ext cx="617351" cy="195403"/>
            </a:xfrm>
            <a:prstGeom prst="rect">
              <a:avLst/>
            </a:prstGeom>
            <a:solidFill>
              <a:srgbClr val="003D6A">
                <a:lumMod val="60000"/>
                <a:lumOff val="40000"/>
              </a:srgbClr>
            </a:solidFill>
            <a:ln w="25400" cap="flat" cmpd="sng" algn="ctr">
              <a:solidFill>
                <a:srgbClr val="003D6A">
                  <a:lumMod val="60000"/>
                  <a:lumOff val="40000"/>
                </a:srgbClr>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r>
                <a:rPr kumimoji="0" lang="en-ZA" sz="700" b="0" i="0" u="none" strike="noStrike" kern="0" cap="none" spc="0" normalizeH="0" baseline="0" noProof="0" dirty="0">
                  <a:ln>
                    <a:noFill/>
                  </a:ln>
                  <a:solidFill>
                    <a:prstClr val="white"/>
                  </a:solidFill>
                  <a:effectLst/>
                  <a:uLnTx/>
                  <a:uFillTx/>
                  <a:latin typeface="Calibri"/>
                  <a:ea typeface="+mn-ea"/>
                  <a:cs typeface="+mn-cs"/>
                </a:rPr>
                <a:t>Training Report</a:t>
              </a:r>
            </a:p>
          </p:txBody>
        </p:sp>
        <p:sp>
          <p:nvSpPr>
            <p:cNvPr id="102" name="Isosceles Triangle 265">
              <a:extLst>
                <a:ext uri="{FF2B5EF4-FFF2-40B4-BE49-F238E27FC236}">
                  <a16:creationId xmlns:a16="http://schemas.microsoft.com/office/drawing/2014/main" id="{83E04634-3200-D444-AEB5-1C252566DC9F}"/>
                </a:ext>
              </a:extLst>
            </p:cNvPr>
            <p:cNvSpPr/>
            <p:nvPr/>
          </p:nvSpPr>
          <p:spPr>
            <a:xfrm>
              <a:off x="2411929" y="5033187"/>
              <a:ext cx="127532" cy="112396"/>
            </a:xfrm>
            <a:prstGeom prst="triangle">
              <a:avLst/>
            </a:prstGeom>
            <a:solidFill>
              <a:srgbClr val="92D050"/>
            </a:solidFill>
            <a:ln w="25400" cap="flat" cmpd="sng" algn="ctr">
              <a:solidFill>
                <a:srgbClr val="92D050"/>
              </a:solidFill>
              <a:prstDash val="solid"/>
            </a:ln>
            <a:effectLst/>
          </p:spPr>
          <p:txBody>
            <a:bodyPr rtlCol="0" anchor="ctr"/>
            <a:lstStyle/>
            <a:p>
              <a:pPr marL="0" marR="0" lvl="0" indent="0" algn="ctr" defTabSz="207930" eaLnBrk="1" fontAlgn="auto" latinLnBrk="0" hangingPunct="1">
                <a:lnSpc>
                  <a:spcPct val="100000"/>
                </a:lnSpc>
                <a:spcBef>
                  <a:spcPts val="0"/>
                </a:spcBef>
                <a:spcAft>
                  <a:spcPts val="0"/>
                </a:spcAft>
                <a:buClrTx/>
                <a:buSzTx/>
                <a:buFontTx/>
                <a:buNone/>
                <a:tabLst/>
                <a:defRPr/>
              </a:pPr>
              <a:endParaRPr kumimoji="0" lang="en-ZA" sz="600" b="0" i="0" u="none" strike="noStrike" kern="0" cap="none" spc="0" normalizeH="0" baseline="0" noProof="0" dirty="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89483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7950" y="79731"/>
            <a:ext cx="8893175" cy="493436"/>
          </a:xfrm>
          <a:solidFill>
            <a:srgbClr val="70A913"/>
          </a:solidFill>
        </p:spPr>
        <p:txBody>
          <a:bodyPr/>
          <a:lstStyle/>
          <a:p>
            <a:pPr marL="0" indent="0" algn="ctr">
              <a:buFont typeface="Wingdings" pitchFamily="2" charset="2"/>
              <a:buNone/>
            </a:pPr>
            <a:r>
              <a:rPr lang="en-ZA" altLang="en-US" sz="2400" b="1" dirty="0"/>
              <a:t>ABIS PROGRESS REPORT</a:t>
            </a:r>
          </a:p>
        </p:txBody>
      </p:sp>
      <p:grpSp>
        <p:nvGrpSpPr>
          <p:cNvPr id="5123" name="Group 2"/>
          <p:cNvGrpSpPr>
            <a:grpSpLocks/>
          </p:cNvGrpSpPr>
          <p:nvPr/>
        </p:nvGrpSpPr>
        <p:grpSpPr bwMode="auto">
          <a:xfrm>
            <a:off x="0" y="5805488"/>
            <a:ext cx="9144000" cy="1041400"/>
            <a:chOff x="0" y="5828721"/>
            <a:chExt cx="9144000" cy="1017421"/>
          </a:xfrm>
        </p:grpSpPr>
        <p:pic>
          <p:nvPicPr>
            <p:cNvPr id="51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5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mtClean="0">
                <a:solidFill>
                  <a:srgbClr val="898989"/>
                </a:solidFill>
              </a:rPr>
              <a:pPr marL="0" indent="0" algn="l" eaLnBrk="1" hangingPunct="1">
                <a:buNone/>
              </a:pPr>
              <a:t>28</a:t>
            </a:fld>
            <a:endParaRPr lang="en-ZA" altLang="en-US" dirty="0">
              <a:solidFill>
                <a:srgbClr val="898989"/>
              </a:solidFill>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sp>
        <p:nvSpPr>
          <p:cNvPr id="5127" name="Rectangle 2"/>
          <p:cNvSpPr>
            <a:spLocks noChangeArrowheads="1"/>
          </p:cNvSpPr>
          <p:nvPr/>
        </p:nvSpPr>
        <p:spPr bwMode="auto">
          <a:xfrm>
            <a:off x="469900" y="789017"/>
            <a:ext cx="80447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42950" lvl="1" indent="-285750" algn="just">
              <a:buFont typeface="Courier New" panose="02070309020205020404" pitchFamily="49" charset="0"/>
              <a:buChar char="o"/>
              <a:defRPr/>
            </a:pPr>
            <a:endParaRPr lang="en-ZA" sz="2000" dirty="0">
              <a:latin typeface="Arial" panose="020B0604020202020204" pitchFamily="34" charset="0"/>
              <a:cs typeface="Arial" panose="020B0604020202020204" pitchFamily="34" charset="0"/>
            </a:endParaRPr>
          </a:p>
        </p:txBody>
      </p:sp>
      <p:pic>
        <p:nvPicPr>
          <p:cNvPr id="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0F6908B2-6443-564F-A443-AD94CA85B75A}"/>
              </a:ext>
            </a:extLst>
          </p:cNvPr>
          <p:cNvSpPr/>
          <p:nvPr/>
        </p:nvSpPr>
        <p:spPr>
          <a:xfrm>
            <a:off x="181089" y="685766"/>
            <a:ext cx="8693969" cy="5170646"/>
          </a:xfrm>
          <a:prstGeom prst="rect">
            <a:avLst/>
          </a:prstGeom>
        </p:spPr>
        <p:txBody>
          <a:bodyPr wrap="square">
            <a:spAutoFit/>
          </a:bodyPr>
          <a:lstStyle/>
          <a:p>
            <a:r>
              <a:rPr lang="en-ZA" sz="2400" b="1" dirty="0" smtClean="0"/>
              <a:t> </a:t>
            </a:r>
            <a:r>
              <a:rPr lang="en-ZA" sz="2400" b="1" dirty="0"/>
              <a:t>DELAYS &amp; CHALLENGES </a:t>
            </a:r>
            <a:endParaRPr lang="en-ZA" b="1" dirty="0"/>
          </a:p>
          <a:p>
            <a:endParaRPr lang="en-ZA" b="1" dirty="0">
              <a:solidFill>
                <a:srgbClr val="00B050"/>
              </a:solidFill>
            </a:endParaRPr>
          </a:p>
          <a:p>
            <a:pPr marL="742950" lvl="1" indent="-285750" algn="just">
              <a:buFont typeface="Arial" panose="020B0604020202020204" pitchFamily="34" charset="0"/>
              <a:buChar char="•"/>
            </a:pPr>
            <a:r>
              <a:rPr lang="en-US" dirty="0" smtClean="0">
                <a:cs typeface="Arial" panose="020B0604020202020204" pitchFamily="34" charset="0"/>
              </a:rPr>
              <a:t>As indicated in the previous report to PCHA, whilst good progress has been made with the “Build Phase” following cessation to IDEMIA in April 2021, the programme still encountered serious constraints within two of its primary work streams which contributed to delays and not achieving the envisaged completion of Phase 1 by end October 2021.  The Workstreams are:</a:t>
            </a:r>
          </a:p>
          <a:p>
            <a:pPr lvl="1" algn="just"/>
            <a:endParaRPr lang="en-US" dirty="0" smtClean="0">
              <a:cs typeface="Arial" panose="020B0604020202020204" pitchFamily="34" charset="0"/>
            </a:endParaRPr>
          </a:p>
          <a:p>
            <a:pPr lvl="1" algn="just"/>
            <a:r>
              <a:rPr lang="en-US" dirty="0">
                <a:cs typeface="Arial" panose="020B0604020202020204" pitchFamily="34" charset="0"/>
              </a:rPr>
              <a:t>	</a:t>
            </a:r>
            <a:r>
              <a:rPr lang="en-US" dirty="0" smtClean="0">
                <a:cs typeface="Arial" panose="020B0604020202020204" pitchFamily="34" charset="0"/>
              </a:rPr>
              <a:t> (</a:t>
            </a:r>
            <a:r>
              <a:rPr lang="en-US" dirty="0" err="1" smtClean="0">
                <a:cs typeface="Arial" panose="020B0604020202020204" pitchFamily="34" charset="0"/>
              </a:rPr>
              <a:t>i</a:t>
            </a:r>
            <a:r>
              <a:rPr lang="en-US" dirty="0" smtClean="0">
                <a:cs typeface="Arial" panose="020B0604020202020204" pitchFamily="34" charset="0"/>
              </a:rPr>
              <a:t>) Data Migration and;</a:t>
            </a:r>
          </a:p>
          <a:p>
            <a:pPr lvl="1" algn="just"/>
            <a:r>
              <a:rPr lang="en-US" dirty="0" smtClean="0">
                <a:cs typeface="Arial" panose="020B0604020202020204" pitchFamily="34" charset="0"/>
              </a:rPr>
              <a:t> 	(ii) Application and Interfaces. </a:t>
            </a:r>
          </a:p>
          <a:p>
            <a:pPr lvl="1" algn="just"/>
            <a:endParaRPr lang="en-US" dirty="0" smtClean="0">
              <a:cs typeface="Arial" panose="020B0604020202020204" pitchFamily="34" charset="0"/>
            </a:endParaRPr>
          </a:p>
          <a:p>
            <a:pPr marL="742950" lvl="1" indent="-285750" algn="just">
              <a:buFont typeface="Arial" panose="020B0604020202020204" pitchFamily="34" charset="0"/>
              <a:buChar char="•"/>
            </a:pPr>
            <a:r>
              <a:rPr lang="en-US" dirty="0" smtClean="0">
                <a:cs typeface="Arial" panose="020B0604020202020204" pitchFamily="34" charset="0"/>
              </a:rPr>
              <a:t>Both have now been mitigated and by 19</a:t>
            </a:r>
            <a:r>
              <a:rPr lang="en-US" baseline="30000" dirty="0" smtClean="0">
                <a:cs typeface="Arial" panose="020B0604020202020204" pitchFamily="34" charset="0"/>
              </a:rPr>
              <a:t>th</a:t>
            </a:r>
            <a:r>
              <a:rPr lang="en-US" dirty="0" smtClean="0">
                <a:cs typeface="Arial" panose="020B0604020202020204" pitchFamily="34" charset="0"/>
              </a:rPr>
              <a:t> November 2021 Stage 2 testing was assessed to be sufficiently complete to migrate to the next phase which is Stage 3 Testing – or also known as “Parallel Run”. This is the final process step towards pre-production sign-off and completion of ABIS Phase 1 to proceed to an implementation – or go-live status.  This is of course, subject to audit of its compliance with the terms of the MSA and the Bid Specification Requirements. </a:t>
            </a:r>
          </a:p>
          <a:p>
            <a:pPr lvl="1" algn="just"/>
            <a:r>
              <a:rPr lang="en-US" dirty="0" smtClean="0">
                <a:cs typeface="Arial" panose="020B0604020202020204" pitchFamily="34" charset="0"/>
              </a:rPr>
              <a:t> </a:t>
            </a:r>
            <a:endParaRPr lang="en-US" dirty="0">
              <a:cs typeface="Arial" panose="020B0604020202020204" pitchFamily="34" charset="0"/>
            </a:endParaRPr>
          </a:p>
        </p:txBody>
      </p:sp>
    </p:spTree>
    <p:extLst>
      <p:ext uri="{BB962C8B-B14F-4D97-AF65-F5344CB8AC3E}">
        <p14:creationId xmlns:p14="http://schemas.microsoft.com/office/powerpoint/2010/main" val="851497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7950" y="79731"/>
            <a:ext cx="8893175" cy="493436"/>
          </a:xfrm>
          <a:solidFill>
            <a:srgbClr val="70A913"/>
          </a:solidFill>
        </p:spPr>
        <p:txBody>
          <a:bodyPr/>
          <a:lstStyle/>
          <a:p>
            <a:pPr marL="0" indent="0" algn="ctr">
              <a:buFont typeface="Wingdings" pitchFamily="2" charset="2"/>
              <a:buNone/>
            </a:pPr>
            <a:r>
              <a:rPr lang="en-ZA" altLang="en-US" sz="2400" b="1" dirty="0"/>
              <a:t>ABIS PROGRESS REPORT</a:t>
            </a:r>
          </a:p>
        </p:txBody>
      </p:sp>
      <p:grpSp>
        <p:nvGrpSpPr>
          <p:cNvPr id="5123" name="Group 2"/>
          <p:cNvGrpSpPr>
            <a:grpSpLocks/>
          </p:cNvGrpSpPr>
          <p:nvPr/>
        </p:nvGrpSpPr>
        <p:grpSpPr bwMode="auto">
          <a:xfrm>
            <a:off x="0" y="5805488"/>
            <a:ext cx="9144000" cy="1041400"/>
            <a:chOff x="0" y="5828721"/>
            <a:chExt cx="9144000" cy="1017421"/>
          </a:xfrm>
        </p:grpSpPr>
        <p:pic>
          <p:nvPicPr>
            <p:cNvPr id="51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5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mtClean="0">
                <a:solidFill>
                  <a:srgbClr val="898989"/>
                </a:solidFill>
              </a:rPr>
              <a:pPr marL="0" indent="0" algn="l" eaLnBrk="1" hangingPunct="1">
                <a:buNone/>
              </a:pPr>
              <a:t>29</a:t>
            </a:fld>
            <a:endParaRPr lang="en-ZA" altLang="en-US" dirty="0">
              <a:solidFill>
                <a:srgbClr val="898989"/>
              </a:solidFill>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sp>
        <p:nvSpPr>
          <p:cNvPr id="5127" name="Rectangle 2"/>
          <p:cNvSpPr>
            <a:spLocks noChangeArrowheads="1"/>
          </p:cNvSpPr>
          <p:nvPr/>
        </p:nvSpPr>
        <p:spPr bwMode="auto">
          <a:xfrm>
            <a:off x="469900" y="789017"/>
            <a:ext cx="80447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42950" lvl="1" indent="-285750" algn="just">
              <a:buFont typeface="Courier New" panose="02070309020205020404" pitchFamily="49" charset="0"/>
              <a:buChar char="o"/>
              <a:defRPr/>
            </a:pPr>
            <a:endParaRPr lang="en-ZA" sz="2000" dirty="0">
              <a:latin typeface="Arial" panose="020B0604020202020204" pitchFamily="34" charset="0"/>
              <a:cs typeface="Arial" panose="020B0604020202020204" pitchFamily="34" charset="0"/>
            </a:endParaRPr>
          </a:p>
        </p:txBody>
      </p:sp>
      <p:pic>
        <p:nvPicPr>
          <p:cNvPr id="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0F6908B2-6443-564F-A443-AD94CA85B75A}"/>
              </a:ext>
            </a:extLst>
          </p:cNvPr>
          <p:cNvSpPr/>
          <p:nvPr/>
        </p:nvSpPr>
        <p:spPr>
          <a:xfrm>
            <a:off x="181089" y="685766"/>
            <a:ext cx="8693969" cy="5170646"/>
          </a:xfrm>
          <a:prstGeom prst="rect">
            <a:avLst/>
          </a:prstGeom>
        </p:spPr>
        <p:txBody>
          <a:bodyPr wrap="square">
            <a:spAutoFit/>
          </a:bodyPr>
          <a:lstStyle/>
          <a:p>
            <a:r>
              <a:rPr lang="en-ZA" sz="2400" b="1" dirty="0" smtClean="0"/>
              <a:t> Stage 3 Testing and Run</a:t>
            </a:r>
            <a:endParaRPr lang="en-ZA" b="1" dirty="0"/>
          </a:p>
          <a:p>
            <a:endParaRPr lang="en-ZA" b="1" dirty="0">
              <a:solidFill>
                <a:srgbClr val="00B050"/>
              </a:solidFill>
            </a:endParaRPr>
          </a:p>
          <a:p>
            <a:pPr marL="742950" lvl="1" indent="-285750" algn="just">
              <a:buFont typeface="Arial" panose="020B0604020202020204" pitchFamily="34" charset="0"/>
              <a:buChar char="•"/>
            </a:pPr>
            <a:r>
              <a:rPr lang="en-US" dirty="0" smtClean="0">
                <a:cs typeface="Arial" panose="020B0604020202020204" pitchFamily="34" charset="0"/>
              </a:rPr>
              <a:t>Stage 3/ Parallel </a:t>
            </a:r>
            <a:r>
              <a:rPr lang="en-US" dirty="0">
                <a:cs typeface="Arial" panose="020B0604020202020204" pitchFamily="34" charset="0"/>
              </a:rPr>
              <a:t>R</a:t>
            </a:r>
            <a:r>
              <a:rPr lang="en-US" dirty="0" smtClean="0">
                <a:cs typeface="Arial" panose="020B0604020202020204" pitchFamily="34" charset="0"/>
              </a:rPr>
              <a:t>un is required by terms of the MSA to be conducted for a period 20 business days and the system must conform to stipulated performance metrics and criteria for synchronization to existing HANIS reporting.  The commencement of this run is underway and the targeted dated for completion is 23 December 2021. </a:t>
            </a:r>
          </a:p>
          <a:p>
            <a:pPr marL="742950" lvl="1" indent="-285750" algn="just">
              <a:buFont typeface="Arial" panose="020B0604020202020204" pitchFamily="34" charset="0"/>
              <a:buChar char="•"/>
            </a:pPr>
            <a:endParaRPr lang="en-US" dirty="0">
              <a:cs typeface="Arial" panose="020B0604020202020204" pitchFamily="34" charset="0"/>
            </a:endParaRPr>
          </a:p>
          <a:p>
            <a:pPr marL="742950" lvl="1" indent="-285750" algn="just">
              <a:buFont typeface="Arial" panose="020B0604020202020204" pitchFamily="34" charset="0"/>
              <a:buChar char="•"/>
            </a:pPr>
            <a:r>
              <a:rPr lang="en-US" dirty="0" smtClean="0">
                <a:cs typeface="Arial" panose="020B0604020202020204" pitchFamily="34" charset="0"/>
              </a:rPr>
              <a:t>The performance of ABIS should (must) be an improvement of the existing performance derived from HANIS and it must support integration of various interface applications for Live Capture, NPR, IJS (Integrated Justice System), NIIS (National Immigration Identification System), ONLV (DHA On-line Verification) and CONLV (Commercial On-Line Verification) – the latter supporting the Banks.  </a:t>
            </a:r>
          </a:p>
          <a:p>
            <a:pPr marL="742950" lvl="1" indent="-285750" algn="just">
              <a:buFont typeface="Arial" panose="020B0604020202020204" pitchFamily="34" charset="0"/>
              <a:buChar char="•"/>
            </a:pPr>
            <a:endParaRPr lang="en-US" dirty="0">
              <a:cs typeface="Arial" panose="020B0604020202020204" pitchFamily="34" charset="0"/>
            </a:endParaRPr>
          </a:p>
          <a:p>
            <a:pPr marL="742950" lvl="1" indent="-285750" algn="just">
              <a:buFont typeface="Arial" panose="020B0604020202020204" pitchFamily="34" charset="0"/>
              <a:buChar char="•"/>
            </a:pPr>
            <a:r>
              <a:rPr lang="en-US" dirty="0" smtClean="0">
                <a:cs typeface="Arial" panose="020B0604020202020204" pitchFamily="34" charset="0"/>
              </a:rPr>
              <a:t>The successful conclusion of Phase 1 will only be established at the end of this period and it is likely that given the technical complexity of the ABIS build that this could over-run into early 2022, with Phase 2 and Phase 3 of the programme to commence immediately thereafter. </a:t>
            </a:r>
            <a:endParaRPr lang="en-US" dirty="0">
              <a:cs typeface="Arial" panose="020B0604020202020204" pitchFamily="34" charset="0"/>
            </a:endParaRPr>
          </a:p>
        </p:txBody>
      </p:sp>
    </p:spTree>
    <p:extLst>
      <p:ext uri="{BB962C8B-B14F-4D97-AF65-F5344CB8AC3E}">
        <p14:creationId xmlns:p14="http://schemas.microsoft.com/office/powerpoint/2010/main" val="290994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7950" y="261938"/>
            <a:ext cx="8893175" cy="582213"/>
          </a:xfrm>
          <a:solidFill>
            <a:srgbClr val="70A913"/>
          </a:solidFill>
        </p:spPr>
        <p:txBody>
          <a:bodyPr/>
          <a:lstStyle/>
          <a:p>
            <a:pPr marL="0" indent="0" algn="ctr">
              <a:buFont typeface="Wingdings" pitchFamily="2" charset="2"/>
              <a:buNone/>
            </a:pPr>
            <a:r>
              <a:rPr lang="en-ZA" altLang="en-US" sz="2400" b="1" dirty="0"/>
              <a:t>PURPOSE</a:t>
            </a:r>
          </a:p>
        </p:txBody>
      </p:sp>
      <p:grpSp>
        <p:nvGrpSpPr>
          <p:cNvPr id="5123" name="Group 2"/>
          <p:cNvGrpSpPr>
            <a:grpSpLocks/>
          </p:cNvGrpSpPr>
          <p:nvPr/>
        </p:nvGrpSpPr>
        <p:grpSpPr bwMode="auto">
          <a:xfrm>
            <a:off x="0" y="5805488"/>
            <a:ext cx="9144000" cy="1041400"/>
            <a:chOff x="0" y="5828721"/>
            <a:chExt cx="9144000" cy="1017421"/>
          </a:xfrm>
        </p:grpSpPr>
        <p:pic>
          <p:nvPicPr>
            <p:cNvPr id="51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5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mtClean="0">
                <a:solidFill>
                  <a:srgbClr val="898989"/>
                </a:solidFill>
              </a:rPr>
              <a:pPr marL="0" indent="0" algn="l" eaLnBrk="1" hangingPunct="1">
                <a:buNone/>
              </a:pPr>
              <a:t>3</a:t>
            </a:fld>
            <a:endParaRPr lang="en-ZA" altLang="en-US" dirty="0">
              <a:solidFill>
                <a:srgbClr val="898989"/>
              </a:solidFill>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sp>
        <p:nvSpPr>
          <p:cNvPr id="5127" name="Rectangle 2"/>
          <p:cNvSpPr>
            <a:spLocks noChangeArrowheads="1"/>
          </p:cNvSpPr>
          <p:nvPr/>
        </p:nvSpPr>
        <p:spPr bwMode="auto">
          <a:xfrm>
            <a:off x="176696" y="988120"/>
            <a:ext cx="8115960" cy="661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lvl="0" indent="-342900" algn="just">
              <a:lnSpc>
                <a:spcPct val="150000"/>
              </a:lnSpc>
              <a:spcBef>
                <a:spcPts val="600"/>
              </a:spcBef>
              <a:spcAft>
                <a:spcPts val="600"/>
              </a:spcAft>
              <a:buFont typeface="Wingdings" pitchFamily="2" charset="2"/>
              <a:buChar char="§"/>
              <a:defRPr/>
            </a:pPr>
            <a:r>
              <a:rPr lang="en-US" sz="2000" b="1" dirty="0">
                <a:cs typeface="Arial" panose="020B0604020202020204" pitchFamily="34" charset="0"/>
              </a:rPr>
              <a:t>To present to the Portfolio Committee on Home Affairs a progress report on;  </a:t>
            </a:r>
          </a:p>
          <a:p>
            <a:pPr marL="800100" lvl="1" indent="-342900" algn="just">
              <a:lnSpc>
                <a:spcPct val="150000"/>
              </a:lnSpc>
              <a:spcBef>
                <a:spcPts val="600"/>
              </a:spcBef>
              <a:spcAft>
                <a:spcPts val="600"/>
              </a:spcAft>
              <a:buFont typeface="Wingdings" pitchFamily="2" charset="2"/>
              <a:buChar char="§"/>
              <a:defRPr/>
            </a:pPr>
            <a:r>
              <a:rPr lang="en-US" sz="2000" b="1" dirty="0">
                <a:solidFill>
                  <a:prstClr val="black"/>
                </a:solidFill>
                <a:cs typeface="Arial" panose="020B0604020202020204" pitchFamily="34" charset="0"/>
              </a:rPr>
              <a:t>The network related interventions by both DHA and SITA, including the maintenance of routers and switches.</a:t>
            </a:r>
          </a:p>
          <a:p>
            <a:pPr marL="800100" lvl="1" indent="-342900" algn="just">
              <a:lnSpc>
                <a:spcPct val="150000"/>
              </a:lnSpc>
              <a:spcBef>
                <a:spcPts val="600"/>
              </a:spcBef>
              <a:spcAft>
                <a:spcPts val="600"/>
              </a:spcAft>
              <a:buFont typeface="Wingdings" pitchFamily="2" charset="2"/>
              <a:buChar char="§"/>
              <a:defRPr/>
            </a:pPr>
            <a:r>
              <a:rPr lang="en-US" sz="2000" b="1" dirty="0">
                <a:solidFill>
                  <a:prstClr val="black"/>
                </a:solidFill>
                <a:cs typeface="Arial" panose="020B0604020202020204" pitchFamily="34" charset="0"/>
              </a:rPr>
              <a:t>Implementation of the Branch Appointment System.</a:t>
            </a:r>
          </a:p>
          <a:p>
            <a:pPr marL="800100" lvl="1" indent="-342900" algn="just">
              <a:lnSpc>
                <a:spcPct val="150000"/>
              </a:lnSpc>
              <a:spcBef>
                <a:spcPts val="600"/>
              </a:spcBef>
              <a:spcAft>
                <a:spcPts val="600"/>
              </a:spcAft>
              <a:buFont typeface="Wingdings" pitchFamily="2" charset="2"/>
              <a:buChar char="§"/>
              <a:defRPr/>
            </a:pPr>
            <a:r>
              <a:rPr lang="en-US" sz="2000" b="1" dirty="0">
                <a:solidFill>
                  <a:prstClr val="black"/>
                </a:solidFill>
                <a:cs typeface="Arial" panose="020B0604020202020204" pitchFamily="34" charset="0"/>
              </a:rPr>
              <a:t>Implementation Plan for Health Facilities to reduce queues in offices</a:t>
            </a:r>
            <a:r>
              <a:rPr lang="en-US" sz="2000" dirty="0">
                <a:solidFill>
                  <a:prstClr val="black"/>
                </a:solidFill>
                <a:cs typeface="Arial" panose="020B0604020202020204" pitchFamily="34" charset="0"/>
              </a:rPr>
              <a:t>. </a:t>
            </a:r>
          </a:p>
          <a:p>
            <a:pPr marL="800100" lvl="1" indent="-342900" algn="just">
              <a:lnSpc>
                <a:spcPct val="150000"/>
              </a:lnSpc>
              <a:spcBef>
                <a:spcPts val="600"/>
              </a:spcBef>
              <a:spcAft>
                <a:spcPts val="600"/>
              </a:spcAft>
              <a:buFont typeface="Wingdings" pitchFamily="2" charset="2"/>
              <a:buChar char="§"/>
              <a:defRPr/>
            </a:pPr>
            <a:r>
              <a:rPr lang="en-US" sz="2000" b="1" dirty="0">
                <a:cs typeface="Arial" panose="020B0604020202020204" pitchFamily="34" charset="0"/>
              </a:rPr>
              <a:t>The implementation of the Automated Biometric Identification System.</a:t>
            </a:r>
            <a:endParaRPr lang="en-US" sz="2000" dirty="0">
              <a:solidFill>
                <a:prstClr val="black"/>
              </a:solidFill>
              <a:cs typeface="Arial" panose="020B0604020202020204" pitchFamily="34" charset="0"/>
            </a:endParaRPr>
          </a:p>
          <a:p>
            <a:pPr marL="342900" lvl="0" indent="-342900" algn="just">
              <a:lnSpc>
                <a:spcPct val="150000"/>
              </a:lnSpc>
              <a:spcBef>
                <a:spcPts val="600"/>
              </a:spcBef>
              <a:spcAft>
                <a:spcPts val="600"/>
              </a:spcAft>
              <a:buFont typeface="Wingdings" pitchFamily="2" charset="2"/>
              <a:buChar char="§"/>
              <a:defRPr/>
            </a:pPr>
            <a:endParaRPr lang="en-US" sz="2000" dirty="0">
              <a:solidFill>
                <a:prstClr val="black"/>
              </a:solidFill>
              <a:cs typeface="Arial" panose="020B0604020202020204" pitchFamily="34" charset="0"/>
            </a:endParaRPr>
          </a:p>
          <a:p>
            <a:pPr marL="342900" lvl="0" indent="-342900" algn="just">
              <a:lnSpc>
                <a:spcPct val="150000"/>
              </a:lnSpc>
              <a:spcBef>
                <a:spcPts val="600"/>
              </a:spcBef>
              <a:spcAft>
                <a:spcPts val="600"/>
              </a:spcAft>
              <a:buFont typeface="Wingdings" pitchFamily="2" charset="2"/>
              <a:buChar char="§"/>
              <a:defRPr/>
            </a:pPr>
            <a:endParaRPr lang="en-US" sz="2000" dirty="0">
              <a:solidFill>
                <a:prstClr val="black"/>
              </a:solidFill>
              <a:cs typeface="Arial" panose="020B0604020202020204" pitchFamily="34" charset="0"/>
            </a:endParaRPr>
          </a:p>
          <a:p>
            <a:pPr marL="285750" lvl="0" indent="-285750" algn="just">
              <a:lnSpc>
                <a:spcPct val="150000"/>
              </a:lnSpc>
              <a:spcBef>
                <a:spcPts val="600"/>
              </a:spcBef>
              <a:spcAft>
                <a:spcPts val="600"/>
              </a:spcAft>
              <a:buFont typeface="Wingdings" panose="05000000000000000000" pitchFamily="2" charset="2"/>
              <a:buChar char="q"/>
              <a:defRPr/>
            </a:pPr>
            <a:endParaRPr lang="en-US" b="1" dirty="0">
              <a:latin typeface="Arial" panose="020B0604020202020204" pitchFamily="34" charset="0"/>
              <a:cs typeface="Arial" panose="020B0604020202020204" pitchFamily="34" charset="0"/>
            </a:endParaRPr>
          </a:p>
        </p:txBody>
      </p:sp>
      <p:pic>
        <p:nvPicPr>
          <p:cNvPr id="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2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fld id="{A8028D32-3738-4B62-A2E4-6B571A2331EE}" type="slidenum">
              <a:rPr lang="en-US" smtClean="0">
                <a:solidFill>
                  <a:prstClr val="black">
                    <a:tint val="75000"/>
                  </a:prstClr>
                </a:solidFill>
              </a:rPr>
              <a:pPr/>
              <a:t>30</a:t>
            </a:fld>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solidFill>
                  <a:prstClr val="black"/>
                </a:solidFill>
              </a:rPr>
              <a:pPr marL="0" indent="0">
                <a:buFont typeface="+mj-lt"/>
                <a:buNone/>
              </a:pPr>
              <a:t>30</a:t>
            </a:fld>
            <a:endParaRPr lang="en-US" dirty="0">
              <a:solidFill>
                <a:prstClr val="black"/>
              </a:solidFill>
            </a:endParaRPr>
          </a:p>
        </p:txBody>
      </p:sp>
      <p:sp>
        <p:nvSpPr>
          <p:cNvPr id="6" name="Rectangle 5"/>
          <p:cNvSpPr/>
          <p:nvPr/>
        </p:nvSpPr>
        <p:spPr>
          <a:xfrm>
            <a:off x="605642" y="1116565"/>
            <a:ext cx="7730836" cy="2723823"/>
          </a:xfrm>
          <a:prstGeom prst="rect">
            <a:avLst/>
          </a:prstGeom>
        </p:spPr>
        <p:txBody>
          <a:bodyPr wrap="square">
            <a:spAutoFit/>
          </a:bodyPr>
          <a:lstStyle/>
          <a:p>
            <a:pPr marL="285750" indent="-285750" algn="just">
              <a:lnSpc>
                <a:spcPct val="150000"/>
              </a:lnSpc>
              <a:buFont typeface="Courier New" panose="02070309020205020404" pitchFamily="49" charset="0"/>
              <a:buChar char="o"/>
            </a:pPr>
            <a:r>
              <a:rPr lang="en-US" sz="2400" dirty="0">
                <a:cs typeface="Arial" panose="020B0604020202020204" pitchFamily="34" charset="0"/>
              </a:rPr>
              <a:t>To recommend that the Portfolio Committee on Home Affairs notes the progress on ABIS Phase 1 completion and progress made to resolve network connectivity and long queues at DHA Offices.</a:t>
            </a:r>
          </a:p>
          <a:p>
            <a:pPr marL="342900" indent="-342900" algn="just">
              <a:lnSpc>
                <a:spcPct val="150000"/>
              </a:lnSpc>
              <a:buFont typeface="Wingdings" panose="05000000000000000000" pitchFamily="2" charset="2"/>
              <a:buChar char="q"/>
            </a:pPr>
            <a:endParaRPr lang="en-US" dirty="0">
              <a:latin typeface="Arial" panose="020B0604020202020204" pitchFamily="34" charset="0"/>
              <a:cs typeface="Arial" panose="020B0604020202020204" pitchFamily="34" charset="0"/>
            </a:endParaRPr>
          </a:p>
        </p:txBody>
      </p:sp>
      <p:sp>
        <p:nvSpPr>
          <p:cNvPr id="8" name="Content Placeholder 9"/>
          <p:cNvSpPr txBox="1">
            <a:spLocks/>
          </p:cNvSpPr>
          <p:nvPr/>
        </p:nvSpPr>
        <p:spPr>
          <a:xfrm>
            <a:off x="128270" y="110554"/>
            <a:ext cx="8887460" cy="483497"/>
          </a:xfrm>
          <a:prstGeom prst="rect">
            <a:avLst/>
          </a:prstGeom>
          <a:solidFill>
            <a:srgbClr val="70A913"/>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pitchFamily="2" charset="2"/>
              <a:buNone/>
            </a:pPr>
            <a:r>
              <a:rPr lang="en-ZA" altLang="en-US" sz="2400" b="1" dirty="0"/>
              <a:t>RECOMMENDATIONS</a:t>
            </a:r>
          </a:p>
        </p:txBody>
      </p:sp>
    </p:spTree>
    <p:extLst>
      <p:ext uri="{BB962C8B-B14F-4D97-AF65-F5344CB8AC3E}">
        <p14:creationId xmlns:p14="http://schemas.microsoft.com/office/powerpoint/2010/main" val="1012191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5805488"/>
            <a:ext cx="9144000" cy="1041400"/>
            <a:chOff x="0" y="5828721"/>
            <a:chExt cx="9144000" cy="1017421"/>
          </a:xfrm>
        </p:grpSpPr>
        <p:pic>
          <p:nvPicPr>
            <p:cNvPr id="133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1335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315"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13316" name="Slide Number Placeholder 3"/>
          <p:cNvSpPr>
            <a:spLocks noGrp="1"/>
          </p:cNvSpPr>
          <p:nvPr>
            <p:ph type="sldNum" sz="quarter" idx="12"/>
          </p:nvPr>
        </p:nvSpPr>
        <p:spPr bwMode="auto">
          <a:xfrm>
            <a:off x="6843845" y="601992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50D2E5F2-ED00-4449-9FBC-41B5D66EA393}" type="slidenum">
              <a:rPr lang="en-ZA" altLang="en-US" b="1" smtClean="0"/>
              <a:pPr marL="0" indent="0" algn="l" eaLnBrk="1" hangingPunct="1">
                <a:buNone/>
              </a:pPr>
              <a:t>31</a:t>
            </a:fld>
            <a:endParaRPr lang="en-ZA" altLang="en-US" b="1" dirty="0"/>
          </a:p>
        </p:txBody>
      </p:sp>
      <p:sp>
        <p:nvSpPr>
          <p:cNvPr id="13317"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sp>
        <p:nvSpPr>
          <p:cNvPr id="4" name="Rectangle 3"/>
          <p:cNvSpPr/>
          <p:nvPr/>
        </p:nvSpPr>
        <p:spPr>
          <a:xfrm>
            <a:off x="3594078" y="4152384"/>
            <a:ext cx="2600264" cy="646331"/>
          </a:xfrm>
          <a:prstGeom prst="rect">
            <a:avLst/>
          </a:prstGeom>
        </p:spPr>
        <p:txBody>
          <a:bodyPr wrap="none">
            <a:spAutoFit/>
          </a:bodyPr>
          <a:lstStyle/>
          <a:p>
            <a:r>
              <a:rPr lang="en-ZA" sz="3600" b="1" dirty="0" err="1"/>
              <a:t>Ndo</a:t>
            </a:r>
            <a:r>
              <a:rPr lang="en-ZA" sz="3600" b="1" dirty="0"/>
              <a:t> </a:t>
            </a:r>
            <a:r>
              <a:rPr lang="en-ZA" sz="3600" b="1" dirty="0" err="1"/>
              <a:t>livhuwa</a:t>
            </a:r>
            <a:endParaRPr lang="en-ZA" sz="3600" dirty="0"/>
          </a:p>
        </p:txBody>
      </p:sp>
      <p:sp>
        <p:nvSpPr>
          <p:cNvPr id="5" name="Rectangle 4"/>
          <p:cNvSpPr/>
          <p:nvPr/>
        </p:nvSpPr>
        <p:spPr>
          <a:xfrm>
            <a:off x="4005877" y="5122049"/>
            <a:ext cx="1800198" cy="590931"/>
          </a:xfrm>
          <a:prstGeom prst="rect">
            <a:avLst/>
          </a:prstGeom>
        </p:spPr>
        <p:txBody>
          <a:bodyPr wrap="square">
            <a:spAutoFit/>
          </a:bodyPr>
          <a:lstStyle/>
          <a:p>
            <a:r>
              <a:rPr lang="en-ZA" sz="3600" b="1" dirty="0" err="1"/>
              <a:t>Dankie</a:t>
            </a:r>
            <a:endParaRPr lang="en-ZA" sz="3600" dirty="0"/>
          </a:p>
        </p:txBody>
      </p:sp>
      <p:sp>
        <p:nvSpPr>
          <p:cNvPr id="7" name="Rectangle 6"/>
          <p:cNvSpPr/>
          <p:nvPr/>
        </p:nvSpPr>
        <p:spPr>
          <a:xfrm>
            <a:off x="201764" y="4141100"/>
            <a:ext cx="2484783" cy="646331"/>
          </a:xfrm>
          <a:prstGeom prst="rect">
            <a:avLst/>
          </a:prstGeom>
        </p:spPr>
        <p:txBody>
          <a:bodyPr wrap="none">
            <a:spAutoFit/>
          </a:bodyPr>
          <a:lstStyle/>
          <a:p>
            <a:r>
              <a:rPr lang="en-ZA" sz="3600" b="1" dirty="0" err="1"/>
              <a:t>Ke</a:t>
            </a:r>
            <a:r>
              <a:rPr lang="en-ZA" sz="3600" b="1" dirty="0"/>
              <a:t> a </a:t>
            </a:r>
            <a:r>
              <a:rPr lang="en-ZA" sz="3600" b="1" dirty="0" err="1"/>
              <a:t>leboga</a:t>
            </a:r>
            <a:r>
              <a:rPr lang="en-ZA" sz="3600" b="1" dirty="0"/>
              <a:t> </a:t>
            </a:r>
            <a:endParaRPr lang="en-ZA" sz="3600" dirty="0"/>
          </a:p>
        </p:txBody>
      </p:sp>
      <p:sp>
        <p:nvSpPr>
          <p:cNvPr id="8" name="Rectangle 7"/>
          <p:cNvSpPr/>
          <p:nvPr/>
        </p:nvSpPr>
        <p:spPr>
          <a:xfrm>
            <a:off x="107505" y="2080819"/>
            <a:ext cx="2474780" cy="646331"/>
          </a:xfrm>
          <a:prstGeom prst="rect">
            <a:avLst/>
          </a:prstGeom>
        </p:spPr>
        <p:txBody>
          <a:bodyPr wrap="none">
            <a:spAutoFit/>
          </a:bodyPr>
          <a:lstStyle/>
          <a:p>
            <a:r>
              <a:rPr lang="en-ZA" sz="3600" b="1" dirty="0" err="1"/>
              <a:t>Ndiyabulela</a:t>
            </a:r>
            <a:endParaRPr lang="en-ZA" sz="3600" dirty="0"/>
          </a:p>
        </p:txBody>
      </p:sp>
      <p:sp>
        <p:nvSpPr>
          <p:cNvPr id="9" name="Rectangle 8"/>
          <p:cNvSpPr/>
          <p:nvPr/>
        </p:nvSpPr>
        <p:spPr>
          <a:xfrm>
            <a:off x="6497437" y="2089345"/>
            <a:ext cx="2446054" cy="646331"/>
          </a:xfrm>
          <a:prstGeom prst="rect">
            <a:avLst/>
          </a:prstGeom>
        </p:spPr>
        <p:txBody>
          <a:bodyPr wrap="none">
            <a:spAutoFit/>
          </a:bodyPr>
          <a:lstStyle/>
          <a:p>
            <a:r>
              <a:rPr lang="en-ZA" sz="3600" b="1" dirty="0"/>
              <a:t>Ngiyabonga</a:t>
            </a:r>
            <a:endParaRPr lang="en-ZA" sz="3600" dirty="0"/>
          </a:p>
        </p:txBody>
      </p:sp>
      <p:sp>
        <p:nvSpPr>
          <p:cNvPr id="12" name="Rectangle 11"/>
          <p:cNvSpPr/>
          <p:nvPr/>
        </p:nvSpPr>
        <p:spPr>
          <a:xfrm>
            <a:off x="3178176" y="423430"/>
            <a:ext cx="2278060" cy="646331"/>
          </a:xfrm>
          <a:prstGeom prst="rect">
            <a:avLst/>
          </a:prstGeom>
        </p:spPr>
        <p:txBody>
          <a:bodyPr wrap="none">
            <a:spAutoFit/>
          </a:bodyPr>
          <a:lstStyle/>
          <a:p>
            <a:r>
              <a:rPr lang="en-ZA" sz="3600" b="1" dirty="0"/>
              <a:t>Thank you </a:t>
            </a:r>
            <a:endParaRPr lang="en-ZA" sz="3600" dirty="0"/>
          </a:p>
        </p:txBody>
      </p:sp>
      <p:sp>
        <p:nvSpPr>
          <p:cNvPr id="13" name="Rectangle 12"/>
          <p:cNvSpPr/>
          <p:nvPr/>
        </p:nvSpPr>
        <p:spPr>
          <a:xfrm>
            <a:off x="7290280" y="4141099"/>
            <a:ext cx="1636730" cy="646331"/>
          </a:xfrm>
          <a:prstGeom prst="rect">
            <a:avLst/>
          </a:prstGeom>
        </p:spPr>
        <p:txBody>
          <a:bodyPr wrap="none">
            <a:spAutoFit/>
          </a:bodyPr>
          <a:lstStyle/>
          <a:p>
            <a:r>
              <a:rPr lang="en-ZA" sz="3600" b="1" dirty="0" err="1"/>
              <a:t>Inkomu</a:t>
            </a:r>
            <a:endParaRPr lang="en-ZA" sz="3600" dirty="0"/>
          </a:p>
        </p:txBody>
      </p:sp>
      <p:pic>
        <p:nvPicPr>
          <p:cNvPr id="20"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descr="Related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6556" y="1442322"/>
            <a:ext cx="3808033" cy="2511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056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97643" y="1967169"/>
            <a:ext cx="8893175" cy="1365250"/>
          </a:xfrm>
          <a:solidFill>
            <a:srgbClr val="70A913"/>
          </a:solidFill>
        </p:spPr>
        <p:txBody>
          <a:bodyPr/>
          <a:lstStyle/>
          <a:p>
            <a:pPr marL="0" indent="0" algn="ctr">
              <a:buNone/>
            </a:pPr>
            <a:r>
              <a:rPr lang="en-ZA" sz="2800" b="1" dirty="0">
                <a:cs typeface="Arial" panose="020B0604020202020204" pitchFamily="34" charset="0"/>
              </a:rPr>
              <a:t>IMPLEMENTATION OF THE PLANS TO RESOLVE THE ISSUE OF DOWNTIMES AT DHA OFFICES</a:t>
            </a:r>
          </a:p>
          <a:p>
            <a:pPr marL="0" indent="0" algn="ctr">
              <a:buFont typeface="Wingdings" pitchFamily="2" charset="2"/>
              <a:buNone/>
            </a:pPr>
            <a:endParaRPr lang="en-ZA" altLang="en-US" sz="2400" b="1" dirty="0"/>
          </a:p>
        </p:txBody>
      </p:sp>
      <p:grpSp>
        <p:nvGrpSpPr>
          <p:cNvPr id="5123" name="Group 2"/>
          <p:cNvGrpSpPr>
            <a:grpSpLocks/>
          </p:cNvGrpSpPr>
          <p:nvPr/>
        </p:nvGrpSpPr>
        <p:grpSpPr bwMode="auto">
          <a:xfrm>
            <a:off x="0" y="5805488"/>
            <a:ext cx="9144000" cy="1041400"/>
            <a:chOff x="0" y="5828721"/>
            <a:chExt cx="9144000" cy="1017421"/>
          </a:xfrm>
        </p:grpSpPr>
        <p:pic>
          <p:nvPicPr>
            <p:cNvPr id="51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5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mtClean="0">
                <a:solidFill>
                  <a:srgbClr val="898989"/>
                </a:solidFill>
              </a:rPr>
              <a:pPr marL="0" indent="0" algn="l" eaLnBrk="1" hangingPunct="1">
                <a:buNone/>
              </a:pPr>
              <a:t>4</a:t>
            </a:fld>
            <a:endParaRPr lang="en-ZA" altLang="en-US" dirty="0">
              <a:solidFill>
                <a:srgbClr val="898989"/>
              </a:solidFill>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pic>
        <p:nvPicPr>
          <p:cNvPr id="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93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7950" y="79731"/>
            <a:ext cx="8893175" cy="493436"/>
          </a:xfrm>
          <a:solidFill>
            <a:srgbClr val="70A913"/>
          </a:solidFill>
        </p:spPr>
        <p:txBody>
          <a:bodyPr/>
          <a:lstStyle/>
          <a:p>
            <a:pPr marL="0" indent="0" algn="ctr">
              <a:buFont typeface="Wingdings" pitchFamily="2" charset="2"/>
              <a:buNone/>
            </a:pPr>
            <a:r>
              <a:rPr lang="en-ZA" altLang="en-US" sz="2400" b="1" dirty="0"/>
              <a:t>BACKGROUND</a:t>
            </a:r>
          </a:p>
        </p:txBody>
      </p:sp>
      <p:grpSp>
        <p:nvGrpSpPr>
          <p:cNvPr id="5123" name="Group 2"/>
          <p:cNvGrpSpPr>
            <a:grpSpLocks/>
          </p:cNvGrpSpPr>
          <p:nvPr/>
        </p:nvGrpSpPr>
        <p:grpSpPr bwMode="auto">
          <a:xfrm>
            <a:off x="0" y="5805488"/>
            <a:ext cx="9144000" cy="1041400"/>
            <a:chOff x="0" y="5828721"/>
            <a:chExt cx="9144000" cy="1017421"/>
          </a:xfrm>
        </p:grpSpPr>
        <p:pic>
          <p:nvPicPr>
            <p:cNvPr id="51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5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lgn="l" eaLnBrk="1" hangingPunct="1">
              <a:buNone/>
            </a:pPr>
            <a:fld id="{897B934A-29E9-47D0-9A1E-C6BDAD6FFCD0}" type="slidenum">
              <a:rPr lang="en-ZA" altLang="en-US" smtClean="0">
                <a:solidFill>
                  <a:srgbClr val="898989"/>
                </a:solidFill>
              </a:rPr>
              <a:pPr marL="0" indent="0" algn="l" eaLnBrk="1" hangingPunct="1">
                <a:buNone/>
              </a:pPr>
              <a:t>5</a:t>
            </a:fld>
            <a:endParaRPr lang="en-ZA" altLang="en-US" dirty="0">
              <a:solidFill>
                <a:srgbClr val="898989"/>
              </a:solidFill>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sp>
        <p:nvSpPr>
          <p:cNvPr id="5127" name="Rectangle 2"/>
          <p:cNvSpPr>
            <a:spLocks noChangeArrowheads="1"/>
          </p:cNvSpPr>
          <p:nvPr/>
        </p:nvSpPr>
        <p:spPr bwMode="auto">
          <a:xfrm>
            <a:off x="469900" y="789017"/>
            <a:ext cx="8044708" cy="592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 typeface="Courier New" panose="02070309020205020404" pitchFamily="49" charset="0"/>
              <a:buChar char="o"/>
              <a:defRPr/>
            </a:pPr>
            <a:r>
              <a:rPr lang="en-ZA" sz="2000" dirty="0">
                <a:cs typeface="Arial" panose="020B0604020202020204" pitchFamily="34" charset="0"/>
              </a:rPr>
              <a:t>The DHA and SITA made a presentation to the Portfolio Committee on Home Affairs on 31 August 2021 on the plans to be implemented to resolve network downtimes </a:t>
            </a:r>
          </a:p>
          <a:p>
            <a:pPr marL="285750" indent="-285750" algn="just">
              <a:buFont typeface="Courier New" panose="02070309020205020404" pitchFamily="49" charset="0"/>
              <a:buChar char="o"/>
              <a:defRPr/>
            </a:pPr>
            <a:r>
              <a:rPr lang="en-ZA" sz="2000" dirty="0">
                <a:cs typeface="Arial" panose="020B0604020202020204" pitchFamily="34" charset="0"/>
              </a:rPr>
              <a:t>The following actions were going to be implemented with various timelines and some we beyond the current financial year:</a:t>
            </a:r>
          </a:p>
          <a:p>
            <a:pPr marL="285750" indent="-285750" algn="just">
              <a:buFont typeface="Courier New" panose="02070309020205020404" pitchFamily="49" charset="0"/>
              <a:buChar char="o"/>
              <a:defRPr/>
            </a:pPr>
            <a:endParaRPr lang="en-ZA" sz="2000" dirty="0">
              <a:cs typeface="Arial" panose="020B0604020202020204" pitchFamily="34" charset="0"/>
            </a:endParaRPr>
          </a:p>
          <a:p>
            <a:pPr marL="914400" lvl="1" indent="-455400" algn="just">
              <a:spcAft>
                <a:spcPts val="1800"/>
              </a:spcAft>
              <a:buClr>
                <a:srgbClr val="000000"/>
              </a:buClr>
              <a:buFont typeface="Arial" panose="020B0604020202020204" pitchFamily="34" charset="0"/>
              <a:buChar char="•"/>
            </a:pPr>
            <a:r>
              <a:rPr lang="en-ZA" sz="1600" spc="-1" dirty="0">
                <a:solidFill>
                  <a:srgbClr val="000000"/>
                </a:solidFill>
                <a:ea typeface="DejaVu Sans"/>
              </a:rPr>
              <a:t>Increased usage of mobile connectivity supported by suitable connectivity media (antennae).</a:t>
            </a:r>
            <a:endParaRPr lang="en-ZA" sz="1600" spc="-1" dirty="0">
              <a:latin typeface="Arial"/>
            </a:endParaRPr>
          </a:p>
          <a:p>
            <a:pPr marL="914400" lvl="1" indent="-455400" algn="just">
              <a:spcAft>
                <a:spcPts val="1800"/>
              </a:spcAft>
              <a:buClr>
                <a:srgbClr val="000000"/>
              </a:buClr>
              <a:buFont typeface="Arial" panose="020B0604020202020204" pitchFamily="34" charset="0"/>
              <a:buChar char="•"/>
            </a:pPr>
            <a:r>
              <a:rPr lang="en-ZA" sz="1600" spc="-1" dirty="0">
                <a:solidFill>
                  <a:srgbClr val="000000"/>
                </a:solidFill>
                <a:ea typeface="DejaVu Sans"/>
              </a:rPr>
              <a:t>Revision of architecture to deal with bloatware (software with excessive use of infrastructure facilities and components). </a:t>
            </a:r>
            <a:endParaRPr lang="en-ZA" sz="1600" spc="-1" dirty="0">
              <a:latin typeface="Arial"/>
            </a:endParaRPr>
          </a:p>
          <a:p>
            <a:pPr marL="914400" lvl="1" indent="-455400" algn="just">
              <a:spcAft>
                <a:spcPts val="1800"/>
              </a:spcAft>
              <a:buClr>
                <a:srgbClr val="000000"/>
              </a:buClr>
              <a:buFont typeface="Arial" panose="020B0604020202020204" pitchFamily="34" charset="0"/>
              <a:buChar char="•"/>
            </a:pPr>
            <a:r>
              <a:rPr lang="en-ZA" sz="1600" spc="-1" dirty="0">
                <a:solidFill>
                  <a:srgbClr val="000000"/>
                </a:solidFill>
                <a:ea typeface="DejaVu Sans"/>
              </a:rPr>
              <a:t>Closer cooperation with other state and private entities on improving access to the internet.</a:t>
            </a:r>
            <a:endParaRPr lang="en-ZA" sz="1600" spc="-1" dirty="0">
              <a:latin typeface="Arial"/>
            </a:endParaRPr>
          </a:p>
          <a:p>
            <a:pPr marL="914400" lvl="1" indent="-455400" algn="just">
              <a:spcAft>
                <a:spcPts val="1800"/>
              </a:spcAft>
              <a:buClr>
                <a:srgbClr val="000000"/>
              </a:buClr>
              <a:buFont typeface="Arial" panose="020B0604020202020204" pitchFamily="34" charset="0"/>
              <a:buChar char="•"/>
            </a:pPr>
            <a:r>
              <a:rPr lang="en-ZA" sz="1600" spc="-1" dirty="0">
                <a:solidFill>
                  <a:srgbClr val="000000"/>
                </a:solidFill>
                <a:ea typeface="DejaVu Sans"/>
              </a:rPr>
              <a:t>Queue management system.</a:t>
            </a:r>
            <a:endParaRPr lang="en-ZA" sz="1600" spc="-1" dirty="0">
              <a:latin typeface="Arial"/>
            </a:endParaRPr>
          </a:p>
          <a:p>
            <a:pPr marL="914400" lvl="1" indent="-455400" algn="just">
              <a:spcAft>
                <a:spcPts val="1800"/>
              </a:spcAft>
              <a:buClr>
                <a:srgbClr val="000000"/>
              </a:buClr>
              <a:buFont typeface="Arial" panose="020B0604020202020204" pitchFamily="34" charset="0"/>
              <a:buChar char="•"/>
            </a:pPr>
            <a:r>
              <a:rPr lang="en-ZA" sz="1600" spc="-1" dirty="0">
                <a:solidFill>
                  <a:srgbClr val="000000"/>
                </a:solidFill>
                <a:ea typeface="DejaVu Sans"/>
              </a:rPr>
              <a:t>Maintain 196 generators in offices that have already been equipped to handle power outages.</a:t>
            </a:r>
            <a:endParaRPr lang="en-ZA" sz="1600" spc="-1" dirty="0">
              <a:latin typeface="Arial"/>
            </a:endParaRPr>
          </a:p>
          <a:p>
            <a:pPr marL="285750" indent="-285750" algn="just">
              <a:buFont typeface="Courier New" panose="02070309020205020404" pitchFamily="49" charset="0"/>
              <a:buChar char="o"/>
              <a:defRPr/>
            </a:pPr>
            <a:endParaRPr lang="en-ZA" sz="2000" dirty="0">
              <a:cs typeface="Arial" panose="020B0604020202020204" pitchFamily="34" charset="0"/>
            </a:endParaRPr>
          </a:p>
          <a:p>
            <a:pPr marL="742950" lvl="1" indent="-285750" algn="just">
              <a:buFont typeface="Courier New" panose="02070309020205020404" pitchFamily="49" charset="0"/>
              <a:buChar char="o"/>
              <a:defRPr/>
            </a:pPr>
            <a:endParaRPr lang="en-ZA" sz="2000" dirty="0">
              <a:latin typeface="Arial" panose="020B0604020202020204" pitchFamily="34" charset="0"/>
              <a:cs typeface="Arial" panose="020B0604020202020204" pitchFamily="34" charset="0"/>
            </a:endParaRPr>
          </a:p>
        </p:txBody>
      </p:sp>
      <p:pic>
        <p:nvPicPr>
          <p:cNvPr id="1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71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2235" y="52389"/>
            <a:ext cx="8893175" cy="496886"/>
          </a:xfrm>
          <a:solidFill>
            <a:srgbClr val="70A913"/>
          </a:solidFill>
        </p:spPr>
        <p:txBody>
          <a:bodyPr/>
          <a:lstStyle/>
          <a:p>
            <a:pPr marL="0" indent="0" algn="ctr">
              <a:buNone/>
            </a:pPr>
            <a:r>
              <a:rPr lang="en-ZA" altLang="en-US" sz="2400" b="1" dirty="0"/>
              <a:t>PROGRESS ON THE NETWORK IMPLEMENTATION PLAN</a:t>
            </a:r>
          </a:p>
        </p:txBody>
      </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512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buNone/>
            </a:pPr>
            <a:fld id="{897B934A-29E9-47D0-9A1E-C6BDAD6FFCD0}" type="slidenum">
              <a:rPr lang="en-ZA" altLang="en-US" sz="1800">
                <a:latin typeface="+mn-lt"/>
              </a:rPr>
              <a:pPr marL="0" indent="0">
                <a:buNone/>
              </a:pPr>
              <a:t>6</a:t>
            </a:fld>
            <a:endParaRPr lang="en-ZA" altLang="en-US" sz="1800" dirty="0">
              <a:latin typeface="+mn-lt"/>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p:txBody>
      </p:sp>
      <p:pic>
        <p:nvPicPr>
          <p:cNvPr id="1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ontent Placeholder 5">
            <a:extLst>
              <a:ext uri="{FF2B5EF4-FFF2-40B4-BE49-F238E27FC236}">
                <a16:creationId xmlns:a16="http://schemas.microsoft.com/office/drawing/2014/main" id="{21450084-1AE7-47E2-B581-F17B6487EA4C}"/>
              </a:ext>
            </a:extLst>
          </p:cNvPr>
          <p:cNvGraphicFramePr>
            <a:graphicFrameLocks/>
          </p:cNvGraphicFramePr>
          <p:nvPr>
            <p:extLst>
              <p:ext uri="{D42A27DB-BD31-4B8C-83A1-F6EECF244321}">
                <p14:modId xmlns:p14="http://schemas.microsoft.com/office/powerpoint/2010/main" val="1941593372"/>
              </p:ext>
            </p:extLst>
          </p:nvPr>
        </p:nvGraphicFramePr>
        <p:xfrm>
          <a:off x="104378" y="1028020"/>
          <a:ext cx="8943393" cy="5763768"/>
        </p:xfrm>
        <a:graphic>
          <a:graphicData uri="http://schemas.openxmlformats.org/drawingml/2006/table">
            <a:tbl>
              <a:tblPr firstRow="1" bandRow="1">
                <a:tableStyleId>{F5AB1C69-6EDB-4FF4-983F-18BD219EF322}</a:tableStyleId>
              </a:tblPr>
              <a:tblGrid>
                <a:gridCol w="2138637">
                  <a:extLst>
                    <a:ext uri="{9D8B030D-6E8A-4147-A177-3AD203B41FA5}">
                      <a16:colId xmlns:a16="http://schemas.microsoft.com/office/drawing/2014/main" val="1000463310"/>
                    </a:ext>
                  </a:extLst>
                </a:gridCol>
                <a:gridCol w="907301">
                  <a:extLst>
                    <a:ext uri="{9D8B030D-6E8A-4147-A177-3AD203B41FA5}">
                      <a16:colId xmlns:a16="http://schemas.microsoft.com/office/drawing/2014/main" val="734362432"/>
                    </a:ext>
                  </a:extLst>
                </a:gridCol>
                <a:gridCol w="1352074">
                  <a:extLst>
                    <a:ext uri="{9D8B030D-6E8A-4147-A177-3AD203B41FA5}">
                      <a16:colId xmlns:a16="http://schemas.microsoft.com/office/drawing/2014/main" val="3049100895"/>
                    </a:ext>
                  </a:extLst>
                </a:gridCol>
                <a:gridCol w="4545381">
                  <a:extLst>
                    <a:ext uri="{9D8B030D-6E8A-4147-A177-3AD203B41FA5}">
                      <a16:colId xmlns:a16="http://schemas.microsoft.com/office/drawing/2014/main" val="2753103580"/>
                    </a:ext>
                  </a:extLst>
                </a:gridCol>
              </a:tblGrid>
              <a:tr h="254984">
                <a:tc>
                  <a:txBody>
                    <a:bodyPr/>
                    <a:lstStyle/>
                    <a:p>
                      <a:pPr marL="0" indent="0" algn="ctr">
                        <a:buFont typeface="+mj-lt"/>
                        <a:buNone/>
                      </a:pPr>
                      <a:r>
                        <a:rPr lang="en-US" sz="1600" dirty="0"/>
                        <a:t>Deliverable</a:t>
                      </a:r>
                      <a:endParaRPr lang="en-ZA" sz="1600" dirty="0"/>
                    </a:p>
                  </a:txBody>
                  <a:tcPr marL="82296" marR="82296" marT="41148" marB="41148"/>
                </a:tc>
                <a:tc>
                  <a:txBody>
                    <a:bodyPr/>
                    <a:lstStyle/>
                    <a:p>
                      <a:pPr algn="ctr"/>
                      <a:r>
                        <a:rPr lang="en-ZA" sz="1600" dirty="0" err="1"/>
                        <a:t>Resp</a:t>
                      </a:r>
                      <a:endParaRPr lang="en-ZA" sz="1600" dirty="0"/>
                    </a:p>
                  </a:txBody>
                  <a:tcPr marL="82296" marR="82296" marT="41148" marB="41148"/>
                </a:tc>
                <a:tc>
                  <a:txBody>
                    <a:bodyPr/>
                    <a:lstStyle/>
                    <a:p>
                      <a:pPr algn="ctr"/>
                      <a:r>
                        <a:rPr lang="en-US" sz="1600" dirty="0"/>
                        <a:t>Due Date</a:t>
                      </a:r>
                      <a:endParaRPr lang="en-ZA" sz="1600" dirty="0"/>
                    </a:p>
                  </a:txBody>
                  <a:tcPr marL="82296" marR="82296" marT="41148" marB="41148"/>
                </a:tc>
                <a:tc>
                  <a:txBody>
                    <a:bodyPr/>
                    <a:lstStyle/>
                    <a:p>
                      <a:pPr algn="ctr"/>
                      <a:r>
                        <a:rPr lang="en-US" sz="1600" dirty="0"/>
                        <a:t>Status</a:t>
                      </a:r>
                      <a:endParaRPr lang="en-ZA" sz="1600" dirty="0"/>
                    </a:p>
                  </a:txBody>
                  <a:tcPr marL="82296" marR="82296" marT="41148" marB="41148"/>
                </a:tc>
                <a:extLst>
                  <a:ext uri="{0D108BD9-81ED-4DB2-BD59-A6C34878D82A}">
                    <a16:rowId xmlns:a16="http://schemas.microsoft.com/office/drawing/2014/main" val="2236865027"/>
                  </a:ext>
                </a:extLst>
              </a:tr>
              <a:tr h="1138428">
                <a:tc>
                  <a:txBody>
                    <a:bodyPr/>
                    <a:lstStyle/>
                    <a:p>
                      <a:pPr marL="0" marR="0" lvl="0" indent="0" algn="l"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u="sng" dirty="0"/>
                        <a:t>Acceptance of the DHA Investment Plan</a:t>
                      </a:r>
                      <a:endParaRPr lang="en-US" sz="1600" b="1" u="sng" dirty="0"/>
                    </a:p>
                  </a:txBody>
                  <a:tcPr marL="82296" marR="82296" marT="41148" marB="41148"/>
                </a:tc>
                <a:tc>
                  <a:txBody>
                    <a:bodyPr/>
                    <a:lstStyle/>
                    <a:p>
                      <a:pPr marL="171450" marR="0" lvl="0" indent="-171450"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DHA/ SITA</a:t>
                      </a:r>
                    </a:p>
                  </a:txBody>
                  <a:tcPr marL="82296" marR="82296" marT="41148" marB="41148"/>
                </a:tc>
                <a:tc>
                  <a:txBody>
                    <a:bodyPr/>
                    <a:lstStyle/>
                    <a:p>
                      <a:pPr marL="171450" indent="-171450">
                        <a:buFont typeface="Arial" panose="020B0604020202020204" pitchFamily="34" charset="0"/>
                        <a:buChar char="•"/>
                      </a:pPr>
                      <a:r>
                        <a:rPr lang="en-US" sz="1600" dirty="0"/>
                        <a:t>31/03/2022</a:t>
                      </a:r>
                      <a:endParaRPr lang="en-ZA" sz="1600" dirty="0"/>
                    </a:p>
                  </a:txBody>
                  <a:tcPr marL="82296" marR="82296" marT="41148" marB="41148"/>
                </a:tc>
                <a:tc>
                  <a:txBody>
                    <a:bodyPr/>
                    <a:lstStyle/>
                    <a:p>
                      <a:pPr marL="171450" indent="-171450">
                        <a:buFont typeface="Arial" panose="020B0604020202020204" pitchFamily="34" charset="0"/>
                        <a:buChar char="•"/>
                      </a:pPr>
                      <a:r>
                        <a:rPr lang="en-ZA" sz="1600" kern="1200" dirty="0">
                          <a:solidFill>
                            <a:schemeClr val="dk1"/>
                          </a:solidFill>
                          <a:effectLst/>
                          <a:latin typeface="+mn-lt"/>
                          <a:ea typeface="+mn-ea"/>
                          <a:cs typeface="+mn-cs"/>
                        </a:rPr>
                        <a:t>DHA’s highest technology priorities is the rollout and deployment of the uninterruptable network reference architecture. A reliable and high capacity network is essential to continued operations. This investment is guided by three strategic goals: </a:t>
                      </a:r>
                      <a:endParaRPr lang="en-ZA" sz="1600" dirty="0"/>
                    </a:p>
                    <a:p>
                      <a:pPr lvl="1"/>
                      <a:r>
                        <a:rPr lang="en-ZA" sz="1400" kern="1200" dirty="0">
                          <a:solidFill>
                            <a:schemeClr val="dk1"/>
                          </a:solidFill>
                          <a:effectLst/>
                          <a:latin typeface="+mn-lt"/>
                          <a:ea typeface="+mn-ea"/>
                          <a:cs typeface="+mn-cs"/>
                        </a:rPr>
                        <a:t>a)</a:t>
                      </a:r>
                      <a:r>
                        <a:rPr lang="en-ZA" sz="1800" kern="1200" dirty="0">
                          <a:solidFill>
                            <a:schemeClr val="dk1"/>
                          </a:solidFill>
                          <a:effectLst/>
                          <a:latin typeface="+mn-lt"/>
                          <a:ea typeface="+mn-ea"/>
                          <a:cs typeface="+mn-cs"/>
                        </a:rPr>
                        <a:t> </a:t>
                      </a:r>
                      <a:r>
                        <a:rPr lang="en-ZA" sz="1400" kern="1200" dirty="0">
                          <a:solidFill>
                            <a:schemeClr val="dk1"/>
                          </a:solidFill>
                          <a:effectLst/>
                          <a:latin typeface="+mn-lt"/>
                          <a:ea typeface="+mn-ea"/>
                          <a:cs typeface="+mn-cs"/>
                        </a:rPr>
                        <a:t> Support, Maintain, and Secure Critical Infrastructure </a:t>
                      </a:r>
                      <a:endParaRPr lang="en-ZA" sz="1400" dirty="0">
                        <a:effectLst/>
                      </a:endParaRPr>
                    </a:p>
                    <a:p>
                      <a:pPr lvl="1"/>
                      <a:r>
                        <a:rPr lang="en-ZA" sz="1400" kern="1200" dirty="0">
                          <a:solidFill>
                            <a:schemeClr val="dk1"/>
                          </a:solidFill>
                          <a:effectLst/>
                          <a:latin typeface="+mn-lt"/>
                          <a:ea typeface="+mn-ea"/>
                          <a:cs typeface="+mn-cs"/>
                        </a:rPr>
                        <a:t>b)  Improve Efficiency and Effectiveness of DHA Operations </a:t>
                      </a:r>
                    </a:p>
                    <a:p>
                      <a:pPr lvl="1"/>
                      <a:r>
                        <a:rPr lang="en-ZA" sz="1400" kern="1200" dirty="0">
                          <a:solidFill>
                            <a:schemeClr val="dk1"/>
                          </a:solidFill>
                          <a:effectLst/>
                          <a:latin typeface="+mn-lt"/>
                          <a:ea typeface="+mn-ea"/>
                          <a:cs typeface="+mn-cs"/>
                        </a:rPr>
                        <a:t>c)  Increase Access and Transparency to Local Government &amp; Citizens</a:t>
                      </a:r>
                      <a:r>
                        <a:rPr lang="en-ZA" sz="1600" kern="1200" dirty="0">
                          <a:solidFill>
                            <a:schemeClr val="dk1"/>
                          </a:solidFill>
                          <a:effectLst/>
                          <a:latin typeface="+mn-lt"/>
                          <a:ea typeface="+mn-ea"/>
                          <a:cs typeface="+mn-cs"/>
                        </a:rPr>
                        <a:t>. </a:t>
                      </a:r>
                      <a:endParaRPr lang="en-US" sz="1600" dirty="0"/>
                    </a:p>
                    <a:p>
                      <a:pPr marL="171450" indent="-171450">
                        <a:buFont typeface="Arial" panose="020B0604020202020204" pitchFamily="34" charset="0"/>
                        <a:buChar char="•"/>
                      </a:pPr>
                      <a:r>
                        <a:rPr lang="en-US" sz="1600" dirty="0"/>
                        <a:t>DHA and SITA have made several investments in support of the implementation of the Investment Plan in a phased approach, more funding is required for further implementation of the Investment Plan.</a:t>
                      </a:r>
                    </a:p>
                  </a:txBody>
                  <a:tcPr marL="82296" marR="82296" marT="41148" marB="41148"/>
                </a:tc>
                <a:extLst>
                  <a:ext uri="{0D108BD9-81ED-4DB2-BD59-A6C34878D82A}">
                    <a16:rowId xmlns:a16="http://schemas.microsoft.com/office/drawing/2014/main" val="3349192501"/>
                  </a:ext>
                </a:extLst>
              </a:tr>
              <a:tr h="1138428">
                <a:tc>
                  <a:txBody>
                    <a:bodyPr/>
                    <a:lstStyle/>
                    <a:p>
                      <a:pPr marL="0" marR="0" lvl="0" indent="0" algn="l"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u="sng" kern="1200" dirty="0"/>
                        <a:t>Remote Environmental Management (REM) Solution</a:t>
                      </a:r>
                      <a:endParaRPr lang="en-ZA" sz="1600" b="1" u="sng" dirty="0"/>
                    </a:p>
                  </a:txBody>
                  <a:tcPr marL="82296" marR="82296" marT="41148" marB="41148"/>
                </a:tc>
                <a:tc>
                  <a:txBody>
                    <a:bodyPr/>
                    <a:lstStyle/>
                    <a:p>
                      <a:pPr marL="0" marR="0" lvl="0" indent="0" algn="ctr" defTabSz="846625" rtl="0" eaLnBrk="1" fontAlgn="auto" latinLnBrk="0" hangingPunct="1">
                        <a:lnSpc>
                          <a:spcPct val="100000"/>
                        </a:lnSpc>
                        <a:spcBef>
                          <a:spcPts val="0"/>
                        </a:spcBef>
                        <a:spcAft>
                          <a:spcPts val="0"/>
                        </a:spcAft>
                        <a:buClrTx/>
                        <a:buSzTx/>
                        <a:buFont typeface="+mj-lt"/>
                        <a:buNone/>
                        <a:tabLst/>
                        <a:defRPr/>
                      </a:pPr>
                      <a:r>
                        <a:rPr lang="en-ZA" sz="1600" dirty="0"/>
                        <a:t>SITA</a:t>
                      </a:r>
                    </a:p>
                  </a:txBody>
                  <a:tcPr marL="82296" marR="82296" marT="41148" marB="41148"/>
                </a:tc>
                <a:tc>
                  <a:txBody>
                    <a:bodyPr/>
                    <a:lstStyle/>
                    <a:p>
                      <a:pPr algn="ctr"/>
                      <a:r>
                        <a:rPr lang="en-ZA" sz="1600" dirty="0"/>
                        <a:t>31/03/2022</a:t>
                      </a:r>
                    </a:p>
                  </a:txBody>
                  <a:tcPr marL="82296" marR="82296" marT="41148" marB="41148"/>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Entails p</a:t>
                      </a:r>
                      <a:r>
                        <a:rPr lang="en-ZA" sz="1600" dirty="0" err="1"/>
                        <a:t>ro</a:t>
                      </a:r>
                      <a:r>
                        <a:rPr lang="en-ZA" sz="1600" dirty="0"/>
                        <a:t>-active monitoring of the environmental systems on the SITA Switching Centres to prevent downtimes.</a:t>
                      </a:r>
                    </a:p>
                    <a:p>
                      <a:pPr marL="171450" indent="-171450">
                        <a:buFont typeface="Arial" panose="020B0604020202020204" pitchFamily="34" charset="0"/>
                        <a:buChar char="•"/>
                      </a:pPr>
                      <a:r>
                        <a:rPr lang="en-ZA" sz="1600" dirty="0"/>
                        <a:t>The service provider has been contracted, equipment ordered and the implementation is to be completed by the end of June 2022.</a:t>
                      </a:r>
                    </a:p>
                  </a:txBody>
                  <a:tcPr marL="82296" marR="82296" marT="41148" marB="41148"/>
                </a:tc>
                <a:extLst>
                  <a:ext uri="{0D108BD9-81ED-4DB2-BD59-A6C34878D82A}">
                    <a16:rowId xmlns:a16="http://schemas.microsoft.com/office/drawing/2014/main" val="1471044051"/>
                  </a:ext>
                </a:extLst>
              </a:tr>
            </a:tbl>
          </a:graphicData>
        </a:graphic>
      </p:graphicFrame>
      <p:sp>
        <p:nvSpPr>
          <p:cNvPr id="17" name="Title 1">
            <a:extLst>
              <a:ext uri="{FF2B5EF4-FFF2-40B4-BE49-F238E27FC236}">
                <a16:creationId xmlns:a16="http://schemas.microsoft.com/office/drawing/2014/main" id="{60A3166D-FBCD-4EB5-B3BF-0240FD62D235}"/>
              </a:ext>
            </a:extLst>
          </p:cNvPr>
          <p:cNvSpPr>
            <a:spLocks noGrp="1"/>
          </p:cNvSpPr>
          <p:nvPr>
            <p:ph type="title"/>
          </p:nvPr>
        </p:nvSpPr>
        <p:spPr>
          <a:xfrm>
            <a:off x="104377" y="549275"/>
            <a:ext cx="8943394" cy="480131"/>
          </a:xfrm>
          <a:noFill/>
        </p:spPr>
        <p:txBody>
          <a:bodyPr anchor="t">
            <a:spAutoFit/>
          </a:bodyPr>
          <a:lstStyle/>
          <a:p>
            <a:pPr algn="l"/>
            <a:r>
              <a:rPr lang="en-US" sz="2520" b="1" dirty="0"/>
              <a:t>The Investment Plan high-level deliverables for Networks</a:t>
            </a:r>
            <a:endParaRPr lang="en-ZA" sz="2520" b="1" dirty="0"/>
          </a:p>
        </p:txBody>
      </p:sp>
      <p:sp>
        <p:nvSpPr>
          <p:cNvPr id="2" name="TextBox 1">
            <a:extLst>
              <a:ext uri="{FF2B5EF4-FFF2-40B4-BE49-F238E27FC236}">
                <a16:creationId xmlns:a16="http://schemas.microsoft.com/office/drawing/2014/main" id="{DE56578D-5E5D-C441-8709-81DFF34085C6}"/>
              </a:ext>
            </a:extLst>
          </p:cNvPr>
          <p:cNvSpPr txBox="1"/>
          <p:nvPr/>
        </p:nvSpPr>
        <p:spPr>
          <a:xfrm>
            <a:off x="1000664" y="-43132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46437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2235" y="52389"/>
            <a:ext cx="8893175" cy="496886"/>
          </a:xfrm>
          <a:solidFill>
            <a:srgbClr val="70A913"/>
          </a:solidFill>
        </p:spPr>
        <p:txBody>
          <a:bodyPr/>
          <a:lstStyle/>
          <a:p>
            <a:pPr marL="0" indent="0" algn="ctr">
              <a:buNone/>
            </a:pPr>
            <a:r>
              <a:rPr lang="en-ZA" altLang="en-US" sz="2400" b="1" dirty="0"/>
              <a:t>PROGRESS ON THE IMPLEMENTATION PLAN</a:t>
            </a:r>
          </a:p>
        </p:txBody>
      </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512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buNone/>
            </a:pPr>
            <a:fld id="{897B934A-29E9-47D0-9A1E-C6BDAD6FFCD0}" type="slidenum">
              <a:rPr lang="en-ZA" altLang="en-US" sz="1800">
                <a:latin typeface="+mn-lt"/>
              </a:rPr>
              <a:pPr marL="0" indent="0">
                <a:buNone/>
              </a:pPr>
              <a:t>7</a:t>
            </a:fld>
            <a:endParaRPr lang="en-ZA" altLang="en-US" sz="1800" dirty="0">
              <a:latin typeface="+mn-lt"/>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p:txBody>
      </p:sp>
      <p:pic>
        <p:nvPicPr>
          <p:cNvPr id="1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ontent Placeholder 5">
            <a:extLst>
              <a:ext uri="{FF2B5EF4-FFF2-40B4-BE49-F238E27FC236}">
                <a16:creationId xmlns:a16="http://schemas.microsoft.com/office/drawing/2014/main" id="{21450084-1AE7-47E2-B581-F17B6487EA4C}"/>
              </a:ext>
            </a:extLst>
          </p:cNvPr>
          <p:cNvGraphicFramePr>
            <a:graphicFrameLocks/>
          </p:cNvGraphicFramePr>
          <p:nvPr>
            <p:extLst/>
          </p:nvPr>
        </p:nvGraphicFramePr>
        <p:xfrm>
          <a:off x="108000" y="1006358"/>
          <a:ext cx="8943393" cy="4230624"/>
        </p:xfrm>
        <a:graphic>
          <a:graphicData uri="http://schemas.openxmlformats.org/drawingml/2006/table">
            <a:tbl>
              <a:tblPr firstRow="1" bandRow="1">
                <a:tableStyleId>{F5AB1C69-6EDB-4FF4-983F-18BD219EF322}</a:tableStyleId>
              </a:tblPr>
              <a:tblGrid>
                <a:gridCol w="2138637">
                  <a:extLst>
                    <a:ext uri="{9D8B030D-6E8A-4147-A177-3AD203B41FA5}">
                      <a16:colId xmlns:a16="http://schemas.microsoft.com/office/drawing/2014/main" val="1000463310"/>
                    </a:ext>
                  </a:extLst>
                </a:gridCol>
                <a:gridCol w="907301">
                  <a:extLst>
                    <a:ext uri="{9D8B030D-6E8A-4147-A177-3AD203B41FA5}">
                      <a16:colId xmlns:a16="http://schemas.microsoft.com/office/drawing/2014/main" val="734362432"/>
                    </a:ext>
                  </a:extLst>
                </a:gridCol>
                <a:gridCol w="1172965">
                  <a:extLst>
                    <a:ext uri="{9D8B030D-6E8A-4147-A177-3AD203B41FA5}">
                      <a16:colId xmlns:a16="http://schemas.microsoft.com/office/drawing/2014/main" val="3049100895"/>
                    </a:ext>
                  </a:extLst>
                </a:gridCol>
                <a:gridCol w="4724490">
                  <a:extLst>
                    <a:ext uri="{9D8B030D-6E8A-4147-A177-3AD203B41FA5}">
                      <a16:colId xmlns:a16="http://schemas.microsoft.com/office/drawing/2014/main" val="3882135776"/>
                    </a:ext>
                  </a:extLst>
                </a:gridCol>
              </a:tblGrid>
              <a:tr h="254984">
                <a:tc>
                  <a:txBody>
                    <a:bodyPr/>
                    <a:lstStyle/>
                    <a:p>
                      <a:pPr marL="0" indent="0" algn="ctr">
                        <a:buFont typeface="+mj-lt"/>
                        <a:buNone/>
                      </a:pPr>
                      <a:r>
                        <a:rPr lang="en-US" sz="1600" dirty="0"/>
                        <a:t>Deliverable</a:t>
                      </a:r>
                      <a:endParaRPr lang="en-ZA" sz="1600" dirty="0"/>
                    </a:p>
                  </a:txBody>
                  <a:tcPr marL="82296" marR="82296" marT="41148" marB="41148"/>
                </a:tc>
                <a:tc>
                  <a:txBody>
                    <a:bodyPr/>
                    <a:lstStyle/>
                    <a:p>
                      <a:pPr algn="ctr"/>
                      <a:r>
                        <a:rPr lang="en-ZA" sz="1600" dirty="0" err="1"/>
                        <a:t>Resp</a:t>
                      </a:r>
                      <a:endParaRPr lang="en-ZA" sz="1600" dirty="0"/>
                    </a:p>
                  </a:txBody>
                  <a:tcPr marL="82296" marR="82296" marT="41148" marB="41148"/>
                </a:tc>
                <a:tc>
                  <a:txBody>
                    <a:bodyPr/>
                    <a:lstStyle/>
                    <a:p>
                      <a:pPr algn="ctr"/>
                      <a:r>
                        <a:rPr lang="en-US" sz="1600" dirty="0"/>
                        <a:t>Due Date</a:t>
                      </a:r>
                      <a:endParaRPr lang="en-ZA" sz="1600" dirty="0"/>
                    </a:p>
                  </a:txBody>
                  <a:tcPr marL="82296" marR="82296" marT="41148" marB="41148"/>
                </a:tc>
                <a:tc>
                  <a:txBody>
                    <a:bodyPr/>
                    <a:lstStyle/>
                    <a:p>
                      <a:pPr algn="ctr"/>
                      <a:r>
                        <a:rPr lang="en-US" sz="1600" dirty="0"/>
                        <a:t>Status</a:t>
                      </a:r>
                      <a:endParaRPr lang="en-ZA" sz="1600" dirty="0"/>
                    </a:p>
                  </a:txBody>
                  <a:tcPr marL="82296" marR="82296" marT="41148" marB="41148"/>
                </a:tc>
                <a:extLst>
                  <a:ext uri="{0D108BD9-81ED-4DB2-BD59-A6C34878D82A}">
                    <a16:rowId xmlns:a16="http://schemas.microsoft.com/office/drawing/2014/main" val="2236865027"/>
                  </a:ext>
                </a:extLst>
              </a:tr>
              <a:tr h="148760">
                <a:tc gridSpan="4">
                  <a:txBody>
                    <a:bodyPr/>
                    <a:lstStyle/>
                    <a:p>
                      <a:pPr marL="0" marR="0" lvl="0" indent="0" algn="l"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u="sng" kern="1200" dirty="0"/>
                        <a:t>Software Defined Networking</a:t>
                      </a:r>
                      <a:r>
                        <a:rPr lang="en-US" sz="1600" u="sng" kern="1200" baseline="0" dirty="0"/>
                        <a:t> (SDN)</a:t>
                      </a:r>
                      <a:endParaRPr lang="en-US" sz="1600" b="1" u="sng" kern="1200" dirty="0">
                        <a:solidFill>
                          <a:schemeClr val="dk1"/>
                        </a:solidFill>
                        <a:latin typeface="+mn-lt"/>
                        <a:ea typeface="+mn-ea"/>
                        <a:cs typeface="+mn-cs"/>
                      </a:endParaRPr>
                    </a:p>
                  </a:txBody>
                  <a:tcPr marL="82296" marR="82296" marT="41148" marB="41148"/>
                </a:tc>
                <a:tc hMerge="1">
                  <a:txBody>
                    <a:bodyPr/>
                    <a:lstStyle/>
                    <a:p>
                      <a:pPr marL="0" marR="0" lvl="0" indent="0" algn="l" defTabSz="846625" rtl="0" eaLnBrk="1" fontAlgn="auto" latinLnBrk="0" hangingPunct="1">
                        <a:lnSpc>
                          <a:spcPct val="100000"/>
                        </a:lnSpc>
                        <a:spcBef>
                          <a:spcPts val="0"/>
                        </a:spcBef>
                        <a:spcAft>
                          <a:spcPts val="0"/>
                        </a:spcAft>
                        <a:buClrTx/>
                        <a:buSzTx/>
                        <a:buFont typeface="+mj-lt"/>
                        <a:buNone/>
                        <a:tabLst/>
                        <a:defRPr/>
                      </a:pPr>
                      <a:endParaRPr lang="en-ZA" sz="1000" dirty="0"/>
                    </a:p>
                  </a:txBody>
                  <a:tcPr marL="82296" marR="82296" marT="41148" marB="41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000" dirty="0"/>
                    </a:p>
                  </a:txBody>
                  <a:tcPr marL="82296" marR="82296" marT="41148" marB="41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37562" marR="0" lvl="0" indent="-171450"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kern="1200" dirty="0">
                        <a:solidFill>
                          <a:schemeClr val="dk1"/>
                        </a:solidFill>
                        <a:latin typeface="+mn-lt"/>
                        <a:ea typeface="+mn-ea"/>
                        <a:cs typeface="+mn-cs"/>
                      </a:endParaRPr>
                    </a:p>
                  </a:txBody>
                  <a:tcPr marL="82296" marR="82296" marT="41148" marB="41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723450"/>
                  </a:ext>
                </a:extLst>
              </a:tr>
              <a:tr h="419972">
                <a:tc>
                  <a:txBody>
                    <a:bodyPr/>
                    <a:lstStyle/>
                    <a:p>
                      <a:pPr marL="0" marR="0" lvl="0" indent="0" algn="l"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u="sng" dirty="0"/>
                        <a:t>NGN Remedial Plan</a:t>
                      </a:r>
                      <a:endParaRPr lang="en-ZA" sz="1600" b="1" u="sng" dirty="0"/>
                    </a:p>
                  </a:txBody>
                  <a:tcPr marL="82296" marR="82296" marT="41148" marB="41148"/>
                </a:tc>
                <a:tc>
                  <a:txBody>
                    <a:bodyPr/>
                    <a:lstStyle/>
                    <a:p>
                      <a:pPr marL="0" marR="0" lvl="0" indent="0" algn="ctr"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dirty="0"/>
                        <a:t>SITA</a:t>
                      </a:r>
                    </a:p>
                  </a:txBody>
                  <a:tcPr marL="82296" marR="82296" marT="41148" marB="41148"/>
                </a:tc>
                <a:tc>
                  <a:txBody>
                    <a:bodyPr/>
                    <a:lstStyle/>
                    <a:p>
                      <a:pPr marL="0" indent="0" algn="ctr">
                        <a:buFont typeface="Arial" panose="020B0604020202020204" pitchFamily="34" charset="0"/>
                        <a:buNone/>
                      </a:pPr>
                      <a:r>
                        <a:rPr lang="en-ZA" sz="1600" dirty="0"/>
                        <a:t>31/03/2022</a:t>
                      </a:r>
                    </a:p>
                  </a:txBody>
                  <a:tcPr marL="82296" marR="82296" marT="41148" marB="41148"/>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t>The</a:t>
                      </a:r>
                      <a:r>
                        <a:rPr lang="en-US" sz="1600" kern="1200" baseline="0" dirty="0"/>
                        <a:t> SDN is modernizing the ageing core network infrastructure in order to prevent the impact of switching center outages on DHA front offices.</a:t>
                      </a:r>
                      <a:endParaRPr lang="en-US" sz="1600" kern="1200" dirty="0"/>
                    </a:p>
                    <a:p>
                      <a:pPr marL="171450" indent="-171450">
                        <a:buFont typeface="Arial" panose="020B0604020202020204" pitchFamily="34" charset="0"/>
                        <a:buChar char="•"/>
                      </a:pPr>
                      <a:r>
                        <a:rPr lang="en-US" sz="1600" kern="1200" dirty="0"/>
                        <a:t>Board has approved the appointment of the SDN Service Provider.  The contract is to be finalized by end of November 2021.  </a:t>
                      </a:r>
                    </a:p>
                    <a:p>
                      <a:pPr marL="171450" indent="-171450">
                        <a:buFont typeface="Arial" panose="020B0604020202020204" pitchFamily="34" charset="0"/>
                        <a:buChar char="•"/>
                      </a:pPr>
                      <a:r>
                        <a:rPr lang="en-US" sz="1600" kern="1200" dirty="0"/>
                        <a:t>SITA to define regional implementation based on the approved design as per the award of the service provider as part of phase 1 </a:t>
                      </a:r>
                    </a:p>
                    <a:p>
                      <a:pPr marL="171450" indent="-171450">
                        <a:buFont typeface="Arial" panose="020B0604020202020204" pitchFamily="34" charset="0"/>
                        <a:buChar char="•"/>
                      </a:pPr>
                      <a:r>
                        <a:rPr lang="en-US" sz="1600" kern="1200" dirty="0"/>
                        <a:t>The implementation of phase 1 of the project is expected to be completed by the end of March 2022.</a:t>
                      </a:r>
                      <a:endParaRPr lang="en-US" sz="1600" kern="1200" dirty="0">
                        <a:solidFill>
                          <a:schemeClr val="tx1"/>
                        </a:solidFill>
                        <a:latin typeface="+mn-lt"/>
                        <a:ea typeface="+mn-ea"/>
                        <a:cs typeface="+mn-cs"/>
                      </a:endParaRPr>
                    </a:p>
                  </a:txBody>
                  <a:tcPr marL="82296" marR="82296" marT="41148" marB="41148"/>
                </a:tc>
                <a:extLst>
                  <a:ext uri="{0D108BD9-81ED-4DB2-BD59-A6C34878D82A}">
                    <a16:rowId xmlns:a16="http://schemas.microsoft.com/office/drawing/2014/main" val="2781105747"/>
                  </a:ext>
                </a:extLst>
              </a:tr>
              <a:tr h="419972">
                <a:tc>
                  <a:txBody>
                    <a:bodyPr/>
                    <a:lstStyle/>
                    <a:p>
                      <a:pPr marL="0" marR="0" lvl="0" indent="0" algn="l"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u="sng" kern="1200" dirty="0"/>
                        <a:t>SITA Core Network- layer 2</a:t>
                      </a:r>
                      <a:endParaRPr lang="en-US" sz="1600" b="1" u="sng" kern="1200" dirty="0">
                        <a:solidFill>
                          <a:schemeClr val="dk1"/>
                        </a:solidFill>
                        <a:latin typeface="+mn-lt"/>
                        <a:ea typeface="+mn-ea"/>
                        <a:cs typeface="+mn-cs"/>
                      </a:endParaRPr>
                    </a:p>
                  </a:txBody>
                  <a:tcPr marL="82296" marR="82296" marT="41148" marB="41148"/>
                </a:tc>
                <a:tc>
                  <a:txBody>
                    <a:bodyPr/>
                    <a:lstStyle/>
                    <a:p>
                      <a:pPr algn="ctr"/>
                      <a:r>
                        <a:rPr lang="en-US" sz="1600" dirty="0"/>
                        <a:t>SITA</a:t>
                      </a:r>
                    </a:p>
                  </a:txBody>
                  <a:tcPr marL="82296" marR="82296" marT="41148" marB="41148"/>
                </a:tc>
                <a:tc>
                  <a:txBody>
                    <a:bodyPr/>
                    <a:lstStyle/>
                    <a:p>
                      <a:pPr algn="ctr"/>
                      <a:r>
                        <a:rPr lang="en-US" sz="1600" kern="1200" dirty="0"/>
                        <a:t>31/03/2022</a:t>
                      </a:r>
                      <a:endParaRPr lang="en-US" sz="1600" kern="1200" dirty="0">
                        <a:solidFill>
                          <a:schemeClr val="dk1"/>
                        </a:solidFill>
                        <a:latin typeface="+mn-lt"/>
                        <a:ea typeface="+mn-ea"/>
                        <a:cs typeface="+mn-cs"/>
                      </a:endParaRPr>
                    </a:p>
                  </a:txBody>
                  <a:tcPr marL="82296" marR="82296" marT="41148" marB="41148"/>
                </a:tc>
                <a:tc>
                  <a:txBody>
                    <a:bodyPr/>
                    <a:lstStyle/>
                    <a:p>
                      <a:pPr marL="171450" indent="-171450">
                        <a:buFont typeface="Arial" panose="020B0604020202020204" pitchFamily="34" charset="0"/>
                        <a:buChar char="•"/>
                      </a:pPr>
                      <a:r>
                        <a:rPr lang="en-US" sz="1600" kern="1200" dirty="0"/>
                        <a:t>Process to appoint secondary service provider has been initiated for high availability of the SITA Core network.  </a:t>
                      </a:r>
                      <a:endParaRPr lang="en-US" sz="1600" kern="1200" dirty="0">
                        <a:solidFill>
                          <a:schemeClr val="dk1"/>
                        </a:solidFill>
                        <a:latin typeface="+mn-lt"/>
                        <a:ea typeface="+mn-ea"/>
                        <a:cs typeface="+mn-cs"/>
                      </a:endParaRPr>
                    </a:p>
                  </a:txBody>
                  <a:tcPr marL="82296" marR="82296" marT="41148" marB="41148"/>
                </a:tc>
                <a:extLst>
                  <a:ext uri="{0D108BD9-81ED-4DB2-BD59-A6C34878D82A}">
                    <a16:rowId xmlns:a16="http://schemas.microsoft.com/office/drawing/2014/main" val="1991136753"/>
                  </a:ext>
                </a:extLst>
              </a:tr>
            </a:tbl>
          </a:graphicData>
        </a:graphic>
      </p:graphicFrame>
      <p:sp>
        <p:nvSpPr>
          <p:cNvPr id="17" name="Title 1">
            <a:extLst>
              <a:ext uri="{FF2B5EF4-FFF2-40B4-BE49-F238E27FC236}">
                <a16:creationId xmlns:a16="http://schemas.microsoft.com/office/drawing/2014/main" id="{60A3166D-FBCD-4EB5-B3BF-0240FD62D235}"/>
              </a:ext>
            </a:extLst>
          </p:cNvPr>
          <p:cNvSpPr>
            <a:spLocks noGrp="1"/>
          </p:cNvSpPr>
          <p:nvPr>
            <p:ph type="title"/>
          </p:nvPr>
        </p:nvSpPr>
        <p:spPr>
          <a:xfrm>
            <a:off x="100303" y="544374"/>
            <a:ext cx="8943394" cy="480131"/>
          </a:xfrm>
          <a:noFill/>
        </p:spPr>
        <p:txBody>
          <a:bodyPr anchor="t">
            <a:spAutoFit/>
          </a:bodyPr>
          <a:lstStyle/>
          <a:p>
            <a:pPr algn="l"/>
            <a:r>
              <a:rPr lang="en-US" sz="2520" b="1" dirty="0"/>
              <a:t>The Investment Plan high-level deliverables for Networks</a:t>
            </a:r>
            <a:endParaRPr lang="en-ZA" sz="2520" b="1" dirty="0"/>
          </a:p>
        </p:txBody>
      </p:sp>
    </p:spTree>
    <p:extLst>
      <p:ext uri="{BB962C8B-B14F-4D97-AF65-F5344CB8AC3E}">
        <p14:creationId xmlns:p14="http://schemas.microsoft.com/office/powerpoint/2010/main" val="2552909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2235" y="52389"/>
            <a:ext cx="8893175" cy="496886"/>
          </a:xfrm>
          <a:solidFill>
            <a:srgbClr val="70A913"/>
          </a:solidFill>
        </p:spPr>
        <p:txBody>
          <a:bodyPr/>
          <a:lstStyle/>
          <a:p>
            <a:pPr marL="0" indent="0" algn="ctr">
              <a:buNone/>
            </a:pPr>
            <a:r>
              <a:rPr lang="en-ZA" altLang="en-US" sz="2400" b="1" dirty="0"/>
              <a:t>PROGRESS ON THE IMPLEMENTATION PLAN</a:t>
            </a:r>
          </a:p>
        </p:txBody>
      </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512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buNone/>
            </a:pPr>
            <a:fld id="{897B934A-29E9-47D0-9A1E-C6BDAD6FFCD0}" type="slidenum">
              <a:rPr lang="en-ZA" altLang="en-US" sz="1800">
                <a:latin typeface="+mn-lt"/>
              </a:rPr>
              <a:pPr marL="0" indent="0">
                <a:buNone/>
              </a:pPr>
              <a:t>8</a:t>
            </a:fld>
            <a:endParaRPr lang="en-ZA" altLang="en-US" sz="1800" dirty="0">
              <a:latin typeface="+mn-lt"/>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p:txBody>
      </p:sp>
      <p:pic>
        <p:nvPicPr>
          <p:cNvPr id="1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ontent Placeholder 5">
            <a:extLst>
              <a:ext uri="{FF2B5EF4-FFF2-40B4-BE49-F238E27FC236}">
                <a16:creationId xmlns:a16="http://schemas.microsoft.com/office/drawing/2014/main" id="{21450084-1AE7-47E2-B581-F17B6487EA4C}"/>
              </a:ext>
            </a:extLst>
          </p:cNvPr>
          <p:cNvGraphicFramePr>
            <a:graphicFrameLocks/>
          </p:cNvGraphicFramePr>
          <p:nvPr>
            <p:extLst/>
          </p:nvPr>
        </p:nvGraphicFramePr>
        <p:xfrm>
          <a:off x="138545" y="1053493"/>
          <a:ext cx="8912848" cy="4474464"/>
        </p:xfrm>
        <a:graphic>
          <a:graphicData uri="http://schemas.openxmlformats.org/drawingml/2006/table">
            <a:tbl>
              <a:tblPr firstRow="1" bandRow="1">
                <a:tableStyleId>{F5AB1C69-6EDB-4FF4-983F-18BD219EF322}</a:tableStyleId>
              </a:tblPr>
              <a:tblGrid>
                <a:gridCol w="2108092">
                  <a:extLst>
                    <a:ext uri="{9D8B030D-6E8A-4147-A177-3AD203B41FA5}">
                      <a16:colId xmlns:a16="http://schemas.microsoft.com/office/drawing/2014/main" val="1000463310"/>
                    </a:ext>
                  </a:extLst>
                </a:gridCol>
                <a:gridCol w="907301">
                  <a:extLst>
                    <a:ext uri="{9D8B030D-6E8A-4147-A177-3AD203B41FA5}">
                      <a16:colId xmlns:a16="http://schemas.microsoft.com/office/drawing/2014/main" val="734362432"/>
                    </a:ext>
                  </a:extLst>
                </a:gridCol>
                <a:gridCol w="1191819">
                  <a:extLst>
                    <a:ext uri="{9D8B030D-6E8A-4147-A177-3AD203B41FA5}">
                      <a16:colId xmlns:a16="http://schemas.microsoft.com/office/drawing/2014/main" val="3049100895"/>
                    </a:ext>
                  </a:extLst>
                </a:gridCol>
                <a:gridCol w="4705636">
                  <a:extLst>
                    <a:ext uri="{9D8B030D-6E8A-4147-A177-3AD203B41FA5}">
                      <a16:colId xmlns:a16="http://schemas.microsoft.com/office/drawing/2014/main" val="2222167325"/>
                    </a:ext>
                  </a:extLst>
                </a:gridCol>
              </a:tblGrid>
              <a:tr h="254984">
                <a:tc>
                  <a:txBody>
                    <a:bodyPr/>
                    <a:lstStyle/>
                    <a:p>
                      <a:pPr marL="0" indent="0" algn="ctr">
                        <a:buFont typeface="+mj-lt"/>
                        <a:buNone/>
                      </a:pPr>
                      <a:r>
                        <a:rPr lang="en-US" sz="1600" dirty="0"/>
                        <a:t>Deliverable</a:t>
                      </a:r>
                      <a:endParaRPr lang="en-ZA" sz="1600" dirty="0"/>
                    </a:p>
                  </a:txBody>
                  <a:tcPr marL="82296" marR="82296" marT="41148" marB="41148"/>
                </a:tc>
                <a:tc>
                  <a:txBody>
                    <a:bodyPr/>
                    <a:lstStyle/>
                    <a:p>
                      <a:pPr algn="ctr"/>
                      <a:r>
                        <a:rPr lang="en-ZA" sz="1600" dirty="0" err="1"/>
                        <a:t>Resp</a:t>
                      </a:r>
                      <a:endParaRPr lang="en-ZA" sz="1600" dirty="0"/>
                    </a:p>
                  </a:txBody>
                  <a:tcPr marL="82296" marR="82296" marT="41148" marB="41148"/>
                </a:tc>
                <a:tc>
                  <a:txBody>
                    <a:bodyPr/>
                    <a:lstStyle/>
                    <a:p>
                      <a:pPr algn="ctr"/>
                      <a:r>
                        <a:rPr lang="en-US" sz="1600" dirty="0"/>
                        <a:t>Due Date</a:t>
                      </a:r>
                      <a:endParaRPr lang="en-ZA" sz="1600" dirty="0"/>
                    </a:p>
                  </a:txBody>
                  <a:tcPr marL="82296" marR="82296" marT="41148" marB="41148"/>
                </a:tc>
                <a:tc>
                  <a:txBody>
                    <a:bodyPr/>
                    <a:lstStyle/>
                    <a:p>
                      <a:pPr algn="ctr"/>
                      <a:r>
                        <a:rPr lang="en-US" sz="1600" dirty="0"/>
                        <a:t>Status</a:t>
                      </a:r>
                      <a:endParaRPr lang="en-ZA" sz="1600" dirty="0"/>
                    </a:p>
                  </a:txBody>
                  <a:tcPr marL="82296" marR="82296" marT="41148" marB="41148"/>
                </a:tc>
                <a:extLst>
                  <a:ext uri="{0D108BD9-81ED-4DB2-BD59-A6C34878D82A}">
                    <a16:rowId xmlns:a16="http://schemas.microsoft.com/office/drawing/2014/main" val="2236865027"/>
                  </a:ext>
                </a:extLst>
              </a:tr>
              <a:tr h="253922">
                <a:tc gridSpan="4">
                  <a:txBody>
                    <a:bodyPr/>
                    <a:lstStyle/>
                    <a:p>
                      <a:pPr marL="0" marR="0" lvl="0" indent="0" algn="l"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u="sng" kern="1200" dirty="0"/>
                        <a:t>Software Defined Network (continued)</a:t>
                      </a:r>
                      <a:endParaRPr lang="en-US" sz="1600" b="1" u="sng" kern="1200" dirty="0">
                        <a:solidFill>
                          <a:schemeClr val="dk1"/>
                        </a:solidFill>
                        <a:latin typeface="+mn-lt"/>
                        <a:ea typeface="+mn-ea"/>
                        <a:cs typeface="+mn-cs"/>
                      </a:endParaRPr>
                    </a:p>
                  </a:txBody>
                  <a:tcPr marL="82296" marR="82296" marT="41148" marB="41148"/>
                </a:tc>
                <a:tc hMerge="1">
                  <a:txBody>
                    <a:bodyPr/>
                    <a:lstStyle/>
                    <a:p>
                      <a:pPr marL="0" marR="0" lvl="0" indent="0" algn="l" defTabSz="846625" rtl="0" eaLnBrk="1" fontAlgn="auto" latinLnBrk="0" hangingPunct="1">
                        <a:lnSpc>
                          <a:spcPct val="100000"/>
                        </a:lnSpc>
                        <a:spcBef>
                          <a:spcPts val="0"/>
                        </a:spcBef>
                        <a:spcAft>
                          <a:spcPts val="0"/>
                        </a:spcAft>
                        <a:buClrTx/>
                        <a:buSzTx/>
                        <a:buFont typeface="+mj-lt"/>
                        <a:buNone/>
                        <a:tabLst/>
                        <a:defRPr/>
                      </a:pPr>
                      <a:endParaRPr lang="en-ZA" sz="1000" dirty="0"/>
                    </a:p>
                  </a:txBody>
                  <a:tcPr marL="82296" marR="82296" marT="41148" marB="41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000" dirty="0"/>
                    </a:p>
                  </a:txBody>
                  <a:tcPr marL="82296" marR="82296" marT="41148" marB="41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marR="0" lvl="0" indent="-171450"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b="1" kern="1200" dirty="0">
                        <a:solidFill>
                          <a:schemeClr val="dk1"/>
                        </a:solidFill>
                        <a:latin typeface="+mn-lt"/>
                        <a:ea typeface="+mn-ea"/>
                        <a:cs typeface="+mn-cs"/>
                      </a:endParaRPr>
                    </a:p>
                  </a:txBody>
                  <a:tcPr marL="82296" marR="82296" marT="41148" marB="411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288075"/>
                  </a:ext>
                </a:extLst>
              </a:tr>
              <a:tr h="1138428">
                <a:tc>
                  <a:txBody>
                    <a:bodyPr/>
                    <a:lstStyle/>
                    <a:p>
                      <a:pPr marL="0" marR="0" lvl="0" indent="0" algn="l"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600" u="sng" dirty="0"/>
                        <a:t>Internet failover</a:t>
                      </a:r>
                      <a:endParaRPr lang="en-ZA" sz="1600" b="1" u="sng" dirty="0"/>
                    </a:p>
                  </a:txBody>
                  <a:tcPr marL="82296" marR="82296" marT="41148" marB="41148"/>
                </a:tc>
                <a:tc>
                  <a:txBody>
                    <a:bodyPr/>
                    <a:lstStyle/>
                    <a:p>
                      <a:pPr marL="0" marR="0" lvl="0" indent="0" algn="ctr" defTabSz="846625" rtl="0" eaLnBrk="1" fontAlgn="auto" latinLnBrk="0" hangingPunct="1">
                        <a:lnSpc>
                          <a:spcPct val="100000"/>
                        </a:lnSpc>
                        <a:spcBef>
                          <a:spcPts val="0"/>
                        </a:spcBef>
                        <a:spcAft>
                          <a:spcPts val="0"/>
                        </a:spcAft>
                        <a:buClrTx/>
                        <a:buSzTx/>
                        <a:buFont typeface="+mj-lt"/>
                        <a:buNone/>
                        <a:tabLst/>
                        <a:defRPr/>
                      </a:pPr>
                      <a:r>
                        <a:rPr lang="en-ZA" sz="1600" dirty="0"/>
                        <a:t>SITA</a:t>
                      </a:r>
                    </a:p>
                  </a:txBody>
                  <a:tcPr marL="82296" marR="82296" marT="41148" marB="41148"/>
                </a:tc>
                <a:tc>
                  <a:txBody>
                    <a:bodyPr/>
                    <a:lstStyle/>
                    <a:p>
                      <a:pPr algn="ctr"/>
                      <a:r>
                        <a:rPr lang="en-ZA" sz="1600" dirty="0"/>
                        <a:t>31/03/2022</a:t>
                      </a:r>
                    </a:p>
                  </a:txBody>
                  <a:tcPr marL="82296" marR="82296" marT="41148" marB="41148"/>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Will assist</a:t>
                      </a:r>
                      <a:r>
                        <a:rPr lang="en-US" sz="1600" baseline="0" dirty="0"/>
                        <a:t> in reducing outage impact on </a:t>
                      </a:r>
                      <a:r>
                        <a:rPr lang="en-US" sz="1600" dirty="0"/>
                        <a:t>DHA services that</a:t>
                      </a:r>
                      <a:r>
                        <a:rPr lang="en-US" sz="1600" baseline="0" dirty="0"/>
                        <a:t> are dependent on internet services, e.g. card payment services, online verification services, etc.</a:t>
                      </a:r>
                      <a:endParaRPr lang="en-ZA" sz="1600" dirty="0"/>
                    </a:p>
                    <a:p>
                      <a:pPr marL="171450" indent="-171450">
                        <a:buFont typeface="Arial" panose="020B0604020202020204" pitchFamily="34" charset="0"/>
                        <a:buChar char="•"/>
                      </a:pPr>
                      <a:r>
                        <a:rPr lang="en-ZA" sz="1600" dirty="0"/>
                        <a:t>Contract with the new service provider for Internet Services has been concluded and migration is completed.  The backup links for both Centurion and Cape Town has been completed.</a:t>
                      </a:r>
                    </a:p>
                    <a:p>
                      <a:pPr marL="171450" indent="-171450">
                        <a:buFont typeface="Arial" panose="020B0604020202020204" pitchFamily="34" charset="0"/>
                        <a:buChar char="•"/>
                      </a:pPr>
                      <a:r>
                        <a:rPr lang="en-ZA" sz="1600" dirty="0"/>
                        <a:t>The Internet failover between Cape Town and Centurion &amp; vice versa to be concluded by March 2022.</a:t>
                      </a:r>
                    </a:p>
                  </a:txBody>
                  <a:tcPr marL="82296" marR="82296" marT="41148" marB="41148"/>
                </a:tc>
                <a:extLst>
                  <a:ext uri="{0D108BD9-81ED-4DB2-BD59-A6C34878D82A}">
                    <a16:rowId xmlns:a16="http://schemas.microsoft.com/office/drawing/2014/main" val="3447723450"/>
                  </a:ext>
                </a:extLst>
              </a:tr>
              <a:tr h="419972">
                <a:tc>
                  <a:txBody>
                    <a:bodyPr/>
                    <a:lstStyle/>
                    <a:p>
                      <a:pPr marL="0" marR="0" lvl="0" indent="0" algn="l"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u="sng" kern="1200" dirty="0"/>
                        <a:t>VSAT Flat Panel Proof</a:t>
                      </a:r>
                      <a:r>
                        <a:rPr lang="en-US" sz="1600" u="sng" kern="1200" baseline="0" dirty="0"/>
                        <a:t>-of-Concept (POC)</a:t>
                      </a:r>
                      <a:endParaRPr lang="en-US" sz="1600" b="1" u="sng" kern="1200" dirty="0">
                        <a:solidFill>
                          <a:schemeClr val="dk1"/>
                        </a:solidFill>
                        <a:latin typeface="+mn-lt"/>
                        <a:ea typeface="+mn-ea"/>
                        <a:cs typeface="+mn-cs"/>
                      </a:endParaRPr>
                    </a:p>
                  </a:txBody>
                  <a:tcPr marL="82296" marR="82296" marT="41148" marB="41148"/>
                </a:tc>
                <a:tc>
                  <a:txBody>
                    <a:bodyPr/>
                    <a:lstStyle/>
                    <a:p>
                      <a:pPr marL="0" marR="0" lvl="0" indent="0" algn="ctr" defTabSz="846625" rtl="0" eaLnBrk="1" fontAlgn="auto" latinLnBrk="0" hangingPunct="1">
                        <a:lnSpc>
                          <a:spcPct val="100000"/>
                        </a:lnSpc>
                        <a:spcBef>
                          <a:spcPts val="0"/>
                        </a:spcBef>
                        <a:spcAft>
                          <a:spcPts val="0"/>
                        </a:spcAft>
                        <a:buClrTx/>
                        <a:buSzTx/>
                        <a:buFontTx/>
                        <a:buNone/>
                        <a:tabLst/>
                        <a:defRPr/>
                      </a:pPr>
                      <a:r>
                        <a:rPr lang="en-ZA" sz="1600" dirty="0"/>
                        <a:t>SITA</a:t>
                      </a:r>
                    </a:p>
                  </a:txBody>
                  <a:tcPr marL="82296" marR="82296" marT="41148" marB="41148"/>
                </a:tc>
                <a:tc>
                  <a:txBody>
                    <a:bodyPr/>
                    <a:lstStyle/>
                    <a:p>
                      <a:pPr algn="ctr"/>
                      <a:r>
                        <a:rPr lang="en-ZA" sz="1600" dirty="0"/>
                        <a:t>31/03/2022</a:t>
                      </a:r>
                    </a:p>
                  </a:txBody>
                  <a:tcPr marL="82296" marR="82296" marT="41148" marB="41148"/>
                </a:tc>
                <a:tc>
                  <a:txBody>
                    <a:bodyPr/>
                    <a:lstStyle/>
                    <a:p>
                      <a:pPr marL="171450" indent="-171450">
                        <a:buFont typeface="Arial" panose="020B0604020202020204" pitchFamily="34" charset="0"/>
                        <a:buChar char="•"/>
                      </a:pPr>
                      <a:r>
                        <a:rPr lang="en-US" sz="1600" dirty="0"/>
                        <a:t>A Mobile Truck has been fitted with the VSAT flat panel and configured to work on LTE and VSAT for the deep rural site testing.</a:t>
                      </a:r>
                    </a:p>
                    <a:p>
                      <a:pPr marL="171450" indent="-171450">
                        <a:buFont typeface="Arial" panose="020B0604020202020204" pitchFamily="34" charset="0"/>
                        <a:buChar char="•"/>
                      </a:pPr>
                      <a:r>
                        <a:rPr lang="en-US" sz="1600" dirty="0"/>
                        <a:t>VSAT Flat Panel POC in process.</a:t>
                      </a:r>
                    </a:p>
                  </a:txBody>
                  <a:tcPr marL="82296" marR="82296" marT="41148" marB="41148"/>
                </a:tc>
                <a:extLst>
                  <a:ext uri="{0D108BD9-81ED-4DB2-BD59-A6C34878D82A}">
                    <a16:rowId xmlns:a16="http://schemas.microsoft.com/office/drawing/2014/main" val="2781105747"/>
                  </a:ext>
                </a:extLst>
              </a:tr>
            </a:tbl>
          </a:graphicData>
        </a:graphic>
      </p:graphicFrame>
      <p:sp>
        <p:nvSpPr>
          <p:cNvPr id="17" name="Title 1">
            <a:extLst>
              <a:ext uri="{FF2B5EF4-FFF2-40B4-BE49-F238E27FC236}">
                <a16:creationId xmlns:a16="http://schemas.microsoft.com/office/drawing/2014/main" id="{60A3166D-FBCD-4EB5-B3BF-0240FD62D235}"/>
              </a:ext>
            </a:extLst>
          </p:cNvPr>
          <p:cNvSpPr>
            <a:spLocks noGrp="1"/>
          </p:cNvSpPr>
          <p:nvPr>
            <p:ph type="title"/>
          </p:nvPr>
        </p:nvSpPr>
        <p:spPr>
          <a:xfrm>
            <a:off x="100303" y="553801"/>
            <a:ext cx="8943394" cy="480131"/>
          </a:xfrm>
          <a:noFill/>
        </p:spPr>
        <p:txBody>
          <a:bodyPr anchor="t">
            <a:spAutoFit/>
          </a:bodyPr>
          <a:lstStyle/>
          <a:p>
            <a:pPr algn="l"/>
            <a:r>
              <a:rPr lang="en-US" sz="2520" b="1" dirty="0"/>
              <a:t>The Investment Plan high-level deliverables for Networks</a:t>
            </a:r>
            <a:endParaRPr lang="en-ZA" sz="2520" b="1" dirty="0"/>
          </a:p>
        </p:txBody>
      </p:sp>
    </p:spTree>
    <p:extLst>
      <p:ext uri="{BB962C8B-B14F-4D97-AF65-F5344CB8AC3E}">
        <p14:creationId xmlns:p14="http://schemas.microsoft.com/office/powerpoint/2010/main" val="93869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9"/>
          <p:cNvSpPr>
            <a:spLocks noGrp="1"/>
          </p:cNvSpPr>
          <p:nvPr>
            <p:ph idx="1"/>
          </p:nvPr>
        </p:nvSpPr>
        <p:spPr>
          <a:xfrm>
            <a:off x="102235" y="52389"/>
            <a:ext cx="8893175" cy="496886"/>
          </a:xfrm>
          <a:solidFill>
            <a:srgbClr val="70A913"/>
          </a:solidFill>
        </p:spPr>
        <p:txBody>
          <a:bodyPr/>
          <a:lstStyle/>
          <a:p>
            <a:pPr marL="0" indent="0" algn="ctr">
              <a:buNone/>
            </a:pPr>
            <a:r>
              <a:rPr lang="en-ZA" altLang="en-US" sz="2400" b="1" dirty="0"/>
              <a:t>PROGRESS ON THE IMPLEMENTATION PLAN</a:t>
            </a:r>
          </a:p>
        </p:txBody>
      </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2800" b="1" i="0" u="none" strike="noStrike" kern="1200" cap="none" spc="0" normalizeH="0" baseline="0" noProof="0">
              <a:ln>
                <a:noFill/>
              </a:ln>
              <a:solidFill>
                <a:prstClr val="black"/>
              </a:solidFill>
              <a:effectLst/>
              <a:uLnTx/>
              <a:uFillTx/>
              <a:latin typeface="Calibri"/>
              <a:ea typeface="+mn-ea"/>
              <a:cs typeface="+mn-cs"/>
            </a:endParaRPr>
          </a:p>
        </p:txBody>
      </p:sp>
      <p:sp>
        <p:nvSpPr>
          <p:cNvPr id="5125"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marL="0" indent="0">
              <a:buNone/>
            </a:pPr>
            <a:fld id="{897B934A-29E9-47D0-9A1E-C6BDAD6FFCD0}" type="slidenum">
              <a:rPr lang="en-ZA" altLang="en-US" sz="1800">
                <a:latin typeface="+mn-lt"/>
              </a:rPr>
              <a:pPr marL="0" indent="0">
                <a:buNone/>
              </a:pPr>
              <a:t>9</a:t>
            </a:fld>
            <a:endParaRPr lang="en-ZA" altLang="en-US" sz="1800" dirty="0">
              <a:latin typeface="+mn-lt"/>
            </a:endParaRPr>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a:ln>
                <a:noFill/>
              </a:ln>
              <a:solidFill>
                <a:srgbClr val="1F497D"/>
              </a:solidFill>
              <a:effectLst/>
              <a:uLnTx/>
              <a:uFillTx/>
              <a:latin typeface="Calibri"/>
              <a:ea typeface="+mn-ea"/>
              <a:cs typeface="+mn-cs"/>
            </a:endParaRPr>
          </a:p>
        </p:txBody>
      </p:sp>
      <p:pic>
        <p:nvPicPr>
          <p:cNvPr id="1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5970588"/>
            <a:ext cx="938213" cy="80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ontent Placeholder 5">
            <a:extLst>
              <a:ext uri="{FF2B5EF4-FFF2-40B4-BE49-F238E27FC236}">
                <a16:creationId xmlns:a16="http://schemas.microsoft.com/office/drawing/2014/main" id="{21450084-1AE7-47E2-B581-F17B6487EA4C}"/>
              </a:ext>
            </a:extLst>
          </p:cNvPr>
          <p:cNvGraphicFramePr>
            <a:graphicFrameLocks/>
          </p:cNvGraphicFramePr>
          <p:nvPr>
            <p:extLst/>
          </p:nvPr>
        </p:nvGraphicFramePr>
        <p:xfrm>
          <a:off x="108000" y="996934"/>
          <a:ext cx="8943393" cy="4879848"/>
        </p:xfrm>
        <a:graphic>
          <a:graphicData uri="http://schemas.openxmlformats.org/drawingml/2006/table">
            <a:tbl>
              <a:tblPr firstRow="1" bandRow="1">
                <a:tableStyleId>{F5AB1C69-6EDB-4FF4-983F-18BD219EF322}</a:tableStyleId>
              </a:tblPr>
              <a:tblGrid>
                <a:gridCol w="2138637">
                  <a:extLst>
                    <a:ext uri="{9D8B030D-6E8A-4147-A177-3AD203B41FA5}">
                      <a16:colId xmlns:a16="http://schemas.microsoft.com/office/drawing/2014/main" val="1000463310"/>
                    </a:ext>
                  </a:extLst>
                </a:gridCol>
                <a:gridCol w="907301">
                  <a:extLst>
                    <a:ext uri="{9D8B030D-6E8A-4147-A177-3AD203B41FA5}">
                      <a16:colId xmlns:a16="http://schemas.microsoft.com/office/drawing/2014/main" val="734362432"/>
                    </a:ext>
                  </a:extLst>
                </a:gridCol>
                <a:gridCol w="1238953">
                  <a:extLst>
                    <a:ext uri="{9D8B030D-6E8A-4147-A177-3AD203B41FA5}">
                      <a16:colId xmlns:a16="http://schemas.microsoft.com/office/drawing/2014/main" val="3049100895"/>
                    </a:ext>
                  </a:extLst>
                </a:gridCol>
                <a:gridCol w="4658502">
                  <a:extLst>
                    <a:ext uri="{9D8B030D-6E8A-4147-A177-3AD203B41FA5}">
                      <a16:colId xmlns:a16="http://schemas.microsoft.com/office/drawing/2014/main" val="2753103580"/>
                    </a:ext>
                  </a:extLst>
                </a:gridCol>
              </a:tblGrid>
              <a:tr h="254984">
                <a:tc>
                  <a:txBody>
                    <a:bodyPr/>
                    <a:lstStyle/>
                    <a:p>
                      <a:pPr marL="0" indent="0" algn="ctr">
                        <a:buFont typeface="+mj-lt"/>
                        <a:buNone/>
                      </a:pPr>
                      <a:r>
                        <a:rPr lang="en-US" sz="1600" dirty="0"/>
                        <a:t>Deliverable</a:t>
                      </a:r>
                      <a:endParaRPr lang="en-ZA" sz="1600" dirty="0"/>
                    </a:p>
                  </a:txBody>
                  <a:tcPr marL="82296" marR="82296" marT="41148" marB="41148"/>
                </a:tc>
                <a:tc>
                  <a:txBody>
                    <a:bodyPr/>
                    <a:lstStyle/>
                    <a:p>
                      <a:pPr algn="ctr"/>
                      <a:r>
                        <a:rPr lang="en-ZA" sz="1600" dirty="0" err="1"/>
                        <a:t>Resp</a:t>
                      </a:r>
                      <a:endParaRPr lang="en-ZA" sz="1600" dirty="0"/>
                    </a:p>
                  </a:txBody>
                  <a:tcPr marL="82296" marR="82296" marT="41148" marB="41148"/>
                </a:tc>
                <a:tc>
                  <a:txBody>
                    <a:bodyPr/>
                    <a:lstStyle/>
                    <a:p>
                      <a:pPr algn="ctr"/>
                      <a:r>
                        <a:rPr lang="en-US" sz="1600" dirty="0"/>
                        <a:t>Due Date</a:t>
                      </a:r>
                      <a:endParaRPr lang="en-ZA" sz="1600" dirty="0"/>
                    </a:p>
                  </a:txBody>
                  <a:tcPr marL="82296" marR="82296" marT="41148" marB="41148"/>
                </a:tc>
                <a:tc>
                  <a:txBody>
                    <a:bodyPr/>
                    <a:lstStyle/>
                    <a:p>
                      <a:pPr algn="ctr"/>
                      <a:r>
                        <a:rPr lang="en-US" sz="1600" dirty="0"/>
                        <a:t>Status</a:t>
                      </a:r>
                      <a:endParaRPr lang="en-ZA" sz="1600" dirty="0"/>
                    </a:p>
                  </a:txBody>
                  <a:tcPr marL="82296" marR="82296" marT="41148" marB="41148"/>
                </a:tc>
                <a:extLst>
                  <a:ext uri="{0D108BD9-81ED-4DB2-BD59-A6C34878D82A}">
                    <a16:rowId xmlns:a16="http://schemas.microsoft.com/office/drawing/2014/main" val="2236865027"/>
                  </a:ext>
                </a:extLst>
              </a:tr>
              <a:tr h="1138428">
                <a:tc>
                  <a:txBody>
                    <a:bodyPr/>
                    <a:lstStyle/>
                    <a:p>
                      <a:pPr marL="0" marR="0" lvl="0" indent="0" algn="l"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u="sng" kern="1200" dirty="0"/>
                        <a:t>POC for Identified multiple access links (Gold) SLA Sites</a:t>
                      </a:r>
                    </a:p>
                    <a:p>
                      <a:pPr marL="171450" marR="0" lvl="0" indent="-171450"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Identification of Sites </a:t>
                      </a:r>
                    </a:p>
                    <a:p>
                      <a:pPr marL="171450" marR="0" lvl="0" indent="-171450"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POC will inform way forward in respect of desired SLA</a:t>
                      </a:r>
                      <a:endParaRPr lang="en-US" sz="1600" kern="1200" dirty="0">
                        <a:solidFill>
                          <a:schemeClr val="dk1"/>
                        </a:solidFill>
                        <a:latin typeface="+mn-lt"/>
                        <a:ea typeface="+mn-ea"/>
                        <a:cs typeface="+mn-cs"/>
                      </a:endParaRPr>
                    </a:p>
                  </a:txBody>
                  <a:tcPr marL="82296" marR="82296" marT="41148" marB="41148"/>
                </a:tc>
                <a:tc>
                  <a:txBody>
                    <a:bodyPr/>
                    <a:lstStyle/>
                    <a:p>
                      <a:pPr algn="ctr"/>
                      <a:r>
                        <a:rPr lang="en-US" sz="1600" dirty="0"/>
                        <a:t>SITA</a:t>
                      </a:r>
                    </a:p>
                  </a:txBody>
                  <a:tcPr marL="82296" marR="82296" marT="41148" marB="41148"/>
                </a:tc>
                <a:tc>
                  <a:txBody>
                    <a:bodyPr/>
                    <a:lstStyle/>
                    <a:p>
                      <a:pPr algn="ctr"/>
                      <a:r>
                        <a:rPr lang="en-US" sz="1600" kern="1200" dirty="0"/>
                        <a:t>31/03/2022</a:t>
                      </a:r>
                      <a:endParaRPr lang="en-US" sz="1600" kern="1200" dirty="0">
                        <a:solidFill>
                          <a:schemeClr val="dk1"/>
                        </a:solidFill>
                        <a:latin typeface="+mn-lt"/>
                        <a:ea typeface="+mn-ea"/>
                        <a:cs typeface="+mn-cs"/>
                      </a:endParaRPr>
                    </a:p>
                  </a:txBody>
                  <a:tcPr marL="82296" marR="82296" marT="41148" marB="41148"/>
                </a:tc>
                <a:tc>
                  <a:txBody>
                    <a:bodyPr/>
                    <a:lstStyle/>
                    <a:p>
                      <a:pPr marL="171450" indent="-171450">
                        <a:buFont typeface="Arial" panose="020B0604020202020204" pitchFamily="34" charset="0"/>
                        <a:buChar char="•"/>
                      </a:pPr>
                      <a:r>
                        <a:rPr lang="en-US" sz="1600" kern="1200" dirty="0"/>
                        <a:t>DHA submitted a</a:t>
                      </a:r>
                      <a:r>
                        <a:rPr lang="en-US" sz="1600" kern="1200" baseline="0" dirty="0"/>
                        <a:t> </a:t>
                      </a:r>
                      <a:r>
                        <a:rPr lang="en-US" sz="1600" kern="1200" dirty="0"/>
                        <a:t>list of sites currently connecting with multiple access links.</a:t>
                      </a:r>
                    </a:p>
                    <a:p>
                      <a:pPr marL="171450" indent="-171450">
                        <a:buFont typeface="Arial" panose="020B0604020202020204" pitchFamily="34" charset="0"/>
                        <a:buChar char="•"/>
                      </a:pPr>
                      <a:r>
                        <a:rPr lang="en-US" sz="1600" kern="1200" dirty="0"/>
                        <a:t>DHA identified five (5) sites from the list for POC.</a:t>
                      </a:r>
                    </a:p>
                    <a:p>
                      <a:pPr marL="171450" indent="-171450">
                        <a:buFont typeface="Arial" panose="020B0604020202020204" pitchFamily="34" charset="0"/>
                        <a:buChar char="•"/>
                      </a:pPr>
                      <a:r>
                        <a:rPr lang="en-US" sz="1600" kern="1200" dirty="0"/>
                        <a:t>After dependencies have been addressed, the POC to be conducted for a period of two months.</a:t>
                      </a:r>
                    </a:p>
                    <a:p>
                      <a:pPr marL="628650" lvl="1" indent="-171450">
                        <a:buFont typeface="Arial" panose="020B0604020202020204" pitchFamily="34" charset="0"/>
                        <a:buChar char="•"/>
                      </a:pPr>
                      <a:r>
                        <a:rPr lang="en-US" sz="1600" kern="1200" dirty="0"/>
                        <a:t>Multiple Access Links at all sites must have the same bandwidth speed.</a:t>
                      </a:r>
                      <a:endParaRPr lang="en-US" sz="1600" kern="1200" dirty="0">
                        <a:solidFill>
                          <a:schemeClr val="dk1"/>
                        </a:solidFill>
                        <a:latin typeface="+mn-lt"/>
                        <a:ea typeface="+mn-ea"/>
                        <a:cs typeface="+mn-cs"/>
                      </a:endParaRPr>
                    </a:p>
                  </a:txBody>
                  <a:tcPr marL="82296" marR="82296" marT="41148" marB="41148"/>
                </a:tc>
                <a:extLst>
                  <a:ext uri="{0D108BD9-81ED-4DB2-BD59-A6C34878D82A}">
                    <a16:rowId xmlns:a16="http://schemas.microsoft.com/office/drawing/2014/main" val="3349192501"/>
                  </a:ext>
                </a:extLst>
              </a:tr>
              <a:tr h="1138428">
                <a:tc>
                  <a:txBody>
                    <a:bodyPr/>
                    <a:lstStyle/>
                    <a:p>
                      <a:pPr marL="0" marR="0" lvl="0" indent="0" algn="l" defTabSz="84662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u="sng" kern="1200" dirty="0"/>
                        <a:t>Consolidation of access links per province</a:t>
                      </a:r>
                    </a:p>
                    <a:p>
                      <a:pPr marL="171450" marR="0" lvl="0" indent="-171450"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Revised approach for connectivity per region.</a:t>
                      </a:r>
                    </a:p>
                    <a:p>
                      <a:pPr marL="171450" marR="0" lvl="0" indent="-171450" algn="l" defTabSz="8466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Migration of access links from Copper based technology to other technologies</a:t>
                      </a:r>
                    </a:p>
                  </a:txBody>
                  <a:tcPr marL="82296" marR="82296" marT="41148" marB="41148"/>
                </a:tc>
                <a:tc>
                  <a:txBody>
                    <a:bodyPr/>
                    <a:lstStyle/>
                    <a:p>
                      <a:pPr marL="0" marR="0" lvl="0" indent="0" algn="ctr" defTabSz="846625" rtl="0" eaLnBrk="1" fontAlgn="auto" latinLnBrk="0" hangingPunct="1">
                        <a:lnSpc>
                          <a:spcPct val="100000"/>
                        </a:lnSpc>
                        <a:spcBef>
                          <a:spcPts val="0"/>
                        </a:spcBef>
                        <a:spcAft>
                          <a:spcPts val="0"/>
                        </a:spcAft>
                        <a:buClrTx/>
                        <a:buSzTx/>
                        <a:buFontTx/>
                        <a:buNone/>
                        <a:tabLst/>
                        <a:defRPr/>
                      </a:pPr>
                      <a:r>
                        <a:rPr lang="en-ZA" sz="1600" dirty="0"/>
                        <a:t>SITA</a:t>
                      </a:r>
                    </a:p>
                  </a:txBody>
                  <a:tcPr marL="82296" marR="82296" marT="41148" marB="41148"/>
                </a:tc>
                <a:tc>
                  <a:txBody>
                    <a:bodyPr/>
                    <a:lstStyle/>
                    <a:p>
                      <a:pPr algn="ctr"/>
                      <a:r>
                        <a:rPr lang="en-US" sz="1600" dirty="0"/>
                        <a:t>30/09/2022</a:t>
                      </a:r>
                    </a:p>
                  </a:txBody>
                  <a:tcPr marL="82296" marR="82296" marT="41148" marB="41148"/>
                </a:tc>
                <a:tc>
                  <a:txBody>
                    <a:bodyPr/>
                    <a:lstStyle/>
                    <a:p>
                      <a:pPr marL="171450" indent="-171450">
                        <a:buFont typeface="Arial" panose="020B0604020202020204" pitchFamily="34" charset="0"/>
                        <a:buChar char="•"/>
                      </a:pPr>
                      <a:r>
                        <a:rPr lang="en-US" sz="1600" kern="1200" dirty="0"/>
                        <a:t>Replacement of Diginet with LTE as a quick-win within two (2) months of 133 sites.</a:t>
                      </a:r>
                    </a:p>
                    <a:p>
                      <a:pPr marL="171450" indent="-171450">
                        <a:buFont typeface="Arial" panose="020B0604020202020204" pitchFamily="34" charset="0"/>
                        <a:buChar char="•"/>
                      </a:pPr>
                      <a:r>
                        <a:rPr lang="en-US" sz="1600" kern="1200" dirty="0"/>
                        <a:t>Identified sites to be implemented incrementally and concluded by March 2022, </a:t>
                      </a:r>
                    </a:p>
                    <a:p>
                      <a:pPr marL="171450" indent="-171450">
                        <a:buFont typeface="Arial" panose="020B0604020202020204" pitchFamily="34" charset="0"/>
                        <a:buChar char="•"/>
                      </a:pPr>
                      <a:r>
                        <a:rPr lang="en-US" sz="1600" kern="1200" dirty="0"/>
                        <a:t>SITA is appointing a single service provider per region. The North West will be used as a pilot, the bid is currently being evaluated.</a:t>
                      </a:r>
                    </a:p>
                    <a:p>
                      <a:pPr marL="171450" indent="-171450">
                        <a:buFont typeface="Arial" panose="020B0604020202020204" pitchFamily="34" charset="0"/>
                        <a:buChar char="•"/>
                      </a:pPr>
                      <a:r>
                        <a:rPr lang="en-US" sz="1600" kern="1200" dirty="0"/>
                        <a:t>Technical specifications for other provinces will published before the end of December 2021. </a:t>
                      </a:r>
                    </a:p>
                    <a:p>
                      <a:pPr marL="171450" indent="-171450">
                        <a:buFont typeface="Arial" panose="020B0604020202020204" pitchFamily="34" charset="0"/>
                        <a:buChar char="•"/>
                      </a:pPr>
                      <a:r>
                        <a:rPr lang="en-US" sz="1600" kern="1200" dirty="0"/>
                        <a:t>Expected appointment of service providers for all provinces by the end of September 2022.</a:t>
                      </a:r>
                      <a:endParaRPr lang="en-US" sz="1600" dirty="0"/>
                    </a:p>
                  </a:txBody>
                  <a:tcPr marL="82296" marR="82296" marT="41148" marB="41148"/>
                </a:tc>
                <a:extLst>
                  <a:ext uri="{0D108BD9-81ED-4DB2-BD59-A6C34878D82A}">
                    <a16:rowId xmlns:a16="http://schemas.microsoft.com/office/drawing/2014/main" val="3447723450"/>
                  </a:ext>
                </a:extLst>
              </a:tr>
            </a:tbl>
          </a:graphicData>
        </a:graphic>
      </p:graphicFrame>
      <p:sp>
        <p:nvSpPr>
          <p:cNvPr id="17" name="Title 1">
            <a:extLst>
              <a:ext uri="{FF2B5EF4-FFF2-40B4-BE49-F238E27FC236}">
                <a16:creationId xmlns:a16="http://schemas.microsoft.com/office/drawing/2014/main" id="{60A3166D-FBCD-4EB5-B3BF-0240FD62D235}"/>
              </a:ext>
            </a:extLst>
          </p:cNvPr>
          <p:cNvSpPr>
            <a:spLocks noGrp="1"/>
          </p:cNvSpPr>
          <p:nvPr>
            <p:ph type="title"/>
          </p:nvPr>
        </p:nvSpPr>
        <p:spPr>
          <a:xfrm>
            <a:off x="100303" y="525520"/>
            <a:ext cx="8943394" cy="480131"/>
          </a:xfrm>
          <a:noFill/>
        </p:spPr>
        <p:txBody>
          <a:bodyPr anchor="t">
            <a:spAutoFit/>
          </a:bodyPr>
          <a:lstStyle/>
          <a:p>
            <a:pPr algn="l"/>
            <a:r>
              <a:rPr lang="en-US" sz="2520" b="1" dirty="0"/>
              <a:t>The Investment Plan high-level deliverables for Networks</a:t>
            </a:r>
            <a:endParaRPr lang="en-ZA" sz="2520" b="1" dirty="0"/>
          </a:p>
        </p:txBody>
      </p:sp>
    </p:spTree>
    <p:extLst>
      <p:ext uri="{BB962C8B-B14F-4D97-AF65-F5344CB8AC3E}">
        <p14:creationId xmlns:p14="http://schemas.microsoft.com/office/powerpoint/2010/main" val="31432190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Blank">
  <a:themeElements>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fontScheme name="2_Blank">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72000" tIns="72000" rIns="72000" bIns="72000" numCol="1" anchor="t" anchorCtr="0" compatLnSpc="1">
        <a:prstTxWarp prst="textNoShape">
          <a:avLst/>
        </a:prstTxWarp>
        <a:spAutoFit/>
      </a:bodyPr>
      <a:lstStyle>
        <a:defPPr marL="0" marR="0" indent="0" algn="ctr" defTabSz="914400" rtl="0" eaLnBrk="1" fontAlgn="base" latinLnBrk="0" hangingPunct="1">
          <a:lnSpc>
            <a:spcPct val="90000"/>
          </a:lnSpc>
          <a:spcBef>
            <a:spcPct val="50000"/>
          </a:spcBef>
          <a:spcAft>
            <a:spcPct val="0"/>
          </a:spcAft>
          <a:buClr>
            <a:schemeClr val="bg2"/>
          </a:buClr>
          <a:buSzTx/>
          <a:buFontTx/>
          <a:buNone/>
          <a:tabLst/>
          <a:defRPr kumimoji="0" lang="en-US" sz="1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1">
        <a:dk1>
          <a:srgbClr val="000000"/>
        </a:dk1>
        <a:lt1>
          <a:srgbClr val="FFFFFF"/>
        </a:lt1>
        <a:dk2>
          <a:srgbClr val="000000"/>
        </a:dk2>
        <a:lt2>
          <a:srgbClr val="7D0900"/>
        </a:lt2>
        <a:accent1>
          <a:srgbClr val="808080"/>
        </a:accent1>
        <a:accent2>
          <a:srgbClr val="A0A0A0"/>
        </a:accent2>
        <a:accent3>
          <a:srgbClr val="FFFFFF"/>
        </a:accent3>
        <a:accent4>
          <a:srgbClr val="000000"/>
        </a:accent4>
        <a:accent5>
          <a:srgbClr val="C0C0C0"/>
        </a:accent5>
        <a:accent6>
          <a:srgbClr val="919191"/>
        </a:accent6>
        <a:hlink>
          <a:srgbClr val="B9B9B9"/>
        </a:hlink>
        <a:folHlink>
          <a:srgbClr val="DCDCD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12494</TotalTime>
  <Words>3003</Words>
  <Application>Microsoft Office PowerPoint</Application>
  <PresentationFormat>On-screen Show (4:3)</PresentationFormat>
  <Paragraphs>665</Paragraphs>
  <Slides>31</Slides>
  <Notes>4</Notes>
  <HiddenSlides>2</HiddenSlides>
  <MMClips>0</MMClips>
  <ScaleCrop>false</ScaleCrop>
  <HeadingPairs>
    <vt:vector size="8" baseType="variant">
      <vt:variant>
        <vt:lpstr>Fonts Used</vt:lpstr>
      </vt:variant>
      <vt:variant>
        <vt:i4>13</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48" baseType="lpstr">
      <vt:lpstr>MS PGothic</vt:lpstr>
      <vt:lpstr>Arial</vt:lpstr>
      <vt:lpstr>Arial Narrow</vt:lpstr>
      <vt:lpstr>Calibri</vt:lpstr>
      <vt:lpstr>Calibri Light</vt:lpstr>
      <vt:lpstr>Courier New</vt:lpstr>
      <vt:lpstr>DejaVu Sans</vt:lpstr>
      <vt:lpstr>Helvetica</vt:lpstr>
      <vt:lpstr>Segoe UI Light</vt:lpstr>
      <vt:lpstr>Times New Roman</vt:lpstr>
      <vt:lpstr>Trebuchet MS</vt:lpstr>
      <vt:lpstr>Verdana</vt:lpstr>
      <vt:lpstr>Wingdings</vt:lpstr>
      <vt:lpstr>Office Theme</vt:lpstr>
      <vt:lpstr>2_Office Theme</vt:lpstr>
      <vt:lpstr>2_Blank</vt:lpstr>
      <vt:lpstr>TCLayout.ActiveDocument</vt:lpstr>
      <vt:lpstr>PowerPoint Presentation</vt:lpstr>
      <vt:lpstr>PowerPoint Presentation</vt:lpstr>
      <vt:lpstr>PowerPoint Presentation</vt:lpstr>
      <vt:lpstr>PowerPoint Presentation</vt:lpstr>
      <vt:lpstr>PowerPoint Presentation</vt:lpstr>
      <vt:lpstr>The Investment Plan high-level deliverables for Networks</vt:lpstr>
      <vt:lpstr>The Investment Plan high-level deliverables for Networks</vt:lpstr>
      <vt:lpstr>The Investment Plan high-level deliverables for Networks</vt:lpstr>
      <vt:lpstr>The Investment Plan high-level deliverables for Networks</vt:lpstr>
      <vt:lpstr>The Investment Plan high-level deliverables for Networks</vt:lpstr>
      <vt:lpstr>The Investment Plan high-level deliverables for Networks</vt:lpstr>
      <vt:lpstr>The Investment Plan high-level deliverables for Networks</vt:lpstr>
      <vt:lpstr>PowerPoint Presentation</vt:lpstr>
      <vt:lpstr>PowerPoint Presentation</vt:lpstr>
      <vt:lpstr>Monitoring &amp; Support Hours</vt:lpstr>
      <vt:lpstr>Support Services</vt:lpstr>
      <vt:lpstr>Governance</vt:lpstr>
      <vt:lpstr>PowerPoint Presentation</vt:lpstr>
      <vt:lpstr>Milestone Plan</vt:lpstr>
      <vt:lpstr>PowerPoint Presentation</vt:lpstr>
      <vt:lpstr>PowerPoint Presentation</vt:lpstr>
      <vt:lpstr>Birth Registration in Health Facilities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Zimele Ngxongo</dc:creator>
  <cp:lastModifiedBy>AllUsers</cp:lastModifiedBy>
  <cp:revision>955</cp:revision>
  <cp:lastPrinted>2019-11-11T09:14:28Z</cp:lastPrinted>
  <dcterms:created xsi:type="dcterms:W3CDTF">2017-04-09T15:34:02Z</dcterms:created>
  <dcterms:modified xsi:type="dcterms:W3CDTF">2021-11-24T15:12:35Z</dcterms:modified>
</cp:coreProperties>
</file>