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7"/>
  </p:notesMasterIdLst>
  <p:handoutMasterIdLst>
    <p:handoutMasterId r:id="rId28"/>
  </p:handoutMasterIdLst>
  <p:sldIdLst>
    <p:sldId id="256" r:id="rId2"/>
    <p:sldId id="260" r:id="rId3"/>
    <p:sldId id="262" r:id="rId4"/>
    <p:sldId id="261"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7" r:id="rId18"/>
    <p:sldId id="276" r:id="rId19"/>
    <p:sldId id="275" r:id="rId20"/>
    <p:sldId id="282" r:id="rId21"/>
    <p:sldId id="281" r:id="rId22"/>
    <p:sldId id="280" r:id="rId23"/>
    <p:sldId id="279" r:id="rId24"/>
    <p:sldId id="284" r:id="rId25"/>
    <p:sldId id="283"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3"/>
    <p:restoredTop sz="94674"/>
  </p:normalViewPr>
  <p:slideViewPr>
    <p:cSldViewPr snapToGrid="0" snapToObjects="1" showGuides="1">
      <p:cViewPr varScale="1">
        <p:scale>
          <a:sx n="71" d="100"/>
          <a:sy n="71" d="100"/>
        </p:scale>
        <p:origin x="1206" y="54"/>
      </p:cViewPr>
      <p:guideLst>
        <p:guide orient="horz" pos="2160"/>
        <p:guide pos="2880"/>
      </p:guideLst>
    </p:cSldViewPr>
  </p:slideViewPr>
  <p:notesTextViewPr>
    <p:cViewPr>
      <p:scale>
        <a:sx n="1" d="1"/>
        <a:sy n="1" d="1"/>
      </p:scale>
      <p:origin x="0" y="0"/>
    </p:cViewPr>
  </p:notesTextViewPr>
  <p:notesViewPr>
    <p:cSldViewPr snapToGrid="0" snapToObjects="1" showGuides="1">
      <p:cViewPr varScale="1">
        <p:scale>
          <a:sx n="99" d="100"/>
          <a:sy n="99" d="100"/>
        </p:scale>
        <p:origin x="306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208428EC-7D56-4249-B6F0-367F1A9BADF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B1C0ACA1-1199-D242-84F1-8EBE609818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EBDA1F-3115-4B47-A0F7-8C82EF331EED}" type="datetimeFigureOut">
              <a:rPr lang="en-US" smtClean="0"/>
              <a:t>11/24/2021</a:t>
            </a:fld>
            <a:endParaRPr lang="en-US"/>
          </a:p>
        </p:txBody>
      </p:sp>
      <p:sp>
        <p:nvSpPr>
          <p:cNvPr id="4" name="Footer Placeholder 3">
            <a:extLst>
              <a:ext uri="{FF2B5EF4-FFF2-40B4-BE49-F238E27FC236}">
                <a16:creationId xmlns="" xmlns:a16="http://schemas.microsoft.com/office/drawing/2014/main" id="{FEBB90E7-9646-B446-AC15-3EBD3CB82DB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F7E2B500-41E0-A843-91EE-5CEA539377C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BD50E2-3B5B-D646-BCF1-9471A31DD471}" type="slidenum">
              <a:rPr lang="en-US" smtClean="0"/>
              <a:t>‹#›</a:t>
            </a:fld>
            <a:endParaRPr lang="en-US"/>
          </a:p>
        </p:txBody>
      </p:sp>
    </p:spTree>
    <p:extLst>
      <p:ext uri="{BB962C8B-B14F-4D97-AF65-F5344CB8AC3E}">
        <p14:creationId xmlns:p14="http://schemas.microsoft.com/office/powerpoint/2010/main" val="51177986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385973-325A-5240-B9F3-659E46E0C383}" type="datetimeFigureOut">
              <a:rPr lang="en-US" smtClean="0"/>
              <a:t>11/24/2021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2BF947-1BB9-5841-BE52-967BB0F86502}" type="slidenum">
              <a:rPr lang="en-US" smtClean="0"/>
              <a:t>‹#›</a:t>
            </a:fld>
            <a:endParaRPr lang="en-US"/>
          </a:p>
        </p:txBody>
      </p:sp>
    </p:spTree>
    <p:extLst>
      <p:ext uri="{BB962C8B-B14F-4D97-AF65-F5344CB8AC3E}">
        <p14:creationId xmlns:p14="http://schemas.microsoft.com/office/powerpoint/2010/main" val="44112320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88843" y="1510747"/>
            <a:ext cx="8736496" cy="1745215"/>
          </a:xfrm>
        </p:spPr>
        <p:txBody>
          <a:bodyPr anchor="b">
            <a:normAutofit/>
          </a:bodyPr>
          <a:lstStyle>
            <a:lvl1pPr algn="ctr">
              <a:defRPr sz="4000">
                <a:solidFill>
                  <a:schemeClr val="tx1">
                    <a:lumMod val="85000"/>
                    <a:lumOff val="15000"/>
                  </a:schemeClr>
                </a:solidFill>
                <a:latin typeface="Arial" panose="020B0604020202020204" pitchFamily="34" charset="0"/>
                <a:cs typeface="Arial" panose="020B0604020202020204" pitchFamily="34" charset="0"/>
              </a:defRPr>
            </a:lvl1pPr>
          </a:lstStyle>
          <a:p>
            <a:r>
              <a:rPr lang="en-US" dirty="0"/>
              <a:t>Title of Presentation</a:t>
            </a:r>
          </a:p>
        </p:txBody>
      </p:sp>
      <p:sp>
        <p:nvSpPr>
          <p:cNvPr id="3" name="Subtitle 2"/>
          <p:cNvSpPr>
            <a:spLocks noGrp="1"/>
          </p:cNvSpPr>
          <p:nvPr>
            <p:ph type="subTitle" idx="1" hasCustomPrompt="1"/>
          </p:nvPr>
        </p:nvSpPr>
        <p:spPr>
          <a:xfrm>
            <a:off x="188843" y="3602038"/>
            <a:ext cx="8736496" cy="1655762"/>
          </a:xfrm>
        </p:spPr>
        <p:txBody>
          <a:bodyPr>
            <a:normAutofit/>
          </a:bodyPr>
          <a:lstStyle>
            <a:lvl1pPr marL="0" indent="0" algn="ctr">
              <a:buNone/>
              <a:defRPr sz="2000">
                <a:solidFill>
                  <a:schemeClr val="accent3">
                    <a:lumMod val="7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Presented by ?</a:t>
            </a:r>
          </a:p>
          <a:p>
            <a:r>
              <a:rPr lang="en-US" dirty="0"/>
              <a:t>12 Slides / 15 Minutes</a:t>
            </a:r>
          </a:p>
          <a:p>
            <a:endParaRPr lang="en-US" dirty="0"/>
          </a:p>
        </p:txBody>
      </p:sp>
      <p:sp>
        <p:nvSpPr>
          <p:cNvPr id="4" name="Date Placeholder 3"/>
          <p:cNvSpPr>
            <a:spLocks noGrp="1"/>
          </p:cNvSpPr>
          <p:nvPr>
            <p:ph type="dt" sz="half" idx="10"/>
          </p:nvPr>
        </p:nvSpPr>
        <p:spPr/>
        <p:txBody>
          <a:bodyPr/>
          <a:lstStyle/>
          <a:p>
            <a:fld id="{21EB3061-29C6-BB4A-B964-7D810856C8E3}" type="datetime1">
              <a:rPr lang="en-ZA" smtClean="0"/>
              <a:t>2021/11/24</a:t>
            </a:fld>
            <a:endParaRPr lang="en-US"/>
          </a:p>
        </p:txBody>
      </p:sp>
      <p:sp>
        <p:nvSpPr>
          <p:cNvPr id="5" name="Footer Placeholder 4"/>
          <p:cNvSpPr>
            <a:spLocks noGrp="1"/>
          </p:cNvSpPr>
          <p:nvPr>
            <p:ph type="ftr" sz="quarter" idx="11"/>
          </p:nvPr>
        </p:nvSpPr>
        <p:spPr>
          <a:xfrm>
            <a:off x="508000" y="6356351"/>
            <a:ext cx="8007350" cy="365125"/>
          </a:xfrm>
        </p:spPr>
        <p:txBody>
          <a:bodyPr/>
          <a:lstStyle/>
          <a:p>
            <a:endParaRPr lang="en-US" dirty="0"/>
          </a:p>
        </p:txBody>
      </p:sp>
    </p:spTree>
    <p:extLst>
      <p:ext uri="{BB962C8B-B14F-4D97-AF65-F5344CB8AC3E}">
        <p14:creationId xmlns:p14="http://schemas.microsoft.com/office/powerpoint/2010/main" val="2913848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2DE9A3-549A-B14B-9F1A-EC8D58BC43F3}" type="datetime1">
              <a:rPr lang="en-ZA" smtClean="0"/>
              <a:t>2021/11/24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t>‹#›</a:t>
            </a:fld>
            <a:endParaRPr lang="en-US"/>
          </a:p>
        </p:txBody>
      </p:sp>
    </p:spTree>
    <p:extLst>
      <p:ext uri="{BB962C8B-B14F-4D97-AF65-F5344CB8AC3E}">
        <p14:creationId xmlns:p14="http://schemas.microsoft.com/office/powerpoint/2010/main" val="889129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659C1-7EF5-3E4D-AE25-DCB54E8C6E85}" type="datetime1">
              <a:rPr lang="en-ZA" smtClean="0"/>
              <a:t>2021/11/24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t>‹#›</a:t>
            </a:fld>
            <a:endParaRPr lang="en-US"/>
          </a:p>
        </p:txBody>
      </p:sp>
    </p:spTree>
    <p:extLst>
      <p:ext uri="{BB962C8B-B14F-4D97-AF65-F5344CB8AC3E}">
        <p14:creationId xmlns:p14="http://schemas.microsoft.com/office/powerpoint/2010/main" val="4275737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8783" y="1130443"/>
            <a:ext cx="8736495" cy="767931"/>
          </a:xfrm>
        </p:spPr>
        <p:txBody>
          <a:bodyPr>
            <a:normAutofit/>
          </a:bodyPr>
          <a:lstStyle>
            <a:lvl1pPr>
              <a:defRPr sz="3600">
                <a:solidFill>
                  <a:schemeClr val="accent3">
                    <a:lumMod val="7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198783" y="1938133"/>
            <a:ext cx="8736495" cy="3980415"/>
          </a:xfrm>
        </p:spPr>
        <p:txBody>
          <a:bodyPr>
            <a:normAutofit/>
          </a:bodyPr>
          <a:lstStyle>
            <a:lvl1pPr>
              <a:defRPr sz="1800">
                <a:solidFill>
                  <a:schemeClr val="tx1">
                    <a:lumMod val="85000"/>
                    <a:lumOff val="15000"/>
                  </a:schemeClr>
                </a:solidFill>
                <a:latin typeface="Arial" panose="020B0604020202020204" pitchFamily="34" charset="0"/>
                <a:cs typeface="Arial" panose="020B0604020202020204" pitchFamily="34" charset="0"/>
              </a:defRPr>
            </a:lvl1pPr>
            <a:lvl2pPr>
              <a:defRPr sz="1800">
                <a:solidFill>
                  <a:schemeClr val="tx1">
                    <a:lumMod val="85000"/>
                    <a:lumOff val="15000"/>
                  </a:schemeClr>
                </a:solidFill>
                <a:latin typeface="Arial" panose="020B0604020202020204" pitchFamily="34" charset="0"/>
                <a:cs typeface="Arial" panose="020B0604020202020204" pitchFamily="34" charset="0"/>
              </a:defRPr>
            </a:lvl2pPr>
            <a:lvl3pPr>
              <a:defRPr sz="1800">
                <a:solidFill>
                  <a:schemeClr val="tx1">
                    <a:lumMod val="85000"/>
                    <a:lumOff val="15000"/>
                  </a:schemeClr>
                </a:solidFill>
                <a:latin typeface="Arial" panose="020B0604020202020204" pitchFamily="34" charset="0"/>
                <a:cs typeface="Arial" panose="020B0604020202020204" pitchFamily="34" charset="0"/>
              </a:defRPr>
            </a:lvl3pPr>
            <a:lvl4pPr>
              <a:defRPr sz="1800">
                <a:solidFill>
                  <a:schemeClr val="tx1">
                    <a:lumMod val="85000"/>
                    <a:lumOff val="15000"/>
                  </a:schemeClr>
                </a:solidFill>
                <a:latin typeface="Arial" panose="020B0604020202020204" pitchFamily="34" charset="0"/>
                <a:cs typeface="Arial" panose="020B0604020202020204" pitchFamily="34" charset="0"/>
              </a:defRPr>
            </a:lvl4pPr>
            <a:lvl5pPr>
              <a:defRPr sz="1800">
                <a:solidFill>
                  <a:schemeClr val="tx1">
                    <a:lumMod val="85000"/>
                    <a:lumOff val="1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045D42A-3D97-F84A-8E06-A27203368AC0}" type="datetime1">
              <a:rPr lang="en-ZA" smtClean="0"/>
              <a:t>2021/11/24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5466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0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2FD8B31-F128-334F-A101-320A44075F00}" type="datetime1">
              <a:rPr lang="en-ZA" smtClean="0"/>
              <a:t>2021/11/24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t>‹#›</a:t>
            </a:fld>
            <a:endParaRPr lang="en-US"/>
          </a:p>
        </p:txBody>
      </p:sp>
    </p:spTree>
    <p:extLst>
      <p:ext uri="{BB962C8B-B14F-4D97-AF65-F5344CB8AC3E}">
        <p14:creationId xmlns:p14="http://schemas.microsoft.com/office/powerpoint/2010/main" val="229258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552B62-9160-6740-9F27-A55ECFCF8204}" type="datetime1">
              <a:rPr lang="en-ZA" smtClean="0"/>
              <a:t>2021/11/24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t>‹#›</a:t>
            </a:fld>
            <a:endParaRPr lang="en-US"/>
          </a:p>
        </p:txBody>
      </p:sp>
    </p:spTree>
    <p:extLst>
      <p:ext uri="{BB962C8B-B14F-4D97-AF65-F5344CB8AC3E}">
        <p14:creationId xmlns:p14="http://schemas.microsoft.com/office/powerpoint/2010/main" val="2322362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086C4D-5CC8-064B-BBA1-53E7E99C0789}" type="datetime1">
              <a:rPr lang="en-ZA" smtClean="0"/>
              <a:t>2021/11/24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t>‹#›</a:t>
            </a:fld>
            <a:endParaRPr lang="en-US"/>
          </a:p>
        </p:txBody>
      </p:sp>
    </p:spTree>
    <p:extLst>
      <p:ext uri="{BB962C8B-B14F-4D97-AF65-F5344CB8AC3E}">
        <p14:creationId xmlns:p14="http://schemas.microsoft.com/office/powerpoint/2010/main" val="4276549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73F764-9F21-0248-826B-7BC54374469E}" type="datetime1">
              <a:rPr lang="en-ZA" smtClean="0"/>
              <a:t>2021/11/24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t>‹#›</a:t>
            </a:fld>
            <a:endParaRPr lang="en-US"/>
          </a:p>
        </p:txBody>
      </p:sp>
    </p:spTree>
    <p:extLst>
      <p:ext uri="{BB962C8B-B14F-4D97-AF65-F5344CB8AC3E}">
        <p14:creationId xmlns:p14="http://schemas.microsoft.com/office/powerpoint/2010/main" val="1099658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0A6D6-632D-D940-89BD-0BCE4E412B79}" type="datetime1">
              <a:rPr lang="en-ZA" smtClean="0"/>
              <a:t>2021/11/24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t>‹#›</a:t>
            </a:fld>
            <a:endParaRPr lang="en-US"/>
          </a:p>
        </p:txBody>
      </p:sp>
    </p:spTree>
    <p:extLst>
      <p:ext uri="{BB962C8B-B14F-4D97-AF65-F5344CB8AC3E}">
        <p14:creationId xmlns:p14="http://schemas.microsoft.com/office/powerpoint/2010/main" val="3679336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B5A475-1154-7E4F-A876-D8C8B197CFC6}" type="datetime1">
              <a:rPr lang="en-ZA" smtClean="0"/>
              <a:t>2021/11/24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t>‹#›</a:t>
            </a:fld>
            <a:endParaRPr lang="en-US"/>
          </a:p>
        </p:txBody>
      </p:sp>
    </p:spTree>
    <p:extLst>
      <p:ext uri="{BB962C8B-B14F-4D97-AF65-F5344CB8AC3E}">
        <p14:creationId xmlns:p14="http://schemas.microsoft.com/office/powerpoint/2010/main" val="3323644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E14627-1568-E24A-9B1E-ABE6A78624B3}" type="datetime1">
              <a:rPr lang="en-ZA" smtClean="0"/>
              <a:t>2021/11/24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t>‹#›</a:t>
            </a:fld>
            <a:endParaRPr lang="en-US"/>
          </a:p>
        </p:txBody>
      </p:sp>
    </p:spTree>
    <p:extLst>
      <p:ext uri="{BB962C8B-B14F-4D97-AF65-F5344CB8AC3E}">
        <p14:creationId xmlns:p14="http://schemas.microsoft.com/office/powerpoint/2010/main" val="2769211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66598"/>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F30BE9EC-5CE4-EF4D-A376-36BB3B4E2DE4}"/>
              </a:ext>
            </a:extLst>
          </p:cNvPr>
          <p:cNvPicPr>
            <a:picLocks noChangeAspect="1"/>
          </p:cNvPicPr>
          <p:nvPr userDrawn="1"/>
        </p:nvPicPr>
        <p:blipFill>
          <a:blip r:embed="rId13"/>
          <a:stretch>
            <a:fillRect/>
          </a:stretch>
        </p:blipFill>
        <p:spPr>
          <a:xfrm>
            <a:off x="8451" y="0"/>
            <a:ext cx="9127098" cy="6858000"/>
          </a:xfrm>
          <a:prstGeom prst="rect">
            <a:avLst/>
          </a:prstGeom>
        </p:spPr>
      </p:pic>
      <p:sp>
        <p:nvSpPr>
          <p:cNvPr id="2" name="Title Placeholder 1"/>
          <p:cNvSpPr>
            <a:spLocks noGrp="1"/>
          </p:cNvSpPr>
          <p:nvPr>
            <p:ph type="title"/>
          </p:nvPr>
        </p:nvSpPr>
        <p:spPr>
          <a:xfrm>
            <a:off x="188843" y="1140382"/>
            <a:ext cx="8756374" cy="7794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843" y="1934954"/>
            <a:ext cx="875637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ED338-B5BC-944D-AE01-27C6CB0C7496}" type="datetime1">
              <a:rPr lang="en-ZA" smtClean="0"/>
              <a:t>2021/11/24</a:t>
            </a:fld>
            <a:endParaRPr lang="en-US"/>
          </a:p>
        </p:txBody>
      </p:sp>
      <p:sp>
        <p:nvSpPr>
          <p:cNvPr id="5" name="Footer Placeholder 4"/>
          <p:cNvSpPr>
            <a:spLocks noGrp="1"/>
          </p:cNvSpPr>
          <p:nvPr>
            <p:ph type="ftr" sz="quarter" idx="3"/>
          </p:nvPr>
        </p:nvSpPr>
        <p:spPr>
          <a:xfrm>
            <a:off x="188843" y="6356351"/>
            <a:ext cx="815853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8" name="TextBox 7">
            <a:extLst>
              <a:ext uri="{FF2B5EF4-FFF2-40B4-BE49-F238E27FC236}">
                <a16:creationId xmlns="" xmlns:a16="http://schemas.microsoft.com/office/drawing/2014/main" id="{6FADCAF3-A8B8-A14A-A899-160165FC4866}"/>
              </a:ext>
            </a:extLst>
          </p:cNvPr>
          <p:cNvSpPr txBox="1"/>
          <p:nvPr userDrawn="1"/>
        </p:nvSpPr>
        <p:spPr>
          <a:xfrm>
            <a:off x="8448259" y="6415985"/>
            <a:ext cx="586409" cy="307777"/>
          </a:xfrm>
          <a:prstGeom prst="rect">
            <a:avLst/>
          </a:prstGeom>
          <a:noFill/>
        </p:spPr>
        <p:txBody>
          <a:bodyPr wrap="square" rtlCol="0">
            <a:spAutoFit/>
          </a:bodyPr>
          <a:lstStyle/>
          <a:p>
            <a:pPr algn="r"/>
            <a:fld id="{5FE88379-CB5E-BF4C-80A9-48B489FDABFC}" type="slidenum">
              <a:rPr lang="en-US" sz="1400" smtClean="0">
                <a:solidFill>
                  <a:srgbClr val="00B050"/>
                </a:solidFill>
              </a:rPr>
              <a:t>‹#›</a:t>
            </a:fld>
            <a:endParaRPr lang="en-US" sz="1400" dirty="0">
              <a:solidFill>
                <a:srgbClr val="00B050"/>
              </a:solidFill>
            </a:endParaRPr>
          </a:p>
        </p:txBody>
      </p:sp>
      <p:pic>
        <p:nvPicPr>
          <p:cNvPr id="11" name="Picture 10">
            <a:extLst>
              <a:ext uri="{FF2B5EF4-FFF2-40B4-BE49-F238E27FC236}">
                <a16:creationId xmlns="" xmlns:a16="http://schemas.microsoft.com/office/drawing/2014/main" id="{A82FBD70-3E29-704B-BE7B-319BDCBBFF63}"/>
              </a:ext>
            </a:extLst>
          </p:cNvPr>
          <p:cNvPicPr>
            <a:picLocks noChangeAspect="1"/>
          </p:cNvPicPr>
          <p:nvPr userDrawn="1"/>
        </p:nvPicPr>
        <p:blipFill>
          <a:blip r:embed="rId14">
            <a:alphaModFix amt="29000"/>
          </a:blip>
          <a:stretch>
            <a:fillRect/>
          </a:stretch>
        </p:blipFill>
        <p:spPr>
          <a:xfrm>
            <a:off x="2686050" y="2182111"/>
            <a:ext cx="3614480" cy="3535507"/>
          </a:xfrm>
          <a:prstGeom prst="rect">
            <a:avLst/>
          </a:prstGeom>
          <a:noFill/>
          <a:effectLst>
            <a:reflection stA="32771" endPos="37000" dist="50800" dir="5400000" sy="-100000" algn="bl" rotWithShape="0"/>
          </a:effectLst>
        </p:spPr>
      </p:pic>
      <p:pic>
        <p:nvPicPr>
          <p:cNvPr id="7" name="Picture 6">
            <a:extLst>
              <a:ext uri="{FF2B5EF4-FFF2-40B4-BE49-F238E27FC236}">
                <a16:creationId xmlns="" xmlns:a16="http://schemas.microsoft.com/office/drawing/2014/main" id="{09CB695F-6582-6C43-BE9F-5AE66A7D7285}"/>
              </a:ext>
            </a:extLst>
          </p:cNvPr>
          <p:cNvPicPr>
            <a:picLocks noChangeAspect="1"/>
          </p:cNvPicPr>
          <p:nvPr userDrawn="1"/>
        </p:nvPicPr>
        <p:blipFill>
          <a:blip r:embed="rId15"/>
          <a:stretch>
            <a:fillRect/>
          </a:stretch>
        </p:blipFill>
        <p:spPr>
          <a:xfrm>
            <a:off x="0" y="6111662"/>
            <a:ext cx="8515350" cy="761448"/>
          </a:xfrm>
          <a:prstGeom prst="rect">
            <a:avLst/>
          </a:prstGeom>
        </p:spPr>
      </p:pic>
    </p:spTree>
    <p:extLst>
      <p:ext uri="{BB962C8B-B14F-4D97-AF65-F5344CB8AC3E}">
        <p14:creationId xmlns:p14="http://schemas.microsoft.com/office/powerpoint/2010/main" val="2058516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DE5AB6-6453-E345-9651-6B5CEC233607}"/>
              </a:ext>
            </a:extLst>
          </p:cNvPr>
          <p:cNvSpPr>
            <a:spLocks noGrp="1"/>
          </p:cNvSpPr>
          <p:nvPr>
            <p:ph type="ctrTitle"/>
          </p:nvPr>
        </p:nvSpPr>
        <p:spPr/>
        <p:txBody>
          <a:bodyPr/>
          <a:lstStyle/>
          <a:p>
            <a:r>
              <a:rPr lang="en-US" b="1" dirty="0">
                <a:latin typeface="Arial Narrow" panose="020B0606020202030204" pitchFamily="34" charset="0"/>
              </a:rPr>
              <a:t>Agreement Amending the SADC Protocol on Gender and Development</a:t>
            </a:r>
          </a:p>
        </p:txBody>
      </p:sp>
      <p:sp>
        <p:nvSpPr>
          <p:cNvPr id="3" name="Subtitle 2">
            <a:extLst>
              <a:ext uri="{FF2B5EF4-FFF2-40B4-BE49-F238E27FC236}">
                <a16:creationId xmlns="" xmlns:a16="http://schemas.microsoft.com/office/drawing/2014/main" id="{0CC68010-42D7-4049-994A-9D99F9EAAF82}"/>
              </a:ext>
            </a:extLst>
          </p:cNvPr>
          <p:cNvSpPr>
            <a:spLocks noGrp="1"/>
          </p:cNvSpPr>
          <p:nvPr>
            <p:ph type="subTitle" idx="1"/>
          </p:nvPr>
        </p:nvSpPr>
        <p:spPr/>
        <p:txBody>
          <a:bodyPr>
            <a:normAutofit fontScale="70000" lnSpcReduction="20000"/>
          </a:bodyPr>
          <a:lstStyle/>
          <a:p>
            <a:r>
              <a:rPr lang="en-US" dirty="0" smtClean="0"/>
              <a:t> </a:t>
            </a:r>
          </a:p>
          <a:p>
            <a:r>
              <a:rPr lang="en-US" sz="2200" b="1" dirty="0" smtClean="0">
                <a:latin typeface="Arial Narrow" panose="020B0606020202030204" pitchFamily="34" charset="0"/>
              </a:rPr>
              <a:t>PRESENTATION TO </a:t>
            </a:r>
          </a:p>
          <a:p>
            <a:r>
              <a:rPr lang="en-US" sz="2200" b="1" dirty="0" smtClean="0">
                <a:latin typeface="Arial Narrow" panose="020B0606020202030204" pitchFamily="34" charset="0"/>
              </a:rPr>
              <a:t>THE </a:t>
            </a:r>
            <a:r>
              <a:rPr lang="en-US" sz="2200" b="1" dirty="0" smtClean="0">
                <a:latin typeface="Arial Narrow" panose="020B0606020202030204" pitchFamily="34" charset="0"/>
              </a:rPr>
              <a:t>PARLIAMENTARY PORTFOLIO COMMITTEE FOR WOMEN, YOUTH AND PERSONS WITH DISABILITIES</a:t>
            </a:r>
            <a:endParaRPr lang="en-US" sz="2200" b="1" dirty="0" smtClean="0">
              <a:latin typeface="Arial Narrow" panose="020B0606020202030204" pitchFamily="34" charset="0"/>
            </a:endParaRPr>
          </a:p>
          <a:p>
            <a:endParaRPr lang="en-US" sz="2200" b="1" dirty="0">
              <a:latin typeface="Arial Narrow" panose="020B0606020202030204" pitchFamily="34" charset="0"/>
            </a:endParaRPr>
          </a:p>
          <a:p>
            <a:r>
              <a:rPr lang="en-US" sz="2200" b="1" dirty="0" smtClean="0">
                <a:latin typeface="Arial Narrow" panose="020B0606020202030204" pitchFamily="34" charset="0"/>
              </a:rPr>
              <a:t> </a:t>
            </a:r>
            <a:r>
              <a:rPr lang="en-US" sz="2200" b="1" dirty="0" smtClean="0">
                <a:latin typeface="Arial Narrow" panose="020B0606020202030204" pitchFamily="34" charset="0"/>
              </a:rPr>
              <a:t>30 NOVEMBER 2021</a:t>
            </a:r>
            <a:endParaRPr lang="en-US" sz="2200" b="1" dirty="0">
              <a:latin typeface="Arial Narrow" panose="020B0606020202030204" pitchFamily="34" charset="0"/>
            </a:endParaRPr>
          </a:p>
        </p:txBody>
      </p:sp>
    </p:spTree>
    <p:extLst>
      <p:ext uri="{BB962C8B-B14F-4D97-AF65-F5344CB8AC3E}">
        <p14:creationId xmlns:p14="http://schemas.microsoft.com/office/powerpoint/2010/main" val="2266779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184857"/>
            <a:ext cx="8736495" cy="4733692"/>
          </a:xfrm>
        </p:spPr>
        <p:txBody>
          <a:bodyPr>
            <a:normAutofit fontScale="92500" lnSpcReduction="20000"/>
          </a:bodyPr>
          <a:lstStyle/>
          <a:p>
            <a:pPr algn="just">
              <a:lnSpc>
                <a:spcPct val="110000"/>
              </a:lnSpc>
              <a:spcBef>
                <a:spcPts val="0"/>
              </a:spcBef>
            </a:pPr>
            <a:r>
              <a:rPr lang="en-US" sz="2400" u="sng" dirty="0">
                <a:latin typeface="Arial Narrow" panose="020B0606020202030204" pitchFamily="34" charset="0"/>
              </a:rPr>
              <a:t>Article 14: </a:t>
            </a:r>
            <a:r>
              <a:rPr lang="en-US" sz="2400" b="1" dirty="0">
                <a:latin typeface="Arial Narrow" panose="020B0606020202030204" pitchFamily="34" charset="0"/>
              </a:rPr>
              <a:t> </a:t>
            </a:r>
            <a:r>
              <a:rPr lang="en-US" sz="2400" dirty="0">
                <a:latin typeface="Arial Narrow" panose="020B0606020202030204" pitchFamily="34" charset="0"/>
              </a:rPr>
              <a:t>is amended to read as follows:</a:t>
            </a:r>
          </a:p>
          <a:p>
            <a:pPr marL="342900" indent="-342900" algn="just">
              <a:lnSpc>
                <a:spcPct val="110000"/>
              </a:lnSpc>
              <a:spcBef>
                <a:spcPts val="0"/>
              </a:spcBef>
              <a:buAutoNum type="arabicPeriod"/>
            </a:pPr>
            <a:r>
              <a:rPr lang="en-US" sz="2400" dirty="0">
                <a:latin typeface="Arial Narrow" panose="020B0606020202030204" pitchFamily="34" charset="0"/>
              </a:rPr>
              <a:t>State Parties shall enact laws that promote equal access to retention and completion in early childhood education, primary, secondary, tertiary, vocational and non – formal education including adult literacy in accordance with the Protocol on Education and Training and the Sustainable Development Goals</a:t>
            </a:r>
            <a:r>
              <a:rPr lang="en-US" sz="2400" dirty="0" smtClean="0">
                <a:latin typeface="Arial Narrow" panose="020B0606020202030204" pitchFamily="34" charset="0"/>
              </a:rPr>
              <a:t>.</a:t>
            </a:r>
          </a:p>
          <a:p>
            <a:pPr marL="342900" indent="-342900" algn="just">
              <a:lnSpc>
                <a:spcPct val="110000"/>
              </a:lnSpc>
              <a:spcBef>
                <a:spcPts val="0"/>
              </a:spcBef>
              <a:buAutoNum type="arabicPeriod"/>
            </a:pPr>
            <a:endParaRPr lang="en-US" sz="2400" dirty="0">
              <a:latin typeface="Arial Narrow" panose="020B0606020202030204" pitchFamily="34" charset="0"/>
            </a:endParaRPr>
          </a:p>
          <a:p>
            <a:pPr marL="342900" indent="-342900" algn="just">
              <a:lnSpc>
                <a:spcPct val="110000"/>
              </a:lnSpc>
              <a:spcBef>
                <a:spcPts val="0"/>
              </a:spcBef>
              <a:buAutoNum type="arabicPeriod"/>
            </a:pPr>
            <a:endParaRPr lang="en-US" sz="2400" dirty="0" smtClean="0">
              <a:latin typeface="Arial Narrow" panose="020B0606020202030204" pitchFamily="34" charset="0"/>
            </a:endParaRPr>
          </a:p>
          <a:p>
            <a:pPr marL="342900" indent="-342900" algn="just">
              <a:lnSpc>
                <a:spcPct val="110000"/>
              </a:lnSpc>
              <a:spcBef>
                <a:spcPts val="0"/>
              </a:spcBef>
              <a:buAutoNum type="arabicPeriod"/>
            </a:pPr>
            <a:r>
              <a:rPr lang="en-US" sz="2400" dirty="0" smtClean="0">
                <a:latin typeface="Arial Narrow" panose="020B0606020202030204" pitchFamily="34" charset="0"/>
              </a:rPr>
              <a:t>State </a:t>
            </a:r>
            <a:r>
              <a:rPr lang="en-US" sz="2400" dirty="0">
                <a:latin typeface="Arial Narrow" panose="020B0606020202030204" pitchFamily="34" charset="0"/>
              </a:rPr>
              <a:t>Parties shall take special measures to increase the number of girls taking up Science, Technology, Engineering and Mathematics (STEM) subjects and Information Communication Technology at the primary, secondary, tertiary and higher levels</a:t>
            </a:r>
            <a:r>
              <a:rPr lang="en-US" sz="2400" dirty="0" smtClean="0">
                <a:latin typeface="Arial Narrow" panose="020B0606020202030204" pitchFamily="34" charset="0"/>
              </a:rPr>
              <a:t>.</a:t>
            </a:r>
          </a:p>
          <a:p>
            <a:pPr marL="342900" indent="-342900" algn="just">
              <a:lnSpc>
                <a:spcPct val="110000"/>
              </a:lnSpc>
              <a:spcBef>
                <a:spcPts val="0"/>
              </a:spcBef>
              <a:buAutoNum type="arabicPeriod"/>
            </a:pPr>
            <a:endParaRPr lang="en-US" sz="2400" dirty="0" smtClean="0">
              <a:latin typeface="Arial Narrow" panose="020B0606020202030204" pitchFamily="34" charset="0"/>
            </a:endParaRPr>
          </a:p>
          <a:p>
            <a:pPr marL="342900" indent="-342900" algn="just">
              <a:lnSpc>
                <a:spcPct val="110000"/>
              </a:lnSpc>
              <a:spcBef>
                <a:spcPts val="0"/>
              </a:spcBef>
              <a:buAutoNum type="arabicPeriod"/>
            </a:pPr>
            <a:r>
              <a:rPr lang="en-US" sz="2400" dirty="0" smtClean="0">
                <a:latin typeface="Arial Narrow" panose="020B0606020202030204" pitchFamily="34" charset="0"/>
              </a:rPr>
              <a:t>State </a:t>
            </a:r>
            <a:r>
              <a:rPr lang="en-US" sz="2400" dirty="0">
                <a:latin typeface="Arial Narrow" panose="020B0606020202030204" pitchFamily="34" charset="0"/>
              </a:rPr>
              <a:t>Parties shall adopt and implement gender sensitive educational curricula, policies and programmes addressing the gender stereotypes in education and gender based violence, amongst others.”</a:t>
            </a:r>
          </a:p>
          <a:p>
            <a:endParaRPr lang="en-US" dirty="0"/>
          </a:p>
        </p:txBody>
      </p:sp>
      <p:sp>
        <p:nvSpPr>
          <p:cNvPr id="4" name="Title 1">
            <a:extLst>
              <a:ext uri="{FF2B5EF4-FFF2-40B4-BE49-F238E27FC236}">
                <a16:creationId xmlns="" xmlns:a16="http://schemas.microsoft.com/office/drawing/2014/main" id="{FDA68683-A3A0-924C-B221-A8B31D9904C1}"/>
              </a:ext>
            </a:extLst>
          </p:cNvPr>
          <p:cNvSpPr txBox="1">
            <a:spLocks/>
          </p:cNvSpPr>
          <p:nvPr/>
        </p:nvSpPr>
        <p:spPr>
          <a:xfrm>
            <a:off x="2318197" y="190285"/>
            <a:ext cx="5911403" cy="7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r>
              <a:rPr lang="en-US" b="1" smtClean="0">
                <a:latin typeface="Arial Narrow" panose="020B0606020202030204" pitchFamily="34" charset="0"/>
              </a:rPr>
              <a:t>PROPOSED AMENDMENTS</a:t>
            </a:r>
            <a:endParaRPr lang="en-US" b="1" dirty="0">
              <a:latin typeface="Arial Narrow" panose="020B0606020202030204" pitchFamily="34" charset="0"/>
            </a:endParaRPr>
          </a:p>
        </p:txBody>
      </p:sp>
    </p:spTree>
    <p:extLst>
      <p:ext uri="{BB962C8B-B14F-4D97-AF65-F5344CB8AC3E}">
        <p14:creationId xmlns:p14="http://schemas.microsoft.com/office/powerpoint/2010/main" val="3096987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068947"/>
            <a:ext cx="8736495" cy="5074276"/>
          </a:xfrm>
        </p:spPr>
        <p:txBody>
          <a:bodyPr>
            <a:normAutofit/>
          </a:bodyPr>
          <a:lstStyle/>
          <a:p>
            <a:pPr algn="just"/>
            <a:r>
              <a:rPr lang="en-US" sz="2000" u="sng" dirty="0">
                <a:solidFill>
                  <a:schemeClr val="tx1"/>
                </a:solidFill>
                <a:latin typeface="Arial Narrow" panose="020B0606020202030204" pitchFamily="34" charset="0"/>
              </a:rPr>
              <a:t>Article 16: </a:t>
            </a:r>
            <a:r>
              <a:rPr lang="en-US" sz="2000" b="1" dirty="0">
                <a:solidFill>
                  <a:schemeClr val="tx1"/>
                </a:solidFill>
                <a:latin typeface="Arial Narrow" panose="020B0606020202030204" pitchFamily="34" charset="0"/>
              </a:rPr>
              <a:t> </a:t>
            </a:r>
            <a:r>
              <a:rPr lang="en-US" sz="2000" dirty="0">
                <a:solidFill>
                  <a:schemeClr val="tx1"/>
                </a:solidFill>
                <a:latin typeface="Arial Narrow" panose="020B0606020202030204" pitchFamily="34" charset="0"/>
              </a:rPr>
              <a:t>is amended to read as follows: </a:t>
            </a:r>
            <a:r>
              <a:rPr lang="en-US" sz="2000" b="1" dirty="0">
                <a:solidFill>
                  <a:schemeClr val="tx1"/>
                </a:solidFill>
                <a:latin typeface="Arial Narrow" panose="020B0606020202030204" pitchFamily="34" charset="0"/>
              </a:rPr>
              <a:t>MULTIPLE ROLES OF WOMEN</a:t>
            </a:r>
          </a:p>
          <a:p>
            <a:pPr marL="342900" indent="-342900" algn="just">
              <a:buAutoNum type="arabicPeriod"/>
            </a:pPr>
            <a:r>
              <a:rPr lang="en-US" sz="2000" dirty="0">
                <a:solidFill>
                  <a:schemeClr val="tx1"/>
                </a:solidFill>
                <a:latin typeface="Arial Narrow" panose="020B0606020202030204" pitchFamily="34" charset="0"/>
              </a:rPr>
              <a:t>State Parties shall: </a:t>
            </a:r>
          </a:p>
          <a:p>
            <a:pPr marL="342900" indent="-342900" algn="just">
              <a:buAutoNum type="alphaLcParenBoth"/>
            </a:pPr>
            <a:r>
              <a:rPr lang="en-US" sz="2000" dirty="0">
                <a:solidFill>
                  <a:schemeClr val="tx1"/>
                </a:solidFill>
                <a:latin typeface="Arial Narrow" panose="020B0606020202030204" pitchFamily="34" charset="0"/>
              </a:rPr>
              <a:t>Conduct time use studies and adopt policy measures to promote shared responsibility between men and women within the household and family to ease the burden of the multiple roles played by women.</a:t>
            </a:r>
          </a:p>
          <a:p>
            <a:pPr marL="342900" indent="-342900" algn="just">
              <a:buAutoNum type="alphaLcParenBoth"/>
            </a:pPr>
            <a:r>
              <a:rPr lang="en-US" sz="2000" dirty="0">
                <a:solidFill>
                  <a:schemeClr val="tx1"/>
                </a:solidFill>
                <a:latin typeface="Arial Narrow" panose="020B0606020202030204" pitchFamily="34" charset="0"/>
              </a:rPr>
              <a:t>Recognize and value unpaid care and domestic work through the provision of public services, infrastructure and social protection policies.”</a:t>
            </a:r>
          </a:p>
          <a:p>
            <a:pPr marL="0" indent="0" algn="just">
              <a:buNone/>
            </a:pPr>
            <a:endParaRPr lang="en-US" sz="2000" dirty="0">
              <a:solidFill>
                <a:schemeClr val="tx1"/>
              </a:solidFill>
              <a:latin typeface="Arial Narrow" panose="020B0606020202030204" pitchFamily="34" charset="0"/>
            </a:endParaRPr>
          </a:p>
          <a:p>
            <a:pPr marL="0" indent="0" algn="just">
              <a:buNone/>
            </a:pPr>
            <a:r>
              <a:rPr lang="en-US" sz="2000" u="sng" dirty="0">
                <a:solidFill>
                  <a:schemeClr val="tx1"/>
                </a:solidFill>
                <a:latin typeface="Arial Narrow" panose="020B0606020202030204" pitchFamily="34" charset="0"/>
              </a:rPr>
              <a:t>Article 17: </a:t>
            </a:r>
            <a:r>
              <a:rPr lang="en-US" sz="2000" b="1" dirty="0">
                <a:solidFill>
                  <a:schemeClr val="tx1"/>
                </a:solidFill>
                <a:latin typeface="Arial Narrow" panose="020B0606020202030204" pitchFamily="34" charset="0"/>
              </a:rPr>
              <a:t> </a:t>
            </a:r>
            <a:r>
              <a:rPr lang="en-US" sz="2000" dirty="0">
                <a:solidFill>
                  <a:schemeClr val="tx1"/>
                </a:solidFill>
                <a:latin typeface="Arial Narrow" panose="020B0606020202030204" pitchFamily="34" charset="0"/>
              </a:rPr>
              <a:t>is amended to read as follows: </a:t>
            </a:r>
            <a:r>
              <a:rPr lang="en-US" sz="2000" b="1" dirty="0">
                <a:solidFill>
                  <a:schemeClr val="tx1"/>
                </a:solidFill>
                <a:latin typeface="Arial Narrow" panose="020B0606020202030204" pitchFamily="34" charset="0"/>
              </a:rPr>
              <a:t>ECONOMIC EMPOWERMENT</a:t>
            </a:r>
          </a:p>
          <a:p>
            <a:pPr marL="0" indent="0" algn="just">
              <a:buNone/>
            </a:pPr>
            <a:endParaRPr lang="en-US" sz="2000" dirty="0">
              <a:solidFill>
                <a:schemeClr val="tx1"/>
              </a:solidFill>
              <a:latin typeface="Arial Narrow" panose="020B0606020202030204" pitchFamily="34" charset="0"/>
            </a:endParaRPr>
          </a:p>
          <a:p>
            <a:pPr marL="0" indent="0" algn="just">
              <a:buNone/>
            </a:pPr>
            <a:r>
              <a:rPr lang="en-US" sz="2000" dirty="0">
                <a:solidFill>
                  <a:schemeClr val="tx1"/>
                </a:solidFill>
                <a:latin typeface="Arial Narrow" panose="020B0606020202030204" pitchFamily="34" charset="0"/>
              </a:rPr>
              <a:t>1. State Parties shall undertake reforms to give men and women equal rights and opportunity to economic resources, and improved access to control and ownership over productive resources, land and other forms of property, financial services, inheritance and natural resources.</a:t>
            </a:r>
          </a:p>
          <a:p>
            <a:endParaRPr lang="en-US" dirty="0"/>
          </a:p>
        </p:txBody>
      </p:sp>
      <p:sp>
        <p:nvSpPr>
          <p:cNvPr id="4" name="Title 1">
            <a:extLst>
              <a:ext uri="{FF2B5EF4-FFF2-40B4-BE49-F238E27FC236}">
                <a16:creationId xmlns="" xmlns:a16="http://schemas.microsoft.com/office/drawing/2014/main" id="{FDA68683-A3A0-924C-B221-A8B31D9904C1}"/>
              </a:ext>
            </a:extLst>
          </p:cNvPr>
          <p:cNvSpPr txBox="1">
            <a:spLocks/>
          </p:cNvSpPr>
          <p:nvPr/>
        </p:nvSpPr>
        <p:spPr>
          <a:xfrm>
            <a:off x="2318197" y="190285"/>
            <a:ext cx="5911403" cy="7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r>
              <a:rPr lang="en-US" b="1" smtClean="0">
                <a:latin typeface="Arial Narrow" panose="020B0606020202030204" pitchFamily="34" charset="0"/>
              </a:rPr>
              <a:t>PROPOSED AMENDMENTS</a:t>
            </a:r>
            <a:endParaRPr lang="en-US" b="1" dirty="0">
              <a:latin typeface="Arial Narrow" panose="020B0606020202030204" pitchFamily="34" charset="0"/>
            </a:endParaRPr>
          </a:p>
        </p:txBody>
      </p:sp>
    </p:spTree>
    <p:extLst>
      <p:ext uri="{BB962C8B-B14F-4D97-AF65-F5344CB8AC3E}">
        <p14:creationId xmlns:p14="http://schemas.microsoft.com/office/powerpoint/2010/main" val="3830359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081825"/>
            <a:ext cx="8736495" cy="4836723"/>
          </a:xfrm>
        </p:spPr>
        <p:txBody>
          <a:bodyPr/>
          <a:lstStyle/>
          <a:p>
            <a:pPr marL="0" indent="0" algn="just">
              <a:buNone/>
            </a:pPr>
            <a:r>
              <a:rPr lang="en-US" sz="2800" u="sng" dirty="0">
                <a:solidFill>
                  <a:schemeClr val="tx1"/>
                </a:solidFill>
                <a:latin typeface="Arial Narrow" panose="020B0606020202030204" pitchFamily="34" charset="0"/>
              </a:rPr>
              <a:t>Article 17: </a:t>
            </a:r>
            <a:r>
              <a:rPr lang="en-US" sz="2800" b="1" dirty="0">
                <a:solidFill>
                  <a:schemeClr val="tx1"/>
                </a:solidFill>
                <a:latin typeface="Arial Narrow" panose="020B0606020202030204" pitchFamily="34" charset="0"/>
              </a:rPr>
              <a:t> </a:t>
            </a:r>
            <a:r>
              <a:rPr lang="en-US" sz="2800" dirty="0">
                <a:solidFill>
                  <a:schemeClr val="tx1"/>
                </a:solidFill>
                <a:latin typeface="Arial Narrow" panose="020B0606020202030204" pitchFamily="34" charset="0"/>
              </a:rPr>
              <a:t>is amended to read as follows: </a:t>
            </a:r>
            <a:r>
              <a:rPr lang="en-US" sz="2800" b="1" dirty="0">
                <a:solidFill>
                  <a:schemeClr val="tx1"/>
                </a:solidFill>
                <a:latin typeface="Arial Narrow" panose="020B0606020202030204" pitchFamily="34" charset="0"/>
              </a:rPr>
              <a:t>ECONOMIC EMPOWERMENT, </a:t>
            </a:r>
            <a:r>
              <a:rPr lang="en-US" sz="2800" b="1" dirty="0" err="1">
                <a:solidFill>
                  <a:schemeClr val="tx1"/>
                </a:solidFill>
                <a:latin typeface="Arial Narrow" panose="020B0606020202030204" pitchFamily="34" charset="0"/>
              </a:rPr>
              <a:t>cont</a:t>
            </a:r>
            <a:r>
              <a:rPr lang="en-US" sz="2800" b="1" dirty="0">
                <a:solidFill>
                  <a:schemeClr val="tx1"/>
                </a:solidFill>
                <a:latin typeface="Arial Narrow" panose="020B0606020202030204" pitchFamily="34" charset="0"/>
              </a:rPr>
              <a:t>…</a:t>
            </a:r>
          </a:p>
          <a:p>
            <a:pPr marL="0" indent="0" algn="just">
              <a:buNone/>
            </a:pPr>
            <a:endParaRPr lang="en-US" sz="2800" dirty="0">
              <a:solidFill>
                <a:schemeClr val="tx1"/>
              </a:solidFill>
              <a:latin typeface="Arial Narrow" panose="020B0606020202030204" pitchFamily="34" charset="0"/>
            </a:endParaRPr>
          </a:p>
          <a:p>
            <a:pPr marL="0" indent="0" algn="just">
              <a:buNone/>
            </a:pPr>
            <a:r>
              <a:rPr lang="en-US" sz="2800" dirty="0">
                <a:solidFill>
                  <a:schemeClr val="tx1"/>
                </a:solidFill>
                <a:latin typeface="Arial Narrow" panose="020B0606020202030204" pitchFamily="34" charset="0"/>
              </a:rPr>
              <a:t>2. State Parties shall,  review their national trade and entrepreneurship policies, to make them gender responsive.</a:t>
            </a:r>
          </a:p>
          <a:p>
            <a:pPr marL="0" indent="0" algn="just">
              <a:buNone/>
            </a:pPr>
            <a:endParaRPr lang="en-US" sz="2800" dirty="0">
              <a:solidFill>
                <a:schemeClr val="tx1"/>
              </a:solidFill>
              <a:latin typeface="Arial Narrow" panose="020B0606020202030204" pitchFamily="34" charset="0"/>
            </a:endParaRPr>
          </a:p>
          <a:p>
            <a:pPr marL="0" indent="0" algn="just">
              <a:buNone/>
            </a:pPr>
            <a:r>
              <a:rPr lang="en-US" sz="2800" dirty="0">
                <a:solidFill>
                  <a:schemeClr val="tx1"/>
                </a:solidFill>
                <a:latin typeface="Arial Narrow" panose="020B0606020202030204" pitchFamily="34" charset="0"/>
              </a:rPr>
              <a:t>3. State Parties shall, in accordance with the provisions of special measures in Article 5, develop strategies to ensure that women benefit equally from economic opportunities, including those created through public procurement.</a:t>
            </a:r>
          </a:p>
          <a:p>
            <a:endParaRPr lang="en-US" dirty="0"/>
          </a:p>
        </p:txBody>
      </p:sp>
      <p:sp>
        <p:nvSpPr>
          <p:cNvPr id="4" name="Title 1">
            <a:extLst>
              <a:ext uri="{FF2B5EF4-FFF2-40B4-BE49-F238E27FC236}">
                <a16:creationId xmlns="" xmlns:a16="http://schemas.microsoft.com/office/drawing/2014/main" id="{FDA68683-A3A0-924C-B221-A8B31D9904C1}"/>
              </a:ext>
            </a:extLst>
          </p:cNvPr>
          <p:cNvSpPr txBox="1">
            <a:spLocks/>
          </p:cNvSpPr>
          <p:nvPr/>
        </p:nvSpPr>
        <p:spPr>
          <a:xfrm>
            <a:off x="2318197" y="190285"/>
            <a:ext cx="5911403" cy="7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r>
              <a:rPr lang="en-US" b="1" smtClean="0">
                <a:latin typeface="Arial Narrow" panose="020B0606020202030204" pitchFamily="34" charset="0"/>
              </a:rPr>
              <a:t>PROPOSED AMENDMENTS</a:t>
            </a:r>
            <a:endParaRPr lang="en-US" b="1" dirty="0">
              <a:latin typeface="Arial Narrow" panose="020B0606020202030204" pitchFamily="34" charset="0"/>
            </a:endParaRPr>
          </a:p>
        </p:txBody>
      </p:sp>
    </p:spTree>
    <p:extLst>
      <p:ext uri="{BB962C8B-B14F-4D97-AF65-F5344CB8AC3E}">
        <p14:creationId xmlns:p14="http://schemas.microsoft.com/office/powerpoint/2010/main" val="1956875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159099"/>
            <a:ext cx="8736495" cy="4997002"/>
          </a:xfrm>
        </p:spPr>
        <p:txBody>
          <a:bodyPr>
            <a:normAutofit lnSpcReduction="10000"/>
          </a:bodyPr>
          <a:lstStyle/>
          <a:p>
            <a:pPr marL="0" indent="0" algn="just">
              <a:buNone/>
            </a:pPr>
            <a:r>
              <a:rPr lang="en-US" sz="2400" u="sng" dirty="0">
                <a:solidFill>
                  <a:schemeClr val="tx1"/>
                </a:solidFill>
                <a:latin typeface="Arial Narrow" panose="020B0606020202030204" pitchFamily="34" charset="0"/>
              </a:rPr>
              <a:t>Article 19: </a:t>
            </a:r>
            <a:r>
              <a:rPr lang="en-US" sz="2400" b="1" dirty="0">
                <a:solidFill>
                  <a:schemeClr val="tx1"/>
                </a:solidFill>
                <a:latin typeface="Arial Narrow" panose="020B0606020202030204" pitchFamily="34" charset="0"/>
              </a:rPr>
              <a:t> </a:t>
            </a:r>
            <a:r>
              <a:rPr lang="en-US" sz="2400" dirty="0">
                <a:solidFill>
                  <a:schemeClr val="tx1"/>
                </a:solidFill>
                <a:latin typeface="Arial Narrow" panose="020B0606020202030204" pitchFamily="34" charset="0"/>
              </a:rPr>
              <a:t>paragraph 1 of Article 19 of the Protocol is amended to read as follows:</a:t>
            </a:r>
          </a:p>
          <a:p>
            <a:pPr marL="0" indent="0" algn="just">
              <a:buNone/>
            </a:pPr>
            <a:endParaRPr lang="en-US" sz="2400" b="1" dirty="0">
              <a:solidFill>
                <a:schemeClr val="tx1"/>
              </a:solidFill>
              <a:latin typeface="Arial Narrow" panose="020B0606020202030204" pitchFamily="34" charset="0"/>
            </a:endParaRPr>
          </a:p>
          <a:p>
            <a:pPr marL="0" indent="0" algn="just">
              <a:buNone/>
            </a:pPr>
            <a:r>
              <a:rPr lang="en-US" sz="2400" dirty="0">
                <a:solidFill>
                  <a:schemeClr val="tx1"/>
                </a:solidFill>
                <a:latin typeface="Arial Narrow" panose="020B0606020202030204" pitchFamily="34" charset="0"/>
              </a:rPr>
              <a:t>“1  State Parties shall review, amend and enact laws and develop policies that ensure women and men have equal access to wage employment, to achieve full and productive employment, decent work including social protection and equal pay for work of equal value for all women and men in all sectors in line with the SADC Protocol on Employment and </a:t>
            </a:r>
            <a:r>
              <a:rPr lang="en-US" sz="2400" dirty="0" err="1">
                <a:solidFill>
                  <a:schemeClr val="tx1"/>
                </a:solidFill>
                <a:latin typeface="Arial Narrow" panose="020B0606020202030204" pitchFamily="34" charset="0"/>
              </a:rPr>
              <a:t>Labour</a:t>
            </a:r>
            <a:r>
              <a:rPr lang="en-US" sz="2400" dirty="0" smtClean="0">
                <a:solidFill>
                  <a:schemeClr val="tx1"/>
                </a:solidFill>
                <a:latin typeface="Arial Narrow" panose="020B0606020202030204" pitchFamily="34" charset="0"/>
              </a:rPr>
              <a:t>.</a:t>
            </a:r>
          </a:p>
          <a:p>
            <a:pPr marL="0" indent="0" algn="just">
              <a:buNone/>
            </a:pPr>
            <a:endParaRPr lang="en-US" sz="2400" dirty="0">
              <a:solidFill>
                <a:schemeClr val="tx1"/>
              </a:solidFill>
              <a:latin typeface="Arial Narrow" panose="020B0606020202030204" pitchFamily="34" charset="0"/>
            </a:endParaRPr>
          </a:p>
          <a:p>
            <a:pPr marL="0" indent="0" algn="just">
              <a:buNone/>
            </a:pPr>
            <a:r>
              <a:rPr lang="en-US" sz="2400" u="sng" dirty="0">
                <a:solidFill>
                  <a:schemeClr val="tx1"/>
                </a:solidFill>
                <a:latin typeface="Arial Narrow" panose="020B0606020202030204" pitchFamily="34" charset="0"/>
              </a:rPr>
              <a:t>Article 20:</a:t>
            </a:r>
            <a:r>
              <a:rPr lang="en-US" sz="2400" dirty="0">
                <a:solidFill>
                  <a:schemeClr val="tx1"/>
                </a:solidFill>
                <a:latin typeface="Arial Narrow" panose="020B0606020202030204" pitchFamily="34" charset="0"/>
              </a:rPr>
              <a:t> Paragraphs 1 and 5 of Article 20 of the Protocol are amended to read as follows:</a:t>
            </a:r>
          </a:p>
          <a:p>
            <a:pPr marL="0" indent="0" algn="just">
              <a:buNone/>
            </a:pPr>
            <a:r>
              <a:rPr lang="en-US" sz="2400" dirty="0">
                <a:solidFill>
                  <a:schemeClr val="tx1"/>
                </a:solidFill>
                <a:latin typeface="Arial Narrow" panose="020B0606020202030204" pitchFamily="34" charset="0"/>
              </a:rPr>
              <a:t>“1. State Parties shall:</a:t>
            </a:r>
          </a:p>
          <a:p>
            <a:pPr marL="342900" indent="-342900" algn="just">
              <a:buAutoNum type="alphaLcParenBoth"/>
            </a:pPr>
            <a:r>
              <a:rPr lang="en-US" sz="2400" dirty="0">
                <a:solidFill>
                  <a:schemeClr val="tx1"/>
                </a:solidFill>
                <a:latin typeface="Arial Narrow" panose="020B0606020202030204" pitchFamily="34" charset="0"/>
              </a:rPr>
              <a:t>Enact and enforce legislation prohibiting all forms of gender based violence;</a:t>
            </a:r>
          </a:p>
          <a:p>
            <a:endParaRPr lang="en-US" dirty="0"/>
          </a:p>
        </p:txBody>
      </p:sp>
      <p:sp>
        <p:nvSpPr>
          <p:cNvPr id="4" name="Title 1">
            <a:extLst>
              <a:ext uri="{FF2B5EF4-FFF2-40B4-BE49-F238E27FC236}">
                <a16:creationId xmlns="" xmlns:a16="http://schemas.microsoft.com/office/drawing/2014/main" id="{FDA68683-A3A0-924C-B221-A8B31D9904C1}"/>
              </a:ext>
            </a:extLst>
          </p:cNvPr>
          <p:cNvSpPr txBox="1">
            <a:spLocks/>
          </p:cNvSpPr>
          <p:nvPr/>
        </p:nvSpPr>
        <p:spPr>
          <a:xfrm>
            <a:off x="2318197" y="190285"/>
            <a:ext cx="5911403" cy="7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r>
              <a:rPr lang="en-US" b="1" smtClean="0">
                <a:latin typeface="Arial Narrow" panose="020B0606020202030204" pitchFamily="34" charset="0"/>
              </a:rPr>
              <a:t>PROPOSED AMENDMENTS</a:t>
            </a:r>
            <a:endParaRPr lang="en-US" b="1" dirty="0">
              <a:latin typeface="Arial Narrow" panose="020B0606020202030204" pitchFamily="34" charset="0"/>
            </a:endParaRPr>
          </a:p>
        </p:txBody>
      </p:sp>
    </p:spTree>
    <p:extLst>
      <p:ext uri="{BB962C8B-B14F-4D97-AF65-F5344CB8AC3E}">
        <p14:creationId xmlns:p14="http://schemas.microsoft.com/office/powerpoint/2010/main" val="561288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107583"/>
            <a:ext cx="8736495" cy="4810965"/>
          </a:xfrm>
        </p:spPr>
        <p:txBody>
          <a:bodyPr/>
          <a:lstStyle/>
          <a:p>
            <a:pPr marL="0" indent="0" algn="just">
              <a:buNone/>
            </a:pPr>
            <a:r>
              <a:rPr lang="en-US" sz="2400" u="sng" dirty="0">
                <a:solidFill>
                  <a:schemeClr val="tx1"/>
                </a:solidFill>
                <a:latin typeface="Arial Narrow" panose="020B0606020202030204" pitchFamily="34" charset="0"/>
              </a:rPr>
              <a:t>Article 20:</a:t>
            </a:r>
            <a:r>
              <a:rPr lang="en-US" sz="2400" dirty="0">
                <a:solidFill>
                  <a:schemeClr val="tx1"/>
                </a:solidFill>
                <a:latin typeface="Arial Narrow" panose="020B0606020202030204" pitchFamily="34" charset="0"/>
              </a:rPr>
              <a:t> Paragraphs 1 and 5 of Article 20 of the Protocol are amended to read as follows:</a:t>
            </a:r>
          </a:p>
          <a:p>
            <a:pPr marL="0" indent="0" algn="just">
              <a:buNone/>
            </a:pPr>
            <a:r>
              <a:rPr lang="en-US" sz="2400" b="1" dirty="0" err="1">
                <a:solidFill>
                  <a:schemeClr val="tx1"/>
                </a:solidFill>
                <a:latin typeface="Arial Narrow" panose="020B0606020202030204" pitchFamily="34" charset="0"/>
              </a:rPr>
              <a:t>Cont</a:t>
            </a:r>
            <a:r>
              <a:rPr lang="en-US" sz="2400" b="1" dirty="0">
                <a:solidFill>
                  <a:schemeClr val="tx1"/>
                </a:solidFill>
                <a:latin typeface="Arial Narrow" panose="020B0606020202030204" pitchFamily="34" charset="0"/>
              </a:rPr>
              <a:t>…</a:t>
            </a:r>
          </a:p>
          <a:p>
            <a:pPr marL="0" indent="0" algn="just">
              <a:buNone/>
            </a:pPr>
            <a:r>
              <a:rPr lang="en-US" sz="2400" dirty="0">
                <a:solidFill>
                  <a:schemeClr val="tx1"/>
                </a:solidFill>
                <a:latin typeface="Arial Narrow" panose="020B0606020202030204" pitchFamily="34" charset="0"/>
              </a:rPr>
              <a:t>(b) Develop  strategies to prevent and eliminate all harmful social and cultural practices, such as child marriage, forced marriage, teenage marriage, teenage pregnancies, slavery and female genital mutilation;</a:t>
            </a:r>
          </a:p>
          <a:p>
            <a:pPr marL="0" indent="0" algn="just">
              <a:buNone/>
            </a:pPr>
            <a:endParaRPr lang="en-US" sz="2400" dirty="0">
              <a:solidFill>
                <a:schemeClr val="tx1"/>
              </a:solidFill>
              <a:latin typeface="Arial Narrow" panose="020B0606020202030204" pitchFamily="34" charset="0"/>
            </a:endParaRPr>
          </a:p>
          <a:p>
            <a:pPr marL="0" indent="0" algn="just">
              <a:buNone/>
            </a:pPr>
            <a:r>
              <a:rPr lang="en-US" sz="2400" dirty="0">
                <a:solidFill>
                  <a:schemeClr val="tx1"/>
                </a:solidFill>
                <a:latin typeface="Arial Narrow" panose="020B0606020202030204" pitchFamily="34" charset="0"/>
              </a:rPr>
              <a:t>(c) Ensure that perpetrators of gender based violence , including domestic violence, rape, femicide, sexual harassment, female genital mutilation and all other forms of gender based violence are tried by a court of competent jurisdiction.</a:t>
            </a:r>
          </a:p>
          <a:p>
            <a:pPr marL="0" indent="0">
              <a:buNone/>
            </a:pPr>
            <a:endParaRPr lang="en-US" dirty="0"/>
          </a:p>
          <a:p>
            <a:endParaRPr lang="en-US" dirty="0"/>
          </a:p>
        </p:txBody>
      </p:sp>
      <p:sp>
        <p:nvSpPr>
          <p:cNvPr id="4" name="Title 1">
            <a:extLst>
              <a:ext uri="{FF2B5EF4-FFF2-40B4-BE49-F238E27FC236}">
                <a16:creationId xmlns="" xmlns:a16="http://schemas.microsoft.com/office/drawing/2014/main" id="{FDA68683-A3A0-924C-B221-A8B31D9904C1}"/>
              </a:ext>
            </a:extLst>
          </p:cNvPr>
          <p:cNvSpPr txBox="1">
            <a:spLocks/>
          </p:cNvSpPr>
          <p:nvPr/>
        </p:nvSpPr>
        <p:spPr>
          <a:xfrm>
            <a:off x="2318197" y="190285"/>
            <a:ext cx="5911403" cy="7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r>
              <a:rPr lang="en-US" b="1" smtClean="0">
                <a:latin typeface="Arial Narrow" panose="020B0606020202030204" pitchFamily="34" charset="0"/>
              </a:rPr>
              <a:t>PROPOSED AMENDMENTS</a:t>
            </a:r>
            <a:endParaRPr lang="en-US" b="1" dirty="0">
              <a:latin typeface="Arial Narrow" panose="020B0606020202030204" pitchFamily="34" charset="0"/>
            </a:endParaRPr>
          </a:p>
        </p:txBody>
      </p:sp>
    </p:spTree>
    <p:extLst>
      <p:ext uri="{BB962C8B-B14F-4D97-AF65-F5344CB8AC3E}">
        <p14:creationId xmlns:p14="http://schemas.microsoft.com/office/powerpoint/2010/main" val="1166638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081825"/>
            <a:ext cx="8736495" cy="4836723"/>
          </a:xfrm>
        </p:spPr>
        <p:txBody>
          <a:bodyPr>
            <a:normAutofit fontScale="92500" lnSpcReduction="10000"/>
          </a:bodyPr>
          <a:lstStyle/>
          <a:p>
            <a:pPr marL="0" indent="0" algn="just">
              <a:buNone/>
            </a:pPr>
            <a:r>
              <a:rPr lang="en-US" sz="2000" dirty="0">
                <a:solidFill>
                  <a:schemeClr val="tx1"/>
                </a:solidFill>
                <a:latin typeface="Arial Narrow" panose="020B0606020202030204" pitchFamily="34" charset="0"/>
              </a:rPr>
              <a:t>State Parties shall:</a:t>
            </a:r>
          </a:p>
          <a:p>
            <a:pPr marL="342900" indent="-342900" algn="just">
              <a:buAutoNum type="alphaLcParenBoth"/>
            </a:pPr>
            <a:r>
              <a:rPr lang="en-US" sz="2000" dirty="0">
                <a:solidFill>
                  <a:schemeClr val="tx1"/>
                </a:solidFill>
                <a:latin typeface="Arial Narrow" panose="020B0606020202030204" pitchFamily="34" charset="0"/>
              </a:rPr>
              <a:t>Enact and adopt specific legislative provisions to prevent trafficking in persons and provide holistic services to the victims, with the aim of re-</a:t>
            </a:r>
            <a:r>
              <a:rPr lang="en-US" sz="2000" dirty="0" err="1">
                <a:solidFill>
                  <a:schemeClr val="tx1"/>
                </a:solidFill>
                <a:latin typeface="Arial Narrow" panose="020B0606020202030204" pitchFamily="34" charset="0"/>
              </a:rPr>
              <a:t>intergrating</a:t>
            </a:r>
            <a:r>
              <a:rPr lang="en-US" sz="2000" dirty="0">
                <a:solidFill>
                  <a:schemeClr val="tx1"/>
                </a:solidFill>
                <a:latin typeface="Arial Narrow" panose="020B0606020202030204" pitchFamily="34" charset="0"/>
              </a:rPr>
              <a:t> them into society</a:t>
            </a:r>
            <a:r>
              <a:rPr lang="en-US" sz="2000" dirty="0" smtClean="0">
                <a:solidFill>
                  <a:schemeClr val="tx1"/>
                </a:solidFill>
                <a:latin typeface="Arial Narrow" panose="020B0606020202030204" pitchFamily="34" charset="0"/>
              </a:rPr>
              <a:t>;</a:t>
            </a:r>
          </a:p>
          <a:p>
            <a:pPr marL="342900" indent="-342900" algn="just">
              <a:buAutoNum type="alphaLcParenBoth"/>
            </a:pPr>
            <a:endParaRPr lang="en-US" sz="2000" dirty="0">
              <a:solidFill>
                <a:schemeClr val="tx1"/>
              </a:solidFill>
              <a:latin typeface="Arial Narrow" panose="020B0606020202030204" pitchFamily="34" charset="0"/>
            </a:endParaRPr>
          </a:p>
          <a:p>
            <a:pPr marL="342900" indent="-342900" algn="just">
              <a:buAutoNum type="alphaLcParenBoth"/>
            </a:pPr>
            <a:r>
              <a:rPr lang="en-US" sz="2000" dirty="0" smtClean="0">
                <a:solidFill>
                  <a:schemeClr val="tx1"/>
                </a:solidFill>
                <a:latin typeface="Arial Narrow" panose="020B0606020202030204" pitchFamily="34" charset="0"/>
              </a:rPr>
              <a:t>Put </a:t>
            </a:r>
            <a:r>
              <a:rPr lang="en-US" sz="2000" dirty="0">
                <a:solidFill>
                  <a:schemeClr val="tx1"/>
                </a:solidFill>
                <a:latin typeface="Arial Narrow" panose="020B0606020202030204" pitchFamily="34" charset="0"/>
              </a:rPr>
              <a:t>in place mechanisms by which all relevant law enforcement authorities and institutions should eradicate national, regional and international trafficking in persons syndicates;</a:t>
            </a:r>
          </a:p>
          <a:p>
            <a:pPr marL="342900" indent="-342900" algn="just">
              <a:buAutoNum type="alphaLcParenBoth"/>
            </a:pPr>
            <a:endParaRPr lang="en-US" sz="2000" dirty="0" smtClean="0">
              <a:solidFill>
                <a:schemeClr val="tx1"/>
              </a:solidFill>
              <a:latin typeface="Arial Narrow" panose="020B0606020202030204" pitchFamily="34" charset="0"/>
            </a:endParaRPr>
          </a:p>
          <a:p>
            <a:pPr marL="342900" indent="-342900" algn="just">
              <a:buAutoNum type="alphaLcParenBoth"/>
            </a:pPr>
            <a:r>
              <a:rPr lang="en-US" sz="2000" dirty="0" smtClean="0">
                <a:solidFill>
                  <a:schemeClr val="tx1"/>
                </a:solidFill>
                <a:latin typeface="Arial Narrow" panose="020B0606020202030204" pitchFamily="34" charset="0"/>
              </a:rPr>
              <a:t>Put </a:t>
            </a:r>
            <a:r>
              <a:rPr lang="en-US" sz="2000" dirty="0">
                <a:solidFill>
                  <a:schemeClr val="tx1"/>
                </a:solidFill>
                <a:latin typeface="Arial Narrow" panose="020B0606020202030204" pitchFamily="34" charset="0"/>
              </a:rPr>
              <a:t>in place harmonized data collection mechanisms to improve research and reporting on the types and modes of trafficking to ensure effective programming and monitoring.</a:t>
            </a:r>
          </a:p>
          <a:p>
            <a:pPr marL="342900" indent="-342900" algn="just">
              <a:buAutoNum type="alphaLcParenBoth"/>
            </a:pPr>
            <a:endParaRPr lang="en-US" sz="2000" dirty="0" smtClean="0">
              <a:solidFill>
                <a:schemeClr val="tx1"/>
              </a:solidFill>
              <a:latin typeface="Arial Narrow" panose="020B0606020202030204" pitchFamily="34" charset="0"/>
            </a:endParaRPr>
          </a:p>
          <a:p>
            <a:pPr marL="342900" indent="-342900" algn="just">
              <a:buAutoNum type="alphaLcParenBoth"/>
            </a:pPr>
            <a:r>
              <a:rPr lang="en-US" sz="2000" dirty="0" smtClean="0">
                <a:solidFill>
                  <a:schemeClr val="tx1"/>
                </a:solidFill>
                <a:latin typeface="Arial Narrow" panose="020B0606020202030204" pitchFamily="34" charset="0"/>
              </a:rPr>
              <a:t>Establish </a:t>
            </a:r>
            <a:r>
              <a:rPr lang="en-US" sz="2000" dirty="0">
                <a:solidFill>
                  <a:schemeClr val="tx1"/>
                </a:solidFill>
                <a:latin typeface="Arial Narrow" panose="020B0606020202030204" pitchFamily="34" charset="0"/>
              </a:rPr>
              <a:t>bilateral and multilateral agreements to run joint actions against trafficking in persons among origin, transit and destination countries; and</a:t>
            </a:r>
          </a:p>
          <a:p>
            <a:pPr marL="342900" indent="-342900" algn="just">
              <a:buAutoNum type="alphaLcParenBoth"/>
            </a:pPr>
            <a:endParaRPr lang="en-US" sz="2000" dirty="0" smtClean="0">
              <a:solidFill>
                <a:schemeClr val="tx1"/>
              </a:solidFill>
              <a:latin typeface="Arial Narrow" panose="020B0606020202030204" pitchFamily="34" charset="0"/>
            </a:endParaRPr>
          </a:p>
          <a:p>
            <a:pPr marL="342900" indent="-342900" algn="just">
              <a:buAutoNum type="alphaLcParenBoth"/>
            </a:pPr>
            <a:r>
              <a:rPr lang="en-US" sz="2000" dirty="0" smtClean="0">
                <a:solidFill>
                  <a:schemeClr val="tx1"/>
                </a:solidFill>
                <a:latin typeface="Arial Narrow" panose="020B0606020202030204" pitchFamily="34" charset="0"/>
              </a:rPr>
              <a:t>Ensure </a:t>
            </a:r>
            <a:r>
              <a:rPr lang="en-US" sz="2000" dirty="0">
                <a:solidFill>
                  <a:schemeClr val="tx1"/>
                </a:solidFill>
                <a:latin typeface="Arial Narrow" panose="020B0606020202030204" pitchFamily="34" charset="0"/>
              </a:rPr>
              <a:t>capacity building, awareness raising and sensitization campaigns on trafficking in persons are put in place for law enforcement officials.</a:t>
            </a:r>
          </a:p>
          <a:p>
            <a:endParaRPr lang="en-US" dirty="0"/>
          </a:p>
        </p:txBody>
      </p:sp>
      <p:sp>
        <p:nvSpPr>
          <p:cNvPr id="4" name="Title 1">
            <a:extLst>
              <a:ext uri="{FF2B5EF4-FFF2-40B4-BE49-F238E27FC236}">
                <a16:creationId xmlns="" xmlns:a16="http://schemas.microsoft.com/office/drawing/2014/main" id="{FDA68683-A3A0-924C-B221-A8B31D9904C1}"/>
              </a:ext>
            </a:extLst>
          </p:cNvPr>
          <p:cNvSpPr txBox="1">
            <a:spLocks/>
          </p:cNvSpPr>
          <p:nvPr/>
        </p:nvSpPr>
        <p:spPr>
          <a:xfrm>
            <a:off x="2318197" y="190285"/>
            <a:ext cx="5911403" cy="7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r>
              <a:rPr lang="en-US" b="1" smtClean="0">
                <a:latin typeface="Arial Narrow" panose="020B0606020202030204" pitchFamily="34" charset="0"/>
              </a:rPr>
              <a:t>PROPOSED AMENDMENTS</a:t>
            </a:r>
            <a:endParaRPr lang="en-US" b="1" dirty="0">
              <a:latin typeface="Arial Narrow" panose="020B0606020202030204" pitchFamily="34" charset="0"/>
            </a:endParaRPr>
          </a:p>
        </p:txBody>
      </p:sp>
    </p:spTree>
    <p:extLst>
      <p:ext uri="{BB962C8B-B14F-4D97-AF65-F5344CB8AC3E}">
        <p14:creationId xmlns:p14="http://schemas.microsoft.com/office/powerpoint/2010/main" val="14305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197735"/>
            <a:ext cx="8736495" cy="4720813"/>
          </a:xfrm>
        </p:spPr>
        <p:txBody>
          <a:bodyPr/>
          <a:lstStyle/>
          <a:p>
            <a:pPr marL="0" indent="0" algn="just">
              <a:buNone/>
            </a:pPr>
            <a:r>
              <a:rPr lang="en-US" sz="2000" u="sng" dirty="0">
                <a:solidFill>
                  <a:schemeClr val="tx1"/>
                </a:solidFill>
                <a:latin typeface="Arial Narrow" panose="020B0606020202030204" pitchFamily="34" charset="0"/>
              </a:rPr>
              <a:t>Article 25: </a:t>
            </a:r>
            <a:r>
              <a:rPr lang="en-US" sz="2000" dirty="0">
                <a:solidFill>
                  <a:schemeClr val="tx1"/>
                </a:solidFill>
                <a:latin typeface="Arial Narrow" panose="020B0606020202030204" pitchFamily="34" charset="0"/>
              </a:rPr>
              <a:t>  is amended to read as follows: </a:t>
            </a:r>
            <a:r>
              <a:rPr lang="en-US" sz="2000" b="1" dirty="0">
                <a:solidFill>
                  <a:schemeClr val="tx1"/>
                </a:solidFill>
                <a:latin typeface="Arial Narrow" panose="020B0606020202030204" pitchFamily="34" charset="0"/>
              </a:rPr>
              <a:t>INTERGRATED APPROACHES</a:t>
            </a:r>
          </a:p>
          <a:p>
            <a:pPr algn="just"/>
            <a:r>
              <a:rPr lang="en-US" sz="2000" dirty="0">
                <a:solidFill>
                  <a:schemeClr val="tx1"/>
                </a:solidFill>
                <a:latin typeface="Arial Narrow" panose="020B0606020202030204" pitchFamily="34" charset="0"/>
              </a:rPr>
              <a:t>State Parties shall adopt integrated approaches, including institutional cross sector structures, with the aim of eliminating gender based violence.”</a:t>
            </a:r>
          </a:p>
          <a:p>
            <a:pPr marL="0" indent="0" algn="just">
              <a:buNone/>
            </a:pPr>
            <a:endParaRPr lang="en-US" sz="2000" u="sng" dirty="0">
              <a:solidFill>
                <a:schemeClr val="tx1"/>
              </a:solidFill>
              <a:latin typeface="Arial Narrow" panose="020B0606020202030204" pitchFamily="34" charset="0"/>
            </a:endParaRPr>
          </a:p>
          <a:p>
            <a:pPr algn="just"/>
            <a:r>
              <a:rPr lang="en-US" sz="2000" dirty="0">
                <a:solidFill>
                  <a:schemeClr val="tx1"/>
                </a:solidFill>
                <a:latin typeface="Arial Narrow" panose="020B0606020202030204" pitchFamily="34" charset="0"/>
              </a:rPr>
              <a:t>Part Seven of the Protocol is amended to read as follows:</a:t>
            </a:r>
          </a:p>
          <a:p>
            <a:pPr marL="0" indent="0" algn="just">
              <a:buNone/>
            </a:pPr>
            <a:r>
              <a:rPr lang="en-US" sz="2000" b="1" dirty="0">
                <a:solidFill>
                  <a:schemeClr val="tx1"/>
                </a:solidFill>
                <a:latin typeface="Arial Narrow" panose="020B0606020202030204" pitchFamily="34" charset="0"/>
              </a:rPr>
              <a:t>SEXUAL AND REPRODUCTIVE  HEALTH AND REPRODUCTIVE </a:t>
            </a:r>
            <a:r>
              <a:rPr lang="en-US" sz="2000" b="1" dirty="0" smtClean="0">
                <a:solidFill>
                  <a:schemeClr val="tx1"/>
                </a:solidFill>
                <a:latin typeface="Arial Narrow" panose="020B0606020202030204" pitchFamily="34" charset="0"/>
              </a:rPr>
              <a:t>RIGHTS</a:t>
            </a:r>
          </a:p>
          <a:p>
            <a:pPr marL="0" indent="0" algn="just">
              <a:buNone/>
            </a:pPr>
            <a:endParaRPr lang="en-US" sz="2000" b="1" dirty="0">
              <a:solidFill>
                <a:schemeClr val="tx1"/>
              </a:solidFill>
              <a:latin typeface="Arial Narrow" panose="020B0606020202030204" pitchFamily="34" charset="0"/>
            </a:endParaRPr>
          </a:p>
          <a:p>
            <a:pPr marL="0" indent="0" algn="just">
              <a:buNone/>
            </a:pPr>
            <a:r>
              <a:rPr lang="en-US" sz="2000" u="sng" dirty="0">
                <a:solidFill>
                  <a:schemeClr val="tx1"/>
                </a:solidFill>
                <a:latin typeface="Arial Narrow" panose="020B0606020202030204" pitchFamily="34" charset="0"/>
              </a:rPr>
              <a:t>Article 26: </a:t>
            </a:r>
            <a:r>
              <a:rPr lang="en-US" sz="2000" b="1" dirty="0">
                <a:solidFill>
                  <a:schemeClr val="tx1"/>
                </a:solidFill>
                <a:latin typeface="Arial Narrow" panose="020B0606020202030204" pitchFamily="34" charset="0"/>
              </a:rPr>
              <a:t>SEXUAL AND REPRODUCTIVE  HEALTH AND REPRODUCTIVE RIGHTS</a:t>
            </a:r>
          </a:p>
          <a:p>
            <a:pPr marL="0" indent="0" algn="just">
              <a:buNone/>
            </a:pPr>
            <a:r>
              <a:rPr lang="en-US" sz="2000" dirty="0">
                <a:solidFill>
                  <a:schemeClr val="tx1"/>
                </a:solidFill>
                <a:latin typeface="Arial Narrow" panose="020B0606020202030204" pitchFamily="34" charset="0"/>
              </a:rPr>
              <a:t>State Parties shall, in line with the SADC Protocol on Health and other regional and international commitments by Member States on issues relating to health, adopt and implement legislative frameworks, policies, programmes and services to enhance gender sensitive, appropriate and affordable health care in particular, to: </a:t>
            </a:r>
          </a:p>
          <a:p>
            <a:endParaRPr lang="en-US" dirty="0"/>
          </a:p>
        </p:txBody>
      </p:sp>
      <p:sp>
        <p:nvSpPr>
          <p:cNvPr id="4" name="Title 1">
            <a:extLst>
              <a:ext uri="{FF2B5EF4-FFF2-40B4-BE49-F238E27FC236}">
                <a16:creationId xmlns="" xmlns:a16="http://schemas.microsoft.com/office/drawing/2014/main" id="{FDA68683-A3A0-924C-B221-A8B31D9904C1}"/>
              </a:ext>
            </a:extLst>
          </p:cNvPr>
          <p:cNvSpPr txBox="1">
            <a:spLocks/>
          </p:cNvSpPr>
          <p:nvPr/>
        </p:nvSpPr>
        <p:spPr>
          <a:xfrm>
            <a:off x="2318197" y="190285"/>
            <a:ext cx="5911403" cy="7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r>
              <a:rPr lang="en-US" b="1" smtClean="0">
                <a:latin typeface="Arial Narrow" panose="020B0606020202030204" pitchFamily="34" charset="0"/>
              </a:rPr>
              <a:t>PROPOSED AMENDMENTS</a:t>
            </a:r>
            <a:endParaRPr lang="en-US" b="1" dirty="0">
              <a:latin typeface="Arial Narrow" panose="020B0606020202030204" pitchFamily="34" charset="0"/>
            </a:endParaRPr>
          </a:p>
        </p:txBody>
      </p:sp>
    </p:spTree>
    <p:extLst>
      <p:ext uri="{BB962C8B-B14F-4D97-AF65-F5344CB8AC3E}">
        <p14:creationId xmlns:p14="http://schemas.microsoft.com/office/powerpoint/2010/main" val="2089778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159099"/>
            <a:ext cx="8736495" cy="4759449"/>
          </a:xfrm>
        </p:spPr>
        <p:txBody>
          <a:bodyPr>
            <a:normAutofit/>
          </a:bodyPr>
          <a:lstStyle/>
          <a:p>
            <a:pPr marL="342900" indent="-342900" algn="just">
              <a:buAutoNum type="alphaLcParenBoth"/>
            </a:pPr>
            <a:r>
              <a:rPr lang="en-US" sz="2000" dirty="0">
                <a:solidFill>
                  <a:schemeClr val="tx1"/>
                </a:solidFill>
                <a:latin typeface="Arial Narrow" panose="020B0606020202030204" pitchFamily="34" charset="0"/>
              </a:rPr>
              <a:t>Eliminate maternal mortality;</a:t>
            </a:r>
          </a:p>
          <a:p>
            <a:pPr marL="342900" indent="-342900" algn="just">
              <a:buAutoNum type="alphaLcParenBoth"/>
            </a:pPr>
            <a:r>
              <a:rPr lang="en-US" sz="2000" dirty="0">
                <a:solidFill>
                  <a:schemeClr val="tx1"/>
                </a:solidFill>
                <a:latin typeface="Arial Narrow" panose="020B0606020202030204" pitchFamily="34" charset="0"/>
              </a:rPr>
              <a:t> develop and implement policies and programmes to address the mental, sexual and reproductive health needs of women and men in accordance with the Programme of Action of the International Conference on Population Development (ICPD) and the Beijing Platform of Action;</a:t>
            </a:r>
          </a:p>
          <a:p>
            <a:pPr marL="342900" indent="-342900" algn="just">
              <a:buAutoNum type="alphaLcParenBoth"/>
            </a:pPr>
            <a:r>
              <a:rPr lang="en-US" sz="2000" dirty="0">
                <a:solidFill>
                  <a:schemeClr val="tx1"/>
                </a:solidFill>
                <a:latin typeface="Arial Narrow" panose="020B0606020202030204" pitchFamily="34" charset="0"/>
              </a:rPr>
              <a:t>Ensure the provision of hygiene and sanitary facilities and nutritional needs of women, including women in prison</a:t>
            </a:r>
            <a:r>
              <a:rPr lang="en-US" sz="2000" dirty="0" smtClean="0">
                <a:solidFill>
                  <a:schemeClr val="tx1"/>
                </a:solidFill>
                <a:latin typeface="Arial Narrow" panose="020B0606020202030204" pitchFamily="34" charset="0"/>
              </a:rPr>
              <a:t>.</a:t>
            </a:r>
          </a:p>
          <a:p>
            <a:pPr marL="0" indent="0" algn="just">
              <a:buNone/>
            </a:pPr>
            <a:endParaRPr lang="en-US" sz="2000" dirty="0">
              <a:solidFill>
                <a:schemeClr val="tx1"/>
              </a:solidFill>
              <a:latin typeface="Arial Narrow" panose="020B0606020202030204" pitchFamily="34" charset="0"/>
            </a:endParaRPr>
          </a:p>
          <a:p>
            <a:pPr marL="0" indent="0" algn="just">
              <a:buNone/>
            </a:pPr>
            <a:r>
              <a:rPr lang="en-US" sz="2000" u="sng" dirty="0">
                <a:solidFill>
                  <a:schemeClr val="tx1"/>
                </a:solidFill>
                <a:latin typeface="Arial Narrow" panose="020B0606020202030204" pitchFamily="34" charset="0"/>
              </a:rPr>
              <a:t>Article 27: </a:t>
            </a:r>
            <a:r>
              <a:rPr lang="en-US" sz="2000" b="1" dirty="0">
                <a:solidFill>
                  <a:schemeClr val="tx1"/>
                </a:solidFill>
                <a:latin typeface="Arial Narrow" panose="020B0606020202030204" pitchFamily="34" charset="0"/>
              </a:rPr>
              <a:t>HIV AND AIDS</a:t>
            </a:r>
          </a:p>
          <a:p>
            <a:pPr marL="0" indent="0" algn="just">
              <a:buNone/>
            </a:pPr>
            <a:r>
              <a:rPr lang="en-US" sz="2000" dirty="0">
                <a:solidFill>
                  <a:schemeClr val="tx1"/>
                </a:solidFill>
                <a:latin typeface="Arial Narrow" panose="020B0606020202030204" pitchFamily="34" charset="0"/>
              </a:rPr>
              <a:t>1. State Parties shall take every step necessary to adopt and implement gender sensitive policies and programmes, and enact legislation that will address prevention, treatment, care and support in accordance with, but not limited to, the Maseru Declaration on HIV AIDS and the SADC Sponsored United Nations Commission on the Status of Women, the Girl Child and HIV and AIDS and the Political Declaration on HIV and AIDS.</a:t>
            </a:r>
          </a:p>
          <a:p>
            <a:endParaRPr lang="en-US" dirty="0"/>
          </a:p>
        </p:txBody>
      </p:sp>
      <p:sp>
        <p:nvSpPr>
          <p:cNvPr id="4" name="Title 1">
            <a:extLst>
              <a:ext uri="{FF2B5EF4-FFF2-40B4-BE49-F238E27FC236}">
                <a16:creationId xmlns="" xmlns:a16="http://schemas.microsoft.com/office/drawing/2014/main" id="{FDA68683-A3A0-924C-B221-A8B31D9904C1}"/>
              </a:ext>
            </a:extLst>
          </p:cNvPr>
          <p:cNvSpPr txBox="1">
            <a:spLocks/>
          </p:cNvSpPr>
          <p:nvPr/>
        </p:nvSpPr>
        <p:spPr>
          <a:xfrm>
            <a:off x="2318197" y="190285"/>
            <a:ext cx="5911403" cy="7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r>
              <a:rPr lang="en-US" b="1" smtClean="0">
                <a:latin typeface="Arial Narrow" panose="020B0606020202030204" pitchFamily="34" charset="0"/>
              </a:rPr>
              <a:t>PROPOSED AMENDMENTS</a:t>
            </a:r>
            <a:endParaRPr lang="en-US" b="1" dirty="0">
              <a:latin typeface="Arial Narrow" panose="020B0606020202030204" pitchFamily="34" charset="0"/>
            </a:endParaRPr>
          </a:p>
        </p:txBody>
      </p:sp>
    </p:spTree>
    <p:extLst>
      <p:ext uri="{BB962C8B-B14F-4D97-AF65-F5344CB8AC3E}">
        <p14:creationId xmlns:p14="http://schemas.microsoft.com/office/powerpoint/2010/main" val="443022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107583"/>
            <a:ext cx="8736495" cy="4810965"/>
          </a:xfrm>
        </p:spPr>
        <p:txBody>
          <a:bodyPr>
            <a:normAutofit lnSpcReduction="10000"/>
          </a:bodyPr>
          <a:lstStyle/>
          <a:p>
            <a:pPr marL="0" indent="0" algn="just">
              <a:buNone/>
            </a:pPr>
            <a:r>
              <a:rPr lang="en-US" dirty="0"/>
              <a:t>2. </a:t>
            </a:r>
            <a:r>
              <a:rPr lang="en-US" sz="2000" dirty="0">
                <a:solidFill>
                  <a:schemeClr val="tx1"/>
                </a:solidFill>
                <a:latin typeface="Arial Narrow" panose="020B0606020202030204" pitchFamily="34" charset="0"/>
              </a:rPr>
              <a:t>State Parties shall ensure that the policies and programmes referred to in sub – Article 1 take account of the unequal status of women, the particular vulnerability of the girl child as well as harmful practices and the biological factors that result in women constituting the majority of those infected and affected by HIV and AIDS</a:t>
            </a:r>
            <a:r>
              <a:rPr lang="en-US" sz="2000" dirty="0" smtClean="0">
                <a:solidFill>
                  <a:schemeClr val="tx1"/>
                </a:solidFill>
                <a:latin typeface="Arial Narrow" panose="020B0606020202030204" pitchFamily="34" charset="0"/>
              </a:rPr>
              <a:t>.</a:t>
            </a:r>
          </a:p>
          <a:p>
            <a:pPr marL="0" indent="0" algn="just">
              <a:buNone/>
            </a:pPr>
            <a:endParaRPr lang="en-US" sz="2000" dirty="0">
              <a:solidFill>
                <a:schemeClr val="tx1"/>
              </a:solidFill>
              <a:latin typeface="Arial Narrow" panose="020B0606020202030204" pitchFamily="34" charset="0"/>
            </a:endParaRPr>
          </a:p>
          <a:p>
            <a:pPr marL="0" indent="0" algn="just">
              <a:buNone/>
            </a:pPr>
            <a:r>
              <a:rPr lang="en-US" sz="2000" dirty="0">
                <a:solidFill>
                  <a:schemeClr val="tx1"/>
                </a:solidFill>
                <a:latin typeface="Arial Narrow" panose="020B0606020202030204" pitchFamily="34" charset="0"/>
              </a:rPr>
              <a:t>3. State Parties shall:</a:t>
            </a:r>
          </a:p>
          <a:p>
            <a:pPr marL="342900" indent="-342900" algn="just">
              <a:buAutoNum type="alphaLcParenBoth"/>
            </a:pPr>
            <a:r>
              <a:rPr lang="en-US" sz="2000" dirty="0">
                <a:solidFill>
                  <a:schemeClr val="tx1"/>
                </a:solidFill>
                <a:latin typeface="Arial Narrow" panose="020B0606020202030204" pitchFamily="34" charset="0"/>
              </a:rPr>
              <a:t>Develop gender sensitive strategies to prevent new infections;</a:t>
            </a:r>
          </a:p>
          <a:p>
            <a:pPr marL="342900" indent="-342900" algn="just">
              <a:buAutoNum type="alphaLcParenBoth"/>
            </a:pPr>
            <a:endParaRPr lang="en-US" sz="2000" dirty="0" smtClean="0">
              <a:solidFill>
                <a:schemeClr val="tx1"/>
              </a:solidFill>
              <a:latin typeface="Arial Narrow" panose="020B0606020202030204" pitchFamily="34" charset="0"/>
            </a:endParaRPr>
          </a:p>
          <a:p>
            <a:pPr marL="342900" indent="-342900" algn="just">
              <a:buAutoNum type="alphaLcParenBoth"/>
            </a:pPr>
            <a:r>
              <a:rPr lang="en-US" sz="2000" dirty="0" smtClean="0">
                <a:solidFill>
                  <a:schemeClr val="tx1"/>
                </a:solidFill>
                <a:latin typeface="Arial Narrow" panose="020B0606020202030204" pitchFamily="34" charset="0"/>
              </a:rPr>
              <a:t>Ensure </a:t>
            </a:r>
            <a:r>
              <a:rPr lang="en-US" sz="2000" dirty="0">
                <a:solidFill>
                  <a:schemeClr val="tx1"/>
                </a:solidFill>
                <a:latin typeface="Arial Narrow" panose="020B0606020202030204" pitchFamily="34" charset="0"/>
              </a:rPr>
              <a:t>universal access to HIV and AIDS treatment for infected women, men, girls and boys; and</a:t>
            </a:r>
          </a:p>
          <a:p>
            <a:pPr marL="342900" indent="-342900" algn="just">
              <a:buAutoNum type="alphaLcParenBoth"/>
            </a:pPr>
            <a:endParaRPr lang="en-US" sz="2000" dirty="0" smtClean="0">
              <a:solidFill>
                <a:schemeClr val="tx1"/>
              </a:solidFill>
              <a:latin typeface="Arial Narrow" panose="020B0606020202030204" pitchFamily="34" charset="0"/>
            </a:endParaRPr>
          </a:p>
          <a:p>
            <a:pPr marL="342900" indent="-342900" algn="just">
              <a:buAutoNum type="alphaLcParenBoth"/>
            </a:pPr>
            <a:r>
              <a:rPr lang="en-US" sz="2000" dirty="0" smtClean="0">
                <a:solidFill>
                  <a:schemeClr val="tx1"/>
                </a:solidFill>
                <a:latin typeface="Arial Narrow" panose="020B0606020202030204" pitchFamily="34" charset="0"/>
              </a:rPr>
              <a:t>Develop </a:t>
            </a:r>
            <a:r>
              <a:rPr lang="en-US" sz="2000" dirty="0">
                <a:solidFill>
                  <a:schemeClr val="tx1"/>
                </a:solidFill>
                <a:latin typeface="Arial Narrow" panose="020B0606020202030204" pitchFamily="34" charset="0"/>
              </a:rPr>
              <a:t>and implement policies and programmes to ensure appropriate recognition of work carried out by care givers, the majority of whom are women, the allocation of resources and the psychological support for care – givers as well as promote the involvement of men in the care and support of people living with HIV and AIDS.”</a:t>
            </a:r>
          </a:p>
          <a:p>
            <a:endParaRPr lang="en-US" dirty="0"/>
          </a:p>
        </p:txBody>
      </p:sp>
      <p:sp>
        <p:nvSpPr>
          <p:cNvPr id="4" name="Title 1">
            <a:extLst>
              <a:ext uri="{FF2B5EF4-FFF2-40B4-BE49-F238E27FC236}">
                <a16:creationId xmlns="" xmlns:a16="http://schemas.microsoft.com/office/drawing/2014/main" id="{FDA68683-A3A0-924C-B221-A8B31D9904C1}"/>
              </a:ext>
            </a:extLst>
          </p:cNvPr>
          <p:cNvSpPr txBox="1">
            <a:spLocks/>
          </p:cNvSpPr>
          <p:nvPr/>
        </p:nvSpPr>
        <p:spPr>
          <a:xfrm>
            <a:off x="2318197" y="190285"/>
            <a:ext cx="5911403" cy="7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r>
              <a:rPr lang="en-US" b="1" smtClean="0">
                <a:latin typeface="Arial Narrow" panose="020B0606020202030204" pitchFamily="34" charset="0"/>
              </a:rPr>
              <a:t>PROPOSED AMENDMENTS</a:t>
            </a:r>
            <a:endParaRPr lang="en-US" b="1" dirty="0">
              <a:latin typeface="Arial Narrow" panose="020B0606020202030204" pitchFamily="34" charset="0"/>
            </a:endParaRPr>
          </a:p>
        </p:txBody>
      </p:sp>
    </p:spTree>
    <p:extLst>
      <p:ext uri="{BB962C8B-B14F-4D97-AF65-F5344CB8AC3E}">
        <p14:creationId xmlns:p14="http://schemas.microsoft.com/office/powerpoint/2010/main" val="845501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094705"/>
            <a:ext cx="8736495" cy="4823844"/>
          </a:xfrm>
        </p:spPr>
        <p:txBody>
          <a:bodyPr>
            <a:normAutofit/>
          </a:bodyPr>
          <a:lstStyle/>
          <a:p>
            <a:pPr marL="0" indent="0" algn="just">
              <a:buNone/>
            </a:pPr>
            <a:r>
              <a:rPr lang="en-US" sz="2000" u="sng" dirty="0">
                <a:solidFill>
                  <a:schemeClr val="tx1"/>
                </a:solidFill>
                <a:latin typeface="Arial Narrow" panose="020B0606020202030204" pitchFamily="34" charset="0"/>
              </a:rPr>
              <a:t>Article 28</a:t>
            </a:r>
            <a:r>
              <a:rPr lang="en-US" sz="2000" dirty="0">
                <a:solidFill>
                  <a:schemeClr val="tx1"/>
                </a:solidFill>
                <a:latin typeface="Arial Narrow" panose="020B0606020202030204" pitchFamily="34" charset="0"/>
              </a:rPr>
              <a:t>: is amended to read as follows:</a:t>
            </a:r>
          </a:p>
          <a:p>
            <a:pPr marL="342900" indent="-342900" algn="just">
              <a:buAutoNum type="alphaLcParenBoth"/>
            </a:pPr>
            <a:r>
              <a:rPr lang="en-US" sz="2000" dirty="0">
                <a:solidFill>
                  <a:schemeClr val="tx1"/>
                </a:solidFill>
                <a:latin typeface="Arial Narrow" panose="020B0606020202030204" pitchFamily="34" charset="0"/>
              </a:rPr>
              <a:t>The heading of Article to read as follow:</a:t>
            </a:r>
          </a:p>
          <a:p>
            <a:pPr marL="0" indent="0" algn="just">
              <a:buNone/>
            </a:pPr>
            <a:endParaRPr lang="en-US" sz="2000" dirty="0">
              <a:solidFill>
                <a:schemeClr val="tx1"/>
              </a:solidFill>
              <a:latin typeface="Arial Narrow" panose="020B0606020202030204" pitchFamily="34" charset="0"/>
            </a:endParaRPr>
          </a:p>
          <a:p>
            <a:pPr marL="0" indent="0" algn="just">
              <a:buNone/>
            </a:pPr>
            <a:r>
              <a:rPr lang="en-US" sz="2000" b="1" dirty="0">
                <a:solidFill>
                  <a:schemeClr val="tx1"/>
                </a:solidFill>
                <a:latin typeface="Arial Narrow" panose="020B0606020202030204" pitchFamily="34" charset="0"/>
              </a:rPr>
              <a:t>GENDER IN MEDIA, INFORMATION AND COMMUNICATION”;</a:t>
            </a:r>
          </a:p>
          <a:p>
            <a:pPr marL="0" indent="0" algn="just">
              <a:buNone/>
            </a:pPr>
            <a:endParaRPr lang="en-US" sz="2000" b="1" dirty="0">
              <a:solidFill>
                <a:schemeClr val="tx1"/>
              </a:solidFill>
              <a:latin typeface="Arial Narrow" panose="020B0606020202030204" pitchFamily="34" charset="0"/>
            </a:endParaRPr>
          </a:p>
          <a:p>
            <a:pPr marL="0" indent="0" algn="just">
              <a:buNone/>
            </a:pPr>
            <a:r>
              <a:rPr lang="en-US" sz="2000" dirty="0">
                <a:solidFill>
                  <a:schemeClr val="tx1"/>
                </a:solidFill>
                <a:latin typeface="Arial Narrow" panose="020B0606020202030204" pitchFamily="34" charset="0"/>
              </a:rPr>
              <a:t>(b) Paragraph 1 of the Article to read as follows:</a:t>
            </a:r>
          </a:p>
          <a:p>
            <a:pPr marL="0" indent="0" algn="just">
              <a:buNone/>
            </a:pPr>
            <a:r>
              <a:rPr lang="en-US" sz="2000" dirty="0">
                <a:solidFill>
                  <a:schemeClr val="tx1"/>
                </a:solidFill>
                <a:latin typeface="Arial Narrow" panose="020B0606020202030204" pitchFamily="34" charset="0"/>
              </a:rPr>
              <a:t>“1. State Parties shall enact legislation, and develop national policies and strategies including professional guidelines and codes of conduct to prevent and address gender discrimination in the media.” and</a:t>
            </a:r>
          </a:p>
          <a:p>
            <a:pPr marL="0" indent="0" algn="just">
              <a:buNone/>
            </a:pPr>
            <a:r>
              <a:rPr lang="en-US" sz="2000" dirty="0">
                <a:solidFill>
                  <a:schemeClr val="tx1"/>
                </a:solidFill>
                <a:latin typeface="Arial Narrow" panose="020B0606020202030204" pitchFamily="34" charset="0"/>
              </a:rPr>
              <a:t>(c) Paragraph 4 of the Article reads as follows:</a:t>
            </a:r>
          </a:p>
          <a:p>
            <a:pPr marL="0" indent="0" algn="just">
              <a:buNone/>
            </a:pPr>
            <a:r>
              <a:rPr lang="en-US" sz="2000" dirty="0">
                <a:solidFill>
                  <a:schemeClr val="tx1"/>
                </a:solidFill>
                <a:latin typeface="Arial Narrow" panose="020B0606020202030204" pitchFamily="34" charset="0"/>
              </a:rPr>
              <a:t>“4. State Parties shall take measures to promote the equal representation of men and women in the ownership of, and decision making structures of the media.”</a:t>
            </a:r>
          </a:p>
          <a:p>
            <a:pPr algn="just"/>
            <a:endParaRPr lang="en-US" sz="2000" dirty="0">
              <a:solidFill>
                <a:schemeClr val="tx1"/>
              </a:solidFill>
              <a:latin typeface="Arial Narrow" panose="020B0606020202030204" pitchFamily="34" charset="0"/>
            </a:endParaRPr>
          </a:p>
        </p:txBody>
      </p:sp>
      <p:sp>
        <p:nvSpPr>
          <p:cNvPr id="4" name="Title 1">
            <a:extLst>
              <a:ext uri="{FF2B5EF4-FFF2-40B4-BE49-F238E27FC236}">
                <a16:creationId xmlns="" xmlns:a16="http://schemas.microsoft.com/office/drawing/2014/main" id="{FDA68683-A3A0-924C-B221-A8B31D9904C1}"/>
              </a:ext>
            </a:extLst>
          </p:cNvPr>
          <p:cNvSpPr txBox="1">
            <a:spLocks/>
          </p:cNvSpPr>
          <p:nvPr/>
        </p:nvSpPr>
        <p:spPr>
          <a:xfrm>
            <a:off x="2318197" y="190285"/>
            <a:ext cx="5911403" cy="7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r>
              <a:rPr lang="en-US" b="1" smtClean="0">
                <a:latin typeface="Arial Narrow" panose="020B0606020202030204" pitchFamily="34" charset="0"/>
              </a:rPr>
              <a:t>PROPOSED AMENDMENTS</a:t>
            </a:r>
            <a:endParaRPr lang="en-US" b="1" dirty="0">
              <a:latin typeface="Arial Narrow" panose="020B0606020202030204" pitchFamily="34" charset="0"/>
            </a:endParaRPr>
          </a:p>
        </p:txBody>
      </p:sp>
    </p:spTree>
    <p:extLst>
      <p:ext uri="{BB962C8B-B14F-4D97-AF65-F5344CB8AC3E}">
        <p14:creationId xmlns:p14="http://schemas.microsoft.com/office/powerpoint/2010/main" val="944856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448"/>
            <a:lum/>
          </a:blip>
          <a:srcRect/>
          <a:stretch>
            <a:fillRect l="9000" r="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74A6C-524B-6448-BD6E-20FF6B56B986}"/>
              </a:ext>
            </a:extLst>
          </p:cNvPr>
          <p:cNvSpPr>
            <a:spLocks noGrp="1"/>
          </p:cNvSpPr>
          <p:nvPr>
            <p:ph type="title"/>
          </p:nvPr>
        </p:nvSpPr>
        <p:spPr>
          <a:xfrm>
            <a:off x="2318198" y="138770"/>
            <a:ext cx="5808372" cy="767931"/>
          </a:xfrm>
        </p:spPr>
        <p:txBody>
          <a:bodyPr/>
          <a:lstStyle/>
          <a:p>
            <a:pPr algn="ctr"/>
            <a:r>
              <a:rPr lang="en-US" b="1" dirty="0" smtClean="0">
                <a:latin typeface="Arial Narrow" panose="020B0606020202030204" pitchFamily="34" charset="0"/>
              </a:rPr>
              <a:t>CONTENTS</a:t>
            </a:r>
            <a:endParaRPr lang="en-US" b="1" dirty="0">
              <a:latin typeface="Arial Narrow" panose="020B0606020202030204" pitchFamily="34" charset="0"/>
            </a:endParaRPr>
          </a:p>
        </p:txBody>
      </p:sp>
      <p:sp>
        <p:nvSpPr>
          <p:cNvPr id="7" name="Content Placeholder 6">
            <a:extLst>
              <a:ext uri="{FF2B5EF4-FFF2-40B4-BE49-F238E27FC236}">
                <a16:creationId xmlns="" xmlns:a16="http://schemas.microsoft.com/office/drawing/2014/main" id="{91D5944E-3003-CE47-9057-20E4E54065D7}"/>
              </a:ext>
            </a:extLst>
          </p:cNvPr>
          <p:cNvSpPr>
            <a:spLocks noGrp="1"/>
          </p:cNvSpPr>
          <p:nvPr>
            <p:ph idx="1"/>
          </p:nvPr>
        </p:nvSpPr>
        <p:spPr>
          <a:xfrm>
            <a:off x="198783" y="1197735"/>
            <a:ext cx="8736495" cy="4720813"/>
          </a:xfrm>
        </p:spPr>
        <p:txBody>
          <a:bodyPr/>
          <a:lstStyle/>
          <a:p>
            <a:r>
              <a:rPr lang="en-US" sz="2800" dirty="0">
                <a:solidFill>
                  <a:schemeClr val="tx1"/>
                </a:solidFill>
                <a:latin typeface="Arial Narrow" panose="020B0606020202030204" pitchFamily="34" charset="0"/>
              </a:rPr>
              <a:t>BACKGROUND</a:t>
            </a:r>
          </a:p>
          <a:p>
            <a:endParaRPr lang="en-US" sz="2800" dirty="0">
              <a:solidFill>
                <a:schemeClr val="tx1"/>
              </a:solidFill>
              <a:latin typeface="Arial Narrow" panose="020B0606020202030204" pitchFamily="34" charset="0"/>
            </a:endParaRPr>
          </a:p>
          <a:p>
            <a:r>
              <a:rPr lang="en-US" sz="2800" dirty="0">
                <a:solidFill>
                  <a:schemeClr val="tx1"/>
                </a:solidFill>
                <a:latin typeface="Arial Narrow" panose="020B0606020202030204" pitchFamily="34" charset="0"/>
              </a:rPr>
              <a:t>CERTIFICATION OF THE AGREEMENT</a:t>
            </a:r>
          </a:p>
          <a:p>
            <a:endParaRPr lang="en-US" sz="2800" dirty="0">
              <a:solidFill>
                <a:schemeClr val="tx1"/>
              </a:solidFill>
              <a:latin typeface="Arial Narrow" panose="020B0606020202030204" pitchFamily="34" charset="0"/>
            </a:endParaRPr>
          </a:p>
          <a:p>
            <a:r>
              <a:rPr lang="en-US" sz="2800" dirty="0">
                <a:solidFill>
                  <a:schemeClr val="tx1"/>
                </a:solidFill>
                <a:latin typeface="Arial Narrow" panose="020B0606020202030204" pitchFamily="34" charset="0"/>
              </a:rPr>
              <a:t>PROPOSED AMENDMENTS</a:t>
            </a:r>
          </a:p>
          <a:p>
            <a:endParaRPr lang="en-US" sz="2800" dirty="0">
              <a:solidFill>
                <a:schemeClr val="tx1"/>
              </a:solidFill>
              <a:latin typeface="Arial Narrow" panose="020B0606020202030204" pitchFamily="34" charset="0"/>
            </a:endParaRPr>
          </a:p>
          <a:p>
            <a:r>
              <a:rPr lang="en-US" sz="2800" dirty="0">
                <a:solidFill>
                  <a:schemeClr val="tx1"/>
                </a:solidFill>
                <a:latin typeface="Arial Narrow" panose="020B0606020202030204" pitchFamily="34" charset="0"/>
              </a:rPr>
              <a:t>SUMMARY OF THE PROCESS</a:t>
            </a:r>
          </a:p>
          <a:p>
            <a:pPr marL="0" indent="0">
              <a:buNone/>
            </a:pPr>
            <a:endParaRPr lang="en-US" dirty="0"/>
          </a:p>
        </p:txBody>
      </p:sp>
      <p:sp>
        <p:nvSpPr>
          <p:cNvPr id="10" name="Footer Placeholder 9">
            <a:extLst>
              <a:ext uri="{FF2B5EF4-FFF2-40B4-BE49-F238E27FC236}">
                <a16:creationId xmlns="" xmlns:a16="http://schemas.microsoft.com/office/drawing/2014/main" id="{F5ABB3A8-B47B-3742-96A6-9F2F589095A1}"/>
              </a:ext>
            </a:extLst>
          </p:cNvPr>
          <p:cNvSpPr>
            <a:spLocks noGrp="1"/>
          </p:cNvSpPr>
          <p:nvPr>
            <p:ph type="ftr" sz="quarter" idx="11"/>
          </p:nvPr>
        </p:nvSpPr>
        <p:spPr/>
        <p:txBody>
          <a:bodyPr/>
          <a:lstStyle/>
          <a:p>
            <a:r>
              <a:rPr lang="en-US" dirty="0"/>
              <a:t>The Year of Charlotte </a:t>
            </a:r>
            <a:r>
              <a:rPr lang="en-US" dirty="0" err="1"/>
              <a:t>Mannya-Maxeke</a:t>
            </a:r>
            <a:endParaRPr lang="en-US" dirty="0"/>
          </a:p>
        </p:txBody>
      </p:sp>
    </p:spTree>
    <p:extLst>
      <p:ext uri="{BB962C8B-B14F-4D97-AF65-F5344CB8AC3E}">
        <p14:creationId xmlns:p14="http://schemas.microsoft.com/office/powerpoint/2010/main" val="2917395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146221"/>
            <a:ext cx="8736495" cy="4772328"/>
          </a:xfrm>
        </p:spPr>
        <p:txBody>
          <a:bodyPr>
            <a:normAutofit/>
          </a:bodyPr>
          <a:lstStyle/>
          <a:p>
            <a:pPr marL="0" indent="0" algn="just">
              <a:buNone/>
            </a:pPr>
            <a:r>
              <a:rPr lang="en-US" sz="2000" b="1" dirty="0">
                <a:solidFill>
                  <a:schemeClr val="tx1"/>
                </a:solidFill>
                <a:latin typeface="Arial Narrow" panose="020B0606020202030204" pitchFamily="34" charset="0"/>
              </a:rPr>
              <a:t>INSERTION OF PART TEN</a:t>
            </a:r>
          </a:p>
          <a:p>
            <a:pPr marL="0" indent="0" algn="just">
              <a:buNone/>
            </a:pPr>
            <a:r>
              <a:rPr lang="en-US" sz="2000" dirty="0">
                <a:solidFill>
                  <a:schemeClr val="tx1"/>
                </a:solidFill>
                <a:latin typeface="Arial Narrow" panose="020B0606020202030204" pitchFamily="34" charset="0"/>
              </a:rPr>
              <a:t>The Protocol is amended by inserting immediately after article 30 the following new Part 10:</a:t>
            </a:r>
          </a:p>
          <a:p>
            <a:pPr marL="0" indent="0" algn="just">
              <a:buNone/>
            </a:pPr>
            <a:r>
              <a:rPr lang="en-US" sz="2000" dirty="0">
                <a:solidFill>
                  <a:schemeClr val="tx1"/>
                </a:solidFill>
                <a:latin typeface="Arial Narrow" panose="020B0606020202030204" pitchFamily="34" charset="0"/>
              </a:rPr>
              <a:t>GENDER AND ENVIRONMENT</a:t>
            </a:r>
          </a:p>
          <a:p>
            <a:pPr marL="0" indent="0" algn="just">
              <a:buNone/>
            </a:pPr>
            <a:r>
              <a:rPr lang="en-US" sz="2000" dirty="0">
                <a:solidFill>
                  <a:schemeClr val="tx1"/>
                </a:solidFill>
                <a:latin typeface="Arial Narrow" panose="020B0606020202030204" pitchFamily="34" charset="0"/>
              </a:rPr>
              <a:t>State Parties shall, in accordance with multilateral, continental and regional agreements on the environment, sustainable development and climate change, adopt measures to:</a:t>
            </a:r>
          </a:p>
          <a:p>
            <a:pPr marL="342900" indent="-342900" algn="just">
              <a:buAutoNum type="alphaLcParenBoth"/>
            </a:pPr>
            <a:r>
              <a:rPr lang="en-US" sz="2000" dirty="0">
                <a:solidFill>
                  <a:schemeClr val="tx1"/>
                </a:solidFill>
                <a:latin typeface="Arial Narrow" panose="020B0606020202030204" pitchFamily="34" charset="0"/>
              </a:rPr>
              <a:t>Address the impact of climate change and environmental degradation on gender;</a:t>
            </a:r>
          </a:p>
          <a:p>
            <a:pPr marL="342900" indent="-342900" algn="just">
              <a:buAutoNum type="alphaLcParenBoth"/>
            </a:pPr>
            <a:r>
              <a:rPr lang="en-US" sz="2000" dirty="0">
                <a:solidFill>
                  <a:schemeClr val="tx1"/>
                </a:solidFill>
                <a:latin typeface="Arial Narrow" panose="020B0606020202030204" pitchFamily="34" charset="0"/>
              </a:rPr>
              <a:t>Promote active participation, by men, women, boys and girls, in the protection of the environment, mitigation of climate change and promotion of sustainable exploitation and use of natural resources;</a:t>
            </a:r>
          </a:p>
          <a:p>
            <a:pPr marL="342900" indent="-342900" algn="just">
              <a:buAutoNum type="alphaLcParenBoth"/>
            </a:pPr>
            <a:r>
              <a:rPr lang="en-US" sz="2000" dirty="0">
                <a:solidFill>
                  <a:schemeClr val="tx1"/>
                </a:solidFill>
                <a:latin typeface="Arial Narrow" panose="020B0606020202030204" pitchFamily="34" charset="0"/>
              </a:rPr>
              <a:t>Develop policies, strategies, and programmes to address the gender issues with respect to the environment, climate change and sustainable development;</a:t>
            </a:r>
          </a:p>
          <a:p>
            <a:pPr marL="342900" indent="-342900" algn="just">
              <a:buAutoNum type="alphaLcParenBoth"/>
            </a:pPr>
            <a:r>
              <a:rPr lang="en-US" sz="2000" dirty="0">
                <a:solidFill>
                  <a:schemeClr val="tx1"/>
                </a:solidFill>
                <a:latin typeface="Arial Narrow" panose="020B0606020202030204" pitchFamily="34" charset="0"/>
              </a:rPr>
              <a:t>Conduct research to assess the differential gendered impacts of climate change and put in place effective adaptation measures.”</a:t>
            </a:r>
          </a:p>
          <a:p>
            <a:endParaRPr lang="en-US" dirty="0"/>
          </a:p>
        </p:txBody>
      </p:sp>
      <p:sp>
        <p:nvSpPr>
          <p:cNvPr id="4" name="Title 1">
            <a:extLst>
              <a:ext uri="{FF2B5EF4-FFF2-40B4-BE49-F238E27FC236}">
                <a16:creationId xmlns="" xmlns:a16="http://schemas.microsoft.com/office/drawing/2014/main" id="{FDA68683-A3A0-924C-B221-A8B31D9904C1}"/>
              </a:ext>
            </a:extLst>
          </p:cNvPr>
          <p:cNvSpPr txBox="1">
            <a:spLocks/>
          </p:cNvSpPr>
          <p:nvPr/>
        </p:nvSpPr>
        <p:spPr>
          <a:xfrm>
            <a:off x="2318197" y="190285"/>
            <a:ext cx="5911403" cy="7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r>
              <a:rPr lang="en-US" b="1" smtClean="0">
                <a:latin typeface="Arial Narrow" panose="020B0606020202030204" pitchFamily="34" charset="0"/>
              </a:rPr>
              <a:t>PROPOSED AMENDMENTS</a:t>
            </a:r>
            <a:endParaRPr lang="en-US" b="1" dirty="0">
              <a:latin typeface="Arial Narrow" panose="020B0606020202030204" pitchFamily="34" charset="0"/>
            </a:endParaRPr>
          </a:p>
        </p:txBody>
      </p:sp>
    </p:spTree>
    <p:extLst>
      <p:ext uri="{BB962C8B-B14F-4D97-AF65-F5344CB8AC3E}">
        <p14:creationId xmlns:p14="http://schemas.microsoft.com/office/powerpoint/2010/main" val="3586165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146221"/>
            <a:ext cx="8736495" cy="5125790"/>
          </a:xfrm>
        </p:spPr>
        <p:txBody>
          <a:bodyPr>
            <a:noAutofit/>
          </a:bodyPr>
          <a:lstStyle/>
          <a:p>
            <a:pPr marL="0" indent="0" algn="just">
              <a:buNone/>
            </a:pPr>
            <a:r>
              <a:rPr lang="en-US" sz="2400" b="1" dirty="0">
                <a:solidFill>
                  <a:schemeClr val="tx1"/>
                </a:solidFill>
                <a:latin typeface="Arial Narrow" panose="020B0606020202030204" pitchFamily="34" charset="0"/>
              </a:rPr>
              <a:t>AMENDEMENT OF PART TEN</a:t>
            </a:r>
          </a:p>
          <a:p>
            <a:pPr marL="0" indent="0" algn="just">
              <a:buNone/>
            </a:pPr>
            <a:r>
              <a:rPr lang="en-US" sz="2400" dirty="0">
                <a:solidFill>
                  <a:schemeClr val="tx1"/>
                </a:solidFill>
                <a:latin typeface="Arial Narrow" panose="020B0606020202030204" pitchFamily="34" charset="0"/>
              </a:rPr>
              <a:t>The numbering of Part Ten of the Protocol and its subsequent Articles are amended by changing their numbering in a sequential manner continuing from Article 31 of new Part 10.</a:t>
            </a:r>
          </a:p>
          <a:p>
            <a:pPr marL="0" indent="0" algn="just">
              <a:buNone/>
            </a:pPr>
            <a:endParaRPr lang="en-US" sz="2400" dirty="0">
              <a:solidFill>
                <a:schemeClr val="tx1"/>
              </a:solidFill>
              <a:latin typeface="Arial Narrow" panose="020B0606020202030204" pitchFamily="34" charset="0"/>
            </a:endParaRPr>
          </a:p>
          <a:p>
            <a:pPr marL="0" indent="0" algn="just">
              <a:buNone/>
            </a:pPr>
            <a:r>
              <a:rPr lang="en-US" sz="2400" b="1" dirty="0">
                <a:solidFill>
                  <a:schemeClr val="tx1"/>
                </a:solidFill>
                <a:latin typeface="Arial Narrow" panose="020B0606020202030204" pitchFamily="34" charset="0"/>
              </a:rPr>
              <a:t>AMENDMENT OF ARTCLE 33</a:t>
            </a:r>
          </a:p>
          <a:p>
            <a:pPr marL="0" indent="0" algn="just">
              <a:buNone/>
            </a:pPr>
            <a:endParaRPr lang="en-US" sz="2400" dirty="0">
              <a:solidFill>
                <a:schemeClr val="tx1"/>
              </a:solidFill>
              <a:latin typeface="Arial Narrow" panose="020B0606020202030204" pitchFamily="34" charset="0"/>
            </a:endParaRPr>
          </a:p>
          <a:p>
            <a:pPr marL="0" indent="0" algn="just">
              <a:buNone/>
            </a:pPr>
            <a:r>
              <a:rPr lang="en-US" sz="2400" dirty="0">
                <a:solidFill>
                  <a:schemeClr val="tx1"/>
                </a:solidFill>
                <a:latin typeface="Arial Narrow" panose="020B0606020202030204" pitchFamily="34" charset="0"/>
              </a:rPr>
              <a:t>Paragraph 1 of Article 33 of the Protocol is amended to read as follows:</a:t>
            </a:r>
          </a:p>
          <a:p>
            <a:pPr marL="0" indent="0" algn="just">
              <a:buNone/>
            </a:pPr>
            <a:r>
              <a:rPr lang="en-US" sz="2400" dirty="0">
                <a:solidFill>
                  <a:schemeClr val="tx1"/>
                </a:solidFill>
                <a:latin typeface="Arial Narrow" panose="020B0606020202030204" pitchFamily="34" charset="0"/>
              </a:rPr>
              <a:t>“1. State Parties shall, ensure gender sensitive and responsive budgets and planning, including designating the necessary resources towards initiatives aimed at</a:t>
            </a:r>
          </a:p>
          <a:p>
            <a:pPr marL="0" indent="0" algn="just">
              <a:buNone/>
            </a:pPr>
            <a:r>
              <a:rPr lang="en-US" sz="2400" dirty="0">
                <a:solidFill>
                  <a:schemeClr val="tx1"/>
                </a:solidFill>
                <a:latin typeface="Arial Narrow" panose="020B0606020202030204" pitchFamily="34" charset="0"/>
              </a:rPr>
              <a:t>Empowering women and girls.”  </a:t>
            </a:r>
          </a:p>
          <a:p>
            <a:pPr algn="just"/>
            <a:endParaRPr lang="en-US" sz="2400" dirty="0">
              <a:solidFill>
                <a:schemeClr val="tx1"/>
              </a:solidFill>
              <a:latin typeface="Arial Narrow" panose="020B0606020202030204" pitchFamily="34" charset="0"/>
            </a:endParaRPr>
          </a:p>
        </p:txBody>
      </p:sp>
      <p:sp>
        <p:nvSpPr>
          <p:cNvPr id="4" name="Title 1">
            <a:extLst>
              <a:ext uri="{FF2B5EF4-FFF2-40B4-BE49-F238E27FC236}">
                <a16:creationId xmlns="" xmlns:a16="http://schemas.microsoft.com/office/drawing/2014/main" id="{FDA68683-A3A0-924C-B221-A8B31D9904C1}"/>
              </a:ext>
            </a:extLst>
          </p:cNvPr>
          <p:cNvSpPr txBox="1">
            <a:spLocks/>
          </p:cNvSpPr>
          <p:nvPr/>
        </p:nvSpPr>
        <p:spPr>
          <a:xfrm>
            <a:off x="2318197" y="190285"/>
            <a:ext cx="5911403" cy="7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r>
              <a:rPr lang="en-US" b="1" smtClean="0">
                <a:latin typeface="Arial Narrow" panose="020B0606020202030204" pitchFamily="34" charset="0"/>
              </a:rPr>
              <a:t>PROPOSED AMENDMENTS</a:t>
            </a:r>
            <a:endParaRPr lang="en-US" b="1" dirty="0">
              <a:latin typeface="Arial Narrow" panose="020B0606020202030204" pitchFamily="34" charset="0"/>
            </a:endParaRPr>
          </a:p>
        </p:txBody>
      </p:sp>
    </p:spTree>
    <p:extLst>
      <p:ext uri="{BB962C8B-B14F-4D97-AF65-F5344CB8AC3E}">
        <p14:creationId xmlns:p14="http://schemas.microsoft.com/office/powerpoint/2010/main" val="2503363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120463"/>
            <a:ext cx="8736495" cy="4798086"/>
          </a:xfrm>
        </p:spPr>
        <p:txBody>
          <a:bodyPr>
            <a:normAutofit/>
          </a:bodyPr>
          <a:lstStyle/>
          <a:p>
            <a:pPr marL="0" indent="0" algn="just">
              <a:buNone/>
            </a:pPr>
            <a:r>
              <a:rPr lang="en-US" sz="2000" b="1" dirty="0">
                <a:solidFill>
                  <a:schemeClr val="tx1"/>
                </a:solidFill>
                <a:latin typeface="Arial Narrow" panose="020B0606020202030204" pitchFamily="34" charset="0"/>
              </a:rPr>
              <a:t>AMENDMENT OF ARTICLE 35</a:t>
            </a:r>
          </a:p>
          <a:p>
            <a:pPr marL="0" indent="0" algn="just">
              <a:buNone/>
            </a:pPr>
            <a:r>
              <a:rPr lang="en-US" sz="2000" dirty="0">
                <a:solidFill>
                  <a:schemeClr val="tx1"/>
                </a:solidFill>
                <a:latin typeface="Arial Narrow" panose="020B0606020202030204" pitchFamily="34" charset="0"/>
              </a:rPr>
              <a:t>“ 1. State Parties shall ensure the implementation of this Protocol at the national level in line with SADC Implementation Action Plans and SADC Monitoring, Evaluation and Reporting Framework.”</a:t>
            </a:r>
          </a:p>
          <a:p>
            <a:pPr marL="0" indent="0" algn="just">
              <a:buNone/>
            </a:pPr>
            <a:r>
              <a:rPr lang="en-US" sz="2000" b="1" dirty="0">
                <a:solidFill>
                  <a:schemeClr val="tx1"/>
                </a:solidFill>
                <a:latin typeface="Arial Narrow" panose="020B0606020202030204" pitchFamily="34" charset="0"/>
              </a:rPr>
              <a:t>ENTRY INTO FORCE</a:t>
            </a:r>
          </a:p>
          <a:p>
            <a:pPr marL="0" indent="0" algn="just">
              <a:buNone/>
            </a:pPr>
            <a:r>
              <a:rPr lang="en-US" sz="2000" dirty="0">
                <a:solidFill>
                  <a:schemeClr val="tx1"/>
                </a:solidFill>
                <a:latin typeface="Arial Narrow" panose="020B0606020202030204" pitchFamily="34" charset="0"/>
              </a:rPr>
              <a:t>This Agreement shall enter into force on the date of its adoption by a decision of three – quarters of the Member States that are Parties to the Protocol.</a:t>
            </a:r>
          </a:p>
          <a:p>
            <a:pPr marL="0" indent="0" algn="just">
              <a:buNone/>
            </a:pPr>
            <a:r>
              <a:rPr lang="en-US" sz="2000" b="1" dirty="0">
                <a:solidFill>
                  <a:schemeClr val="tx1"/>
                </a:solidFill>
                <a:latin typeface="Arial Narrow" panose="020B0606020202030204" pitchFamily="34" charset="0"/>
              </a:rPr>
              <a:t>DEPOSITORY</a:t>
            </a:r>
          </a:p>
          <a:p>
            <a:pPr marL="342900" indent="-342900" algn="just">
              <a:buAutoNum type="arabicPeriod"/>
            </a:pPr>
            <a:r>
              <a:rPr lang="en-US" sz="2000" dirty="0">
                <a:solidFill>
                  <a:schemeClr val="tx1"/>
                </a:solidFill>
                <a:latin typeface="Arial Narrow" panose="020B0606020202030204" pitchFamily="34" charset="0"/>
              </a:rPr>
              <a:t>The original texts of this Agreement shall be deposited with the Executive Secretary of SADC, who shall transmit certified copies to all Member States.</a:t>
            </a:r>
          </a:p>
          <a:p>
            <a:pPr marL="342900" indent="-342900" algn="just">
              <a:buAutoNum type="arabicPeriod"/>
            </a:pPr>
            <a:r>
              <a:rPr lang="en-US" sz="2000" dirty="0">
                <a:solidFill>
                  <a:schemeClr val="tx1"/>
                </a:solidFill>
                <a:latin typeface="Arial Narrow" panose="020B0606020202030204" pitchFamily="34" charset="0"/>
              </a:rPr>
              <a:t>The Executive Secretary of SADC shall register this Agreement with the Secretariat of the United Nations, the Commission of the African Union and such other organization as the Council may determine.</a:t>
            </a:r>
          </a:p>
          <a:p>
            <a:endParaRPr lang="en-US" dirty="0"/>
          </a:p>
        </p:txBody>
      </p:sp>
      <p:sp>
        <p:nvSpPr>
          <p:cNvPr id="4" name="Title 1">
            <a:extLst>
              <a:ext uri="{FF2B5EF4-FFF2-40B4-BE49-F238E27FC236}">
                <a16:creationId xmlns="" xmlns:a16="http://schemas.microsoft.com/office/drawing/2014/main" id="{FDA68683-A3A0-924C-B221-A8B31D9904C1}"/>
              </a:ext>
            </a:extLst>
          </p:cNvPr>
          <p:cNvSpPr txBox="1">
            <a:spLocks/>
          </p:cNvSpPr>
          <p:nvPr/>
        </p:nvSpPr>
        <p:spPr>
          <a:xfrm>
            <a:off x="2318197" y="190285"/>
            <a:ext cx="5911403" cy="7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r>
              <a:rPr lang="en-US" b="1" smtClean="0">
                <a:latin typeface="Arial Narrow" panose="020B0606020202030204" pitchFamily="34" charset="0"/>
              </a:rPr>
              <a:t>PROPOSED AMENDMENTS</a:t>
            </a:r>
            <a:endParaRPr lang="en-US" b="1" dirty="0">
              <a:latin typeface="Arial Narrow" panose="020B0606020202030204" pitchFamily="34" charset="0"/>
            </a:endParaRPr>
          </a:p>
        </p:txBody>
      </p:sp>
    </p:spTree>
    <p:extLst>
      <p:ext uri="{BB962C8B-B14F-4D97-AF65-F5344CB8AC3E}">
        <p14:creationId xmlns:p14="http://schemas.microsoft.com/office/powerpoint/2010/main" val="2134375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A68683-A3A0-924C-B221-A8B31D9904C1}"/>
              </a:ext>
            </a:extLst>
          </p:cNvPr>
          <p:cNvSpPr>
            <a:spLocks noGrp="1"/>
          </p:cNvSpPr>
          <p:nvPr>
            <p:ph type="title"/>
          </p:nvPr>
        </p:nvSpPr>
        <p:spPr>
          <a:xfrm>
            <a:off x="2356834" y="103032"/>
            <a:ext cx="5898524" cy="893822"/>
          </a:xfrm>
        </p:spPr>
        <p:txBody>
          <a:bodyPr>
            <a:normAutofit/>
          </a:bodyPr>
          <a:lstStyle/>
          <a:p>
            <a:pPr algn="ctr"/>
            <a:r>
              <a:rPr lang="en-US" b="1" dirty="0">
                <a:latin typeface="Arial Narrow" panose="020B0606020202030204" pitchFamily="34" charset="0"/>
              </a:rPr>
              <a:t>SUMMARY OF THE PROCESS</a:t>
            </a:r>
          </a:p>
        </p:txBody>
      </p:sp>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171977"/>
            <a:ext cx="8736495" cy="4746571"/>
          </a:xfrm>
        </p:spPr>
        <p:txBody>
          <a:bodyPr>
            <a:normAutofit/>
          </a:bodyPr>
          <a:lstStyle/>
          <a:p>
            <a:pPr algn="just"/>
            <a:r>
              <a:rPr lang="en-US" sz="2000" dirty="0">
                <a:solidFill>
                  <a:schemeClr val="tx1"/>
                </a:solidFill>
                <a:latin typeface="Arial Narrow" panose="020B0606020202030204" pitchFamily="34" charset="0"/>
              </a:rPr>
              <a:t>The guidelines on concluding international agreements are provided for in the 2006 Manual on Executive Acts of the President of South Africa</a:t>
            </a:r>
          </a:p>
          <a:p>
            <a:pPr algn="just"/>
            <a:r>
              <a:rPr lang="en-US" sz="2000" dirty="0">
                <a:solidFill>
                  <a:schemeClr val="tx1"/>
                </a:solidFill>
                <a:latin typeface="Arial Narrow" panose="020B0606020202030204" pitchFamily="34" charset="0"/>
              </a:rPr>
              <a:t>The process of concluding international agreements entails:</a:t>
            </a:r>
          </a:p>
          <a:p>
            <a:pPr algn="just">
              <a:buFont typeface="Courier New" panose="02070309020205020404" pitchFamily="49" charset="0"/>
              <a:buChar char="o"/>
            </a:pPr>
            <a:r>
              <a:rPr lang="en-US" sz="2000" dirty="0">
                <a:solidFill>
                  <a:schemeClr val="tx1"/>
                </a:solidFill>
                <a:latin typeface="Arial Narrow" panose="020B0606020202030204" pitchFamily="34" charset="0"/>
              </a:rPr>
              <a:t>Certification on the consistency with domestic law from the OCSLA at DOJ&amp;CD</a:t>
            </a:r>
          </a:p>
          <a:p>
            <a:pPr algn="just">
              <a:buFont typeface="Courier New" panose="02070309020205020404" pitchFamily="49" charset="0"/>
              <a:buChar char="o"/>
            </a:pPr>
            <a:r>
              <a:rPr lang="en-US" sz="2000" dirty="0">
                <a:solidFill>
                  <a:schemeClr val="tx1"/>
                </a:solidFill>
                <a:latin typeface="Arial Narrow" panose="020B0606020202030204" pitchFamily="34" charset="0"/>
              </a:rPr>
              <a:t>Obtaining a legal opinion on the compliance and consistency with international law  and South Africa’s international obligations from the SLA (IL) at DIRCO.</a:t>
            </a:r>
          </a:p>
          <a:p>
            <a:pPr algn="just">
              <a:buFont typeface="Courier New" panose="02070309020205020404" pitchFamily="49" charset="0"/>
              <a:buChar char="o"/>
            </a:pPr>
            <a:r>
              <a:rPr lang="en-US" sz="2000" dirty="0">
                <a:solidFill>
                  <a:schemeClr val="tx1"/>
                </a:solidFill>
                <a:latin typeface="Arial Narrow" panose="020B0606020202030204" pitchFamily="34" charset="0"/>
              </a:rPr>
              <a:t>Approval by parliament in terms of section 231 (2) of the </a:t>
            </a:r>
            <a:r>
              <a:rPr lang="en-US" sz="2000" dirty="0" smtClean="0">
                <a:solidFill>
                  <a:schemeClr val="tx1"/>
                </a:solidFill>
                <a:latin typeface="Arial Narrow" panose="020B0606020202030204" pitchFamily="34" charset="0"/>
              </a:rPr>
              <a:t>Constitution.</a:t>
            </a:r>
            <a:endParaRPr lang="en-US" sz="2000" dirty="0">
              <a:solidFill>
                <a:schemeClr val="tx1"/>
              </a:solidFill>
              <a:latin typeface="Arial Narrow" panose="020B0606020202030204" pitchFamily="34" charset="0"/>
            </a:endParaRPr>
          </a:p>
          <a:p>
            <a:pPr algn="just">
              <a:buFont typeface="Courier New" panose="02070309020205020404" pitchFamily="49" charset="0"/>
              <a:buChar char="o"/>
            </a:pPr>
            <a:r>
              <a:rPr lang="en-US" sz="2000" dirty="0">
                <a:solidFill>
                  <a:schemeClr val="tx1"/>
                </a:solidFill>
                <a:latin typeface="Arial Narrow" panose="020B0606020202030204" pitchFamily="34" charset="0"/>
              </a:rPr>
              <a:t>The relevant department prepares a President Minute for signing by the Minister and the President.</a:t>
            </a:r>
          </a:p>
          <a:p>
            <a:pPr algn="just">
              <a:buFont typeface="Courier New" panose="02070309020205020404" pitchFamily="49" charset="0"/>
              <a:buChar char="o"/>
            </a:pPr>
            <a:r>
              <a:rPr lang="en-US" sz="2000" dirty="0">
                <a:solidFill>
                  <a:schemeClr val="tx1"/>
                </a:solidFill>
                <a:latin typeface="Arial Narrow" panose="020B0606020202030204" pitchFamily="34" charset="0"/>
              </a:rPr>
              <a:t>The signed President Minute, a  short explanatory memorandum ,two legal opinions and the copy of the agreement must be forwarded to the DIRCO, SLA (IL) office for certification in a prescribed format before submission to the President for approval.</a:t>
            </a:r>
          </a:p>
          <a:p>
            <a:endParaRPr lang="en-US" dirty="0"/>
          </a:p>
        </p:txBody>
      </p:sp>
    </p:spTree>
    <p:extLst>
      <p:ext uri="{BB962C8B-B14F-4D97-AF65-F5344CB8AC3E}">
        <p14:creationId xmlns:p14="http://schemas.microsoft.com/office/powerpoint/2010/main" val="2655635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A68683-A3A0-924C-B221-A8B31D9904C1}"/>
              </a:ext>
            </a:extLst>
          </p:cNvPr>
          <p:cNvSpPr>
            <a:spLocks noGrp="1"/>
          </p:cNvSpPr>
          <p:nvPr>
            <p:ph type="title"/>
          </p:nvPr>
        </p:nvSpPr>
        <p:spPr>
          <a:xfrm>
            <a:off x="2356834" y="103032"/>
            <a:ext cx="5898524" cy="893822"/>
          </a:xfrm>
        </p:spPr>
        <p:txBody>
          <a:bodyPr>
            <a:normAutofit/>
          </a:bodyPr>
          <a:lstStyle/>
          <a:p>
            <a:pPr algn="ctr"/>
            <a:r>
              <a:rPr lang="en-US" b="1" dirty="0" smtClean="0">
                <a:latin typeface="Arial Narrow" panose="020B0606020202030204" pitchFamily="34" charset="0"/>
              </a:rPr>
              <a:t>RECOMMENDATION</a:t>
            </a:r>
            <a:endParaRPr lang="en-US" b="1" dirty="0">
              <a:latin typeface="Arial Narrow" panose="020B0606020202030204" pitchFamily="34" charset="0"/>
            </a:endParaRPr>
          </a:p>
        </p:txBody>
      </p:sp>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236373"/>
            <a:ext cx="8736495" cy="4682176"/>
          </a:xfrm>
        </p:spPr>
        <p:txBody>
          <a:bodyPr>
            <a:normAutofit fontScale="92500" lnSpcReduction="10000"/>
          </a:bodyPr>
          <a:lstStyle/>
          <a:p>
            <a:pPr algn="just"/>
            <a:r>
              <a:rPr lang="en-US" sz="2800" dirty="0">
                <a:solidFill>
                  <a:schemeClr val="tx1"/>
                </a:solidFill>
                <a:latin typeface="Arial Narrow" panose="020B0606020202030204" pitchFamily="34" charset="0"/>
              </a:rPr>
              <a:t>To date, it is only South </a:t>
            </a:r>
            <a:r>
              <a:rPr lang="en-US" sz="2800" dirty="0" smtClean="0">
                <a:solidFill>
                  <a:schemeClr val="tx1"/>
                </a:solidFill>
                <a:latin typeface="Arial Narrow" panose="020B0606020202030204" pitchFamily="34" charset="0"/>
              </a:rPr>
              <a:t>Africa and one other member state </a:t>
            </a:r>
            <a:r>
              <a:rPr lang="en-US" sz="2800" dirty="0">
                <a:solidFill>
                  <a:schemeClr val="tx1"/>
                </a:solidFill>
                <a:latin typeface="Arial Narrow" panose="020B0606020202030204" pitchFamily="34" charset="0"/>
              </a:rPr>
              <a:t>who still have not signed </a:t>
            </a:r>
            <a:r>
              <a:rPr lang="en-US" sz="2800" dirty="0" smtClean="0">
                <a:solidFill>
                  <a:schemeClr val="tx1"/>
                </a:solidFill>
                <a:latin typeface="Arial Narrow" panose="020B0606020202030204" pitchFamily="34" charset="0"/>
              </a:rPr>
              <a:t>the Agreement to amend the Protocol </a:t>
            </a:r>
          </a:p>
          <a:p>
            <a:pPr algn="just"/>
            <a:r>
              <a:rPr lang="en-US" sz="2800" dirty="0" smtClean="0">
                <a:solidFill>
                  <a:schemeClr val="tx1"/>
                </a:solidFill>
                <a:latin typeface="Arial Narrow" panose="020B0606020202030204" pitchFamily="34" charset="0"/>
              </a:rPr>
              <a:t>The SADC Secretariat has indicated that it </a:t>
            </a:r>
            <a:r>
              <a:rPr lang="en-US" sz="2800" dirty="0" smtClean="0">
                <a:solidFill>
                  <a:schemeClr val="tx1"/>
                </a:solidFill>
                <a:latin typeface="Arial Narrow" panose="020B0606020202030204" pitchFamily="34" charset="0"/>
              </a:rPr>
              <a:t>needed </a:t>
            </a:r>
            <a:r>
              <a:rPr lang="en-US" sz="2800" dirty="0" smtClean="0">
                <a:solidFill>
                  <a:schemeClr val="tx1"/>
                </a:solidFill>
                <a:latin typeface="Arial Narrow" panose="020B0606020202030204" pitchFamily="34" charset="0"/>
              </a:rPr>
              <a:t>to urgently publish the document in October </a:t>
            </a:r>
            <a:r>
              <a:rPr lang="en-US" sz="2800" dirty="0" smtClean="0">
                <a:solidFill>
                  <a:schemeClr val="tx1"/>
                </a:solidFill>
                <a:latin typeface="Arial Narrow" panose="020B0606020202030204" pitchFamily="34" charset="0"/>
              </a:rPr>
              <a:t>this year and </a:t>
            </a:r>
            <a:r>
              <a:rPr lang="en-US" sz="2800" dirty="0" smtClean="0">
                <a:solidFill>
                  <a:schemeClr val="tx1"/>
                </a:solidFill>
                <a:latin typeface="Arial Narrow" panose="020B0606020202030204" pitchFamily="34" charset="0"/>
              </a:rPr>
              <a:t>will do so with or without the last two member states signatures</a:t>
            </a:r>
            <a:r>
              <a:rPr lang="en-US" sz="2800" dirty="0" smtClean="0">
                <a:solidFill>
                  <a:schemeClr val="tx1"/>
                </a:solidFill>
                <a:latin typeface="Arial Narrow" panose="020B0606020202030204" pitchFamily="34" charset="0"/>
              </a:rPr>
              <a:t>. We had written to SADC Secretariat explain the situation of the recess due to the LG elections and asked for some leeway in </a:t>
            </a:r>
            <a:r>
              <a:rPr lang="en-US" sz="2800" smtClean="0">
                <a:solidFill>
                  <a:schemeClr val="tx1"/>
                </a:solidFill>
                <a:latin typeface="Arial Narrow" panose="020B0606020202030204" pitchFamily="34" charset="0"/>
              </a:rPr>
              <a:t>this regard.</a:t>
            </a:r>
            <a:endParaRPr lang="en-US" sz="2800" dirty="0" smtClean="0">
              <a:solidFill>
                <a:schemeClr val="tx1"/>
              </a:solidFill>
              <a:latin typeface="Arial Narrow" panose="020B0606020202030204" pitchFamily="34" charset="0"/>
            </a:endParaRPr>
          </a:p>
          <a:p>
            <a:pPr algn="just"/>
            <a:r>
              <a:rPr lang="en-US" sz="2800" dirty="0" smtClean="0">
                <a:solidFill>
                  <a:schemeClr val="tx1"/>
                </a:solidFill>
                <a:latin typeface="Arial Narrow" panose="020B0606020202030204" pitchFamily="34" charset="0"/>
              </a:rPr>
              <a:t>We </a:t>
            </a:r>
            <a:r>
              <a:rPr lang="en-US" sz="2800" dirty="0" smtClean="0">
                <a:solidFill>
                  <a:schemeClr val="tx1"/>
                </a:solidFill>
                <a:latin typeface="Arial Narrow" panose="020B0606020202030204" pitchFamily="34" charset="0"/>
              </a:rPr>
              <a:t>therefore approached he </a:t>
            </a:r>
            <a:r>
              <a:rPr lang="en-US" sz="2800" dirty="0" smtClean="0">
                <a:solidFill>
                  <a:schemeClr val="tx1"/>
                </a:solidFill>
                <a:latin typeface="Arial Narrow" panose="020B0606020202030204" pitchFamily="34" charset="0"/>
              </a:rPr>
              <a:t>National Assembly and the National Council of Provinces to assist by expediting the process of approval for the country to sign, given that the matter has been in abeyance since August 2019</a:t>
            </a:r>
            <a:r>
              <a:rPr lang="en-US" sz="2800" dirty="0" smtClean="0">
                <a:solidFill>
                  <a:schemeClr val="tx1"/>
                </a:solidFill>
                <a:latin typeface="Arial Narrow" panose="020B0606020202030204" pitchFamily="34" charset="0"/>
              </a:rPr>
              <a:t>.</a:t>
            </a:r>
          </a:p>
          <a:p>
            <a:pPr algn="just"/>
            <a:r>
              <a:rPr lang="en-US" sz="2800" dirty="0" smtClean="0">
                <a:solidFill>
                  <a:schemeClr val="tx1"/>
                </a:solidFill>
                <a:latin typeface="Arial Narrow" panose="020B0606020202030204" pitchFamily="34" charset="0"/>
              </a:rPr>
              <a:t>NCOP has since completed its responsibilities in this regard. We are awaiting the process of the NA.</a:t>
            </a:r>
            <a:endParaRPr lang="en-US" sz="2800" dirty="0">
              <a:solidFill>
                <a:schemeClr val="tx1"/>
              </a:solidFill>
              <a:latin typeface="Arial Narrow" panose="020B0606020202030204" pitchFamily="34" charset="0"/>
            </a:endParaRPr>
          </a:p>
          <a:p>
            <a:pPr algn="just"/>
            <a:endParaRPr lang="en-US"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124391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Shape 1"/>
          <p:cNvSpPr txBox="1"/>
          <p:nvPr/>
        </p:nvSpPr>
        <p:spPr>
          <a:xfrm>
            <a:off x="1313644" y="1460309"/>
            <a:ext cx="7614355" cy="3370997"/>
          </a:xfrm>
          <a:prstGeom prst="rect">
            <a:avLst/>
          </a:prstGeom>
          <a:noFill/>
          <a:ln>
            <a:noFill/>
          </a:ln>
        </p:spPr>
        <p:txBody>
          <a:bodyPr anchor="ctr"/>
          <a:lstStyle/>
          <a:p>
            <a:pPr algn="ctr">
              <a:lnSpc>
                <a:spcPct val="90000"/>
              </a:lnSpc>
            </a:pPr>
            <a:r>
              <a:rPr lang="en-US" sz="4000" b="1" strike="noStrike" spc="-1" dirty="0">
                <a:solidFill>
                  <a:srgbClr val="297D53"/>
                </a:solidFill>
                <a:latin typeface="Arial Narrow" panose="020B0606020202030204" pitchFamily="34" charset="0"/>
              </a:rPr>
              <a:t>THANK YOU								SIYABONGA</a:t>
            </a:r>
          </a:p>
        </p:txBody>
      </p:sp>
    </p:spTree>
    <p:extLst>
      <p:ext uri="{BB962C8B-B14F-4D97-AF65-F5344CB8AC3E}">
        <p14:creationId xmlns:p14="http://schemas.microsoft.com/office/powerpoint/2010/main" val="3898242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AA56AD-450A-AB48-A861-5E50B97C5973}"/>
              </a:ext>
            </a:extLst>
          </p:cNvPr>
          <p:cNvSpPr>
            <a:spLocks noGrp="1"/>
          </p:cNvSpPr>
          <p:nvPr>
            <p:ph type="title"/>
          </p:nvPr>
        </p:nvSpPr>
        <p:spPr>
          <a:xfrm>
            <a:off x="2343955" y="151649"/>
            <a:ext cx="5911403" cy="767931"/>
          </a:xfrm>
        </p:spPr>
        <p:txBody>
          <a:bodyPr/>
          <a:lstStyle/>
          <a:p>
            <a:pPr algn="ctr"/>
            <a:r>
              <a:rPr lang="en-US" b="1" dirty="0">
                <a:latin typeface="Arial Narrow" panose="020B0606020202030204" pitchFamily="34" charset="0"/>
              </a:rPr>
              <a:t>BACKROUND</a:t>
            </a:r>
          </a:p>
        </p:txBody>
      </p:sp>
      <p:sp>
        <p:nvSpPr>
          <p:cNvPr id="3" name="Content Placeholder 2">
            <a:extLst>
              <a:ext uri="{FF2B5EF4-FFF2-40B4-BE49-F238E27FC236}">
                <a16:creationId xmlns="" xmlns:a16="http://schemas.microsoft.com/office/drawing/2014/main" id="{2F0A64C6-F067-684C-89B5-007A1412CE14}"/>
              </a:ext>
            </a:extLst>
          </p:cNvPr>
          <p:cNvSpPr>
            <a:spLocks noGrp="1"/>
          </p:cNvSpPr>
          <p:nvPr>
            <p:ph idx="1"/>
          </p:nvPr>
        </p:nvSpPr>
        <p:spPr>
          <a:xfrm>
            <a:off x="198783" y="1210614"/>
            <a:ext cx="8736495" cy="5100033"/>
          </a:xfrm>
        </p:spPr>
        <p:txBody>
          <a:bodyPr>
            <a:normAutofit/>
          </a:bodyPr>
          <a:lstStyle/>
          <a:p>
            <a:pPr algn="just">
              <a:lnSpc>
                <a:spcPct val="110000"/>
              </a:lnSpc>
              <a:spcBef>
                <a:spcPts val="0"/>
              </a:spcBef>
            </a:pPr>
            <a:r>
              <a:rPr lang="en-US" dirty="0">
                <a:latin typeface="Arial Narrow" panose="020B0606020202030204" pitchFamily="34" charset="0"/>
              </a:rPr>
              <a:t>According to section 231(2) of the Constitution of the Republic of South Africa, 1996, an international agreement binds the Republic only after it has been approved by resolution in both the National Assembly and the National Council of </a:t>
            </a:r>
            <a:r>
              <a:rPr lang="en-US" dirty="0" smtClean="0">
                <a:latin typeface="Arial Narrow" panose="020B0606020202030204" pitchFamily="34" charset="0"/>
              </a:rPr>
              <a:t>Provinces</a:t>
            </a:r>
            <a:endParaRPr lang="en-US" dirty="0">
              <a:latin typeface="Arial Narrow" panose="020B0606020202030204" pitchFamily="34" charset="0"/>
            </a:endParaRPr>
          </a:p>
          <a:p>
            <a:pPr algn="just">
              <a:lnSpc>
                <a:spcPct val="110000"/>
              </a:lnSpc>
              <a:spcBef>
                <a:spcPts val="0"/>
              </a:spcBef>
            </a:pPr>
            <a:endParaRPr lang="en-US" dirty="0">
              <a:latin typeface="Arial Narrow" panose="020B0606020202030204" pitchFamily="34" charset="0"/>
            </a:endParaRPr>
          </a:p>
          <a:p>
            <a:pPr algn="just">
              <a:lnSpc>
                <a:spcPct val="110000"/>
              </a:lnSpc>
              <a:spcBef>
                <a:spcPts val="0"/>
              </a:spcBef>
            </a:pPr>
            <a:r>
              <a:rPr lang="en-US" dirty="0">
                <a:latin typeface="Arial Narrow" panose="020B0606020202030204" pitchFamily="34" charset="0"/>
              </a:rPr>
              <a:t>South Africa signed the SADC Protocol on Gender and Development on 17 August </a:t>
            </a:r>
            <a:r>
              <a:rPr lang="en-US" dirty="0" smtClean="0">
                <a:latin typeface="Arial Narrow" panose="020B0606020202030204" pitchFamily="34" charset="0"/>
              </a:rPr>
              <a:t>2008 </a:t>
            </a:r>
          </a:p>
          <a:p>
            <a:pPr marL="0" indent="0" algn="just">
              <a:lnSpc>
                <a:spcPct val="110000"/>
              </a:lnSpc>
              <a:spcBef>
                <a:spcPts val="0"/>
              </a:spcBef>
              <a:buNone/>
            </a:pPr>
            <a:endParaRPr lang="en-US" dirty="0" smtClean="0">
              <a:latin typeface="Arial Narrow" panose="020B0606020202030204" pitchFamily="34" charset="0"/>
            </a:endParaRPr>
          </a:p>
          <a:p>
            <a:pPr algn="just">
              <a:lnSpc>
                <a:spcPct val="110000"/>
              </a:lnSpc>
              <a:spcBef>
                <a:spcPts val="0"/>
              </a:spcBef>
            </a:pPr>
            <a:r>
              <a:rPr lang="en-US" dirty="0" smtClean="0">
                <a:latin typeface="Arial Narrow" panose="020B0606020202030204" pitchFamily="34" charset="0"/>
              </a:rPr>
              <a:t>It was ratified on </a:t>
            </a:r>
            <a:r>
              <a:rPr lang="en-US" dirty="0">
                <a:latin typeface="Arial Narrow" panose="020B0606020202030204" pitchFamily="34" charset="0"/>
              </a:rPr>
              <a:t>29 October </a:t>
            </a:r>
            <a:r>
              <a:rPr lang="en-US" dirty="0" smtClean="0">
                <a:latin typeface="Arial Narrow" panose="020B0606020202030204" pitchFamily="34" charset="0"/>
              </a:rPr>
              <a:t>2012 </a:t>
            </a:r>
          </a:p>
          <a:p>
            <a:pPr marL="0" indent="0" algn="just">
              <a:lnSpc>
                <a:spcPct val="110000"/>
              </a:lnSpc>
              <a:spcBef>
                <a:spcPts val="0"/>
              </a:spcBef>
              <a:buNone/>
            </a:pPr>
            <a:endParaRPr lang="en-US" dirty="0" smtClean="0">
              <a:latin typeface="Arial Narrow" panose="020B0606020202030204" pitchFamily="34" charset="0"/>
            </a:endParaRPr>
          </a:p>
          <a:p>
            <a:pPr algn="just">
              <a:lnSpc>
                <a:spcPct val="110000"/>
              </a:lnSpc>
              <a:spcBef>
                <a:spcPts val="0"/>
              </a:spcBef>
            </a:pPr>
            <a:r>
              <a:rPr lang="en-US" dirty="0" smtClean="0">
                <a:latin typeface="Arial Narrow" panose="020B0606020202030204" pitchFamily="34" charset="0"/>
              </a:rPr>
              <a:t>It </a:t>
            </a:r>
            <a:r>
              <a:rPr lang="en-US" dirty="0">
                <a:latin typeface="Arial Narrow" panose="020B0606020202030204" pitchFamily="34" charset="0"/>
              </a:rPr>
              <a:t>entered into force on 22 February </a:t>
            </a:r>
            <a:r>
              <a:rPr lang="en-US" dirty="0" smtClean="0">
                <a:latin typeface="Arial Narrow" panose="020B0606020202030204" pitchFamily="34" charset="0"/>
              </a:rPr>
              <a:t>2013</a:t>
            </a:r>
            <a:endParaRPr lang="en-US" dirty="0">
              <a:latin typeface="Arial Narrow" panose="020B0606020202030204" pitchFamily="34" charset="0"/>
            </a:endParaRPr>
          </a:p>
          <a:p>
            <a:pPr marL="0" indent="0" algn="just">
              <a:lnSpc>
                <a:spcPct val="110000"/>
              </a:lnSpc>
              <a:spcBef>
                <a:spcPts val="0"/>
              </a:spcBef>
              <a:buNone/>
            </a:pPr>
            <a:endParaRPr lang="en-US" dirty="0" smtClean="0">
              <a:latin typeface="Arial Narrow" panose="020B0606020202030204" pitchFamily="34" charset="0"/>
            </a:endParaRPr>
          </a:p>
          <a:p>
            <a:pPr algn="just">
              <a:lnSpc>
                <a:spcPct val="110000"/>
              </a:lnSpc>
              <a:spcBef>
                <a:spcPts val="0"/>
              </a:spcBef>
            </a:pPr>
            <a:r>
              <a:rPr lang="en-US" dirty="0" smtClean="0">
                <a:latin typeface="Arial Narrow" panose="020B0606020202030204" pitchFamily="34" charset="0"/>
              </a:rPr>
              <a:t>South Africa therefore </a:t>
            </a:r>
            <a:r>
              <a:rPr lang="en-US" dirty="0">
                <a:latin typeface="Arial Narrow" panose="020B0606020202030204" pitchFamily="34" charset="0"/>
              </a:rPr>
              <a:t>has an obligation to comply with its </a:t>
            </a:r>
            <a:r>
              <a:rPr lang="en-US" dirty="0" smtClean="0">
                <a:latin typeface="Arial Narrow" panose="020B0606020202030204" pitchFamily="34" charset="0"/>
              </a:rPr>
              <a:t>commitments</a:t>
            </a:r>
            <a:endParaRPr lang="en-US" dirty="0">
              <a:latin typeface="Arial Narrow" panose="020B0606020202030204" pitchFamily="34" charset="0"/>
            </a:endParaRPr>
          </a:p>
          <a:p>
            <a:pPr algn="just">
              <a:lnSpc>
                <a:spcPct val="110000"/>
              </a:lnSpc>
              <a:spcBef>
                <a:spcPts val="0"/>
              </a:spcBef>
            </a:pPr>
            <a:endParaRPr lang="en-US" dirty="0">
              <a:latin typeface="Arial Narrow" panose="020B0606020202030204" pitchFamily="34" charset="0"/>
            </a:endParaRPr>
          </a:p>
          <a:p>
            <a:pPr algn="just">
              <a:lnSpc>
                <a:spcPct val="110000"/>
              </a:lnSpc>
              <a:spcBef>
                <a:spcPts val="0"/>
              </a:spcBef>
            </a:pPr>
            <a:r>
              <a:rPr lang="en-US" dirty="0" smtClean="0">
                <a:latin typeface="Arial Narrow" panose="020B0606020202030204" pitchFamily="34" charset="0"/>
              </a:rPr>
              <a:t>In July 2018, SADC </a:t>
            </a:r>
            <a:r>
              <a:rPr lang="en-US" dirty="0">
                <a:latin typeface="Arial Narrow" panose="020B0606020202030204" pitchFamily="34" charset="0"/>
              </a:rPr>
              <a:t>Ministers responsible for Gender/Women’s Affairs </a:t>
            </a:r>
            <a:r>
              <a:rPr lang="en-US" dirty="0" smtClean="0">
                <a:latin typeface="Arial Narrow" panose="020B0606020202030204" pitchFamily="34" charset="0"/>
              </a:rPr>
              <a:t>met in Gaborone </a:t>
            </a:r>
          </a:p>
          <a:p>
            <a:pPr>
              <a:lnSpc>
                <a:spcPct val="110000"/>
              </a:lnSpc>
              <a:spcBef>
                <a:spcPts val="0"/>
              </a:spcBef>
            </a:pPr>
            <a:endParaRPr lang="en-US" dirty="0">
              <a:latin typeface="Arial Narrow" panose="020B0606020202030204" pitchFamily="34" charset="0"/>
            </a:endParaRPr>
          </a:p>
          <a:p>
            <a:endParaRPr lang="en-US" dirty="0"/>
          </a:p>
        </p:txBody>
      </p:sp>
    </p:spTree>
    <p:extLst>
      <p:ext uri="{BB962C8B-B14F-4D97-AF65-F5344CB8AC3E}">
        <p14:creationId xmlns:p14="http://schemas.microsoft.com/office/powerpoint/2010/main" val="321067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623C9D-502E-2342-A0EA-93A5CD7BD73D}"/>
              </a:ext>
            </a:extLst>
          </p:cNvPr>
          <p:cNvSpPr>
            <a:spLocks noGrp="1"/>
          </p:cNvSpPr>
          <p:nvPr>
            <p:ph type="title"/>
          </p:nvPr>
        </p:nvSpPr>
        <p:spPr>
          <a:xfrm>
            <a:off x="2498502" y="125891"/>
            <a:ext cx="5718220" cy="767931"/>
          </a:xfrm>
        </p:spPr>
        <p:txBody>
          <a:bodyPr/>
          <a:lstStyle/>
          <a:p>
            <a:pPr algn="ctr"/>
            <a:r>
              <a:rPr lang="en-US" b="1" dirty="0">
                <a:latin typeface="Arial Narrow" panose="020B0606020202030204" pitchFamily="34" charset="0"/>
              </a:rPr>
              <a:t>BACKROUND</a:t>
            </a:r>
          </a:p>
        </p:txBody>
      </p:sp>
      <p:sp>
        <p:nvSpPr>
          <p:cNvPr id="3" name="Content Placeholder 2">
            <a:extLst>
              <a:ext uri="{FF2B5EF4-FFF2-40B4-BE49-F238E27FC236}">
                <a16:creationId xmlns="" xmlns:a16="http://schemas.microsoft.com/office/drawing/2014/main" id="{426D9C29-8B68-9342-AFD0-4A12D17E3389}"/>
              </a:ext>
            </a:extLst>
          </p:cNvPr>
          <p:cNvSpPr>
            <a:spLocks noGrp="1"/>
          </p:cNvSpPr>
          <p:nvPr>
            <p:ph idx="1"/>
          </p:nvPr>
        </p:nvSpPr>
        <p:spPr>
          <a:xfrm>
            <a:off x="198783" y="1249251"/>
            <a:ext cx="8736495" cy="4669297"/>
          </a:xfrm>
        </p:spPr>
        <p:txBody>
          <a:bodyPr>
            <a:normAutofit/>
          </a:bodyPr>
          <a:lstStyle/>
          <a:p>
            <a:pPr algn="just"/>
            <a:r>
              <a:rPr lang="en-US" sz="2000" dirty="0" smtClean="0">
                <a:latin typeface="Arial Narrow" panose="020B0606020202030204" pitchFamily="34" charset="0"/>
              </a:rPr>
              <a:t>In </a:t>
            </a:r>
            <a:r>
              <a:rPr lang="en-US" sz="2000" dirty="0">
                <a:latin typeface="Arial Narrow" panose="020B0606020202030204" pitchFamily="34" charset="0"/>
              </a:rPr>
              <a:t>that meeting, it was indicated that only ten member states had signed the Agreement Amending the SADC Protocol: namely, Angola, Botswana, Democratic Republic of Congo, Lesotho, Madagascar, Mozambique, Swaziland, Tanzania and Zimbabwe. </a:t>
            </a:r>
          </a:p>
          <a:p>
            <a:pPr algn="just"/>
            <a:endParaRPr lang="en-US" sz="2000" dirty="0">
              <a:latin typeface="Arial Narrow" panose="020B0606020202030204" pitchFamily="34" charset="0"/>
            </a:endParaRPr>
          </a:p>
          <a:p>
            <a:pPr algn="just"/>
            <a:r>
              <a:rPr lang="en-US" sz="2000" dirty="0" smtClean="0">
                <a:latin typeface="Arial Narrow" panose="020B0606020202030204" pitchFamily="34" charset="0"/>
              </a:rPr>
              <a:t>At </a:t>
            </a:r>
            <a:r>
              <a:rPr lang="en-US" sz="2000" dirty="0">
                <a:latin typeface="Arial Narrow" panose="020B0606020202030204" pitchFamily="34" charset="0"/>
              </a:rPr>
              <a:t>the Minister’s meeting that took place in Johannesburg in July 2018, the Minister in the Presidency responsible for Women informed the Summit of the intention of South Africa to sign the Agreement</a:t>
            </a:r>
          </a:p>
          <a:p>
            <a:pPr algn="just"/>
            <a:endParaRPr lang="en-US" sz="2000" dirty="0">
              <a:latin typeface="Arial Narrow" panose="020B0606020202030204" pitchFamily="34" charset="0"/>
            </a:endParaRPr>
          </a:p>
          <a:p>
            <a:pPr algn="just"/>
            <a:r>
              <a:rPr lang="en-US" sz="2000" dirty="0">
                <a:latin typeface="Arial Narrow" panose="020B0606020202030204" pitchFamily="34" charset="0"/>
              </a:rPr>
              <a:t>Subsequently, the Agreement was submitted to the State Law Advisers at the Department of Justice and Constitutional Development and Department of International Relations and Cooperation for </a:t>
            </a:r>
            <a:r>
              <a:rPr lang="en-US" sz="2000" dirty="0" smtClean="0">
                <a:latin typeface="Arial Narrow" panose="020B0606020202030204" pitchFamily="34" charset="0"/>
              </a:rPr>
              <a:t>certification</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280769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A68683-A3A0-924C-B221-A8B31D9904C1}"/>
              </a:ext>
            </a:extLst>
          </p:cNvPr>
          <p:cNvSpPr>
            <a:spLocks noGrp="1"/>
          </p:cNvSpPr>
          <p:nvPr>
            <p:ph type="title"/>
          </p:nvPr>
        </p:nvSpPr>
        <p:spPr>
          <a:xfrm>
            <a:off x="2498502" y="138770"/>
            <a:ext cx="5808372" cy="767931"/>
          </a:xfrm>
        </p:spPr>
        <p:txBody>
          <a:bodyPr/>
          <a:lstStyle/>
          <a:p>
            <a:pPr algn="ctr"/>
            <a:r>
              <a:rPr lang="en-US" b="1" dirty="0">
                <a:latin typeface="Arial Narrow" panose="020B0606020202030204" pitchFamily="34" charset="0"/>
              </a:rPr>
              <a:t>CERTIFICATION</a:t>
            </a:r>
          </a:p>
        </p:txBody>
      </p:sp>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159099"/>
            <a:ext cx="8736495" cy="4759449"/>
          </a:xfrm>
        </p:spPr>
        <p:txBody>
          <a:bodyPr>
            <a:normAutofit/>
          </a:bodyPr>
          <a:lstStyle/>
          <a:p>
            <a:pPr algn="just">
              <a:lnSpc>
                <a:spcPct val="100000"/>
              </a:lnSpc>
              <a:spcBef>
                <a:spcPts val="0"/>
              </a:spcBef>
            </a:pPr>
            <a:r>
              <a:rPr lang="en-US" dirty="0">
                <a:latin typeface="Arial Narrow" panose="020B0606020202030204" pitchFamily="34" charset="0"/>
              </a:rPr>
              <a:t>On 07 August 2018, the Department received the certification from the Department of Justice and Constitutional Development, Office of the Chief State Law Adviser, stating that: </a:t>
            </a:r>
          </a:p>
          <a:p>
            <a:pPr marL="0" indent="0" algn="just">
              <a:lnSpc>
                <a:spcPct val="100000"/>
              </a:lnSpc>
              <a:spcBef>
                <a:spcPts val="0"/>
              </a:spcBef>
              <a:buNone/>
            </a:pPr>
            <a:r>
              <a:rPr lang="en-US" dirty="0" smtClean="0">
                <a:latin typeface="Arial Narrow" panose="020B0606020202030204" pitchFamily="34" charset="0"/>
              </a:rPr>
              <a:t>	- The </a:t>
            </a:r>
            <a:r>
              <a:rPr lang="en-US" dirty="0">
                <a:latin typeface="Arial Narrow" panose="020B0606020202030204" pitchFamily="34" charset="0"/>
              </a:rPr>
              <a:t>Agreement is in order and compatible with the domestic laws of the Republic.</a:t>
            </a:r>
          </a:p>
          <a:p>
            <a:pPr marL="0" indent="0" algn="just">
              <a:lnSpc>
                <a:spcPct val="100000"/>
              </a:lnSpc>
              <a:spcBef>
                <a:spcPts val="0"/>
              </a:spcBef>
              <a:buNone/>
            </a:pPr>
            <a:r>
              <a:rPr lang="en-US" dirty="0" smtClean="0">
                <a:latin typeface="Arial Narrow" panose="020B0606020202030204" pitchFamily="34" charset="0"/>
              </a:rPr>
              <a:t>	- The </a:t>
            </a:r>
            <a:r>
              <a:rPr lang="en-US" dirty="0">
                <a:latin typeface="Arial Narrow" panose="020B0606020202030204" pitchFamily="34" charset="0"/>
              </a:rPr>
              <a:t>Department </a:t>
            </a:r>
            <a:r>
              <a:rPr lang="en-US" dirty="0" smtClean="0">
                <a:latin typeface="Arial Narrow" panose="020B0606020202030204" pitchFamily="34" charset="0"/>
              </a:rPr>
              <a:t>of Women then submitted </a:t>
            </a:r>
            <a:r>
              <a:rPr lang="en-US" dirty="0">
                <a:latin typeface="Arial Narrow" panose="020B0606020202030204" pitchFamily="34" charset="0"/>
              </a:rPr>
              <a:t>the Agreement to the Department of </a:t>
            </a:r>
            <a:r>
              <a:rPr lang="en-US" dirty="0" smtClean="0">
                <a:latin typeface="Arial Narrow" panose="020B0606020202030204" pitchFamily="34" charset="0"/>
              </a:rPr>
              <a:t>	International </a:t>
            </a:r>
            <a:r>
              <a:rPr lang="en-US" dirty="0">
                <a:latin typeface="Arial Narrow" panose="020B0606020202030204" pitchFamily="34" charset="0"/>
              </a:rPr>
              <a:t>Relations and Cooperation for certification </a:t>
            </a:r>
            <a:r>
              <a:rPr lang="en-US" dirty="0" smtClean="0">
                <a:latin typeface="Arial Narrow" panose="020B0606020202030204" pitchFamily="34" charset="0"/>
              </a:rPr>
              <a:t>on whether it </a:t>
            </a:r>
            <a:r>
              <a:rPr lang="en-US" dirty="0">
                <a:latin typeface="Arial Narrow" panose="020B0606020202030204" pitchFamily="34" charset="0"/>
              </a:rPr>
              <a:t>is consistent with </a:t>
            </a:r>
            <a:r>
              <a:rPr lang="en-US" dirty="0" smtClean="0">
                <a:latin typeface="Arial Narrow" panose="020B0606020202030204" pitchFamily="34" charset="0"/>
              </a:rPr>
              <a:t>	international </a:t>
            </a:r>
            <a:r>
              <a:rPr lang="en-US" dirty="0">
                <a:latin typeface="Arial Narrow" panose="020B0606020202030204" pitchFamily="34" charset="0"/>
              </a:rPr>
              <a:t>law and with South Africa’s other international </a:t>
            </a:r>
            <a:r>
              <a:rPr lang="en-US" dirty="0" smtClean="0">
                <a:latin typeface="Arial Narrow" panose="020B0606020202030204" pitchFamily="34" charset="0"/>
              </a:rPr>
              <a:t>obligations</a:t>
            </a:r>
          </a:p>
          <a:p>
            <a:pPr marL="0" indent="0" algn="just">
              <a:lnSpc>
                <a:spcPct val="100000"/>
              </a:lnSpc>
              <a:spcBef>
                <a:spcPts val="0"/>
              </a:spcBef>
              <a:buNone/>
            </a:pPr>
            <a:endParaRPr lang="en-US" dirty="0">
              <a:latin typeface="Arial Narrow" panose="020B0606020202030204" pitchFamily="34" charset="0"/>
            </a:endParaRPr>
          </a:p>
          <a:p>
            <a:pPr algn="just">
              <a:lnSpc>
                <a:spcPct val="100000"/>
              </a:lnSpc>
              <a:spcBef>
                <a:spcPts val="0"/>
              </a:spcBef>
            </a:pPr>
            <a:r>
              <a:rPr lang="en-US" dirty="0">
                <a:latin typeface="Arial Narrow" panose="020B0606020202030204" pitchFamily="34" charset="0"/>
              </a:rPr>
              <a:t>On 06 September 2018, the Department received the legal opinion from the DIRCO, Office of the Chief State Law </a:t>
            </a:r>
            <a:r>
              <a:rPr lang="en-US" dirty="0" smtClean="0">
                <a:latin typeface="Arial Narrow" panose="020B0606020202030204" pitchFamily="34" charset="0"/>
              </a:rPr>
              <a:t>Adviser indicating that:</a:t>
            </a:r>
          </a:p>
          <a:p>
            <a:pPr marL="0" indent="0" algn="just">
              <a:lnSpc>
                <a:spcPct val="100000"/>
              </a:lnSpc>
              <a:spcBef>
                <a:spcPts val="0"/>
              </a:spcBef>
              <a:buNone/>
            </a:pPr>
            <a:r>
              <a:rPr lang="en-US" dirty="0">
                <a:latin typeface="Arial Narrow" panose="020B0606020202030204" pitchFamily="34" charset="0"/>
              </a:rPr>
              <a:t>	</a:t>
            </a:r>
            <a:r>
              <a:rPr lang="en-US" dirty="0" smtClean="0">
                <a:latin typeface="Arial Narrow" panose="020B0606020202030204" pitchFamily="34" charset="0"/>
              </a:rPr>
              <a:t>- the </a:t>
            </a:r>
            <a:r>
              <a:rPr lang="en-US" dirty="0">
                <a:latin typeface="Arial Narrow" panose="020B0606020202030204" pitchFamily="34" charset="0"/>
              </a:rPr>
              <a:t>Agreement will impact domestic legislation, </a:t>
            </a:r>
            <a:r>
              <a:rPr lang="en-US" dirty="0" smtClean="0">
                <a:latin typeface="Arial Narrow" panose="020B0606020202030204" pitchFamily="34" charset="0"/>
              </a:rPr>
              <a:t>therefore the </a:t>
            </a:r>
            <a:r>
              <a:rPr lang="en-US" dirty="0">
                <a:latin typeface="Arial Narrow" panose="020B0606020202030204" pitchFamily="34" charset="0"/>
              </a:rPr>
              <a:t>matter falls under the ambit </a:t>
            </a:r>
            <a:r>
              <a:rPr lang="en-US" dirty="0" smtClean="0">
                <a:latin typeface="Arial Narrow" panose="020B0606020202030204" pitchFamily="34" charset="0"/>
              </a:rPr>
              <a:t>	of </a:t>
            </a:r>
            <a:r>
              <a:rPr lang="en-US" dirty="0">
                <a:latin typeface="Arial Narrow" panose="020B0606020202030204" pitchFamily="34" charset="0"/>
              </a:rPr>
              <a:t>section 231 (2) of the Constitution; and </a:t>
            </a:r>
            <a:endParaRPr lang="en-US" dirty="0" smtClean="0">
              <a:latin typeface="Arial Narrow" panose="020B0606020202030204" pitchFamily="34" charset="0"/>
            </a:endParaRPr>
          </a:p>
          <a:p>
            <a:pPr marL="0" indent="0" algn="just">
              <a:lnSpc>
                <a:spcPct val="100000"/>
              </a:lnSpc>
              <a:spcBef>
                <a:spcPts val="0"/>
              </a:spcBef>
              <a:buNone/>
            </a:pPr>
            <a:r>
              <a:rPr lang="en-US" dirty="0">
                <a:latin typeface="Arial Narrow" panose="020B0606020202030204" pitchFamily="34" charset="0"/>
              </a:rPr>
              <a:t>	</a:t>
            </a:r>
            <a:r>
              <a:rPr lang="en-US" dirty="0" smtClean="0">
                <a:latin typeface="Arial Narrow" panose="020B0606020202030204" pitchFamily="34" charset="0"/>
              </a:rPr>
              <a:t>- therefore </a:t>
            </a:r>
            <a:r>
              <a:rPr lang="en-US" dirty="0">
                <a:latin typeface="Arial Narrow" panose="020B0606020202030204" pitchFamily="34" charset="0"/>
              </a:rPr>
              <a:t>the department was advised to submit the Agreement to Parliament for approval </a:t>
            </a:r>
            <a:r>
              <a:rPr lang="en-US" dirty="0" smtClean="0">
                <a:latin typeface="Arial Narrow" panose="020B0606020202030204" pitchFamily="34" charset="0"/>
              </a:rPr>
              <a:t>	before the country could sign the amendments to the Protocol</a:t>
            </a:r>
            <a:endParaRPr lang="en-US" dirty="0">
              <a:latin typeface="Arial Narrow" panose="020B0606020202030204" pitchFamily="34" charset="0"/>
            </a:endParaRPr>
          </a:p>
          <a:p>
            <a:pPr marL="0" indent="0" algn="just">
              <a:lnSpc>
                <a:spcPct val="100000"/>
              </a:lnSpc>
              <a:spcBef>
                <a:spcPts val="0"/>
              </a:spcBef>
              <a:buNone/>
            </a:pPr>
            <a:endParaRPr lang="en-US" dirty="0">
              <a:latin typeface="Arial Narrow" panose="020B0606020202030204" pitchFamily="34" charset="0"/>
            </a:endParaRPr>
          </a:p>
          <a:p>
            <a:pPr algn="just">
              <a:lnSpc>
                <a:spcPct val="100000"/>
              </a:lnSpc>
              <a:spcBef>
                <a:spcPts val="0"/>
              </a:spcBef>
            </a:pPr>
            <a:r>
              <a:rPr lang="en-US" dirty="0" smtClean="0">
                <a:latin typeface="Arial Narrow" panose="020B0606020202030204" pitchFamily="34" charset="0"/>
              </a:rPr>
              <a:t>The Department of Women presented to the </a:t>
            </a:r>
            <a:r>
              <a:rPr lang="en-US" dirty="0">
                <a:latin typeface="Arial Narrow" panose="020B0606020202030204" pitchFamily="34" charset="0"/>
              </a:rPr>
              <a:t>Portfolio Committee on Women, Youth and Persons with Disabilities during August 2019 </a:t>
            </a:r>
            <a:r>
              <a:rPr lang="en-US" dirty="0" smtClean="0">
                <a:latin typeface="Arial Narrow" panose="020B0606020202030204" pitchFamily="34" charset="0"/>
              </a:rPr>
              <a:t>for deliberation by the Committee. The Committee had indicated that it would take the matter under consideration. </a:t>
            </a:r>
            <a:endParaRPr lang="en-US" dirty="0">
              <a:latin typeface="Arial Narrow" panose="020B0606020202030204" pitchFamily="34" charset="0"/>
            </a:endParaRPr>
          </a:p>
          <a:p>
            <a:endParaRPr lang="en-US" dirty="0"/>
          </a:p>
        </p:txBody>
      </p:sp>
    </p:spTree>
    <p:extLst>
      <p:ext uri="{BB962C8B-B14F-4D97-AF65-F5344CB8AC3E}">
        <p14:creationId xmlns:p14="http://schemas.microsoft.com/office/powerpoint/2010/main" val="287328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A68683-A3A0-924C-B221-A8B31D9904C1}"/>
              </a:ext>
            </a:extLst>
          </p:cNvPr>
          <p:cNvSpPr>
            <a:spLocks noGrp="1"/>
          </p:cNvSpPr>
          <p:nvPr>
            <p:ph type="title"/>
          </p:nvPr>
        </p:nvSpPr>
        <p:spPr>
          <a:xfrm>
            <a:off x="2318197" y="190285"/>
            <a:ext cx="5911403" cy="767931"/>
          </a:xfrm>
        </p:spPr>
        <p:txBody>
          <a:bodyPr>
            <a:normAutofit/>
          </a:bodyPr>
          <a:lstStyle/>
          <a:p>
            <a:pPr algn="ctr"/>
            <a:r>
              <a:rPr lang="en-US" b="1" dirty="0">
                <a:latin typeface="Arial Narrow" panose="020B0606020202030204" pitchFamily="34" charset="0"/>
              </a:rPr>
              <a:t>PROPOSED AMENDMENTS</a:t>
            </a:r>
          </a:p>
        </p:txBody>
      </p:sp>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056069"/>
            <a:ext cx="8736495" cy="4862480"/>
          </a:xfrm>
        </p:spPr>
        <p:txBody>
          <a:bodyPr>
            <a:normAutofit/>
          </a:bodyPr>
          <a:lstStyle/>
          <a:p>
            <a:pPr marL="0" indent="0" algn="just">
              <a:lnSpc>
                <a:spcPct val="100000"/>
              </a:lnSpc>
              <a:spcBef>
                <a:spcPts val="0"/>
              </a:spcBef>
              <a:buNone/>
            </a:pPr>
            <a:r>
              <a:rPr lang="en-US" sz="2000" dirty="0">
                <a:latin typeface="Arial Narrow" panose="020B0606020202030204" pitchFamily="34" charset="0"/>
              </a:rPr>
              <a:t>The following amendments are made to the SADC Protocol on Gender and Development</a:t>
            </a:r>
            <a:r>
              <a:rPr lang="en-US" sz="2000" dirty="0" smtClean="0">
                <a:latin typeface="Arial Narrow" panose="020B0606020202030204" pitchFamily="34" charset="0"/>
              </a:rPr>
              <a:t>:</a:t>
            </a:r>
          </a:p>
          <a:p>
            <a:pPr marL="0" indent="0" algn="just">
              <a:lnSpc>
                <a:spcPct val="100000"/>
              </a:lnSpc>
              <a:spcBef>
                <a:spcPts val="0"/>
              </a:spcBef>
              <a:buNone/>
            </a:pPr>
            <a:endParaRPr lang="en-US" sz="2000" dirty="0">
              <a:latin typeface="Arial Narrow" panose="020B0606020202030204" pitchFamily="34" charset="0"/>
            </a:endParaRPr>
          </a:p>
          <a:p>
            <a:pPr algn="just">
              <a:lnSpc>
                <a:spcPct val="100000"/>
              </a:lnSpc>
              <a:spcBef>
                <a:spcPts val="0"/>
              </a:spcBef>
            </a:pPr>
            <a:r>
              <a:rPr lang="en-US" sz="2000" u="sng" dirty="0">
                <a:latin typeface="Arial Narrow" panose="020B0606020202030204" pitchFamily="34" charset="0"/>
              </a:rPr>
              <a:t>Article 4: </a:t>
            </a:r>
            <a:r>
              <a:rPr lang="en-US" sz="2000" dirty="0">
                <a:latin typeface="Arial Narrow" panose="020B0606020202030204" pitchFamily="34" charset="0"/>
              </a:rPr>
              <a:t>is amended by inserting immediately after paragraph 1 the following paragraph two:</a:t>
            </a:r>
          </a:p>
          <a:p>
            <a:pPr marL="0" indent="0" algn="just">
              <a:lnSpc>
                <a:spcPct val="100000"/>
              </a:lnSpc>
              <a:spcBef>
                <a:spcPts val="0"/>
              </a:spcBef>
              <a:buNone/>
            </a:pPr>
            <a:endParaRPr lang="en-US" sz="2000" dirty="0" smtClean="0">
              <a:latin typeface="Arial Narrow" panose="020B0606020202030204" pitchFamily="34" charset="0"/>
            </a:endParaRPr>
          </a:p>
          <a:p>
            <a:pPr marL="0" indent="0" algn="just">
              <a:lnSpc>
                <a:spcPct val="100000"/>
              </a:lnSpc>
              <a:spcBef>
                <a:spcPts val="0"/>
              </a:spcBef>
              <a:buNone/>
            </a:pPr>
            <a:r>
              <a:rPr lang="en-US" sz="2000" dirty="0">
                <a:latin typeface="Arial Narrow" panose="020B0606020202030204" pitchFamily="34" charset="0"/>
              </a:rPr>
              <a:t>	</a:t>
            </a:r>
            <a:r>
              <a:rPr lang="en-US" sz="2000" dirty="0" smtClean="0">
                <a:latin typeface="Arial Narrow" panose="020B0606020202030204" pitchFamily="34" charset="0"/>
              </a:rPr>
              <a:t>“ </a:t>
            </a:r>
            <a:r>
              <a:rPr lang="en-US" sz="2000" b="1" dirty="0">
                <a:latin typeface="Arial Narrow" panose="020B0606020202030204" pitchFamily="34" charset="0"/>
              </a:rPr>
              <a:t>State Parties shall develop and strengthen specific laws, policies and </a:t>
            </a:r>
            <a:r>
              <a:rPr lang="en-US" sz="2000" b="1" dirty="0" smtClean="0">
                <a:latin typeface="Arial Narrow" panose="020B0606020202030204" pitchFamily="34" charset="0"/>
              </a:rPr>
              <a:t>	programmes </a:t>
            </a:r>
            <a:r>
              <a:rPr lang="en-US" sz="2000" b="1" dirty="0">
                <a:latin typeface="Arial Narrow" panose="020B0606020202030204" pitchFamily="34" charset="0"/>
              </a:rPr>
              <a:t>to achieve gender equality and equity</a:t>
            </a:r>
            <a:r>
              <a:rPr lang="en-US" sz="2000" dirty="0">
                <a:latin typeface="Arial Narrow" panose="020B0606020202030204" pitchFamily="34" charset="0"/>
              </a:rPr>
              <a:t>.”</a:t>
            </a:r>
          </a:p>
          <a:p>
            <a:pPr marL="0" indent="0" algn="just">
              <a:lnSpc>
                <a:spcPct val="100000"/>
              </a:lnSpc>
              <a:spcBef>
                <a:spcPts val="0"/>
              </a:spcBef>
              <a:buNone/>
            </a:pPr>
            <a:r>
              <a:rPr lang="en-US" sz="2000" dirty="0">
                <a:latin typeface="Arial Narrow" panose="020B0606020202030204" pitchFamily="34" charset="0"/>
              </a:rPr>
              <a:t> </a:t>
            </a:r>
          </a:p>
          <a:p>
            <a:pPr algn="just">
              <a:lnSpc>
                <a:spcPct val="100000"/>
              </a:lnSpc>
              <a:spcBef>
                <a:spcPts val="0"/>
              </a:spcBef>
            </a:pPr>
            <a:r>
              <a:rPr lang="en-US" sz="2000" u="sng" dirty="0">
                <a:latin typeface="Arial Narrow" panose="020B0606020202030204" pitchFamily="34" charset="0"/>
              </a:rPr>
              <a:t>Article 5: </a:t>
            </a:r>
            <a:r>
              <a:rPr lang="en-US" sz="2000" dirty="0">
                <a:latin typeface="Arial Narrow" panose="020B0606020202030204" pitchFamily="34" charset="0"/>
              </a:rPr>
              <a:t>is amended by deleting “ </a:t>
            </a:r>
            <a:r>
              <a:rPr lang="en-US" sz="2000" b="1" dirty="0">
                <a:latin typeface="Arial Narrow" panose="020B0606020202030204" pitchFamily="34" charset="0"/>
              </a:rPr>
              <a:t>affirmative action</a:t>
            </a:r>
            <a:r>
              <a:rPr lang="en-US" sz="2000" dirty="0">
                <a:latin typeface="Arial Narrow" panose="020B0606020202030204" pitchFamily="34" charset="0"/>
              </a:rPr>
              <a:t>” wherever it appears and replace it with </a:t>
            </a:r>
            <a:r>
              <a:rPr lang="en-US" sz="2000" b="1" dirty="0">
                <a:latin typeface="Arial Narrow" panose="020B0606020202030204" pitchFamily="34" charset="0"/>
              </a:rPr>
              <a:t>“ special measures”.</a:t>
            </a:r>
          </a:p>
          <a:p>
            <a:pPr marL="0" indent="0" algn="just">
              <a:lnSpc>
                <a:spcPct val="100000"/>
              </a:lnSpc>
              <a:spcBef>
                <a:spcPts val="0"/>
              </a:spcBef>
              <a:buNone/>
            </a:pPr>
            <a:endParaRPr lang="en-US" sz="2000" b="1" dirty="0">
              <a:latin typeface="Arial Narrow" panose="020B0606020202030204" pitchFamily="34" charset="0"/>
            </a:endParaRPr>
          </a:p>
          <a:p>
            <a:pPr algn="just">
              <a:lnSpc>
                <a:spcPct val="100000"/>
              </a:lnSpc>
              <a:spcBef>
                <a:spcPts val="0"/>
              </a:spcBef>
            </a:pPr>
            <a:r>
              <a:rPr lang="en-US" sz="2000" u="sng" dirty="0">
                <a:latin typeface="Arial Narrow" panose="020B0606020202030204" pitchFamily="34" charset="0"/>
              </a:rPr>
              <a:t>Article </a:t>
            </a:r>
            <a:r>
              <a:rPr lang="en-US" sz="2000" dirty="0">
                <a:latin typeface="Arial Narrow" panose="020B0606020202030204" pitchFamily="34" charset="0"/>
              </a:rPr>
              <a:t>8: Sub - paragraph (a) of paragraph 2 of Article 8 is amended to read as follows:</a:t>
            </a:r>
            <a:endParaRPr lang="en-US" sz="2000" u="sng" dirty="0">
              <a:latin typeface="Arial Narrow" panose="020B0606020202030204" pitchFamily="34" charset="0"/>
            </a:endParaRPr>
          </a:p>
          <a:p>
            <a:pPr marL="0" indent="0" algn="just">
              <a:lnSpc>
                <a:spcPct val="100000"/>
              </a:lnSpc>
              <a:spcBef>
                <a:spcPts val="0"/>
              </a:spcBef>
              <a:buNone/>
            </a:pPr>
            <a:r>
              <a:rPr lang="en-US" sz="2000" b="1" dirty="0" smtClean="0">
                <a:latin typeface="Arial Narrow" panose="020B0606020202030204" pitchFamily="34" charset="0"/>
              </a:rPr>
              <a:t>	“no </a:t>
            </a:r>
            <a:r>
              <a:rPr lang="en-US" sz="2000" b="1" dirty="0">
                <a:latin typeface="Arial Narrow" panose="020B0606020202030204" pitchFamily="34" charset="0"/>
              </a:rPr>
              <a:t>person under the age of 18 shall marry;”</a:t>
            </a:r>
            <a:endParaRPr lang="en-US" sz="2000" dirty="0">
              <a:latin typeface="Arial Narrow" panose="020B0606020202030204" pitchFamily="34" charset="0"/>
            </a:endParaRPr>
          </a:p>
          <a:p>
            <a:endParaRPr lang="en-US" dirty="0"/>
          </a:p>
        </p:txBody>
      </p:sp>
    </p:spTree>
    <p:extLst>
      <p:ext uri="{BB962C8B-B14F-4D97-AF65-F5344CB8AC3E}">
        <p14:creationId xmlns:p14="http://schemas.microsoft.com/office/powerpoint/2010/main" val="1965049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081825"/>
            <a:ext cx="8736495" cy="4836723"/>
          </a:xfrm>
        </p:spPr>
        <p:txBody>
          <a:bodyPr/>
          <a:lstStyle/>
          <a:p>
            <a:pPr algn="just">
              <a:lnSpc>
                <a:spcPct val="100000"/>
              </a:lnSpc>
              <a:spcBef>
                <a:spcPts val="0"/>
              </a:spcBef>
            </a:pPr>
            <a:r>
              <a:rPr lang="en-US" sz="2000" u="sng" dirty="0">
                <a:solidFill>
                  <a:schemeClr val="tx1"/>
                </a:solidFill>
                <a:latin typeface="Arial Narrow" panose="020B0606020202030204" pitchFamily="34" charset="0"/>
              </a:rPr>
              <a:t>Article 10: </a:t>
            </a:r>
            <a:r>
              <a:rPr lang="en-US" sz="2000" dirty="0">
                <a:solidFill>
                  <a:schemeClr val="tx1"/>
                </a:solidFill>
                <a:latin typeface="Arial Narrow" panose="020B0606020202030204" pitchFamily="34" charset="0"/>
              </a:rPr>
              <a:t>is amended to read as follows: WIDOWS’ AND WIDOWERS’ </a:t>
            </a:r>
            <a:r>
              <a:rPr lang="en-US" sz="2000" dirty="0" smtClean="0">
                <a:solidFill>
                  <a:schemeClr val="tx1"/>
                </a:solidFill>
                <a:latin typeface="Arial Narrow" panose="020B0606020202030204" pitchFamily="34" charset="0"/>
              </a:rPr>
              <a:t>RIGHTS</a:t>
            </a:r>
          </a:p>
          <a:p>
            <a:pPr marL="0" indent="0" algn="just">
              <a:lnSpc>
                <a:spcPct val="100000"/>
              </a:lnSpc>
              <a:spcBef>
                <a:spcPts val="0"/>
              </a:spcBef>
              <a:buNone/>
            </a:pPr>
            <a:endParaRPr lang="en-US" sz="2000" dirty="0">
              <a:solidFill>
                <a:schemeClr val="tx1"/>
              </a:solidFill>
              <a:latin typeface="Arial Narrow" panose="020B0606020202030204" pitchFamily="34" charset="0"/>
            </a:endParaRPr>
          </a:p>
          <a:p>
            <a:pPr marL="342900" indent="-342900" algn="just">
              <a:lnSpc>
                <a:spcPct val="100000"/>
              </a:lnSpc>
              <a:spcBef>
                <a:spcPts val="0"/>
              </a:spcBef>
              <a:buAutoNum type="arabicPeriod"/>
            </a:pPr>
            <a:r>
              <a:rPr lang="en-US" sz="2000" dirty="0" smtClean="0">
                <a:solidFill>
                  <a:schemeClr val="tx1"/>
                </a:solidFill>
                <a:latin typeface="Arial Narrow" panose="020B0606020202030204" pitchFamily="34" charset="0"/>
              </a:rPr>
              <a:t>State </a:t>
            </a:r>
            <a:r>
              <a:rPr lang="en-US" sz="2000" dirty="0">
                <a:solidFill>
                  <a:schemeClr val="tx1"/>
                </a:solidFill>
                <a:latin typeface="Arial Narrow" panose="020B0606020202030204" pitchFamily="34" charset="0"/>
              </a:rPr>
              <a:t>Parties shall enact and enforce legislation to ensure that widows and widowers</a:t>
            </a:r>
            <a:r>
              <a:rPr lang="en-US" sz="2000" dirty="0" smtClean="0">
                <a:solidFill>
                  <a:schemeClr val="tx1"/>
                </a:solidFill>
                <a:latin typeface="Arial Narrow" panose="020B0606020202030204" pitchFamily="34" charset="0"/>
              </a:rPr>
              <a:t>:</a:t>
            </a:r>
          </a:p>
          <a:p>
            <a:pPr marL="0" indent="0" algn="just">
              <a:lnSpc>
                <a:spcPct val="100000"/>
              </a:lnSpc>
              <a:spcBef>
                <a:spcPts val="0"/>
              </a:spcBef>
              <a:buNone/>
            </a:pPr>
            <a:endParaRPr lang="en-US" sz="2000" dirty="0">
              <a:solidFill>
                <a:schemeClr val="tx1"/>
              </a:solidFill>
              <a:latin typeface="Arial Narrow" panose="020B0606020202030204" pitchFamily="34" charset="0"/>
            </a:endParaRPr>
          </a:p>
          <a:p>
            <a:pPr marL="342900" indent="-342900" algn="just">
              <a:lnSpc>
                <a:spcPct val="150000"/>
              </a:lnSpc>
              <a:spcBef>
                <a:spcPts val="0"/>
              </a:spcBef>
              <a:buAutoNum type="alphaLcParenBoth"/>
            </a:pPr>
            <a:r>
              <a:rPr lang="en-US" sz="2000" dirty="0">
                <a:solidFill>
                  <a:schemeClr val="tx1"/>
                </a:solidFill>
                <a:latin typeface="Arial Narrow" panose="020B0606020202030204" pitchFamily="34" charset="0"/>
              </a:rPr>
              <a:t>Are not subjected to inhuman, humiliating or degrading </a:t>
            </a:r>
            <a:r>
              <a:rPr lang="en-US" sz="2000" dirty="0" smtClean="0">
                <a:solidFill>
                  <a:schemeClr val="tx1"/>
                </a:solidFill>
                <a:latin typeface="Arial Narrow" panose="020B0606020202030204" pitchFamily="34" charset="0"/>
              </a:rPr>
              <a:t>treatment;</a:t>
            </a:r>
            <a:endParaRPr lang="en-US" sz="2000" dirty="0">
              <a:solidFill>
                <a:schemeClr val="tx1"/>
              </a:solidFill>
              <a:latin typeface="Arial Narrow" panose="020B0606020202030204" pitchFamily="34" charset="0"/>
            </a:endParaRPr>
          </a:p>
          <a:p>
            <a:pPr marL="342900" indent="-342900" algn="just">
              <a:lnSpc>
                <a:spcPct val="150000"/>
              </a:lnSpc>
              <a:spcBef>
                <a:spcPts val="0"/>
              </a:spcBef>
              <a:buAutoNum type="alphaLcParenBoth"/>
            </a:pPr>
            <a:r>
              <a:rPr lang="en-US" sz="2000" dirty="0" smtClean="0">
                <a:solidFill>
                  <a:schemeClr val="tx1"/>
                </a:solidFill>
                <a:latin typeface="Arial Narrow" panose="020B0606020202030204" pitchFamily="34" charset="0"/>
              </a:rPr>
              <a:t> automatically </a:t>
            </a:r>
            <a:r>
              <a:rPr lang="en-US" sz="2000" dirty="0">
                <a:solidFill>
                  <a:schemeClr val="tx1"/>
                </a:solidFill>
                <a:latin typeface="Arial Narrow" panose="020B0606020202030204" pitchFamily="34" charset="0"/>
              </a:rPr>
              <a:t>become guardians and custodians of their children when their husband/wife dies, unless otherwise determined by a competent court of law</a:t>
            </a:r>
            <a:r>
              <a:rPr lang="en-US" sz="2000" dirty="0" smtClean="0">
                <a:solidFill>
                  <a:schemeClr val="tx1"/>
                </a:solidFill>
                <a:latin typeface="Arial Narrow" panose="020B0606020202030204" pitchFamily="34" charset="0"/>
              </a:rPr>
              <a:t>;</a:t>
            </a:r>
            <a:endParaRPr lang="en-US" sz="2000" dirty="0">
              <a:solidFill>
                <a:schemeClr val="tx1"/>
              </a:solidFill>
              <a:latin typeface="Arial Narrow" panose="020B0606020202030204" pitchFamily="34" charset="0"/>
            </a:endParaRPr>
          </a:p>
          <a:p>
            <a:pPr marL="342900" indent="-342900" algn="just">
              <a:lnSpc>
                <a:spcPct val="150000"/>
              </a:lnSpc>
              <a:spcBef>
                <a:spcPts val="0"/>
              </a:spcBef>
              <a:buAutoNum type="alphaLcParenBoth"/>
            </a:pPr>
            <a:r>
              <a:rPr lang="en-US" sz="2000" dirty="0">
                <a:solidFill>
                  <a:schemeClr val="tx1"/>
                </a:solidFill>
                <a:latin typeface="Arial Narrow" panose="020B0606020202030204" pitchFamily="34" charset="0"/>
              </a:rPr>
              <a:t>Have the right to an equitable share in the inheritance of the property of their </a:t>
            </a:r>
            <a:r>
              <a:rPr lang="en-US" sz="2000" dirty="0" smtClean="0">
                <a:solidFill>
                  <a:schemeClr val="tx1"/>
                </a:solidFill>
                <a:latin typeface="Arial Narrow" panose="020B0606020202030204" pitchFamily="34" charset="0"/>
              </a:rPr>
              <a:t>spouses</a:t>
            </a:r>
            <a:endParaRPr lang="en-US" sz="2000" dirty="0">
              <a:solidFill>
                <a:schemeClr val="tx1"/>
              </a:solidFill>
              <a:latin typeface="Arial Narrow" panose="020B0606020202030204" pitchFamily="34" charset="0"/>
            </a:endParaRPr>
          </a:p>
          <a:p>
            <a:pPr marL="342900" indent="-342900" algn="just">
              <a:lnSpc>
                <a:spcPct val="150000"/>
              </a:lnSpc>
              <a:spcBef>
                <a:spcPts val="0"/>
              </a:spcBef>
              <a:buAutoNum type="alphaLcParenBoth"/>
            </a:pPr>
            <a:r>
              <a:rPr lang="en-US" sz="2000" dirty="0">
                <a:solidFill>
                  <a:schemeClr val="tx1"/>
                </a:solidFill>
                <a:latin typeface="Arial Narrow" panose="020B0606020202030204" pitchFamily="34" charset="0"/>
              </a:rPr>
              <a:t>Have the right to remarry any person of their choice; </a:t>
            </a:r>
            <a:r>
              <a:rPr lang="en-US" sz="2000" dirty="0" smtClean="0">
                <a:solidFill>
                  <a:schemeClr val="tx1"/>
                </a:solidFill>
                <a:latin typeface="Arial Narrow" panose="020B0606020202030204" pitchFamily="34" charset="0"/>
              </a:rPr>
              <a:t>and</a:t>
            </a:r>
            <a:endParaRPr lang="en-US" sz="2000" dirty="0">
              <a:solidFill>
                <a:schemeClr val="tx1"/>
              </a:solidFill>
              <a:latin typeface="Arial Narrow" panose="020B0606020202030204" pitchFamily="34" charset="0"/>
            </a:endParaRPr>
          </a:p>
          <a:p>
            <a:pPr marL="342900" indent="-342900" algn="just">
              <a:lnSpc>
                <a:spcPct val="150000"/>
              </a:lnSpc>
              <a:spcBef>
                <a:spcPts val="0"/>
              </a:spcBef>
              <a:buAutoNum type="alphaLcParenBoth"/>
            </a:pPr>
            <a:r>
              <a:rPr lang="en-US" sz="2000" dirty="0">
                <a:solidFill>
                  <a:schemeClr val="tx1"/>
                </a:solidFill>
                <a:latin typeface="Arial Narrow" panose="020B0606020202030204" pitchFamily="34" charset="0"/>
              </a:rPr>
              <a:t>Have protection against all forms of violence and discrimination based on their status.”</a:t>
            </a:r>
          </a:p>
          <a:p>
            <a:pPr marL="0" indent="0">
              <a:buNone/>
            </a:pPr>
            <a:endParaRPr lang="en-US" dirty="0"/>
          </a:p>
        </p:txBody>
      </p:sp>
      <p:sp>
        <p:nvSpPr>
          <p:cNvPr id="4" name="Title 1">
            <a:extLst>
              <a:ext uri="{FF2B5EF4-FFF2-40B4-BE49-F238E27FC236}">
                <a16:creationId xmlns="" xmlns:a16="http://schemas.microsoft.com/office/drawing/2014/main" id="{FDA68683-A3A0-924C-B221-A8B31D9904C1}"/>
              </a:ext>
            </a:extLst>
          </p:cNvPr>
          <p:cNvSpPr txBox="1">
            <a:spLocks/>
          </p:cNvSpPr>
          <p:nvPr/>
        </p:nvSpPr>
        <p:spPr>
          <a:xfrm>
            <a:off x="2318197" y="190285"/>
            <a:ext cx="5911403" cy="7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r>
              <a:rPr lang="en-US" b="1" smtClean="0">
                <a:latin typeface="Arial Narrow" panose="020B0606020202030204" pitchFamily="34" charset="0"/>
              </a:rPr>
              <a:t>PROPOSED AMENDMENTS</a:t>
            </a:r>
            <a:endParaRPr lang="en-US" b="1" dirty="0">
              <a:latin typeface="Arial Narrow" panose="020B0606020202030204" pitchFamily="34" charset="0"/>
            </a:endParaRPr>
          </a:p>
        </p:txBody>
      </p:sp>
    </p:spTree>
    <p:extLst>
      <p:ext uri="{BB962C8B-B14F-4D97-AF65-F5344CB8AC3E}">
        <p14:creationId xmlns:p14="http://schemas.microsoft.com/office/powerpoint/2010/main" val="265223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146220"/>
            <a:ext cx="8736495" cy="5112911"/>
          </a:xfrm>
        </p:spPr>
        <p:txBody>
          <a:bodyPr>
            <a:normAutofit/>
          </a:bodyPr>
          <a:lstStyle/>
          <a:p>
            <a:pPr algn="just"/>
            <a:r>
              <a:rPr lang="en-US" u="sng" dirty="0">
                <a:solidFill>
                  <a:schemeClr val="tx1"/>
                </a:solidFill>
                <a:latin typeface="Arial Narrow" panose="020B0606020202030204" pitchFamily="34" charset="0"/>
              </a:rPr>
              <a:t>Article 11: </a:t>
            </a:r>
            <a:r>
              <a:rPr lang="en-US" b="1" dirty="0">
                <a:solidFill>
                  <a:schemeClr val="tx1"/>
                </a:solidFill>
                <a:latin typeface="Arial Narrow" panose="020B0606020202030204" pitchFamily="34" charset="0"/>
              </a:rPr>
              <a:t> THE GIRL AND THE BOY </a:t>
            </a:r>
            <a:r>
              <a:rPr lang="en-US" b="1" dirty="0" smtClean="0">
                <a:solidFill>
                  <a:schemeClr val="tx1"/>
                </a:solidFill>
                <a:latin typeface="Arial Narrow" panose="020B0606020202030204" pitchFamily="34" charset="0"/>
              </a:rPr>
              <a:t>CHILD</a:t>
            </a:r>
          </a:p>
          <a:p>
            <a:pPr marL="0" indent="0" algn="just">
              <a:buNone/>
            </a:pPr>
            <a:endParaRPr lang="en-US" b="1" dirty="0">
              <a:solidFill>
                <a:schemeClr val="tx1"/>
              </a:solidFill>
              <a:latin typeface="Arial Narrow" panose="020B0606020202030204" pitchFamily="34" charset="0"/>
            </a:endParaRPr>
          </a:p>
          <a:p>
            <a:pPr marL="0" indent="0" algn="just">
              <a:buNone/>
            </a:pPr>
            <a:r>
              <a:rPr lang="en-US" dirty="0">
                <a:solidFill>
                  <a:schemeClr val="tx1"/>
                </a:solidFill>
                <a:latin typeface="Arial Narrow" panose="020B0606020202030204" pitchFamily="34" charset="0"/>
              </a:rPr>
              <a:t>“ State Parties shall adopt laws, policies and programmes to ensure the development and protection of the girl and boy child by</a:t>
            </a:r>
            <a:r>
              <a:rPr lang="en-US" dirty="0" smtClean="0">
                <a:solidFill>
                  <a:schemeClr val="tx1"/>
                </a:solidFill>
                <a:latin typeface="Arial Narrow" panose="020B0606020202030204" pitchFamily="34" charset="0"/>
              </a:rPr>
              <a:t>:</a:t>
            </a:r>
          </a:p>
          <a:p>
            <a:pPr marL="0" indent="0" algn="just">
              <a:buNone/>
            </a:pPr>
            <a:endParaRPr lang="en-US" dirty="0">
              <a:solidFill>
                <a:schemeClr val="tx1"/>
              </a:solidFill>
              <a:latin typeface="Arial Narrow" panose="020B0606020202030204" pitchFamily="34" charset="0"/>
            </a:endParaRPr>
          </a:p>
          <a:p>
            <a:pPr marL="342900" indent="-342900" algn="just">
              <a:buAutoNum type="alphaLcParenBoth"/>
            </a:pPr>
            <a:r>
              <a:rPr lang="en-US" dirty="0">
                <a:solidFill>
                  <a:schemeClr val="tx1"/>
                </a:solidFill>
                <a:latin typeface="Arial Narrow" panose="020B0606020202030204" pitchFamily="34" charset="0"/>
              </a:rPr>
              <a:t>Eliminating all forms of discrimination against them in the family, community, institutions and at state level;</a:t>
            </a:r>
          </a:p>
          <a:p>
            <a:pPr marL="342900" indent="-342900" algn="just">
              <a:buAutoNum type="alphaLcParenBoth"/>
            </a:pPr>
            <a:r>
              <a:rPr lang="en-US" dirty="0">
                <a:solidFill>
                  <a:schemeClr val="tx1"/>
                </a:solidFill>
                <a:latin typeface="Arial Narrow" panose="020B0606020202030204" pitchFamily="34" charset="0"/>
              </a:rPr>
              <a:t> ensuring that they have equal access to education and health care, and are not subjected to any treatment which causes them to develop a negative self - image;</a:t>
            </a:r>
          </a:p>
          <a:p>
            <a:pPr marL="342900" indent="-342900" algn="just">
              <a:buAutoNum type="alphaLcParenBoth"/>
            </a:pPr>
            <a:r>
              <a:rPr lang="en-US" dirty="0">
                <a:solidFill>
                  <a:schemeClr val="tx1"/>
                </a:solidFill>
                <a:latin typeface="Arial Narrow" panose="020B0606020202030204" pitchFamily="34" charset="0"/>
              </a:rPr>
              <a:t>Ensuring that they enjoy the same rights and are protected from harmful cultural attitudes and practices; in accordance with the United Nations Convention on the Rights of the Child and the African Charter on the Rights and Welfare of the Child;</a:t>
            </a:r>
          </a:p>
          <a:p>
            <a:pPr marL="342900" indent="-342900" algn="just">
              <a:buAutoNum type="alphaLcParenBoth"/>
            </a:pPr>
            <a:r>
              <a:rPr lang="en-US" dirty="0">
                <a:solidFill>
                  <a:schemeClr val="tx1"/>
                </a:solidFill>
                <a:latin typeface="Arial Narrow" panose="020B0606020202030204" pitchFamily="34" charset="0"/>
              </a:rPr>
              <a:t>Protecting them from economic exploitation, trafficking and all forms of violence including sexual abuse; and</a:t>
            </a:r>
          </a:p>
          <a:p>
            <a:pPr marL="342900" indent="-342900" algn="just">
              <a:buAutoNum type="alphaLcParenBoth"/>
            </a:pPr>
            <a:r>
              <a:rPr lang="en-US" dirty="0">
                <a:solidFill>
                  <a:schemeClr val="tx1"/>
                </a:solidFill>
                <a:latin typeface="Arial Narrow" panose="020B0606020202030204" pitchFamily="34" charset="0"/>
              </a:rPr>
              <a:t>Ensuring that they have equal access to information, education, services and facilities on sexual and reproductive health and rights.</a:t>
            </a:r>
          </a:p>
          <a:p>
            <a:endParaRPr lang="en-US" dirty="0"/>
          </a:p>
        </p:txBody>
      </p:sp>
      <p:sp>
        <p:nvSpPr>
          <p:cNvPr id="5" name="Title 1">
            <a:extLst>
              <a:ext uri="{FF2B5EF4-FFF2-40B4-BE49-F238E27FC236}">
                <a16:creationId xmlns="" xmlns:a16="http://schemas.microsoft.com/office/drawing/2014/main" id="{FDA68683-A3A0-924C-B221-A8B31D9904C1}"/>
              </a:ext>
            </a:extLst>
          </p:cNvPr>
          <p:cNvSpPr txBox="1">
            <a:spLocks/>
          </p:cNvSpPr>
          <p:nvPr/>
        </p:nvSpPr>
        <p:spPr>
          <a:xfrm>
            <a:off x="2318197" y="190285"/>
            <a:ext cx="5911403" cy="7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r>
              <a:rPr lang="en-US" b="1" smtClean="0">
                <a:latin typeface="Arial Narrow" panose="020B0606020202030204" pitchFamily="34" charset="0"/>
              </a:rPr>
              <a:t>PROPOSED AMENDMENTS</a:t>
            </a:r>
            <a:endParaRPr lang="en-US" b="1" dirty="0">
              <a:latin typeface="Arial Narrow" panose="020B0606020202030204" pitchFamily="34" charset="0"/>
            </a:endParaRPr>
          </a:p>
        </p:txBody>
      </p:sp>
    </p:spTree>
    <p:extLst>
      <p:ext uri="{BB962C8B-B14F-4D97-AF65-F5344CB8AC3E}">
        <p14:creationId xmlns:p14="http://schemas.microsoft.com/office/powerpoint/2010/main" val="185083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0205F3-5AA7-1B4F-8254-6CBB9615219D}"/>
              </a:ext>
            </a:extLst>
          </p:cNvPr>
          <p:cNvSpPr>
            <a:spLocks noGrp="1"/>
          </p:cNvSpPr>
          <p:nvPr>
            <p:ph idx="1"/>
          </p:nvPr>
        </p:nvSpPr>
        <p:spPr>
          <a:xfrm>
            <a:off x="198783" y="1229795"/>
            <a:ext cx="8736495" cy="4913428"/>
          </a:xfrm>
        </p:spPr>
        <p:txBody>
          <a:bodyPr/>
          <a:lstStyle/>
          <a:p>
            <a:pPr algn="just"/>
            <a:r>
              <a:rPr lang="en-US" sz="2400" u="sng" dirty="0">
                <a:solidFill>
                  <a:schemeClr val="tx1"/>
                </a:solidFill>
                <a:latin typeface="Arial Narrow" panose="020B0606020202030204" pitchFamily="34" charset="0"/>
              </a:rPr>
              <a:t>Article 11: </a:t>
            </a:r>
            <a:r>
              <a:rPr lang="en-US" sz="2400" b="1" dirty="0">
                <a:solidFill>
                  <a:schemeClr val="tx1"/>
                </a:solidFill>
                <a:latin typeface="Arial Narrow" panose="020B0606020202030204" pitchFamily="34" charset="0"/>
              </a:rPr>
              <a:t> THE GIRL AND THE BOY CHILD </a:t>
            </a:r>
          </a:p>
          <a:p>
            <a:pPr marL="0" indent="0" algn="just">
              <a:buNone/>
            </a:pPr>
            <a:r>
              <a:rPr lang="en-US" sz="2400" dirty="0">
                <a:solidFill>
                  <a:schemeClr val="tx1"/>
                </a:solidFill>
                <a:latin typeface="Arial Narrow" panose="020B0606020202030204" pitchFamily="34" charset="0"/>
              </a:rPr>
              <a:t>2. State Parties shall develop concrete measures to prevent and eliminate violence, harmful practices, child marriages, forced marriages, teenage pregnancies, genital mutilation and child </a:t>
            </a:r>
            <a:r>
              <a:rPr lang="en-US" sz="2400" dirty="0" err="1">
                <a:solidFill>
                  <a:schemeClr val="tx1"/>
                </a:solidFill>
                <a:latin typeface="Arial Narrow" panose="020B0606020202030204" pitchFamily="34" charset="0"/>
              </a:rPr>
              <a:t>labour</a:t>
            </a:r>
            <a:r>
              <a:rPr lang="en-US" sz="2400" dirty="0">
                <a:solidFill>
                  <a:schemeClr val="tx1"/>
                </a:solidFill>
                <a:latin typeface="Arial Narrow" panose="020B0606020202030204" pitchFamily="34" charset="0"/>
              </a:rPr>
              <a:t> as well as mitigate their impacts on girls’ and boys’ health, wellbeing, education, future opportunities and earnings.” </a:t>
            </a:r>
          </a:p>
          <a:p>
            <a:pPr marL="0" indent="0" algn="just">
              <a:buNone/>
            </a:pPr>
            <a:endParaRPr lang="en-US" sz="2400" dirty="0">
              <a:solidFill>
                <a:schemeClr val="tx1"/>
              </a:solidFill>
              <a:latin typeface="Arial Narrow" panose="020B0606020202030204" pitchFamily="34" charset="0"/>
            </a:endParaRPr>
          </a:p>
          <a:p>
            <a:pPr algn="just"/>
            <a:r>
              <a:rPr lang="en-US" sz="2400" u="sng" dirty="0">
                <a:solidFill>
                  <a:schemeClr val="tx1"/>
                </a:solidFill>
                <a:latin typeface="Arial Narrow" panose="020B0606020202030204" pitchFamily="34" charset="0"/>
              </a:rPr>
              <a:t>Article 12: </a:t>
            </a:r>
            <a:r>
              <a:rPr lang="en-US" sz="2400" dirty="0">
                <a:solidFill>
                  <a:schemeClr val="tx1"/>
                </a:solidFill>
                <a:latin typeface="Arial Narrow" panose="020B0606020202030204" pitchFamily="34" charset="0"/>
              </a:rPr>
              <a:t>Paragraph 1 of Article 12 of the Protocol is amended to read as follows:</a:t>
            </a:r>
          </a:p>
          <a:p>
            <a:pPr marL="0" indent="0" algn="just">
              <a:buNone/>
            </a:pPr>
            <a:r>
              <a:rPr lang="en-US" sz="2400" dirty="0">
                <a:solidFill>
                  <a:schemeClr val="tx1"/>
                </a:solidFill>
                <a:latin typeface="Arial Narrow" panose="020B0606020202030204" pitchFamily="34" charset="0"/>
              </a:rPr>
              <a:t>“ 1. State Parties shall endeavor to ensure equal and effective representation of women in decision making positions in the political, public and private sectors including through the use of special measures as provided for in Article 5.”</a:t>
            </a:r>
          </a:p>
          <a:p>
            <a:endParaRPr lang="en-US" dirty="0"/>
          </a:p>
        </p:txBody>
      </p:sp>
      <p:sp>
        <p:nvSpPr>
          <p:cNvPr id="4" name="Title 1">
            <a:extLst>
              <a:ext uri="{FF2B5EF4-FFF2-40B4-BE49-F238E27FC236}">
                <a16:creationId xmlns="" xmlns:a16="http://schemas.microsoft.com/office/drawing/2014/main" id="{FDA68683-A3A0-924C-B221-A8B31D9904C1}"/>
              </a:ext>
            </a:extLst>
          </p:cNvPr>
          <p:cNvSpPr txBox="1">
            <a:spLocks/>
          </p:cNvSpPr>
          <p:nvPr/>
        </p:nvSpPr>
        <p:spPr>
          <a:xfrm>
            <a:off x="2318197" y="190285"/>
            <a:ext cx="5911403" cy="7679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pPr algn="ctr"/>
            <a:r>
              <a:rPr lang="en-US" b="1" smtClean="0">
                <a:latin typeface="Arial Narrow" panose="020B0606020202030204" pitchFamily="34" charset="0"/>
              </a:rPr>
              <a:t>PROPOSED AMENDMENTS</a:t>
            </a:r>
            <a:endParaRPr lang="en-US" b="1" dirty="0">
              <a:latin typeface="Arial Narrow" panose="020B0606020202030204" pitchFamily="34" charset="0"/>
            </a:endParaRPr>
          </a:p>
        </p:txBody>
      </p:sp>
    </p:spTree>
    <p:extLst>
      <p:ext uri="{BB962C8B-B14F-4D97-AF65-F5344CB8AC3E}">
        <p14:creationId xmlns:p14="http://schemas.microsoft.com/office/powerpoint/2010/main" val="820183328"/>
      </p:ext>
    </p:extLst>
  </p:cSld>
  <p:clrMapOvr>
    <a:masterClrMapping/>
  </p:clrMapOvr>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1619</TotalTime>
  <Words>2589</Words>
  <Application>Microsoft Office PowerPoint</Application>
  <PresentationFormat>On-screen Show (4:3)</PresentationFormat>
  <Paragraphs>204</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Arial Narrow</vt:lpstr>
      <vt:lpstr>Calibri</vt:lpstr>
      <vt:lpstr>Courier New</vt:lpstr>
      <vt:lpstr>Office Theme</vt:lpstr>
      <vt:lpstr>Agreement Amending the SADC Protocol on Gender and Development</vt:lpstr>
      <vt:lpstr>CONTENTS</vt:lpstr>
      <vt:lpstr>BACKROUND</vt:lpstr>
      <vt:lpstr>BACKROUND</vt:lpstr>
      <vt:lpstr>CERTIFICATION</vt:lpstr>
      <vt:lpstr>PROPOSED AMENDMENTS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 OF THE PROCESS</vt:lpstr>
      <vt:lpstr>RECOMMENDATION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Ranji Reddy</cp:lastModifiedBy>
  <cp:revision>20</cp:revision>
  <dcterms:created xsi:type="dcterms:W3CDTF">2019-07-17T13:26:29Z</dcterms:created>
  <dcterms:modified xsi:type="dcterms:W3CDTF">2021-11-24T14:10:25Z</dcterms:modified>
</cp:coreProperties>
</file>