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260" r:id="rId3"/>
    <p:sldId id="278" r:id="rId4"/>
    <p:sldId id="279" r:id="rId5"/>
    <p:sldId id="281" r:id="rId6"/>
    <p:sldId id="283" r:id="rId7"/>
    <p:sldId id="284" r:id="rId8"/>
    <p:sldId id="285" r:id="rId9"/>
    <p:sldId id="293" r:id="rId10"/>
    <p:sldId id="297" r:id="rId11"/>
    <p:sldId id="298" r:id="rId12"/>
    <p:sldId id="299" r:id="rId13"/>
    <p:sldId id="300" r:id="rId14"/>
    <p:sldId id="301" r:id="rId15"/>
    <p:sldId id="304" r:id="rId16"/>
    <p:sldId id="302" r:id="rId17"/>
    <p:sldId id="303" r:id="rId18"/>
    <p:sldId id="290" r:id="rId19"/>
    <p:sldId id="305" r:id="rId20"/>
    <p:sldId id="263"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8DF61"/>
    <a:srgbClr val="C4E8C7"/>
    <a:srgbClr val="009057"/>
    <a:srgbClr val="B3C9E8"/>
    <a:srgbClr val="DD3D2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7"/>
    <p:restoredTop sz="94622"/>
  </p:normalViewPr>
  <p:slideViewPr>
    <p:cSldViewPr snapToGrid="0" snapToObjects="1">
      <p:cViewPr varScale="1">
        <p:scale>
          <a:sx n="68" d="100"/>
          <a:sy n="68" d="100"/>
        </p:scale>
        <p:origin x="-546" y="-96"/>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1" d="100"/>
          <a:sy n="81" d="100"/>
        </p:scale>
        <p:origin x="2816" y="20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53FD0FD-6CC0-EB4A-98C8-D58B3E0829A6}" type="datetimeFigureOut">
              <a:rPr lang="en-US" smtClean="0"/>
              <a:pPr/>
              <a:t>11/26/2021</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1BA81D-FCE7-674B-913D-48FF0CABD880}" type="slidenum">
              <a:rPr lang="en-US" smtClean="0"/>
              <a:pPr/>
              <a:t>‹#›</a:t>
            </a:fld>
            <a:endParaRPr lang="en-US"/>
          </a:p>
        </p:txBody>
      </p:sp>
    </p:spTree>
    <p:extLst>
      <p:ext uri="{BB962C8B-B14F-4D97-AF65-F5344CB8AC3E}">
        <p14:creationId xmlns:p14="http://schemas.microsoft.com/office/powerpoint/2010/main" xmlns="" val="66318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2</a:t>
            </a:fld>
            <a:endParaRPr lang="en-US"/>
          </a:p>
        </p:txBody>
      </p:sp>
    </p:spTree>
    <p:extLst>
      <p:ext uri="{BB962C8B-B14F-4D97-AF65-F5344CB8AC3E}">
        <p14:creationId xmlns:p14="http://schemas.microsoft.com/office/powerpoint/2010/main" xmlns="" val="3041191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11</a:t>
            </a:fld>
            <a:endParaRPr lang="en-US"/>
          </a:p>
        </p:txBody>
      </p:sp>
    </p:spTree>
    <p:extLst>
      <p:ext uri="{BB962C8B-B14F-4D97-AF65-F5344CB8AC3E}">
        <p14:creationId xmlns:p14="http://schemas.microsoft.com/office/powerpoint/2010/main" xmlns="" val="1467856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12</a:t>
            </a:fld>
            <a:endParaRPr lang="en-US"/>
          </a:p>
        </p:txBody>
      </p:sp>
    </p:spTree>
    <p:extLst>
      <p:ext uri="{BB962C8B-B14F-4D97-AF65-F5344CB8AC3E}">
        <p14:creationId xmlns:p14="http://schemas.microsoft.com/office/powerpoint/2010/main" xmlns="" val="240224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13</a:t>
            </a:fld>
            <a:endParaRPr lang="en-US"/>
          </a:p>
        </p:txBody>
      </p:sp>
    </p:spTree>
    <p:extLst>
      <p:ext uri="{BB962C8B-B14F-4D97-AF65-F5344CB8AC3E}">
        <p14:creationId xmlns:p14="http://schemas.microsoft.com/office/powerpoint/2010/main" xmlns="" val="1352854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14</a:t>
            </a:fld>
            <a:endParaRPr lang="en-US"/>
          </a:p>
        </p:txBody>
      </p:sp>
    </p:spTree>
    <p:extLst>
      <p:ext uri="{BB962C8B-B14F-4D97-AF65-F5344CB8AC3E}">
        <p14:creationId xmlns:p14="http://schemas.microsoft.com/office/powerpoint/2010/main" xmlns="" val="2115056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15</a:t>
            </a:fld>
            <a:endParaRPr lang="en-US"/>
          </a:p>
        </p:txBody>
      </p:sp>
    </p:spTree>
    <p:extLst>
      <p:ext uri="{BB962C8B-B14F-4D97-AF65-F5344CB8AC3E}">
        <p14:creationId xmlns:p14="http://schemas.microsoft.com/office/powerpoint/2010/main" xmlns="" val="1002257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16</a:t>
            </a:fld>
            <a:endParaRPr lang="en-US"/>
          </a:p>
        </p:txBody>
      </p:sp>
    </p:spTree>
    <p:extLst>
      <p:ext uri="{BB962C8B-B14F-4D97-AF65-F5344CB8AC3E}">
        <p14:creationId xmlns:p14="http://schemas.microsoft.com/office/powerpoint/2010/main" xmlns="" val="251108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17</a:t>
            </a:fld>
            <a:endParaRPr lang="en-US"/>
          </a:p>
        </p:txBody>
      </p:sp>
    </p:spTree>
    <p:extLst>
      <p:ext uri="{BB962C8B-B14F-4D97-AF65-F5344CB8AC3E}">
        <p14:creationId xmlns:p14="http://schemas.microsoft.com/office/powerpoint/2010/main" xmlns="" val="3877377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18</a:t>
            </a:fld>
            <a:endParaRPr lang="en-US"/>
          </a:p>
        </p:txBody>
      </p:sp>
    </p:spTree>
    <p:extLst>
      <p:ext uri="{BB962C8B-B14F-4D97-AF65-F5344CB8AC3E}">
        <p14:creationId xmlns:p14="http://schemas.microsoft.com/office/powerpoint/2010/main" xmlns="" val="3981191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19</a:t>
            </a:fld>
            <a:endParaRPr lang="en-US"/>
          </a:p>
        </p:txBody>
      </p:sp>
    </p:spTree>
    <p:extLst>
      <p:ext uri="{BB962C8B-B14F-4D97-AF65-F5344CB8AC3E}">
        <p14:creationId xmlns:p14="http://schemas.microsoft.com/office/powerpoint/2010/main" xmlns="" val="660164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3</a:t>
            </a:fld>
            <a:endParaRPr lang="en-US"/>
          </a:p>
        </p:txBody>
      </p:sp>
    </p:spTree>
    <p:extLst>
      <p:ext uri="{BB962C8B-B14F-4D97-AF65-F5344CB8AC3E}">
        <p14:creationId xmlns:p14="http://schemas.microsoft.com/office/powerpoint/2010/main" xmlns="" val="959429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4</a:t>
            </a:fld>
            <a:endParaRPr lang="en-US"/>
          </a:p>
        </p:txBody>
      </p:sp>
    </p:spTree>
    <p:extLst>
      <p:ext uri="{BB962C8B-B14F-4D97-AF65-F5344CB8AC3E}">
        <p14:creationId xmlns:p14="http://schemas.microsoft.com/office/powerpoint/2010/main" xmlns="" val="3437322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5</a:t>
            </a:fld>
            <a:endParaRPr lang="en-US"/>
          </a:p>
        </p:txBody>
      </p:sp>
    </p:spTree>
    <p:extLst>
      <p:ext uri="{BB962C8B-B14F-4D97-AF65-F5344CB8AC3E}">
        <p14:creationId xmlns:p14="http://schemas.microsoft.com/office/powerpoint/2010/main" xmlns="" val="330916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6</a:t>
            </a:fld>
            <a:endParaRPr lang="en-US"/>
          </a:p>
        </p:txBody>
      </p:sp>
    </p:spTree>
    <p:extLst>
      <p:ext uri="{BB962C8B-B14F-4D97-AF65-F5344CB8AC3E}">
        <p14:creationId xmlns:p14="http://schemas.microsoft.com/office/powerpoint/2010/main" xmlns="" val="619863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7</a:t>
            </a:fld>
            <a:endParaRPr lang="en-US"/>
          </a:p>
        </p:txBody>
      </p:sp>
    </p:spTree>
    <p:extLst>
      <p:ext uri="{BB962C8B-B14F-4D97-AF65-F5344CB8AC3E}">
        <p14:creationId xmlns:p14="http://schemas.microsoft.com/office/powerpoint/2010/main" xmlns="" val="328785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8</a:t>
            </a:fld>
            <a:endParaRPr lang="en-US"/>
          </a:p>
        </p:txBody>
      </p:sp>
    </p:spTree>
    <p:extLst>
      <p:ext uri="{BB962C8B-B14F-4D97-AF65-F5344CB8AC3E}">
        <p14:creationId xmlns:p14="http://schemas.microsoft.com/office/powerpoint/2010/main" xmlns="" val="2524962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9</a:t>
            </a:fld>
            <a:endParaRPr lang="en-US"/>
          </a:p>
        </p:txBody>
      </p:sp>
    </p:spTree>
    <p:extLst>
      <p:ext uri="{BB962C8B-B14F-4D97-AF65-F5344CB8AC3E}">
        <p14:creationId xmlns:p14="http://schemas.microsoft.com/office/powerpoint/2010/main" xmlns="" val="3061012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10</a:t>
            </a:fld>
            <a:endParaRPr lang="en-US"/>
          </a:p>
        </p:txBody>
      </p:sp>
    </p:spTree>
    <p:extLst>
      <p:ext uri="{BB962C8B-B14F-4D97-AF65-F5344CB8AC3E}">
        <p14:creationId xmlns:p14="http://schemas.microsoft.com/office/powerpoint/2010/main" xmlns="" val="2150080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xmlns=""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xmlns=""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pPr algn="ctr"/>
              <a:t>‹#›</a:t>
            </a:fld>
            <a:r>
              <a:rPr lang="en-US" sz="1800" dirty="0">
                <a:solidFill>
                  <a:schemeClr val="bg1"/>
                </a:solidFill>
              </a:rPr>
              <a:t> </a:t>
            </a:r>
          </a:p>
        </p:txBody>
      </p:sp>
    </p:spTree>
    <p:extLst>
      <p:ext uri="{BB962C8B-B14F-4D97-AF65-F5344CB8AC3E}">
        <p14:creationId xmlns:p14="http://schemas.microsoft.com/office/powerpoint/2010/main" xmlns="" val="675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394860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1272805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828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98397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335783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71955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67002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290476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160898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153782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428387443"/>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Chart, sunburst chart&#10;&#10;Description automatically generated">
            <a:extLst>
              <a:ext uri="{FF2B5EF4-FFF2-40B4-BE49-F238E27FC236}">
                <a16:creationId xmlns:a16="http://schemas.microsoft.com/office/drawing/2014/main" xmlns="" id="{067D6229-F62B-A44B-BEB4-6EAA3D2CAD16}"/>
              </a:ext>
            </a:extLst>
          </p:cNvPr>
          <p:cNvPicPr>
            <a:picLocks noChangeAspect="1"/>
          </p:cNvPicPr>
          <p:nvPr/>
        </p:nvPicPr>
        <p:blipFill>
          <a:blip r:embed="rId2"/>
          <a:stretch>
            <a:fillRect/>
          </a:stretch>
        </p:blipFill>
        <p:spPr>
          <a:xfrm>
            <a:off x="0" y="375455"/>
            <a:ext cx="9144000" cy="6855236"/>
          </a:xfrm>
          <a:prstGeom prst="rect">
            <a:avLst/>
          </a:prstGeom>
        </p:spPr>
      </p:pic>
      <p:sp>
        <p:nvSpPr>
          <p:cNvPr id="2" name="Title 1">
            <a:extLst>
              <a:ext uri="{FF2B5EF4-FFF2-40B4-BE49-F238E27FC236}">
                <a16:creationId xmlns:a16="http://schemas.microsoft.com/office/drawing/2014/main" xmlns="" id="{1F994D50-045B-344D-B8CC-7AD51AA9A508}"/>
              </a:ext>
            </a:extLst>
          </p:cNvPr>
          <p:cNvSpPr>
            <a:spLocks noGrp="1"/>
          </p:cNvSpPr>
          <p:nvPr>
            <p:ph type="ctrTitle" idx="4294967295"/>
          </p:nvPr>
        </p:nvSpPr>
        <p:spPr>
          <a:xfrm>
            <a:off x="3750364" y="2046183"/>
            <a:ext cx="4707835" cy="1342541"/>
          </a:xfrm>
        </p:spPr>
        <p:txBody>
          <a:bodyPr>
            <a:noAutofit/>
          </a:bodyPr>
          <a:lstStyle/>
          <a:p>
            <a:pPr algn="ctr"/>
            <a:r>
              <a:rPr lang="en-GB" sz="2200" b="1" dirty="0">
                <a:latin typeface="Times New Roman" panose="02020603050405020304" pitchFamily="18" charset="0"/>
                <a:cs typeface="Times New Roman" panose="02020603050405020304" pitchFamily="18" charset="0"/>
              </a:rPr>
              <a:t>AMENDMENT OF REGULATIONS </a:t>
            </a:r>
            <a:br>
              <a:rPr lang="en-GB" sz="2200" b="1" dirty="0">
                <a:latin typeface="Times New Roman" panose="02020603050405020304" pitchFamily="18" charset="0"/>
                <a:cs typeface="Times New Roman" panose="02020603050405020304" pitchFamily="18" charset="0"/>
              </a:rPr>
            </a:br>
            <a:r>
              <a:rPr lang="en-GB" sz="2200" b="1" dirty="0">
                <a:latin typeface="Times New Roman" panose="02020603050405020304" pitchFamily="18" charset="0"/>
                <a:cs typeface="Times New Roman" panose="02020603050405020304" pitchFamily="18" charset="0"/>
              </a:rPr>
              <a:t>IN TERMS OF THE LEGAL PRACTICE </a:t>
            </a:r>
            <a:br>
              <a:rPr lang="en-GB" sz="2200" b="1" dirty="0">
                <a:latin typeface="Times New Roman" panose="02020603050405020304" pitchFamily="18" charset="0"/>
                <a:cs typeface="Times New Roman" panose="02020603050405020304" pitchFamily="18" charset="0"/>
              </a:rPr>
            </a:br>
            <a:r>
              <a:rPr lang="en-GB" sz="2200" b="1" dirty="0">
                <a:latin typeface="Times New Roman" panose="02020603050405020304" pitchFamily="18" charset="0"/>
                <a:cs typeface="Times New Roman" panose="02020603050405020304" pitchFamily="18" charset="0"/>
              </a:rPr>
              <a:t>ACT, 2014 </a:t>
            </a:r>
            <a:br>
              <a:rPr lang="en-GB" sz="2200" b="1" dirty="0">
                <a:latin typeface="Times New Roman" panose="02020603050405020304" pitchFamily="18" charset="0"/>
                <a:cs typeface="Times New Roman" panose="02020603050405020304" pitchFamily="18" charset="0"/>
              </a:rPr>
            </a:br>
            <a:r>
              <a:rPr lang="en-GB" sz="2200" b="1" dirty="0">
                <a:latin typeface="Times New Roman" panose="02020603050405020304" pitchFamily="18" charset="0"/>
                <a:cs typeface="Times New Roman" panose="02020603050405020304" pitchFamily="18" charset="0"/>
              </a:rPr>
              <a:t/>
            </a:r>
            <a:br>
              <a:rPr lang="en-GB" sz="2200" b="1" dirty="0">
                <a:latin typeface="Times New Roman" panose="02020603050405020304" pitchFamily="18" charset="0"/>
                <a:cs typeface="Times New Roman" panose="02020603050405020304" pitchFamily="18" charset="0"/>
              </a:rPr>
            </a:br>
            <a:r>
              <a:rPr lang="en-GB" sz="2200" b="1" dirty="0">
                <a:solidFill>
                  <a:srgbClr val="FF0000"/>
                </a:solidFill>
                <a:latin typeface="Times New Roman" panose="02020603050405020304" pitchFamily="18" charset="0"/>
                <a:cs typeface="Times New Roman" panose="02020603050405020304" pitchFamily="18" charset="0"/>
              </a:rPr>
              <a:t>(ELECTIONS)</a:t>
            </a:r>
            <a:endParaRPr lang="en-US" sz="22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85425991-37C3-3E44-ACC8-F39A69A3E4EB}"/>
              </a:ext>
            </a:extLst>
          </p:cNvPr>
          <p:cNvSpPr>
            <a:spLocks noGrp="1"/>
          </p:cNvSpPr>
          <p:nvPr>
            <p:ph type="subTitle" idx="4294967295"/>
          </p:nvPr>
        </p:nvSpPr>
        <p:spPr>
          <a:xfrm>
            <a:off x="3750364" y="3959846"/>
            <a:ext cx="4707835" cy="1655762"/>
          </a:xfrm>
        </p:spPr>
        <p:txBody>
          <a:bodyPr>
            <a:normAutofit/>
          </a:bodyPr>
          <a:lstStyle/>
          <a:p>
            <a:pPr marL="0" indent="0" algn="ctr">
              <a:buNone/>
            </a:pPr>
            <a:r>
              <a:rPr lang="en-GB" sz="1800" b="1" dirty="0">
                <a:latin typeface="Times New Roman" panose="02020603050405020304" pitchFamily="18" charset="0"/>
                <a:cs typeface="Times New Roman" panose="02020603050405020304" pitchFamily="18" charset="0"/>
              </a:rPr>
              <a:t>BRIEFING TO THE PORTFOLIO COMMITTEE ON JUSTICE AND CORRECTIONAL SERVICES</a:t>
            </a:r>
          </a:p>
          <a:p>
            <a:pPr marL="0" indent="0" algn="ctr">
              <a:buNone/>
            </a:pPr>
            <a:r>
              <a:rPr lang="en-GB" sz="1800" b="1" dirty="0">
                <a:latin typeface="Times New Roman" panose="02020603050405020304" pitchFamily="18" charset="0"/>
                <a:cs typeface="Times New Roman" panose="02020603050405020304" pitchFamily="18" charset="0"/>
              </a:rPr>
              <a:t>24 NOVEMBER 2021</a:t>
            </a:r>
          </a:p>
        </p:txBody>
      </p:sp>
      <p:pic>
        <p:nvPicPr>
          <p:cNvPr id="7" name="Picture 6">
            <a:extLst>
              <a:ext uri="{FF2B5EF4-FFF2-40B4-BE49-F238E27FC236}">
                <a16:creationId xmlns:a16="http://schemas.microsoft.com/office/drawing/2014/main" xmlns="" id="{AB7A39CD-E44B-DC44-AD78-7C5B6FBAC3B0}"/>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59296" y="535692"/>
            <a:ext cx="2811946" cy="5217133"/>
          </a:xfrm>
          <a:prstGeom prst="rect">
            <a:avLst/>
          </a:prstGeom>
        </p:spPr>
      </p:pic>
    </p:spTree>
    <p:extLst>
      <p:ext uri="{BB962C8B-B14F-4D97-AF65-F5344CB8AC3E}">
        <p14:creationId xmlns:p14="http://schemas.microsoft.com/office/powerpoint/2010/main" xmlns="" val="3116553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570271"/>
            <a:ext cx="6841791" cy="830997"/>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DISCUSSION OF THE AMENDMENT REGULATIONS (</a:t>
            </a:r>
            <a:r>
              <a:rPr lang="en-GB" sz="2400" b="1" dirty="0" err="1">
                <a:latin typeface="Times New Roman" panose="02020603050405020304" pitchFamily="18" charset="0"/>
                <a:cs typeface="Times New Roman" panose="02020603050405020304" pitchFamily="18" charset="0"/>
              </a:rPr>
              <a:t>Reg</a:t>
            </a:r>
            <a:r>
              <a:rPr lang="en-GB" sz="2400" b="1" dirty="0">
                <a:latin typeface="Times New Roman" panose="02020603050405020304" pitchFamily="18" charset="0"/>
                <a:cs typeface="Times New Roman" panose="02020603050405020304" pitchFamily="18" charset="0"/>
              </a:rPr>
              <a:t> 2 </a:t>
            </a:r>
            <a:r>
              <a:rPr lang="en-GB" sz="2400" b="1" i="1" dirty="0" err="1">
                <a:latin typeface="Times New Roman" panose="02020603050405020304" pitchFamily="18" charset="0"/>
                <a:cs typeface="Times New Roman" panose="02020603050405020304" pitchFamily="18" charset="0"/>
              </a:rPr>
              <a:t>cont</a:t>
            </a:r>
            <a:r>
              <a:rPr lang="en-GB"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9" name="Rectangle 8"/>
          <p:cNvSpPr/>
          <p:nvPr/>
        </p:nvSpPr>
        <p:spPr>
          <a:xfrm>
            <a:off x="729048" y="1720840"/>
            <a:ext cx="7599406" cy="2554545"/>
          </a:xfrm>
          <a:prstGeom prst="rect">
            <a:avLst/>
          </a:prstGeom>
        </p:spPr>
        <p:txBody>
          <a:bodyPr wrap="square">
            <a:spAutoFit/>
          </a:bodyPr>
          <a:lstStyle/>
          <a:p>
            <a:pPr marL="342900" indent="-34290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In terms of the proposed new regulation 2(4)(</a:t>
            </a:r>
            <a:r>
              <a:rPr lang="en-GB" sz="2000" b="1" i="1" dirty="0">
                <a:latin typeface="Times New Roman" panose="02020603050405020304" pitchFamily="18" charset="0"/>
                <a:cs typeface="Times New Roman" panose="02020603050405020304" pitchFamily="18" charset="0"/>
              </a:rPr>
              <a:t>g</a:t>
            </a:r>
            <a:r>
              <a:rPr lang="en-GB" sz="2000" b="1" dirty="0">
                <a:latin typeface="Times New Roman" panose="02020603050405020304" pitchFamily="18" charset="0"/>
                <a:cs typeface="Times New Roman" panose="02020603050405020304" pitchFamily="18" charset="0"/>
              </a:rPr>
              <a:t>), if such a person is not available, the candidate in the immediately preceding election must be appointed.</a:t>
            </a:r>
            <a:endParaRPr lang="en-ZA"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In terms of the proposed new regulation 2(4)(</a:t>
            </a:r>
            <a:r>
              <a:rPr lang="en-GB" sz="2000" b="1" i="1" dirty="0">
                <a:latin typeface="Times New Roman" panose="02020603050405020304" pitchFamily="18" charset="0"/>
                <a:cs typeface="Times New Roman" panose="02020603050405020304" pitchFamily="18" charset="0"/>
              </a:rPr>
              <a:t>h</a:t>
            </a:r>
            <a:r>
              <a:rPr lang="en-GB" sz="2000" b="1" dirty="0">
                <a:latin typeface="Times New Roman" panose="02020603050405020304" pitchFamily="18" charset="0"/>
                <a:cs typeface="Times New Roman" panose="02020603050405020304" pitchFamily="18" charset="0"/>
              </a:rPr>
              <a:t>) of the Regulations, if no person referred to in paragraphs (</a:t>
            </a:r>
            <a:r>
              <a:rPr lang="en-GB" sz="2000" b="1" i="1" dirty="0">
                <a:latin typeface="Times New Roman" panose="02020603050405020304" pitchFamily="18" charset="0"/>
                <a:cs typeface="Times New Roman" panose="02020603050405020304" pitchFamily="18" charset="0"/>
              </a:rPr>
              <a:t>f</a:t>
            </a:r>
            <a:r>
              <a:rPr lang="en-GB" sz="2000" b="1" dirty="0">
                <a:latin typeface="Times New Roman" panose="02020603050405020304" pitchFamily="18" charset="0"/>
                <a:cs typeface="Times New Roman" panose="02020603050405020304" pitchFamily="18" charset="0"/>
              </a:rPr>
              <a:t>) of (</a:t>
            </a:r>
            <a:r>
              <a:rPr lang="en-GB" sz="2000" b="1" i="1" dirty="0">
                <a:latin typeface="Times New Roman" panose="02020603050405020304" pitchFamily="18" charset="0"/>
                <a:cs typeface="Times New Roman" panose="02020603050405020304" pitchFamily="18" charset="0"/>
              </a:rPr>
              <a:t>g</a:t>
            </a:r>
            <a:r>
              <a:rPr lang="en-GB" sz="2000" b="1" dirty="0">
                <a:latin typeface="Times New Roman" panose="02020603050405020304" pitchFamily="18" charset="0"/>
                <a:cs typeface="Times New Roman" panose="02020603050405020304" pitchFamily="18" charset="0"/>
              </a:rPr>
              <a:t>) is available the Council must conduct a by-election.</a:t>
            </a:r>
            <a:endParaRPr lang="en-ZA"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344341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570271"/>
            <a:ext cx="6841791" cy="830997"/>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DISCUSSION OF THE AMENDMENT REGULATIONS (</a:t>
            </a:r>
            <a:r>
              <a:rPr lang="en-GB" sz="2400" b="1" dirty="0" err="1">
                <a:latin typeface="Times New Roman" panose="02020603050405020304" pitchFamily="18" charset="0"/>
                <a:cs typeface="Times New Roman" panose="02020603050405020304" pitchFamily="18" charset="0"/>
              </a:rPr>
              <a:t>Reg</a:t>
            </a:r>
            <a:r>
              <a:rPr lang="en-GB" sz="2400" b="1" dirty="0">
                <a:latin typeface="Times New Roman" panose="02020603050405020304" pitchFamily="18" charset="0"/>
                <a:cs typeface="Times New Roman" panose="02020603050405020304" pitchFamily="18" charset="0"/>
              </a:rPr>
              <a:t> 2 </a:t>
            </a:r>
            <a:r>
              <a:rPr lang="en-GB" sz="2400" b="1" i="1" dirty="0" err="1">
                <a:latin typeface="Times New Roman" panose="02020603050405020304" pitchFamily="18" charset="0"/>
                <a:cs typeface="Times New Roman" panose="02020603050405020304" pitchFamily="18" charset="0"/>
              </a:rPr>
              <a:t>cont</a:t>
            </a:r>
            <a:r>
              <a:rPr lang="en-GB"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9" name="Rectangle 8"/>
          <p:cNvSpPr/>
          <p:nvPr/>
        </p:nvSpPr>
        <p:spPr>
          <a:xfrm>
            <a:off x="729048" y="1720840"/>
            <a:ext cx="7599406" cy="3785652"/>
          </a:xfrm>
          <a:prstGeom prst="rect">
            <a:avLst/>
          </a:prstGeom>
        </p:spPr>
        <p:txBody>
          <a:bodyPr wrap="square">
            <a:spAutoFit/>
          </a:bodyPr>
          <a:lstStyle/>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proposed new regulation 2(4)(</a:t>
            </a:r>
            <a:r>
              <a:rPr lang="en-GB" sz="2000" b="1" i="1" dirty="0" err="1">
                <a:latin typeface="Times New Roman" panose="02020603050405020304" pitchFamily="18" charset="0"/>
                <a:cs typeface="Times New Roman" panose="02020603050405020304" pitchFamily="18" charset="0"/>
              </a:rPr>
              <a:t>i</a:t>
            </a:r>
            <a:r>
              <a:rPr lang="en-GB" sz="2000" b="1" dirty="0">
                <a:latin typeface="Times New Roman" panose="02020603050405020304" pitchFamily="18" charset="0"/>
                <a:cs typeface="Times New Roman" panose="02020603050405020304" pitchFamily="18" charset="0"/>
              </a:rPr>
              <a:t>) of the Regulations provides that the term of the person that filled the casual vacancy must terminate on the date on which the office of the replaced member would have terminated.</a:t>
            </a:r>
          </a:p>
          <a:p>
            <a:pPr marL="342900" indent="-34290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proposed new regulation 2(4)(</a:t>
            </a:r>
            <a:r>
              <a:rPr lang="en-GB" sz="2000" b="1" i="1" dirty="0">
                <a:latin typeface="Times New Roman" panose="02020603050405020304" pitchFamily="18" charset="0"/>
                <a:cs typeface="Times New Roman" panose="02020603050405020304" pitchFamily="18" charset="0"/>
              </a:rPr>
              <a:t>j</a:t>
            </a:r>
            <a:r>
              <a:rPr lang="en-GB" sz="2000" b="1" dirty="0">
                <a:latin typeface="Times New Roman" panose="02020603050405020304" pitchFamily="18" charset="0"/>
                <a:cs typeface="Times New Roman" panose="02020603050405020304" pitchFamily="18" charset="0"/>
              </a:rPr>
              <a:t>) of the Regulations provides what information must be included in the guidelines by the Council. </a:t>
            </a:r>
          </a:p>
          <a:p>
            <a:pPr marL="342900" indent="-34290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Regulation 2(</a:t>
            </a:r>
            <a:r>
              <a:rPr lang="en-GB" sz="2000" b="1" i="1" dirty="0">
                <a:latin typeface="Times New Roman" panose="02020603050405020304" pitchFamily="18" charset="0"/>
                <a:cs typeface="Times New Roman" panose="02020603050405020304" pitchFamily="18" charset="0"/>
              </a:rPr>
              <a:t>d</a:t>
            </a:r>
            <a:r>
              <a:rPr lang="en-GB" sz="2000" b="1" dirty="0">
                <a:latin typeface="Times New Roman" panose="02020603050405020304" pitchFamily="18" charset="0"/>
                <a:cs typeface="Times New Roman" panose="02020603050405020304" pitchFamily="18" charset="0"/>
              </a:rPr>
              <a:t>) of the draft Regulations deletes references to the first election in regulation 2(5)(</a:t>
            </a:r>
            <a:r>
              <a:rPr lang="en-GB" sz="2000" b="1" i="1" dirty="0">
                <a:latin typeface="Times New Roman" panose="02020603050405020304" pitchFamily="18" charset="0"/>
                <a:cs typeface="Times New Roman" panose="02020603050405020304" pitchFamily="18" charset="0"/>
              </a:rPr>
              <a:t>b</a:t>
            </a:r>
            <a:r>
              <a:rPr lang="en-GB" sz="2000" b="1" dirty="0">
                <a:latin typeface="Times New Roman" panose="02020603050405020304" pitchFamily="18" charset="0"/>
                <a:cs typeface="Times New Roman" panose="02020603050405020304" pitchFamily="18" charset="0"/>
              </a:rPr>
              <a:t>) of the Regulations.</a:t>
            </a:r>
          </a:p>
          <a:p>
            <a:endParaRPr lang="en-ZA"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5513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570271"/>
            <a:ext cx="6841791" cy="830997"/>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DISCUSSION OF THE AMENDMENT REGULATIONS (</a:t>
            </a:r>
            <a:r>
              <a:rPr lang="en-GB" sz="2400" b="1" dirty="0" err="1">
                <a:latin typeface="Times New Roman" panose="02020603050405020304" pitchFamily="18" charset="0"/>
                <a:cs typeface="Times New Roman" panose="02020603050405020304" pitchFamily="18" charset="0"/>
              </a:rPr>
              <a:t>Reg</a:t>
            </a:r>
            <a:r>
              <a:rPr lang="en-GB" sz="2400" b="1" dirty="0">
                <a:latin typeface="Times New Roman" panose="02020603050405020304" pitchFamily="18" charset="0"/>
                <a:cs typeface="Times New Roman" panose="02020603050405020304" pitchFamily="18" charset="0"/>
              </a:rPr>
              <a:t> 2 </a:t>
            </a:r>
            <a:r>
              <a:rPr lang="en-GB" sz="2400" b="1" i="1" dirty="0" err="1">
                <a:latin typeface="Times New Roman" panose="02020603050405020304" pitchFamily="18" charset="0"/>
                <a:cs typeface="Times New Roman" panose="02020603050405020304" pitchFamily="18" charset="0"/>
              </a:rPr>
              <a:t>cont</a:t>
            </a:r>
            <a:r>
              <a:rPr lang="en-GB"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9" name="Rectangle 8"/>
          <p:cNvSpPr/>
          <p:nvPr/>
        </p:nvSpPr>
        <p:spPr>
          <a:xfrm>
            <a:off x="729048" y="1720840"/>
            <a:ext cx="7599406" cy="4708981"/>
          </a:xfrm>
          <a:prstGeom prst="rect">
            <a:avLst/>
          </a:prstGeom>
        </p:spPr>
        <p:txBody>
          <a:bodyPr wrap="square">
            <a:spAutoFit/>
          </a:bodyPr>
          <a:lstStyle/>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Regulation 2(</a:t>
            </a:r>
            <a:r>
              <a:rPr lang="en-GB" sz="2000" b="1" i="1" dirty="0">
                <a:latin typeface="Times New Roman" panose="02020603050405020304" pitchFamily="18" charset="0"/>
                <a:cs typeface="Times New Roman" panose="02020603050405020304" pitchFamily="18" charset="0"/>
              </a:rPr>
              <a:t>e</a:t>
            </a:r>
            <a:r>
              <a:rPr lang="en-GB" sz="2000" b="1" dirty="0">
                <a:latin typeface="Times New Roman" panose="02020603050405020304" pitchFamily="18" charset="0"/>
                <a:cs typeface="Times New Roman" panose="02020603050405020304" pitchFamily="18" charset="0"/>
              </a:rPr>
              <a:t>) of the draft Regulations amends regulation 2(11) of the Regulations, to refine the voting process and to include electronic voting. </a:t>
            </a:r>
          </a:p>
          <a:p>
            <a:pPr marL="342900" indent="-34290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wording of the new </a:t>
            </a:r>
            <a:r>
              <a:rPr lang="en-GB" sz="2000" b="1" dirty="0" err="1">
                <a:latin typeface="Times New Roman" panose="02020603050405020304" pitchFamily="18" charset="0"/>
                <a:cs typeface="Times New Roman" panose="02020603050405020304" pitchFamily="18" charset="0"/>
              </a:rPr>
              <a:t>subregulation</a:t>
            </a:r>
            <a:r>
              <a:rPr lang="en-GB" sz="2000" b="1" dirty="0">
                <a:latin typeface="Times New Roman" panose="02020603050405020304" pitchFamily="18" charset="0"/>
                <a:cs typeface="Times New Roman" panose="02020603050405020304" pitchFamily="18" charset="0"/>
              </a:rPr>
              <a:t> (11) is adapted to include the electronic voting option and no big changes to the process are made.</a:t>
            </a:r>
          </a:p>
          <a:p>
            <a:pPr marL="342900" indent="-34290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Regulation 2(</a:t>
            </a:r>
            <a:r>
              <a:rPr lang="en-GB" sz="2000" b="1" i="1" dirty="0">
                <a:latin typeface="Times New Roman" panose="02020603050405020304" pitchFamily="18" charset="0"/>
                <a:cs typeface="Times New Roman" panose="02020603050405020304" pitchFamily="18" charset="0"/>
              </a:rPr>
              <a:t>f</a:t>
            </a:r>
            <a:r>
              <a:rPr lang="en-GB" sz="2000" b="1" dirty="0">
                <a:latin typeface="Times New Roman" panose="02020603050405020304" pitchFamily="18" charset="0"/>
                <a:cs typeface="Times New Roman" panose="02020603050405020304" pitchFamily="18" charset="0"/>
              </a:rPr>
              <a:t>) of the draft Regulations amends regulation 2(12) of the Regulations to correct cross-references, consequent to the amendment to regulation 2(11).</a:t>
            </a:r>
          </a:p>
          <a:p>
            <a:pPr marL="342900" indent="-34290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endParaRPr lang="en-GB" sz="2000" b="1" dirty="0">
              <a:latin typeface="Times New Roman" panose="02020603050405020304" pitchFamily="18" charset="0"/>
              <a:cs typeface="Times New Roman" panose="02020603050405020304" pitchFamily="18" charset="0"/>
            </a:endParaRPr>
          </a:p>
          <a:p>
            <a:endParaRPr lang="en-GB" sz="2000" b="1" dirty="0">
              <a:latin typeface="Times New Roman" panose="02020603050405020304" pitchFamily="18" charset="0"/>
              <a:cs typeface="Times New Roman" panose="02020603050405020304" pitchFamily="18" charset="0"/>
            </a:endParaRPr>
          </a:p>
          <a:p>
            <a:endParaRPr lang="en-ZA"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816476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570271"/>
            <a:ext cx="6841791" cy="830997"/>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DISCUSSION OF THE AMENDMENT REGULATIONS (</a:t>
            </a:r>
            <a:r>
              <a:rPr lang="en-GB" sz="2400" b="1" dirty="0" err="1">
                <a:latin typeface="Times New Roman" panose="02020603050405020304" pitchFamily="18" charset="0"/>
                <a:cs typeface="Times New Roman" panose="02020603050405020304" pitchFamily="18" charset="0"/>
              </a:rPr>
              <a:t>Reg</a:t>
            </a:r>
            <a:r>
              <a:rPr lang="en-GB" sz="2400" b="1" dirty="0">
                <a:latin typeface="Times New Roman" panose="02020603050405020304" pitchFamily="18" charset="0"/>
                <a:cs typeface="Times New Roman" panose="02020603050405020304" pitchFamily="18" charset="0"/>
              </a:rPr>
              <a:t> 2 </a:t>
            </a:r>
            <a:r>
              <a:rPr lang="en-GB" sz="2400" b="1" i="1" dirty="0" err="1">
                <a:latin typeface="Times New Roman" panose="02020603050405020304" pitchFamily="18" charset="0"/>
                <a:cs typeface="Times New Roman" panose="02020603050405020304" pitchFamily="18" charset="0"/>
              </a:rPr>
              <a:t>cont</a:t>
            </a:r>
            <a:r>
              <a:rPr lang="en-GB"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9" name="Rectangle 8"/>
          <p:cNvSpPr/>
          <p:nvPr/>
        </p:nvSpPr>
        <p:spPr>
          <a:xfrm>
            <a:off x="729048" y="1720840"/>
            <a:ext cx="7599406" cy="3170099"/>
          </a:xfrm>
          <a:prstGeom prst="rect">
            <a:avLst/>
          </a:prstGeom>
        </p:spPr>
        <p:txBody>
          <a:bodyPr wrap="square">
            <a:spAutoFit/>
          </a:bodyPr>
          <a:lstStyle/>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Regulation 2(</a:t>
            </a:r>
            <a:r>
              <a:rPr lang="en-GB" sz="2000" b="1" i="1" dirty="0">
                <a:latin typeface="Times New Roman" panose="02020603050405020304" pitchFamily="18" charset="0"/>
                <a:cs typeface="Times New Roman" panose="02020603050405020304" pitchFamily="18" charset="0"/>
              </a:rPr>
              <a:t>g</a:t>
            </a:r>
            <a:r>
              <a:rPr lang="en-GB" sz="2000" b="1" dirty="0">
                <a:latin typeface="Times New Roman" panose="02020603050405020304" pitchFamily="18" charset="0"/>
                <a:cs typeface="Times New Roman" panose="02020603050405020304" pitchFamily="18" charset="0"/>
              </a:rPr>
              <a:t>) of the draft Regulations amends regulation 2(15), that provides for when the voting papers must be opened, to include a reference to the paper ballots, as the new regulation 2(25A)(</a:t>
            </a:r>
            <a:r>
              <a:rPr lang="en-GB" sz="2000" b="1" i="1" dirty="0">
                <a:latin typeface="Times New Roman" panose="02020603050405020304" pitchFamily="18" charset="0"/>
                <a:cs typeface="Times New Roman" panose="02020603050405020304" pitchFamily="18" charset="0"/>
              </a:rPr>
              <a:t>a</a:t>
            </a:r>
            <a:r>
              <a:rPr lang="en-GB" sz="2000" b="1" dirty="0">
                <a:latin typeface="Times New Roman" panose="02020603050405020304" pitchFamily="18" charset="0"/>
                <a:cs typeface="Times New Roman" panose="02020603050405020304" pitchFamily="18" charset="0"/>
              </a:rPr>
              <a:t>) will provide for this relating to electronic ballots.</a:t>
            </a:r>
          </a:p>
          <a:p>
            <a:pPr marL="342900" indent="-34290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Regulation 2(</a:t>
            </a:r>
            <a:r>
              <a:rPr lang="en-GB" sz="2000" b="1" i="1" dirty="0">
                <a:latin typeface="Times New Roman" panose="02020603050405020304" pitchFamily="18" charset="0"/>
                <a:cs typeface="Times New Roman" panose="02020603050405020304" pitchFamily="18" charset="0"/>
              </a:rPr>
              <a:t>h</a:t>
            </a:r>
            <a:r>
              <a:rPr lang="en-GB" sz="2000" b="1" dirty="0">
                <a:latin typeface="Times New Roman" panose="02020603050405020304" pitchFamily="18" charset="0"/>
                <a:cs typeface="Times New Roman" panose="02020603050405020304" pitchFamily="18" charset="0"/>
              </a:rPr>
              <a:t>), (</a:t>
            </a:r>
            <a:r>
              <a:rPr lang="en-GB" sz="2000" b="1" i="1" dirty="0" err="1">
                <a:latin typeface="Times New Roman" panose="02020603050405020304" pitchFamily="18" charset="0"/>
                <a:cs typeface="Times New Roman" panose="02020603050405020304" pitchFamily="18" charset="0"/>
              </a:rPr>
              <a:t>i</a:t>
            </a:r>
            <a:r>
              <a:rPr lang="en-GB" sz="2000" b="1" dirty="0">
                <a:latin typeface="Times New Roman" panose="02020603050405020304" pitchFamily="18" charset="0"/>
                <a:cs typeface="Times New Roman" panose="02020603050405020304" pitchFamily="18" charset="0"/>
              </a:rPr>
              <a:t>) and (</a:t>
            </a:r>
            <a:r>
              <a:rPr lang="en-GB" sz="2000" b="1" i="1" dirty="0">
                <a:latin typeface="Times New Roman" panose="02020603050405020304" pitchFamily="18" charset="0"/>
                <a:cs typeface="Times New Roman" panose="02020603050405020304" pitchFamily="18" charset="0"/>
              </a:rPr>
              <a:t>j</a:t>
            </a:r>
            <a:r>
              <a:rPr lang="en-GB" sz="2000" b="1" dirty="0">
                <a:latin typeface="Times New Roman" panose="02020603050405020304" pitchFamily="18" charset="0"/>
                <a:cs typeface="Times New Roman" panose="02020603050405020304" pitchFamily="18" charset="0"/>
              </a:rPr>
              <a:t>) of the draft Regulations amend regulations 2(21), 2(22)(</a:t>
            </a:r>
            <a:r>
              <a:rPr lang="en-GB" sz="2000" b="1" i="1" dirty="0">
                <a:latin typeface="Times New Roman" panose="02020603050405020304" pitchFamily="18" charset="0"/>
                <a:cs typeface="Times New Roman" panose="02020603050405020304" pitchFamily="18" charset="0"/>
              </a:rPr>
              <a:t>b</a:t>
            </a:r>
            <a:r>
              <a:rPr lang="en-GB" sz="2000" b="1" dirty="0">
                <a:latin typeface="Times New Roman" panose="02020603050405020304" pitchFamily="18" charset="0"/>
                <a:cs typeface="Times New Roman" panose="02020603050405020304" pitchFamily="18" charset="0"/>
              </a:rPr>
              <a:t>)(iii) and 2(23)(</a:t>
            </a:r>
            <a:r>
              <a:rPr lang="en-GB" sz="2000" b="1" i="1" dirty="0">
                <a:latin typeface="Times New Roman" panose="02020603050405020304" pitchFamily="18" charset="0"/>
                <a:cs typeface="Times New Roman" panose="02020603050405020304" pitchFamily="18" charset="0"/>
              </a:rPr>
              <a:t>a</a:t>
            </a:r>
            <a:r>
              <a:rPr lang="en-GB" sz="2000" b="1" dirty="0">
                <a:latin typeface="Times New Roman" panose="02020603050405020304" pitchFamily="18" charset="0"/>
                <a:cs typeface="Times New Roman" panose="02020603050405020304" pitchFamily="18" charset="0"/>
              </a:rPr>
              <a:t>) of the Regulations, to correct cross-references, consequent to the amendment to regulation 2(11).</a:t>
            </a:r>
          </a:p>
          <a:p>
            <a:endParaRPr lang="en-ZA"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172454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570271"/>
            <a:ext cx="6841791" cy="830997"/>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DISCUSSION OF THE AMENDMENT REGULATIONS (</a:t>
            </a:r>
            <a:r>
              <a:rPr lang="en-GB" sz="2400" b="1" dirty="0" err="1">
                <a:latin typeface="Times New Roman" panose="02020603050405020304" pitchFamily="18" charset="0"/>
                <a:cs typeface="Times New Roman" panose="02020603050405020304" pitchFamily="18" charset="0"/>
              </a:rPr>
              <a:t>Reg</a:t>
            </a:r>
            <a:r>
              <a:rPr lang="en-GB" sz="2400" b="1" dirty="0">
                <a:latin typeface="Times New Roman" panose="02020603050405020304" pitchFamily="18" charset="0"/>
                <a:cs typeface="Times New Roman" panose="02020603050405020304" pitchFamily="18" charset="0"/>
              </a:rPr>
              <a:t> 2 </a:t>
            </a:r>
            <a:r>
              <a:rPr lang="en-GB" sz="2400" b="1" i="1" dirty="0" err="1">
                <a:latin typeface="Times New Roman" panose="02020603050405020304" pitchFamily="18" charset="0"/>
                <a:cs typeface="Times New Roman" panose="02020603050405020304" pitchFamily="18" charset="0"/>
              </a:rPr>
              <a:t>cont</a:t>
            </a:r>
            <a:r>
              <a:rPr lang="en-GB"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9" name="Rectangle 8"/>
          <p:cNvSpPr/>
          <p:nvPr/>
        </p:nvSpPr>
        <p:spPr>
          <a:xfrm>
            <a:off x="729048" y="1720840"/>
            <a:ext cx="7599406" cy="4401205"/>
          </a:xfrm>
          <a:prstGeom prst="rect">
            <a:avLst/>
          </a:prstGeom>
        </p:spPr>
        <p:txBody>
          <a:bodyPr wrap="square">
            <a:spAutoFit/>
          </a:bodyPr>
          <a:lstStyle/>
          <a:p>
            <a:pPr marL="285750" indent="-285750">
              <a:buFont typeface="Arial" panose="020B0604020202020204" pitchFamily="34" charset="0"/>
              <a:buChar char="•"/>
            </a:pPr>
            <a:r>
              <a:rPr lang="en-ZA" sz="2000" b="1" dirty="0">
                <a:latin typeface="Times New Roman" panose="02020603050405020304" pitchFamily="18" charset="0"/>
                <a:cs typeface="Times New Roman" panose="02020603050405020304" pitchFamily="18" charset="0"/>
              </a:rPr>
              <a:t>Regulation 2(</a:t>
            </a:r>
            <a:r>
              <a:rPr lang="en-ZA" sz="2000" b="1" i="1" dirty="0">
                <a:latin typeface="Times New Roman" panose="02020603050405020304" pitchFamily="18" charset="0"/>
                <a:cs typeface="Times New Roman" panose="02020603050405020304" pitchFamily="18" charset="0"/>
              </a:rPr>
              <a:t>k</a:t>
            </a:r>
            <a:r>
              <a:rPr lang="en-ZA" sz="2000" b="1" dirty="0">
                <a:latin typeface="Times New Roman" panose="02020603050405020304" pitchFamily="18" charset="0"/>
                <a:cs typeface="Times New Roman" panose="02020603050405020304" pitchFamily="18" charset="0"/>
              </a:rPr>
              <a:t>) of the draft Regulations inserts a new regulation 2(25A) in the Regulations, to provide for the process applicable to the electronic ballots. </a:t>
            </a:r>
          </a:p>
          <a:p>
            <a:r>
              <a:rPr lang="en-ZA" sz="2000" b="1"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ZA" sz="2000" b="1" dirty="0">
                <a:latin typeface="Times New Roman" panose="02020603050405020304" pitchFamily="18" charset="0"/>
                <a:cs typeface="Times New Roman" panose="02020603050405020304" pitchFamily="18" charset="0"/>
              </a:rPr>
              <a:t>The process is similar to that of voting by paper ballot. </a:t>
            </a:r>
          </a:p>
          <a:p>
            <a:r>
              <a:rPr lang="en-ZA" sz="2000" b="1"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ZA" sz="2000" b="1" dirty="0">
                <a:latin typeface="Times New Roman" panose="02020603050405020304" pitchFamily="18" charset="0"/>
                <a:cs typeface="Times New Roman" panose="02020603050405020304" pitchFamily="18" charset="0"/>
              </a:rPr>
              <a:t>In terms of regulation 2(25A)(</a:t>
            </a:r>
            <a:r>
              <a:rPr lang="en-ZA" sz="2000" b="1" i="1" dirty="0">
                <a:latin typeface="Times New Roman" panose="02020603050405020304" pitchFamily="18" charset="0"/>
                <a:cs typeface="Times New Roman" panose="02020603050405020304" pitchFamily="18" charset="0"/>
              </a:rPr>
              <a:t>a</a:t>
            </a:r>
            <a:r>
              <a:rPr lang="en-ZA" sz="2000" b="1" dirty="0">
                <a:latin typeface="Times New Roman" panose="02020603050405020304" pitchFamily="18" charset="0"/>
                <a:cs typeface="Times New Roman" panose="02020603050405020304" pitchFamily="18" charset="0"/>
              </a:rPr>
              <a:t>) the chairperson and referee must examine the electronic documents, verify them, and regard them as void, if applicable. </a:t>
            </a:r>
          </a:p>
          <a:p>
            <a:pPr marL="800100" lvl="1" indent="-342900">
              <a:buFont typeface="Wingdings" panose="05000000000000000000" pitchFamily="2" charset="2"/>
              <a:buChar char="v"/>
            </a:pPr>
            <a:r>
              <a:rPr lang="en-ZA" sz="2000" b="1" dirty="0">
                <a:latin typeface="Times New Roman" panose="02020603050405020304" pitchFamily="18" charset="0"/>
                <a:cs typeface="Times New Roman" panose="02020603050405020304" pitchFamily="18" charset="0"/>
              </a:rPr>
              <a:t>In terms of paragraph (</a:t>
            </a:r>
            <a:r>
              <a:rPr lang="en-ZA" sz="2000" b="1" i="1" dirty="0">
                <a:latin typeface="Times New Roman" panose="02020603050405020304" pitchFamily="18" charset="0"/>
                <a:cs typeface="Times New Roman" panose="02020603050405020304" pitchFamily="18" charset="0"/>
              </a:rPr>
              <a:t>b</a:t>
            </a:r>
            <a:r>
              <a:rPr lang="en-ZA" sz="2000" b="1" dirty="0">
                <a:latin typeface="Times New Roman" panose="02020603050405020304" pitchFamily="18" charset="0"/>
                <a:cs typeface="Times New Roman" panose="02020603050405020304" pitchFamily="18" charset="0"/>
              </a:rPr>
              <a:t>) the referee’s view prevails, in case of a disagreement. </a:t>
            </a:r>
          </a:p>
          <a:p>
            <a:pPr marL="800100" lvl="1" indent="-342900">
              <a:buFont typeface="Wingdings" panose="05000000000000000000" pitchFamily="2" charset="2"/>
              <a:buChar char="v"/>
            </a:pPr>
            <a:r>
              <a:rPr lang="en-ZA" sz="2000" b="1" dirty="0">
                <a:latin typeface="Times New Roman" panose="02020603050405020304" pitchFamily="18" charset="0"/>
                <a:cs typeface="Times New Roman" panose="02020603050405020304" pitchFamily="18" charset="0"/>
              </a:rPr>
              <a:t>The referee must record and endorse invalid forms, in terms of paragraph (</a:t>
            </a:r>
            <a:r>
              <a:rPr lang="en-ZA" sz="2000" b="1" i="1" dirty="0">
                <a:latin typeface="Times New Roman" panose="02020603050405020304" pitchFamily="18" charset="0"/>
                <a:cs typeface="Times New Roman" panose="02020603050405020304" pitchFamily="18" charset="0"/>
              </a:rPr>
              <a:t>c</a:t>
            </a:r>
            <a:r>
              <a:rPr lang="en-ZA" sz="2000" b="1" dirty="0">
                <a:latin typeface="Times New Roman" panose="02020603050405020304" pitchFamily="18" charset="0"/>
                <a:cs typeface="Times New Roman" panose="02020603050405020304" pitchFamily="18" charset="0"/>
              </a:rPr>
              <a:t>).</a:t>
            </a:r>
          </a:p>
          <a:p>
            <a:r>
              <a:rPr lang="en-ZA" sz="20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36425672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570271"/>
            <a:ext cx="6841791" cy="830997"/>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DISCUSSION OF THE AMENDMENT REGULATIONS (</a:t>
            </a:r>
            <a:r>
              <a:rPr lang="en-GB" sz="2400" b="1" dirty="0" err="1">
                <a:latin typeface="Times New Roman" panose="02020603050405020304" pitchFamily="18" charset="0"/>
                <a:cs typeface="Times New Roman" panose="02020603050405020304" pitchFamily="18" charset="0"/>
              </a:rPr>
              <a:t>Reg</a:t>
            </a:r>
            <a:r>
              <a:rPr lang="en-GB" sz="2400" b="1" dirty="0">
                <a:latin typeface="Times New Roman" panose="02020603050405020304" pitchFamily="18" charset="0"/>
                <a:cs typeface="Times New Roman" panose="02020603050405020304" pitchFamily="18" charset="0"/>
              </a:rPr>
              <a:t> 2 </a:t>
            </a:r>
            <a:r>
              <a:rPr lang="en-GB" sz="2400" b="1" i="1" dirty="0" err="1">
                <a:latin typeface="Times New Roman" panose="02020603050405020304" pitchFamily="18" charset="0"/>
                <a:cs typeface="Times New Roman" panose="02020603050405020304" pitchFamily="18" charset="0"/>
              </a:rPr>
              <a:t>cont</a:t>
            </a:r>
            <a:r>
              <a:rPr lang="en-GB"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9" name="Rectangle 8"/>
          <p:cNvSpPr/>
          <p:nvPr/>
        </p:nvSpPr>
        <p:spPr>
          <a:xfrm>
            <a:off x="729048" y="1720840"/>
            <a:ext cx="7599406" cy="5016758"/>
          </a:xfrm>
          <a:prstGeom prst="rect">
            <a:avLst/>
          </a:prstGeom>
        </p:spPr>
        <p:txBody>
          <a:bodyPr wrap="square">
            <a:spAutoFit/>
          </a:bodyPr>
          <a:lstStyle/>
          <a:p>
            <a:pPr marL="800100" lvl="1" indent="-342900">
              <a:buFont typeface="Wingdings" panose="05000000000000000000" pitchFamily="2" charset="2"/>
              <a:buChar char="v"/>
            </a:pPr>
            <a:r>
              <a:rPr lang="en-ZA" sz="2000" b="1" dirty="0">
                <a:latin typeface="Times New Roman" panose="02020603050405020304" pitchFamily="18" charset="0"/>
                <a:cs typeface="Times New Roman" panose="02020603050405020304" pitchFamily="18" charset="0"/>
              </a:rPr>
              <a:t>In terms of regulation 2(25A)(</a:t>
            </a:r>
            <a:r>
              <a:rPr lang="en-ZA" sz="2000" b="1" i="1" dirty="0">
                <a:latin typeface="Times New Roman" panose="02020603050405020304" pitchFamily="18" charset="0"/>
                <a:cs typeface="Times New Roman" panose="02020603050405020304" pitchFamily="18" charset="0"/>
              </a:rPr>
              <a:t>d</a:t>
            </a:r>
            <a:r>
              <a:rPr lang="en-ZA" sz="2000" b="1" dirty="0">
                <a:latin typeface="Times New Roman" panose="02020603050405020304" pitchFamily="18" charset="0"/>
                <a:cs typeface="Times New Roman" panose="02020603050405020304" pitchFamily="18" charset="0"/>
              </a:rPr>
              <a:t>) the chairperson and referee must note the voters’ information in a voting register. </a:t>
            </a:r>
          </a:p>
          <a:p>
            <a:pPr marL="285750" indent="-285750">
              <a:buFont typeface="Arial" panose="020B0604020202020204" pitchFamily="34" charset="0"/>
              <a:buChar char="•"/>
            </a:pPr>
            <a:endParaRPr lang="en-ZA" sz="2000" b="1"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v"/>
            </a:pPr>
            <a:r>
              <a:rPr lang="en-ZA" sz="2000" b="1" dirty="0">
                <a:latin typeface="Times New Roman" panose="02020603050405020304" pitchFamily="18" charset="0"/>
                <a:cs typeface="Times New Roman" panose="02020603050405020304" pitchFamily="18" charset="0"/>
              </a:rPr>
              <a:t>The chairperson must, in terms of paragraph (</a:t>
            </a:r>
            <a:r>
              <a:rPr lang="en-ZA" sz="2000" b="1" i="1" dirty="0">
                <a:latin typeface="Times New Roman" panose="02020603050405020304" pitchFamily="18" charset="0"/>
                <a:cs typeface="Times New Roman" panose="02020603050405020304" pitchFamily="18" charset="0"/>
              </a:rPr>
              <a:t>e</a:t>
            </a:r>
            <a:r>
              <a:rPr lang="en-ZA" sz="2000" b="1" dirty="0">
                <a:latin typeface="Times New Roman" panose="02020603050405020304" pitchFamily="18" charset="0"/>
                <a:cs typeface="Times New Roman" panose="02020603050405020304" pitchFamily="18" charset="0"/>
              </a:rPr>
              <a:t>), securely retain the electronic documents in the presence of the referee.  </a:t>
            </a:r>
          </a:p>
          <a:p>
            <a:pPr marL="285750" indent="-285750">
              <a:buFont typeface="Arial" panose="020B0604020202020204" pitchFamily="34" charset="0"/>
              <a:buChar char="•"/>
            </a:pPr>
            <a:endParaRPr lang="en-ZA" sz="2000" b="1"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v"/>
            </a:pPr>
            <a:r>
              <a:rPr lang="en-ZA" sz="2000" b="1" dirty="0">
                <a:latin typeface="Times New Roman" panose="02020603050405020304" pitchFamily="18" charset="0"/>
                <a:cs typeface="Times New Roman" panose="02020603050405020304" pitchFamily="18" charset="0"/>
              </a:rPr>
              <a:t>The documents must be retained for three months, as are the paper ballots. </a:t>
            </a:r>
          </a:p>
          <a:p>
            <a:pPr marL="285750" indent="-285750">
              <a:buFont typeface="Arial" panose="020B0604020202020204" pitchFamily="34" charset="0"/>
              <a:buChar char="•"/>
            </a:pPr>
            <a:endParaRPr lang="en-ZA" sz="2000" b="1"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v"/>
            </a:pPr>
            <a:r>
              <a:rPr lang="en-ZA" sz="2000" b="1" dirty="0">
                <a:latin typeface="Times New Roman" panose="02020603050405020304" pitchFamily="18" charset="0"/>
                <a:cs typeface="Times New Roman" panose="02020603050405020304" pitchFamily="18" charset="0"/>
              </a:rPr>
              <a:t>In terms of regulation 2(25A)(</a:t>
            </a:r>
            <a:r>
              <a:rPr lang="en-ZA" sz="2000" b="1" i="1" dirty="0">
                <a:latin typeface="Times New Roman" panose="02020603050405020304" pitchFamily="18" charset="0"/>
                <a:cs typeface="Times New Roman" panose="02020603050405020304" pitchFamily="18" charset="0"/>
              </a:rPr>
              <a:t>f</a:t>
            </a:r>
            <a:r>
              <a:rPr lang="en-ZA" sz="2000" b="1" dirty="0">
                <a:latin typeface="Times New Roman" panose="02020603050405020304" pitchFamily="18" charset="0"/>
                <a:cs typeface="Times New Roman" panose="02020603050405020304" pitchFamily="18" charset="0"/>
              </a:rPr>
              <a:t>) the independent electoral service provider must count the votes recorded in the electronic voting system and record the result in the presence of the scrutineers and the referee, where after the chairperson must securely retain or save it. </a:t>
            </a:r>
          </a:p>
          <a:p>
            <a:pPr marL="285750" indent="-285750">
              <a:buFont typeface="Arial" panose="020B0604020202020204" pitchFamily="34" charset="0"/>
              <a:buChar char="•"/>
            </a:pPr>
            <a:endParaRPr lang="en-ZA"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910737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570271"/>
            <a:ext cx="6841791" cy="830997"/>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DISCUSSION OF THE AMENDMENT REGULATIONS (</a:t>
            </a:r>
            <a:r>
              <a:rPr lang="en-GB" sz="2400" b="1" dirty="0" err="1">
                <a:latin typeface="Times New Roman" panose="02020603050405020304" pitchFamily="18" charset="0"/>
                <a:cs typeface="Times New Roman" panose="02020603050405020304" pitchFamily="18" charset="0"/>
              </a:rPr>
              <a:t>Reg</a:t>
            </a:r>
            <a:r>
              <a:rPr lang="en-GB" sz="2400" b="1" dirty="0">
                <a:latin typeface="Times New Roman" panose="02020603050405020304" pitchFamily="18" charset="0"/>
                <a:cs typeface="Times New Roman" panose="02020603050405020304" pitchFamily="18" charset="0"/>
              </a:rPr>
              <a:t> 2 </a:t>
            </a:r>
            <a:r>
              <a:rPr lang="en-GB" sz="2400" b="1" i="1" dirty="0" err="1">
                <a:latin typeface="Times New Roman" panose="02020603050405020304" pitchFamily="18" charset="0"/>
                <a:cs typeface="Times New Roman" panose="02020603050405020304" pitchFamily="18" charset="0"/>
              </a:rPr>
              <a:t>cont</a:t>
            </a:r>
            <a:r>
              <a:rPr lang="en-GB"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9" name="Rectangle 8"/>
          <p:cNvSpPr/>
          <p:nvPr/>
        </p:nvSpPr>
        <p:spPr>
          <a:xfrm>
            <a:off x="729048" y="1720840"/>
            <a:ext cx="7599406" cy="4339650"/>
          </a:xfrm>
          <a:prstGeom prst="rect">
            <a:avLst/>
          </a:prstGeom>
        </p:spPr>
        <p:txBody>
          <a:bodyPr wrap="square">
            <a:spAutoFit/>
          </a:bodyPr>
          <a:lstStyle/>
          <a:p>
            <a:pPr marL="285750" indent="-28575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Regulation 2(</a:t>
            </a:r>
            <a:r>
              <a:rPr lang="en-GB" sz="2000" b="1" i="1" dirty="0">
                <a:latin typeface="Times New Roman" panose="02020603050405020304" pitchFamily="18" charset="0"/>
                <a:cs typeface="Times New Roman" panose="02020603050405020304" pitchFamily="18" charset="0"/>
              </a:rPr>
              <a:t>l</a:t>
            </a:r>
            <a:r>
              <a:rPr lang="en-GB" sz="2000" b="1" dirty="0">
                <a:latin typeface="Times New Roman" panose="02020603050405020304" pitchFamily="18" charset="0"/>
                <a:cs typeface="Times New Roman" panose="02020603050405020304" pitchFamily="18" charset="0"/>
              </a:rPr>
              <a:t>) of the draft Regulations amends regulation 2(29), that provides for the reporting of the result by the scrutineers, to include references to electronic voting and paper ballots.</a:t>
            </a:r>
          </a:p>
          <a:p>
            <a:pPr marL="285750" indent="-28575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Regulation 2(</a:t>
            </a:r>
            <a:r>
              <a:rPr lang="en-GB" sz="2000" b="1" i="1" dirty="0">
                <a:latin typeface="Times New Roman" panose="02020603050405020304" pitchFamily="18" charset="0"/>
                <a:cs typeface="Times New Roman" panose="02020603050405020304" pitchFamily="18" charset="0"/>
              </a:rPr>
              <a:t>m</a:t>
            </a:r>
            <a:r>
              <a:rPr lang="en-GB" sz="2000" b="1" dirty="0">
                <a:latin typeface="Times New Roman" panose="02020603050405020304" pitchFamily="18" charset="0"/>
                <a:cs typeface="Times New Roman" panose="02020603050405020304" pitchFamily="18" charset="0"/>
              </a:rPr>
              <a:t>) of the draft Regulations amends regulation 2(32) of the Regulations to provide how practitioners must be notified of the election results.</a:t>
            </a:r>
          </a:p>
          <a:p>
            <a:pPr marL="285750" indent="-28575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Regulation 2(</a:t>
            </a:r>
            <a:r>
              <a:rPr lang="en-GB" sz="2000" b="1" i="1" dirty="0">
                <a:latin typeface="Times New Roman" panose="02020603050405020304" pitchFamily="18" charset="0"/>
                <a:cs typeface="Times New Roman" panose="02020603050405020304" pitchFamily="18" charset="0"/>
              </a:rPr>
              <a:t>n</a:t>
            </a:r>
            <a:r>
              <a:rPr lang="en-GB" sz="2000" b="1" dirty="0">
                <a:latin typeface="Times New Roman" panose="02020603050405020304" pitchFamily="18" charset="0"/>
                <a:cs typeface="Times New Roman" panose="02020603050405020304" pitchFamily="18" charset="0"/>
              </a:rPr>
              <a:t>) of the draft Regulations amends regulation 2(35) of the Regulations to correct a cross-reference, consequent to the amendment to regulation 2(11).</a:t>
            </a:r>
          </a:p>
          <a:p>
            <a:pPr marL="285750" indent="-285750">
              <a:buFont typeface="Arial" panose="020B0604020202020204" pitchFamily="34" charset="0"/>
              <a:buChar char="•"/>
            </a:pPr>
            <a:endParaRPr lang="en-ZA"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ZA"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ZA"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793162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570271"/>
            <a:ext cx="6841791" cy="830997"/>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DISCUSSION OF THE AMENDMENT REGULATIONS (</a:t>
            </a:r>
            <a:r>
              <a:rPr lang="en-GB" sz="2400" b="1" dirty="0" err="1">
                <a:latin typeface="Times New Roman" panose="02020603050405020304" pitchFamily="18" charset="0"/>
                <a:cs typeface="Times New Roman" panose="02020603050405020304" pitchFamily="18" charset="0"/>
              </a:rPr>
              <a:t>Regs</a:t>
            </a:r>
            <a:r>
              <a:rPr lang="en-GB" sz="2400" b="1" dirty="0">
                <a:latin typeface="Times New Roman" panose="02020603050405020304" pitchFamily="18" charset="0"/>
                <a:cs typeface="Times New Roman" panose="02020603050405020304" pitchFamily="18" charset="0"/>
              </a:rPr>
              <a:t> 3, 4 and 5)</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9" name="Rectangle 8"/>
          <p:cNvSpPr/>
          <p:nvPr/>
        </p:nvSpPr>
        <p:spPr>
          <a:xfrm>
            <a:off x="729048" y="1720840"/>
            <a:ext cx="7599406" cy="3108543"/>
          </a:xfrm>
          <a:prstGeom prst="rect">
            <a:avLst/>
          </a:prstGeom>
        </p:spPr>
        <p:txBody>
          <a:bodyPr wrap="square">
            <a:spAutoFit/>
          </a:bodyPr>
          <a:lstStyle/>
          <a:p>
            <a:pPr marL="285750" indent="-28575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Regulations 3 and 4 of the draft Regulations delete references to the first election in the ballot papers, as contained in Annexures A and B to the Regulations.</a:t>
            </a:r>
          </a:p>
          <a:p>
            <a:pPr marL="285750" indent="-28575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Regulation 5 of the amendment Regulations provides that the Regulations will come into operation on the date of publication thereof in the </a:t>
            </a:r>
            <a:r>
              <a:rPr lang="en-GB" sz="2000" b="1" i="1" dirty="0">
                <a:latin typeface="Times New Roman" panose="02020603050405020304" pitchFamily="18" charset="0"/>
                <a:cs typeface="Times New Roman" panose="02020603050405020304" pitchFamily="18" charset="0"/>
              </a:rPr>
              <a:t>Gazette</a:t>
            </a:r>
            <a:r>
              <a:rPr lang="en-GB" sz="2000" b="1"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GB"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ZA"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ZA"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204782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855407" y="1614272"/>
            <a:ext cx="7473047" cy="5601533"/>
          </a:xfrm>
          <a:prstGeom prst="rect">
            <a:avLst/>
          </a:prstGeom>
          <a:noFill/>
        </p:spPr>
        <p:txBody>
          <a:bodyPr wrap="square" rtlCol="0">
            <a:spAutoFit/>
          </a:bodyPr>
          <a:lstStyle/>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Comment was invited by email from the following stakeholders on 30 April 2021:</a:t>
            </a:r>
          </a:p>
          <a:p>
            <a:pPr marL="800100" lvl="1" indent="-342900">
              <a:buFont typeface="Wingdings" panose="05000000000000000000" pitchFamily="2" charset="2"/>
              <a:buChar char="Ø"/>
            </a:pPr>
            <a:r>
              <a:rPr lang="en-GB" sz="2000" b="1" dirty="0">
                <a:latin typeface="Times New Roman" panose="02020603050405020304" pitchFamily="18" charset="0"/>
                <a:cs typeface="Times New Roman" panose="02020603050405020304" pitchFamily="18" charset="0"/>
              </a:rPr>
              <a:t>Black Lawyers Association</a:t>
            </a:r>
          </a:p>
          <a:p>
            <a:pPr marL="800100" lvl="1" indent="-342900">
              <a:buFont typeface="Wingdings" panose="05000000000000000000" pitchFamily="2" charset="2"/>
              <a:buChar char="Ø"/>
            </a:pPr>
            <a:r>
              <a:rPr lang="en-GB" sz="2000" b="1" dirty="0">
                <a:latin typeface="Times New Roman" panose="02020603050405020304" pitchFamily="18" charset="0"/>
                <a:cs typeface="Times New Roman" panose="02020603050405020304" pitchFamily="18" charset="0"/>
              </a:rPr>
              <a:t>National Association of Democratic Lawyers</a:t>
            </a:r>
          </a:p>
          <a:p>
            <a:pPr marL="800100" lvl="1" indent="-342900">
              <a:buFont typeface="Wingdings" panose="05000000000000000000" pitchFamily="2" charset="2"/>
              <a:buChar char="Ø"/>
            </a:pPr>
            <a:r>
              <a:rPr lang="en-GB" sz="2000" b="1" dirty="0">
                <a:latin typeface="Times New Roman" panose="02020603050405020304" pitchFamily="18" charset="0"/>
                <a:cs typeface="Times New Roman" panose="02020603050405020304" pitchFamily="18" charset="0"/>
              </a:rPr>
              <a:t>Law Societies of South Africa</a:t>
            </a:r>
          </a:p>
          <a:p>
            <a:pPr marL="800100" lvl="1" indent="-342900">
              <a:buFont typeface="Wingdings" panose="05000000000000000000" pitchFamily="2" charset="2"/>
              <a:buChar char="Ø"/>
            </a:pPr>
            <a:r>
              <a:rPr lang="en-GB" sz="2000" b="1" dirty="0">
                <a:latin typeface="Times New Roman" panose="02020603050405020304" pitchFamily="18" charset="0"/>
                <a:cs typeface="Times New Roman" panose="02020603050405020304" pitchFamily="18" charset="0"/>
              </a:rPr>
              <a:t>Pan African Bar Association</a:t>
            </a:r>
          </a:p>
          <a:p>
            <a:pPr marL="800100" lvl="1" indent="-342900">
              <a:buFont typeface="Wingdings" panose="05000000000000000000" pitchFamily="2" charset="2"/>
              <a:buChar char="Ø"/>
            </a:pPr>
            <a:r>
              <a:rPr lang="en-GB" sz="2000" b="1" dirty="0">
                <a:latin typeface="Times New Roman" panose="02020603050405020304" pitchFamily="18" charset="0"/>
                <a:cs typeface="Times New Roman" panose="02020603050405020304" pitchFamily="18" charset="0"/>
              </a:rPr>
              <a:t>General Council of the Bar</a:t>
            </a:r>
          </a:p>
          <a:p>
            <a:pPr marL="800100" lvl="1" indent="-342900">
              <a:buFont typeface="Wingdings" panose="05000000000000000000" pitchFamily="2" charset="2"/>
              <a:buChar char="Ø"/>
            </a:pPr>
            <a:r>
              <a:rPr lang="en-GB" sz="2000" b="1" dirty="0">
                <a:latin typeface="Times New Roman" panose="02020603050405020304" pitchFamily="18" charset="0"/>
                <a:cs typeface="Times New Roman" panose="02020603050405020304" pitchFamily="18" charset="0"/>
              </a:rPr>
              <a:t>National Bar Council</a:t>
            </a:r>
          </a:p>
          <a:p>
            <a:pPr marL="800100" lvl="1" indent="-342900">
              <a:buFont typeface="Wingdings" panose="05000000000000000000" pitchFamily="2" charset="2"/>
              <a:buChar char="Ø"/>
            </a:pPr>
            <a:r>
              <a:rPr lang="en-GB" sz="2000" b="1" dirty="0">
                <a:latin typeface="Times New Roman" panose="02020603050405020304" pitchFamily="18" charset="0"/>
                <a:cs typeface="Times New Roman" panose="02020603050405020304" pitchFamily="18" charset="0"/>
              </a:rPr>
              <a:t>National Forum of Advocates</a:t>
            </a:r>
          </a:p>
          <a:p>
            <a:pPr marL="800100" lvl="1" indent="-342900">
              <a:buFont typeface="Wingdings" panose="05000000000000000000" pitchFamily="2" charset="2"/>
              <a:buChar char="Ø"/>
            </a:pPr>
            <a:r>
              <a:rPr lang="en-GB" sz="2000" b="1" dirty="0">
                <a:latin typeface="Times New Roman" panose="02020603050405020304" pitchFamily="18" charset="0"/>
                <a:cs typeface="Times New Roman" panose="02020603050405020304" pitchFamily="18" charset="0"/>
              </a:rPr>
              <a:t>Legal Aid South Africa</a:t>
            </a:r>
          </a:p>
          <a:p>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An invitation to comment was placed on the Departmental website on 30 April 2021.</a:t>
            </a:r>
          </a:p>
          <a:p>
            <a:pPr marL="342900" indent="-34290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No comments were received. </a:t>
            </a:r>
          </a:p>
          <a:p>
            <a:pPr marL="342900" indent="-342900" algn="ctr">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endParaRPr lang="en-GB" sz="2000" b="1" dirty="0">
              <a:latin typeface="Times New Roman" panose="02020603050405020304" pitchFamily="18" charset="0"/>
              <a:cs typeface="Times New Roman" panose="02020603050405020304" pitchFamily="18" charset="0"/>
            </a:endParaRPr>
          </a:p>
          <a:p>
            <a:endParaRPr lang="en-GB"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461665"/>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GENERAL</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35727437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855407" y="1614272"/>
            <a:ext cx="7473047" cy="984885"/>
          </a:xfrm>
          <a:prstGeom prst="rect">
            <a:avLst/>
          </a:prstGeom>
          <a:noFill/>
        </p:spPr>
        <p:txBody>
          <a:bodyPr wrap="square" rtlCol="0">
            <a:spAutoFit/>
          </a:bodyPr>
          <a:lstStyle/>
          <a:p>
            <a:pPr marL="342900" indent="-342900" algn="ctr">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endParaRPr lang="en-GB" sz="2000" b="1" dirty="0">
              <a:latin typeface="Times New Roman" panose="02020603050405020304" pitchFamily="18" charset="0"/>
              <a:cs typeface="Times New Roman" panose="02020603050405020304" pitchFamily="18" charset="0"/>
            </a:endParaRPr>
          </a:p>
          <a:p>
            <a:endParaRPr lang="en-GB"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461665"/>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GENERAL</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7" name="Rectangle 6"/>
          <p:cNvSpPr/>
          <p:nvPr/>
        </p:nvSpPr>
        <p:spPr>
          <a:xfrm>
            <a:off x="729048" y="2222090"/>
            <a:ext cx="7599406" cy="2554545"/>
          </a:xfrm>
          <a:prstGeom prst="rect">
            <a:avLst/>
          </a:prstGeom>
        </p:spPr>
        <p:txBody>
          <a:bodyPr wrap="square">
            <a:spAutoFit/>
          </a:bodyPr>
          <a:lstStyle/>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Presidency: Policy and Research exempted the Department from conducting a Socio-Economic Impact Assessment on the amendment regulations.</a:t>
            </a:r>
          </a:p>
          <a:p>
            <a:pPr marL="342900" indent="-34290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pPr algn="ctr"/>
            <a:endParaRPr lang="en-GB" sz="2000" b="1" dirty="0">
              <a:latin typeface="Times New Roman" panose="02020603050405020304" pitchFamily="18" charset="0"/>
              <a:cs typeface="Times New Roman" panose="02020603050405020304" pitchFamily="18" charset="0"/>
            </a:endParaRPr>
          </a:p>
          <a:p>
            <a:pPr algn="ctr"/>
            <a:endParaRPr lang="en-GB" sz="2000" b="1" dirty="0">
              <a:latin typeface="Times New Roman" panose="02020603050405020304" pitchFamily="18" charset="0"/>
              <a:cs typeface="Times New Roman" panose="02020603050405020304" pitchFamily="18" charset="0"/>
            </a:endParaRPr>
          </a:p>
          <a:p>
            <a:pPr algn="ctr"/>
            <a:endParaRPr lang="en-GB" sz="2000" b="1" dirty="0">
              <a:latin typeface="Times New Roman" panose="02020603050405020304" pitchFamily="18" charset="0"/>
              <a:cs typeface="Times New Roman" panose="02020603050405020304" pitchFamily="18" charset="0"/>
            </a:endParaRPr>
          </a:p>
          <a:p>
            <a:pPr algn="ctr"/>
            <a:r>
              <a:rPr lang="en-GB" sz="2000" b="1"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xmlns="" val="37111846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729049" y="1989438"/>
            <a:ext cx="7401697" cy="2831544"/>
          </a:xfrm>
          <a:prstGeom prst="rect">
            <a:avLst/>
          </a:prstGeom>
          <a:noFill/>
        </p:spPr>
        <p:txBody>
          <a:bodyPr wrap="square" rtlCol="0">
            <a:spAutoFit/>
          </a:bodyPr>
          <a:lstStyle/>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majority of the sections of the Legal Practice Act, 2014 (Act No. 28 of 2014) (“the Act”) came into operation with effect from 31 October 2018 and 1 November 2018, respectively.  </a:t>
            </a:r>
          </a:p>
          <a:p>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Legal Practice Council (“the Council”) was established.  </a:t>
            </a:r>
          </a:p>
          <a:p>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first Regulations in terms of the Act were published by Government Notice No. R. 921 of 31 </a:t>
            </a:r>
            <a:r>
              <a:rPr lang="en-GB" sz="2000" b="1">
                <a:latin typeface="Times New Roman" panose="02020603050405020304" pitchFamily="18" charset="0"/>
                <a:cs typeface="Times New Roman" panose="02020603050405020304" pitchFamily="18" charset="0"/>
              </a:rPr>
              <a:t>August 2018.</a:t>
            </a:r>
            <a:endParaRPr lang="en-GB" sz="2000" b="1" dirty="0">
              <a:latin typeface="Times New Roman" panose="02020603050405020304" pitchFamily="18" charset="0"/>
              <a:cs typeface="Times New Roman" panose="02020603050405020304" pitchFamily="18" charset="0"/>
            </a:endParaRPr>
          </a:p>
          <a:p>
            <a:endParaRPr lang="en-GB"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461665"/>
          </a:xfrm>
          <a:prstGeom prst="rect">
            <a:avLst/>
          </a:prstGeom>
          <a:noFill/>
        </p:spPr>
        <p:txBody>
          <a:bodyPr wrap="square" rtlCol="0">
            <a:spAutoFit/>
          </a:bodyPr>
          <a:lstStyle/>
          <a:p>
            <a:pPr algn="ctr"/>
            <a:r>
              <a:rPr lang="en-GB" altLang="en-US" sz="2400" b="1" dirty="0">
                <a:latin typeface="Times New Roman" panose="02020603050405020304" pitchFamily="18" charset="0"/>
                <a:cs typeface="Times New Roman" panose="02020603050405020304" pitchFamily="18" charset="0"/>
              </a:rPr>
              <a:t>INTRODUCTION</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7447760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5C47A1F-A662-D347-B721-5A0E5ECD0618}"/>
              </a:ext>
            </a:extLst>
          </p:cNvPr>
          <p:cNvSpPr txBox="1"/>
          <p:nvPr/>
        </p:nvSpPr>
        <p:spPr>
          <a:xfrm>
            <a:off x="-1" y="2969342"/>
            <a:ext cx="8642555" cy="1200329"/>
          </a:xfrm>
          <a:prstGeom prst="rect">
            <a:avLst/>
          </a:prstGeom>
          <a:noFill/>
        </p:spPr>
        <p:txBody>
          <a:bodyPr wrap="square" rtlCol="0">
            <a:spAutoFit/>
          </a:bodyPr>
          <a:lstStyle/>
          <a:p>
            <a:endParaRPr lang="en-GB" b="1"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The Department of Justice and Constitutional Development</a:t>
            </a:r>
          </a:p>
          <a:p>
            <a:pPr algn="ctr"/>
            <a:r>
              <a:rPr lang="en-US" dirty="0">
                <a:latin typeface="Times New Roman" panose="02020603050405020304" pitchFamily="18" charset="0"/>
                <a:cs typeface="Times New Roman" panose="02020603050405020304" pitchFamily="18" charset="0"/>
              </a:rPr>
              <a:t>www.justice.gov.za  Follow us on</a:t>
            </a:r>
          </a:p>
        </p:txBody>
      </p:sp>
      <p:pic>
        <p:nvPicPr>
          <p:cNvPr id="8" name="Picture 7">
            <a:extLst>
              <a:ext uri="{FF2B5EF4-FFF2-40B4-BE49-F238E27FC236}">
                <a16:creationId xmlns:a16="http://schemas.microsoft.com/office/drawing/2014/main" xmlns="" id="{5FA147A0-16D8-B347-A8D4-1BA4A0F20D19}"/>
              </a:ext>
            </a:extLst>
          </p:cNvPr>
          <p:cNvPicPr>
            <a:picLocks noChangeAspect="1"/>
          </p:cNvPicPr>
          <p:nvPr/>
        </p:nvPicPr>
        <p:blipFill>
          <a:blip r:embed="rId2"/>
          <a:stretch>
            <a:fillRect/>
          </a:stretch>
        </p:blipFill>
        <p:spPr>
          <a:xfrm>
            <a:off x="6167393" y="4480781"/>
            <a:ext cx="295938" cy="191489"/>
          </a:xfrm>
          <a:prstGeom prst="rect">
            <a:avLst/>
          </a:prstGeom>
        </p:spPr>
      </p:pic>
      <p:pic>
        <p:nvPicPr>
          <p:cNvPr id="10" name="Picture 9">
            <a:extLst>
              <a:ext uri="{FF2B5EF4-FFF2-40B4-BE49-F238E27FC236}">
                <a16:creationId xmlns:a16="http://schemas.microsoft.com/office/drawing/2014/main" xmlns="" id="{3500042D-3EED-9B48-AB16-9BA4E4BC0862}"/>
              </a:ext>
            </a:extLst>
          </p:cNvPr>
          <p:cNvPicPr>
            <a:picLocks noChangeAspect="1"/>
          </p:cNvPicPr>
          <p:nvPr/>
        </p:nvPicPr>
        <p:blipFill>
          <a:blip r:embed="rId3"/>
          <a:stretch>
            <a:fillRect/>
          </a:stretch>
        </p:blipFill>
        <p:spPr>
          <a:xfrm>
            <a:off x="6850506" y="4361520"/>
            <a:ext cx="201826" cy="238521"/>
          </a:xfrm>
          <a:prstGeom prst="rect">
            <a:avLst/>
          </a:prstGeom>
        </p:spPr>
      </p:pic>
    </p:spTree>
    <p:extLst>
      <p:ext uri="{BB962C8B-B14F-4D97-AF65-F5344CB8AC3E}">
        <p14:creationId xmlns:p14="http://schemas.microsoft.com/office/powerpoint/2010/main" xmlns="" val="16492653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729050" y="1614271"/>
            <a:ext cx="7323570" cy="4801314"/>
          </a:xfrm>
          <a:prstGeom prst="rect">
            <a:avLst/>
          </a:prstGeom>
          <a:noFill/>
        </p:spPr>
        <p:txBody>
          <a:bodyPr wrap="square" rtlCol="0">
            <a:spAutoFit/>
          </a:bodyPr>
          <a:lstStyle/>
          <a:p>
            <a:pPr marL="285750" indent="-285750">
              <a:buFont typeface="Arial" panose="020B0604020202020204" pitchFamily="34" charset="0"/>
              <a:buChar char="•"/>
              <a:defRPr/>
            </a:pPr>
            <a:r>
              <a:rPr lang="en-GB" b="1" dirty="0">
                <a:latin typeface="Times New Roman" panose="02020603050405020304" pitchFamily="18" charset="0"/>
                <a:cs typeface="Times New Roman" panose="02020603050405020304" pitchFamily="18" charset="0"/>
              </a:rPr>
              <a:t>Section 7 of the Act provides for the composition of the Legal Practice Council (“the Council”). </a:t>
            </a:r>
          </a:p>
          <a:p>
            <a:pPr marL="285750" indent="-285750">
              <a:buFont typeface="Arial" panose="020B0604020202020204" pitchFamily="34" charset="0"/>
              <a:buChar char="•"/>
              <a:defRPr/>
            </a:pPr>
            <a:endParaRPr lang="en-GB"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GB" b="1" dirty="0">
                <a:latin typeface="Times New Roman" panose="02020603050405020304" pitchFamily="18" charset="0"/>
                <a:cs typeface="Times New Roman" panose="02020603050405020304" pitchFamily="18" charset="0"/>
              </a:rPr>
              <a:t>Section 7(1)(</a:t>
            </a:r>
            <a:r>
              <a:rPr lang="en-GB" b="1" i="1" dirty="0">
                <a:latin typeface="Times New Roman" panose="02020603050405020304" pitchFamily="18" charset="0"/>
                <a:cs typeface="Times New Roman" panose="02020603050405020304" pitchFamily="18" charset="0"/>
              </a:rPr>
              <a:t>a</a:t>
            </a:r>
            <a:r>
              <a:rPr lang="en-GB" b="1" dirty="0">
                <a:latin typeface="Times New Roman" panose="02020603050405020304" pitchFamily="18" charset="0"/>
                <a:cs typeface="Times New Roman" panose="02020603050405020304" pitchFamily="18" charset="0"/>
              </a:rPr>
              <a:t>) provides that the Council, inter alia, consists of 16 legal practitioners, elected in accordance with the procedure prescribed by the Minister.</a:t>
            </a:r>
          </a:p>
          <a:p>
            <a:pPr marL="285750" indent="-285750">
              <a:buFont typeface="Arial" panose="020B0604020202020204" pitchFamily="34" charset="0"/>
              <a:buChar char="•"/>
              <a:defRPr/>
            </a:pPr>
            <a:endParaRPr lang="en-GB"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b="1" dirty="0">
                <a:latin typeface="Times New Roman" panose="02020603050405020304" pitchFamily="18" charset="0"/>
                <a:cs typeface="Times New Roman" panose="02020603050405020304" pitchFamily="18" charset="0"/>
              </a:rPr>
              <a:t>“Prescribed” is defined in section 1 of the Act as “prescribed by regulation”. </a:t>
            </a:r>
          </a:p>
          <a:p>
            <a:pPr marL="285750" indent="-285750">
              <a:buFont typeface="Arial" panose="020B0604020202020204" pitchFamily="34" charset="0"/>
              <a:buChar char="•"/>
              <a:defRPr/>
            </a:pPr>
            <a:endParaRPr lang="en-GB"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GB" b="1" dirty="0">
                <a:latin typeface="Times New Roman" panose="02020603050405020304" pitchFamily="18" charset="0"/>
                <a:cs typeface="Times New Roman" panose="02020603050405020304" pitchFamily="18" charset="0"/>
              </a:rPr>
              <a:t>Section 94(1)(</a:t>
            </a:r>
            <a:r>
              <a:rPr lang="en-GB" b="1" i="1" dirty="0">
                <a:latin typeface="Times New Roman" panose="02020603050405020304" pitchFamily="18" charset="0"/>
                <a:cs typeface="Times New Roman" panose="02020603050405020304" pitchFamily="18" charset="0"/>
              </a:rPr>
              <a:t>c</a:t>
            </a:r>
            <a:r>
              <a:rPr lang="en-GB" b="1" dirty="0">
                <a:latin typeface="Times New Roman" panose="02020603050405020304" pitchFamily="18" charset="0"/>
                <a:cs typeface="Times New Roman" panose="02020603050405020304" pitchFamily="18" charset="0"/>
              </a:rPr>
              <a:t>) of the Act provides that the Minister must make regulations relating to, inter alia, a procedure for the election of legal practitioners to the Council as contemplated in section 7(1)(</a:t>
            </a:r>
            <a:r>
              <a:rPr lang="en-GB" b="1" i="1" dirty="0">
                <a:latin typeface="Times New Roman" panose="02020603050405020304" pitchFamily="18" charset="0"/>
                <a:cs typeface="Times New Roman" panose="02020603050405020304" pitchFamily="18" charset="0"/>
              </a:rPr>
              <a:t>a</a:t>
            </a:r>
            <a:r>
              <a:rPr lang="en-GB" b="1" dirty="0">
                <a:latin typeface="Times New Roman" panose="02020603050405020304" pitchFamily="18" charset="0"/>
                <a:cs typeface="Times New Roman" panose="02020603050405020304" pitchFamily="18" charset="0"/>
              </a:rPr>
              <a:t>).</a:t>
            </a:r>
          </a:p>
          <a:p>
            <a:pPr>
              <a:buFont typeface="Wingdings" pitchFamily="2" charset="2"/>
              <a:buChar char="§"/>
              <a:defRPr/>
            </a:pPr>
            <a:endParaRPr lang="en-ZA"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altLang="en-US" b="1" dirty="0">
                <a:latin typeface="Times New Roman" panose="02020603050405020304" pitchFamily="18" charset="0"/>
                <a:cs typeface="Times New Roman" panose="02020603050405020304" pitchFamily="18" charset="0"/>
              </a:rPr>
              <a:t>Any regulations made must, before publication thereof in the </a:t>
            </a:r>
            <a:r>
              <a:rPr lang="en-US" altLang="en-US" b="1" i="1" dirty="0">
                <a:latin typeface="Times New Roman" panose="02020603050405020304" pitchFamily="18" charset="0"/>
                <a:cs typeface="Times New Roman" panose="02020603050405020304" pitchFamily="18" charset="0"/>
              </a:rPr>
              <a:t>Gazette</a:t>
            </a:r>
            <a:r>
              <a:rPr lang="en-US" altLang="en-US" b="1" dirty="0">
                <a:latin typeface="Times New Roman" panose="02020603050405020304" pitchFamily="18" charset="0"/>
                <a:cs typeface="Times New Roman" panose="02020603050405020304" pitchFamily="18" charset="0"/>
              </a:rPr>
              <a:t>, be tabled in Parliament by the Minister for approval.</a:t>
            </a:r>
          </a:p>
          <a:p>
            <a:endParaRPr lang="en-GB"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461665"/>
          </a:xfrm>
          <a:prstGeom prst="rect">
            <a:avLst/>
          </a:prstGeom>
          <a:noFill/>
        </p:spPr>
        <p:txBody>
          <a:bodyPr wrap="square" rtlCol="0">
            <a:spAutoFit/>
          </a:bodyPr>
          <a:lstStyle/>
          <a:p>
            <a:pPr algn="ctr"/>
            <a:r>
              <a:rPr lang="en-GB" altLang="en-US" sz="2400" b="1" dirty="0">
                <a:latin typeface="Times New Roman" panose="02020603050405020304" pitchFamily="18" charset="0"/>
                <a:cs typeface="Times New Roman" panose="02020603050405020304" pitchFamily="18" charset="0"/>
              </a:rPr>
              <a:t>ENABLING PROVISIONS</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16407593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816077" y="1614272"/>
            <a:ext cx="7314669" cy="2862322"/>
          </a:xfrm>
          <a:prstGeom prst="rect">
            <a:avLst/>
          </a:prstGeom>
          <a:noFill/>
        </p:spPr>
        <p:txBody>
          <a:bodyPr wrap="square" rtlCol="0">
            <a:spAutoFit/>
          </a:bodyPr>
          <a:lstStyle/>
          <a:p>
            <a:pPr marL="285750" indent="-285750">
              <a:buFont typeface="Arial" panose="020B0604020202020204" pitchFamily="34" charset="0"/>
              <a:buChar char="•"/>
              <a:defRPr/>
            </a:pPr>
            <a:r>
              <a:rPr lang="en-GB" sz="2000" b="1" dirty="0">
                <a:latin typeface="Times New Roman" panose="02020603050405020304" pitchFamily="18" charset="0"/>
                <a:cs typeface="Times New Roman" panose="02020603050405020304" pitchFamily="18" charset="0"/>
              </a:rPr>
              <a:t>Regulation 2 of the Regulations provides for the election procedure referred to in section 7(1)(</a:t>
            </a:r>
            <a:r>
              <a:rPr lang="en-GB" sz="2000" b="1" i="1" dirty="0">
                <a:latin typeface="Times New Roman" panose="02020603050405020304" pitchFamily="18" charset="0"/>
                <a:cs typeface="Times New Roman" panose="02020603050405020304" pitchFamily="18" charset="0"/>
              </a:rPr>
              <a:t>a</a:t>
            </a:r>
            <a:r>
              <a:rPr lang="en-GB" sz="2000" b="1" dirty="0">
                <a:latin typeface="Times New Roman" panose="02020603050405020304" pitchFamily="18" charset="0"/>
                <a:cs typeface="Times New Roman" panose="02020603050405020304" pitchFamily="18" charset="0"/>
              </a:rPr>
              <a:t>) of the Act. </a:t>
            </a:r>
          </a:p>
          <a:p>
            <a:pPr marL="285750" indent="-285750">
              <a:buFont typeface="Arial" panose="020B0604020202020204" pitchFamily="34" charset="0"/>
              <a:buChar char="•"/>
              <a:defRPr/>
            </a:pPr>
            <a:endParaRPr lang="en-GB"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GB" sz="2000" b="1" dirty="0">
                <a:latin typeface="Times New Roman" panose="02020603050405020304" pitchFamily="18" charset="0"/>
                <a:cs typeface="Times New Roman" panose="02020603050405020304" pitchFamily="18" charset="0"/>
              </a:rPr>
              <a:t>The process prescribed by regulation 2 is currently only paper-based.</a:t>
            </a:r>
          </a:p>
          <a:p>
            <a:pPr marL="285750" indent="-285750">
              <a:buFont typeface="Arial" panose="020B0604020202020204" pitchFamily="34" charset="0"/>
              <a:buChar char="•"/>
              <a:defRPr/>
            </a:pPr>
            <a:endParaRPr lang="en-GB"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GB" sz="2000" b="1" dirty="0">
                <a:latin typeface="Times New Roman" panose="02020603050405020304" pitchFamily="18" charset="0"/>
                <a:cs typeface="Times New Roman" panose="02020603050405020304" pitchFamily="18" charset="0"/>
              </a:rPr>
              <a:t>Regulation 2 was drafted in a limited timeframe and was focused on the first election that was held in 2018.</a:t>
            </a:r>
          </a:p>
          <a:p>
            <a:endParaRPr lang="en-GB" sz="20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461665"/>
          </a:xfrm>
          <a:prstGeom prst="rect">
            <a:avLst/>
          </a:prstGeom>
          <a:noFill/>
        </p:spPr>
        <p:txBody>
          <a:bodyPr wrap="square" rtlCol="0">
            <a:spAutoFit/>
          </a:bodyPr>
          <a:lstStyle/>
          <a:p>
            <a:pPr algn="ctr"/>
            <a:r>
              <a:rPr lang="en-GB" altLang="en-US" sz="2400" b="1" dirty="0">
                <a:latin typeface="Times New Roman" panose="02020603050405020304" pitchFamily="18" charset="0"/>
                <a:cs typeface="Times New Roman" panose="02020603050405020304" pitchFamily="18" charset="0"/>
              </a:rPr>
              <a:t>CURRENT REGULATION 2</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42879664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926757" y="1891116"/>
            <a:ext cx="7401697" cy="3785652"/>
          </a:xfrm>
          <a:prstGeom prst="rect">
            <a:avLst/>
          </a:prstGeom>
          <a:noFill/>
        </p:spPr>
        <p:txBody>
          <a:bodyPr wrap="square" rtlCol="0">
            <a:spAutoFit/>
          </a:bodyPr>
          <a:lstStyle/>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Council requested amendments to regulation 2.</a:t>
            </a:r>
          </a:p>
          <a:p>
            <a:pPr marL="342900" indent="-34290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proposed amendments will ensure a smooth continuous transition from an existing Council to another, without an overlap in administrative functions, confusion and duplication of elected members. </a:t>
            </a:r>
          </a:p>
          <a:p>
            <a:pPr marL="342900" indent="-34290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Provision is also made for the option of electronic voting. </a:t>
            </a:r>
          </a:p>
          <a:p>
            <a:pPr marL="342900" indent="-34290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proposed amendments do not change the structure or policy of regulation 2.</a:t>
            </a:r>
          </a:p>
          <a:p>
            <a:endParaRPr lang="en-GB" sz="20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461665"/>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PROPOSED AMENDMENTS </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5723994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855407" y="2349910"/>
            <a:ext cx="7473048" cy="3170099"/>
          </a:xfrm>
          <a:prstGeom prst="rect">
            <a:avLst/>
          </a:prstGeom>
          <a:noFill/>
        </p:spPr>
        <p:txBody>
          <a:bodyPr wrap="square" rtlCol="0">
            <a:spAutoFit/>
          </a:bodyPr>
          <a:lstStyle/>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Regulation 1 of the amendment Regulations defines “the Regulations”. </a:t>
            </a:r>
          </a:p>
          <a:p>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Regulation 2 of the draft Regulations amends regulation 2 of the current regulations.</a:t>
            </a:r>
          </a:p>
          <a:p>
            <a:pPr marL="342900" indent="-34290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Regulation 2(</a:t>
            </a:r>
            <a:r>
              <a:rPr lang="en-GB" sz="2000" b="1" i="1" dirty="0">
                <a:latin typeface="Times New Roman" panose="02020603050405020304" pitchFamily="18" charset="0"/>
                <a:cs typeface="Times New Roman" panose="02020603050405020304" pitchFamily="18" charset="0"/>
              </a:rPr>
              <a:t>a</a:t>
            </a:r>
            <a:r>
              <a:rPr lang="en-GB" sz="2000" b="1" dirty="0">
                <a:latin typeface="Times New Roman" panose="02020603050405020304" pitchFamily="18" charset="0"/>
                <a:cs typeface="Times New Roman" panose="02020603050405020304" pitchFamily="18" charset="0"/>
              </a:rPr>
              <a:t>) and (</a:t>
            </a:r>
            <a:r>
              <a:rPr lang="en-GB" sz="2000" b="1" i="1" dirty="0">
                <a:latin typeface="Times New Roman" panose="02020603050405020304" pitchFamily="18" charset="0"/>
                <a:cs typeface="Times New Roman" panose="02020603050405020304" pitchFamily="18" charset="0"/>
              </a:rPr>
              <a:t>b</a:t>
            </a:r>
            <a:r>
              <a:rPr lang="en-GB" sz="2000" b="1" dirty="0">
                <a:latin typeface="Times New Roman" panose="02020603050405020304" pitchFamily="18" charset="0"/>
                <a:cs typeface="Times New Roman" panose="02020603050405020304" pitchFamily="18" charset="0"/>
              </a:rPr>
              <a:t>) of the draft Regulations delete references to the first election in regulation 2(2) and (3) of the Regulations, as this took place in 2018 and, therefore, references thereto became obsolete. </a:t>
            </a: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8" y="757085"/>
            <a:ext cx="7303907" cy="830997"/>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DISCUSSION OF THE AMENDMENT REGULATIONS (</a:t>
            </a:r>
            <a:r>
              <a:rPr lang="en-GB" sz="2400" b="1" dirty="0" err="1">
                <a:latin typeface="Times New Roman" panose="02020603050405020304" pitchFamily="18" charset="0"/>
                <a:cs typeface="Times New Roman" panose="02020603050405020304" pitchFamily="18" charset="0"/>
              </a:rPr>
              <a:t>Regs</a:t>
            </a:r>
            <a:r>
              <a:rPr lang="en-GB" sz="2400" b="1" dirty="0">
                <a:latin typeface="Times New Roman" panose="02020603050405020304" pitchFamily="18" charset="0"/>
                <a:cs typeface="Times New Roman" panose="02020603050405020304" pitchFamily="18" charset="0"/>
              </a:rPr>
              <a:t> 1 and 2)</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4297349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855407" y="1710813"/>
            <a:ext cx="7285703" cy="5324535"/>
          </a:xfrm>
          <a:prstGeom prst="rect">
            <a:avLst/>
          </a:prstGeom>
          <a:noFill/>
        </p:spPr>
        <p:txBody>
          <a:bodyPr wrap="square" rtlCol="0">
            <a:spAutoFit/>
          </a:bodyPr>
          <a:lstStyle/>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Regulation 2(</a:t>
            </a:r>
            <a:r>
              <a:rPr lang="en-GB" sz="2000" b="1" i="1" dirty="0">
                <a:latin typeface="Times New Roman" panose="02020603050405020304" pitchFamily="18" charset="0"/>
                <a:cs typeface="Times New Roman" panose="02020603050405020304" pitchFamily="18" charset="0"/>
              </a:rPr>
              <a:t>c</a:t>
            </a:r>
            <a:r>
              <a:rPr lang="en-GB" sz="2000" b="1" dirty="0">
                <a:latin typeface="Times New Roman" panose="02020603050405020304" pitchFamily="18" charset="0"/>
                <a:cs typeface="Times New Roman" panose="02020603050405020304" pitchFamily="18" charset="0"/>
              </a:rPr>
              <a:t>) of the draft Regulations amends regulation 2(4) of the Regulations. </a:t>
            </a:r>
          </a:p>
          <a:p>
            <a:pPr marL="342900" indent="-34290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References to the first election in regulation 2(4) of the Regulations are deleted. </a:t>
            </a:r>
          </a:p>
          <a:p>
            <a:pPr marL="342900" indent="-34290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proposed new wording of regulation 2(4)(</a:t>
            </a:r>
            <a:r>
              <a:rPr lang="en-GB" sz="2000" b="1" i="1" dirty="0">
                <a:latin typeface="Times New Roman" panose="02020603050405020304" pitchFamily="18" charset="0"/>
                <a:cs typeface="Times New Roman" panose="02020603050405020304" pitchFamily="18" charset="0"/>
              </a:rPr>
              <a:t>a</a:t>
            </a:r>
            <a:r>
              <a:rPr lang="en-GB" sz="2000" b="1" dirty="0">
                <a:latin typeface="Times New Roman" panose="02020603050405020304" pitchFamily="18" charset="0"/>
                <a:cs typeface="Times New Roman" panose="02020603050405020304" pitchFamily="18" charset="0"/>
              </a:rPr>
              <a:t>) and (</a:t>
            </a:r>
            <a:r>
              <a:rPr lang="en-GB" sz="2000" b="1" i="1" dirty="0">
                <a:latin typeface="Times New Roman" panose="02020603050405020304" pitchFamily="18" charset="0"/>
                <a:cs typeface="Times New Roman" panose="02020603050405020304" pitchFamily="18" charset="0"/>
              </a:rPr>
              <a:t>b</a:t>
            </a:r>
            <a:r>
              <a:rPr lang="en-GB" sz="2000" b="1" dirty="0">
                <a:latin typeface="Times New Roman" panose="02020603050405020304" pitchFamily="18" charset="0"/>
                <a:cs typeface="Times New Roman" panose="02020603050405020304" pitchFamily="18" charset="0"/>
              </a:rPr>
              <a:t>) of the Regulations clarify when elections must be held, and also when a member’s term commences and ends. </a:t>
            </a:r>
          </a:p>
          <a:p>
            <a:pPr marL="342900" indent="-34290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Elections are held every third year, in accordance with section 10 of the Act, that provides that a member holds office for three years. A member’s term commences on the date of announcement and terminates upon announcement of the next election’s results. There may not be an overlap of terms.</a:t>
            </a:r>
          </a:p>
          <a:p>
            <a:pPr marL="342900" indent="-34290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endParaRPr lang="en-GB" sz="20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8" y="688259"/>
            <a:ext cx="7294075" cy="830997"/>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DISCUSSION OF THE AMENDMENT REGULATIONS (</a:t>
            </a:r>
            <a:r>
              <a:rPr lang="en-GB" sz="2400" b="1" dirty="0" err="1">
                <a:latin typeface="Times New Roman" panose="02020603050405020304" pitchFamily="18" charset="0"/>
                <a:cs typeface="Times New Roman" panose="02020603050405020304" pitchFamily="18" charset="0"/>
              </a:rPr>
              <a:t>Reg</a:t>
            </a:r>
            <a:r>
              <a:rPr lang="en-GB" sz="2400" b="1" dirty="0">
                <a:latin typeface="Times New Roman" panose="02020603050405020304" pitchFamily="18" charset="0"/>
                <a:cs typeface="Times New Roman" panose="02020603050405020304" pitchFamily="18" charset="0"/>
              </a:rPr>
              <a:t> 2 </a:t>
            </a:r>
            <a:r>
              <a:rPr lang="en-GB" sz="2400" b="1" i="1" dirty="0" err="1">
                <a:latin typeface="Times New Roman" panose="02020603050405020304" pitchFamily="18" charset="0"/>
                <a:cs typeface="Times New Roman" panose="02020603050405020304" pitchFamily="18" charset="0"/>
              </a:rPr>
              <a:t>cont</a:t>
            </a:r>
            <a:r>
              <a:rPr lang="en-GB"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5031263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855407" y="1710813"/>
            <a:ext cx="7570838" cy="4708981"/>
          </a:xfrm>
          <a:prstGeom prst="rect">
            <a:avLst/>
          </a:prstGeom>
          <a:noFill/>
        </p:spPr>
        <p:txBody>
          <a:bodyPr wrap="square" rtlCol="0">
            <a:spAutoFit/>
          </a:bodyPr>
          <a:lstStyle/>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proposed new wording of regulation 2(4)(</a:t>
            </a:r>
            <a:r>
              <a:rPr lang="en-GB" sz="2000" b="1" i="1" dirty="0">
                <a:latin typeface="Times New Roman" panose="02020603050405020304" pitchFamily="18" charset="0"/>
                <a:cs typeface="Times New Roman" panose="02020603050405020304" pitchFamily="18" charset="0"/>
              </a:rPr>
              <a:t>c</a:t>
            </a:r>
            <a:r>
              <a:rPr lang="en-GB" sz="2000" b="1" dirty="0">
                <a:latin typeface="Times New Roman" panose="02020603050405020304" pitchFamily="18" charset="0"/>
                <a:cs typeface="Times New Roman" panose="02020603050405020304" pitchFamily="18" charset="0"/>
              </a:rPr>
              <a:t>) of the Regulations provides that paper ballots and electronic voting can be used. </a:t>
            </a:r>
          </a:p>
          <a:p>
            <a:pPr marL="342900" indent="-34290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Council will give guidelines and, in terms of paragraph (</a:t>
            </a:r>
            <a:r>
              <a:rPr lang="en-GB" sz="2000" b="1" i="1" dirty="0">
                <a:latin typeface="Times New Roman" panose="02020603050405020304" pitchFamily="18" charset="0"/>
                <a:cs typeface="Times New Roman" panose="02020603050405020304" pitchFamily="18" charset="0"/>
              </a:rPr>
              <a:t>d</a:t>
            </a:r>
            <a:r>
              <a:rPr lang="en-GB" sz="2000" b="1" dirty="0">
                <a:latin typeface="Times New Roman" panose="02020603050405020304" pitchFamily="18" charset="0"/>
                <a:cs typeface="Times New Roman" panose="02020603050405020304" pitchFamily="18" charset="0"/>
              </a:rPr>
              <a:t>), must appoint an independent electoral service provider.</a:t>
            </a:r>
          </a:p>
          <a:p>
            <a:pPr marL="342900" indent="-34290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proposed new wording of regulation 2(4)(</a:t>
            </a:r>
            <a:r>
              <a:rPr lang="en-GB" sz="2000" b="1" i="1" dirty="0">
                <a:latin typeface="Times New Roman" panose="02020603050405020304" pitchFamily="18" charset="0"/>
                <a:cs typeface="Times New Roman" panose="02020603050405020304" pitchFamily="18" charset="0"/>
              </a:rPr>
              <a:t>e</a:t>
            </a:r>
            <a:r>
              <a:rPr lang="en-GB" sz="2000" b="1" dirty="0">
                <a:latin typeface="Times New Roman" panose="02020603050405020304" pitchFamily="18" charset="0"/>
                <a:cs typeface="Times New Roman" panose="02020603050405020304" pitchFamily="18" charset="0"/>
              </a:rPr>
              <a:t>) of the Regulations provides for when notices requesting nominations must be dispatched by the Council, namely, between 60 and 90 days prior to the third anniversary of the date of the announcement of the results of the immediately preceding election.</a:t>
            </a:r>
          </a:p>
          <a:p>
            <a:pPr marL="342900" indent="-34290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8" y="570271"/>
            <a:ext cx="6841791" cy="830997"/>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DISCUSSION OF THE AMENDMENT REGULATIONS (</a:t>
            </a:r>
            <a:r>
              <a:rPr lang="en-GB" sz="2400" b="1" dirty="0" err="1">
                <a:latin typeface="Times New Roman" panose="02020603050405020304" pitchFamily="18" charset="0"/>
                <a:cs typeface="Times New Roman" panose="02020603050405020304" pitchFamily="18" charset="0"/>
              </a:rPr>
              <a:t>Reg</a:t>
            </a:r>
            <a:r>
              <a:rPr lang="en-GB" sz="2400" b="1" dirty="0">
                <a:latin typeface="Times New Roman" panose="02020603050405020304" pitchFamily="18" charset="0"/>
                <a:cs typeface="Times New Roman" panose="02020603050405020304" pitchFamily="18" charset="0"/>
              </a:rPr>
              <a:t> 2 </a:t>
            </a:r>
            <a:r>
              <a:rPr lang="en-GB" sz="2400" b="1" i="1" dirty="0" err="1">
                <a:latin typeface="Times New Roman" panose="02020603050405020304" pitchFamily="18" charset="0"/>
                <a:cs typeface="Times New Roman" panose="02020603050405020304" pitchFamily="18" charset="0"/>
              </a:rPr>
              <a:t>cont</a:t>
            </a:r>
            <a:r>
              <a:rPr lang="en-GB"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12875480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570271"/>
            <a:ext cx="6841791" cy="830997"/>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DISCUSSION OF THE AMENDMENT REGULATIONS (</a:t>
            </a:r>
            <a:r>
              <a:rPr lang="en-GB" sz="2400" b="1" dirty="0" err="1">
                <a:latin typeface="Times New Roman" panose="02020603050405020304" pitchFamily="18" charset="0"/>
                <a:cs typeface="Times New Roman" panose="02020603050405020304" pitchFamily="18" charset="0"/>
              </a:rPr>
              <a:t>Reg</a:t>
            </a:r>
            <a:r>
              <a:rPr lang="en-GB" sz="2400" b="1" dirty="0">
                <a:latin typeface="Times New Roman" panose="02020603050405020304" pitchFamily="18" charset="0"/>
                <a:cs typeface="Times New Roman" panose="02020603050405020304" pitchFamily="18" charset="0"/>
              </a:rPr>
              <a:t> 2 </a:t>
            </a:r>
            <a:r>
              <a:rPr lang="en-GB" sz="2400" b="1" i="1" dirty="0" err="1">
                <a:latin typeface="Times New Roman" panose="02020603050405020304" pitchFamily="18" charset="0"/>
                <a:cs typeface="Times New Roman" panose="02020603050405020304" pitchFamily="18" charset="0"/>
              </a:rPr>
              <a:t>cont</a:t>
            </a:r>
            <a:r>
              <a:rPr lang="en-GB"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9" name="Rectangle 8"/>
          <p:cNvSpPr/>
          <p:nvPr/>
        </p:nvSpPr>
        <p:spPr>
          <a:xfrm>
            <a:off x="729048" y="1720840"/>
            <a:ext cx="7599406" cy="5324535"/>
          </a:xfrm>
          <a:prstGeom prst="rect">
            <a:avLst/>
          </a:prstGeom>
        </p:spPr>
        <p:txBody>
          <a:bodyPr wrap="square">
            <a:spAutoFit/>
          </a:bodyPr>
          <a:lstStyle/>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In terms of the proposed new regulation 2(4)(</a:t>
            </a:r>
            <a:r>
              <a:rPr lang="en-GB" sz="2000" b="1" i="1" dirty="0">
                <a:latin typeface="Times New Roman" panose="02020603050405020304" pitchFamily="18" charset="0"/>
                <a:cs typeface="Times New Roman" panose="02020603050405020304" pitchFamily="18" charset="0"/>
              </a:rPr>
              <a:t>f</a:t>
            </a:r>
            <a:r>
              <a:rPr lang="en-GB" sz="2000" b="1" dirty="0">
                <a:latin typeface="Times New Roman" panose="02020603050405020304" pitchFamily="18" charset="0"/>
                <a:cs typeface="Times New Roman" panose="02020603050405020304" pitchFamily="18" charset="0"/>
              </a:rPr>
              <a:t>) of the Regulations, if a vacancy becomes available, the candidate who in the immediately preceding election received the most votes following the votes received by a member who received the least votes, and who falls within the same categories as set out in Annexures A and B to the Regulations, as the departing member, must be appointed to fill the vacancy. </a:t>
            </a:r>
          </a:p>
          <a:p>
            <a:pPr marL="342900" indent="-34290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Annexures A and B to the Regulations prescribe the ballot papers for attorneys and advocates, respectively.  </a:t>
            </a:r>
          </a:p>
          <a:p>
            <a:pPr marL="342900" indent="-34290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categories referred to are the number of black women, black men, white women and white men, respectively, that can serve as members, in order to comply with the </a:t>
            </a:r>
            <a:r>
              <a:rPr lang="en-GB" sz="2000" b="1" dirty="0" err="1">
                <a:latin typeface="Times New Roman" panose="02020603050405020304" pitchFamily="18" charset="0"/>
                <a:cs typeface="Times New Roman" panose="02020603050405020304" pitchFamily="18" charset="0"/>
              </a:rPr>
              <a:t>representivity</a:t>
            </a:r>
            <a:r>
              <a:rPr lang="en-GB" sz="2000" b="1" dirty="0">
                <a:latin typeface="Times New Roman" panose="02020603050405020304" pitchFamily="18" charset="0"/>
                <a:cs typeface="Times New Roman" panose="02020603050405020304" pitchFamily="18" charset="0"/>
              </a:rPr>
              <a:t> provisions of section 7(2)(</a:t>
            </a:r>
            <a:r>
              <a:rPr lang="en-GB" sz="2000" b="1" i="1" dirty="0">
                <a:latin typeface="Times New Roman" panose="02020603050405020304" pitchFamily="18" charset="0"/>
                <a:cs typeface="Times New Roman" panose="02020603050405020304" pitchFamily="18" charset="0"/>
              </a:rPr>
              <a:t>a</a:t>
            </a:r>
            <a:r>
              <a:rPr lang="en-GB" sz="2000" b="1" dirty="0">
                <a:latin typeface="Times New Roman" panose="02020603050405020304" pitchFamily="18" charset="0"/>
                <a:cs typeface="Times New Roman" panose="02020603050405020304" pitchFamily="18" charset="0"/>
              </a:rPr>
              <a:t>) of the Act.</a:t>
            </a:r>
          </a:p>
          <a:p>
            <a:pPr marL="342900" indent="-342900">
              <a:buFont typeface="Arial" panose="020B0604020202020204" pitchFamily="34" charset="0"/>
              <a:buChar char="•"/>
            </a:pPr>
            <a:endParaRPr lang="en-GB" sz="2000" b="1" dirty="0">
              <a:latin typeface="Times New Roman" panose="02020603050405020304" pitchFamily="18" charset="0"/>
              <a:cs typeface="Times New Roman" panose="02020603050405020304" pitchFamily="18" charset="0"/>
            </a:endParaRPr>
          </a:p>
          <a:p>
            <a:endParaRPr lang="en-GB"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795323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1112</TotalTime>
  <Words>1619</Words>
  <Application>Microsoft Office PowerPoint</Application>
  <PresentationFormat>On-screen Show (4:3)</PresentationFormat>
  <Paragraphs>156</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AMENDMENT OF REGULATIONS  IN TERMS OF THE LEGAL PRACTICE  ACT, 2014   (ELECTIONS)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lynne.hambury@gmail.com</dc:creator>
  <cp:lastModifiedBy>USER</cp:lastModifiedBy>
  <cp:revision>83</cp:revision>
  <cp:lastPrinted>2021-08-13T07:40:20Z</cp:lastPrinted>
  <dcterms:created xsi:type="dcterms:W3CDTF">2021-06-03T14:19:43Z</dcterms:created>
  <dcterms:modified xsi:type="dcterms:W3CDTF">2021-11-26T11:41:49Z</dcterms:modified>
</cp:coreProperties>
</file>