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4" r:id="rId2"/>
    <p:sldId id="257" r:id="rId3"/>
    <p:sldId id="442" r:id="rId4"/>
    <p:sldId id="445" r:id="rId5"/>
    <p:sldId id="446" r:id="rId6"/>
    <p:sldId id="447" r:id="rId7"/>
    <p:sldId id="448" r:id="rId8"/>
    <p:sldId id="449" r:id="rId9"/>
    <p:sldId id="451" r:id="rId10"/>
    <p:sldId id="453" r:id="rId11"/>
    <p:sldId id="454" r:id="rId12"/>
    <p:sldId id="455" r:id="rId13"/>
    <p:sldId id="457" r:id="rId14"/>
    <p:sldId id="31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0" autoAdjust="0"/>
    <p:restoredTop sz="94434" autoAdjust="0"/>
  </p:normalViewPr>
  <p:slideViewPr>
    <p:cSldViewPr>
      <p:cViewPr varScale="1">
        <p:scale>
          <a:sx n="80" d="100"/>
          <a:sy n="80" d="100"/>
        </p:scale>
        <p:origin x="10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9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4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604" cy="464895"/>
          </a:xfrm>
          <a:prstGeom prst="rect">
            <a:avLst/>
          </a:prstGeom>
        </p:spPr>
        <p:txBody>
          <a:bodyPr vert="horz" lIns="91773" tIns="45886" rIns="91773" bIns="45886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4895"/>
          </a:xfrm>
          <a:prstGeom prst="rect">
            <a:avLst/>
          </a:prstGeom>
        </p:spPr>
        <p:txBody>
          <a:bodyPr vert="horz" lIns="91773" tIns="45886" rIns="91773" bIns="45886" rtlCol="0"/>
          <a:lstStyle>
            <a:lvl1pPr algn="r">
              <a:defRPr sz="1200"/>
            </a:lvl1pPr>
          </a:lstStyle>
          <a:p>
            <a:fld id="{4D6B2F5C-7513-4069-AA8C-614D0682ADD5}" type="datetimeFigureOut">
              <a:rPr lang="en-ZA" smtClean="0"/>
              <a:t>2021/11/23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012"/>
            <a:ext cx="3038604" cy="464894"/>
          </a:xfrm>
          <a:prstGeom prst="rect">
            <a:avLst/>
          </a:prstGeom>
        </p:spPr>
        <p:txBody>
          <a:bodyPr vert="horz" lIns="91773" tIns="45886" rIns="91773" bIns="45886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830012"/>
            <a:ext cx="3038604" cy="464894"/>
          </a:xfrm>
          <a:prstGeom prst="rect">
            <a:avLst/>
          </a:prstGeom>
        </p:spPr>
        <p:txBody>
          <a:bodyPr vert="horz" lIns="91773" tIns="45886" rIns="91773" bIns="45886" rtlCol="0" anchor="b"/>
          <a:lstStyle>
            <a:lvl1pPr algn="r">
              <a:defRPr sz="1200"/>
            </a:lvl1pPr>
          </a:lstStyle>
          <a:p>
            <a:fld id="{216517DF-18C9-4B17-845E-225169AB9B7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6886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773" tIns="45886" rIns="91773" bIns="45886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773" tIns="45886" rIns="91773" bIns="45886" rtlCol="0"/>
          <a:lstStyle>
            <a:lvl1pPr algn="r">
              <a:defRPr sz="1200"/>
            </a:lvl1pPr>
          </a:lstStyle>
          <a:p>
            <a:fld id="{F21CF1AC-2B7C-4672-8E9B-FFCCDE031A2E}" type="datetimeFigureOut">
              <a:rPr lang="en-ZA" smtClean="0"/>
              <a:t>2021/11/23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3" tIns="45886" rIns="91773" bIns="45886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773" tIns="45886" rIns="91773" bIns="458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773" tIns="45886" rIns="91773" bIns="45886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773" tIns="45886" rIns="91773" bIns="45886" rtlCol="0" anchor="b"/>
          <a:lstStyle>
            <a:lvl1pPr algn="r">
              <a:defRPr sz="1200"/>
            </a:lvl1pPr>
          </a:lstStyle>
          <a:p>
            <a:fld id="{8CE8C164-EEA0-426F-A7E7-6531ED89D09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9133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E374-6D99-4462-8D5C-0FAD45B75969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704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0819-FAA0-4B25-AE22-7130FF744127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421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9C01-AFE2-4684-ADC6-774F9B8350C5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369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079E-A622-4594-8F92-AC7BE6292136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124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7604-24E0-4F8B-985D-FEFC22F2E05B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989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61BE-886B-4430-8942-CC471DA64EE4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392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B9DD-22F2-4B1E-B2C5-66CDC3876E98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537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33D2-75CA-43D6-B738-3BCEF1C6228A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557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160D-E0E5-4C5C-B1F0-2AAB1524C752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572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3FEF-C015-45E3-B75D-83D13BACF3C6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506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0504-C063-4107-A1E1-91EF61AB8F9C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7912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CB28-9E50-45DF-B493-5306AD3C9AFD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B9FB8-D118-4B34-AC48-B0F8125DC8F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155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7DD2B7-281E-4DE8-9920-4E945C194F9B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2329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059300" y="4293096"/>
            <a:ext cx="6985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ZA" altLang="nl-NL" sz="2000" b="1" dirty="0">
                <a:cs typeface="Arial" charset="0"/>
              </a:rPr>
              <a:t>PRESENTER: R ADMIRAL (JG) M.A. MAPHOTO</a:t>
            </a:r>
          </a:p>
          <a:p>
            <a:pPr algn="ctr"/>
            <a:r>
              <a:rPr lang="en-ZA" altLang="nl-NL" b="1" i="1" dirty="0">
                <a:latin typeface="Times New Roman" pitchFamily="18" charset="0"/>
                <a:cs typeface="Times New Roman" pitchFamily="18" charset="0"/>
              </a:rPr>
              <a:t>PROVOST MARSHAL GENERAL</a:t>
            </a:r>
          </a:p>
        </p:txBody>
      </p: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375336" y="2780928"/>
            <a:ext cx="83529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TO THE PORTFOLIO COMMITTEE  ON DEFENCE WRT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STATUS OF CORRUPTION &amp; FRAUD CASES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IN THE DOD</a:t>
            </a:r>
            <a:endParaRPr lang="en-ZA" altLang="nl-N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4220" y="677888"/>
            <a:ext cx="1440308" cy="2308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UNITY IS STRENGTH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51888" y="3861048"/>
            <a:ext cx="73291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6931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32788" cy="140166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A2C5-491C-4D07-8F11-99432B4FA4EF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10</a:t>
            </a:fld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84063" y="1469487"/>
            <a:ext cx="886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100"/>
              <a:tabLst>
                <a:tab pos="457200" algn="l"/>
                <a:tab pos="457200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OFFICIALS ON SUSPENSION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220" y="677888"/>
            <a:ext cx="1440308" cy="2308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UNITY IS STRENGTH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56405"/>
              </p:ext>
            </p:extLst>
          </p:nvPr>
        </p:nvGraphicFramePr>
        <p:xfrm>
          <a:off x="323529" y="1844827"/>
          <a:ext cx="7920879" cy="4306609"/>
        </p:xfrm>
        <a:graphic>
          <a:graphicData uri="http://schemas.openxmlformats.org/drawingml/2006/table">
            <a:tbl>
              <a:tblPr/>
              <a:tblGrid>
                <a:gridCol w="58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r>
                        <a:rPr lang="en-ZA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Suspended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Serv/Div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54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</a:t>
                      </a:r>
                      <a:endParaRPr kumimoji="0" lang="en-ZA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2020/11/27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11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CPO</a:t>
                      </a:r>
                      <a:endParaRPr kumimoji="0" lang="en-ZA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2020/12/21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CPO</a:t>
                      </a:r>
                      <a:endParaRPr kumimoji="0" lang="en-ZA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2020/12/21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2021/12/03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14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 SGT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2021/03/23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SAMHS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2020/05/27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SAMHS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77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2020/04/20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SAAF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34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2020/02/30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SAAF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82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 SGT</a:t>
                      </a:r>
                      <a:endParaRPr lang="en-ZA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2020/02/30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SAAF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6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32788" cy="140166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A2C5-491C-4D07-8F11-99432B4FA4EF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11</a:t>
            </a:fld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84063" y="1469487"/>
            <a:ext cx="886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100"/>
              <a:tabLst>
                <a:tab pos="457200" algn="l"/>
                <a:tab pos="457200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OFFICIALS ON SUSPENSION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220" y="677888"/>
            <a:ext cx="1440308" cy="2308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UNITY IS STRENGTH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097"/>
              </p:ext>
            </p:extLst>
          </p:nvPr>
        </p:nvGraphicFramePr>
        <p:xfrm>
          <a:off x="323529" y="1844827"/>
          <a:ext cx="7488831" cy="1768433"/>
        </p:xfrm>
        <a:graphic>
          <a:graphicData uri="http://schemas.openxmlformats.org/drawingml/2006/table">
            <a:tbl>
              <a:tblPr/>
              <a:tblGrid>
                <a:gridCol w="58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19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r>
                        <a:rPr lang="en-ZA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Suspended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Serv/Div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98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2020/04/23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SAAF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0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2020/11/16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SAAF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8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2020/07/07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SAAF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1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32788" cy="140166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A2C5-491C-4D07-8F11-99432B4FA4EF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12</a:t>
            </a:fld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84063" y="1469487"/>
            <a:ext cx="8864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100"/>
              <a:tabLst>
                <a:tab pos="457200" algn="l"/>
                <a:tab pos="457200" algn="l"/>
              </a:tabLs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OFFICIALS ON SUSPENSION PUBLIC SERVICE ACT PERSONNEL</a:t>
            </a: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220" y="677888"/>
            <a:ext cx="1440308" cy="2308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UNITY IS STRENGTH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23892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10 Public Service Act Personnel have also been placed on precautionary suspension based on cases of corruption and fraud which are currently under investigation.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These employees range from the ranks of Deputy Directors to Finance Clerks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7157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32788" cy="140166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A2C5-491C-4D07-8F11-99432B4FA4EF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13</a:t>
            </a:fld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84063" y="1469487"/>
            <a:ext cx="886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100"/>
              <a:tabLst>
                <a:tab pos="457200" algn="l"/>
                <a:tab pos="457200" algn="l"/>
              </a:tabLs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220" y="677888"/>
            <a:ext cx="1440308" cy="2308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UNITY IS STRENGTH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496437"/>
            <a:ext cx="835292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lnSpc>
                <a:spcPct val="9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Department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remains committed to the fight against corruption and fraud. 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80975" y="836613"/>
            <a:ext cx="9413875" cy="64087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8499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4400" cy="69199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DE33E7-D1DF-4A1D-942B-DDB63A7762B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/>
          </a:p>
        </p:txBody>
      </p:sp>
      <p:pic>
        <p:nvPicPr>
          <p:cNvPr id="8499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6988"/>
            <a:ext cx="941342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Text Box 3"/>
          <p:cNvSpPr txBox="1">
            <a:spLocks noChangeArrowheads="1"/>
          </p:cNvSpPr>
          <p:nvPr/>
        </p:nvSpPr>
        <p:spPr bwMode="auto">
          <a:xfrm>
            <a:off x="3635897" y="1628800"/>
            <a:ext cx="525658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ZA" altLang="nl-NL" sz="4800" b="1" dirty="0">
                <a:solidFill>
                  <a:schemeClr val="bg1"/>
                </a:solidFill>
                <a:ea typeface="Angsana New" panose="02020603050405020304" pitchFamily="18" charset="-34"/>
                <a:cs typeface="Arial" panose="020B0604020202020204" pitchFamily="34" charset="0"/>
              </a:rPr>
              <a:t>QUESTIONS</a:t>
            </a: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ZA" altLang="nl-NL" sz="4800" b="1" dirty="0">
                <a:solidFill>
                  <a:schemeClr val="bg1"/>
                </a:solidFill>
                <a:ea typeface="Angsana New" panose="02020603050405020304" pitchFamily="18" charset="-34"/>
                <a:cs typeface="Arial" panose="020B0604020202020204" pitchFamily="34" charset="0"/>
              </a:rPr>
              <a:t> AND DISCUSSION</a:t>
            </a:r>
            <a:endParaRPr lang="en-US" altLang="nl-NL" sz="4800" b="1" dirty="0">
              <a:solidFill>
                <a:schemeClr val="bg1"/>
              </a:solidFill>
              <a:ea typeface="Angsana New" panose="02020603050405020304" pitchFamily="18" charset="-3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1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32788" cy="140166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A2C5-491C-4D07-8F11-99432B4FA4EF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2</a:t>
            </a:fld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23376" y="1327618"/>
            <a:ext cx="886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100"/>
              <a:tabLst>
                <a:tab pos="457200" algn="l"/>
                <a:tab pos="457200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FORENSIC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INVESTIGATION AUDITS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IRREGULAR EXPENDTURE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220" y="677888"/>
            <a:ext cx="1440308" cy="2308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UNITY IS STRENGTH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40068"/>
              </p:ext>
            </p:extLst>
          </p:nvPr>
        </p:nvGraphicFramePr>
        <p:xfrm>
          <a:off x="323529" y="1988839"/>
          <a:ext cx="8679246" cy="4121163"/>
        </p:xfrm>
        <a:graphic>
          <a:graphicData uri="http://schemas.openxmlformats.org/drawingml/2006/table">
            <a:tbl>
              <a:tblPr/>
              <a:tblGrid>
                <a:gridCol w="629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3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2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29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S/N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STATUS OF INVEST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Military Hospital Refurbishment.</a:t>
                      </a:r>
                      <a:endParaRPr lang="en-ZA" sz="16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R10</a:t>
                      </a:r>
                      <a:r>
                        <a:rPr lang="en-US" sz="1600" b="0" i="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million</a:t>
                      </a:r>
                      <a:endParaRPr lang="en-ZA" sz="16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Investigation </a:t>
                      </a: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report has been received and handed over to the HAWKS </a:t>
                      </a:r>
                      <a:endParaRPr lang="en-ZA" sz="1600" b="0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Irregular A</a:t>
                      </a:r>
                      <a:r>
                        <a:rPr lang="en-US" sz="1600" b="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warding of </a:t>
                      </a:r>
                      <a:r>
                        <a:rPr lang="en-US" sz="1600" b="0" i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</a:t>
                      </a:r>
                      <a:r>
                        <a:rPr lang="en-US" sz="1600" b="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on the DOD Assets </a:t>
                      </a:r>
                      <a:r>
                        <a:rPr lang="en-US" sz="1600" b="0" i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Management in 2015.</a:t>
                      </a:r>
                      <a:endParaRPr lang="en-ZA" sz="16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R604 million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Investigation </a:t>
                      </a: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completed, under consideration by the Department. </a:t>
                      </a:r>
                      <a:endParaRPr lang="en-ZA" sz="1600" b="0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Catering</a:t>
                      </a:r>
                      <a:r>
                        <a:rPr lang="en-US" sz="1600" b="0" i="0" baseline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School irregular expenditure</a:t>
                      </a:r>
                      <a:r>
                        <a:rPr lang="en-US" sz="1600" b="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ZA" sz="1600" b="1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R561 </a:t>
                      </a:r>
                      <a:r>
                        <a:rPr lang="en-ZA" sz="1600" b="0" i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120.</a:t>
                      </a:r>
                      <a:endParaRPr lang="en-ZA" sz="1600" b="0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Investigation completed, under consideration by the Department</a:t>
                      </a:r>
                      <a:endParaRPr lang="en-ZA" sz="1600" b="0" i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59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32788" cy="140166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A2C5-491C-4D07-8F11-99432B4FA4EF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3</a:t>
            </a:fld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91190" y="1327429"/>
            <a:ext cx="886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9388">
              <a:buSzPts val="1100"/>
              <a:tabLst>
                <a:tab pos="263525" algn="l"/>
                <a:tab pos="457200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FORENSIC AND INVESTIGATION AUDITS ON IRREGULAR EXPENDTURE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SzPts val="1100"/>
              <a:tabLst>
                <a:tab pos="457200" algn="l"/>
                <a:tab pos="457200" algn="l"/>
              </a:tabLs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220" y="677888"/>
            <a:ext cx="1440308" cy="2308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UNITY IS STRENGTH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70284"/>
              </p:ext>
            </p:extLst>
          </p:nvPr>
        </p:nvGraphicFramePr>
        <p:xfrm>
          <a:off x="276771" y="1887397"/>
          <a:ext cx="8679246" cy="4519710"/>
        </p:xfrm>
        <a:graphic>
          <a:graphicData uri="http://schemas.openxmlformats.org/drawingml/2006/table">
            <a:tbl>
              <a:tblPr/>
              <a:tblGrid>
                <a:gridCol w="629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3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2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29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S/N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STATUS OF INVEST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Asset Management Contract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endParaRPr lang="en-US" sz="1600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7766" marR="17766" marT="8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i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R616</a:t>
                      </a:r>
                      <a:r>
                        <a:rPr lang="en-ZA" sz="1600" i="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million</a:t>
                      </a:r>
                      <a:endParaRPr lang="en-US" sz="1600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7766" marR="17766" marT="8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i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The investigation has been finalised </a:t>
                      </a:r>
                      <a:r>
                        <a:rPr lang="en-ZA" sz="1600" i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internally and management is in the process of implementing </a:t>
                      </a:r>
                      <a:r>
                        <a:rPr lang="en-ZA" sz="1600" i="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consequence management </a:t>
                      </a:r>
                      <a:endParaRPr lang="en-US" sz="1600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7766" marR="17766" marT="8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TLCM Contract </a:t>
                      </a:r>
                      <a:endParaRPr lang="en-US" sz="1600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7766" marR="17766" marT="8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i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R239</a:t>
                      </a:r>
                      <a:r>
                        <a:rPr lang="en-ZA" sz="1600" i="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million</a:t>
                      </a:r>
                      <a:endParaRPr lang="en-US" sz="1600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7766" marR="17766" marT="8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i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The investigation has been finalised internally and management is in the process of implementing </a:t>
                      </a:r>
                      <a:r>
                        <a:rPr lang="en-ZA" sz="1600" i="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consequence management </a:t>
                      </a:r>
                      <a:endParaRPr lang="en-US" sz="1600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7766" marR="17766" marT="8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Fruitless</a:t>
                      </a:r>
                      <a:r>
                        <a:rPr lang="en-ZA" sz="160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Expenditure on </a:t>
                      </a:r>
                      <a:r>
                        <a:rPr lang="en-ZA" sz="160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ECO Park</a:t>
                      </a:r>
                      <a:r>
                        <a:rPr lang="en-ZA" sz="160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60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Properties </a:t>
                      </a:r>
                      <a:r>
                        <a:rPr lang="en-ZA" sz="1600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unutilised</a:t>
                      </a:r>
                      <a:endParaRPr lang="en-US" sz="1600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7766" marR="17766" marT="8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i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R108</a:t>
                      </a:r>
                      <a:r>
                        <a:rPr lang="en-ZA" sz="1600" i="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million</a:t>
                      </a:r>
                      <a:endParaRPr lang="en-US" sz="1600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7766" marR="17766" marT="8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i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The investigation has been finalised internally and management is in the process of implementing </a:t>
                      </a:r>
                      <a:r>
                        <a:rPr lang="en-ZA" sz="1600" i="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consequence management </a:t>
                      </a:r>
                      <a:endParaRPr lang="en-US" sz="1600" i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7766" marR="17766" marT="859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5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32788" cy="140166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A2C5-491C-4D07-8F11-99432B4FA4EF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4</a:t>
            </a:fld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84063" y="1469487"/>
            <a:ext cx="886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100"/>
              <a:tabLst>
                <a:tab pos="457200" algn="l"/>
                <a:tab pos="457200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CONVICTIONS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220" y="677888"/>
            <a:ext cx="1440308" cy="2308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UNITY IS STRENGTH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31863"/>
              </p:ext>
            </p:extLst>
          </p:nvPr>
        </p:nvGraphicFramePr>
        <p:xfrm>
          <a:off x="323529" y="1988839"/>
          <a:ext cx="8679246" cy="4104457"/>
        </p:xfrm>
        <a:graphic>
          <a:graphicData uri="http://schemas.openxmlformats.org/drawingml/2006/table">
            <a:tbl>
              <a:tblPr/>
              <a:tblGrid>
                <a:gridCol w="629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3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2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29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SERV/DIV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9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R12 000.00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9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SAMHS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R13 000.00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9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SAAF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R7 500.00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29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CJ Ops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R3 000.00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29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Forces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R341 670.77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6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R11 000.00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88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Navy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R4 000.00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191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R392 170.77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1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32788" cy="140166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A2C5-491C-4D07-8F11-99432B4FA4EF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5</a:t>
            </a:fld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84063" y="1469487"/>
            <a:ext cx="886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100"/>
              <a:tabLst>
                <a:tab pos="457200" algn="l"/>
                <a:tab pos="457200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OFFICIALS ON SUSPENSION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220" y="677888"/>
            <a:ext cx="1440308" cy="2308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UNITY IS STRENGTH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058314"/>
              </p:ext>
            </p:extLst>
          </p:nvPr>
        </p:nvGraphicFramePr>
        <p:xfrm>
          <a:off x="323529" y="1844827"/>
          <a:ext cx="8679246" cy="4487359"/>
        </p:xfrm>
        <a:graphic>
          <a:graphicData uri="http://schemas.openxmlformats.org/drawingml/2006/table">
            <a:tbl>
              <a:tblPr/>
              <a:tblGrid>
                <a:gridCol w="58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08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r>
                        <a:rPr lang="en-ZA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Suspended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Serv/Div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54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 Gen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12/12/2017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11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 Gen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21/12/2017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12/12/2017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3/10/ </a:t>
                      </a:r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9/04/2010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SAAF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27/03/2020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SAMHS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77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15/10/2020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SAMHS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34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25/01/2021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SAMHS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824">
                <a:tc gridSpan="5">
                  <a:txBody>
                    <a:bodyPr/>
                    <a:lstStyle/>
                    <a:p>
                      <a:pPr marL="0" lvl="0" algn="ctr" defTabSz="914400" rtl="0" eaLnBrk="1" fontAlgn="t" latinLnBrk="0" hangingPunct="1"/>
                      <a:endParaRPr lang="en-ZA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32788" cy="140166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A2C5-491C-4D07-8F11-99432B4FA4EF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6</a:t>
            </a:fld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171669" y="1469487"/>
            <a:ext cx="886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100"/>
              <a:tabLst>
                <a:tab pos="457200" algn="l"/>
                <a:tab pos="457200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OFFICIALS ON SUSPENSION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220" y="677888"/>
            <a:ext cx="1440308" cy="2308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UNITY IS STRENGTH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93005"/>
              </p:ext>
            </p:extLst>
          </p:nvPr>
        </p:nvGraphicFramePr>
        <p:xfrm>
          <a:off x="323529" y="1844827"/>
          <a:ext cx="7920879" cy="4271335"/>
        </p:xfrm>
        <a:graphic>
          <a:graphicData uri="http://schemas.openxmlformats.org/drawingml/2006/table">
            <a:tbl>
              <a:tblPr/>
              <a:tblGrid>
                <a:gridCol w="58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r>
                        <a:rPr lang="en-ZA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Suspended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Serv/Div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54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 Col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24/01/2018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11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 Col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09/12/2015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17/01/2019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WO1</a:t>
                      </a:r>
                      <a:r>
                        <a:rPr lang="en-ZA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19/08/2019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17/06/2011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SAAF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21/05/2007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77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10/02/2011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34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28/12/2009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82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Amn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09/04/2014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SAAF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3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32788" cy="140166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A2C5-491C-4D07-8F11-99432B4FA4EF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7</a:t>
            </a:fld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1469487"/>
            <a:ext cx="886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100"/>
              <a:tabLst>
                <a:tab pos="457200" algn="l"/>
                <a:tab pos="457200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OFFICIALS ON SUSPENSION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220" y="677888"/>
            <a:ext cx="1440308" cy="2308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UNITY IS STRENGTH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18154"/>
              </p:ext>
            </p:extLst>
          </p:nvPr>
        </p:nvGraphicFramePr>
        <p:xfrm>
          <a:off x="323529" y="1844827"/>
          <a:ext cx="8064895" cy="4271335"/>
        </p:xfrm>
        <a:graphic>
          <a:graphicData uri="http://schemas.openxmlformats.org/drawingml/2006/table">
            <a:tbl>
              <a:tblPr/>
              <a:tblGrid>
                <a:gridCol w="58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r>
                        <a:rPr lang="en-ZA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Suspended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Serv/Div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54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6/09/2013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11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Sgt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6/09/2013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Cpl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11/10/2013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SAAF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10/07/2018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SAMHS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10/07/2018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 Col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5/06/2018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77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15/05/2018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34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15/05/2018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82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15/05/2018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6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32788" cy="140166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A2C5-491C-4D07-8F11-99432B4FA4EF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8</a:t>
            </a:fld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84063" y="1469487"/>
            <a:ext cx="886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100"/>
              <a:tabLst>
                <a:tab pos="457200" algn="l"/>
                <a:tab pos="457200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OFFICIALS ON SUSPENSION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220" y="677888"/>
            <a:ext cx="1440308" cy="2308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UNITY IS STRENGTH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56431"/>
              </p:ext>
            </p:extLst>
          </p:nvPr>
        </p:nvGraphicFramePr>
        <p:xfrm>
          <a:off x="323529" y="1844827"/>
          <a:ext cx="7776863" cy="4271335"/>
        </p:xfrm>
        <a:graphic>
          <a:graphicData uri="http://schemas.openxmlformats.org/drawingml/2006/table">
            <a:tbl>
              <a:tblPr/>
              <a:tblGrid>
                <a:gridCol w="58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r>
                        <a:rPr lang="en-ZA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Suspended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Serv/Div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54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15/05/2018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11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30/07/2018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16/10/2019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30/12/2019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23/12/2019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28/12/2019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77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5/02/2019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34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5/02/2019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82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2Lt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5/02/2019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1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32788" cy="140166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A2C5-491C-4D07-8F11-99432B4FA4EF}" type="datetime1">
              <a:rPr lang="en-ZA" smtClean="0"/>
              <a:t>2021/11/23</a:t>
            </a:fld>
            <a:endParaRPr lang="en-Z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9FB8-D118-4B34-AC48-B0F8125DC8F7}" type="slidenum">
              <a:rPr lang="en-ZA" smtClean="0"/>
              <a:t>9</a:t>
            </a:fld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84063" y="1469487"/>
            <a:ext cx="8864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100"/>
              <a:tabLst>
                <a:tab pos="457200" algn="l"/>
                <a:tab pos="457200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OFFICIALS ON SUSPENSION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220" y="677888"/>
            <a:ext cx="1440308" cy="2308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UNITY IS STRENGTH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64221"/>
              </p:ext>
            </p:extLst>
          </p:nvPr>
        </p:nvGraphicFramePr>
        <p:xfrm>
          <a:off x="323529" y="1844827"/>
          <a:ext cx="7848871" cy="4271335"/>
        </p:xfrm>
        <a:graphic>
          <a:graphicData uri="http://schemas.openxmlformats.org/drawingml/2006/table">
            <a:tbl>
              <a:tblPr/>
              <a:tblGrid>
                <a:gridCol w="58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r>
                        <a:rPr lang="en-ZA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Suspended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Serv/Div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54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 SGT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2020/02/05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SAMHS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11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2020/02/05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2020/02/05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2020/02/05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2020/02/05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8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2020/04/02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ARMY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77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CPO</a:t>
                      </a:r>
                      <a:endParaRPr kumimoji="0" lang="en-ZA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2020/05/21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34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2020/09/08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82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</a:t>
                      </a:r>
                      <a:endParaRPr kumimoji="0" lang="en-ZA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2020/10/12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4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16245</TotalTime>
  <Words>724</Words>
  <Application>Microsoft Office PowerPoint</Application>
  <PresentationFormat>On-screen Show (4:3)</PresentationFormat>
  <Paragraphs>399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Angsana New</vt:lpstr>
      <vt:lpstr>Arial</vt:lpstr>
      <vt:lpstr>Arial Narrow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Swart</dc:creator>
  <cp:lastModifiedBy>Bryan Mantyi</cp:lastModifiedBy>
  <cp:revision>302</cp:revision>
  <cp:lastPrinted>2021-11-22T11:31:25Z</cp:lastPrinted>
  <dcterms:created xsi:type="dcterms:W3CDTF">2019-07-24T05:45:47Z</dcterms:created>
  <dcterms:modified xsi:type="dcterms:W3CDTF">2021-11-23T07:29:41Z</dcterms:modified>
</cp:coreProperties>
</file>