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0" r:id="rId3"/>
    <p:sldId id="261" r:id="rId4"/>
    <p:sldId id="399" r:id="rId5"/>
    <p:sldId id="398" r:id="rId6"/>
    <p:sldId id="397" r:id="rId7"/>
    <p:sldId id="401" r:id="rId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00"/>
    <a:srgbClr val="FFFF99"/>
    <a:srgbClr val="1331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0" autoAdjust="0"/>
  </p:normalViewPr>
  <p:slideViewPr>
    <p:cSldViewPr>
      <p:cViewPr varScale="1">
        <p:scale>
          <a:sx n="85" d="100"/>
          <a:sy n="85" d="100"/>
        </p:scale>
        <p:origin x="990" y="84"/>
      </p:cViewPr>
      <p:guideLst>
        <p:guide orient="horz" pos="2160"/>
        <p:guide pos="2880"/>
      </p:guideLst>
    </p:cSldViewPr>
  </p:slideViewPr>
  <p:outlineViewPr>
    <p:cViewPr>
      <p:scale>
        <a:sx n="33" d="100"/>
        <a:sy n="33" d="100"/>
      </p:scale>
      <p:origin x="0" y="582"/>
    </p:cViewPr>
  </p:outlineViewPr>
  <p:notesTextViewPr>
    <p:cViewPr>
      <p:scale>
        <a:sx n="1" d="1"/>
        <a:sy n="1" d="1"/>
      </p:scale>
      <p:origin x="0" y="0"/>
    </p:cViewPr>
  </p:notesTextViewPr>
  <p:sorterViewPr>
    <p:cViewPr>
      <p:scale>
        <a:sx n="100" d="100"/>
        <a:sy n="100" d="100"/>
      </p:scale>
      <p:origin x="0" y="-827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cs typeface="Arial" charset="0"/>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cs typeface="Arial" charset="0"/>
              </a:defRPr>
            </a:lvl1pPr>
          </a:lstStyle>
          <a:p>
            <a:pPr>
              <a:defRPr/>
            </a:pPr>
            <a:fld id="{A7E5FA58-113F-4111-B833-02B0F315BEBD}" type="datetimeFigureOut">
              <a:rPr lang="en-ZA"/>
              <a:pPr>
                <a:defRPr/>
              </a:pPr>
              <a:t>2021/11/23</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0A7C119-BCDA-4490-A5AC-2FB56EA09FBA}"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4DB48DD-3CF2-4A4A-AAB6-DAB3F315823F}" type="datetimeFigureOut">
              <a:rPr lang="en-ZA"/>
              <a:pPr>
                <a:defRPr/>
              </a:pPr>
              <a:t>2021/11/23</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C75547-3B6F-4176-B31D-88163914538B}"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C678AA2-6424-4FA1-AB93-BCADA662DE38}" type="slidenum">
              <a:rPr lang="en-ZA" altLang="en-US"/>
              <a:pPr>
                <a:defRPr/>
              </a:pPr>
              <a:t>‹#›</a:t>
            </a:fld>
            <a:endParaRPr lang="en-Z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4" name="Content Placeholder 3"/>
          <p:cNvSpPr>
            <a:spLocks noGrp="1"/>
          </p:cNvSpPr>
          <p:nvPr>
            <p:ph sz="half" idx="2"/>
          </p:nvPr>
        </p:nvSpPr>
        <p:spPr>
          <a:xfrm>
            <a:off x="261840" y="1484784"/>
            <a:ext cx="4235548" cy="4968552"/>
          </a:xfrm>
          <a:ln w="28575">
            <a:solidFill>
              <a:srgbClr val="006600"/>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Content Placeholder 5"/>
          <p:cNvSpPr>
            <a:spLocks noGrp="1"/>
          </p:cNvSpPr>
          <p:nvPr>
            <p:ph sz="quarter" idx="4"/>
          </p:nvPr>
        </p:nvSpPr>
        <p:spPr>
          <a:xfrm>
            <a:off x="4584924" y="1484784"/>
            <a:ext cx="4235548" cy="4968552"/>
          </a:xfrm>
          <a:ln w="28575">
            <a:solidFill>
              <a:srgbClr val="006600"/>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4713A91-04BD-42E9-AC0D-F143E4A81271}" type="slidenum">
              <a:rPr lang="en-ZA" altLang="en-US"/>
              <a:pPr>
                <a:defRPr/>
              </a:pPr>
              <a:t>‹#›</a:t>
            </a:fld>
            <a:endParaRPr lang="en-Z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BB66C57-AAEB-43BE-A8FB-10AC44C54F0B}" type="slidenum">
              <a:rPr lang="en-ZA" altLang="en-US"/>
              <a:pPr>
                <a:defRPr/>
              </a:pPr>
              <a:t>‹#›</a:t>
            </a:fld>
            <a:endParaRPr lang="en-Z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BA8CC65-B8F3-473C-B0F2-E9DEAA1CA800}" type="slidenum">
              <a:rPr lang="en-ZA" altLang="en-US"/>
              <a:pPr>
                <a:defRPr/>
              </a:pPr>
              <a:t>‹#›</a:t>
            </a:fld>
            <a:endParaRPr lang="en-Z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A09383A-6BBA-4E85-BABB-96494C84B399}" type="slidenum">
              <a:rPr lang="en-ZA" altLang="en-US"/>
              <a:pPr>
                <a:defRPr/>
              </a:pPr>
              <a:t>‹#›</a:t>
            </a:fld>
            <a:endParaRPr lang="en-Z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t>2 JUNE 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ZA"/>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9C949C8-8BAB-4B5F-AA16-E91D8541E893}" type="slidenum">
              <a:rPr lang="en-ZA" altLang="en-US"/>
              <a:pPr>
                <a:defRPr/>
              </a:pPr>
              <a:t>‹#›</a:t>
            </a:fld>
            <a:endParaRPr lang="en-Z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Text Placeholder 2"/>
          <p:cNvSpPr>
            <a:spLocks noGrp="1"/>
          </p:cNvSpPr>
          <p:nvPr>
            <p:ph type="body" idx="1"/>
          </p:nvPr>
        </p:nvSpPr>
        <p:spPr bwMode="auto">
          <a:xfrm>
            <a:off x="457200" y="1417638"/>
            <a:ext cx="8229600" cy="4960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1028" name="TextBox 6"/>
          <p:cNvSpPr txBox="1">
            <a:spLocks noChangeArrowheads="1"/>
          </p:cNvSpPr>
          <p:nvPr userDrawn="1"/>
        </p:nvSpPr>
        <p:spPr bwMode="auto">
          <a:xfrm>
            <a:off x="6804025" y="6481763"/>
            <a:ext cx="1871663" cy="261937"/>
          </a:xfrm>
          <a:prstGeom prst="rect">
            <a:avLst/>
          </a:prstGeom>
          <a:noFill/>
          <a:ln>
            <a:noFill/>
          </a:ln>
        </p:spPr>
        <p:txBody>
          <a:bodyPr anchor="ct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a:defRPr/>
            </a:pPr>
            <a:fld id="{D1702721-1D89-497C-A417-CB047A88170A}" type="slidenum">
              <a:rPr lang="en-ZA" altLang="en-US" sz="1100" b="1" smtClean="0">
                <a:solidFill>
                  <a:srgbClr val="7F7F7F"/>
                </a:solidFill>
                <a:latin typeface="Arial" panose="020B0604020202020204" pitchFamily="34" charset="0"/>
                <a:cs typeface="Arial" panose="020B0604020202020204" pitchFamily="34" charset="0"/>
              </a:rPr>
              <a:pPr algn="r">
                <a:defRPr/>
              </a:pPr>
              <a:t>‹#›</a:t>
            </a:fld>
            <a:endParaRPr lang="en-ZA" altLang="en-US" sz="1100" b="1" dirty="0">
              <a:solidFill>
                <a:srgbClr val="7F7F7F"/>
              </a:solidFill>
              <a:latin typeface="Arial" panose="020B0604020202020204" pitchFamily="34" charset="0"/>
              <a:cs typeface="Arial" panose="020B0604020202020204" pitchFamily="34" charset="0"/>
            </a:endParaRPr>
          </a:p>
        </p:txBody>
      </p:sp>
      <p:sp>
        <p:nvSpPr>
          <p:cNvPr id="8" name="Rectangle 7"/>
          <p:cNvSpPr/>
          <p:nvPr userDrawn="1"/>
        </p:nvSpPr>
        <p:spPr>
          <a:xfrm>
            <a:off x="179388" y="114300"/>
            <a:ext cx="8785225" cy="6680200"/>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a:p>
        </p:txBody>
      </p:sp>
      <p:sp>
        <p:nvSpPr>
          <p:cNvPr id="10" name="Footer Placeholder 4"/>
          <p:cNvSpPr txBox="1">
            <a:spLocks/>
          </p:cNvSpPr>
          <p:nvPr userDrawn="1"/>
        </p:nvSpPr>
        <p:spPr>
          <a:xfrm>
            <a:off x="3128963" y="6429375"/>
            <a:ext cx="2895600" cy="365125"/>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ZA" sz="1100" b="1" dirty="0">
                <a:solidFill>
                  <a:schemeClr val="bg1">
                    <a:lumMod val="50000"/>
                  </a:schemeClr>
                </a:solidFill>
                <a:latin typeface="Arial" panose="020B0604020202020204" pitchFamily="34" charset="0"/>
                <a:cs typeface="Arial" panose="020B0604020202020204" pitchFamily="34" charset="0"/>
              </a:rPr>
              <a:t>RESTRICTED</a:t>
            </a:r>
          </a:p>
        </p:txBody>
      </p:sp>
      <p:sp>
        <p:nvSpPr>
          <p:cNvPr id="12" name="Footer Placeholder 4"/>
          <p:cNvSpPr txBox="1">
            <a:spLocks/>
          </p:cNvSpPr>
          <p:nvPr userDrawn="1"/>
        </p:nvSpPr>
        <p:spPr>
          <a:xfrm>
            <a:off x="3132138" y="115888"/>
            <a:ext cx="2895600" cy="365125"/>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ZA" sz="1100" b="1" dirty="0">
                <a:solidFill>
                  <a:schemeClr val="bg1">
                    <a:lumMod val="50000"/>
                  </a:schemeClr>
                </a:solidFill>
                <a:latin typeface="Arial" panose="020B0604020202020204" pitchFamily="34" charset="0"/>
                <a:cs typeface="Arial" panose="020B0604020202020204" pitchFamily="34" charset="0"/>
              </a:rPr>
              <a:t>RESTRICTED</a:t>
            </a:r>
          </a:p>
        </p:txBody>
      </p:sp>
      <p:pic>
        <p:nvPicPr>
          <p:cNvPr id="1032" name="Picture 2" descr="A picture containing food, room&#10;&#10;Description automatically generated"/>
          <p:cNvPicPr>
            <a:picLocks noChangeAspect="1"/>
          </p:cNvPicPr>
          <p:nvPr userDrawn="1"/>
        </p:nvPicPr>
        <p:blipFill>
          <a:blip r:embed="rId13"/>
          <a:srcRect/>
          <a:stretch>
            <a:fillRect/>
          </a:stretch>
        </p:blipFill>
        <p:spPr bwMode="auto">
          <a:xfrm>
            <a:off x="0" y="11113"/>
            <a:ext cx="611188" cy="604837"/>
          </a:xfrm>
          <a:prstGeom prst="rect">
            <a:avLst/>
          </a:prstGeom>
          <a:noFill/>
          <a:ln w="9525">
            <a:noFill/>
            <a:miter lim="800000"/>
            <a:headEnd/>
            <a:tailEnd/>
          </a:ln>
        </p:spPr>
      </p:pic>
      <p:pic>
        <p:nvPicPr>
          <p:cNvPr id="1033" name="Picture 4" descr="A picture containing shirt, drawing&#10;&#10;Description automatically generated"/>
          <p:cNvPicPr>
            <a:picLocks noChangeAspect="1"/>
          </p:cNvPicPr>
          <p:nvPr userDrawn="1"/>
        </p:nvPicPr>
        <p:blipFill>
          <a:blip r:embed="rId14"/>
          <a:srcRect/>
          <a:stretch>
            <a:fillRect/>
          </a:stretch>
        </p:blipFill>
        <p:spPr bwMode="auto">
          <a:xfrm>
            <a:off x="8548688" y="7938"/>
            <a:ext cx="560387" cy="563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61" r:id="rId3"/>
    <p:sldLayoutId id="2147483657" r:id="rId4"/>
    <p:sldLayoutId id="2147483662" r:id="rId5"/>
    <p:sldLayoutId id="2147483663" r:id="rId6"/>
    <p:sldLayoutId id="2147483664" r:id="rId7"/>
    <p:sldLayoutId id="2147483665" r:id="rId8"/>
    <p:sldLayoutId id="2147483666" r:id="rId9"/>
    <p:sldLayoutId id="2147483667" r:id="rId10"/>
    <p:sldLayoutId id="2147483660" r:id="rId11"/>
  </p:sldLayoutIdLst>
  <p:hf sldNum="0" hdr="0" ftr="0" dt="0"/>
  <p:txStyles>
    <p:titleStyle>
      <a:lvl1pPr algn="ctr" rtl="0" eaLnBrk="0" fontAlgn="base" hangingPunct="0">
        <a:spcBef>
          <a:spcPct val="0"/>
        </a:spcBef>
        <a:spcAft>
          <a:spcPct val="0"/>
        </a:spcAft>
        <a:defRPr sz="4400" b="1" kern="1200">
          <a:solidFill>
            <a:srgbClr val="006600"/>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b="1">
          <a:solidFill>
            <a:srgbClr val="006600"/>
          </a:solidFill>
          <a:latin typeface="Arial" charset="0"/>
          <a:cs typeface="Arial" charset="0"/>
        </a:defRPr>
      </a:lvl2pPr>
      <a:lvl3pPr algn="ctr" rtl="0" eaLnBrk="0" fontAlgn="base" hangingPunct="0">
        <a:spcBef>
          <a:spcPct val="0"/>
        </a:spcBef>
        <a:spcAft>
          <a:spcPct val="0"/>
        </a:spcAft>
        <a:defRPr sz="4400" b="1">
          <a:solidFill>
            <a:srgbClr val="006600"/>
          </a:solidFill>
          <a:latin typeface="Arial" charset="0"/>
          <a:cs typeface="Arial" charset="0"/>
        </a:defRPr>
      </a:lvl3pPr>
      <a:lvl4pPr algn="ctr" rtl="0" eaLnBrk="0" fontAlgn="base" hangingPunct="0">
        <a:spcBef>
          <a:spcPct val="0"/>
        </a:spcBef>
        <a:spcAft>
          <a:spcPct val="0"/>
        </a:spcAft>
        <a:defRPr sz="4400" b="1">
          <a:solidFill>
            <a:srgbClr val="006600"/>
          </a:solidFill>
          <a:latin typeface="Arial" charset="0"/>
          <a:cs typeface="Arial" charset="0"/>
        </a:defRPr>
      </a:lvl4pPr>
      <a:lvl5pPr algn="ctr" rtl="0" eaLnBrk="0" fontAlgn="base" hangingPunct="0">
        <a:spcBef>
          <a:spcPct val="0"/>
        </a:spcBef>
        <a:spcAft>
          <a:spcPct val="0"/>
        </a:spcAft>
        <a:defRPr sz="4400" b="1">
          <a:solidFill>
            <a:srgbClr val="006600"/>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832347" y="1131107"/>
            <a:ext cx="7271791" cy="5453844"/>
          </a:xfrm>
          <a:prstGeom prst="rect">
            <a:avLst/>
          </a:prstGeom>
          <a:ln>
            <a:noFill/>
          </a:ln>
          <a:effectLst>
            <a:softEdge rad="112500"/>
          </a:effectLst>
        </p:spPr>
      </p:pic>
      <p:sp>
        <p:nvSpPr>
          <p:cNvPr id="15362" name="Title 1"/>
          <p:cNvSpPr txBox="1">
            <a:spLocks/>
          </p:cNvSpPr>
          <p:nvPr/>
        </p:nvSpPr>
        <p:spPr bwMode="auto">
          <a:xfrm>
            <a:off x="539750" y="333375"/>
            <a:ext cx="8064500" cy="2087563"/>
          </a:xfrm>
          <a:prstGeom prst="rect">
            <a:avLst/>
          </a:prstGeom>
          <a:noFill/>
          <a:ln w="9525">
            <a:noFill/>
            <a:miter lim="800000"/>
            <a:headEnd/>
            <a:tailEnd/>
          </a:ln>
        </p:spPr>
        <p:txBody>
          <a:bodyPr/>
          <a:lstStyle/>
          <a:p>
            <a:pPr algn="ctr">
              <a:buFont typeface="Arial" charset="0"/>
              <a:buNone/>
            </a:pPr>
            <a:r>
              <a:rPr lang="en-ZA" sz="4000" b="1">
                <a:solidFill>
                  <a:srgbClr val="006600"/>
                </a:solidFill>
              </a:rPr>
              <a:t>JOINT OPERATIONS DIVISION FUNDING OF ADDITIONAL BORDER SAFEGUARDING INITIATIVES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68313" y="414338"/>
            <a:ext cx="8229600" cy="1143000"/>
          </a:xfrm>
        </p:spPr>
        <p:txBody>
          <a:bodyPr/>
          <a:lstStyle/>
          <a:p>
            <a:pPr eaLnBrk="1" hangingPunct="1"/>
            <a:r>
              <a:rPr lang="en-ZA" sz="3600" smtClean="0">
                <a:latin typeface="Arial" charset="0"/>
                <a:cs typeface="Arial" charset="0"/>
              </a:rPr>
              <a:t>FUNDING OF ADDITIONAL BORDER SAFEGUARDING INITIATIVES</a:t>
            </a:r>
          </a:p>
        </p:txBody>
      </p:sp>
      <p:sp>
        <p:nvSpPr>
          <p:cNvPr id="16386" name="Content Placeholder 2"/>
          <p:cNvSpPr>
            <a:spLocks noGrp="1"/>
          </p:cNvSpPr>
          <p:nvPr>
            <p:ph idx="1"/>
          </p:nvPr>
        </p:nvSpPr>
        <p:spPr>
          <a:xfrm>
            <a:off x="457200" y="1700213"/>
            <a:ext cx="8229600" cy="4960937"/>
          </a:xfrm>
        </p:spPr>
        <p:txBody>
          <a:bodyPr/>
          <a:lstStyle/>
          <a:p>
            <a:pPr marL="0" indent="0"/>
            <a:r>
              <a:rPr lang="en-US" smtClean="0">
                <a:latin typeface="Arial" charset="0"/>
                <a:cs typeface="Arial" charset="0"/>
              </a:rPr>
              <a:t>J Ops Div was allocated Rm225 to procure/acquire Border Technology PME for the FY2020/21 MTEF</a:t>
            </a:r>
          </a:p>
          <a:p>
            <a:pPr marL="0" indent="0"/>
            <a:endParaRPr lang="en-US" smtClean="0">
              <a:latin typeface="Arial" charset="0"/>
              <a:cs typeface="Arial" charset="0"/>
            </a:endParaRPr>
          </a:p>
          <a:p>
            <a:pPr marL="0" indent="0"/>
            <a:r>
              <a:rPr lang="en-US" smtClean="0">
                <a:latin typeface="Arial" charset="0"/>
                <a:cs typeface="Arial" charset="0"/>
              </a:rPr>
              <a:t>The J Ops Div only came aware of this allocation bmo letter CFO/504/3/1 dd 09 September 2021  </a:t>
            </a:r>
          </a:p>
          <a:p>
            <a:pPr marL="0" indent="0"/>
            <a:endParaRPr lang="en-US" smtClean="0">
              <a:latin typeface="Arial" charset="0"/>
              <a:cs typeface="Arial" charset="0"/>
            </a:endParaRPr>
          </a:p>
          <a:p>
            <a:pPr marL="0" indent="0"/>
            <a:r>
              <a:rPr lang="en-US" smtClean="0">
                <a:latin typeface="Arial" charset="0"/>
                <a:cs typeface="Arial" charset="0"/>
              </a:rPr>
              <a:t>According to this allocation the J Op Div had to spend an amount of Rm65 in FY2020/21 - not done as the J Ops Div was not aware of the allocation (reported it bmo the BRRR report in the Force Employment Quarterly Performance Reports for the 4th quarter of FY2020/21 as well as in the 1st quarter for FY2021/22)</a:t>
            </a:r>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414338"/>
            <a:ext cx="8229600" cy="1143000"/>
          </a:xfrm>
        </p:spPr>
        <p:txBody>
          <a:bodyPr/>
          <a:lstStyle/>
          <a:p>
            <a:pPr eaLnBrk="1" hangingPunct="1"/>
            <a:r>
              <a:rPr lang="en-ZA" sz="3600" smtClean="0">
                <a:latin typeface="Arial" charset="0"/>
                <a:cs typeface="Arial" charset="0"/>
              </a:rPr>
              <a:t>FUNDING OF ADDITIONAL BORDER SAFEGUARDING INITIATIVES</a:t>
            </a:r>
          </a:p>
        </p:txBody>
      </p:sp>
      <p:sp>
        <p:nvSpPr>
          <p:cNvPr id="17413" name="Rectangle 5"/>
          <p:cNvSpPr>
            <a:spLocks noChangeArrowheads="1"/>
          </p:cNvSpPr>
          <p:nvPr/>
        </p:nvSpPr>
        <p:spPr bwMode="auto">
          <a:xfrm>
            <a:off x="457200" y="1855788"/>
            <a:ext cx="8229600" cy="4525962"/>
          </a:xfrm>
          <a:prstGeom prst="rect">
            <a:avLst/>
          </a:prstGeom>
          <a:noFill/>
          <a:ln w="9525">
            <a:noFill/>
            <a:miter lim="800000"/>
            <a:headEnd/>
            <a:tailEnd/>
          </a:ln>
          <a:effectLst/>
        </p:spPr>
        <p:txBody>
          <a:bodyPr/>
          <a:lstStyle/>
          <a:p>
            <a:pPr marL="342900" indent="-342900" eaLnBrk="0" hangingPunct="0">
              <a:spcBef>
                <a:spcPct val="20000"/>
              </a:spcBef>
              <a:buFont typeface="Arial" charset="0"/>
              <a:buChar char="•"/>
            </a:pPr>
            <a:r>
              <a:rPr lang="en-US" sz="2400">
                <a:latin typeface="Arial" charset="0"/>
              </a:rPr>
              <a:t>A proof of concept plan for the Border Safeguarding Optimization Plan was drafted after the J Ops Div became aware of the allocation in the above mentioned letter by the CFO in September 2021 </a:t>
            </a:r>
          </a:p>
          <a:p>
            <a:pPr marL="342900" indent="-342900" eaLnBrk="0" hangingPunct="0">
              <a:spcBef>
                <a:spcPct val="20000"/>
              </a:spcBef>
              <a:buFont typeface="Arial" charset="0"/>
              <a:buChar char="•"/>
            </a:pPr>
            <a:endParaRPr lang="en-US" sz="2400">
              <a:latin typeface="Arial" charset="0"/>
            </a:endParaRPr>
          </a:p>
          <a:p>
            <a:pPr marL="342900" indent="-342900" eaLnBrk="0" hangingPunct="0">
              <a:spcBef>
                <a:spcPct val="20000"/>
              </a:spcBef>
              <a:buFont typeface="Arial" charset="0"/>
              <a:buChar char="•"/>
            </a:pPr>
            <a:r>
              <a:rPr lang="en-US" sz="2400">
                <a:latin typeface="Arial" charset="0"/>
              </a:rPr>
              <a:t>The J Ops Div approved FA’s to the amount of approximately Rm44.5 and FA’s under request to the amount of approximately R535 000 for the upgrading of operational bases for Op CORONA for FY2021/22 to date</a:t>
            </a:r>
            <a:r>
              <a:rPr lang="en-GB" sz="2400">
                <a:latin typeface="Arial" charset="0"/>
              </a:rPr>
              <a:t> </a:t>
            </a:r>
          </a:p>
          <a:p>
            <a:pPr marL="342900" indent="-342900" eaLnBrk="0" hangingPunct="0">
              <a:spcBef>
                <a:spcPct val="20000"/>
              </a:spcBef>
              <a:buFont typeface="Arial" charset="0"/>
              <a:buChar char="•"/>
            </a:pPr>
            <a:endParaRPr lang="en-GB" sz="240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idx="4294967295"/>
          </p:nvPr>
        </p:nvSpPr>
        <p:spPr>
          <a:xfrm>
            <a:off x="457200" y="414338"/>
            <a:ext cx="8229600" cy="1143000"/>
          </a:xfrm>
        </p:spPr>
        <p:txBody>
          <a:bodyPr/>
          <a:lstStyle/>
          <a:p>
            <a:pPr eaLnBrk="1" hangingPunct="1"/>
            <a:r>
              <a:rPr lang="en-ZA" sz="3600" smtClean="0">
                <a:latin typeface="Arial" charset="0"/>
                <a:cs typeface="Arial" charset="0"/>
              </a:rPr>
              <a:t>FUNDING OF ADDITIONAL BORDER SAFEGUARDING INITIATIVES</a:t>
            </a:r>
          </a:p>
        </p:txBody>
      </p:sp>
      <p:graphicFrame>
        <p:nvGraphicFramePr>
          <p:cNvPr id="77902" name="Group 78"/>
          <p:cNvGraphicFramePr>
            <a:graphicFrameLocks noGrp="1"/>
          </p:cNvGraphicFramePr>
          <p:nvPr/>
        </p:nvGraphicFramePr>
        <p:xfrm>
          <a:off x="179388" y="1900238"/>
          <a:ext cx="8785225" cy="3749675"/>
        </p:xfrm>
        <a:graphic>
          <a:graphicData uri="http://schemas.openxmlformats.org/drawingml/2006/table">
            <a:tbl>
              <a:tblPr/>
              <a:tblGrid>
                <a:gridCol w="2241550">
                  <a:extLst>
                    <a:ext uri="{9D8B030D-6E8A-4147-A177-3AD203B41FA5}">
                      <a16:colId xmlns:a16="http://schemas.microsoft.com/office/drawing/2014/main" val="20000"/>
                    </a:ext>
                  </a:extLst>
                </a:gridCol>
                <a:gridCol w="4919662">
                  <a:extLst>
                    <a:ext uri="{9D8B030D-6E8A-4147-A177-3AD203B41FA5}">
                      <a16:colId xmlns:a16="http://schemas.microsoft.com/office/drawing/2014/main" val="20001"/>
                    </a:ext>
                  </a:extLst>
                </a:gridCol>
                <a:gridCol w="1624013">
                  <a:extLst>
                    <a:ext uri="{9D8B030D-6E8A-4147-A177-3AD203B41FA5}">
                      <a16:colId xmlns:a16="http://schemas.microsoft.com/office/drawing/2014/main" val="20002"/>
                    </a:ext>
                  </a:extLst>
                </a:gridCol>
              </a:tblGrid>
              <a:tr h="290513">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2000" b="1" i="0" u="none" strike="noStrike" cap="none" normalizeH="0" baseline="0" smtClean="0">
                          <a:ln>
                            <a:noFill/>
                          </a:ln>
                          <a:solidFill>
                            <a:schemeClr val="tx1"/>
                          </a:solidFill>
                          <a:effectLst/>
                          <a:latin typeface="Arial" charset="0"/>
                          <a:cs typeface="Arial" charset="0"/>
                        </a:rPr>
                        <a:t>APPROVED FA’S</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UNIT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DESCRIPTION</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AMOUNT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65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UPGRADE OF MESS AT FOURIESBURG</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R92 650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UPGRADE OF ROOF COVER ENTRANCE AT LADYBRAND</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R99 890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9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ROOF COVER FOR DIESEL BUNKERS AT FOURIESBURG</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R98 650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UPGRADE OF ROOF COVER ENTRANCE AT FOURIESBURG</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R97 520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FUEL DUMBS AT LADYBRAND </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R36 050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FS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CEMENT SLAB FOR WEATHER HAVEN AT FOURIESBURG</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R38 869</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a:xfrm>
            <a:off x="457200" y="414338"/>
            <a:ext cx="8229600" cy="1143000"/>
          </a:xfrm>
        </p:spPr>
        <p:txBody>
          <a:bodyPr/>
          <a:lstStyle/>
          <a:p>
            <a:pPr eaLnBrk="1" hangingPunct="1"/>
            <a:r>
              <a:rPr lang="en-ZA" sz="3600" smtClean="0">
                <a:latin typeface="Arial" charset="0"/>
                <a:cs typeface="Arial" charset="0"/>
              </a:rPr>
              <a:t>FUNDING OF ADDITIONAL BORDER SAFEGUARDING INITIATIVES</a:t>
            </a:r>
          </a:p>
        </p:txBody>
      </p:sp>
      <p:graphicFrame>
        <p:nvGraphicFramePr>
          <p:cNvPr id="76842" name="Group 42"/>
          <p:cNvGraphicFramePr>
            <a:graphicFrameLocks noGrp="1"/>
          </p:cNvGraphicFramePr>
          <p:nvPr/>
        </p:nvGraphicFramePr>
        <p:xfrm>
          <a:off x="179388" y="1901825"/>
          <a:ext cx="8785225" cy="3014663"/>
        </p:xfrm>
        <a:graphic>
          <a:graphicData uri="http://schemas.openxmlformats.org/drawingml/2006/table">
            <a:tbl>
              <a:tblPr/>
              <a:tblGrid>
                <a:gridCol w="1800225">
                  <a:extLst>
                    <a:ext uri="{9D8B030D-6E8A-4147-A177-3AD203B41FA5}">
                      <a16:colId xmlns:a16="http://schemas.microsoft.com/office/drawing/2014/main" val="20000"/>
                    </a:ext>
                  </a:extLst>
                </a:gridCol>
                <a:gridCol w="5256212">
                  <a:extLst>
                    <a:ext uri="{9D8B030D-6E8A-4147-A177-3AD203B41FA5}">
                      <a16:colId xmlns:a16="http://schemas.microsoft.com/office/drawing/2014/main" val="20001"/>
                    </a:ext>
                  </a:extLst>
                </a:gridCol>
                <a:gridCol w="1728788">
                  <a:extLst>
                    <a:ext uri="{9D8B030D-6E8A-4147-A177-3AD203B41FA5}">
                      <a16:colId xmlns:a16="http://schemas.microsoft.com/office/drawing/2014/main" val="20002"/>
                    </a:ext>
                  </a:extLst>
                </a:gridCol>
              </a:tblGrid>
              <a:tr h="290513">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2000" b="1" i="0" u="none" strike="noStrike" cap="none" normalizeH="0" baseline="0" smtClean="0">
                          <a:ln>
                            <a:noFill/>
                          </a:ln>
                          <a:solidFill>
                            <a:schemeClr val="tx1"/>
                          </a:solidFill>
                          <a:effectLst/>
                          <a:latin typeface="Arial" charset="0"/>
                          <a:cs typeface="Arial" charset="0"/>
                        </a:rPr>
                        <a:t>APPROVED FA’S</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UNIT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DESCRIPTION</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AMOUNT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ROOF COVER FOR VEHICLES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R58 967</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3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PAVING IN FRONT OF SICKBAY AT LOUISVALE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R99 995</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9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ELECRICAL DISTRIBUTING AND POWER OF 6 WEATHER HEAVEN IN LOUISVILLE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R62 394</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OP CORONA</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REPLACEMENT OF CANVASES</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R8 126 421</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OP CORONA</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WEATHER HAVEN TENTED ACCOMMODATION</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R35 632 551</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1" i="0" u="none" strike="noStrike" cap="none" normalizeH="0" baseline="0" smtClean="0">
                          <a:ln>
                            <a:noFill/>
                          </a:ln>
                          <a:solidFill>
                            <a:schemeClr val="tx1"/>
                          </a:solidFill>
                          <a:effectLst/>
                          <a:latin typeface="Arial" charset="0"/>
                          <a:cs typeface="Arial" charset="0"/>
                        </a:rPr>
                        <a:t>TOTAL</a:t>
                      </a: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1" i="0" u="none" strike="noStrike" cap="none" normalizeH="0" baseline="0" smtClean="0">
                          <a:ln>
                            <a:noFill/>
                          </a:ln>
                          <a:solidFill>
                            <a:schemeClr val="tx1"/>
                          </a:solidFill>
                          <a:effectLst/>
                          <a:latin typeface="Arial" charset="0"/>
                          <a:cs typeface="Arial" charset="0"/>
                        </a:rPr>
                        <a:t>R44 474 917</a:t>
                      </a: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457200" y="414338"/>
            <a:ext cx="8229600" cy="1143000"/>
          </a:xfrm>
        </p:spPr>
        <p:txBody>
          <a:bodyPr/>
          <a:lstStyle/>
          <a:p>
            <a:pPr eaLnBrk="1" hangingPunct="1"/>
            <a:r>
              <a:rPr lang="en-ZA" sz="3600" smtClean="0">
                <a:latin typeface="Arial" charset="0"/>
                <a:cs typeface="Arial" charset="0"/>
              </a:rPr>
              <a:t>FUNDING OF ADDITIONAL BORDER SAFEGUARDING INITIATIVES</a:t>
            </a:r>
          </a:p>
        </p:txBody>
      </p:sp>
      <p:graphicFrame>
        <p:nvGraphicFramePr>
          <p:cNvPr id="75828" name="Group 52"/>
          <p:cNvGraphicFramePr>
            <a:graphicFrameLocks noGrp="1"/>
          </p:cNvGraphicFramePr>
          <p:nvPr/>
        </p:nvGraphicFramePr>
        <p:xfrm>
          <a:off x="179388" y="1916113"/>
          <a:ext cx="8785225" cy="3430587"/>
        </p:xfrm>
        <a:graphic>
          <a:graphicData uri="http://schemas.openxmlformats.org/drawingml/2006/table">
            <a:tbl>
              <a:tblPr/>
              <a:tblGrid>
                <a:gridCol w="1871662">
                  <a:extLst>
                    <a:ext uri="{9D8B030D-6E8A-4147-A177-3AD203B41FA5}">
                      <a16:colId xmlns:a16="http://schemas.microsoft.com/office/drawing/2014/main" val="20000"/>
                    </a:ext>
                  </a:extLst>
                </a:gridCol>
                <a:gridCol w="5184775">
                  <a:extLst>
                    <a:ext uri="{9D8B030D-6E8A-4147-A177-3AD203B41FA5}">
                      <a16:colId xmlns:a16="http://schemas.microsoft.com/office/drawing/2014/main" val="20001"/>
                    </a:ext>
                  </a:extLst>
                </a:gridCol>
                <a:gridCol w="1728788">
                  <a:extLst>
                    <a:ext uri="{9D8B030D-6E8A-4147-A177-3AD203B41FA5}">
                      <a16:colId xmlns:a16="http://schemas.microsoft.com/office/drawing/2014/main" val="20002"/>
                    </a:ext>
                  </a:extLst>
                </a:gridCol>
              </a:tblGrid>
              <a:tr h="290513">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2000" b="1" i="0" u="none" strike="noStrike" cap="none" normalizeH="0" baseline="0" smtClean="0">
                          <a:ln>
                            <a:noFill/>
                          </a:ln>
                          <a:solidFill>
                            <a:schemeClr val="tx1"/>
                          </a:solidFill>
                          <a:effectLst/>
                          <a:latin typeface="Arial" charset="0"/>
                          <a:cs typeface="Arial" charset="0"/>
                        </a:rPr>
                        <a:t>FA’S UNDER REQUEST</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UNIT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DESCRIPTION</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800" b="1" i="0" u="none" strike="noStrike" cap="none" normalizeH="0" baseline="0" smtClean="0">
                          <a:ln>
                            <a:noFill/>
                          </a:ln>
                          <a:solidFill>
                            <a:schemeClr val="tx1"/>
                          </a:solidFill>
                          <a:effectLst/>
                          <a:latin typeface="Arial" charset="0"/>
                          <a:cs typeface="Arial" charset="0"/>
                        </a:rPr>
                        <a:t>AMOUNT</a:t>
                      </a:r>
                      <a:endParaRPr kumimoji="0" lang="en-GB"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INSULATION OF 2 WENDY HOUSES (LOG CABIN) AT WITBANK</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R72 100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59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REPAIR OF 2 ZENA ABLUTIONS AT LOUISVALE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R96 700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9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REFURBISHMENT OF KITCHEN AT LOUISVALE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R90 500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NC</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DIVISION OF GENERAL STORE AT LOUISVALE</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R93 800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MP</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BOREHOLE DRILLING AT MACADAMIA</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R83 000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J TAC HQ MP</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BOREHOLE DRILLING AT FOURIESBURG</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0" i="0" u="none" strike="noStrike" cap="none" normalizeH="0" baseline="0" smtClean="0">
                          <a:ln>
                            <a:noFill/>
                          </a:ln>
                          <a:solidFill>
                            <a:schemeClr val="tx1"/>
                          </a:solidFill>
                          <a:effectLst/>
                          <a:latin typeface="Arial" charset="0"/>
                          <a:cs typeface="Arial" charset="0"/>
                        </a:rPr>
                        <a:t>R100 000</a:t>
                      </a: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1" i="0" u="none" strike="noStrike" cap="none" normalizeH="0" baseline="0" smtClean="0">
                          <a:ln>
                            <a:noFill/>
                          </a:ln>
                          <a:solidFill>
                            <a:schemeClr val="tx1"/>
                          </a:solidFill>
                          <a:effectLst/>
                          <a:latin typeface="Arial" charset="0"/>
                          <a:cs typeface="Arial" charset="0"/>
                        </a:rPr>
                        <a:t>TOTAL</a:t>
                      </a: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ZA" sz="1600" b="1" i="0" u="none" strike="noStrike" cap="none" normalizeH="0" baseline="0" smtClean="0">
                          <a:ln>
                            <a:noFill/>
                          </a:ln>
                          <a:solidFill>
                            <a:schemeClr val="tx1"/>
                          </a:solidFill>
                          <a:effectLst/>
                          <a:latin typeface="Arial" charset="0"/>
                          <a:cs typeface="Arial" charset="0"/>
                        </a:rPr>
                        <a:t>R44 474 917</a:t>
                      </a:r>
                      <a:endParaRPr kumimoji="0" lang="en-GB"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832347" y="1131107"/>
            <a:ext cx="7271791" cy="5453844"/>
          </a:xfrm>
          <a:prstGeom prst="rect">
            <a:avLst/>
          </a:prstGeom>
          <a:ln>
            <a:noFill/>
          </a:ln>
          <a:effectLst>
            <a:softEdge rad="112500"/>
          </a:effectLst>
        </p:spPr>
      </p:pic>
      <p:sp>
        <p:nvSpPr>
          <p:cNvPr id="79875" name="Title 1"/>
          <p:cNvSpPr txBox="1">
            <a:spLocks/>
          </p:cNvSpPr>
          <p:nvPr/>
        </p:nvSpPr>
        <p:spPr bwMode="auto">
          <a:xfrm>
            <a:off x="539750" y="477838"/>
            <a:ext cx="8064500" cy="2087562"/>
          </a:xfrm>
          <a:prstGeom prst="rect">
            <a:avLst/>
          </a:prstGeom>
          <a:noFill/>
          <a:ln w="9525">
            <a:noFill/>
            <a:miter lim="800000"/>
            <a:headEnd/>
            <a:tailEnd/>
          </a:ln>
        </p:spPr>
        <p:txBody>
          <a:bodyPr/>
          <a:lstStyle/>
          <a:p>
            <a:pPr algn="ctr">
              <a:buFont typeface="Arial" charset="0"/>
              <a:buNone/>
            </a:pPr>
            <a:r>
              <a:rPr lang="en-ZA" sz="4000" b="1">
                <a:solidFill>
                  <a:srgbClr val="006600"/>
                </a:solidFill>
              </a:rPr>
              <a:t>QUESTIONS/REMARKS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F75D19F-E8CF-41C0-A53F-4E6CA6F3B2A3}" vid="{7F3622A0-866E-41A8-BB71-A253890794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 Ops Decision Brief</Template>
  <TotalTime>3678</TotalTime>
  <Words>415</Words>
  <Application>Microsoft Office PowerPoint</Application>
  <PresentationFormat>On-screen Show (4:3)</PresentationFormat>
  <Paragraphs>82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FUNDING OF ADDITIONAL BORDER SAFEGUARDING INITIATIVES</vt:lpstr>
      <vt:lpstr>FUNDING OF ADDITIONAL BORDER SAFEGUARDING INITIATIVES</vt:lpstr>
      <vt:lpstr>FUNDING OF ADDITIONAL BORDER SAFEGUARDING INITIATIVES</vt:lpstr>
      <vt:lpstr>FUNDING OF ADDITIONAL BORDER SAFEGUARDING INITIATIVES</vt:lpstr>
      <vt:lpstr>FUNDING OF ADDITIONAL BORDER SAFEGUARDING INITIATIVES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VILLIERS EP</dc:creator>
  <cp:lastModifiedBy>Bryan Mantyi</cp:lastModifiedBy>
  <cp:revision>109</cp:revision>
  <cp:lastPrinted>2021-10-20T06:33:39Z</cp:lastPrinted>
  <dcterms:created xsi:type="dcterms:W3CDTF">2021-07-16T04:59:43Z</dcterms:created>
  <dcterms:modified xsi:type="dcterms:W3CDTF">2021-11-23T08:42:29Z</dcterms:modified>
</cp:coreProperties>
</file>