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1"/>
    <p:sldMasterId id="2147483703" r:id="rId2"/>
    <p:sldMasterId id="2147483715" r:id="rId3"/>
    <p:sldMasterId id="2147483728" r:id="rId4"/>
  </p:sldMasterIdLst>
  <p:notesMasterIdLst>
    <p:notesMasterId r:id="rId70"/>
  </p:notesMasterIdLst>
  <p:handoutMasterIdLst>
    <p:handoutMasterId r:id="rId71"/>
  </p:handoutMasterIdLst>
  <p:sldIdLst>
    <p:sldId id="433" r:id="rId5"/>
    <p:sldId id="434" r:id="rId6"/>
    <p:sldId id="539" r:id="rId7"/>
    <p:sldId id="266" r:id="rId8"/>
    <p:sldId id="618" r:id="rId9"/>
    <p:sldId id="566" r:id="rId10"/>
    <p:sldId id="619" r:id="rId11"/>
    <p:sldId id="589" r:id="rId12"/>
    <p:sldId id="495" r:id="rId13"/>
    <p:sldId id="588" r:id="rId14"/>
    <p:sldId id="498" r:id="rId15"/>
    <p:sldId id="595" r:id="rId16"/>
    <p:sldId id="622" r:id="rId17"/>
    <p:sldId id="623" r:id="rId18"/>
    <p:sldId id="499" r:id="rId19"/>
    <p:sldId id="620" r:id="rId20"/>
    <p:sldId id="548" r:id="rId21"/>
    <p:sldId id="479" r:id="rId22"/>
    <p:sldId id="590" r:id="rId23"/>
    <p:sldId id="594" r:id="rId24"/>
    <p:sldId id="592" r:id="rId25"/>
    <p:sldId id="500" r:id="rId26"/>
    <p:sldId id="546" r:id="rId27"/>
    <p:sldId id="503" r:id="rId28"/>
    <p:sldId id="506" r:id="rId29"/>
    <p:sldId id="509" r:id="rId30"/>
    <p:sldId id="510" r:id="rId31"/>
    <p:sldId id="511" r:id="rId32"/>
    <p:sldId id="555" r:id="rId33"/>
    <p:sldId id="563" r:id="rId34"/>
    <p:sldId id="557" r:id="rId35"/>
    <p:sldId id="560" r:id="rId36"/>
    <p:sldId id="564" r:id="rId37"/>
    <p:sldId id="621" r:id="rId38"/>
    <p:sldId id="478" r:id="rId39"/>
    <p:sldId id="427" r:id="rId40"/>
    <p:sldId id="456" r:id="rId41"/>
    <p:sldId id="457" r:id="rId42"/>
    <p:sldId id="513" r:id="rId43"/>
    <p:sldId id="600" r:id="rId44"/>
    <p:sldId id="602" r:id="rId45"/>
    <p:sldId id="607" r:id="rId46"/>
    <p:sldId id="612" r:id="rId47"/>
    <p:sldId id="616" r:id="rId48"/>
    <p:sldId id="624" r:id="rId49"/>
    <p:sldId id="587" r:id="rId50"/>
    <p:sldId id="567" r:id="rId51"/>
    <p:sldId id="568" r:id="rId52"/>
    <p:sldId id="569" r:id="rId53"/>
    <p:sldId id="571" r:id="rId54"/>
    <p:sldId id="572" r:id="rId55"/>
    <p:sldId id="573" r:id="rId56"/>
    <p:sldId id="574" r:id="rId57"/>
    <p:sldId id="575" r:id="rId58"/>
    <p:sldId id="577" r:id="rId59"/>
    <p:sldId id="578" r:id="rId60"/>
    <p:sldId id="579" r:id="rId61"/>
    <p:sldId id="580" r:id="rId62"/>
    <p:sldId id="581" r:id="rId63"/>
    <p:sldId id="582" r:id="rId64"/>
    <p:sldId id="583" r:id="rId65"/>
    <p:sldId id="584" r:id="rId66"/>
    <p:sldId id="585" r:id="rId67"/>
    <p:sldId id="586" r:id="rId68"/>
    <p:sldId id="432" r:id="rId69"/>
  </p:sldIdLst>
  <p:sldSz cx="9144000" cy="6840538"/>
  <p:notesSz cx="6797675" cy="99266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Mmakola" initials="DM" lastIdx="1" clrIdx="0">
    <p:extLst>
      <p:ext uri="{19B8F6BF-5375-455C-9EA6-DF929625EA0E}">
        <p15:presenceInfo xmlns:p15="http://schemas.microsoft.com/office/powerpoint/2012/main" userId="S-1-5-21-507921405-287218729-1801674531-4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6699FF"/>
    <a:srgbClr val="33CCFF"/>
    <a:srgbClr val="009900"/>
    <a:srgbClr val="00A3DB"/>
    <a:srgbClr val="0033A1"/>
    <a:srgbClr val="21409A"/>
    <a:srgbClr val="FF4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9" autoAdjust="0"/>
    <p:restoredTop sz="94362" autoAdjust="0"/>
  </p:normalViewPr>
  <p:slideViewPr>
    <p:cSldViewPr snapToGrid="0" snapToObjects="1">
      <p:cViewPr varScale="1">
        <p:scale>
          <a:sx n="76" d="100"/>
          <a:sy n="76" d="100"/>
        </p:scale>
        <p:origin x="1248"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bg1"/>
                </a:solidFill>
                <a:latin typeface="Gill Sans MT" panose="020B0502020104020203" pitchFamily="34" charset="0"/>
                <a:ea typeface="+mn-ea"/>
                <a:cs typeface="+mn-cs"/>
              </a:defRPr>
            </a:pPr>
            <a:r>
              <a:rPr lang="en-US" dirty="0">
                <a:solidFill>
                  <a:schemeClr val="bg1"/>
                </a:solidFill>
              </a:rPr>
              <a:t>2020/21 DSI Overall Performance</a:t>
            </a:r>
          </a:p>
        </c:rich>
      </c:tx>
      <c:layout>
        <c:manualLayout>
          <c:xMode val="edge"/>
          <c:yMode val="edge"/>
          <c:x val="0.30708481020406997"/>
          <c:y val="0"/>
        </c:manualLayout>
      </c:layout>
      <c:overlay val="0"/>
      <c:spPr>
        <a:solidFill>
          <a:srgbClr val="5B9BD5">
            <a:lumMod val="75000"/>
          </a:srgbClr>
        </a:solidFill>
        <a:ln>
          <a:noFill/>
        </a:ln>
        <a:effectLst/>
      </c:spPr>
      <c:txPr>
        <a:bodyPr rot="0" spcFirstLastPara="1" vertOverflow="ellipsis" vert="horz" wrap="square" anchor="ctr" anchorCtr="1"/>
        <a:lstStyle/>
        <a:p>
          <a:pPr>
            <a:defRPr sz="1800" b="1" i="0" u="none" strike="noStrike" kern="1200" baseline="0">
              <a:solidFill>
                <a:schemeClr val="bg1"/>
              </a:solidFill>
              <a:latin typeface="Gill Sans MT" panose="020B0502020104020203" pitchFamily="34" charset="0"/>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0563212939595228"/>
          <c:w val="1"/>
          <c:h val="0.89126179784572579"/>
        </c:manualLayout>
      </c:layout>
      <c:pie3DChart>
        <c:varyColors val="1"/>
        <c:ser>
          <c:idx val="0"/>
          <c:order val="0"/>
          <c:tx>
            <c:strRef>
              <c:f>AR!$K$2</c:f>
              <c:strCache>
                <c:ptCount val="1"/>
                <c:pt idx="0">
                  <c:v>DSI Overall Performance</c:v>
                </c:pt>
              </c:strCache>
            </c:strRef>
          </c:tx>
          <c:dPt>
            <c:idx val="0"/>
            <c:bubble3D val="0"/>
            <c:spPr>
              <a:solidFill>
                <a:srgbClr val="00B0F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A20-4671-B088-BCA28470F9D2}"/>
              </c:ext>
            </c:extLst>
          </c:dPt>
          <c:dPt>
            <c:idx val="1"/>
            <c:bubble3D val="0"/>
            <c:spPr>
              <a:solidFill>
                <a:srgbClr val="FF0000"/>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A20-4671-B088-BCA28470F9D2}"/>
              </c:ext>
            </c:extLst>
          </c:dPt>
          <c:dLbls>
            <c:dLbl>
              <c:idx val="0"/>
              <c:layout>
                <c:manualLayout>
                  <c:x val="-0.12575837413205312"/>
                  <c:y val="-0.2007166009897898"/>
                </c:manualLayout>
              </c:layout>
              <c:tx>
                <c:rich>
                  <a:bodyPr rot="0" spcFirstLastPara="1" vertOverflow="ellipsis" vert="horz" wrap="square" anchor="ctr" anchorCtr="1"/>
                  <a:lstStyle/>
                  <a:p>
                    <a:pPr>
                      <a:defRPr sz="1400" b="1" i="0" u="none" strike="noStrike" kern="1200" baseline="0">
                        <a:solidFill>
                          <a:schemeClr val="lt1"/>
                        </a:solidFill>
                        <a:latin typeface="Gill Sans MT" panose="020B0502020104020203" pitchFamily="34" charset="0"/>
                        <a:ea typeface="+mn-ea"/>
                        <a:cs typeface="+mn-cs"/>
                      </a:defRPr>
                    </a:pPr>
                    <a:fld id="{0857BD63-003D-4D73-80F7-0C389FB0CD00}" type="VALUE">
                      <a:rPr lang="en-US" sz="1400" smtClean="0"/>
                      <a:pPr>
                        <a:defRPr sz="1400"/>
                      </a:pPr>
                      <a:t>[VALUE]</a:t>
                    </a:fld>
                    <a:r>
                      <a:rPr lang="en-US" sz="1400" baseline="0" dirty="0"/>
                      <a:t> (</a:t>
                    </a:r>
                    <a:fld id="{4A752C03-A558-46B0-8548-3CDE016FD223}" type="PERCENTAGE">
                      <a:rPr lang="en-US" sz="1400" baseline="0" smtClean="0"/>
                      <a:pPr>
                        <a:defRPr sz="1400"/>
                      </a:pPr>
                      <a:t>[PERCENTAGE]</a:t>
                    </a:fld>
                    <a:r>
                      <a:rPr lang="en-US" sz="1400" baseline="0" dirty="0"/>
                      <a:t>)</a:t>
                    </a:r>
                  </a:p>
                </c:rich>
              </c:tx>
              <c:spPr>
                <a:solidFill>
                  <a:srgbClr val="00B0F0"/>
                </a:solid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lt1"/>
                      </a:solidFill>
                      <a:latin typeface="Gill Sans MT" panose="020B0502020104020203" pitchFamily="34" charset="0"/>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0.14656135408740226"/>
                      <c:h val="0.16081982840800763"/>
                    </c:manualLayout>
                  </c15:layout>
                  <c15:dlblFieldTable/>
                  <c15:showDataLabelsRange val="0"/>
                </c:ext>
                <c:ext xmlns:c16="http://schemas.microsoft.com/office/drawing/2014/chart" uri="{C3380CC4-5D6E-409C-BE32-E72D297353CC}">
                  <c16:uniqueId val="{00000001-8A20-4671-B088-BCA28470F9D2}"/>
                </c:ext>
              </c:extLst>
            </c:dLbl>
            <c:dLbl>
              <c:idx val="1"/>
              <c:layout>
                <c:manualLayout>
                  <c:x val="0.10488696020825744"/>
                  <c:y val="7.9183972338262271E-2"/>
                </c:manualLayout>
              </c:layout>
              <c:tx>
                <c:rich>
                  <a:bodyPr/>
                  <a:lstStyle/>
                  <a:p>
                    <a:fld id="{18125221-5574-403C-999E-9443AC99AA2A}" type="VALUE">
                      <a:rPr lang="en-US" smtClean="0"/>
                      <a:pPr/>
                      <a:t>[VALUE]</a:t>
                    </a:fld>
                    <a:r>
                      <a:rPr lang="en-US" baseline="0" dirty="0"/>
                      <a:t> (</a:t>
                    </a:r>
                    <a:fld id="{4A262149-C890-44D0-8988-E4B5360A5B08}" type="PERCENTAGE">
                      <a:rPr lang="en-US" baseline="0" smtClean="0"/>
                      <a:pPr/>
                      <a:t>[PERCENTAGE]</a:t>
                    </a:fld>
                    <a:r>
                      <a:rPr lang="en-US" baseline="0" dirty="0"/>
                      <a:t>)</a:t>
                    </a:r>
                  </a:p>
                </c:rich>
              </c:tx>
              <c:dLblPos val="bestFit"/>
              <c:showLegendKey val="0"/>
              <c:showVal val="1"/>
              <c:showCatName val="0"/>
              <c:showSerName val="0"/>
              <c:showPercent val="1"/>
              <c:showBubbleSize val="0"/>
              <c:extLst>
                <c:ext xmlns:c15="http://schemas.microsoft.com/office/drawing/2012/chart" uri="{CE6537A1-D6FC-4f65-9D91-7224C49458BB}">
                  <c15:layout>
                    <c:manualLayout>
                      <c:w val="9.6292716476092458E-2"/>
                      <c:h val="6.3612167827248309E-2"/>
                    </c:manualLayout>
                  </c15:layout>
                  <c15:dlblFieldTable/>
                  <c15:showDataLabelsRange val="0"/>
                </c:ext>
                <c:ext xmlns:c16="http://schemas.microsoft.com/office/drawing/2014/chart" uri="{C3380CC4-5D6E-409C-BE32-E72D297353CC}">
                  <c16:uniqueId val="{00000003-8A20-4671-B088-BCA28470F9D2}"/>
                </c:ext>
              </c:extLst>
            </c:dLbl>
            <c:spPr>
              <a:solidFill>
                <a:srgbClr val="FF0000"/>
              </a:solid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lt1"/>
                    </a:solidFill>
                    <a:latin typeface="Gill Sans MT" panose="020B0502020104020203" pitchFamily="34" charset="0"/>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AR!$J$3:$J$6</c:f>
              <c:strCache>
                <c:ptCount val="2"/>
                <c:pt idx="0">
                  <c:v>Achieved Targets</c:v>
                </c:pt>
                <c:pt idx="1">
                  <c:v>Not Achieved Targets</c:v>
                </c:pt>
              </c:strCache>
            </c:strRef>
          </c:cat>
          <c:val>
            <c:numRef>
              <c:f>AR!$K$3:$K$6</c:f>
              <c:numCache>
                <c:formatCode>General</c:formatCode>
                <c:ptCount val="2"/>
                <c:pt idx="0">
                  <c:v>45</c:v>
                </c:pt>
                <c:pt idx="1">
                  <c:v>7</c:v>
                </c:pt>
              </c:numCache>
            </c:numRef>
          </c:val>
          <c:extLst>
            <c:ext xmlns:c16="http://schemas.microsoft.com/office/drawing/2014/chart" uri="{C3380CC4-5D6E-409C-BE32-E72D297353CC}">
              <c16:uniqueId val="{00000004-8A20-4671-B088-BCA28470F9D2}"/>
            </c:ext>
          </c:extLst>
        </c:ser>
        <c:dLbls>
          <c:dLblPos val="ctr"/>
          <c:showLegendKey val="0"/>
          <c:showVal val="1"/>
          <c:showCatName val="0"/>
          <c:showSerName val="0"/>
          <c:showPercent val="0"/>
          <c:showBubbleSize val="0"/>
          <c:showLeaderLines val="1"/>
        </c:dLbls>
      </c:pie3DChart>
      <c:spPr>
        <a:noFill/>
        <a:ln>
          <a:noFill/>
        </a:ln>
        <a:effectLst/>
      </c:spPr>
    </c:plotArea>
    <c:legend>
      <c:legendPos val="r"/>
      <c:layout>
        <c:manualLayout>
          <c:xMode val="edge"/>
          <c:yMode val="edge"/>
          <c:x val="0.78925408423695587"/>
          <c:y val="0.66409139511851167"/>
          <c:w val="0.2090203144066588"/>
          <c:h val="0.1316320258663679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Gill Sans MT" panose="020B0502020104020203"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latin typeface="Gill Sans MT" panose="020B0502020104020203"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FFC000"/>
                </a:solidFill>
                <a:latin typeface="Century Gothic" panose="020B0502020202020204" pitchFamily="34" charset="0"/>
                <a:ea typeface="+mn-ea"/>
                <a:cs typeface="Arial" panose="020B0604020202020204" pitchFamily="34" charset="0"/>
              </a:defRPr>
            </a:pPr>
            <a:r>
              <a:rPr lang="en-ZA" sz="1600" b="1" dirty="0">
                <a:solidFill>
                  <a:srgbClr val="FFC000"/>
                </a:solidFill>
                <a:latin typeface="Century Gothic" panose="020B0502020202020204" pitchFamily="34" charset="0"/>
                <a:cs typeface="Arial" panose="020B0604020202020204" pitchFamily="34" charset="0"/>
              </a:rPr>
              <a:t>Planned vs actual expenditure</a:t>
            </a:r>
          </a:p>
        </c:rich>
      </c:tx>
      <c:overlay val="0"/>
      <c:spPr>
        <a:solidFill>
          <a:srgbClr val="5B9BD5"/>
        </a:solidFill>
        <a:ln>
          <a:noFill/>
        </a:ln>
        <a:effectLst/>
      </c:spPr>
      <c:txPr>
        <a:bodyPr rot="0" spcFirstLastPara="1" vertOverflow="ellipsis" vert="horz" wrap="square" anchor="ctr" anchorCtr="1"/>
        <a:lstStyle/>
        <a:p>
          <a:pPr>
            <a:defRPr sz="1600" b="1" i="0" u="none" strike="noStrike" kern="1200" spc="0" baseline="0">
              <a:solidFill>
                <a:srgbClr val="FFC000"/>
              </a:solidFill>
              <a:latin typeface="Century Gothic" panose="020B0502020202020204" pitchFamily="34" charset="0"/>
              <a:ea typeface="+mn-ea"/>
              <a:cs typeface="Arial" panose="020B060402020202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Sheet1!$B$2</c:f>
              <c:strCache>
                <c:ptCount val="1"/>
                <c:pt idx="0">
                  <c:v>Planned Expenditure</c:v>
                </c:pt>
              </c:strCache>
            </c:strRef>
          </c:tx>
          <c:spPr>
            <a:solidFill>
              <a:schemeClr val="accent1"/>
            </a:solidFill>
            <a:ln>
              <a:noFill/>
            </a:ln>
            <a:effectLst/>
            <a:sp3d/>
          </c:spPr>
          <c:invertIfNegative val="0"/>
          <c:dLbls>
            <c:dLbl>
              <c:idx val="1"/>
              <c:layout>
                <c:manualLayout>
                  <c:x val="0"/>
                  <c:y val="0.160762977271123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1D-471F-8E7D-E5DAE1237DE1}"/>
                </c:ext>
              </c:extLst>
            </c:dLbl>
            <c:dLbl>
              <c:idx val="3"/>
              <c:layout>
                <c:manualLayout>
                  <c:x val="-1.4253153540765718E-16"/>
                  <c:y val="0.241010616220742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72-4E9A-9EEF-D4E5D3E0A868}"/>
                </c:ext>
              </c:extLst>
            </c:dLbl>
            <c:dLbl>
              <c:idx val="4"/>
              <c:layout>
                <c:manualLayout>
                  <c:x val="0"/>
                  <c:y val="0.163487773496057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1D-471F-8E7D-E5DAE1237DE1}"/>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Programme 1 </c:v>
                </c:pt>
                <c:pt idx="1">
                  <c:v>Programme 2</c:v>
                </c:pt>
                <c:pt idx="2">
                  <c:v>Programme 3</c:v>
                </c:pt>
                <c:pt idx="3">
                  <c:v>Programme 4</c:v>
                </c:pt>
                <c:pt idx="4">
                  <c:v>Programme 5</c:v>
                </c:pt>
              </c:strCache>
            </c:strRef>
          </c:cat>
          <c:val>
            <c:numRef>
              <c:f>Sheet1!$B$3:$B$7</c:f>
              <c:numCache>
                <c:formatCode>_(* #,##0_);_(* \(#,##0\);_(* "-"_);_(@_)</c:formatCode>
                <c:ptCount val="5"/>
                <c:pt idx="0">
                  <c:v>294416</c:v>
                </c:pt>
                <c:pt idx="1">
                  <c:v>1397065</c:v>
                </c:pt>
                <c:pt idx="2">
                  <c:v>119302</c:v>
                </c:pt>
                <c:pt idx="3">
                  <c:v>3735718</c:v>
                </c:pt>
                <c:pt idx="4">
                  <c:v>1731786</c:v>
                </c:pt>
              </c:numCache>
            </c:numRef>
          </c:val>
          <c:extLst>
            <c:ext xmlns:c16="http://schemas.microsoft.com/office/drawing/2014/chart" uri="{C3380CC4-5D6E-409C-BE32-E72D297353CC}">
              <c16:uniqueId val="{00000001-6C72-4E9A-9EEF-D4E5D3E0A868}"/>
            </c:ext>
          </c:extLst>
        </c:ser>
        <c:ser>
          <c:idx val="1"/>
          <c:order val="1"/>
          <c:tx>
            <c:strRef>
              <c:f>Sheet1!$C$2</c:f>
              <c:strCache>
                <c:ptCount val="1"/>
                <c:pt idx="0">
                  <c:v>Actual expenditure</c:v>
                </c:pt>
              </c:strCache>
            </c:strRef>
          </c:tx>
          <c:spPr>
            <a:solidFill>
              <a:schemeClr val="accent2"/>
            </a:solidFill>
            <a:ln>
              <a:noFill/>
            </a:ln>
            <a:effectLst/>
            <a:sp3d/>
          </c:spPr>
          <c:invertIfNegative val="0"/>
          <c:dLbls>
            <c:dLbl>
              <c:idx val="1"/>
              <c:layout>
                <c:manualLayout>
                  <c:x val="0"/>
                  <c:y val="0.179836550845663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1D-471F-8E7D-E5DAE1237DE1}"/>
                </c:ext>
              </c:extLst>
            </c:dLbl>
            <c:dLbl>
              <c:idx val="3"/>
              <c:layout>
                <c:manualLayout>
                  <c:x val="2.1925514100663611E-3"/>
                  <c:y val="0.2172130312199427"/>
                </c:manualLayout>
              </c:layout>
              <c:tx>
                <c:rich>
                  <a:bodyPr/>
                  <a:lstStyle/>
                  <a:p>
                    <a:fld id="{90B8BA24-EDEC-4437-90D8-6367D9FC7D44}" type="VALUE">
                      <a:rPr lang="en-US" b="1"/>
                      <a:pPr/>
                      <a:t>[VALUE]</a:t>
                    </a:fld>
                    <a:endParaRPr lang="en-Z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C72-4E9A-9EEF-D4E5D3E0A868}"/>
                </c:ext>
              </c:extLst>
            </c:dLbl>
            <c:dLbl>
              <c:idx val="4"/>
              <c:layout>
                <c:manualLayout>
                  <c:x val="0"/>
                  <c:y val="0.15258858859632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1D-471F-8E7D-E5DAE1237DE1}"/>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Programme 1 </c:v>
                </c:pt>
                <c:pt idx="1">
                  <c:v>Programme 2</c:v>
                </c:pt>
                <c:pt idx="2">
                  <c:v>Programme 3</c:v>
                </c:pt>
                <c:pt idx="3">
                  <c:v>Programme 4</c:v>
                </c:pt>
                <c:pt idx="4">
                  <c:v>Programme 5</c:v>
                </c:pt>
              </c:strCache>
            </c:strRef>
          </c:cat>
          <c:val>
            <c:numRef>
              <c:f>Sheet1!$C$3:$C$7</c:f>
              <c:numCache>
                <c:formatCode>_(* #,##0_);_(* \(#,##0\);_(* "-"_);_(@_)</c:formatCode>
                <c:ptCount val="5"/>
                <c:pt idx="0">
                  <c:v>262240</c:v>
                </c:pt>
                <c:pt idx="1">
                  <c:v>1379841</c:v>
                </c:pt>
                <c:pt idx="2">
                  <c:v>114229</c:v>
                </c:pt>
                <c:pt idx="3">
                  <c:v>3730976</c:v>
                </c:pt>
                <c:pt idx="4">
                  <c:v>1677979</c:v>
                </c:pt>
              </c:numCache>
            </c:numRef>
          </c:val>
          <c:extLst>
            <c:ext xmlns:c16="http://schemas.microsoft.com/office/drawing/2014/chart" uri="{C3380CC4-5D6E-409C-BE32-E72D297353CC}">
              <c16:uniqueId val="{00000003-6C72-4E9A-9EEF-D4E5D3E0A868}"/>
            </c:ext>
          </c:extLst>
        </c:ser>
        <c:ser>
          <c:idx val="2"/>
          <c:order val="2"/>
          <c:tx>
            <c:strRef>
              <c:f>Sheet1!$D$2</c:f>
              <c:strCache>
                <c:ptCount val="1"/>
                <c:pt idx="0">
                  <c:v>Variance</c:v>
                </c:pt>
              </c:strCache>
            </c:strRef>
          </c:tx>
          <c:spPr>
            <a:solidFill>
              <a:schemeClr val="accent3"/>
            </a:solidFill>
            <a:ln>
              <a:noFill/>
            </a:ln>
            <a:effectLst/>
            <a:sp3d/>
          </c:spPr>
          <c:invertIfNegative val="0"/>
          <c:dLbls>
            <c:dLbl>
              <c:idx val="1"/>
              <c:layout>
                <c:manualLayout>
                  <c:x val="6.7787481973934109E-3"/>
                  <c:y val="-1.3623981124671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73-499C-A5DC-68615725E3A2}"/>
                </c:ext>
              </c:extLst>
            </c:dLbl>
            <c:dLbl>
              <c:idx val="3"/>
              <c:layout>
                <c:manualLayout>
                  <c:x val="-7.6407701138348394E-4"/>
                  <c:y val="0.16235108291340355"/>
                </c:manualLayout>
              </c:layout>
              <c:tx>
                <c:rich>
                  <a:bodyPr/>
                  <a:lstStyle/>
                  <a:p>
                    <a:fld id="{D5B6CB72-1067-4B1A-9805-666FF508D739}" type="VALUE">
                      <a:rPr lang="en-US" sz="1100" b="1"/>
                      <a:pPr/>
                      <a:t>[VALUE]</a:t>
                    </a:fld>
                    <a:endParaRPr lang="en-Z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C72-4E9A-9EEF-D4E5D3E0A868}"/>
                </c:ext>
              </c:extLst>
            </c:dLbl>
            <c:dLbl>
              <c:idx val="4"/>
              <c:layout>
                <c:manualLayout>
                  <c:x val="2.5267245890093448E-2"/>
                  <c:y val="-0.104956236096130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72-4E9A-9EEF-D4E5D3E0A868}"/>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Programme 1 </c:v>
                </c:pt>
                <c:pt idx="1">
                  <c:v>Programme 2</c:v>
                </c:pt>
                <c:pt idx="2">
                  <c:v>Programme 3</c:v>
                </c:pt>
                <c:pt idx="3">
                  <c:v>Programme 4</c:v>
                </c:pt>
                <c:pt idx="4">
                  <c:v>Programme 5</c:v>
                </c:pt>
              </c:strCache>
            </c:strRef>
          </c:cat>
          <c:val>
            <c:numRef>
              <c:f>Sheet1!$D$3:$D$7</c:f>
              <c:numCache>
                <c:formatCode>_ * #,##0_ ;_ * \-#,##0_ ;_ * "-"??_ ;_ @_ </c:formatCode>
                <c:ptCount val="5"/>
                <c:pt idx="0">
                  <c:v>32176</c:v>
                </c:pt>
                <c:pt idx="1">
                  <c:v>17224</c:v>
                </c:pt>
                <c:pt idx="2" formatCode="_-* #,##0_-;\-* #,##0_-;_-* &quot;-&quot;??_-;_-@_-">
                  <c:v>5073</c:v>
                </c:pt>
                <c:pt idx="3" formatCode="_-* #,##0_-;\-* #,##0_-;_-* &quot;-&quot;??_-;_-@_-">
                  <c:v>4742</c:v>
                </c:pt>
                <c:pt idx="4" formatCode="_-* #,##0_-;\-* #,##0_-;_-* &quot;-&quot;??_-;_-@_-">
                  <c:v>53807</c:v>
                </c:pt>
              </c:numCache>
            </c:numRef>
          </c:val>
          <c:extLst>
            <c:ext xmlns:c16="http://schemas.microsoft.com/office/drawing/2014/chart" uri="{C3380CC4-5D6E-409C-BE32-E72D297353CC}">
              <c16:uniqueId val="{00000006-6C72-4E9A-9EEF-D4E5D3E0A868}"/>
            </c:ext>
          </c:extLst>
        </c:ser>
        <c:ser>
          <c:idx val="3"/>
          <c:order val="3"/>
          <c:tx>
            <c:strRef>
              <c:f>Sheet1!$E$2</c:f>
              <c:strCache>
                <c:ptCount val="1"/>
                <c:pt idx="0">
                  <c:v>% Variance</c:v>
                </c:pt>
              </c:strCache>
            </c:strRef>
          </c:tx>
          <c:spPr>
            <a:solidFill>
              <a:schemeClr val="accent4"/>
            </a:solidFill>
            <a:ln>
              <a:noFill/>
            </a:ln>
            <a:effectLst/>
            <a:sp3d/>
          </c:spPr>
          <c:invertIfNegative val="0"/>
          <c:dLbls>
            <c:dLbl>
              <c:idx val="3"/>
              <c:layout>
                <c:manualLayout>
                  <c:x val="1.7187389761883231E-2"/>
                  <c:y val="-6.7531639912876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72-4E9A-9EEF-D4E5D3E0A868}"/>
                </c:ext>
              </c:extLst>
            </c:dLbl>
            <c:dLbl>
              <c:idx val="4"/>
              <c:layout>
                <c:manualLayout>
                  <c:x val="5.2478126079424856E-2"/>
                  <c:y val="-5.8309020053405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C72-4E9A-9EEF-D4E5D3E0A868}"/>
                </c:ext>
              </c:extLst>
            </c:dLbl>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Programme 1 </c:v>
                </c:pt>
                <c:pt idx="1">
                  <c:v>Programme 2</c:v>
                </c:pt>
                <c:pt idx="2">
                  <c:v>Programme 3</c:v>
                </c:pt>
                <c:pt idx="3">
                  <c:v>Programme 4</c:v>
                </c:pt>
                <c:pt idx="4">
                  <c:v>Programme 5</c:v>
                </c:pt>
              </c:strCache>
            </c:strRef>
          </c:cat>
          <c:val>
            <c:numRef>
              <c:f>Sheet1!$E$3:$E$7</c:f>
              <c:numCache>
                <c:formatCode>0.0%</c:formatCode>
                <c:ptCount val="5"/>
                <c:pt idx="0">
                  <c:v>0.10928753872072169</c:v>
                </c:pt>
                <c:pt idx="1">
                  <c:v>1.2328703388890281E-2</c:v>
                </c:pt>
                <c:pt idx="2">
                  <c:v>4.2522338267589811E-2</c:v>
                </c:pt>
                <c:pt idx="3">
                  <c:v>1.2693677627701021E-3</c:v>
                </c:pt>
                <c:pt idx="4">
                  <c:v>3.1070236160818946E-2</c:v>
                </c:pt>
              </c:numCache>
            </c:numRef>
          </c:val>
          <c:extLst>
            <c:ext xmlns:c16="http://schemas.microsoft.com/office/drawing/2014/chart" uri="{C3380CC4-5D6E-409C-BE32-E72D297353CC}">
              <c16:uniqueId val="{00000009-6C72-4E9A-9EEF-D4E5D3E0A868}"/>
            </c:ext>
          </c:extLst>
        </c:ser>
        <c:dLbls>
          <c:showLegendKey val="0"/>
          <c:showVal val="1"/>
          <c:showCatName val="0"/>
          <c:showSerName val="0"/>
          <c:showPercent val="0"/>
          <c:showBubbleSize val="0"/>
        </c:dLbls>
        <c:gapWidth val="150"/>
        <c:shape val="box"/>
        <c:axId val="1355683376"/>
        <c:axId val="1361191040"/>
        <c:axId val="0"/>
      </c:bar3DChart>
      <c:catAx>
        <c:axId val="135568337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61191040"/>
        <c:crosses val="autoZero"/>
        <c:auto val="1"/>
        <c:lblAlgn val="ctr"/>
        <c:lblOffset val="100"/>
        <c:noMultiLvlLbl val="0"/>
      </c:catAx>
      <c:valAx>
        <c:axId val="1361191040"/>
        <c:scaling>
          <c:orientation val="minMax"/>
        </c:scaling>
        <c:delete val="0"/>
        <c:axPos val="l"/>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568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Century Gothic" panose="020B0502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FFC000"/>
                </a:solidFill>
                <a:latin typeface="Century Gothic" panose="020B0502020202020204" pitchFamily="34" charset="0"/>
                <a:ea typeface="+mn-ea"/>
                <a:cs typeface="Arial" panose="020B0604020202020204" pitchFamily="34" charset="0"/>
              </a:defRPr>
            </a:pPr>
            <a:r>
              <a:rPr lang="en-ZA" sz="1600" b="1" dirty="0">
                <a:solidFill>
                  <a:srgbClr val="FFC000"/>
                </a:solidFill>
                <a:latin typeface="Century Gothic" panose="020B0502020202020204" pitchFamily="34" charset="0"/>
                <a:cs typeface="Arial" panose="020B0604020202020204" pitchFamily="34" charset="0"/>
              </a:rPr>
              <a:t>Planned</a:t>
            </a:r>
            <a:r>
              <a:rPr lang="en-ZA" sz="1600" b="1" baseline="0" dirty="0">
                <a:solidFill>
                  <a:srgbClr val="FFC000"/>
                </a:solidFill>
                <a:latin typeface="Century Gothic" panose="020B0502020202020204" pitchFamily="34" charset="0"/>
                <a:cs typeface="Arial" panose="020B0604020202020204" pitchFamily="34" charset="0"/>
              </a:rPr>
              <a:t> </a:t>
            </a:r>
            <a:r>
              <a:rPr lang="en-ZA" sz="1600" b="1" dirty="0">
                <a:solidFill>
                  <a:srgbClr val="FFC000"/>
                </a:solidFill>
                <a:latin typeface="Century Gothic" panose="020B0502020202020204" pitchFamily="34" charset="0"/>
                <a:cs typeface="Arial" panose="020B0604020202020204" pitchFamily="34" charset="0"/>
              </a:rPr>
              <a:t>vs actual expenditure</a:t>
            </a:r>
          </a:p>
        </c:rich>
      </c:tx>
      <c:overlay val="0"/>
      <c:spPr>
        <a:solidFill>
          <a:srgbClr val="5B9BD5"/>
        </a:solidFill>
        <a:ln>
          <a:noFill/>
        </a:ln>
        <a:effectLst/>
      </c:spPr>
      <c:txPr>
        <a:bodyPr rot="0" spcFirstLastPara="1" vertOverflow="ellipsis" vert="horz" wrap="square" anchor="ctr" anchorCtr="1"/>
        <a:lstStyle/>
        <a:p>
          <a:pPr>
            <a:defRPr sz="1600" b="1" i="0" u="none" strike="noStrike" kern="1200" spc="0" baseline="0">
              <a:solidFill>
                <a:srgbClr val="FFC000"/>
              </a:solidFill>
              <a:latin typeface="Century Gothic" panose="020B0502020202020204" pitchFamily="34" charset="0"/>
              <a:ea typeface="+mn-ea"/>
              <a:cs typeface="Arial" panose="020B0604020202020204" pitchFamily="34" charset="0"/>
            </a:defRPr>
          </a:pPr>
          <a:endParaRPr lang="en-US"/>
        </a:p>
      </c:txPr>
    </c:title>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13284736962210714"/>
          <c:y val="9.6926505114196954E-2"/>
          <c:w val="0.84923268111302763"/>
          <c:h val="0.80568374053231773"/>
        </c:manualLayout>
      </c:layout>
      <c:bar3DChart>
        <c:barDir val="col"/>
        <c:grouping val="clustered"/>
        <c:varyColors val="0"/>
        <c:ser>
          <c:idx val="0"/>
          <c:order val="0"/>
          <c:tx>
            <c:strRef>
              <c:f>Sheet1!$B$2</c:f>
              <c:strCache>
                <c:ptCount val="1"/>
                <c:pt idx="0">
                  <c:v>Planed Expenditure</c:v>
                </c:pt>
              </c:strCache>
            </c:strRef>
          </c:tx>
          <c:spPr>
            <a:solidFill>
              <a:schemeClr val="accent1"/>
            </a:solidFill>
            <a:ln>
              <a:noFill/>
            </a:ln>
            <a:effectLst/>
            <a:sp3d/>
          </c:spPr>
          <c:invertIfNegative val="0"/>
          <c:dLbls>
            <c:dLbl>
              <c:idx val="0"/>
              <c:layout>
                <c:manualLayout>
                  <c:x val="-8.1454314840296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D5-4D90-B28F-8E3EB0D98CA8}"/>
                </c:ext>
              </c:extLst>
            </c:dLbl>
            <c:dLbl>
              <c:idx val="2"/>
              <c:layout>
                <c:manualLayout>
                  <c:x val="0"/>
                  <c:y val="0.213023020819937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A3-4F1F-BF72-FD7DB03E7DF7}"/>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Compensation of employees</c:v>
                </c:pt>
                <c:pt idx="1">
                  <c:v>Goods and services</c:v>
                </c:pt>
                <c:pt idx="2">
                  <c:v>Transfers and subsidies</c:v>
                </c:pt>
                <c:pt idx="3">
                  <c:v>Payments for capital assets</c:v>
                </c:pt>
                <c:pt idx="4">
                  <c:v>Payments for financial assets</c:v>
                </c:pt>
              </c:strCache>
            </c:strRef>
          </c:cat>
          <c:val>
            <c:numRef>
              <c:f>Sheet1!$B$3:$B$7</c:f>
              <c:numCache>
                <c:formatCode>_(* #,##0_);_(* \(#,##0\);_(* "-"_);_(@_)</c:formatCode>
                <c:ptCount val="5"/>
                <c:pt idx="0">
                  <c:v>361993</c:v>
                </c:pt>
                <c:pt idx="1">
                  <c:v>119369</c:v>
                </c:pt>
                <c:pt idx="2">
                  <c:v>6789431</c:v>
                </c:pt>
                <c:pt idx="3">
                  <c:v>6994</c:v>
                </c:pt>
                <c:pt idx="4">
                  <c:v>500</c:v>
                </c:pt>
              </c:numCache>
            </c:numRef>
          </c:val>
          <c:extLst>
            <c:ext xmlns:c16="http://schemas.microsoft.com/office/drawing/2014/chart" uri="{C3380CC4-5D6E-409C-BE32-E72D297353CC}">
              <c16:uniqueId val="{00000001-40A3-4F1F-BF72-FD7DB03E7DF7}"/>
            </c:ext>
          </c:extLst>
        </c:ser>
        <c:ser>
          <c:idx val="1"/>
          <c:order val="1"/>
          <c:tx>
            <c:strRef>
              <c:f>Sheet1!$C$2</c:f>
              <c:strCache>
                <c:ptCount val="1"/>
                <c:pt idx="0">
                  <c:v>Actual expenditure</c:v>
                </c:pt>
              </c:strCache>
            </c:strRef>
          </c:tx>
          <c:spPr>
            <a:solidFill>
              <a:schemeClr val="accent2"/>
            </a:solidFill>
            <a:ln>
              <a:noFill/>
            </a:ln>
            <a:effectLst/>
            <a:sp3d/>
          </c:spPr>
          <c:invertIfNegative val="0"/>
          <c:dLbls>
            <c:dLbl>
              <c:idx val="0"/>
              <c:layout>
                <c:manualLayout>
                  <c:x val="0"/>
                  <c:y val="-7.9005353701369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D5-4D90-B28F-8E3EB0D98CA8}"/>
                </c:ext>
              </c:extLst>
            </c:dLbl>
            <c:dLbl>
              <c:idx val="2"/>
              <c:layout>
                <c:manualLayout>
                  <c:x val="-6.0958002153374714E-17"/>
                  <c:y val="0.203340156237213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A3-4F1F-BF72-FD7DB03E7DF7}"/>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Compensation of employees</c:v>
                </c:pt>
                <c:pt idx="1">
                  <c:v>Goods and services</c:v>
                </c:pt>
                <c:pt idx="2">
                  <c:v>Transfers and subsidies</c:v>
                </c:pt>
                <c:pt idx="3">
                  <c:v>Payments for capital assets</c:v>
                </c:pt>
                <c:pt idx="4">
                  <c:v>Payments for financial assets</c:v>
                </c:pt>
              </c:strCache>
            </c:strRef>
          </c:cat>
          <c:val>
            <c:numRef>
              <c:f>Sheet1!$C$3:$C$7</c:f>
              <c:numCache>
                <c:formatCode>_(* #,##0_);_(* \(#,##0\);_(* "-"_);_(@_)</c:formatCode>
                <c:ptCount val="5"/>
                <c:pt idx="0">
                  <c:v>321938</c:v>
                </c:pt>
                <c:pt idx="1">
                  <c:v>107016</c:v>
                </c:pt>
                <c:pt idx="2">
                  <c:v>6729702</c:v>
                </c:pt>
                <c:pt idx="3">
                  <c:v>6062</c:v>
                </c:pt>
                <c:pt idx="4">
                  <c:v>547</c:v>
                </c:pt>
              </c:numCache>
            </c:numRef>
          </c:val>
          <c:extLst>
            <c:ext xmlns:c16="http://schemas.microsoft.com/office/drawing/2014/chart" uri="{C3380CC4-5D6E-409C-BE32-E72D297353CC}">
              <c16:uniqueId val="{00000003-40A3-4F1F-BF72-FD7DB03E7DF7}"/>
            </c:ext>
          </c:extLst>
        </c:ser>
        <c:ser>
          <c:idx val="2"/>
          <c:order val="2"/>
          <c:tx>
            <c:strRef>
              <c:f>Sheet1!$D$2</c:f>
              <c:strCache>
                <c:ptCount val="1"/>
                <c:pt idx="0">
                  <c:v>Variance</c:v>
                </c:pt>
              </c:strCache>
            </c:strRef>
          </c:tx>
          <c:spPr>
            <a:solidFill>
              <a:schemeClr val="accent3"/>
            </a:solidFill>
            <a:ln>
              <a:noFill/>
            </a:ln>
            <a:effectLst/>
            <a:sp3d/>
          </c:spPr>
          <c:invertIfNegative val="0"/>
          <c:dLbls>
            <c:dLbl>
              <c:idx val="2"/>
              <c:layout>
                <c:manualLayout>
                  <c:x val="9.9750610383410182E-3"/>
                  <c:y val="-3.2276215275748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A3-4F1F-BF72-FD7DB03E7DF7}"/>
                </c:ext>
              </c:extLst>
            </c:dLbl>
            <c:dLbl>
              <c:idx val="3"/>
              <c:layout>
                <c:manualLayout>
                  <c:x val="6.6834868757856417E-3"/>
                  <c:y val="-4.3497532447658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A3-4F1F-BF72-FD7DB03E7DF7}"/>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Compensation of employees</c:v>
                </c:pt>
                <c:pt idx="1">
                  <c:v>Goods and services</c:v>
                </c:pt>
                <c:pt idx="2">
                  <c:v>Transfers and subsidies</c:v>
                </c:pt>
                <c:pt idx="3">
                  <c:v>Payments for capital assets</c:v>
                </c:pt>
                <c:pt idx="4">
                  <c:v>Payments for financial assets</c:v>
                </c:pt>
              </c:strCache>
            </c:strRef>
          </c:cat>
          <c:val>
            <c:numRef>
              <c:f>Sheet1!$D$3:$D$7</c:f>
              <c:numCache>
                <c:formatCode>_ * #,##0_ ;_ * \-#,##0_ ;_ * "-"??_ ;_ @_ </c:formatCode>
                <c:ptCount val="5"/>
                <c:pt idx="0">
                  <c:v>40055</c:v>
                </c:pt>
                <c:pt idx="1">
                  <c:v>12353</c:v>
                </c:pt>
                <c:pt idx="2">
                  <c:v>111734</c:v>
                </c:pt>
                <c:pt idx="3">
                  <c:v>932</c:v>
                </c:pt>
                <c:pt idx="4">
                  <c:v>-47</c:v>
                </c:pt>
              </c:numCache>
            </c:numRef>
          </c:val>
          <c:extLst>
            <c:ext xmlns:c16="http://schemas.microsoft.com/office/drawing/2014/chart" uri="{C3380CC4-5D6E-409C-BE32-E72D297353CC}">
              <c16:uniqueId val="{00000006-40A3-4F1F-BF72-FD7DB03E7DF7}"/>
            </c:ext>
          </c:extLst>
        </c:ser>
        <c:ser>
          <c:idx val="3"/>
          <c:order val="3"/>
          <c:tx>
            <c:strRef>
              <c:f>Sheet1!$E$2</c:f>
              <c:strCache>
                <c:ptCount val="1"/>
                <c:pt idx="0">
                  <c:v>% Variance</c:v>
                </c:pt>
              </c:strCache>
            </c:strRef>
          </c:tx>
          <c:spPr>
            <a:solidFill>
              <a:schemeClr val="accent4"/>
            </a:solidFill>
            <a:ln>
              <a:noFill/>
            </a:ln>
            <a:effectLst/>
            <a:sp3d/>
          </c:spPr>
          <c:invertIfNegative val="0"/>
          <c:dLbls>
            <c:dLbl>
              <c:idx val="2"/>
              <c:layout>
                <c:manualLayout>
                  <c:x val="2.327514242279571E-2"/>
                  <c:y val="-5.8097187496346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A3-4F1F-BF72-FD7DB03E7DF7}"/>
                </c:ext>
              </c:extLst>
            </c:dLbl>
            <c:dLbl>
              <c:idx val="3"/>
              <c:layout>
                <c:manualLayout>
                  <c:x val="2.2974349843844905E-2"/>
                  <c:y val="-4.4200765841669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A3-4F1F-BF72-FD7DB03E7DF7}"/>
                </c:ext>
              </c:extLst>
            </c:dLbl>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Compensation of employees</c:v>
                </c:pt>
                <c:pt idx="1">
                  <c:v>Goods and services</c:v>
                </c:pt>
                <c:pt idx="2">
                  <c:v>Transfers and subsidies</c:v>
                </c:pt>
                <c:pt idx="3">
                  <c:v>Payments for capital assets</c:v>
                </c:pt>
                <c:pt idx="4">
                  <c:v>Payments for financial assets</c:v>
                </c:pt>
              </c:strCache>
            </c:strRef>
          </c:cat>
          <c:val>
            <c:numRef>
              <c:f>Sheet1!$E$3:$E$7</c:f>
              <c:numCache>
                <c:formatCode>0.0%</c:formatCode>
                <c:ptCount val="5"/>
                <c:pt idx="0">
                  <c:v>0.11065131093695182</c:v>
                </c:pt>
                <c:pt idx="1">
                  <c:v>0.10348582965426535</c:v>
                </c:pt>
                <c:pt idx="2">
                  <c:v>1.6457049198968218E-2</c:v>
                </c:pt>
                <c:pt idx="3">
                  <c:v>0.13325707749499571</c:v>
                </c:pt>
                <c:pt idx="4">
                  <c:v>-9.4E-2</c:v>
                </c:pt>
              </c:numCache>
            </c:numRef>
          </c:val>
          <c:extLst>
            <c:ext xmlns:c16="http://schemas.microsoft.com/office/drawing/2014/chart" uri="{C3380CC4-5D6E-409C-BE32-E72D297353CC}">
              <c16:uniqueId val="{00000009-40A3-4F1F-BF72-FD7DB03E7DF7}"/>
            </c:ext>
          </c:extLst>
        </c:ser>
        <c:dLbls>
          <c:showLegendKey val="0"/>
          <c:showVal val="1"/>
          <c:showCatName val="0"/>
          <c:showSerName val="0"/>
          <c:showPercent val="0"/>
          <c:showBubbleSize val="0"/>
        </c:dLbls>
        <c:gapWidth val="150"/>
        <c:shape val="box"/>
        <c:axId val="1355683376"/>
        <c:axId val="1361191040"/>
        <c:axId val="0"/>
      </c:bar3DChart>
      <c:catAx>
        <c:axId val="135568337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Arial" panose="020B0604020202020204" pitchFamily="34" charset="0"/>
              </a:defRPr>
            </a:pPr>
            <a:endParaRPr lang="en-US"/>
          </a:p>
        </c:txPr>
        <c:crossAx val="1361191040"/>
        <c:crosses val="autoZero"/>
        <c:auto val="1"/>
        <c:lblAlgn val="ctr"/>
        <c:lblOffset val="100"/>
        <c:noMultiLvlLbl val="0"/>
      </c:catAx>
      <c:valAx>
        <c:axId val="1361191040"/>
        <c:scaling>
          <c:orientation val="minMax"/>
        </c:scaling>
        <c:delete val="0"/>
        <c:axPos val="l"/>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568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Century Gothic" panose="020B0502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219F21-78C8-E243-AC54-4372254978B5}"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21FDE1D9-12A6-BA45-99D4-66B90ED0D2D7}">
      <dgm:prSet custT="1"/>
      <dgm:spPr/>
      <dgm:t>
        <a:bodyPr/>
        <a:lstStyle/>
        <a:p>
          <a:pPr rtl="0"/>
          <a:r>
            <a:rPr lang="en-US" sz="2000" b="1" dirty="0">
              <a:latin typeface="Century Gothic" panose="020B0502020202020204" pitchFamily="34" charset="0"/>
              <a:cs typeface="Arial" panose="020B0604020202020204" pitchFamily="34" charset="0"/>
            </a:rPr>
            <a:t>  A transformed, inclusive, responsive coordinated and efficient NSI. </a:t>
          </a:r>
        </a:p>
      </dgm:t>
    </dgm:pt>
    <dgm:pt modelId="{30AF340D-B61E-0347-850A-72FBB5E748F0}" type="parTrans" cxnId="{28DE894A-8393-F645-AF2D-7BE4C1D645E7}">
      <dgm:prSet/>
      <dgm:spPr/>
      <dgm:t>
        <a:bodyPr/>
        <a:lstStyle/>
        <a:p>
          <a:endParaRPr lang="en-US" sz="2100" b="1">
            <a:latin typeface="Century Gothic" panose="020B0502020202020204" pitchFamily="34" charset="0"/>
            <a:cs typeface="Arial" panose="020B0604020202020204" pitchFamily="34" charset="0"/>
          </a:endParaRPr>
        </a:p>
      </dgm:t>
    </dgm:pt>
    <dgm:pt modelId="{D5A4F777-8AF8-6A40-AB97-1C2F623410AF}" type="sibTrans" cxnId="{28DE894A-8393-F645-AF2D-7BE4C1D645E7}">
      <dgm:prSet/>
      <dgm:spPr/>
      <dgm:t>
        <a:bodyPr/>
        <a:lstStyle/>
        <a:p>
          <a:endParaRPr lang="en-US" sz="2100" b="1">
            <a:latin typeface="Century Gothic" panose="020B0502020202020204" pitchFamily="34" charset="0"/>
            <a:cs typeface="Arial" panose="020B0604020202020204" pitchFamily="34" charset="0"/>
          </a:endParaRPr>
        </a:p>
      </dgm:t>
    </dgm:pt>
    <dgm:pt modelId="{898E700E-9C97-F747-91F0-30B96CBA60B6}">
      <dgm:prSet custT="1"/>
      <dgm:spPr/>
      <dgm:t>
        <a:bodyPr/>
        <a:lstStyle/>
        <a:p>
          <a:pPr marL="179388" indent="0" rtl="0"/>
          <a:r>
            <a:rPr lang="en-ZA" sz="2100" b="1" dirty="0">
              <a:latin typeface="Century Gothic" panose="020B0502020202020204" pitchFamily="34" charset="0"/>
              <a:cs typeface="Arial" panose="020B0604020202020204" pitchFamily="34" charset="0"/>
            </a:rPr>
            <a:t>Knowledge utilisation for economic development</a:t>
          </a:r>
          <a:r>
            <a:rPr lang="en-US" sz="2100" b="1" dirty="0">
              <a:latin typeface="Century Gothic" panose="020B0502020202020204" pitchFamily="34" charset="0"/>
              <a:cs typeface="Arial" panose="020B0604020202020204" pitchFamily="34" charset="0"/>
            </a:rPr>
            <a:t>.</a:t>
          </a:r>
        </a:p>
      </dgm:t>
    </dgm:pt>
    <dgm:pt modelId="{DB2E8F39-CE31-B446-8117-D28C9D2E8EEC}" type="parTrans" cxnId="{2F3C2559-6CB2-4E46-8875-0AC433DF2846}">
      <dgm:prSet/>
      <dgm:spPr/>
      <dgm:t>
        <a:bodyPr/>
        <a:lstStyle/>
        <a:p>
          <a:endParaRPr lang="en-US" sz="2100" b="1">
            <a:latin typeface="Century Gothic" panose="020B0502020202020204" pitchFamily="34" charset="0"/>
            <a:cs typeface="Arial" panose="020B0604020202020204" pitchFamily="34" charset="0"/>
          </a:endParaRPr>
        </a:p>
      </dgm:t>
    </dgm:pt>
    <dgm:pt modelId="{59D4D249-FA2B-F44D-96A6-D74FBE220DAA}" type="sibTrans" cxnId="{2F3C2559-6CB2-4E46-8875-0AC433DF2846}">
      <dgm:prSet/>
      <dgm:spPr/>
      <dgm:t>
        <a:bodyPr/>
        <a:lstStyle/>
        <a:p>
          <a:endParaRPr lang="en-US" sz="2100" b="1">
            <a:latin typeface="Century Gothic" panose="020B0502020202020204" pitchFamily="34" charset="0"/>
            <a:cs typeface="Arial" panose="020B0604020202020204" pitchFamily="34" charset="0"/>
          </a:endParaRPr>
        </a:p>
      </dgm:t>
    </dgm:pt>
    <dgm:pt modelId="{7E8BB700-24CB-174B-A27B-F590983C0DC5}">
      <dgm:prSet custT="1"/>
      <dgm:spPr/>
      <dgm:t>
        <a:bodyPr/>
        <a:lstStyle/>
        <a:p>
          <a:pPr marL="179388" indent="0" rtl="0"/>
          <a:r>
            <a:rPr lang="en-ZA" sz="2100" b="1" dirty="0">
              <a:latin typeface="Century Gothic" panose="020B0502020202020204" pitchFamily="34" charset="0"/>
              <a:cs typeface="Arial" panose="020B0604020202020204" pitchFamily="34" charset="0"/>
            </a:rPr>
            <a:t>Knowledge utilisation for inclusive development</a:t>
          </a:r>
          <a:r>
            <a:rPr lang="en-US" sz="2100" b="1" dirty="0">
              <a:latin typeface="Century Gothic" panose="020B0502020202020204" pitchFamily="34" charset="0"/>
              <a:cs typeface="Arial" panose="020B0604020202020204" pitchFamily="34" charset="0"/>
            </a:rPr>
            <a:t>.</a:t>
          </a:r>
        </a:p>
      </dgm:t>
    </dgm:pt>
    <dgm:pt modelId="{5D94DDF2-9B12-EC4E-AD51-197961B12FD0}" type="parTrans" cxnId="{78A9F8FF-6F0A-C642-8645-B087452BBE40}">
      <dgm:prSet/>
      <dgm:spPr/>
      <dgm:t>
        <a:bodyPr/>
        <a:lstStyle/>
        <a:p>
          <a:endParaRPr lang="en-US" sz="2100" b="1">
            <a:latin typeface="Century Gothic" panose="020B0502020202020204" pitchFamily="34" charset="0"/>
            <a:cs typeface="Arial" panose="020B0604020202020204" pitchFamily="34" charset="0"/>
          </a:endParaRPr>
        </a:p>
      </dgm:t>
    </dgm:pt>
    <dgm:pt modelId="{9F5C8A46-7799-7F47-8E9C-F4D729ECAAB1}" type="sibTrans" cxnId="{78A9F8FF-6F0A-C642-8645-B087452BBE40}">
      <dgm:prSet/>
      <dgm:spPr/>
      <dgm:t>
        <a:bodyPr/>
        <a:lstStyle/>
        <a:p>
          <a:endParaRPr lang="en-US" sz="2100" b="1">
            <a:latin typeface="Century Gothic" panose="020B0502020202020204" pitchFamily="34" charset="0"/>
            <a:cs typeface="Arial" panose="020B0604020202020204" pitchFamily="34" charset="0"/>
          </a:endParaRPr>
        </a:p>
      </dgm:t>
    </dgm:pt>
    <dgm:pt modelId="{708DFAC1-A9DE-CD4F-BBE1-64CE1278654A}">
      <dgm:prSet custT="1"/>
      <dgm:spPr/>
      <dgm:t>
        <a:bodyPr/>
        <a:lstStyle/>
        <a:p>
          <a:pPr rtl="0"/>
          <a:endParaRPr lang="en-US" sz="2100" b="1" dirty="0">
            <a:latin typeface="Century Gothic" panose="020B0502020202020204" pitchFamily="34" charset="0"/>
            <a:cs typeface="Arial" panose="020B0604020202020204" pitchFamily="34" charset="0"/>
          </a:endParaRPr>
        </a:p>
        <a:p>
          <a:pPr rtl="0"/>
          <a:r>
            <a:rPr lang="en-US" sz="1900" b="1" dirty="0">
              <a:latin typeface="Century Gothic" panose="020B0502020202020204" pitchFamily="34" charset="0"/>
              <a:cs typeface="Arial" panose="020B0604020202020204" pitchFamily="34" charset="0"/>
            </a:rPr>
            <a:t>  Human capabilities and skills for the economy and for   development. </a:t>
          </a:r>
        </a:p>
        <a:p>
          <a:pPr marL="0" indent="179388" rtl="0"/>
          <a:endParaRPr lang="en-US" sz="2100" b="1" dirty="0">
            <a:latin typeface="Century Gothic" panose="020B0502020202020204" pitchFamily="34" charset="0"/>
            <a:cs typeface="Arial" panose="020B0604020202020204" pitchFamily="34" charset="0"/>
          </a:endParaRPr>
        </a:p>
      </dgm:t>
    </dgm:pt>
    <dgm:pt modelId="{2E341963-09C4-CF40-AE1B-9C627C766B06}" type="sibTrans" cxnId="{87150037-64D7-A840-8DA5-7A80E2F273C2}">
      <dgm:prSet/>
      <dgm:spPr/>
      <dgm:t>
        <a:bodyPr/>
        <a:lstStyle/>
        <a:p>
          <a:endParaRPr lang="en-US" sz="2100" b="1">
            <a:latin typeface="Century Gothic" panose="020B0502020202020204" pitchFamily="34" charset="0"/>
            <a:cs typeface="Arial" panose="020B0604020202020204" pitchFamily="34" charset="0"/>
          </a:endParaRPr>
        </a:p>
      </dgm:t>
    </dgm:pt>
    <dgm:pt modelId="{0C451482-1ABD-AA4E-AABA-C1EC432B70F1}" type="parTrans" cxnId="{87150037-64D7-A840-8DA5-7A80E2F273C2}">
      <dgm:prSet/>
      <dgm:spPr/>
      <dgm:t>
        <a:bodyPr/>
        <a:lstStyle/>
        <a:p>
          <a:endParaRPr lang="en-US" sz="2100" b="1">
            <a:latin typeface="Century Gothic" panose="020B0502020202020204" pitchFamily="34" charset="0"/>
            <a:cs typeface="Arial" panose="020B0604020202020204" pitchFamily="34" charset="0"/>
          </a:endParaRPr>
        </a:p>
      </dgm:t>
    </dgm:pt>
    <dgm:pt modelId="{4F2D6653-DBE8-4012-BEE1-9E0374185D1C}">
      <dgm:prSet custT="1"/>
      <dgm:spPr/>
      <dgm:t>
        <a:bodyPr/>
        <a:lstStyle/>
        <a:p>
          <a:pPr marL="179388" indent="0"/>
          <a:r>
            <a:rPr lang="en-ZA" sz="2100" b="1" dirty="0">
              <a:latin typeface="Century Gothic" panose="020B0502020202020204" pitchFamily="34" charset="0"/>
              <a:cs typeface="Arial" panose="020B0604020202020204" pitchFamily="34" charset="0"/>
            </a:rPr>
            <a:t>Innovation in support of a capable and developmental state</a:t>
          </a:r>
          <a:endParaRPr lang="en-US" sz="2100" b="1" dirty="0">
            <a:latin typeface="Century Gothic" panose="020B0502020202020204" pitchFamily="34" charset="0"/>
            <a:cs typeface="Arial" panose="020B0604020202020204" pitchFamily="34" charset="0"/>
          </a:endParaRPr>
        </a:p>
      </dgm:t>
    </dgm:pt>
    <dgm:pt modelId="{918D1289-8CE6-4FA5-9984-543924F5FB7F}" type="parTrans" cxnId="{B9D77A94-967F-4758-84E6-B335016FE31A}">
      <dgm:prSet/>
      <dgm:spPr/>
      <dgm:t>
        <a:bodyPr/>
        <a:lstStyle/>
        <a:p>
          <a:endParaRPr lang="en-ZA" sz="2100" b="1">
            <a:latin typeface="Century Gothic" panose="020B0502020202020204" pitchFamily="34" charset="0"/>
            <a:cs typeface="Arial" panose="020B0604020202020204" pitchFamily="34" charset="0"/>
          </a:endParaRPr>
        </a:p>
      </dgm:t>
    </dgm:pt>
    <dgm:pt modelId="{15A55DD9-42B9-42EF-83A8-3C318A54F6CD}" type="sibTrans" cxnId="{B9D77A94-967F-4758-84E6-B335016FE31A}">
      <dgm:prSet/>
      <dgm:spPr/>
      <dgm:t>
        <a:bodyPr/>
        <a:lstStyle/>
        <a:p>
          <a:endParaRPr lang="en-ZA" sz="2100" b="1">
            <a:latin typeface="Century Gothic" panose="020B0502020202020204" pitchFamily="34" charset="0"/>
            <a:cs typeface="Arial" panose="020B0604020202020204" pitchFamily="34" charset="0"/>
          </a:endParaRPr>
        </a:p>
      </dgm:t>
    </dgm:pt>
    <dgm:pt modelId="{D11622B9-817F-AB4F-9E73-2E9383DA7EC3}">
      <dgm:prSet custT="1"/>
      <dgm:spPr/>
      <dgm:t>
        <a:bodyPr/>
        <a:lstStyle/>
        <a:p>
          <a:pPr marL="0" indent="179388" rtl="0"/>
          <a:r>
            <a:rPr lang="en-US" sz="2100" b="1" dirty="0">
              <a:latin typeface="Century Gothic" panose="020B0502020202020204" pitchFamily="34" charset="0"/>
              <a:cs typeface="Arial" panose="020B0604020202020204" pitchFamily="34" charset="0"/>
            </a:rPr>
            <a:t>Increased knowledge generation and innovation outputs.</a:t>
          </a:r>
        </a:p>
      </dgm:t>
    </dgm:pt>
    <dgm:pt modelId="{D24B562F-F26A-E045-8AD2-5C227C48FC41}" type="sibTrans" cxnId="{4077B4AC-27B5-894A-B472-0F2A0CEE4962}">
      <dgm:prSet/>
      <dgm:spPr/>
      <dgm:t>
        <a:bodyPr/>
        <a:lstStyle/>
        <a:p>
          <a:endParaRPr lang="en-US" sz="2100" b="1">
            <a:latin typeface="Century Gothic" panose="020B0502020202020204" pitchFamily="34" charset="0"/>
            <a:cs typeface="Arial" panose="020B0604020202020204" pitchFamily="34" charset="0"/>
          </a:endParaRPr>
        </a:p>
      </dgm:t>
    </dgm:pt>
    <dgm:pt modelId="{AFAE7D64-7466-E24D-9599-6FE4DA09D4B1}" type="parTrans" cxnId="{4077B4AC-27B5-894A-B472-0F2A0CEE4962}">
      <dgm:prSet/>
      <dgm:spPr/>
      <dgm:t>
        <a:bodyPr/>
        <a:lstStyle/>
        <a:p>
          <a:endParaRPr lang="en-US" sz="2100" b="1">
            <a:latin typeface="Century Gothic" panose="020B0502020202020204" pitchFamily="34" charset="0"/>
            <a:cs typeface="Arial" panose="020B0604020202020204" pitchFamily="34" charset="0"/>
          </a:endParaRPr>
        </a:p>
      </dgm:t>
    </dgm:pt>
    <dgm:pt modelId="{BC39DE0E-A489-43BC-9C33-CE45E40099D4}" type="pres">
      <dgm:prSet presAssocID="{AB219F21-78C8-E243-AC54-4372254978B5}" presName="linear" presStyleCnt="0">
        <dgm:presLayoutVars>
          <dgm:animLvl val="lvl"/>
          <dgm:resizeHandles val="exact"/>
        </dgm:presLayoutVars>
      </dgm:prSet>
      <dgm:spPr/>
      <dgm:t>
        <a:bodyPr/>
        <a:lstStyle/>
        <a:p>
          <a:endParaRPr lang="en-US"/>
        </a:p>
      </dgm:t>
    </dgm:pt>
    <dgm:pt modelId="{9065E706-542E-4E6D-810F-7F3465B5AD4F}" type="pres">
      <dgm:prSet presAssocID="{21FDE1D9-12A6-BA45-99D4-66B90ED0D2D7}" presName="parentText" presStyleLbl="node1" presStyleIdx="0" presStyleCnt="6">
        <dgm:presLayoutVars>
          <dgm:chMax val="0"/>
          <dgm:bulletEnabled val="1"/>
        </dgm:presLayoutVars>
      </dgm:prSet>
      <dgm:spPr/>
      <dgm:t>
        <a:bodyPr/>
        <a:lstStyle/>
        <a:p>
          <a:endParaRPr lang="en-US"/>
        </a:p>
      </dgm:t>
    </dgm:pt>
    <dgm:pt modelId="{4B28F80F-BD9E-4916-AE66-293195BF0440}" type="pres">
      <dgm:prSet presAssocID="{D5A4F777-8AF8-6A40-AB97-1C2F623410AF}" presName="spacer" presStyleCnt="0"/>
      <dgm:spPr/>
    </dgm:pt>
    <dgm:pt modelId="{5B8BCA15-9813-4F67-A32A-4136208334A7}" type="pres">
      <dgm:prSet presAssocID="{708DFAC1-A9DE-CD4F-BBE1-64CE1278654A}" presName="parentText" presStyleLbl="node1" presStyleIdx="1" presStyleCnt="6">
        <dgm:presLayoutVars>
          <dgm:chMax val="0"/>
          <dgm:bulletEnabled val="1"/>
        </dgm:presLayoutVars>
      </dgm:prSet>
      <dgm:spPr/>
      <dgm:t>
        <a:bodyPr/>
        <a:lstStyle/>
        <a:p>
          <a:endParaRPr lang="en-US"/>
        </a:p>
      </dgm:t>
    </dgm:pt>
    <dgm:pt modelId="{1F9DE4B8-2DE3-4597-8638-3A2676A4AD07}" type="pres">
      <dgm:prSet presAssocID="{2E341963-09C4-CF40-AE1B-9C627C766B06}" presName="spacer" presStyleCnt="0"/>
      <dgm:spPr/>
    </dgm:pt>
    <dgm:pt modelId="{FD6D5BA4-EAA3-45C0-B124-D668ADA1C03D}" type="pres">
      <dgm:prSet presAssocID="{D11622B9-817F-AB4F-9E73-2E9383DA7EC3}" presName="parentText" presStyleLbl="node1" presStyleIdx="2" presStyleCnt="6">
        <dgm:presLayoutVars>
          <dgm:chMax val="0"/>
          <dgm:bulletEnabled val="1"/>
        </dgm:presLayoutVars>
      </dgm:prSet>
      <dgm:spPr/>
      <dgm:t>
        <a:bodyPr/>
        <a:lstStyle/>
        <a:p>
          <a:endParaRPr lang="en-US"/>
        </a:p>
      </dgm:t>
    </dgm:pt>
    <dgm:pt modelId="{14049E7E-F58F-43A2-8C2A-DA920067273A}" type="pres">
      <dgm:prSet presAssocID="{D24B562F-F26A-E045-8AD2-5C227C48FC41}" presName="spacer" presStyleCnt="0"/>
      <dgm:spPr/>
    </dgm:pt>
    <dgm:pt modelId="{DB561BCA-2B2C-40AB-A104-FFE29185C637}" type="pres">
      <dgm:prSet presAssocID="{898E700E-9C97-F747-91F0-30B96CBA60B6}" presName="parentText" presStyleLbl="node1" presStyleIdx="3" presStyleCnt="6">
        <dgm:presLayoutVars>
          <dgm:chMax val="0"/>
          <dgm:bulletEnabled val="1"/>
        </dgm:presLayoutVars>
      </dgm:prSet>
      <dgm:spPr/>
      <dgm:t>
        <a:bodyPr/>
        <a:lstStyle/>
        <a:p>
          <a:endParaRPr lang="en-US"/>
        </a:p>
      </dgm:t>
    </dgm:pt>
    <dgm:pt modelId="{858CFB90-A613-4F5B-B77C-CE4B9179C93C}" type="pres">
      <dgm:prSet presAssocID="{59D4D249-FA2B-F44D-96A6-D74FBE220DAA}" presName="spacer" presStyleCnt="0"/>
      <dgm:spPr/>
    </dgm:pt>
    <dgm:pt modelId="{BC41D97C-AEA2-4D56-933D-347E36334901}" type="pres">
      <dgm:prSet presAssocID="{7E8BB700-24CB-174B-A27B-F590983C0DC5}" presName="parentText" presStyleLbl="node1" presStyleIdx="4" presStyleCnt="6">
        <dgm:presLayoutVars>
          <dgm:chMax val="0"/>
          <dgm:bulletEnabled val="1"/>
        </dgm:presLayoutVars>
      </dgm:prSet>
      <dgm:spPr/>
      <dgm:t>
        <a:bodyPr/>
        <a:lstStyle/>
        <a:p>
          <a:endParaRPr lang="en-US"/>
        </a:p>
      </dgm:t>
    </dgm:pt>
    <dgm:pt modelId="{6F67133F-C8EC-4FBD-BA92-6521934DD95F}" type="pres">
      <dgm:prSet presAssocID="{9F5C8A46-7799-7F47-8E9C-F4D729ECAAB1}" presName="spacer" presStyleCnt="0"/>
      <dgm:spPr/>
    </dgm:pt>
    <dgm:pt modelId="{0617CF09-EE55-4D56-B3DA-9E336090AE70}" type="pres">
      <dgm:prSet presAssocID="{4F2D6653-DBE8-4012-BEE1-9E0374185D1C}" presName="parentText" presStyleLbl="node1" presStyleIdx="5" presStyleCnt="6">
        <dgm:presLayoutVars>
          <dgm:chMax val="0"/>
          <dgm:bulletEnabled val="1"/>
        </dgm:presLayoutVars>
      </dgm:prSet>
      <dgm:spPr/>
      <dgm:t>
        <a:bodyPr/>
        <a:lstStyle/>
        <a:p>
          <a:endParaRPr lang="en-US"/>
        </a:p>
      </dgm:t>
    </dgm:pt>
  </dgm:ptLst>
  <dgm:cxnLst>
    <dgm:cxn modelId="{FFF7D108-EEF9-4DD0-88DC-A2AC5D559D5B}" type="presOf" srcId="{4F2D6653-DBE8-4012-BEE1-9E0374185D1C}" destId="{0617CF09-EE55-4D56-B3DA-9E336090AE70}" srcOrd="0" destOrd="0" presId="urn:microsoft.com/office/officeart/2005/8/layout/vList2"/>
    <dgm:cxn modelId="{87150037-64D7-A840-8DA5-7A80E2F273C2}" srcId="{AB219F21-78C8-E243-AC54-4372254978B5}" destId="{708DFAC1-A9DE-CD4F-BBE1-64CE1278654A}" srcOrd="1" destOrd="0" parTransId="{0C451482-1ABD-AA4E-AABA-C1EC432B70F1}" sibTransId="{2E341963-09C4-CF40-AE1B-9C627C766B06}"/>
    <dgm:cxn modelId="{44C46CC6-FB7F-468A-BEE4-51E100C86E00}" type="presOf" srcId="{898E700E-9C97-F747-91F0-30B96CBA60B6}" destId="{DB561BCA-2B2C-40AB-A104-FFE29185C637}" srcOrd="0" destOrd="0" presId="urn:microsoft.com/office/officeart/2005/8/layout/vList2"/>
    <dgm:cxn modelId="{2F3C2559-6CB2-4E46-8875-0AC433DF2846}" srcId="{AB219F21-78C8-E243-AC54-4372254978B5}" destId="{898E700E-9C97-F747-91F0-30B96CBA60B6}" srcOrd="3" destOrd="0" parTransId="{DB2E8F39-CE31-B446-8117-D28C9D2E8EEC}" sibTransId="{59D4D249-FA2B-F44D-96A6-D74FBE220DAA}"/>
    <dgm:cxn modelId="{B9D77A94-967F-4758-84E6-B335016FE31A}" srcId="{AB219F21-78C8-E243-AC54-4372254978B5}" destId="{4F2D6653-DBE8-4012-BEE1-9E0374185D1C}" srcOrd="5" destOrd="0" parTransId="{918D1289-8CE6-4FA5-9984-543924F5FB7F}" sibTransId="{15A55DD9-42B9-42EF-83A8-3C318A54F6CD}"/>
    <dgm:cxn modelId="{E5F4183D-337A-47C6-BF34-9A241B8DB5D5}" type="presOf" srcId="{708DFAC1-A9DE-CD4F-BBE1-64CE1278654A}" destId="{5B8BCA15-9813-4F67-A32A-4136208334A7}" srcOrd="0" destOrd="0" presId="urn:microsoft.com/office/officeart/2005/8/layout/vList2"/>
    <dgm:cxn modelId="{6A5829A5-F1D9-4FBD-AC1C-5B004EFF909B}" type="presOf" srcId="{21FDE1D9-12A6-BA45-99D4-66B90ED0D2D7}" destId="{9065E706-542E-4E6D-810F-7F3465B5AD4F}" srcOrd="0" destOrd="0" presId="urn:microsoft.com/office/officeart/2005/8/layout/vList2"/>
    <dgm:cxn modelId="{28DE894A-8393-F645-AF2D-7BE4C1D645E7}" srcId="{AB219F21-78C8-E243-AC54-4372254978B5}" destId="{21FDE1D9-12A6-BA45-99D4-66B90ED0D2D7}" srcOrd="0" destOrd="0" parTransId="{30AF340D-B61E-0347-850A-72FBB5E748F0}" sibTransId="{D5A4F777-8AF8-6A40-AB97-1C2F623410AF}"/>
    <dgm:cxn modelId="{ACD0EA63-82E9-4C47-9726-6A5ED387DCE5}" type="presOf" srcId="{AB219F21-78C8-E243-AC54-4372254978B5}" destId="{BC39DE0E-A489-43BC-9C33-CE45E40099D4}" srcOrd="0" destOrd="0" presId="urn:microsoft.com/office/officeart/2005/8/layout/vList2"/>
    <dgm:cxn modelId="{78A9F8FF-6F0A-C642-8645-B087452BBE40}" srcId="{AB219F21-78C8-E243-AC54-4372254978B5}" destId="{7E8BB700-24CB-174B-A27B-F590983C0DC5}" srcOrd="4" destOrd="0" parTransId="{5D94DDF2-9B12-EC4E-AD51-197961B12FD0}" sibTransId="{9F5C8A46-7799-7F47-8E9C-F4D729ECAAB1}"/>
    <dgm:cxn modelId="{4077B4AC-27B5-894A-B472-0F2A0CEE4962}" srcId="{AB219F21-78C8-E243-AC54-4372254978B5}" destId="{D11622B9-817F-AB4F-9E73-2E9383DA7EC3}" srcOrd="2" destOrd="0" parTransId="{AFAE7D64-7466-E24D-9599-6FE4DA09D4B1}" sibTransId="{D24B562F-F26A-E045-8AD2-5C227C48FC41}"/>
    <dgm:cxn modelId="{118DD19F-DF9E-4AC7-83B3-5535A7185BC9}" type="presOf" srcId="{D11622B9-817F-AB4F-9E73-2E9383DA7EC3}" destId="{FD6D5BA4-EAA3-45C0-B124-D668ADA1C03D}" srcOrd="0" destOrd="0" presId="urn:microsoft.com/office/officeart/2005/8/layout/vList2"/>
    <dgm:cxn modelId="{6CF2A284-849A-4921-AC26-70721A6BFC75}" type="presOf" srcId="{7E8BB700-24CB-174B-A27B-F590983C0DC5}" destId="{BC41D97C-AEA2-4D56-933D-347E36334901}" srcOrd="0" destOrd="0" presId="urn:microsoft.com/office/officeart/2005/8/layout/vList2"/>
    <dgm:cxn modelId="{D88CEAD1-3AFF-4EB3-9E85-DC0D18E1C488}" type="presParOf" srcId="{BC39DE0E-A489-43BC-9C33-CE45E40099D4}" destId="{9065E706-542E-4E6D-810F-7F3465B5AD4F}" srcOrd="0" destOrd="0" presId="urn:microsoft.com/office/officeart/2005/8/layout/vList2"/>
    <dgm:cxn modelId="{1225987E-5F45-44CA-B686-C3441B3A7DC9}" type="presParOf" srcId="{BC39DE0E-A489-43BC-9C33-CE45E40099D4}" destId="{4B28F80F-BD9E-4916-AE66-293195BF0440}" srcOrd="1" destOrd="0" presId="urn:microsoft.com/office/officeart/2005/8/layout/vList2"/>
    <dgm:cxn modelId="{ACF721CD-8F5A-48E9-8F81-2B45065501BE}" type="presParOf" srcId="{BC39DE0E-A489-43BC-9C33-CE45E40099D4}" destId="{5B8BCA15-9813-4F67-A32A-4136208334A7}" srcOrd="2" destOrd="0" presId="urn:microsoft.com/office/officeart/2005/8/layout/vList2"/>
    <dgm:cxn modelId="{A4C27A71-30F9-4F40-8655-84A58603C63A}" type="presParOf" srcId="{BC39DE0E-A489-43BC-9C33-CE45E40099D4}" destId="{1F9DE4B8-2DE3-4597-8638-3A2676A4AD07}" srcOrd="3" destOrd="0" presId="urn:microsoft.com/office/officeart/2005/8/layout/vList2"/>
    <dgm:cxn modelId="{5BF5134A-5DBE-4317-8F6A-5B6C06B98258}" type="presParOf" srcId="{BC39DE0E-A489-43BC-9C33-CE45E40099D4}" destId="{FD6D5BA4-EAA3-45C0-B124-D668ADA1C03D}" srcOrd="4" destOrd="0" presId="urn:microsoft.com/office/officeart/2005/8/layout/vList2"/>
    <dgm:cxn modelId="{EC1B926A-C22F-4D2E-B71A-8186FD9E35D8}" type="presParOf" srcId="{BC39DE0E-A489-43BC-9C33-CE45E40099D4}" destId="{14049E7E-F58F-43A2-8C2A-DA920067273A}" srcOrd="5" destOrd="0" presId="urn:microsoft.com/office/officeart/2005/8/layout/vList2"/>
    <dgm:cxn modelId="{B00364E9-78E0-4166-8721-740A7B19EE3B}" type="presParOf" srcId="{BC39DE0E-A489-43BC-9C33-CE45E40099D4}" destId="{DB561BCA-2B2C-40AB-A104-FFE29185C637}" srcOrd="6" destOrd="0" presId="urn:microsoft.com/office/officeart/2005/8/layout/vList2"/>
    <dgm:cxn modelId="{583FF1A0-A774-4A14-BB98-64B8E6A39C8D}" type="presParOf" srcId="{BC39DE0E-A489-43BC-9C33-CE45E40099D4}" destId="{858CFB90-A613-4F5B-B77C-CE4B9179C93C}" srcOrd="7" destOrd="0" presId="urn:microsoft.com/office/officeart/2005/8/layout/vList2"/>
    <dgm:cxn modelId="{E04EE69E-5499-40D4-AEAA-EE461EBE41B2}" type="presParOf" srcId="{BC39DE0E-A489-43BC-9C33-CE45E40099D4}" destId="{BC41D97C-AEA2-4D56-933D-347E36334901}" srcOrd="8" destOrd="0" presId="urn:microsoft.com/office/officeart/2005/8/layout/vList2"/>
    <dgm:cxn modelId="{DA898849-D11F-438E-87E2-BC43FC144BD6}" type="presParOf" srcId="{BC39DE0E-A489-43BC-9C33-CE45E40099D4}" destId="{6F67133F-C8EC-4FBD-BA92-6521934DD95F}" srcOrd="9" destOrd="0" presId="urn:microsoft.com/office/officeart/2005/8/layout/vList2"/>
    <dgm:cxn modelId="{6FF6DE89-67DE-4723-AC24-B7C2DFD46031}" type="presParOf" srcId="{BC39DE0E-A489-43BC-9C33-CE45E40099D4}" destId="{0617CF09-EE55-4D56-B3DA-9E336090AE7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endParaRPr lang="en-US" sz="3200" b="1" dirty="0">
            <a:solidFill>
              <a:schemeClr val="bg1"/>
            </a:solidFill>
            <a:latin typeface="Century Gothic" panose="020B0502020202020204" pitchFamily="34" charset="0"/>
            <a:cs typeface="Arial" panose="020B0604020202020204" pitchFamily="34" charset="0"/>
          </a:endParaRPr>
        </a:p>
        <a:p>
          <a:pPr algn="ctr"/>
          <a:r>
            <a:rPr lang="en-US" sz="3600" b="1" dirty="0">
              <a:solidFill>
                <a:srgbClr val="FFC000"/>
              </a:solidFill>
              <a:latin typeface="Century Gothic" panose="020B0502020202020204" pitchFamily="34" charset="0"/>
              <a:cs typeface="Arial" panose="020B0604020202020204" pitchFamily="34" charset="0"/>
            </a:rPr>
            <a:t>DSI PERFORMANCE HIGHLIGHTS</a:t>
          </a:r>
        </a:p>
        <a:p>
          <a:pPr algn="ctr"/>
          <a:endParaRPr lang="en-GB" sz="3200" b="1" dirty="0">
            <a:solidFill>
              <a:schemeClr val="bg1"/>
            </a:solidFill>
            <a:latin typeface="Century Gothic" panose="020B0502020202020204" pitchFamily="34" charset="0"/>
            <a:cs typeface="Arial" panose="020B0604020202020204" pitchFamily="34" charset="0"/>
          </a:endParaRPr>
        </a:p>
      </dgm:t>
    </dgm:pt>
    <dgm:pt modelId="{91C5A170-9B67-4EE4-A5C7-B554F7C2AFFC}" type="parTrans" cxnId="{403F4171-5307-477F-A2CE-AAA6DA22F4B2}">
      <dgm:prSet/>
      <dgm:spPr/>
      <dgm:t>
        <a:bodyPr/>
        <a:lstStyle/>
        <a:p>
          <a:endParaRPr lang="en-GB" sz="3200"/>
        </a:p>
      </dgm:t>
    </dgm:pt>
    <dgm:pt modelId="{C0749945-6830-4AF9-B746-03615859FBBE}" type="sibTrans" cxnId="{403F4171-5307-477F-A2CE-AAA6DA22F4B2}">
      <dgm:prSet/>
      <dgm:spPr/>
      <dgm:t>
        <a:bodyPr/>
        <a:lstStyle/>
        <a:p>
          <a:endParaRPr lang="en-GB" sz="3200"/>
        </a:p>
      </dgm:t>
    </dgm:pt>
    <dgm:pt modelId="{CE195D97-4810-468D-933E-CAC6DE4C5A87}">
      <dgm:prSet phldrT="[Text]" custT="1"/>
      <dgm:spPr/>
      <dgm:t>
        <a:bodyPr/>
        <a:lstStyle/>
        <a:p>
          <a:endParaRPr lang="en-GB" sz="3200" dirty="0"/>
        </a:p>
      </dgm:t>
    </dgm:pt>
    <dgm:pt modelId="{A06DAAA3-7715-4AFE-A04E-00C69501CD6F}" type="parTrans" cxnId="{AC5F4D28-9034-467A-9F95-7B166B7CC8E5}">
      <dgm:prSet/>
      <dgm:spPr/>
      <dgm:t>
        <a:bodyPr/>
        <a:lstStyle/>
        <a:p>
          <a:endParaRPr lang="en-GB" sz="3200"/>
        </a:p>
      </dgm:t>
    </dgm:pt>
    <dgm:pt modelId="{2125CC21-1BA1-4340-8CBF-6A179699022E}" type="sibTrans" cxnId="{AC5F4D28-9034-467A-9F95-7B166B7CC8E5}">
      <dgm:prSet/>
      <dgm:spPr/>
      <dgm:t>
        <a:bodyPr/>
        <a:lstStyle/>
        <a:p>
          <a:endParaRPr lang="en-GB" sz="3200"/>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X="96639" custScaleY="66050" custLinFactNeighborY="28637">
        <dgm:presLayoutVars>
          <dgm:chMax val="0"/>
          <dgm:bulletEnabled val="1"/>
        </dgm:presLayoutVars>
      </dgm:prSet>
      <dgm:spPr/>
      <dgm:t>
        <a:bodyPr/>
        <a:lstStyle/>
        <a:p>
          <a:endParaRPr lang="en-US"/>
        </a:p>
      </dgm:t>
    </dgm:pt>
    <dgm:pt modelId="{E1C91CC1-E606-4BE9-9E4E-F496581E7F73}" type="pres">
      <dgm:prSet presAssocID="{E69819B2-C778-4D75-A019-9C1017CEBFE5}" presName="childText" presStyleLbl="revTx" presStyleIdx="0" presStyleCnt="1">
        <dgm:presLayoutVars>
          <dgm:bulletEnabled val="1"/>
        </dgm:presLayoutVars>
      </dgm:prSet>
      <dgm:spPr/>
      <dgm:t>
        <a:bodyPr/>
        <a:lstStyle/>
        <a:p>
          <a:endParaRPr lang="en-US"/>
        </a:p>
      </dgm:t>
    </dgm:pt>
  </dgm:ptLst>
  <dgm:cxnLst>
    <dgm:cxn modelId="{150B889C-0197-4844-9BFB-A2440F826CFD}" type="presOf" srcId="{CE195D97-4810-468D-933E-CAC6DE4C5A87}" destId="{E1C91CC1-E606-4BE9-9E4E-F496581E7F73}" srcOrd="0" destOrd="0" presId="urn:microsoft.com/office/officeart/2005/8/layout/vList2"/>
    <dgm:cxn modelId="{AC5F4D28-9034-467A-9F95-7B166B7CC8E5}" srcId="{E69819B2-C778-4D75-A019-9C1017CEBFE5}" destId="{CE195D97-4810-468D-933E-CAC6DE4C5A87}" srcOrd="0" destOrd="0" parTransId="{A06DAAA3-7715-4AFE-A04E-00C69501CD6F}" sibTransId="{2125CC21-1BA1-4340-8CBF-6A179699022E}"/>
    <dgm:cxn modelId="{403F4171-5307-477F-A2CE-AAA6DA22F4B2}" srcId="{08F6CE17-D923-42B5-82B2-41DDB9072B93}" destId="{E69819B2-C778-4D75-A019-9C1017CEBFE5}" srcOrd="0" destOrd="0" parTransId="{91C5A170-9B67-4EE4-A5C7-B554F7C2AFFC}" sibTransId="{C0749945-6830-4AF9-B746-03615859FBBE}"/>
    <dgm:cxn modelId="{921658FE-F9E5-FB45-87DC-55EEA740EA71}" type="presOf" srcId="{E69819B2-C778-4D75-A019-9C1017CEBFE5}" destId="{EC8DC889-2541-4582-880E-89E3AD5F2B91}" srcOrd="0" destOrd="0" presId="urn:microsoft.com/office/officeart/2005/8/layout/vList2"/>
    <dgm:cxn modelId="{F2766300-BA4F-7F48-9D24-B2C59CD7EFA0}" type="presOf" srcId="{08F6CE17-D923-42B5-82B2-41DDB9072B93}" destId="{F1DE9BB3-A5F2-4251-99AD-0D2D11B76D9C}" srcOrd="0" destOrd="0" presId="urn:microsoft.com/office/officeart/2005/8/layout/vList2"/>
    <dgm:cxn modelId="{B5FF634C-3014-3345-94E2-CAAF1E54DCBB}" type="presParOf" srcId="{F1DE9BB3-A5F2-4251-99AD-0D2D11B76D9C}" destId="{EC8DC889-2541-4582-880E-89E3AD5F2B91}" srcOrd="0" destOrd="0" presId="urn:microsoft.com/office/officeart/2005/8/layout/vList2"/>
    <dgm:cxn modelId="{EC1716E8-DCCA-8746-A09A-DF28FC8B6FC6}" type="presParOf" srcId="{F1DE9BB3-A5F2-4251-99AD-0D2D11B76D9C}" destId="{E1C91CC1-E606-4BE9-9E4E-F496581E7F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US" sz="3400" b="1" dirty="0">
              <a:solidFill>
                <a:srgbClr val="FFC000"/>
              </a:solidFill>
              <a:latin typeface="Century Gothic" panose="020B0502020202020204" pitchFamily="34" charset="0"/>
              <a:cs typeface="Arial" pitchFamily="34" charset="0"/>
            </a:rPr>
            <a:t>UNACHIEVED ANNUAL TARGETS</a:t>
          </a:r>
          <a:endParaRPr lang="en-GB" sz="3400" b="1" dirty="0">
            <a:solidFill>
              <a:srgbClr val="FFC000"/>
            </a:solidFill>
            <a:latin typeface="Century Gothic" panose="020B0502020202020204" pitchFamily="34" charset="0"/>
            <a:cs typeface="Arial" pitchFamily="34" charset="0"/>
          </a:endParaRPr>
        </a:p>
      </dgm:t>
    </dgm:pt>
    <dgm:pt modelId="{91C5A170-9B67-4EE4-A5C7-B554F7C2AFFC}" type="parTrans" cxnId="{403F4171-5307-477F-A2CE-AAA6DA22F4B2}">
      <dgm:prSet/>
      <dgm:spPr/>
      <dgm:t>
        <a:bodyPr/>
        <a:lstStyle/>
        <a:p>
          <a:endParaRPr lang="en-GB"/>
        </a:p>
      </dgm:t>
    </dgm:pt>
    <dgm:pt modelId="{C0749945-6830-4AF9-B746-03615859FBBE}" type="sibTrans" cxnId="{403F4171-5307-477F-A2CE-AAA6DA22F4B2}">
      <dgm:prSet/>
      <dgm:spPr/>
      <dgm:t>
        <a:bodyPr/>
        <a:lstStyle/>
        <a:p>
          <a:endParaRPr lang="en-GB"/>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Y="76687" custLinFactNeighborY="28637">
        <dgm:presLayoutVars>
          <dgm:chMax val="0"/>
          <dgm:bulletEnabled val="1"/>
        </dgm:presLayoutVars>
      </dgm:prSet>
      <dgm:spPr/>
      <dgm:t>
        <a:bodyPr/>
        <a:lstStyle/>
        <a:p>
          <a:endParaRPr lang="en-US"/>
        </a:p>
      </dgm:t>
    </dgm:pt>
  </dgm:ptLst>
  <dgm:cxnLst>
    <dgm:cxn modelId="{403F4171-5307-477F-A2CE-AAA6DA22F4B2}" srcId="{08F6CE17-D923-42B5-82B2-41DDB9072B93}" destId="{E69819B2-C778-4D75-A019-9C1017CEBFE5}" srcOrd="0" destOrd="0" parTransId="{91C5A170-9B67-4EE4-A5C7-B554F7C2AFFC}" sibTransId="{C0749945-6830-4AF9-B746-03615859FBBE}"/>
    <dgm:cxn modelId="{E769DB0A-85F8-A349-8E4F-F43F70DF0BC2}" type="presOf" srcId="{08F6CE17-D923-42B5-82B2-41DDB9072B93}" destId="{F1DE9BB3-A5F2-4251-99AD-0D2D11B76D9C}" srcOrd="0" destOrd="0" presId="urn:microsoft.com/office/officeart/2005/8/layout/vList2"/>
    <dgm:cxn modelId="{3C4586BB-5D74-2144-903B-E41B02F1E9F2}" type="presOf" srcId="{E69819B2-C778-4D75-A019-9C1017CEBFE5}" destId="{EC8DC889-2541-4582-880E-89E3AD5F2B91}" srcOrd="0" destOrd="0" presId="urn:microsoft.com/office/officeart/2005/8/layout/vList2"/>
    <dgm:cxn modelId="{F39E8C40-BB6E-5E48-8469-21921BE334DE}" type="presParOf" srcId="{F1DE9BB3-A5F2-4251-99AD-0D2D11B76D9C}" destId="{EC8DC889-2541-4582-880E-89E3AD5F2B9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US" sz="3600" b="1" dirty="0">
              <a:solidFill>
                <a:srgbClr val="FFC000"/>
              </a:solidFill>
              <a:latin typeface="Century Gothic" panose="020B0502020202020204" pitchFamily="34" charset="0"/>
              <a:cs typeface="Arial" pitchFamily="34" charset="0"/>
            </a:rPr>
            <a:t>SAMPLED DSI PROJECTS</a:t>
          </a:r>
          <a:endParaRPr lang="en-GB" sz="3600" b="1" dirty="0">
            <a:solidFill>
              <a:srgbClr val="FFC000"/>
            </a:solidFill>
            <a:latin typeface="Century Gothic" panose="020B0502020202020204" pitchFamily="34" charset="0"/>
            <a:cs typeface="Arial" pitchFamily="34" charset="0"/>
          </a:endParaRPr>
        </a:p>
      </dgm:t>
    </dgm:pt>
    <dgm:pt modelId="{91C5A170-9B67-4EE4-A5C7-B554F7C2AFFC}" type="parTrans" cxnId="{403F4171-5307-477F-A2CE-AAA6DA22F4B2}">
      <dgm:prSet/>
      <dgm:spPr/>
      <dgm:t>
        <a:bodyPr/>
        <a:lstStyle/>
        <a:p>
          <a:endParaRPr lang="en-GB"/>
        </a:p>
      </dgm:t>
    </dgm:pt>
    <dgm:pt modelId="{C0749945-6830-4AF9-B746-03615859FBBE}" type="sibTrans" cxnId="{403F4171-5307-477F-A2CE-AAA6DA22F4B2}">
      <dgm:prSet/>
      <dgm:spPr/>
      <dgm:t>
        <a:bodyPr/>
        <a:lstStyle/>
        <a:p>
          <a:endParaRPr lang="en-GB"/>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ScaleY="76687" custLinFactNeighborY="28637">
        <dgm:presLayoutVars>
          <dgm:chMax val="0"/>
          <dgm:bulletEnabled val="1"/>
        </dgm:presLayoutVars>
      </dgm:prSet>
      <dgm:spPr/>
      <dgm:t>
        <a:bodyPr/>
        <a:lstStyle/>
        <a:p>
          <a:endParaRPr lang="en-US"/>
        </a:p>
      </dgm:t>
    </dgm:pt>
  </dgm:ptLst>
  <dgm:cxnLst>
    <dgm:cxn modelId="{403F4171-5307-477F-A2CE-AAA6DA22F4B2}" srcId="{08F6CE17-D923-42B5-82B2-41DDB9072B93}" destId="{E69819B2-C778-4D75-A019-9C1017CEBFE5}" srcOrd="0" destOrd="0" parTransId="{91C5A170-9B67-4EE4-A5C7-B554F7C2AFFC}" sibTransId="{C0749945-6830-4AF9-B746-03615859FBBE}"/>
    <dgm:cxn modelId="{E769DB0A-85F8-A349-8E4F-F43F70DF0BC2}" type="presOf" srcId="{08F6CE17-D923-42B5-82B2-41DDB9072B93}" destId="{F1DE9BB3-A5F2-4251-99AD-0D2D11B76D9C}" srcOrd="0" destOrd="0" presId="urn:microsoft.com/office/officeart/2005/8/layout/vList2"/>
    <dgm:cxn modelId="{3C4586BB-5D74-2144-903B-E41B02F1E9F2}" type="presOf" srcId="{E69819B2-C778-4D75-A019-9C1017CEBFE5}" destId="{EC8DC889-2541-4582-880E-89E3AD5F2B91}" srcOrd="0" destOrd="0" presId="urn:microsoft.com/office/officeart/2005/8/layout/vList2"/>
    <dgm:cxn modelId="{F39E8C40-BB6E-5E48-8469-21921BE334DE}" type="presParOf" srcId="{F1DE9BB3-A5F2-4251-99AD-0D2D11B76D9C}" destId="{EC8DC889-2541-4582-880E-89E3AD5F2B9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F6CE17-D923-42B5-82B2-41DDB9072B93}" type="doc">
      <dgm:prSet loTypeId="urn:microsoft.com/office/officeart/2005/8/layout/vList2" loCatId="list" qsTypeId="urn:microsoft.com/office/officeart/2005/8/quickstyle/3d3" qsCatId="3D" csTypeId="urn:microsoft.com/office/officeart/2005/8/colors/accent0_3" csCatId="mainScheme" phldr="1"/>
      <dgm:spPr/>
      <dgm:t>
        <a:bodyPr/>
        <a:lstStyle/>
        <a:p>
          <a:endParaRPr lang="en-GB"/>
        </a:p>
      </dgm:t>
    </dgm:pt>
    <dgm:pt modelId="{E69819B2-C778-4D75-A019-9C1017CEBFE5}">
      <dgm:prSet phldrT="[Text]" custT="1"/>
      <dgm:spPr>
        <a:solidFill>
          <a:schemeClr val="tx2">
            <a:lumMod val="60000"/>
            <a:lumOff val="40000"/>
          </a:schemeClr>
        </a:solidFill>
      </dgm:spPr>
      <dgm:t>
        <a:bodyPr/>
        <a:lstStyle/>
        <a:p>
          <a:pPr algn="ctr"/>
          <a:r>
            <a:rPr lang="en-GB" sz="3600" b="1" dirty="0">
              <a:solidFill>
                <a:srgbClr val="FFC000"/>
              </a:solidFill>
              <a:latin typeface="Gill Sans MT" pitchFamily="34" charset="0"/>
              <a:cs typeface="Arial" pitchFamily="34" charset="0"/>
            </a:rPr>
            <a:t>FINANCIAL PERFORMANCE </a:t>
          </a:r>
        </a:p>
      </dgm:t>
    </dgm:pt>
    <dgm:pt modelId="{91C5A170-9B67-4EE4-A5C7-B554F7C2AFFC}" type="parTrans" cxnId="{403F4171-5307-477F-A2CE-AAA6DA22F4B2}">
      <dgm:prSet/>
      <dgm:spPr/>
      <dgm:t>
        <a:bodyPr/>
        <a:lstStyle/>
        <a:p>
          <a:endParaRPr lang="en-GB"/>
        </a:p>
      </dgm:t>
    </dgm:pt>
    <dgm:pt modelId="{C0749945-6830-4AF9-B746-03615859FBBE}" type="sibTrans" cxnId="{403F4171-5307-477F-A2CE-AAA6DA22F4B2}">
      <dgm:prSet/>
      <dgm:spPr/>
      <dgm:t>
        <a:bodyPr/>
        <a:lstStyle/>
        <a:p>
          <a:endParaRPr lang="en-GB"/>
        </a:p>
      </dgm:t>
    </dgm:pt>
    <dgm:pt modelId="{F1DE9BB3-A5F2-4251-99AD-0D2D11B76D9C}" type="pres">
      <dgm:prSet presAssocID="{08F6CE17-D923-42B5-82B2-41DDB9072B93}" presName="linear" presStyleCnt="0">
        <dgm:presLayoutVars>
          <dgm:animLvl val="lvl"/>
          <dgm:resizeHandles val="exact"/>
        </dgm:presLayoutVars>
      </dgm:prSet>
      <dgm:spPr/>
      <dgm:t>
        <a:bodyPr/>
        <a:lstStyle/>
        <a:p>
          <a:endParaRPr lang="en-US"/>
        </a:p>
      </dgm:t>
    </dgm:pt>
    <dgm:pt modelId="{EC8DC889-2541-4582-880E-89E3AD5F2B91}" type="pres">
      <dgm:prSet presAssocID="{E69819B2-C778-4D75-A019-9C1017CEBFE5}" presName="parentText" presStyleLbl="node1" presStyleIdx="0" presStyleCnt="1" custLinFactNeighborY="5610">
        <dgm:presLayoutVars>
          <dgm:chMax val="0"/>
          <dgm:bulletEnabled val="1"/>
        </dgm:presLayoutVars>
      </dgm:prSet>
      <dgm:spPr/>
      <dgm:t>
        <a:bodyPr/>
        <a:lstStyle/>
        <a:p>
          <a:endParaRPr lang="en-US"/>
        </a:p>
      </dgm:t>
    </dgm:pt>
  </dgm:ptLst>
  <dgm:cxnLst>
    <dgm:cxn modelId="{46C1BA27-2501-4342-AF75-7A888484C9AD}" type="presOf" srcId="{08F6CE17-D923-42B5-82B2-41DDB9072B93}" destId="{F1DE9BB3-A5F2-4251-99AD-0D2D11B76D9C}" srcOrd="0" destOrd="0" presId="urn:microsoft.com/office/officeart/2005/8/layout/vList2"/>
    <dgm:cxn modelId="{403F4171-5307-477F-A2CE-AAA6DA22F4B2}" srcId="{08F6CE17-D923-42B5-82B2-41DDB9072B93}" destId="{E69819B2-C778-4D75-A019-9C1017CEBFE5}" srcOrd="0" destOrd="0" parTransId="{91C5A170-9B67-4EE4-A5C7-B554F7C2AFFC}" sibTransId="{C0749945-6830-4AF9-B746-03615859FBBE}"/>
    <dgm:cxn modelId="{366D8A9B-92CB-6847-9E7E-F28AECC912D5}" type="presOf" srcId="{E69819B2-C778-4D75-A019-9C1017CEBFE5}" destId="{EC8DC889-2541-4582-880E-89E3AD5F2B91}" srcOrd="0" destOrd="0" presId="urn:microsoft.com/office/officeart/2005/8/layout/vList2"/>
    <dgm:cxn modelId="{A6627443-8371-2749-9DE6-E29556B9CDA5}" type="presParOf" srcId="{F1DE9BB3-A5F2-4251-99AD-0D2D11B76D9C}" destId="{EC8DC889-2541-4582-880E-89E3AD5F2B9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5E706-542E-4E6D-810F-7F3465B5AD4F}">
      <dsp:nvSpPr>
        <dsp:cNvPr id="0" name=""/>
        <dsp:cNvSpPr/>
      </dsp:nvSpPr>
      <dsp:spPr>
        <a:xfrm>
          <a:off x="0" y="772"/>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a:latin typeface="Century Gothic" panose="020B0502020202020204" pitchFamily="34" charset="0"/>
              <a:cs typeface="Arial" panose="020B0604020202020204" pitchFamily="34" charset="0"/>
            </a:rPr>
            <a:t>  A transformed, inclusive, responsive coordinated and efficient NSI. </a:t>
          </a:r>
        </a:p>
      </dsp:txBody>
      <dsp:txXfrm>
        <a:off x="41091" y="41863"/>
        <a:ext cx="9061818" cy="759576"/>
      </dsp:txXfrm>
    </dsp:sp>
    <dsp:sp modelId="{5B8BCA15-9813-4F67-A32A-4136208334A7}">
      <dsp:nvSpPr>
        <dsp:cNvPr id="0" name=""/>
        <dsp:cNvSpPr/>
      </dsp:nvSpPr>
      <dsp:spPr>
        <a:xfrm>
          <a:off x="0" y="851320"/>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endParaRPr lang="en-US" sz="2100" b="1" kern="1200" dirty="0">
            <a:latin typeface="Century Gothic" panose="020B0502020202020204" pitchFamily="34" charset="0"/>
            <a:cs typeface="Arial" panose="020B0604020202020204" pitchFamily="34" charset="0"/>
          </a:endParaRPr>
        </a:p>
        <a:p>
          <a:pPr lvl="0" algn="l" defTabSz="933450" rtl="0">
            <a:lnSpc>
              <a:spcPct val="90000"/>
            </a:lnSpc>
            <a:spcBef>
              <a:spcPct val="0"/>
            </a:spcBef>
            <a:spcAft>
              <a:spcPct val="35000"/>
            </a:spcAft>
          </a:pPr>
          <a:r>
            <a:rPr lang="en-US" sz="1900" b="1" kern="1200" dirty="0">
              <a:latin typeface="Century Gothic" panose="020B0502020202020204" pitchFamily="34" charset="0"/>
              <a:cs typeface="Arial" panose="020B0604020202020204" pitchFamily="34" charset="0"/>
            </a:rPr>
            <a:t>  Human capabilities and skills for the economy and for   development. </a:t>
          </a:r>
        </a:p>
        <a:p>
          <a:pPr marL="0" lvl="0" indent="179388" algn="l" defTabSz="933450" rtl="0">
            <a:lnSpc>
              <a:spcPct val="90000"/>
            </a:lnSpc>
            <a:spcBef>
              <a:spcPct val="0"/>
            </a:spcBef>
            <a:spcAft>
              <a:spcPct val="35000"/>
            </a:spcAft>
          </a:pPr>
          <a:endParaRPr lang="en-US" sz="2100" b="1" kern="1200" dirty="0">
            <a:latin typeface="Century Gothic" panose="020B0502020202020204" pitchFamily="34" charset="0"/>
            <a:cs typeface="Arial" panose="020B0604020202020204" pitchFamily="34" charset="0"/>
          </a:endParaRPr>
        </a:p>
      </dsp:txBody>
      <dsp:txXfrm>
        <a:off x="41091" y="892411"/>
        <a:ext cx="9061818" cy="759576"/>
      </dsp:txXfrm>
    </dsp:sp>
    <dsp:sp modelId="{FD6D5BA4-EAA3-45C0-B124-D668ADA1C03D}">
      <dsp:nvSpPr>
        <dsp:cNvPr id="0" name=""/>
        <dsp:cNvSpPr/>
      </dsp:nvSpPr>
      <dsp:spPr>
        <a:xfrm>
          <a:off x="0" y="1701868"/>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179388" algn="l" defTabSz="933450" rtl="0">
            <a:lnSpc>
              <a:spcPct val="90000"/>
            </a:lnSpc>
            <a:spcBef>
              <a:spcPct val="0"/>
            </a:spcBef>
            <a:spcAft>
              <a:spcPct val="35000"/>
            </a:spcAft>
          </a:pPr>
          <a:r>
            <a:rPr lang="en-US" sz="2100" b="1" kern="1200" dirty="0">
              <a:latin typeface="Century Gothic" panose="020B0502020202020204" pitchFamily="34" charset="0"/>
              <a:cs typeface="Arial" panose="020B0604020202020204" pitchFamily="34" charset="0"/>
            </a:rPr>
            <a:t>Increased knowledge generation and innovation outputs.</a:t>
          </a:r>
        </a:p>
      </dsp:txBody>
      <dsp:txXfrm>
        <a:off x="41091" y="1742959"/>
        <a:ext cx="9061818" cy="759576"/>
      </dsp:txXfrm>
    </dsp:sp>
    <dsp:sp modelId="{DB561BCA-2B2C-40AB-A104-FFE29185C637}">
      <dsp:nvSpPr>
        <dsp:cNvPr id="0" name=""/>
        <dsp:cNvSpPr/>
      </dsp:nvSpPr>
      <dsp:spPr>
        <a:xfrm>
          <a:off x="0" y="2552416"/>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179388" lvl="0" indent="0" algn="l" defTabSz="933450" rtl="0">
            <a:lnSpc>
              <a:spcPct val="90000"/>
            </a:lnSpc>
            <a:spcBef>
              <a:spcPct val="0"/>
            </a:spcBef>
            <a:spcAft>
              <a:spcPct val="35000"/>
            </a:spcAft>
          </a:pPr>
          <a:r>
            <a:rPr lang="en-ZA" sz="2100" b="1" kern="1200" dirty="0">
              <a:latin typeface="Century Gothic" panose="020B0502020202020204" pitchFamily="34" charset="0"/>
              <a:cs typeface="Arial" panose="020B0604020202020204" pitchFamily="34" charset="0"/>
            </a:rPr>
            <a:t>Knowledge utilisation for economic development</a:t>
          </a:r>
          <a:r>
            <a:rPr lang="en-US" sz="2100" b="1" kern="1200" dirty="0">
              <a:latin typeface="Century Gothic" panose="020B0502020202020204" pitchFamily="34" charset="0"/>
              <a:cs typeface="Arial" panose="020B0604020202020204" pitchFamily="34" charset="0"/>
            </a:rPr>
            <a:t>.</a:t>
          </a:r>
        </a:p>
      </dsp:txBody>
      <dsp:txXfrm>
        <a:off x="41091" y="2593507"/>
        <a:ext cx="9061818" cy="759576"/>
      </dsp:txXfrm>
    </dsp:sp>
    <dsp:sp modelId="{BC41D97C-AEA2-4D56-933D-347E36334901}">
      <dsp:nvSpPr>
        <dsp:cNvPr id="0" name=""/>
        <dsp:cNvSpPr/>
      </dsp:nvSpPr>
      <dsp:spPr>
        <a:xfrm>
          <a:off x="0" y="3402963"/>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179388" lvl="0" indent="0" algn="l" defTabSz="933450" rtl="0">
            <a:lnSpc>
              <a:spcPct val="90000"/>
            </a:lnSpc>
            <a:spcBef>
              <a:spcPct val="0"/>
            </a:spcBef>
            <a:spcAft>
              <a:spcPct val="35000"/>
            </a:spcAft>
          </a:pPr>
          <a:r>
            <a:rPr lang="en-ZA" sz="2100" b="1" kern="1200" dirty="0">
              <a:latin typeface="Century Gothic" panose="020B0502020202020204" pitchFamily="34" charset="0"/>
              <a:cs typeface="Arial" panose="020B0604020202020204" pitchFamily="34" charset="0"/>
            </a:rPr>
            <a:t>Knowledge utilisation for inclusive development</a:t>
          </a:r>
          <a:r>
            <a:rPr lang="en-US" sz="2100" b="1" kern="1200" dirty="0">
              <a:latin typeface="Century Gothic" panose="020B0502020202020204" pitchFamily="34" charset="0"/>
              <a:cs typeface="Arial" panose="020B0604020202020204" pitchFamily="34" charset="0"/>
            </a:rPr>
            <a:t>.</a:t>
          </a:r>
        </a:p>
      </dsp:txBody>
      <dsp:txXfrm>
        <a:off x="41091" y="3444054"/>
        <a:ext cx="9061818" cy="759576"/>
      </dsp:txXfrm>
    </dsp:sp>
    <dsp:sp modelId="{0617CF09-EE55-4D56-B3DA-9E336090AE70}">
      <dsp:nvSpPr>
        <dsp:cNvPr id="0" name=""/>
        <dsp:cNvSpPr/>
      </dsp:nvSpPr>
      <dsp:spPr>
        <a:xfrm>
          <a:off x="0" y="4253511"/>
          <a:ext cx="9144000" cy="8417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179388" lvl="0" indent="0" algn="l" defTabSz="933450">
            <a:lnSpc>
              <a:spcPct val="90000"/>
            </a:lnSpc>
            <a:spcBef>
              <a:spcPct val="0"/>
            </a:spcBef>
            <a:spcAft>
              <a:spcPct val="35000"/>
            </a:spcAft>
          </a:pPr>
          <a:r>
            <a:rPr lang="en-ZA" sz="2100" b="1" kern="1200" dirty="0">
              <a:latin typeface="Century Gothic" panose="020B0502020202020204" pitchFamily="34" charset="0"/>
              <a:cs typeface="Arial" panose="020B0604020202020204" pitchFamily="34" charset="0"/>
            </a:rPr>
            <a:t>Innovation in support of a capable and developmental state</a:t>
          </a:r>
          <a:endParaRPr lang="en-US" sz="2100" b="1" kern="1200" dirty="0">
            <a:latin typeface="Century Gothic" panose="020B0502020202020204" pitchFamily="34" charset="0"/>
            <a:cs typeface="Arial" panose="020B0604020202020204" pitchFamily="34" charset="0"/>
          </a:endParaRPr>
        </a:p>
      </dsp:txBody>
      <dsp:txXfrm>
        <a:off x="41091" y="4294602"/>
        <a:ext cx="9061818" cy="7595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C889-2541-4582-880E-89E3AD5F2B91}">
      <dsp:nvSpPr>
        <dsp:cNvPr id="0" name=""/>
        <dsp:cNvSpPr/>
      </dsp:nvSpPr>
      <dsp:spPr>
        <a:xfrm>
          <a:off x="151103" y="1349582"/>
          <a:ext cx="8689392" cy="1483747"/>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3200" b="1" kern="1200" dirty="0">
            <a:solidFill>
              <a:schemeClr val="bg1"/>
            </a:solidFill>
            <a:latin typeface="Century Gothic" panose="020B0502020202020204" pitchFamily="34" charset="0"/>
            <a:cs typeface="Arial" panose="020B0604020202020204" pitchFamily="34" charset="0"/>
          </a:endParaRPr>
        </a:p>
        <a:p>
          <a:pPr lvl="0" algn="ctr" defTabSz="1422400">
            <a:lnSpc>
              <a:spcPct val="90000"/>
            </a:lnSpc>
            <a:spcBef>
              <a:spcPct val="0"/>
            </a:spcBef>
            <a:spcAft>
              <a:spcPct val="35000"/>
            </a:spcAft>
          </a:pPr>
          <a:r>
            <a:rPr lang="en-US" sz="3600" b="1" kern="1200" dirty="0">
              <a:solidFill>
                <a:srgbClr val="FFC000"/>
              </a:solidFill>
              <a:latin typeface="Century Gothic" panose="020B0502020202020204" pitchFamily="34" charset="0"/>
              <a:cs typeface="Arial" panose="020B0604020202020204" pitchFamily="34" charset="0"/>
            </a:rPr>
            <a:t>DSI PERFORMANCE HIGHLIGHTS</a:t>
          </a:r>
        </a:p>
        <a:p>
          <a:pPr lvl="0" algn="ctr" defTabSz="1422400">
            <a:lnSpc>
              <a:spcPct val="90000"/>
            </a:lnSpc>
            <a:spcBef>
              <a:spcPct val="0"/>
            </a:spcBef>
            <a:spcAft>
              <a:spcPct val="35000"/>
            </a:spcAft>
          </a:pPr>
          <a:endParaRPr lang="en-GB" sz="3200" b="1" kern="1200" dirty="0">
            <a:solidFill>
              <a:schemeClr val="bg1"/>
            </a:solidFill>
            <a:latin typeface="Century Gothic" panose="020B0502020202020204" pitchFamily="34" charset="0"/>
            <a:cs typeface="Arial" panose="020B0604020202020204" pitchFamily="34" charset="0"/>
          </a:endParaRPr>
        </a:p>
      </dsp:txBody>
      <dsp:txXfrm>
        <a:off x="223534" y="1422013"/>
        <a:ext cx="8544530" cy="1338885"/>
      </dsp:txXfrm>
    </dsp:sp>
    <dsp:sp modelId="{E1C91CC1-E606-4BE9-9E4E-F496581E7F73}">
      <dsp:nvSpPr>
        <dsp:cNvPr id="0" name=""/>
        <dsp:cNvSpPr/>
      </dsp:nvSpPr>
      <dsp:spPr>
        <a:xfrm>
          <a:off x="0" y="2529823"/>
          <a:ext cx="8991600" cy="105984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85483"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GB" sz="3200" kern="1200" dirty="0"/>
        </a:p>
      </dsp:txBody>
      <dsp:txXfrm>
        <a:off x="0" y="2529823"/>
        <a:ext cx="8991600" cy="1059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C889-2541-4582-880E-89E3AD5F2B91}">
      <dsp:nvSpPr>
        <dsp:cNvPr id="0" name=""/>
        <dsp:cNvSpPr/>
      </dsp:nvSpPr>
      <dsp:spPr>
        <a:xfrm>
          <a:off x="0" y="1913891"/>
          <a:ext cx="8077200" cy="933127"/>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a:solidFill>
                <a:srgbClr val="FFC000"/>
              </a:solidFill>
              <a:latin typeface="Century Gothic" panose="020B0502020202020204" pitchFamily="34" charset="0"/>
              <a:cs typeface="Arial" pitchFamily="34" charset="0"/>
            </a:rPr>
            <a:t>UNACHIEVED ANNUAL TARGETS</a:t>
          </a:r>
          <a:endParaRPr lang="en-GB" sz="3400" b="1" kern="1200" dirty="0">
            <a:solidFill>
              <a:srgbClr val="FFC000"/>
            </a:solidFill>
            <a:latin typeface="Century Gothic" panose="020B0502020202020204" pitchFamily="34" charset="0"/>
            <a:cs typeface="Arial" pitchFamily="34" charset="0"/>
          </a:endParaRPr>
        </a:p>
      </dsp:txBody>
      <dsp:txXfrm>
        <a:off x="45552" y="1959443"/>
        <a:ext cx="7986096" cy="8420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C889-2541-4582-880E-89E3AD5F2B91}">
      <dsp:nvSpPr>
        <dsp:cNvPr id="0" name=""/>
        <dsp:cNvSpPr/>
      </dsp:nvSpPr>
      <dsp:spPr>
        <a:xfrm>
          <a:off x="0" y="1913891"/>
          <a:ext cx="8077200" cy="933127"/>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a:solidFill>
                <a:srgbClr val="FFC000"/>
              </a:solidFill>
              <a:latin typeface="Century Gothic" panose="020B0502020202020204" pitchFamily="34" charset="0"/>
              <a:cs typeface="Arial" pitchFamily="34" charset="0"/>
            </a:rPr>
            <a:t>SAMPLED DSI PROJECTS</a:t>
          </a:r>
          <a:endParaRPr lang="en-GB" sz="3600" b="1" kern="1200" dirty="0">
            <a:solidFill>
              <a:srgbClr val="FFC000"/>
            </a:solidFill>
            <a:latin typeface="Century Gothic" panose="020B0502020202020204" pitchFamily="34" charset="0"/>
            <a:cs typeface="Arial" pitchFamily="34" charset="0"/>
          </a:endParaRPr>
        </a:p>
      </dsp:txBody>
      <dsp:txXfrm>
        <a:off x="45552" y="1959443"/>
        <a:ext cx="7986096" cy="8420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DC889-2541-4582-880E-89E3AD5F2B91}">
      <dsp:nvSpPr>
        <dsp:cNvPr id="0" name=""/>
        <dsp:cNvSpPr/>
      </dsp:nvSpPr>
      <dsp:spPr>
        <a:xfrm>
          <a:off x="0" y="1486688"/>
          <a:ext cx="8056633" cy="1216800"/>
        </a:xfrm>
        <a:prstGeom prst="round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b="1" kern="1200" dirty="0">
              <a:solidFill>
                <a:srgbClr val="FFC000"/>
              </a:solidFill>
              <a:latin typeface="Gill Sans MT" pitchFamily="34" charset="0"/>
              <a:cs typeface="Arial" pitchFamily="34" charset="0"/>
            </a:rPr>
            <a:t>FINANCIAL PERFORMANCE </a:t>
          </a:r>
        </a:p>
      </dsp:txBody>
      <dsp:txXfrm>
        <a:off x="59399" y="1546087"/>
        <a:ext cx="7937835"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0253D3-C9B8-49A4-93E9-B13FD9FCE326}" type="datetimeFigureOut">
              <a:rPr lang="en-ZA" smtClean="0"/>
              <a:t>2021-11-19</a:t>
            </a:fld>
            <a:endParaRPr lang="en-ZA"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BDD82DA-3179-4B7F-8A46-CFAD96E7185A}" type="slidenum">
              <a:rPr lang="en-ZA" smtClean="0"/>
              <a:t>‹#›</a:t>
            </a:fld>
            <a:endParaRPr lang="en-ZA" dirty="0"/>
          </a:p>
        </p:txBody>
      </p:sp>
    </p:spTree>
    <p:extLst>
      <p:ext uri="{BB962C8B-B14F-4D97-AF65-F5344CB8AC3E}">
        <p14:creationId xmlns:p14="http://schemas.microsoft.com/office/powerpoint/2010/main" val="3833453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5"/>
          </a:xfrm>
          <a:prstGeom prst="rect">
            <a:avLst/>
          </a:prstGeom>
        </p:spPr>
        <p:txBody>
          <a:bodyPr vert="horz" lIns="93177" tIns="46589" rIns="93177" bIns="46589" rtlCol="0"/>
          <a:lstStyle>
            <a:lvl1pPr algn="r">
              <a:defRPr sz="1200"/>
            </a:lvl1pPr>
          </a:lstStyle>
          <a:p>
            <a:fld id="{8B002038-5549-194A-AF75-2172F97EC8AA}" type="datetimeFigureOut">
              <a:rPr lang="en-US" smtClean="0"/>
              <a:t>11/19/2021</a:t>
            </a:fld>
            <a:endParaRPr lang="en-US" dirty="0"/>
          </a:p>
        </p:txBody>
      </p:sp>
      <p:sp>
        <p:nvSpPr>
          <p:cNvPr id="4" name="Slide Image Placeholder 3"/>
          <p:cNvSpPr>
            <a:spLocks noGrp="1" noRot="1" noChangeAspect="1"/>
          </p:cNvSpPr>
          <p:nvPr>
            <p:ph type="sldImg" idx="2"/>
          </p:nvPr>
        </p:nvSpPr>
        <p:spPr>
          <a:xfrm>
            <a:off x="1160463" y="1241425"/>
            <a:ext cx="4476750" cy="33496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3177" tIns="46589" rIns="93177" bIns="46589" rtlCol="0" anchor="b"/>
          <a:lstStyle>
            <a:lvl1pPr algn="r">
              <a:defRPr sz="1200"/>
            </a:lvl1pPr>
          </a:lstStyle>
          <a:p>
            <a:fld id="{F3C18A5F-2E17-3646-BF95-FE7126A34F3F}" type="slidenum">
              <a:rPr lang="en-US" smtClean="0"/>
              <a:t>‹#›</a:t>
            </a:fld>
            <a:endParaRPr lang="en-US" dirty="0"/>
          </a:p>
        </p:txBody>
      </p:sp>
    </p:spTree>
    <p:extLst>
      <p:ext uri="{BB962C8B-B14F-4D97-AF65-F5344CB8AC3E}">
        <p14:creationId xmlns:p14="http://schemas.microsoft.com/office/powerpoint/2010/main" val="14109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18A5F-2E17-3646-BF95-FE7126A34F3F}" type="slidenum">
              <a:rPr lang="en-US" smtClean="0"/>
              <a:t>2</a:t>
            </a:fld>
            <a:endParaRPr lang="en-US" dirty="0"/>
          </a:p>
        </p:txBody>
      </p:sp>
    </p:spTree>
    <p:extLst>
      <p:ext uri="{BB962C8B-B14F-4D97-AF65-F5344CB8AC3E}">
        <p14:creationId xmlns:p14="http://schemas.microsoft.com/office/powerpoint/2010/main" val="114305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3C18A5F-2E17-3646-BF95-FE7126A34F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014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C11A0-3CDF-4F6F-A4A9-D41AA73C3384}" type="slidenum">
              <a:rPr lang="en-US" smtClean="0"/>
              <a:t>17</a:t>
            </a:fld>
            <a:endParaRPr lang="en-US"/>
          </a:p>
        </p:txBody>
      </p:sp>
    </p:spTree>
    <p:extLst>
      <p:ext uri="{BB962C8B-B14F-4D97-AF65-F5344CB8AC3E}">
        <p14:creationId xmlns:p14="http://schemas.microsoft.com/office/powerpoint/2010/main" val="2008125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6E95E-57AA-4526-AA4C-3002F47FB1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6763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0160"/>
            <a:ext cx="9144000" cy="6489452"/>
          </a:xfrm>
          <a:prstGeom prst="rect">
            <a:avLst/>
          </a:prstGeom>
        </p:spPr>
      </p:pic>
      <p:pic>
        <p:nvPicPr>
          <p:cNvPr id="9" name="Picture 8">
            <a:extLst>
              <a:ext uri="{FF2B5EF4-FFF2-40B4-BE49-F238E27FC236}">
                <a16:creationId xmlns:a16="http://schemas.microsoft.com/office/drawing/2014/main" id="{E9576BA0-BF6C-C94D-A688-ED3796899673}"/>
              </a:ext>
            </a:extLst>
          </p:cNvPr>
          <p:cNvPicPr>
            <a:picLocks noChangeAspect="1"/>
          </p:cNvPicPr>
          <p:nvPr userDrawn="1"/>
        </p:nvPicPr>
        <p:blipFill>
          <a:blip r:embed="rId3" cstate="email">
            <a:alphaModFix amt="38000"/>
            <a:extLst>
              <a:ext uri="{28A0092B-C50C-407E-A947-70E740481C1C}">
                <a14:useLocalDpi xmlns:a14="http://schemas.microsoft.com/office/drawing/2010/main"/>
              </a:ext>
            </a:extLst>
          </a:blip>
          <a:stretch>
            <a:fillRect/>
          </a:stretch>
        </p:blipFill>
        <p:spPr>
          <a:xfrm>
            <a:off x="-77504" y="-1760128"/>
            <a:ext cx="5960144" cy="7888027"/>
          </a:xfrm>
          <a:prstGeom prst="rect">
            <a:avLst/>
          </a:prstGeom>
        </p:spPr>
      </p:pic>
      <p:pic>
        <p:nvPicPr>
          <p:cNvPr id="6" name="Picture 5">
            <a:extLst>
              <a:ext uri="{FF2B5EF4-FFF2-40B4-BE49-F238E27FC236}">
                <a16:creationId xmlns:a16="http://schemas.microsoft.com/office/drawing/2014/main" id="{4892B201-90C9-BB40-953A-EE0256AA72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5440" y="351083"/>
            <a:ext cx="3917374" cy="3408115"/>
          </a:xfrm>
          <a:prstGeom prst="rect">
            <a:avLst/>
          </a:prstGeom>
        </p:spPr>
      </p:pic>
      <p:sp>
        <p:nvSpPr>
          <p:cNvPr id="2" name="Title 1"/>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1" name="Rectangle 10">
            <a:extLst>
              <a:ext uri="{FF2B5EF4-FFF2-40B4-BE49-F238E27FC236}">
                <a16:creationId xmlns:a16="http://schemas.microsoft.com/office/drawing/2014/main" id="{12EC9CD5-DFB4-D74C-A409-C994E729D442}"/>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874529-6894-6E4C-9874-5DCB230A309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id="{D0337991-596E-9942-8A04-2CEE8574C38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171428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569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84262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19188"/>
            <a:ext cx="6858000" cy="238125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592513"/>
            <a:ext cx="6858000" cy="16525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418A5B6-D4B4-47D3-9D5E-7EF3066F66BA}"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66406-81CA-4350-891D-5C2ED100BE19}" type="slidenum">
              <a:rPr lang="en-US" smtClean="0"/>
              <a:t>‹#›</a:t>
            </a:fld>
            <a:endParaRPr lang="en-US" dirty="0"/>
          </a:p>
        </p:txBody>
      </p:sp>
    </p:spTree>
    <p:extLst>
      <p:ext uri="{BB962C8B-B14F-4D97-AF65-F5344CB8AC3E}">
        <p14:creationId xmlns:p14="http://schemas.microsoft.com/office/powerpoint/2010/main" val="60312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8A5B6-D4B4-47D3-9D5E-7EF3066F66BA}"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66406-81CA-4350-891D-5C2ED100BE19}" type="slidenum">
              <a:rPr lang="en-US" smtClean="0"/>
              <a:t>‹#›</a:t>
            </a:fld>
            <a:endParaRPr lang="en-US" dirty="0"/>
          </a:p>
        </p:txBody>
      </p:sp>
    </p:spTree>
    <p:extLst>
      <p:ext uri="{BB962C8B-B14F-4D97-AF65-F5344CB8AC3E}">
        <p14:creationId xmlns:p14="http://schemas.microsoft.com/office/powerpoint/2010/main" val="827246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4975"/>
            <a:ext cx="7886700" cy="284638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78350"/>
            <a:ext cx="7886700" cy="1495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18A5B6-D4B4-47D3-9D5E-7EF3066F66BA}"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66406-81CA-4350-891D-5C2ED100BE19}" type="slidenum">
              <a:rPr lang="en-US" smtClean="0"/>
              <a:t>‹#›</a:t>
            </a:fld>
            <a:endParaRPr lang="en-US" dirty="0"/>
          </a:p>
        </p:txBody>
      </p:sp>
    </p:spTree>
    <p:extLst>
      <p:ext uri="{BB962C8B-B14F-4D97-AF65-F5344CB8AC3E}">
        <p14:creationId xmlns:p14="http://schemas.microsoft.com/office/powerpoint/2010/main" val="4221965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0863"/>
            <a:ext cx="3867150" cy="434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0863"/>
            <a:ext cx="3867150" cy="434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18A5B6-D4B4-47D3-9D5E-7EF3066F66BA}" type="datetimeFigureOut">
              <a:rPr lang="en-US" smtClean="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166406-81CA-4350-891D-5C2ED100BE19}" type="slidenum">
              <a:rPr lang="en-US" smtClean="0"/>
              <a:t>‹#›</a:t>
            </a:fld>
            <a:endParaRPr lang="en-US" dirty="0"/>
          </a:p>
        </p:txBody>
      </p:sp>
    </p:spTree>
    <p:extLst>
      <p:ext uri="{BB962C8B-B14F-4D97-AF65-F5344CB8AC3E}">
        <p14:creationId xmlns:p14="http://schemas.microsoft.com/office/powerpoint/2010/main" val="887188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3538"/>
            <a:ext cx="7886700" cy="1322387"/>
          </a:xfrm>
        </p:spPr>
        <p:txBody>
          <a:bodyPr/>
          <a:lstStyle/>
          <a:p>
            <a:r>
              <a:rPr lang="en-US"/>
              <a:t>Click to edit Master title style</a:t>
            </a:r>
          </a:p>
        </p:txBody>
      </p:sp>
      <p:sp>
        <p:nvSpPr>
          <p:cNvPr id="3" name="Text Placeholder 2"/>
          <p:cNvSpPr>
            <a:spLocks noGrp="1"/>
          </p:cNvSpPr>
          <p:nvPr>
            <p:ph type="body" idx="1"/>
          </p:nvPr>
        </p:nvSpPr>
        <p:spPr>
          <a:xfrm>
            <a:off x="630238" y="1676400"/>
            <a:ext cx="3868737"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498725"/>
            <a:ext cx="3868737" cy="3675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76400"/>
            <a:ext cx="3887788"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498725"/>
            <a:ext cx="3887788" cy="36750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18A5B6-D4B4-47D3-9D5E-7EF3066F66BA}" type="datetimeFigureOut">
              <a:rPr lang="en-US" smtClean="0"/>
              <a:t>11/19/2021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166406-81CA-4350-891D-5C2ED100BE19}" type="slidenum">
              <a:rPr lang="en-US" smtClean="0"/>
              <a:t>‹#›</a:t>
            </a:fld>
            <a:endParaRPr lang="en-US" dirty="0"/>
          </a:p>
        </p:txBody>
      </p:sp>
    </p:spTree>
    <p:extLst>
      <p:ext uri="{BB962C8B-B14F-4D97-AF65-F5344CB8AC3E}">
        <p14:creationId xmlns:p14="http://schemas.microsoft.com/office/powerpoint/2010/main" val="2519682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18A5B6-D4B4-47D3-9D5E-7EF3066F66BA}" type="datetimeFigureOut">
              <a:rPr lang="en-US" smtClean="0"/>
              <a:t>11/19/2021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166406-81CA-4350-891D-5C2ED100BE19}" type="slidenum">
              <a:rPr lang="en-US" smtClean="0"/>
              <a:t>‹#›</a:t>
            </a:fld>
            <a:endParaRPr lang="en-US" dirty="0"/>
          </a:p>
        </p:txBody>
      </p:sp>
    </p:spTree>
    <p:extLst>
      <p:ext uri="{BB962C8B-B14F-4D97-AF65-F5344CB8AC3E}">
        <p14:creationId xmlns:p14="http://schemas.microsoft.com/office/powerpoint/2010/main" val="1319738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8A5B6-D4B4-47D3-9D5E-7EF3066F66BA}" type="datetimeFigureOut">
              <a:rPr lang="en-US" smtClean="0"/>
              <a:t>11/19/2021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166406-81CA-4350-891D-5C2ED100BE19}" type="slidenum">
              <a:rPr lang="en-US" smtClean="0"/>
              <a:t>‹#›</a:t>
            </a:fld>
            <a:endParaRPr lang="en-US" dirty="0"/>
          </a:p>
        </p:txBody>
      </p:sp>
    </p:spTree>
    <p:extLst>
      <p:ext uri="{BB962C8B-B14F-4D97-AF65-F5344CB8AC3E}">
        <p14:creationId xmlns:p14="http://schemas.microsoft.com/office/powerpoint/2010/main" val="2390118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5613"/>
            <a:ext cx="2949575" cy="159702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4250"/>
            <a:ext cx="4629150" cy="48625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2638"/>
            <a:ext cx="2949575" cy="3802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18A5B6-D4B4-47D3-9D5E-7EF3066F66BA}" type="datetimeFigureOut">
              <a:rPr lang="en-US" smtClean="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166406-81CA-4350-891D-5C2ED100BE19}" type="slidenum">
              <a:rPr lang="en-US" smtClean="0"/>
              <a:t>‹#›</a:t>
            </a:fld>
            <a:endParaRPr lang="en-US" dirty="0"/>
          </a:p>
        </p:txBody>
      </p:sp>
    </p:spTree>
    <p:extLst>
      <p:ext uri="{BB962C8B-B14F-4D97-AF65-F5344CB8AC3E}">
        <p14:creationId xmlns:p14="http://schemas.microsoft.com/office/powerpoint/2010/main" val="315967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24D5BD-501B-0245-B85F-395BB1B1294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31"/>
          <a:stretch/>
        </p:blipFill>
        <p:spPr>
          <a:xfrm>
            <a:off x="0" y="0"/>
            <a:ext cx="9144000" cy="972000"/>
          </a:xfrm>
          <a:prstGeom prst="rect">
            <a:avLst/>
          </a:prstGeom>
        </p:spPr>
      </p:pic>
      <p:sp>
        <p:nvSpPr>
          <p:cNvPr id="2" name="Title 1"/>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sp>
        <p:nvSpPr>
          <p:cNvPr id="3" name="Content Placeholder 2"/>
          <p:cNvSpPr>
            <a:spLocks noGrp="1"/>
          </p:cNvSpPr>
          <p:nvPr>
            <p:ph idx="1"/>
          </p:nvPr>
        </p:nvSpPr>
        <p:spPr>
          <a:xfrm>
            <a:off x="628650" y="1177904"/>
            <a:ext cx="7886700" cy="5316414"/>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EDCEE93-61CC-6B42-963B-2ED834403ECE}"/>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a:ext>
            </a:extLst>
          </a:blip>
          <a:srcRect/>
          <a:stretch/>
        </p:blipFill>
        <p:spPr>
          <a:xfrm>
            <a:off x="3426316" y="0"/>
            <a:ext cx="5168668" cy="972000"/>
          </a:xfrm>
          <a:prstGeom prst="rect">
            <a:avLst/>
          </a:prstGeom>
        </p:spPr>
      </p:pic>
      <p:sp>
        <p:nvSpPr>
          <p:cNvPr id="6" name="Slide Number Placeholder 5">
            <a:extLst>
              <a:ext uri="{FF2B5EF4-FFF2-40B4-BE49-F238E27FC236}">
                <a16:creationId xmlns:a16="http://schemas.microsoft.com/office/drawing/2014/main" id="{6D8844DC-9044-F647-BD42-20025F15F66C}"/>
              </a:ext>
            </a:extLst>
          </p:cNvPr>
          <p:cNvSpPr>
            <a:spLocks noGrp="1"/>
          </p:cNvSpPr>
          <p:nvPr>
            <p:ph type="sldNum" sz="quarter" idx="12"/>
          </p:nvPr>
        </p:nvSpPr>
        <p:spPr>
          <a:xfrm>
            <a:off x="5851784" y="6293778"/>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val="192581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5613"/>
            <a:ext cx="2949575" cy="159702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4250"/>
            <a:ext cx="4629150" cy="4862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2638"/>
            <a:ext cx="2949575" cy="3802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18A5B6-D4B4-47D3-9D5E-7EF3066F66BA}" type="datetimeFigureOut">
              <a:rPr lang="en-US" smtClean="0"/>
              <a:t>11/19/2021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166406-81CA-4350-891D-5C2ED100BE19}" type="slidenum">
              <a:rPr lang="en-US" smtClean="0"/>
              <a:t>‹#›</a:t>
            </a:fld>
            <a:endParaRPr lang="en-US" dirty="0"/>
          </a:p>
        </p:txBody>
      </p:sp>
    </p:spTree>
    <p:extLst>
      <p:ext uri="{BB962C8B-B14F-4D97-AF65-F5344CB8AC3E}">
        <p14:creationId xmlns:p14="http://schemas.microsoft.com/office/powerpoint/2010/main" val="2592698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8A5B6-D4B4-47D3-9D5E-7EF3066F66BA}"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66406-81CA-4350-891D-5C2ED100BE19}" type="slidenum">
              <a:rPr lang="en-US" smtClean="0"/>
              <a:t>‹#›</a:t>
            </a:fld>
            <a:endParaRPr lang="en-US" dirty="0"/>
          </a:p>
        </p:txBody>
      </p:sp>
    </p:spTree>
    <p:extLst>
      <p:ext uri="{BB962C8B-B14F-4D97-AF65-F5344CB8AC3E}">
        <p14:creationId xmlns:p14="http://schemas.microsoft.com/office/powerpoint/2010/main" val="1245218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3538"/>
            <a:ext cx="1971675" cy="5797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3538"/>
            <a:ext cx="5762625" cy="57975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18A5B6-D4B4-47D3-9D5E-7EF3066F66BA}" type="datetimeFigureOut">
              <a:rPr lang="en-US" smtClean="0"/>
              <a:t>11/19/2021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66406-81CA-4350-891D-5C2ED100BE19}" type="slidenum">
              <a:rPr lang="en-US" smtClean="0"/>
              <a:t>‹#›</a:t>
            </a:fld>
            <a:endParaRPr lang="en-US" dirty="0"/>
          </a:p>
        </p:txBody>
      </p:sp>
    </p:spTree>
    <p:extLst>
      <p:ext uri="{BB962C8B-B14F-4D97-AF65-F5344CB8AC3E}">
        <p14:creationId xmlns:p14="http://schemas.microsoft.com/office/powerpoint/2010/main" val="3754674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0160"/>
            <a:ext cx="9144000" cy="6489452"/>
          </a:xfrm>
          <a:prstGeom prst="rect">
            <a:avLst/>
          </a:prstGeom>
        </p:spPr>
      </p:pic>
      <p:pic>
        <p:nvPicPr>
          <p:cNvPr id="9" name="Picture 8">
            <a:extLst>
              <a:ext uri="{FF2B5EF4-FFF2-40B4-BE49-F238E27FC236}">
                <a16:creationId xmlns:a16="http://schemas.microsoft.com/office/drawing/2014/main" id="{E9576BA0-BF6C-C94D-A688-ED3796899673}"/>
              </a:ext>
            </a:extLst>
          </p:cNvPr>
          <p:cNvPicPr>
            <a:picLocks noChangeAspect="1"/>
          </p:cNvPicPr>
          <p:nvPr userDrawn="1"/>
        </p:nvPicPr>
        <p:blipFill>
          <a:blip r:embed="rId3" cstate="email">
            <a:alphaModFix amt="38000"/>
            <a:extLst>
              <a:ext uri="{28A0092B-C50C-407E-A947-70E740481C1C}">
                <a14:useLocalDpi xmlns:a14="http://schemas.microsoft.com/office/drawing/2010/main"/>
              </a:ext>
            </a:extLst>
          </a:blip>
          <a:stretch>
            <a:fillRect/>
          </a:stretch>
        </p:blipFill>
        <p:spPr>
          <a:xfrm>
            <a:off x="-77504" y="-1760128"/>
            <a:ext cx="5960144" cy="7888027"/>
          </a:xfrm>
          <a:prstGeom prst="rect">
            <a:avLst/>
          </a:prstGeom>
        </p:spPr>
      </p:pic>
      <p:pic>
        <p:nvPicPr>
          <p:cNvPr id="6" name="Picture 5">
            <a:extLst>
              <a:ext uri="{FF2B5EF4-FFF2-40B4-BE49-F238E27FC236}">
                <a16:creationId xmlns:a16="http://schemas.microsoft.com/office/drawing/2014/main" id="{4892B201-90C9-BB40-953A-EE0256AA72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5440" y="351083"/>
            <a:ext cx="3917374" cy="3408115"/>
          </a:xfrm>
          <a:prstGeom prst="rect">
            <a:avLst/>
          </a:prstGeom>
        </p:spPr>
      </p:pic>
      <p:sp>
        <p:nvSpPr>
          <p:cNvPr id="2" name="Title 1"/>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1" name="Rectangle 10">
            <a:extLst>
              <a:ext uri="{FF2B5EF4-FFF2-40B4-BE49-F238E27FC236}">
                <a16:creationId xmlns:a16="http://schemas.microsoft.com/office/drawing/2014/main" id="{12EC9CD5-DFB4-D74C-A409-C994E729D442}"/>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2F874529-6894-6E4C-9874-5DCB230A309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id="{D0337991-596E-9942-8A04-2CEE8574C38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2417172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03D7C19-5DAD-7E45-A4CC-D0ED2F9ACA3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7546" b="-26693"/>
          <a:stretch/>
        </p:blipFill>
        <p:spPr>
          <a:xfrm>
            <a:off x="-3437075" y="-93879"/>
            <a:ext cx="12581074" cy="8342333"/>
          </a:xfrm>
          <a:prstGeom prst="rect">
            <a:avLst/>
          </a:prstGeom>
        </p:spPr>
      </p:pic>
      <p:sp>
        <p:nvSpPr>
          <p:cNvPr id="14" name="Rectangle 13">
            <a:extLst>
              <a:ext uri="{FF2B5EF4-FFF2-40B4-BE49-F238E27FC236}">
                <a16:creationId xmlns:a16="http://schemas.microsoft.com/office/drawing/2014/main" id="{8AA89B66-893A-6F44-A8FC-2C228AA6C757}"/>
              </a:ext>
            </a:extLst>
          </p:cNvPr>
          <p:cNvSpPr/>
          <p:nvPr userDrawn="1"/>
        </p:nvSpPr>
        <p:spPr>
          <a:xfrm>
            <a:off x="-89480" y="-93879"/>
            <a:ext cx="9233479" cy="5676771"/>
          </a:xfrm>
          <a:prstGeom prst="rect">
            <a:avLst/>
          </a:prstGeom>
          <a:solidFill>
            <a:srgbClr val="00A3DB">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31024C8F-0C9E-3549-9CC7-C046097F530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42451" y="349342"/>
            <a:ext cx="5659120" cy="4895138"/>
          </a:xfrm>
          <a:prstGeom prst="rect">
            <a:avLst/>
          </a:prstGeom>
        </p:spPr>
      </p:pic>
      <p:sp>
        <p:nvSpPr>
          <p:cNvPr id="2" name="Title 1"/>
          <p:cNvSpPr>
            <a:spLocks noGrp="1"/>
          </p:cNvSpPr>
          <p:nvPr>
            <p:ph type="title" hasCustomPrompt="1"/>
          </p:nvPr>
        </p:nvSpPr>
        <p:spPr>
          <a:xfrm>
            <a:off x="628650" y="791027"/>
            <a:ext cx="4041944" cy="543508"/>
          </a:xfrm>
        </p:spPr>
        <p:txBody>
          <a:bodyPr>
            <a:normAutofit/>
          </a:bodyPr>
          <a:lstStyle>
            <a:lvl1pPr>
              <a:defRPr sz="2200">
                <a:solidFill>
                  <a:schemeClr val="bg1"/>
                </a:solidFill>
              </a:defRPr>
            </a:lvl1pPr>
          </a:lstStyle>
          <a:p>
            <a:r>
              <a:rPr lang="en-US" dirty="0"/>
              <a:t>Click to edit Contents</a:t>
            </a:r>
          </a:p>
        </p:txBody>
      </p:sp>
      <p:sp>
        <p:nvSpPr>
          <p:cNvPr id="3" name="Content Placeholder 2"/>
          <p:cNvSpPr>
            <a:spLocks noGrp="1"/>
          </p:cNvSpPr>
          <p:nvPr>
            <p:ph idx="1"/>
          </p:nvPr>
        </p:nvSpPr>
        <p:spPr>
          <a:xfrm>
            <a:off x="628650" y="1334535"/>
            <a:ext cx="4041944" cy="2854933"/>
          </a:xfrm>
        </p:spPr>
        <p:txBody>
          <a:bodyPr>
            <a:normAutofit/>
          </a:bodyPr>
          <a:lstStyle>
            <a:lvl1pPr marL="342900" indent="-342900">
              <a:buFont typeface="+mj-lt"/>
              <a:buAutoNum type="arabicPeriod"/>
              <a:defRPr sz="1800">
                <a:solidFill>
                  <a:schemeClr val="bg1"/>
                </a:solidFill>
              </a:defRPr>
            </a:lvl1pPr>
            <a:lvl2pPr marL="456057" indent="0">
              <a:buFontTx/>
              <a:buNone/>
              <a:defRPr sz="1800">
                <a:solidFill>
                  <a:schemeClr val="bg1"/>
                </a:solidFill>
              </a:defRPr>
            </a:lvl2pPr>
            <a:lvl3pPr marL="912114" indent="0">
              <a:buFontTx/>
              <a:buNone/>
              <a:defRPr sz="1800">
                <a:solidFill>
                  <a:schemeClr val="bg1"/>
                </a:solidFill>
              </a:defRPr>
            </a:lvl3pPr>
            <a:lvl4pPr marL="1368171" indent="0">
              <a:buFontTx/>
              <a:buNone/>
              <a:defRPr sz="1800">
                <a:solidFill>
                  <a:schemeClr val="bg1"/>
                </a:solidFill>
              </a:defRPr>
            </a:lvl4pPr>
            <a:lvl5pPr marL="1824228" indent="0">
              <a:buFontTx/>
              <a:buNone/>
              <a:defRPr sz="1800">
                <a:solidFill>
                  <a:schemeClr val="bg1"/>
                </a:solidFill>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57954D5-02D4-E54C-9C3C-D00A821595BA}"/>
              </a:ext>
            </a:extLst>
          </p:cNvPr>
          <p:cNvSpPr/>
          <p:nvPr userDrawn="1"/>
        </p:nvSpPr>
        <p:spPr>
          <a:xfrm>
            <a:off x="353291" y="1392382"/>
            <a:ext cx="5112789" cy="3852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6A62023-D7EF-6C48-84CE-873EFB7D2B5A}"/>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358C6F26-40CE-844F-9EFF-056DD9CAAA9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9" name="Picture 18">
            <a:extLst>
              <a:ext uri="{FF2B5EF4-FFF2-40B4-BE49-F238E27FC236}">
                <a16:creationId xmlns:a16="http://schemas.microsoft.com/office/drawing/2014/main" id="{814931CE-96CA-5341-BC65-28A2FAD314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1451694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24D5BD-501B-0245-B85F-395BB1B1294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31"/>
          <a:stretch/>
        </p:blipFill>
        <p:spPr>
          <a:xfrm>
            <a:off x="0" y="0"/>
            <a:ext cx="9144000" cy="972000"/>
          </a:xfrm>
          <a:prstGeom prst="rect">
            <a:avLst/>
          </a:prstGeom>
        </p:spPr>
      </p:pic>
      <p:sp>
        <p:nvSpPr>
          <p:cNvPr id="2" name="Title 1"/>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sp>
        <p:nvSpPr>
          <p:cNvPr id="3" name="Content Placeholder 2"/>
          <p:cNvSpPr>
            <a:spLocks noGrp="1"/>
          </p:cNvSpPr>
          <p:nvPr>
            <p:ph idx="1"/>
          </p:nvPr>
        </p:nvSpPr>
        <p:spPr>
          <a:xfrm>
            <a:off x="628650" y="1177904"/>
            <a:ext cx="7886700" cy="5316414"/>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EDCEE93-61CC-6B42-963B-2ED834403ECE}"/>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a:ext>
            </a:extLst>
          </a:blip>
          <a:srcRect/>
          <a:stretch/>
        </p:blipFill>
        <p:spPr>
          <a:xfrm>
            <a:off x="3426316" y="0"/>
            <a:ext cx="5168668" cy="972000"/>
          </a:xfrm>
          <a:prstGeom prst="rect">
            <a:avLst/>
          </a:prstGeom>
        </p:spPr>
      </p:pic>
      <p:sp>
        <p:nvSpPr>
          <p:cNvPr id="6" name="Slide Number Placeholder 5">
            <a:extLst>
              <a:ext uri="{FF2B5EF4-FFF2-40B4-BE49-F238E27FC236}">
                <a16:creationId xmlns:a16="http://schemas.microsoft.com/office/drawing/2014/main" id="{6D8844DC-9044-F647-BD42-20025F15F66C}"/>
              </a:ext>
            </a:extLst>
          </p:cNvPr>
          <p:cNvSpPr>
            <a:spLocks noGrp="1"/>
          </p:cNvSpPr>
          <p:nvPr>
            <p:ph type="sldNum" sz="quarter" idx="12"/>
          </p:nvPr>
        </p:nvSpPr>
        <p:spPr>
          <a:xfrm>
            <a:off x="5851784" y="6293778"/>
            <a:ext cx="2743200" cy="365125"/>
          </a:xfrm>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005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7904"/>
            <a:ext cx="7886700" cy="2032887"/>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8650" y="3385417"/>
            <a:ext cx="7886700" cy="3088119"/>
          </a:xfrm>
          <a:solidFill>
            <a:schemeClr val="bg2">
              <a:lumMod val="90000"/>
            </a:schemeClr>
          </a:solidFill>
        </p:spPr>
        <p:txBody>
          <a:bodyPr>
            <a:normAutofit/>
          </a:bodyPr>
          <a:lstStyle>
            <a:lvl1pPr>
              <a:defRPr sz="1800"/>
            </a:lvl1pPr>
            <a:lvl2pPr>
              <a:defRPr sz="1800"/>
            </a:lvl2pPr>
            <a:lvl3pPr>
              <a:defRPr sz="1800"/>
            </a:lvl3pPr>
            <a:lvl4pPr>
              <a:defRPr sz="1800"/>
            </a:lvl4pPr>
            <a:lvl5pPr>
              <a:defRPr sz="1800"/>
            </a:lvl5pPr>
          </a:lstStyle>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lang="en-US" dirty="0"/>
          </a:p>
        </p:txBody>
      </p:sp>
      <p:pic>
        <p:nvPicPr>
          <p:cNvPr id="7" name="Picture 6">
            <a:extLst>
              <a:ext uri="{FF2B5EF4-FFF2-40B4-BE49-F238E27FC236}">
                <a16:creationId xmlns:a16="http://schemas.microsoft.com/office/drawing/2014/main" id="{4E59D671-F671-5949-9980-AC6A798324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31"/>
          <a:stretch/>
        </p:blipFill>
        <p:spPr>
          <a:xfrm>
            <a:off x="0" y="0"/>
            <a:ext cx="9144000" cy="972000"/>
          </a:xfrm>
          <a:prstGeom prst="rect">
            <a:avLst/>
          </a:prstGeom>
        </p:spPr>
      </p:pic>
      <p:sp>
        <p:nvSpPr>
          <p:cNvPr id="9" name="Title 1">
            <a:extLst>
              <a:ext uri="{FF2B5EF4-FFF2-40B4-BE49-F238E27FC236}">
                <a16:creationId xmlns:a16="http://schemas.microsoft.com/office/drawing/2014/main" id="{37657274-F933-3145-9ADA-4E1A781B9698}"/>
              </a:ext>
            </a:extLst>
          </p:cNvPr>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pic>
        <p:nvPicPr>
          <p:cNvPr id="12" name="Picture 11">
            <a:extLst>
              <a:ext uri="{FF2B5EF4-FFF2-40B4-BE49-F238E27FC236}">
                <a16:creationId xmlns:a16="http://schemas.microsoft.com/office/drawing/2014/main" id="{CB391B19-7772-A346-8C3D-ED2EA7A33AB8}"/>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a:ext>
            </a:extLst>
          </a:blip>
          <a:srcRect/>
          <a:stretch/>
        </p:blipFill>
        <p:spPr>
          <a:xfrm>
            <a:off x="3426316" y="0"/>
            <a:ext cx="5168668" cy="972000"/>
          </a:xfrm>
          <a:prstGeom prst="rect">
            <a:avLst/>
          </a:prstGeom>
        </p:spPr>
      </p:pic>
      <p:sp>
        <p:nvSpPr>
          <p:cNvPr id="8" name="Slide Number Placeholder 5">
            <a:extLst>
              <a:ext uri="{FF2B5EF4-FFF2-40B4-BE49-F238E27FC236}">
                <a16:creationId xmlns:a16="http://schemas.microsoft.com/office/drawing/2014/main" id="{31A1296C-4116-1947-BB69-8B1FF8FAA77B}"/>
              </a:ext>
            </a:extLst>
          </p:cNvPr>
          <p:cNvSpPr>
            <a:spLocks noGrp="1"/>
          </p:cNvSpPr>
          <p:nvPr>
            <p:ph type="sldNum" sz="quarter" idx="12"/>
          </p:nvPr>
        </p:nvSpPr>
        <p:spPr>
          <a:xfrm>
            <a:off x="5851784" y="6293778"/>
            <a:ext cx="2743200" cy="365125"/>
          </a:xfrm>
        </p:spPr>
        <p:txBody>
          <a:bodyPr/>
          <a:lstStyle>
            <a:lvl1pPr>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395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62ED21-75D0-954B-A4A6-63628B0D2A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flipH="1">
            <a:off x="1336560" y="-1336562"/>
            <a:ext cx="6470879" cy="9143999"/>
          </a:xfrm>
          <a:prstGeom prst="rect">
            <a:avLst/>
          </a:prstGeom>
        </p:spPr>
      </p:pic>
      <p:pic>
        <p:nvPicPr>
          <p:cNvPr id="9" name="Picture 8">
            <a:extLst>
              <a:ext uri="{FF2B5EF4-FFF2-40B4-BE49-F238E27FC236}">
                <a16:creationId xmlns:a16="http://schemas.microsoft.com/office/drawing/2014/main" id="{160CC4E8-B89A-5A4D-9418-4A4C9F43A0C1}"/>
              </a:ext>
            </a:extLst>
          </p:cNvPr>
          <p:cNvPicPr>
            <a:picLocks noChangeAspect="1"/>
          </p:cNvPicPr>
          <p:nvPr userDrawn="1"/>
        </p:nvPicPr>
        <p:blipFill>
          <a:blip r:embed="rId3" cstate="email">
            <a:alphaModFix amt="38000"/>
            <a:extLst>
              <a:ext uri="{28A0092B-C50C-407E-A947-70E740481C1C}">
                <a14:useLocalDpi xmlns:a14="http://schemas.microsoft.com/office/drawing/2010/main"/>
              </a:ext>
            </a:extLst>
          </a:blip>
          <a:stretch>
            <a:fillRect/>
          </a:stretch>
        </p:blipFill>
        <p:spPr>
          <a:xfrm>
            <a:off x="-77504" y="-1760128"/>
            <a:ext cx="5960144" cy="7888027"/>
          </a:xfrm>
          <a:prstGeom prst="rect">
            <a:avLst/>
          </a:prstGeom>
        </p:spPr>
      </p:pic>
      <p:pic>
        <p:nvPicPr>
          <p:cNvPr id="10" name="Picture 9">
            <a:extLst>
              <a:ext uri="{FF2B5EF4-FFF2-40B4-BE49-F238E27FC236}">
                <a16:creationId xmlns:a16="http://schemas.microsoft.com/office/drawing/2014/main" id="{D6B1682E-7EA0-6E4D-9330-4D7F8C682A5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5440" y="351083"/>
            <a:ext cx="3917374" cy="3408115"/>
          </a:xfrm>
          <a:prstGeom prst="rect">
            <a:avLst/>
          </a:prstGeom>
        </p:spPr>
      </p:pic>
      <p:sp>
        <p:nvSpPr>
          <p:cNvPr id="11" name="Title 1">
            <a:extLst>
              <a:ext uri="{FF2B5EF4-FFF2-40B4-BE49-F238E27FC236}">
                <a16:creationId xmlns:a16="http://schemas.microsoft.com/office/drawing/2014/main" id="{845D7569-70B3-7D40-B8DC-56866BC8EC2D}"/>
              </a:ext>
            </a:extLst>
          </p:cNvPr>
          <p:cNvSpPr>
            <a:spLocks noGrp="1"/>
          </p:cNvSpPr>
          <p:nvPr>
            <p:ph type="ctrTitle" hasCustomPrompt="1"/>
          </p:nvPr>
        </p:nvSpPr>
        <p:spPr>
          <a:xfrm>
            <a:off x="490914" y="712639"/>
            <a:ext cx="3771900" cy="969067"/>
          </a:xfrm>
        </p:spPr>
        <p:txBody>
          <a:bodyPr anchor="t" anchorCtr="0">
            <a:normAutofit/>
          </a:bodyPr>
          <a:lstStyle>
            <a:lvl1pPr algn="l">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Thank</a:t>
            </a:r>
            <a:br>
              <a:rPr lang="en-US" dirty="0"/>
            </a:br>
            <a:r>
              <a:rPr lang="en-US" dirty="0"/>
              <a:t>You</a:t>
            </a:r>
          </a:p>
        </p:txBody>
      </p:sp>
      <p:sp>
        <p:nvSpPr>
          <p:cNvPr id="12" name="Subtitle 2">
            <a:extLst>
              <a:ext uri="{FF2B5EF4-FFF2-40B4-BE49-F238E27FC236}">
                <a16:creationId xmlns:a16="http://schemas.microsoft.com/office/drawing/2014/main" id="{81AB1412-9A75-B74C-BC60-242BDA948163}"/>
              </a:ext>
            </a:extLst>
          </p:cNvPr>
          <p:cNvSpPr>
            <a:spLocks noGrp="1"/>
          </p:cNvSpPr>
          <p:nvPr>
            <p:ph type="subTitle" idx="1" hasCustomPrompt="1"/>
          </p:nvPr>
        </p:nvSpPr>
        <p:spPr>
          <a:xfrm>
            <a:off x="490914" y="2293534"/>
            <a:ext cx="2630654" cy="1364065"/>
          </a:xfrm>
        </p:spPr>
        <p:txBody>
          <a:bodyPr>
            <a:normAutofit/>
          </a:bodyPr>
          <a:lstStyle>
            <a:lvl1pPr marL="0" indent="0" algn="l">
              <a:buNone/>
              <a:defRPr sz="1600"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dirty="0"/>
              <a:t>CLICK TO EDIT </a:t>
            </a:r>
            <a:br>
              <a:rPr lang="en-US" dirty="0"/>
            </a:br>
            <a:r>
              <a:rPr lang="en-US" dirty="0"/>
              <a:t>MASTER SUBTITLE </a:t>
            </a:r>
            <a:br>
              <a:rPr lang="en-US" dirty="0"/>
            </a:br>
            <a:r>
              <a:rPr lang="en-US" dirty="0"/>
              <a:t>STYLE</a:t>
            </a:r>
          </a:p>
        </p:txBody>
      </p:sp>
      <p:sp>
        <p:nvSpPr>
          <p:cNvPr id="13" name="Rectangle 12">
            <a:extLst>
              <a:ext uri="{FF2B5EF4-FFF2-40B4-BE49-F238E27FC236}">
                <a16:creationId xmlns:a16="http://schemas.microsoft.com/office/drawing/2014/main" id="{F37EA302-5F4B-2442-9BA9-0C5AF269A547}"/>
              </a:ext>
            </a:extLst>
          </p:cNvPr>
          <p:cNvSpPr/>
          <p:nvPr userDrawn="1"/>
        </p:nvSpPr>
        <p:spPr>
          <a:xfrm>
            <a:off x="0" y="5598160"/>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813D28DA-BB63-6A4F-8A69-20DB0A5BE1F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id="{626D35D8-93A1-B246-8BD6-DA2D5990C75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782648" y="5598160"/>
            <a:ext cx="1361351" cy="1235300"/>
          </a:xfrm>
          <a:prstGeom prst="rect">
            <a:avLst/>
          </a:prstGeom>
        </p:spPr>
      </p:pic>
    </p:spTree>
    <p:extLst>
      <p:ext uri="{BB962C8B-B14F-4D97-AF65-F5344CB8AC3E}">
        <p14:creationId xmlns:p14="http://schemas.microsoft.com/office/powerpoint/2010/main" val="2775585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5386"/>
            <a:ext cx="7886700" cy="2845473"/>
          </a:xfrm>
        </p:spPr>
        <p:txBody>
          <a:bodyPr anchor="b"/>
          <a:lstStyle>
            <a:lvl1pPr>
              <a:defRPr sz="5985"/>
            </a:lvl1pPr>
          </a:lstStyle>
          <a:p>
            <a:r>
              <a:rPr lang="en-US"/>
              <a:t>Click to edit Master title style</a:t>
            </a:r>
            <a:endParaRPr lang="en-US" dirty="0"/>
          </a:p>
        </p:txBody>
      </p:sp>
      <p:sp>
        <p:nvSpPr>
          <p:cNvPr id="3" name="Text Placeholder 2"/>
          <p:cNvSpPr>
            <a:spLocks noGrp="1"/>
          </p:cNvSpPr>
          <p:nvPr>
            <p:ph type="body" idx="1"/>
          </p:nvPr>
        </p:nvSpPr>
        <p:spPr>
          <a:xfrm>
            <a:off x="623888" y="4577779"/>
            <a:ext cx="7886700" cy="1496367"/>
          </a:xfrm>
        </p:spPr>
        <p:txBody>
          <a:bodyPr/>
          <a:lstStyle>
            <a:lvl1pPr marL="0" indent="0">
              <a:buNone/>
              <a:defRPr sz="2394">
                <a:solidFill>
                  <a:schemeClr val="tx1"/>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791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93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7904"/>
            <a:ext cx="7886700" cy="2032887"/>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8650" y="3385417"/>
            <a:ext cx="7886700" cy="3088119"/>
          </a:xfrm>
          <a:solidFill>
            <a:schemeClr val="bg2">
              <a:lumMod val="90000"/>
            </a:schemeClr>
          </a:solidFill>
        </p:spPr>
        <p:txBody>
          <a:bodyPr>
            <a:normAutofit/>
          </a:bodyPr>
          <a:lstStyle>
            <a:lvl1pPr>
              <a:defRPr sz="1800"/>
            </a:lvl1pPr>
            <a:lvl2pPr>
              <a:defRPr sz="1800"/>
            </a:lvl2pPr>
            <a:lvl3pPr>
              <a:defRPr sz="1800"/>
            </a:lvl3pPr>
            <a:lvl4pPr>
              <a:defRPr sz="1800"/>
            </a:lvl4pPr>
            <a:lvl5pPr>
              <a:defRPr sz="1800"/>
            </a:lvl5pPr>
          </a:lstStyle>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lang="en-US" dirty="0"/>
          </a:p>
        </p:txBody>
      </p:sp>
      <p:pic>
        <p:nvPicPr>
          <p:cNvPr id="7" name="Picture 6">
            <a:extLst>
              <a:ext uri="{FF2B5EF4-FFF2-40B4-BE49-F238E27FC236}">
                <a16:creationId xmlns:a16="http://schemas.microsoft.com/office/drawing/2014/main" id="{4E59D671-F671-5949-9980-AC6A798324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31"/>
          <a:stretch/>
        </p:blipFill>
        <p:spPr>
          <a:xfrm>
            <a:off x="0" y="0"/>
            <a:ext cx="9144000" cy="972000"/>
          </a:xfrm>
          <a:prstGeom prst="rect">
            <a:avLst/>
          </a:prstGeom>
        </p:spPr>
      </p:pic>
      <p:sp>
        <p:nvSpPr>
          <p:cNvPr id="9" name="Title 1">
            <a:extLst>
              <a:ext uri="{FF2B5EF4-FFF2-40B4-BE49-F238E27FC236}">
                <a16:creationId xmlns:a16="http://schemas.microsoft.com/office/drawing/2014/main" id="{37657274-F933-3145-9ADA-4E1A781B9698}"/>
              </a:ext>
            </a:extLst>
          </p:cNvPr>
          <p:cNvSpPr>
            <a:spLocks noGrp="1"/>
          </p:cNvSpPr>
          <p:nvPr>
            <p:ph type="title" hasCustomPrompt="1"/>
          </p:nvPr>
        </p:nvSpPr>
        <p:spPr>
          <a:xfrm>
            <a:off x="628650" y="364197"/>
            <a:ext cx="5382000" cy="456685"/>
          </a:xfrm>
        </p:spPr>
        <p:txBody>
          <a:bodyPr>
            <a:normAutofit/>
          </a:bodyPr>
          <a:lstStyle>
            <a:lvl1pPr marL="0" marR="0" indent="0" algn="l" defTabSz="912114" rtl="0" eaLnBrk="1" fontAlgn="auto" latinLnBrk="0" hangingPunct="1">
              <a:lnSpc>
                <a:spcPct val="90000"/>
              </a:lnSpc>
              <a:spcBef>
                <a:spcPct val="0"/>
              </a:spcBef>
              <a:spcAft>
                <a:spcPts val="0"/>
              </a:spcAft>
              <a:buClrTx/>
              <a:buSzTx/>
              <a:buFontTx/>
              <a:buNone/>
              <a:tabLst/>
              <a:defRPr sz="1400" b="0">
                <a:solidFill>
                  <a:schemeClr val="bg1"/>
                </a:solidFill>
              </a:defRPr>
            </a:lvl1pPr>
          </a:lstStyle>
          <a:p>
            <a:pPr marL="0" marR="0" lvl="0" indent="0" algn="l" defTabSz="91211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pic>
        <p:nvPicPr>
          <p:cNvPr id="12" name="Picture 11">
            <a:extLst>
              <a:ext uri="{FF2B5EF4-FFF2-40B4-BE49-F238E27FC236}">
                <a16:creationId xmlns:a16="http://schemas.microsoft.com/office/drawing/2014/main" id="{CB391B19-7772-A346-8C3D-ED2EA7A33AB8}"/>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a:ext>
            </a:extLst>
          </a:blip>
          <a:srcRect/>
          <a:stretch/>
        </p:blipFill>
        <p:spPr>
          <a:xfrm>
            <a:off x="3426316" y="0"/>
            <a:ext cx="5168668" cy="972000"/>
          </a:xfrm>
          <a:prstGeom prst="rect">
            <a:avLst/>
          </a:prstGeom>
        </p:spPr>
      </p:pic>
      <p:sp>
        <p:nvSpPr>
          <p:cNvPr id="8" name="Slide Number Placeholder 5">
            <a:extLst>
              <a:ext uri="{FF2B5EF4-FFF2-40B4-BE49-F238E27FC236}">
                <a16:creationId xmlns:a16="http://schemas.microsoft.com/office/drawing/2014/main" id="{31A1296C-4116-1947-BB69-8B1FF8FAA77B}"/>
              </a:ext>
            </a:extLst>
          </p:cNvPr>
          <p:cNvSpPr>
            <a:spLocks noGrp="1"/>
          </p:cNvSpPr>
          <p:nvPr>
            <p:ph type="sldNum" sz="quarter" idx="12"/>
          </p:nvPr>
        </p:nvSpPr>
        <p:spPr>
          <a:xfrm>
            <a:off x="5851784" y="6293778"/>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val="1411549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4197"/>
            <a:ext cx="7886700" cy="1322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76882"/>
            <a:ext cx="3868340"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629842" y="2498697"/>
            <a:ext cx="3868340"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76882"/>
            <a:ext cx="3887391"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4629151" y="2498697"/>
            <a:ext cx="3887391"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826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774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Content Placeholder 2"/>
          <p:cNvSpPr>
            <a:spLocks noGrp="1"/>
          </p:cNvSpPr>
          <p:nvPr>
            <p:ph idx="1"/>
          </p:nvPr>
        </p:nvSpPr>
        <p:spPr>
          <a:xfrm>
            <a:off x="3887391" y="984912"/>
            <a:ext cx="4629150"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399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4912"/>
            <a:ext cx="4629150" cy="486121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dirty="0"/>
              <a:t>Drag picture to placeholder or click icon to add</a:t>
            </a:r>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619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072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0160"/>
            <a:ext cx="9144000" cy="6489452"/>
          </a:xfrm>
          <a:prstGeom prst="rect">
            <a:avLst/>
          </a:prstGeom>
        </p:spPr>
      </p:pic>
      <p:pic>
        <p:nvPicPr>
          <p:cNvPr id="9" name="Picture 8">
            <a:extLst>
              <a:ext uri="{FF2B5EF4-FFF2-40B4-BE49-F238E27FC236}">
                <a16:creationId xmlns:a16="http://schemas.microsoft.com/office/drawing/2014/main" id="{E9576BA0-BF6C-C94D-A688-ED3796899673}"/>
              </a:ext>
            </a:extLst>
          </p:cNvPr>
          <p:cNvPicPr>
            <a:picLocks noChangeAspect="1"/>
          </p:cNvPicPr>
          <p:nvPr userDrawn="1"/>
        </p:nvPicPr>
        <p:blipFill>
          <a:blip r:embed="rId3" cstate="email">
            <a:alphaModFix amt="38000"/>
            <a:extLst>
              <a:ext uri="{28A0092B-C50C-407E-A947-70E740481C1C}">
                <a14:useLocalDpi xmlns:a14="http://schemas.microsoft.com/office/drawing/2010/main"/>
              </a:ext>
            </a:extLst>
          </a:blip>
          <a:stretch>
            <a:fillRect/>
          </a:stretch>
        </p:blipFill>
        <p:spPr>
          <a:xfrm>
            <a:off x="-77504" y="-1760127"/>
            <a:ext cx="5960144" cy="7888027"/>
          </a:xfrm>
          <a:prstGeom prst="rect">
            <a:avLst/>
          </a:prstGeom>
        </p:spPr>
      </p:pic>
      <p:pic>
        <p:nvPicPr>
          <p:cNvPr id="6" name="Picture 5">
            <a:extLst>
              <a:ext uri="{FF2B5EF4-FFF2-40B4-BE49-F238E27FC236}">
                <a16:creationId xmlns:a16="http://schemas.microsoft.com/office/drawing/2014/main" id="{4892B201-90C9-BB40-953A-EE0256AA723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45441" y="351084"/>
            <a:ext cx="3917374" cy="3408115"/>
          </a:xfrm>
          <a:prstGeom prst="rect">
            <a:avLst/>
          </a:prstGeom>
        </p:spPr>
      </p:pic>
      <p:sp>
        <p:nvSpPr>
          <p:cNvPr id="2" name="Title 1"/>
          <p:cNvSpPr>
            <a:spLocks noGrp="1"/>
          </p:cNvSpPr>
          <p:nvPr>
            <p:ph type="ctrTitle" hasCustomPrompt="1"/>
          </p:nvPr>
        </p:nvSpPr>
        <p:spPr>
          <a:xfrm>
            <a:off x="490914" y="712640"/>
            <a:ext cx="3771900" cy="969067"/>
          </a:xfrm>
        </p:spPr>
        <p:txBody>
          <a:bodyPr anchor="t" anchorCtr="0">
            <a:normAutofit/>
          </a:bodyPr>
          <a:lstStyle>
            <a:lvl1pPr algn="l">
              <a:defRPr sz="1805"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490915" y="2293535"/>
            <a:ext cx="2630654" cy="1364065"/>
          </a:xfrm>
        </p:spPr>
        <p:txBody>
          <a:bodyPr>
            <a:normAutofit/>
          </a:bodyPr>
          <a:lstStyle>
            <a:lvl1pPr marL="0" indent="0" algn="l">
              <a:buNone/>
              <a:defRPr sz="1203" b="0" i="1">
                <a:solidFill>
                  <a:schemeClr val="bg1"/>
                </a:solidFill>
                <a:latin typeface="Arial" panose="020B0604020202020204" pitchFamily="34" charset="0"/>
                <a:ea typeface="Roboto" panose="02000000000000000000" pitchFamily="2" charset="0"/>
                <a:cs typeface="Arial" panose="020B0604020202020204" pitchFamily="34" charset="0"/>
              </a:defRPr>
            </a:lvl1pPr>
            <a:lvl2pPr marL="342932" indent="0" algn="ctr">
              <a:buNone/>
              <a:defRPr sz="1500"/>
            </a:lvl2pPr>
            <a:lvl3pPr marL="685864" indent="0" algn="ctr">
              <a:buNone/>
              <a:defRPr sz="1350"/>
            </a:lvl3pPr>
            <a:lvl4pPr marL="1028796" indent="0" algn="ctr">
              <a:buNone/>
              <a:defRPr sz="1200"/>
            </a:lvl4pPr>
            <a:lvl5pPr marL="1371728" indent="0" algn="ctr">
              <a:buNone/>
              <a:defRPr sz="1200"/>
            </a:lvl5pPr>
            <a:lvl6pPr marL="1714661" indent="0" algn="ctr">
              <a:buNone/>
              <a:defRPr sz="1200"/>
            </a:lvl6pPr>
            <a:lvl7pPr marL="2057592" indent="0" algn="ctr">
              <a:buNone/>
              <a:defRPr sz="1200"/>
            </a:lvl7pPr>
            <a:lvl8pPr marL="2400524" indent="0" algn="ctr">
              <a:buNone/>
              <a:defRPr sz="1200"/>
            </a:lvl8pPr>
            <a:lvl9pPr marL="2743457" indent="0" algn="ctr">
              <a:buNone/>
              <a:defRPr sz="1200"/>
            </a:lvl9pPr>
          </a:lstStyle>
          <a:p>
            <a:r>
              <a:rPr lang="en-US" dirty="0"/>
              <a:t>CLICK TO EDIT </a:t>
            </a:r>
            <a:br>
              <a:rPr lang="en-US" dirty="0"/>
            </a:br>
            <a:r>
              <a:rPr lang="en-US" dirty="0"/>
              <a:t>MASTER SUBTITLE </a:t>
            </a:r>
            <a:br>
              <a:rPr lang="en-US" dirty="0"/>
            </a:br>
            <a:r>
              <a:rPr lang="en-US" dirty="0"/>
              <a:t>STYLE</a:t>
            </a:r>
          </a:p>
        </p:txBody>
      </p:sp>
      <p:sp>
        <p:nvSpPr>
          <p:cNvPr id="11" name="Rectangle 10">
            <a:extLst>
              <a:ext uri="{FF2B5EF4-FFF2-40B4-BE49-F238E27FC236}">
                <a16:creationId xmlns:a16="http://schemas.microsoft.com/office/drawing/2014/main" id="{12EC9CD5-DFB4-D74C-A409-C994E729D442}"/>
              </a:ext>
            </a:extLst>
          </p:cNvPr>
          <p:cNvSpPr/>
          <p:nvPr userDrawn="1"/>
        </p:nvSpPr>
        <p:spPr>
          <a:xfrm>
            <a:off x="0" y="5598161"/>
            <a:ext cx="9144000" cy="1242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4" dirty="0"/>
          </a:p>
        </p:txBody>
      </p:sp>
      <p:pic>
        <p:nvPicPr>
          <p:cNvPr id="13" name="Picture 12">
            <a:extLst>
              <a:ext uri="{FF2B5EF4-FFF2-40B4-BE49-F238E27FC236}">
                <a16:creationId xmlns:a16="http://schemas.microsoft.com/office/drawing/2014/main" id="{2F874529-6894-6E4C-9874-5DCB230A309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31140" y="5597048"/>
            <a:ext cx="2890428" cy="1242377"/>
          </a:xfrm>
          <a:prstGeom prst="rect">
            <a:avLst/>
          </a:prstGeom>
        </p:spPr>
      </p:pic>
      <p:pic>
        <p:nvPicPr>
          <p:cNvPr id="15" name="Picture 14">
            <a:extLst>
              <a:ext uri="{FF2B5EF4-FFF2-40B4-BE49-F238E27FC236}">
                <a16:creationId xmlns:a16="http://schemas.microsoft.com/office/drawing/2014/main" id="{D0337991-596E-9942-8A04-2CEE8574C38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782649" y="5598161"/>
            <a:ext cx="1361351" cy="1235300"/>
          </a:xfrm>
          <a:prstGeom prst="rect">
            <a:avLst/>
          </a:prstGeom>
        </p:spPr>
      </p:pic>
    </p:spTree>
    <p:extLst>
      <p:ext uri="{BB962C8B-B14F-4D97-AF65-F5344CB8AC3E}">
        <p14:creationId xmlns:p14="http://schemas.microsoft.com/office/powerpoint/2010/main" val="1788460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24D5BD-501B-0245-B85F-395BB1B1294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31"/>
          <a:stretch/>
        </p:blipFill>
        <p:spPr>
          <a:xfrm>
            <a:off x="0" y="0"/>
            <a:ext cx="9144000" cy="972000"/>
          </a:xfrm>
          <a:prstGeom prst="rect">
            <a:avLst/>
          </a:prstGeom>
        </p:spPr>
      </p:pic>
      <p:sp>
        <p:nvSpPr>
          <p:cNvPr id="2" name="Title 1"/>
          <p:cNvSpPr>
            <a:spLocks noGrp="1"/>
          </p:cNvSpPr>
          <p:nvPr>
            <p:ph type="title" hasCustomPrompt="1"/>
          </p:nvPr>
        </p:nvSpPr>
        <p:spPr>
          <a:xfrm>
            <a:off x="628650" y="364198"/>
            <a:ext cx="5382000" cy="456685"/>
          </a:xfrm>
        </p:spPr>
        <p:txBody>
          <a:bodyPr>
            <a:normAutofit/>
          </a:bodyPr>
          <a:lstStyle>
            <a:lvl1pPr marL="0" marR="0" indent="0" algn="l" defTabSz="685864" rtl="0" eaLnBrk="1" fontAlgn="auto" latinLnBrk="0" hangingPunct="1">
              <a:lnSpc>
                <a:spcPct val="90000"/>
              </a:lnSpc>
              <a:spcBef>
                <a:spcPct val="0"/>
              </a:spcBef>
              <a:spcAft>
                <a:spcPts val="0"/>
              </a:spcAft>
              <a:buClrTx/>
              <a:buSzTx/>
              <a:buFontTx/>
              <a:buNone/>
              <a:tabLst/>
              <a:defRPr sz="1053" b="0">
                <a:solidFill>
                  <a:schemeClr val="bg1"/>
                </a:solidFill>
              </a:defRPr>
            </a:lvl1pPr>
          </a:lstStyle>
          <a:p>
            <a:pPr marL="0" marR="0" lvl="0" indent="0" algn="l" defTabSz="68586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sp>
        <p:nvSpPr>
          <p:cNvPr id="3" name="Content Placeholder 2"/>
          <p:cNvSpPr>
            <a:spLocks noGrp="1"/>
          </p:cNvSpPr>
          <p:nvPr>
            <p:ph idx="1"/>
          </p:nvPr>
        </p:nvSpPr>
        <p:spPr>
          <a:xfrm>
            <a:off x="628650" y="1177904"/>
            <a:ext cx="7886700" cy="5316414"/>
          </a:xfrm>
        </p:spPr>
        <p:txBody>
          <a:bodyPr>
            <a:normAutofit/>
          </a:bodyPr>
          <a:lstStyle>
            <a:lvl1pPr>
              <a:defRPr sz="1354"/>
            </a:lvl1pPr>
            <a:lvl2pPr>
              <a:defRPr sz="1354"/>
            </a:lvl2pPr>
            <a:lvl3pPr>
              <a:defRPr sz="1354"/>
            </a:lvl3pPr>
            <a:lvl4pPr>
              <a:defRPr sz="1354"/>
            </a:lvl4pPr>
            <a:lvl5pPr>
              <a:defRPr sz="135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4EDCEE93-61CC-6B42-963B-2ED834403ECE}"/>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a:ext>
            </a:extLst>
          </a:blip>
          <a:srcRect/>
          <a:stretch/>
        </p:blipFill>
        <p:spPr>
          <a:xfrm>
            <a:off x="3426317" y="0"/>
            <a:ext cx="5168668" cy="972000"/>
          </a:xfrm>
          <a:prstGeom prst="rect">
            <a:avLst/>
          </a:prstGeom>
        </p:spPr>
      </p:pic>
      <p:sp>
        <p:nvSpPr>
          <p:cNvPr id="6" name="Slide Number Placeholder 5">
            <a:extLst>
              <a:ext uri="{FF2B5EF4-FFF2-40B4-BE49-F238E27FC236}">
                <a16:creationId xmlns:a16="http://schemas.microsoft.com/office/drawing/2014/main" id="{6D8844DC-9044-F647-BD42-20025F15F66C}"/>
              </a:ext>
            </a:extLst>
          </p:cNvPr>
          <p:cNvSpPr>
            <a:spLocks noGrp="1"/>
          </p:cNvSpPr>
          <p:nvPr>
            <p:ph type="sldNum" sz="quarter" idx="12"/>
          </p:nvPr>
        </p:nvSpPr>
        <p:spPr>
          <a:xfrm>
            <a:off x="5851784" y="6293779"/>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val="312162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77905"/>
            <a:ext cx="7886700" cy="2032887"/>
          </a:xfrm>
        </p:spPr>
        <p:txBody>
          <a:bodyPr>
            <a:normAutofit/>
          </a:bodyPr>
          <a:lstStyle>
            <a:lvl1pPr>
              <a:defRPr sz="1354"/>
            </a:lvl1pPr>
            <a:lvl2pPr>
              <a:defRPr sz="1354"/>
            </a:lvl2pPr>
            <a:lvl3pPr>
              <a:defRPr sz="1354"/>
            </a:lvl3pPr>
            <a:lvl4pPr>
              <a:defRPr sz="1354"/>
            </a:lvl4pPr>
            <a:lvl5pPr>
              <a:defRPr sz="1354"/>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628650" y="3385418"/>
            <a:ext cx="7886700" cy="3088119"/>
          </a:xfrm>
          <a:solidFill>
            <a:schemeClr val="bg2">
              <a:lumMod val="90000"/>
            </a:schemeClr>
          </a:solidFill>
        </p:spPr>
        <p:txBody>
          <a:bodyPr>
            <a:normAutofit/>
          </a:bodyPr>
          <a:lstStyle>
            <a:lvl1pPr>
              <a:defRPr sz="1354"/>
            </a:lvl1pPr>
            <a:lvl2pPr>
              <a:defRPr sz="1354"/>
            </a:lvl2pPr>
            <a:lvl3pPr>
              <a:defRPr sz="1354"/>
            </a:lvl3pPr>
            <a:lvl4pPr>
              <a:defRPr sz="1354"/>
            </a:lvl4pPr>
            <a:lvl5pPr>
              <a:defRPr sz="1354"/>
            </a:lvl5pPr>
          </a:lstStyle>
          <a:p>
            <a:pPr marL="171467" marR="0" lvl="0" indent="-171467" algn="l" defTabSz="685864" rtl="0" eaLnBrk="1" fontAlgn="auto" latinLnBrk="0" hangingPunct="1">
              <a:lnSpc>
                <a:spcPct val="90000"/>
              </a:lnSpc>
              <a:spcBef>
                <a:spcPts val="751"/>
              </a:spcBef>
              <a:spcAft>
                <a:spcPts val="0"/>
              </a:spcAft>
              <a:buClrTx/>
              <a:buSzTx/>
              <a:buFont typeface="Arial" panose="020B0604020202020204" pitchFamily="34" charset="0"/>
              <a:buNone/>
              <a:tabLst/>
              <a:defRPr/>
            </a:pPr>
            <a:endParaRPr lang="en-US" dirty="0"/>
          </a:p>
        </p:txBody>
      </p:sp>
      <p:pic>
        <p:nvPicPr>
          <p:cNvPr id="7" name="Picture 6">
            <a:extLst>
              <a:ext uri="{FF2B5EF4-FFF2-40B4-BE49-F238E27FC236}">
                <a16:creationId xmlns:a16="http://schemas.microsoft.com/office/drawing/2014/main" id="{4E59D671-F671-5949-9980-AC6A798324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31"/>
          <a:stretch/>
        </p:blipFill>
        <p:spPr>
          <a:xfrm>
            <a:off x="0" y="0"/>
            <a:ext cx="9144000" cy="972000"/>
          </a:xfrm>
          <a:prstGeom prst="rect">
            <a:avLst/>
          </a:prstGeom>
        </p:spPr>
      </p:pic>
      <p:sp>
        <p:nvSpPr>
          <p:cNvPr id="9" name="Title 1">
            <a:extLst>
              <a:ext uri="{FF2B5EF4-FFF2-40B4-BE49-F238E27FC236}">
                <a16:creationId xmlns:a16="http://schemas.microsoft.com/office/drawing/2014/main" id="{37657274-F933-3145-9ADA-4E1A781B9698}"/>
              </a:ext>
            </a:extLst>
          </p:cNvPr>
          <p:cNvSpPr>
            <a:spLocks noGrp="1"/>
          </p:cNvSpPr>
          <p:nvPr>
            <p:ph type="title" hasCustomPrompt="1"/>
          </p:nvPr>
        </p:nvSpPr>
        <p:spPr>
          <a:xfrm>
            <a:off x="628650" y="364198"/>
            <a:ext cx="5382000" cy="456685"/>
          </a:xfrm>
        </p:spPr>
        <p:txBody>
          <a:bodyPr>
            <a:normAutofit/>
          </a:bodyPr>
          <a:lstStyle>
            <a:lvl1pPr marL="0" marR="0" indent="0" algn="l" defTabSz="685864" rtl="0" eaLnBrk="1" fontAlgn="auto" latinLnBrk="0" hangingPunct="1">
              <a:lnSpc>
                <a:spcPct val="90000"/>
              </a:lnSpc>
              <a:spcBef>
                <a:spcPct val="0"/>
              </a:spcBef>
              <a:spcAft>
                <a:spcPts val="0"/>
              </a:spcAft>
              <a:buClrTx/>
              <a:buSzTx/>
              <a:buFontTx/>
              <a:buNone/>
              <a:tabLst/>
              <a:defRPr sz="1053" b="0">
                <a:solidFill>
                  <a:schemeClr val="bg1"/>
                </a:solidFill>
              </a:defRPr>
            </a:lvl1pPr>
          </a:lstStyle>
          <a:p>
            <a:pPr marL="0" marR="0" lvl="0" indent="0" algn="l" defTabSz="685864" rtl="0" eaLnBrk="1" fontAlgn="auto" latinLnBrk="0" hangingPunct="1">
              <a:lnSpc>
                <a:spcPct val="90000"/>
              </a:lnSpc>
              <a:spcBef>
                <a:spcPct val="0"/>
              </a:spcBef>
              <a:spcAft>
                <a:spcPts val="0"/>
              </a:spcAft>
              <a:buClrTx/>
              <a:buSzTx/>
              <a:buFontTx/>
              <a:buNone/>
              <a:tabLst/>
              <a:defRPr/>
            </a:pPr>
            <a:r>
              <a:rPr lang="en-ZA" dirty="0">
                <a:effectLst/>
                <a:latin typeface="Arial" panose="020B0604020202020204" pitchFamily="34" charset="0"/>
              </a:rPr>
              <a:t>1. Chapter heading 1</a:t>
            </a:r>
            <a:br>
              <a:rPr lang="en-ZA" dirty="0">
                <a:effectLst/>
                <a:latin typeface="Arial" panose="020B0604020202020204" pitchFamily="34" charset="0"/>
              </a:rPr>
            </a:br>
            <a:r>
              <a:rPr lang="en-ZA" dirty="0">
                <a:effectLst/>
                <a:latin typeface="Arial" panose="020B0604020202020204" pitchFamily="34" charset="0"/>
              </a:rPr>
              <a:t>1.1 Sub heading</a:t>
            </a:r>
            <a:br>
              <a:rPr lang="en-ZA" dirty="0">
                <a:effectLst/>
                <a:latin typeface="Arial" panose="020B0604020202020204" pitchFamily="34" charset="0"/>
              </a:rPr>
            </a:br>
            <a:endParaRPr lang="en-ZA" dirty="0">
              <a:effectLst/>
              <a:latin typeface="Arial" panose="020B0604020202020204" pitchFamily="34" charset="0"/>
            </a:endParaRPr>
          </a:p>
        </p:txBody>
      </p:sp>
      <p:pic>
        <p:nvPicPr>
          <p:cNvPr id="12" name="Picture 11">
            <a:extLst>
              <a:ext uri="{FF2B5EF4-FFF2-40B4-BE49-F238E27FC236}">
                <a16:creationId xmlns:a16="http://schemas.microsoft.com/office/drawing/2014/main" id="{CB391B19-7772-A346-8C3D-ED2EA7A33AB8}"/>
              </a:ext>
            </a:extLst>
          </p:cNvPr>
          <p:cNvPicPr>
            <a:picLocks noChangeAspect="1"/>
          </p:cNvPicPr>
          <p:nvPr userDrawn="1"/>
        </p:nvPicPr>
        <p:blipFill rotWithShape="1">
          <a:blip r:embed="rId3" cstate="email">
            <a:alphaModFix amt="56000"/>
            <a:extLst>
              <a:ext uri="{28A0092B-C50C-407E-A947-70E740481C1C}">
                <a14:useLocalDpi xmlns:a14="http://schemas.microsoft.com/office/drawing/2010/main"/>
              </a:ext>
            </a:extLst>
          </a:blip>
          <a:srcRect/>
          <a:stretch/>
        </p:blipFill>
        <p:spPr>
          <a:xfrm>
            <a:off x="3426317" y="0"/>
            <a:ext cx="5168668" cy="972000"/>
          </a:xfrm>
          <a:prstGeom prst="rect">
            <a:avLst/>
          </a:prstGeom>
        </p:spPr>
      </p:pic>
      <p:sp>
        <p:nvSpPr>
          <p:cNvPr id="8" name="Slide Number Placeholder 5">
            <a:extLst>
              <a:ext uri="{FF2B5EF4-FFF2-40B4-BE49-F238E27FC236}">
                <a16:creationId xmlns:a16="http://schemas.microsoft.com/office/drawing/2014/main" id="{31A1296C-4116-1947-BB69-8B1FF8FAA77B}"/>
              </a:ext>
            </a:extLst>
          </p:cNvPr>
          <p:cNvSpPr>
            <a:spLocks noGrp="1"/>
          </p:cNvSpPr>
          <p:nvPr>
            <p:ph type="sldNum" sz="quarter" idx="12"/>
          </p:nvPr>
        </p:nvSpPr>
        <p:spPr>
          <a:xfrm>
            <a:off x="5851784" y="6293779"/>
            <a:ext cx="2743200" cy="365125"/>
          </a:xfrm>
        </p:spPr>
        <p:txBody>
          <a:bodyPr/>
          <a:lstStyle>
            <a:lvl1pPr>
              <a:defRPr/>
            </a:lvl1pPr>
          </a:lstStyle>
          <a:p>
            <a:fld id="{6BEAD508-187F-9C41-8168-FD791BBC9830}" type="slidenum">
              <a:rPr lang="en-US" smtClean="0"/>
              <a:pPr/>
              <a:t>‹#›</a:t>
            </a:fld>
            <a:endParaRPr lang="en-US" dirty="0"/>
          </a:p>
        </p:txBody>
      </p:sp>
    </p:spTree>
    <p:extLst>
      <p:ext uri="{BB962C8B-B14F-4D97-AF65-F5344CB8AC3E}">
        <p14:creationId xmlns:p14="http://schemas.microsoft.com/office/powerpoint/2010/main" val="2405451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5387"/>
            <a:ext cx="7886700" cy="2845473"/>
          </a:xfrm>
        </p:spPr>
        <p:txBody>
          <a:bodyPr anchor="b"/>
          <a:lstStyle>
            <a:lvl1pPr>
              <a:defRPr sz="4501"/>
            </a:lvl1pPr>
          </a:lstStyle>
          <a:p>
            <a:r>
              <a:rPr lang="en-US"/>
              <a:t>Click to edit Master title style</a:t>
            </a:r>
            <a:endParaRPr lang="en-US" dirty="0"/>
          </a:p>
        </p:txBody>
      </p:sp>
      <p:sp>
        <p:nvSpPr>
          <p:cNvPr id="3" name="Text Placeholder 2"/>
          <p:cNvSpPr>
            <a:spLocks noGrp="1"/>
          </p:cNvSpPr>
          <p:nvPr>
            <p:ph type="body" idx="1"/>
          </p:nvPr>
        </p:nvSpPr>
        <p:spPr>
          <a:xfrm>
            <a:off x="623888" y="4577780"/>
            <a:ext cx="7886700" cy="1496367"/>
          </a:xfrm>
        </p:spPr>
        <p:txBody>
          <a:bodyPr/>
          <a:lstStyle>
            <a:lvl1pPr marL="0" indent="0">
              <a:buNone/>
              <a:defRPr sz="1800">
                <a:solidFill>
                  <a:schemeClr val="tx1"/>
                </a:solidFill>
              </a:defRPr>
            </a:lvl1pPr>
            <a:lvl2pPr marL="342932" indent="0">
              <a:buNone/>
              <a:defRPr sz="1500">
                <a:solidFill>
                  <a:schemeClr val="tx1">
                    <a:tint val="75000"/>
                  </a:schemeClr>
                </a:solidFill>
              </a:defRPr>
            </a:lvl2pPr>
            <a:lvl3pPr marL="685864" indent="0">
              <a:buNone/>
              <a:defRPr sz="1350">
                <a:solidFill>
                  <a:schemeClr val="tx1">
                    <a:tint val="75000"/>
                  </a:schemeClr>
                </a:solidFill>
              </a:defRPr>
            </a:lvl3pPr>
            <a:lvl4pPr marL="1028796" indent="0">
              <a:buNone/>
              <a:defRPr sz="1200">
                <a:solidFill>
                  <a:schemeClr val="tx1">
                    <a:tint val="75000"/>
                  </a:schemeClr>
                </a:solidFill>
              </a:defRPr>
            </a:lvl4pPr>
            <a:lvl5pPr marL="1371728" indent="0">
              <a:buNone/>
              <a:defRPr sz="1200">
                <a:solidFill>
                  <a:schemeClr val="tx1">
                    <a:tint val="75000"/>
                  </a:schemeClr>
                </a:solidFill>
              </a:defRPr>
            </a:lvl5pPr>
            <a:lvl6pPr marL="1714661" indent="0">
              <a:buNone/>
              <a:defRPr sz="1200">
                <a:solidFill>
                  <a:schemeClr val="tx1">
                    <a:tint val="75000"/>
                  </a:schemeClr>
                </a:solidFill>
              </a:defRPr>
            </a:lvl6pPr>
            <a:lvl7pPr marL="2057592" indent="0">
              <a:buNone/>
              <a:defRPr sz="1200">
                <a:solidFill>
                  <a:schemeClr val="tx1">
                    <a:tint val="75000"/>
                  </a:schemeClr>
                </a:solidFill>
              </a:defRPr>
            </a:lvl7pPr>
            <a:lvl8pPr marL="2400524" indent="0">
              <a:buNone/>
              <a:defRPr sz="1200">
                <a:solidFill>
                  <a:schemeClr val="tx1">
                    <a:tint val="75000"/>
                  </a:schemeClr>
                </a:solidFill>
              </a:defRPr>
            </a:lvl8pPr>
            <a:lvl9pPr marL="274345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5610013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362939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5386"/>
            <a:ext cx="7886700" cy="2845473"/>
          </a:xfrm>
        </p:spPr>
        <p:txBody>
          <a:bodyPr anchor="b"/>
          <a:lstStyle>
            <a:lvl1pPr>
              <a:defRPr sz="5985"/>
            </a:lvl1pPr>
          </a:lstStyle>
          <a:p>
            <a:r>
              <a:rPr lang="en-US"/>
              <a:t>Click to edit Master title style</a:t>
            </a:r>
            <a:endParaRPr lang="en-US" dirty="0"/>
          </a:p>
        </p:txBody>
      </p:sp>
      <p:sp>
        <p:nvSpPr>
          <p:cNvPr id="3" name="Text Placeholder 2"/>
          <p:cNvSpPr>
            <a:spLocks noGrp="1"/>
          </p:cNvSpPr>
          <p:nvPr>
            <p:ph type="body" idx="1"/>
          </p:nvPr>
        </p:nvSpPr>
        <p:spPr>
          <a:xfrm>
            <a:off x="623888" y="4577779"/>
            <a:ext cx="7886700" cy="1496367"/>
          </a:xfrm>
        </p:spPr>
        <p:txBody>
          <a:bodyPr/>
          <a:lstStyle>
            <a:lvl1pPr marL="0" indent="0">
              <a:buNone/>
              <a:defRPr sz="2394">
                <a:solidFill>
                  <a:schemeClr val="tx1"/>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521370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4198"/>
            <a:ext cx="7886700" cy="1322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76882"/>
            <a:ext cx="3868340" cy="821814"/>
          </a:xfrm>
        </p:spPr>
        <p:txBody>
          <a:bodyPr anchor="b"/>
          <a:lstStyle>
            <a:lvl1pPr marL="0" indent="0">
              <a:buNone/>
              <a:defRPr sz="1800" b="1"/>
            </a:lvl1pPr>
            <a:lvl2pPr marL="342932" indent="0">
              <a:buNone/>
              <a:defRPr sz="1500" b="1"/>
            </a:lvl2pPr>
            <a:lvl3pPr marL="685864" indent="0">
              <a:buNone/>
              <a:defRPr sz="1350" b="1"/>
            </a:lvl3pPr>
            <a:lvl4pPr marL="1028796" indent="0">
              <a:buNone/>
              <a:defRPr sz="1200" b="1"/>
            </a:lvl4pPr>
            <a:lvl5pPr marL="1371728" indent="0">
              <a:buNone/>
              <a:defRPr sz="1200" b="1"/>
            </a:lvl5pPr>
            <a:lvl6pPr marL="1714661" indent="0">
              <a:buNone/>
              <a:defRPr sz="1200" b="1"/>
            </a:lvl6pPr>
            <a:lvl7pPr marL="2057592" indent="0">
              <a:buNone/>
              <a:defRPr sz="1200" b="1"/>
            </a:lvl7pPr>
            <a:lvl8pPr marL="2400524" indent="0">
              <a:buNone/>
              <a:defRPr sz="1200" b="1"/>
            </a:lvl8pPr>
            <a:lvl9pPr marL="2743457"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498697"/>
            <a:ext cx="3868340"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76882"/>
            <a:ext cx="3887391" cy="821814"/>
          </a:xfrm>
        </p:spPr>
        <p:txBody>
          <a:bodyPr anchor="b"/>
          <a:lstStyle>
            <a:lvl1pPr marL="0" indent="0">
              <a:buNone/>
              <a:defRPr sz="1800" b="1"/>
            </a:lvl1pPr>
            <a:lvl2pPr marL="342932" indent="0">
              <a:buNone/>
              <a:defRPr sz="1500" b="1"/>
            </a:lvl2pPr>
            <a:lvl3pPr marL="685864" indent="0">
              <a:buNone/>
              <a:defRPr sz="1350" b="1"/>
            </a:lvl3pPr>
            <a:lvl4pPr marL="1028796" indent="0">
              <a:buNone/>
              <a:defRPr sz="1200" b="1"/>
            </a:lvl4pPr>
            <a:lvl5pPr marL="1371728" indent="0">
              <a:buNone/>
              <a:defRPr sz="1200" b="1"/>
            </a:lvl5pPr>
            <a:lvl6pPr marL="1714661" indent="0">
              <a:buNone/>
              <a:defRPr sz="1200" b="1"/>
            </a:lvl6pPr>
            <a:lvl7pPr marL="2057592" indent="0">
              <a:buNone/>
              <a:defRPr sz="1200" b="1"/>
            </a:lvl7pPr>
            <a:lvl8pPr marL="2400524" indent="0">
              <a:buNone/>
              <a:defRPr sz="1200" b="1"/>
            </a:lvl8pPr>
            <a:lvl9pPr marL="274345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498697"/>
            <a:ext cx="3887391"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9263567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2978128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4912"/>
            <a:ext cx="4629150" cy="486121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200"/>
            </a:lvl1pPr>
            <a:lvl2pPr marL="342932" indent="0">
              <a:buNone/>
              <a:defRPr sz="1051"/>
            </a:lvl2pPr>
            <a:lvl3pPr marL="685864" indent="0">
              <a:buNone/>
              <a:defRPr sz="900"/>
            </a:lvl3pPr>
            <a:lvl4pPr marL="1028796" indent="0">
              <a:buNone/>
              <a:defRPr sz="751"/>
            </a:lvl4pPr>
            <a:lvl5pPr marL="1371728" indent="0">
              <a:buNone/>
              <a:defRPr sz="751"/>
            </a:lvl5pPr>
            <a:lvl6pPr marL="1714661" indent="0">
              <a:buNone/>
              <a:defRPr sz="751"/>
            </a:lvl6pPr>
            <a:lvl7pPr marL="2057592" indent="0">
              <a:buNone/>
              <a:defRPr sz="751"/>
            </a:lvl7pPr>
            <a:lvl8pPr marL="2400524" indent="0">
              <a:buNone/>
              <a:defRPr sz="751"/>
            </a:lvl8pPr>
            <a:lvl9pPr marL="2743457"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202788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4912"/>
            <a:ext cx="4629150" cy="4861216"/>
          </a:xfrm>
        </p:spPr>
        <p:txBody>
          <a:bodyPr anchor="t"/>
          <a:lstStyle>
            <a:lvl1pPr marL="0" indent="0">
              <a:buNone/>
              <a:defRPr sz="2400"/>
            </a:lvl1pPr>
            <a:lvl2pPr marL="342932" indent="0">
              <a:buNone/>
              <a:defRPr sz="2100"/>
            </a:lvl2pPr>
            <a:lvl3pPr marL="685864" indent="0">
              <a:buNone/>
              <a:defRPr sz="1800"/>
            </a:lvl3pPr>
            <a:lvl4pPr marL="1028796" indent="0">
              <a:buNone/>
              <a:defRPr sz="1500"/>
            </a:lvl4pPr>
            <a:lvl5pPr marL="1371728" indent="0">
              <a:buNone/>
              <a:defRPr sz="1500"/>
            </a:lvl5pPr>
            <a:lvl6pPr marL="1714661" indent="0">
              <a:buNone/>
              <a:defRPr sz="1500"/>
            </a:lvl6pPr>
            <a:lvl7pPr marL="2057592" indent="0">
              <a:buNone/>
              <a:defRPr sz="1500"/>
            </a:lvl7pPr>
            <a:lvl8pPr marL="2400524" indent="0">
              <a:buNone/>
              <a:defRPr sz="1500"/>
            </a:lvl8pPr>
            <a:lvl9pPr marL="2743457"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200"/>
            </a:lvl1pPr>
            <a:lvl2pPr marL="342932" indent="0">
              <a:buNone/>
              <a:defRPr sz="1051"/>
            </a:lvl2pPr>
            <a:lvl3pPr marL="685864" indent="0">
              <a:buNone/>
              <a:defRPr sz="900"/>
            </a:lvl3pPr>
            <a:lvl4pPr marL="1028796" indent="0">
              <a:buNone/>
              <a:defRPr sz="751"/>
            </a:lvl4pPr>
            <a:lvl5pPr marL="1371728" indent="0">
              <a:buNone/>
              <a:defRPr sz="751"/>
            </a:lvl5pPr>
            <a:lvl6pPr marL="1714661" indent="0">
              <a:buNone/>
              <a:defRPr sz="751"/>
            </a:lvl6pPr>
            <a:lvl7pPr marL="2057592" indent="0">
              <a:buNone/>
              <a:defRPr sz="751"/>
            </a:lvl7pPr>
            <a:lvl8pPr marL="2400524" indent="0">
              <a:buNone/>
              <a:defRPr sz="751"/>
            </a:lvl8pPr>
            <a:lvl9pPr marL="2743457"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3514857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21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0976"/>
            <a:ext cx="3886200" cy="4340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7363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4197"/>
            <a:ext cx="7886700" cy="1322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76882"/>
            <a:ext cx="3868340"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629842" y="2498697"/>
            <a:ext cx="3868340"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76882"/>
            <a:ext cx="3887391" cy="821814"/>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4629151" y="2498697"/>
            <a:ext cx="3887391" cy="3675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20754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56201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Content Placeholder 2"/>
          <p:cNvSpPr>
            <a:spLocks noGrp="1"/>
          </p:cNvSpPr>
          <p:nvPr>
            <p:ph idx="1"/>
          </p:nvPr>
        </p:nvSpPr>
        <p:spPr>
          <a:xfrm>
            <a:off x="3887391" y="984912"/>
            <a:ext cx="4629150" cy="4861216"/>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30594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6036"/>
            <a:ext cx="2949178" cy="1596126"/>
          </a:xfrm>
        </p:spPr>
        <p:txBody>
          <a:bodyPr anchor="b"/>
          <a:lstStyle>
            <a:lvl1pPr>
              <a:defRPr sz="3192"/>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4912"/>
            <a:ext cx="4629150" cy="4861216"/>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dirty="0"/>
              <a:t>Drag picture to placeholder or click icon to add</a:t>
            </a:r>
          </a:p>
        </p:txBody>
      </p:sp>
      <p:sp>
        <p:nvSpPr>
          <p:cNvPr id="4" name="Text Placeholder 3"/>
          <p:cNvSpPr>
            <a:spLocks noGrp="1"/>
          </p:cNvSpPr>
          <p:nvPr>
            <p:ph type="body" sz="half" idx="2"/>
          </p:nvPr>
        </p:nvSpPr>
        <p:spPr>
          <a:xfrm>
            <a:off x="629841" y="2052161"/>
            <a:ext cx="2949178" cy="3801883"/>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309A23-CB97-FF4D-9DB6-0E242015F0E2}" type="slidenum">
              <a:rPr lang="en-US" smtClean="0"/>
              <a:t>‹#›</a:t>
            </a:fld>
            <a:endParaRPr lang="en-US" dirty="0"/>
          </a:p>
        </p:txBody>
      </p:sp>
    </p:spTree>
    <p:extLst>
      <p:ext uri="{BB962C8B-B14F-4D97-AF65-F5344CB8AC3E}">
        <p14:creationId xmlns:p14="http://schemas.microsoft.com/office/powerpoint/2010/main" val="175455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4197"/>
            <a:ext cx="7886700" cy="13221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0976"/>
            <a:ext cx="7886700" cy="4340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40167"/>
            <a:ext cx="2057400" cy="364195"/>
          </a:xfrm>
          <a:prstGeom prst="rect">
            <a:avLst/>
          </a:prstGeom>
        </p:spPr>
        <p:txBody>
          <a:bodyPr vert="horz" lIns="91440" tIns="45720" rIns="91440" bIns="45720" rtlCol="0" anchor="ctr"/>
          <a:lstStyle>
            <a:lvl1pPr algn="l">
              <a:defRPr sz="1197">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40167"/>
            <a:ext cx="3086100"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40167"/>
            <a:ext cx="2057400" cy="364195"/>
          </a:xfrm>
          <a:prstGeom prst="rect">
            <a:avLst/>
          </a:prstGeom>
        </p:spPr>
        <p:txBody>
          <a:bodyPr vert="horz" lIns="91440" tIns="45720" rIns="91440" bIns="45720" rtlCol="0" anchor="ctr"/>
          <a:lstStyle>
            <a:lvl1pPr algn="r">
              <a:defRPr sz="1197">
                <a:solidFill>
                  <a:schemeClr val="tx1">
                    <a:tint val="75000"/>
                  </a:schemeClr>
                </a:solidFill>
              </a:defRPr>
            </a:lvl1pPr>
          </a:lstStyle>
          <a:p>
            <a:fld id="{A1309A23-CB97-FF4D-9DB6-0E242015F0E2}" type="slidenum">
              <a:rPr lang="en-US" smtClean="0"/>
              <a:t>‹#›</a:t>
            </a:fld>
            <a:endParaRPr lang="en-US" dirty="0"/>
          </a:p>
        </p:txBody>
      </p:sp>
    </p:spTree>
    <p:extLst>
      <p:ext uri="{BB962C8B-B14F-4D97-AF65-F5344CB8AC3E}">
        <p14:creationId xmlns:p14="http://schemas.microsoft.com/office/powerpoint/2010/main" val="2046005976"/>
      </p:ext>
    </p:extLst>
  </p:cSld>
  <p:clrMap bg1="lt1" tx1="dk1" bg2="lt2" tx2="dk2" accent1="accent1" accent2="accent2" accent3="accent3" accent4="accent4" accent5="accent5" accent6="accent6" hlink="hlink" folHlink="folHlink"/>
  <p:sldLayoutIdLst>
    <p:sldLayoutId id="2147483673" r:id="rId1"/>
    <p:sldLayoutId id="2147483699" r:id="rId2"/>
    <p:sldLayoutId id="2147483701" r:id="rId3"/>
    <p:sldLayoutId id="2147483675" r:id="rId4"/>
    <p:sldLayoutId id="2147483676" r:id="rId5"/>
    <p:sldLayoutId id="2147483677" r:id="rId6"/>
    <p:sldLayoutId id="2147483678" r:id="rId7"/>
    <p:sldLayoutId id="2147483680" r:id="rId8"/>
    <p:sldLayoutId id="2147483681" r:id="rId9"/>
    <p:sldLayoutId id="2147483700" r:id="rId10"/>
    <p:sldLayoutId id="2147483739" r:id="rId11"/>
  </p:sldLayoutIdLst>
  <p:hf hdr="0" ftr="0" dt="0"/>
  <p:txStyles>
    <p:titleStyle>
      <a:lvl1pPr algn="l" defTabSz="912114" rtl="0" eaLnBrk="1" latinLnBrk="0" hangingPunct="1">
        <a:lnSpc>
          <a:spcPct val="90000"/>
        </a:lnSpc>
        <a:spcBef>
          <a:spcPct val="0"/>
        </a:spcBef>
        <a:buNone/>
        <a:defRPr sz="2000"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3538"/>
            <a:ext cx="7886700" cy="13223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0863"/>
            <a:ext cx="7886700" cy="43402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40475"/>
            <a:ext cx="2057400" cy="363538"/>
          </a:xfrm>
          <a:prstGeom prst="rect">
            <a:avLst/>
          </a:prstGeom>
        </p:spPr>
        <p:txBody>
          <a:bodyPr vert="horz" lIns="91440" tIns="45720" rIns="91440" bIns="45720" rtlCol="0" anchor="ctr"/>
          <a:lstStyle>
            <a:lvl1pPr algn="l">
              <a:defRPr sz="1200">
                <a:solidFill>
                  <a:schemeClr val="tx1">
                    <a:tint val="75000"/>
                  </a:schemeClr>
                </a:solidFill>
              </a:defRPr>
            </a:lvl1pPr>
          </a:lstStyle>
          <a:p>
            <a:fld id="{D418A5B6-D4B4-47D3-9D5E-7EF3066F66BA}" type="datetimeFigureOut">
              <a:rPr lang="en-US" smtClean="0"/>
              <a:t>11/19/2021</a:t>
            </a:fld>
            <a:endParaRPr lang="en-US" dirty="0"/>
          </a:p>
        </p:txBody>
      </p:sp>
      <p:sp>
        <p:nvSpPr>
          <p:cNvPr id="5" name="Footer Placeholder 4"/>
          <p:cNvSpPr>
            <a:spLocks noGrp="1"/>
          </p:cNvSpPr>
          <p:nvPr>
            <p:ph type="ftr" sz="quarter" idx="3"/>
          </p:nvPr>
        </p:nvSpPr>
        <p:spPr>
          <a:xfrm>
            <a:off x="3028950" y="6340475"/>
            <a:ext cx="3086100" cy="3635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40475"/>
            <a:ext cx="2057400" cy="363538"/>
          </a:xfrm>
          <a:prstGeom prst="rect">
            <a:avLst/>
          </a:prstGeom>
        </p:spPr>
        <p:txBody>
          <a:bodyPr vert="horz" lIns="91440" tIns="45720" rIns="91440" bIns="45720" rtlCol="0" anchor="ctr"/>
          <a:lstStyle>
            <a:lvl1pPr algn="r">
              <a:defRPr sz="1200">
                <a:solidFill>
                  <a:schemeClr val="tx1">
                    <a:tint val="75000"/>
                  </a:schemeClr>
                </a:solidFill>
              </a:defRPr>
            </a:lvl1pPr>
          </a:lstStyle>
          <a:p>
            <a:fld id="{AC166406-81CA-4350-891D-5C2ED100BE19}" type="slidenum">
              <a:rPr lang="en-US" smtClean="0"/>
              <a:t>‹#›</a:t>
            </a:fld>
            <a:endParaRPr lang="en-US" dirty="0"/>
          </a:p>
        </p:txBody>
      </p:sp>
    </p:spTree>
    <p:extLst>
      <p:ext uri="{BB962C8B-B14F-4D97-AF65-F5344CB8AC3E}">
        <p14:creationId xmlns:p14="http://schemas.microsoft.com/office/powerpoint/2010/main" val="353154790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4197"/>
            <a:ext cx="7886700" cy="13221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0976"/>
            <a:ext cx="7886700" cy="4340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40167"/>
            <a:ext cx="2057400" cy="364195"/>
          </a:xfrm>
          <a:prstGeom prst="rect">
            <a:avLst/>
          </a:prstGeom>
        </p:spPr>
        <p:txBody>
          <a:bodyPr vert="horz" lIns="91440" tIns="45720" rIns="91440" bIns="45720" rtlCol="0" anchor="ctr"/>
          <a:lstStyle>
            <a:lvl1pPr algn="l">
              <a:defRPr sz="1197">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40167"/>
            <a:ext cx="3086100" cy="364195"/>
          </a:xfrm>
          <a:prstGeom prst="rect">
            <a:avLst/>
          </a:prstGeom>
        </p:spPr>
        <p:txBody>
          <a:bodyPr vert="horz" lIns="91440" tIns="45720" rIns="91440" bIns="45720" rtlCol="0" anchor="ctr"/>
          <a:lstStyle>
            <a:lvl1pPr algn="ctr">
              <a:defRPr sz="1197">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40167"/>
            <a:ext cx="2057400" cy="364195"/>
          </a:xfrm>
          <a:prstGeom prst="rect">
            <a:avLst/>
          </a:prstGeom>
        </p:spPr>
        <p:txBody>
          <a:bodyPr vert="horz" lIns="91440" tIns="45720" rIns="91440" bIns="45720" rtlCol="0" anchor="ctr"/>
          <a:lstStyle>
            <a:lvl1pPr algn="r">
              <a:defRPr sz="1197">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25676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l" defTabSz="912114" rtl="0" eaLnBrk="1" latinLnBrk="0" hangingPunct="1">
        <a:lnSpc>
          <a:spcPct val="90000"/>
        </a:lnSpc>
        <a:spcBef>
          <a:spcPct val="0"/>
        </a:spcBef>
        <a:buNone/>
        <a:defRPr sz="2000"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4198"/>
            <a:ext cx="7886700" cy="132218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628650" y="1820976"/>
            <a:ext cx="7886700" cy="4340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40168"/>
            <a:ext cx="2057400" cy="36419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40168"/>
            <a:ext cx="3086100" cy="36419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40168"/>
            <a:ext cx="2057400" cy="364195"/>
          </a:xfrm>
          <a:prstGeom prst="rect">
            <a:avLst/>
          </a:prstGeom>
        </p:spPr>
        <p:txBody>
          <a:bodyPr vert="horz" lIns="91440" tIns="45720" rIns="91440" bIns="45720" rtlCol="0" anchor="ctr"/>
          <a:lstStyle>
            <a:lvl1pPr algn="r">
              <a:defRPr sz="900">
                <a:solidFill>
                  <a:schemeClr val="tx1">
                    <a:tint val="75000"/>
                  </a:schemeClr>
                </a:solidFill>
              </a:defRPr>
            </a:lvl1pPr>
          </a:lstStyle>
          <a:p>
            <a:fld id="{A1309A23-CB97-FF4D-9DB6-0E242015F0E2}" type="slidenum">
              <a:rPr lang="en-US" smtClean="0"/>
              <a:t>‹#›</a:t>
            </a:fld>
            <a:endParaRPr lang="en-US" dirty="0"/>
          </a:p>
        </p:txBody>
      </p:sp>
    </p:spTree>
    <p:extLst>
      <p:ext uri="{BB962C8B-B14F-4D97-AF65-F5344CB8AC3E}">
        <p14:creationId xmlns:p14="http://schemas.microsoft.com/office/powerpoint/2010/main" val="116927848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hf hdr="0" ftr="0" dt="0"/>
  <p:txStyles>
    <p:titleStyle>
      <a:lvl1pPr algn="l" defTabSz="685864" rtl="0" eaLnBrk="1" latinLnBrk="0" hangingPunct="1">
        <a:lnSpc>
          <a:spcPct val="90000"/>
        </a:lnSpc>
        <a:spcBef>
          <a:spcPct val="0"/>
        </a:spcBef>
        <a:buNone/>
        <a:defRPr sz="1504"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p:titleStyle>
    <p:bodyStyle>
      <a:lvl1pPr marL="171467" indent="-171467" algn="l" defTabSz="685864" rtl="0" eaLnBrk="1" latinLnBrk="0" hangingPunct="1">
        <a:lnSpc>
          <a:spcPct val="90000"/>
        </a:lnSpc>
        <a:spcBef>
          <a:spcPts val="751"/>
        </a:spcBef>
        <a:buFont typeface="Arial" panose="020B0604020202020204" pitchFamily="34" charset="0"/>
        <a:buChar char="•"/>
        <a:defRPr sz="1203"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514399" indent="-171467" algn="l" defTabSz="685864" rtl="0" eaLnBrk="1" latinLnBrk="0" hangingPunct="1">
        <a:lnSpc>
          <a:spcPct val="90000"/>
        </a:lnSpc>
        <a:spcBef>
          <a:spcPts val="375"/>
        </a:spcBef>
        <a:buFont typeface="Arial" panose="020B0604020202020204" pitchFamily="34" charset="0"/>
        <a:buChar char="•"/>
        <a:defRPr sz="1053"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857330" indent="-171467" algn="l" defTabSz="685864" rtl="0" eaLnBrk="1" latinLnBrk="0" hangingPunct="1">
        <a:lnSpc>
          <a:spcPct val="90000"/>
        </a:lnSpc>
        <a:spcBef>
          <a:spcPts val="375"/>
        </a:spcBef>
        <a:buFont typeface="Arial" panose="020B0604020202020204" pitchFamily="34" charset="0"/>
        <a:buChar char="•"/>
        <a:defRPr sz="1053"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200263" indent="-171467" algn="l" defTabSz="685864" rtl="0" eaLnBrk="1" latinLnBrk="0" hangingPunct="1">
        <a:lnSpc>
          <a:spcPct val="90000"/>
        </a:lnSpc>
        <a:spcBef>
          <a:spcPts val="375"/>
        </a:spcBef>
        <a:buFont typeface="Arial" panose="020B0604020202020204" pitchFamily="34" charset="0"/>
        <a:buChar char="•"/>
        <a:defRPr sz="1053"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1543195" indent="-171467" algn="l" defTabSz="685864" rtl="0" eaLnBrk="1" latinLnBrk="0" hangingPunct="1">
        <a:lnSpc>
          <a:spcPct val="90000"/>
        </a:lnSpc>
        <a:spcBef>
          <a:spcPts val="375"/>
        </a:spcBef>
        <a:buFont typeface="Arial" panose="020B0604020202020204" pitchFamily="34" charset="0"/>
        <a:buChar char="•"/>
        <a:defRPr sz="1053"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1886127" indent="-171467" algn="l" defTabSz="6858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59" indent="-171467" algn="l" defTabSz="6858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91" indent="-171467" algn="l" defTabSz="6858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923" indent="-171467" algn="l" defTabSz="6858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64" rtl="0" eaLnBrk="1" latinLnBrk="0" hangingPunct="1">
        <a:defRPr sz="1350" kern="1200">
          <a:solidFill>
            <a:schemeClr val="tx1"/>
          </a:solidFill>
          <a:latin typeface="+mn-lt"/>
          <a:ea typeface="+mn-ea"/>
          <a:cs typeface="+mn-cs"/>
        </a:defRPr>
      </a:lvl1pPr>
      <a:lvl2pPr marL="342932" algn="l" defTabSz="685864" rtl="0" eaLnBrk="1" latinLnBrk="0" hangingPunct="1">
        <a:defRPr sz="1350" kern="1200">
          <a:solidFill>
            <a:schemeClr val="tx1"/>
          </a:solidFill>
          <a:latin typeface="+mn-lt"/>
          <a:ea typeface="+mn-ea"/>
          <a:cs typeface="+mn-cs"/>
        </a:defRPr>
      </a:lvl2pPr>
      <a:lvl3pPr marL="685864" algn="l" defTabSz="685864" rtl="0" eaLnBrk="1" latinLnBrk="0" hangingPunct="1">
        <a:defRPr sz="1350" kern="1200">
          <a:solidFill>
            <a:schemeClr val="tx1"/>
          </a:solidFill>
          <a:latin typeface="+mn-lt"/>
          <a:ea typeface="+mn-ea"/>
          <a:cs typeface="+mn-cs"/>
        </a:defRPr>
      </a:lvl3pPr>
      <a:lvl4pPr marL="1028796" algn="l" defTabSz="685864" rtl="0" eaLnBrk="1" latinLnBrk="0" hangingPunct="1">
        <a:defRPr sz="1350" kern="1200">
          <a:solidFill>
            <a:schemeClr val="tx1"/>
          </a:solidFill>
          <a:latin typeface="+mn-lt"/>
          <a:ea typeface="+mn-ea"/>
          <a:cs typeface="+mn-cs"/>
        </a:defRPr>
      </a:lvl4pPr>
      <a:lvl5pPr marL="1371728" algn="l" defTabSz="685864" rtl="0" eaLnBrk="1" latinLnBrk="0" hangingPunct="1">
        <a:defRPr sz="1350" kern="1200">
          <a:solidFill>
            <a:schemeClr val="tx1"/>
          </a:solidFill>
          <a:latin typeface="+mn-lt"/>
          <a:ea typeface="+mn-ea"/>
          <a:cs typeface="+mn-cs"/>
        </a:defRPr>
      </a:lvl5pPr>
      <a:lvl6pPr marL="1714661" algn="l" defTabSz="685864" rtl="0" eaLnBrk="1" latinLnBrk="0" hangingPunct="1">
        <a:defRPr sz="1350" kern="1200">
          <a:solidFill>
            <a:schemeClr val="tx1"/>
          </a:solidFill>
          <a:latin typeface="+mn-lt"/>
          <a:ea typeface="+mn-ea"/>
          <a:cs typeface="+mn-cs"/>
        </a:defRPr>
      </a:lvl6pPr>
      <a:lvl7pPr marL="2057592" algn="l" defTabSz="685864" rtl="0" eaLnBrk="1" latinLnBrk="0" hangingPunct="1">
        <a:defRPr sz="1350" kern="1200">
          <a:solidFill>
            <a:schemeClr val="tx1"/>
          </a:solidFill>
          <a:latin typeface="+mn-lt"/>
          <a:ea typeface="+mn-ea"/>
          <a:cs typeface="+mn-cs"/>
        </a:defRPr>
      </a:lvl7pPr>
      <a:lvl8pPr marL="2400524" algn="l" defTabSz="685864" rtl="0" eaLnBrk="1" latinLnBrk="0" hangingPunct="1">
        <a:defRPr sz="1350" kern="1200">
          <a:solidFill>
            <a:schemeClr val="tx1"/>
          </a:solidFill>
          <a:latin typeface="+mn-lt"/>
          <a:ea typeface="+mn-ea"/>
          <a:cs typeface="+mn-cs"/>
        </a:defRPr>
      </a:lvl8pPr>
      <a:lvl9pPr marL="2743457" algn="l" defTabSz="68586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0.tiff"/><Relationship Id="rId5" Type="http://schemas.openxmlformats.org/officeDocument/2006/relationships/image" Target="../media/image29.tiff"/><Relationship Id="rId4" Type="http://schemas.openxmlformats.org/officeDocument/2006/relationships/image" Target="../media/image28.tif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Contents</a:t>
            </a:r>
          </a:p>
        </p:txBody>
      </p:sp>
      <p:sp>
        <p:nvSpPr>
          <p:cNvPr id="3" name="Subtitle 2"/>
          <p:cNvSpPr>
            <a:spLocks noGrp="1"/>
          </p:cNvSpPr>
          <p:nvPr>
            <p:ph type="subTitle" idx="1"/>
          </p:nvPr>
        </p:nvSpPr>
        <p:spPr/>
        <p:txBody>
          <a:bodyPr>
            <a:normAutofit fontScale="40000" lnSpcReduction="20000"/>
          </a:bodyPr>
          <a:lstStyle/>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r>
              <a:rPr lang="en-US" dirty="0"/>
              <a:t>Chapter 01</a:t>
            </a:r>
          </a:p>
          <a:p>
            <a:endParaRPr lang="en-US" dirty="0"/>
          </a:p>
        </p:txBody>
      </p:sp>
      <p:sp>
        <p:nvSpPr>
          <p:cNvPr id="9" name="Slide Number Placeholder 8">
            <a:extLst>
              <a:ext uri="{FF2B5EF4-FFF2-40B4-BE49-F238E27FC236}">
                <a16:creationId xmlns:a16="http://schemas.microsoft.com/office/drawing/2014/main" id="{73FD658C-AF75-FC48-81D1-244AE63889BB}"/>
              </a:ext>
            </a:extLst>
          </p:cNvPr>
          <p:cNvSpPr>
            <a:spLocks noGrp="1"/>
          </p:cNvSpPr>
          <p:nvPr>
            <p:ph type="sldNum" sz="quarter" idx="4294967295"/>
          </p:nvPr>
        </p:nvSpPr>
        <p:spPr>
          <a:xfrm>
            <a:off x="7086600" y="6340475"/>
            <a:ext cx="2057400" cy="363538"/>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1309A23-CB97-FF4D-9DB6-0E242015F0E2}"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0</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0E00670-E354-44B6-997B-10AC32AA25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714309"/>
          </a:xfrm>
          <a:prstGeom prst="rect">
            <a:avLst/>
          </a:prstGeom>
        </p:spPr>
      </p:pic>
      <p:sp>
        <p:nvSpPr>
          <p:cNvPr id="5" name="Title 1">
            <a:extLst>
              <a:ext uri="{FF2B5EF4-FFF2-40B4-BE49-F238E27FC236}">
                <a16:creationId xmlns:a16="http://schemas.microsoft.com/office/drawing/2014/main" id="{09757770-D9A9-4B84-BB55-BF82F8D8111B}"/>
              </a:ext>
            </a:extLst>
          </p:cNvPr>
          <p:cNvSpPr txBox="1">
            <a:spLocks/>
          </p:cNvSpPr>
          <p:nvPr/>
        </p:nvSpPr>
        <p:spPr>
          <a:xfrm>
            <a:off x="447193" y="480812"/>
            <a:ext cx="2730118" cy="1607127"/>
          </a:xfrm>
          <a:prstGeom prst="rect">
            <a:avLst/>
          </a:prstGeom>
        </p:spPr>
        <p:txBody>
          <a:bodyPr vert="horz" lIns="91440" tIns="45720" rIns="91440" bIns="45720" rtlCol="0" anchor="ctr" anchorCtr="0">
            <a:noAutofit/>
          </a:bodyPr>
          <a:lstStyle>
            <a:lvl1pPr algn="l" defTabSz="912114" rtl="0" eaLnBrk="1" latinLnBrk="0" hangingPunct="1">
              <a:lnSpc>
                <a:spcPct val="90000"/>
              </a:lnSpc>
              <a:spcBef>
                <a:spcPct val="0"/>
              </a:spcBef>
              <a:buNone/>
              <a:defRPr sz="5985"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a:lstStyle>
          <a:p>
            <a:pPr lvl="0">
              <a:lnSpc>
                <a:spcPct val="100000"/>
              </a:lnSpc>
              <a:defRPr/>
            </a:pPr>
            <a:endParaRPr lang="en-ZA" sz="2400" b="1" spc="600" dirty="0">
              <a:solidFill>
                <a:prstClr val="white"/>
              </a:solidFill>
              <a:latin typeface="Century Gothic" panose="020B0502020202020204" pitchFamily="34" charset="0"/>
            </a:endParaRPr>
          </a:p>
          <a:p>
            <a:pPr lvl="0">
              <a:lnSpc>
                <a:spcPct val="100000"/>
              </a:lnSpc>
              <a:defRPr/>
            </a:pPr>
            <a:endParaRPr lang="en-ZA" sz="2400" b="1" spc="600" dirty="0">
              <a:solidFill>
                <a:prstClr val="white"/>
              </a:solidFill>
              <a:latin typeface="Century Gothic" panose="020B0502020202020204" pitchFamily="34" charset="0"/>
            </a:endParaRPr>
          </a:p>
          <a:p>
            <a:pPr lvl="0">
              <a:lnSpc>
                <a:spcPct val="100000"/>
              </a:lnSpc>
              <a:defRPr/>
            </a:pPr>
            <a:r>
              <a:rPr lang="en-ZA" sz="2400" b="1" spc="600" dirty="0">
                <a:solidFill>
                  <a:prstClr val="white"/>
                </a:solidFill>
                <a:latin typeface="Century Gothic" panose="020B0502020202020204" pitchFamily="34" charset="0"/>
              </a:rPr>
              <a:t>DSI Annual Report for 2020/2021</a:t>
            </a:r>
          </a:p>
          <a:p>
            <a:pPr lvl="0">
              <a:lnSpc>
                <a:spcPct val="100000"/>
              </a:lnSpc>
              <a:defRPr/>
            </a:pPr>
            <a:r>
              <a:rPr lang="en-ZA" sz="1500" b="1" spc="600" dirty="0">
                <a:solidFill>
                  <a:prstClr val="white"/>
                </a:solidFill>
                <a:latin typeface="Century Gothic" panose="020B0502020202020204" pitchFamily="34" charset="0"/>
              </a:rPr>
              <a:t>(</a:t>
            </a:r>
            <a:r>
              <a:rPr lang="en-ZA" sz="1400" b="1" dirty="0">
                <a:solidFill>
                  <a:prstClr val="white"/>
                </a:solidFill>
                <a:latin typeface="Gill Sans MT" charset="0"/>
              </a:rPr>
              <a:t>Select Committee of Education and Technology, Sports,  Arts and Culture</a:t>
            </a:r>
            <a:r>
              <a:rPr lang="en-ZA" sz="1500" b="1" spc="600" dirty="0">
                <a:solidFill>
                  <a:prstClr val="white"/>
                </a:solidFill>
                <a:latin typeface="Century Gothic" panose="020B0502020202020204" pitchFamily="34" charset="0"/>
              </a:rPr>
              <a:t>) </a:t>
            </a:r>
          </a:p>
          <a:p>
            <a:pPr lvl="0">
              <a:lnSpc>
                <a:spcPct val="100000"/>
              </a:lnSpc>
              <a:defRPr/>
            </a:pPr>
            <a:endParaRPr lang="en-ZA" sz="2200" b="1" spc="600" dirty="0">
              <a:solidFill>
                <a:prstClr val="white"/>
              </a:solidFill>
              <a:latin typeface="Century Gothic" panose="020B0502020202020204" pitchFamily="34" charset="0"/>
            </a:endParaRPr>
          </a:p>
          <a:p>
            <a:pPr marL="0" marR="0" lvl="0" indent="0" algn="l" defTabSz="912114" rtl="0" eaLnBrk="1" fontAlgn="auto" latinLnBrk="0" hangingPunct="1">
              <a:lnSpc>
                <a:spcPct val="100000"/>
              </a:lnSpc>
              <a:spcBef>
                <a:spcPct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8" name="TextBox 2">
            <a:extLst>
              <a:ext uri="{FF2B5EF4-FFF2-40B4-BE49-F238E27FC236}">
                <a16:creationId xmlns:a16="http://schemas.microsoft.com/office/drawing/2014/main" id="{9F23ED53-6620-474A-B777-8DC3600F3324}"/>
              </a:ext>
            </a:extLst>
          </p:cNvPr>
          <p:cNvSpPr txBox="1">
            <a:spLocks noChangeArrowheads="1"/>
          </p:cNvSpPr>
          <p:nvPr/>
        </p:nvSpPr>
        <p:spPr bwMode="auto">
          <a:xfrm>
            <a:off x="369456" y="1952686"/>
            <a:ext cx="2438399" cy="19236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700" b="1" i="0" u="none" strike="noStrike" kern="1200" cap="none" spc="0" normalizeH="0" baseline="0" noProof="0" dirty="0">
              <a:ln>
                <a:noFill/>
              </a:ln>
              <a:solidFill>
                <a:prstClr val="white"/>
              </a:solidFill>
              <a:effectLst/>
              <a:uLnTx/>
              <a:uFillTx/>
              <a:latin typeface="Gill Sans MT"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700" b="1" i="0" u="none" strike="noStrike" kern="1200" cap="none" spc="0" normalizeH="0" baseline="0" noProof="0" dirty="0">
              <a:ln>
                <a:noFill/>
              </a:ln>
              <a:solidFill>
                <a:srgbClr val="FFC000"/>
              </a:solidFill>
              <a:effectLst/>
              <a:uLnTx/>
              <a:uFillTx/>
              <a:latin typeface="Gill Sans MT"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a:ln>
                  <a:noFill/>
                </a:ln>
                <a:solidFill>
                  <a:srgbClr val="FFC000"/>
                </a:solidFill>
                <a:effectLst/>
                <a:uLnTx/>
                <a:uFillTx/>
                <a:latin typeface="Gill Sans MT" charset="0"/>
              </a:rPr>
              <a:t>Dr Phil Mjwara</a:t>
            </a:r>
          </a:p>
          <a:p>
            <a:pPr marL="0" marR="0" lvl="0" indent="0" algn="l" defTabSz="685800" rtl="0" eaLnBrk="1" fontAlgn="auto" latinLnBrk="0" hangingPunct="1">
              <a:lnSpc>
                <a:spcPct val="100000"/>
              </a:lnSpc>
              <a:spcBef>
                <a:spcPts val="0"/>
              </a:spcBef>
              <a:spcAft>
                <a:spcPts val="0"/>
              </a:spcAft>
              <a:buClrTx/>
              <a:buSzTx/>
              <a:buFontTx/>
              <a:buNone/>
              <a:tabLst/>
              <a:defRPr/>
            </a:pPr>
            <a:r>
              <a:rPr lang="en-ZA" sz="1700" b="1" dirty="0">
                <a:solidFill>
                  <a:srgbClr val="FFC000"/>
                </a:solidFill>
                <a:latin typeface="Gill Sans MT" charset="0"/>
              </a:rPr>
              <a:t>Director-General</a:t>
            </a:r>
            <a:endParaRPr kumimoji="0" lang="en-ZA" sz="1700" b="1" i="0" u="none" strike="noStrike" kern="1200" cap="none" spc="0" normalizeH="0" baseline="0" noProof="0" dirty="0">
              <a:ln>
                <a:noFill/>
              </a:ln>
              <a:solidFill>
                <a:srgbClr val="FFC000"/>
              </a:solidFill>
              <a:effectLst/>
              <a:uLnTx/>
              <a:uFillTx/>
              <a:latin typeface="Gill Sans MT"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700" b="1" i="0" u="none" strike="noStrike" kern="1200" cap="none" spc="0" normalizeH="0" baseline="0" noProof="0" dirty="0">
              <a:ln>
                <a:noFill/>
              </a:ln>
              <a:solidFill>
                <a:schemeClr val="bg1"/>
              </a:solidFill>
              <a:effectLst/>
              <a:uLnTx/>
              <a:uFillTx/>
              <a:latin typeface="Gill Sans MT"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700" b="1" dirty="0">
                <a:solidFill>
                  <a:schemeClr val="bg1"/>
                </a:solidFill>
                <a:latin typeface="Gill Sans MT" charset="0"/>
              </a:rPr>
              <a:t>24 November </a:t>
            </a:r>
            <a:r>
              <a:rPr kumimoji="0" lang="en-US" sz="1700" b="1" i="0" u="none" strike="noStrike" kern="1200" cap="none" spc="0" normalizeH="0" baseline="0" noProof="0" dirty="0">
                <a:ln>
                  <a:noFill/>
                </a:ln>
                <a:solidFill>
                  <a:schemeClr val="bg1"/>
                </a:solidFill>
                <a:effectLst/>
                <a:uLnTx/>
                <a:uFillTx/>
                <a:latin typeface="Gill Sans MT" charset="0"/>
              </a:rPr>
              <a:t> 2021</a:t>
            </a: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ZA" sz="1700" b="1" i="0" u="none" strike="noStrike" kern="1200" cap="none" spc="0" normalizeH="0" baseline="0" noProof="0" dirty="0">
              <a:ln>
                <a:noFill/>
              </a:ln>
              <a:solidFill>
                <a:prstClr val="white"/>
              </a:solidFill>
              <a:effectLst/>
              <a:uLnTx/>
              <a:uFillTx/>
              <a:latin typeface="Gill Sans MT" charset="0"/>
            </a:endParaRPr>
          </a:p>
        </p:txBody>
      </p:sp>
    </p:spTree>
    <p:extLst>
      <p:ext uri="{BB962C8B-B14F-4D97-AF65-F5344CB8AC3E}">
        <p14:creationId xmlns:p14="http://schemas.microsoft.com/office/powerpoint/2010/main" val="362684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EF5FD8-99BD-D64A-BEDE-9B8A1DC0D37F}"/>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2B157E-AED8-4AA4-9DF3-BD4C84ECC50B}"/>
              </a:ext>
            </a:extLst>
          </p:cNvPr>
          <p:cNvSpPr>
            <a:spLocks noGrp="1"/>
          </p:cNvSpPr>
          <p:nvPr>
            <p:ph type="title"/>
          </p:nvPr>
        </p:nvSpPr>
        <p:spPr>
          <a:xfrm>
            <a:off x="0" y="44971"/>
            <a:ext cx="9144000" cy="973014"/>
          </a:xfrm>
        </p:spPr>
        <p:txBody>
          <a:bodyPr>
            <a:noAutofit/>
          </a:bodyPr>
          <a:lstStyle/>
          <a:p>
            <a:r>
              <a:rPr lang="en-US" sz="2900" b="1" dirty="0">
                <a:latin typeface="Century Gothic" panose="020B0502020202020204" pitchFamily="34" charset="0"/>
              </a:rPr>
              <a:t>INCREASED KNOWLEDGE GENERATION </a:t>
            </a:r>
            <a:br>
              <a:rPr lang="en-US" sz="2900" b="1" dirty="0">
                <a:latin typeface="Century Gothic" panose="020B0502020202020204" pitchFamily="34" charset="0"/>
              </a:rPr>
            </a:br>
            <a:r>
              <a:rPr lang="en-US" sz="2900" b="1" dirty="0">
                <a:latin typeface="Century Gothic" panose="020B0502020202020204" pitchFamily="34" charset="0"/>
              </a:rPr>
              <a:t>AND INNOVATION OUTPUTS (1)</a:t>
            </a: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id="{0EC7AC37-FADC-42C1-A9D6-332852BDC2E3}"/>
              </a:ext>
            </a:extLst>
          </p:cNvPr>
          <p:cNvSpPr>
            <a:spLocks noGrp="1"/>
          </p:cNvSpPr>
          <p:nvPr>
            <p:ph idx="1"/>
          </p:nvPr>
        </p:nvSpPr>
        <p:spPr>
          <a:xfrm>
            <a:off x="0" y="1003583"/>
            <a:ext cx="9068586" cy="5275793"/>
          </a:xfrm>
        </p:spPr>
        <p:txBody>
          <a:bodyPr>
            <a:noAutofit/>
          </a:bodyPr>
          <a:lstStyle/>
          <a:p>
            <a:pPr marL="0" indent="0" algn="just">
              <a:lnSpc>
                <a:spcPct val="150000"/>
              </a:lnSpc>
              <a:buClr>
                <a:srgbClr val="FFC000"/>
              </a:buClr>
              <a:buNone/>
            </a:pPr>
            <a:r>
              <a:rPr lang="en-US" sz="2000" b="1" i="1" dirty="0">
                <a:solidFill>
                  <a:schemeClr val="tx1"/>
                </a:solidFill>
                <a:latin typeface="Century Gothic" panose="020B0502020202020204" pitchFamily="34" charset="0"/>
                <a:ea typeface="Calibri" panose="020F0502020204030204" pitchFamily="34" charset="0"/>
              </a:rPr>
              <a:t>Maintained/ increased the relative contribution of South African researchers to global scientific and innovation output: </a:t>
            </a:r>
          </a:p>
          <a:p>
            <a:pPr algn="just">
              <a:lnSpc>
                <a:spcPct val="150000"/>
              </a:lnSpc>
              <a:buClr>
                <a:srgbClr val="FFC000"/>
              </a:buClr>
              <a:buFont typeface="Wingdings" panose="05000000000000000000" pitchFamily="2" charset="2"/>
              <a:buChar char="§"/>
            </a:pPr>
            <a:r>
              <a:rPr lang="en-US" sz="2000" dirty="0">
                <a:solidFill>
                  <a:schemeClr val="tx1"/>
                </a:solidFill>
                <a:latin typeface="Century Gothic" panose="020B0502020202020204" pitchFamily="34" charset="0"/>
                <a:ea typeface="Calibri" panose="020F0502020204030204" pitchFamily="34" charset="0"/>
              </a:rPr>
              <a:t>8150 research articles were published by DSI-NRF-funded researchers and cited in the Web of Science Citation Database.</a:t>
            </a:r>
          </a:p>
          <a:p>
            <a:pPr marL="0" lvl="0" indent="0" algn="just">
              <a:lnSpc>
                <a:spcPct val="150000"/>
              </a:lnSpc>
              <a:buClr>
                <a:srgbClr val="FFC000"/>
              </a:buClr>
              <a:buNone/>
            </a:pPr>
            <a:r>
              <a:rPr lang="en-ZA" sz="2000" b="1" dirty="0">
                <a:solidFill>
                  <a:prstClr val="black"/>
                </a:solidFill>
                <a:latin typeface="Century Gothic" panose="020B0502020202020204" pitchFamily="34" charset="0"/>
                <a:ea typeface="Calibri" panose="020F0502020204030204" pitchFamily="34" charset="0"/>
              </a:rPr>
              <a:t>Research Grants</a:t>
            </a:r>
            <a:endParaRPr lang="en-US" sz="2000" dirty="0">
              <a:solidFill>
                <a:schemeClr val="tx1"/>
              </a:solidFill>
              <a:latin typeface="Century Gothic" panose="020B0502020202020204" pitchFamily="34" charset="0"/>
              <a:ea typeface="Calibri" panose="020F0502020204030204" pitchFamily="34" charset="0"/>
            </a:endParaRPr>
          </a:p>
          <a:p>
            <a:pPr algn="just">
              <a:lnSpc>
                <a:spcPct val="150000"/>
              </a:lnSpc>
              <a:buClr>
                <a:srgbClr val="FFC000"/>
              </a:buClr>
              <a:buFont typeface="Wingdings" panose="05000000000000000000" pitchFamily="2" charset="2"/>
              <a:buChar char="§"/>
            </a:pPr>
            <a:r>
              <a:rPr lang="en-US" sz="2000" dirty="0">
                <a:solidFill>
                  <a:schemeClr val="tx1"/>
                </a:solidFill>
                <a:latin typeface="Century Gothic" panose="020B0502020202020204" pitchFamily="34" charset="0"/>
                <a:ea typeface="Calibri" panose="020F0502020204030204" pitchFamily="34" charset="0"/>
              </a:rPr>
              <a:t>Awarded 3000 research grants through DSI-NRF-managed programmes, 49% (1445) black  and 46% (674) black women. </a:t>
            </a:r>
          </a:p>
          <a:p>
            <a:pPr algn="just">
              <a:lnSpc>
                <a:spcPct val="150000"/>
              </a:lnSpc>
              <a:buClr>
                <a:srgbClr val="FFC000"/>
              </a:buClr>
              <a:buFont typeface="Wingdings" panose="05000000000000000000" pitchFamily="2" charset="2"/>
              <a:buChar char="§"/>
            </a:pPr>
            <a:r>
              <a:rPr lang="en-US" sz="2000" dirty="0">
                <a:solidFill>
                  <a:schemeClr val="tx1"/>
                </a:solidFill>
                <a:latin typeface="Century Gothic" panose="020B0502020202020204" pitchFamily="34" charset="0"/>
                <a:ea typeface="Calibri" panose="020F0502020204030204" pitchFamily="34" charset="0"/>
              </a:rPr>
              <a:t>30 research infrastructure grants awarded through the DSI, the NRF and the South African Research Infrastructure Roadmap (SARIR)</a:t>
            </a:r>
          </a:p>
        </p:txBody>
      </p:sp>
    </p:spTree>
    <p:extLst>
      <p:ext uri="{BB962C8B-B14F-4D97-AF65-F5344CB8AC3E}">
        <p14:creationId xmlns:p14="http://schemas.microsoft.com/office/powerpoint/2010/main" val="1165827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EF5FD8-99BD-D64A-BEDE-9B8A1DC0D37F}"/>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2B157E-AED8-4AA4-9DF3-BD4C84ECC50B}"/>
              </a:ext>
            </a:extLst>
          </p:cNvPr>
          <p:cNvSpPr>
            <a:spLocks noGrp="1"/>
          </p:cNvSpPr>
          <p:nvPr>
            <p:ph type="title"/>
          </p:nvPr>
        </p:nvSpPr>
        <p:spPr>
          <a:xfrm>
            <a:off x="0" y="0"/>
            <a:ext cx="9144000" cy="973014"/>
          </a:xfrm>
        </p:spPr>
        <p:txBody>
          <a:bodyPr>
            <a:noAutofit/>
          </a:bodyPr>
          <a:lstStyle/>
          <a:p>
            <a:r>
              <a:rPr lang="en-US" sz="2900" b="1" dirty="0">
                <a:latin typeface="Century Gothic" panose="020B0502020202020204" pitchFamily="34" charset="0"/>
              </a:rPr>
              <a:t>INCREASED KNOWLEDGE GENERATION </a:t>
            </a:r>
            <a:br>
              <a:rPr lang="en-US" sz="2900" b="1" dirty="0">
                <a:latin typeface="Century Gothic" panose="020B0502020202020204" pitchFamily="34" charset="0"/>
              </a:rPr>
            </a:br>
            <a:r>
              <a:rPr lang="en-US" sz="2900" b="1" dirty="0">
                <a:latin typeface="Century Gothic" panose="020B0502020202020204" pitchFamily="34" charset="0"/>
              </a:rPr>
              <a:t>AND INNOVATION OUTPUTS (2)</a:t>
            </a: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id="{0EC7AC37-FADC-42C1-A9D6-332852BDC2E3}"/>
              </a:ext>
            </a:extLst>
          </p:cNvPr>
          <p:cNvSpPr>
            <a:spLocks noGrp="1"/>
          </p:cNvSpPr>
          <p:nvPr>
            <p:ph idx="1"/>
          </p:nvPr>
        </p:nvSpPr>
        <p:spPr>
          <a:xfrm>
            <a:off x="0" y="916569"/>
            <a:ext cx="9068586" cy="5913757"/>
          </a:xfrm>
        </p:spPr>
        <p:txBody>
          <a:bodyPr>
            <a:noAutofit/>
          </a:bodyPr>
          <a:lstStyle/>
          <a:p>
            <a:pPr marL="216000" algn="just">
              <a:lnSpc>
                <a:spcPct val="120000"/>
              </a:lnSpc>
              <a:spcBef>
                <a:spcPts val="0"/>
              </a:spcBef>
              <a:buClr>
                <a:srgbClr val="FFC000"/>
              </a:buClr>
              <a:buFont typeface="Wingdings" panose="05000000000000000000" pitchFamily="2" charset="2"/>
              <a:buChar char="q"/>
            </a:pPr>
            <a:r>
              <a:rPr lang="en-ZA" b="1" dirty="0">
                <a:solidFill>
                  <a:schemeClr val="tx1"/>
                </a:solidFill>
                <a:latin typeface="Century Gothic" panose="020B0502020202020204" pitchFamily="34" charset="0"/>
                <a:ea typeface="Calibri" panose="020F0502020204030204" pitchFamily="34" charset="0"/>
              </a:rPr>
              <a:t>NIPMO made investments toward the identification of the potential intellectual property (IP) and the  protection of the developed  IP:</a:t>
            </a:r>
          </a:p>
          <a:p>
            <a:pPr marL="216000" algn="just">
              <a:lnSpc>
                <a:spcPct val="120000"/>
              </a:lnSpc>
              <a:spcBef>
                <a:spcPts val="0"/>
              </a:spcBef>
              <a:buClr>
                <a:srgbClr val="FFC000"/>
              </a:buClr>
              <a:buFont typeface="Wingdings" panose="05000000000000000000" pitchFamily="2" charset="2"/>
              <a:buChar char="§"/>
            </a:pPr>
            <a:r>
              <a:rPr lang="en-US" dirty="0">
                <a:solidFill>
                  <a:schemeClr val="tx1"/>
                </a:solidFill>
                <a:latin typeface="Century Gothic" panose="020B0502020202020204" pitchFamily="34" charset="0"/>
                <a:ea typeface="Calibri" panose="020F0502020204030204" pitchFamily="34" charset="0"/>
              </a:rPr>
              <a:t>Supported six new Office of Technology Transfer (OTTs) from three different provinces (19 new and existing technology transfer jobs/positions exist through this fund).  </a:t>
            </a:r>
          </a:p>
          <a:p>
            <a:pPr marL="216000" algn="just">
              <a:lnSpc>
                <a:spcPct val="120000"/>
              </a:lnSpc>
              <a:spcBef>
                <a:spcPts val="0"/>
              </a:spcBef>
              <a:buClr>
                <a:srgbClr val="FFC000"/>
              </a:buClr>
              <a:buFont typeface="Wingdings" panose="05000000000000000000" pitchFamily="2" charset="2"/>
              <a:buChar char="§"/>
            </a:pPr>
            <a:r>
              <a:rPr lang="en-US" dirty="0">
                <a:solidFill>
                  <a:schemeClr val="tx1"/>
                </a:solidFill>
                <a:latin typeface="Century Gothic" panose="020B0502020202020204" pitchFamily="34" charset="0"/>
                <a:ea typeface="Calibri" panose="020F0502020204030204" pitchFamily="34" charset="0"/>
              </a:rPr>
              <a:t>Funding provided to Sefako Makgatho Health Sciences University, to establish an OTT to ensure that publicly financed health research outputs are identified and find application in society. </a:t>
            </a:r>
          </a:p>
          <a:p>
            <a:pPr marL="216000" algn="just">
              <a:lnSpc>
                <a:spcPct val="120000"/>
              </a:lnSpc>
              <a:spcBef>
                <a:spcPts val="0"/>
              </a:spcBef>
              <a:buClr>
                <a:srgbClr val="FFC000"/>
              </a:buClr>
              <a:buFont typeface="Wingdings" panose="05000000000000000000" pitchFamily="2" charset="2"/>
              <a:buChar char="§"/>
            </a:pPr>
            <a:r>
              <a:rPr lang="en-US" dirty="0">
                <a:solidFill>
                  <a:schemeClr val="tx1"/>
                </a:solidFill>
                <a:latin typeface="Century Gothic" panose="020B0502020202020204" pitchFamily="34" charset="0"/>
                <a:ea typeface="Calibri" panose="020F0502020204030204" pitchFamily="34" charset="0"/>
              </a:rPr>
              <a:t>Refunded 50% (just under R21 million) of all eligible IP rights protection and maintenance costs following submissions to NIPMO by 23 higher education institutions and science councils.</a:t>
            </a:r>
          </a:p>
          <a:p>
            <a:pPr marL="216000" algn="just">
              <a:lnSpc>
                <a:spcPct val="120000"/>
              </a:lnSpc>
              <a:spcBef>
                <a:spcPts val="0"/>
              </a:spcBef>
              <a:buClr>
                <a:srgbClr val="FFC000"/>
              </a:buClr>
              <a:buFont typeface="Wingdings" panose="05000000000000000000" pitchFamily="2" charset="2"/>
              <a:buChar char="§"/>
            </a:pPr>
            <a:r>
              <a:rPr lang="en-US" dirty="0">
                <a:solidFill>
                  <a:schemeClr val="tx1"/>
                </a:solidFill>
                <a:latin typeface="Century Gothic" panose="020B0502020202020204" pitchFamily="34" charset="0"/>
                <a:ea typeface="Calibri" panose="020F0502020204030204" pitchFamily="34" charset="0"/>
              </a:rPr>
              <a:t>NIPMO IP Wise™ sessions to Technical and Vocational Education and Training (TVET) colleges around the country extended &amp; the IP awareness campaign to continue going forward</a:t>
            </a:r>
          </a:p>
          <a:p>
            <a:pPr marL="216000" algn="just">
              <a:lnSpc>
                <a:spcPct val="120000"/>
              </a:lnSpc>
              <a:spcBef>
                <a:spcPts val="0"/>
              </a:spcBef>
              <a:buClr>
                <a:srgbClr val="FFC000"/>
              </a:buClr>
              <a:buFont typeface="Wingdings" panose="05000000000000000000" pitchFamily="2" charset="2"/>
              <a:buChar char="§"/>
            </a:pPr>
            <a:r>
              <a:rPr lang="en-ZA" dirty="0">
                <a:solidFill>
                  <a:schemeClr val="tx1"/>
                </a:solidFill>
                <a:latin typeface="Century Gothic" panose="020B0502020202020204" pitchFamily="34" charset="0"/>
                <a:ea typeface="Calibri" panose="020F0502020204030204" pitchFamily="34" charset="0"/>
              </a:rPr>
              <a:t>In total 346 trainees upskilled in IP management and technology transfer.</a:t>
            </a:r>
          </a:p>
          <a:p>
            <a:pPr marL="216000" marR="20638" eaLnBrk="0" hangingPunct="0">
              <a:lnSpc>
                <a:spcPct val="120000"/>
              </a:lnSpc>
              <a:spcBef>
                <a:spcPts val="0"/>
              </a:spcBef>
              <a:buClr>
                <a:srgbClr val="FFC000"/>
              </a:buClr>
              <a:buFont typeface="Wingdings" panose="05000000000000000000" pitchFamily="2" charset="2"/>
              <a:buChar char="§"/>
              <a:defRPr/>
            </a:pPr>
            <a:r>
              <a:rPr lang="en-US" b="1" dirty="0">
                <a:solidFill>
                  <a:schemeClr val="tx1"/>
                </a:solidFill>
                <a:latin typeface="Century Gothic" panose="020B0502020202020204" pitchFamily="34" charset="0"/>
                <a:cs typeface="Arial"/>
              </a:rPr>
              <a:t>Conducted a National Survey of IP and TT at Publicly Funded Research Institutions (results next slides)</a:t>
            </a:r>
          </a:p>
          <a:p>
            <a:pPr algn="just">
              <a:lnSpc>
                <a:spcPct val="100000"/>
              </a:lnSpc>
              <a:spcBef>
                <a:spcPts val="0"/>
              </a:spcBef>
              <a:buClr>
                <a:srgbClr val="FFC000"/>
              </a:buClr>
              <a:buFont typeface="Wingdings" panose="05000000000000000000" pitchFamily="2" charset="2"/>
              <a:buChar char="§"/>
            </a:pPr>
            <a:endParaRPr lang="en-ZA" sz="1600" dirty="0">
              <a:solidFill>
                <a:schemeClr val="tx1"/>
              </a:solidFill>
              <a:latin typeface="Century Gothic" panose="020B0502020202020204" pitchFamily="34" charset="0"/>
              <a:ea typeface="Calibri" panose="020F0502020204030204" pitchFamily="34" charset="0"/>
            </a:endParaRPr>
          </a:p>
          <a:p>
            <a:pPr algn="just">
              <a:lnSpc>
                <a:spcPct val="100000"/>
              </a:lnSpc>
              <a:spcBef>
                <a:spcPts val="0"/>
              </a:spcBef>
              <a:buClr>
                <a:srgbClr val="FFC000"/>
              </a:buClr>
              <a:buFont typeface="Wingdings" panose="05000000000000000000" pitchFamily="2" charset="2"/>
              <a:buChar char="ü"/>
            </a:pPr>
            <a:endParaRPr lang="en-US" sz="1600" dirty="0">
              <a:solidFill>
                <a:schemeClr val="tx1"/>
              </a:solidFill>
              <a:latin typeface="Century Gothic" panose="020B0502020202020204" pitchFamily="34" charset="0"/>
              <a:ea typeface="Calibri" panose="020F0502020204030204" pitchFamily="34" charset="0"/>
            </a:endParaRPr>
          </a:p>
          <a:p>
            <a:pPr algn="just">
              <a:lnSpc>
                <a:spcPct val="100000"/>
              </a:lnSpc>
              <a:spcBef>
                <a:spcPts val="0"/>
              </a:spcBef>
              <a:buClr>
                <a:srgbClr val="FFC000"/>
              </a:buClr>
              <a:buFont typeface="Wingdings" panose="05000000000000000000" pitchFamily="2" charset="2"/>
              <a:buChar char="ü"/>
            </a:pPr>
            <a:endParaRPr lang="en-US" sz="1600" dirty="0">
              <a:solidFill>
                <a:schemeClr val="tx1"/>
              </a:solidFill>
              <a:ea typeface="Calibri" panose="020F0502020204030204" pitchFamily="34" charset="0"/>
            </a:endParaRPr>
          </a:p>
        </p:txBody>
      </p:sp>
    </p:spTree>
    <p:extLst>
      <p:ext uri="{BB962C8B-B14F-4D97-AF65-F5344CB8AC3E}">
        <p14:creationId xmlns:p14="http://schemas.microsoft.com/office/powerpoint/2010/main" val="3769909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EAD508-187F-9C41-8168-FD791BBC9830}" type="slidenum">
              <a:rPr lang="en-US" smtClean="0"/>
              <a:pPr/>
              <a:t>11</a:t>
            </a:fld>
            <a:endParaRPr lang="en-US" dirty="0"/>
          </a:p>
        </p:txBody>
      </p:sp>
      <p:sp>
        <p:nvSpPr>
          <p:cNvPr id="8" name="Rectangle 7"/>
          <p:cNvSpPr/>
          <p:nvPr/>
        </p:nvSpPr>
        <p:spPr>
          <a:xfrm>
            <a:off x="2443833" y="1043227"/>
            <a:ext cx="6308496" cy="583286"/>
          </a:xfrm>
          <a:prstGeom prst="rect">
            <a:avLst/>
          </a:prstGeom>
        </p:spPr>
        <p:txBody>
          <a:bodyPr wrap="square">
            <a:spAutoFit/>
          </a:bodyPr>
          <a:lstStyle/>
          <a:p>
            <a:pPr algn="just"/>
            <a:r>
              <a:rPr lang="en-US" sz="1596" b="1" dirty="0">
                <a:latin typeface="Arial" panose="020B0604020202020204" pitchFamily="34" charset="0"/>
                <a:cs typeface="Arial" panose="020B0604020202020204" pitchFamily="34" charset="0"/>
              </a:rPr>
              <a:t>Inaugural baseline survey conducted for the period </a:t>
            </a:r>
          </a:p>
          <a:p>
            <a:pPr algn="just"/>
            <a:r>
              <a:rPr lang="en-US" sz="1596" b="1" dirty="0">
                <a:latin typeface="Arial" panose="020B0604020202020204" pitchFamily="34" charset="0"/>
                <a:cs typeface="Arial" panose="020B0604020202020204" pitchFamily="34" charset="0"/>
              </a:rPr>
              <a:t>2008 to 2014 – </a:t>
            </a:r>
            <a:r>
              <a:rPr lang="en-US" sz="1596" b="1" i="1" dirty="0">
                <a:latin typeface="Arial" panose="020B0604020202020204" pitchFamily="34" charset="0"/>
                <a:cs typeface="Arial" panose="020B0604020202020204" pitchFamily="34" charset="0"/>
              </a:rPr>
              <a:t>published April 2017</a:t>
            </a:r>
          </a:p>
        </p:txBody>
      </p:sp>
      <p:sp>
        <p:nvSpPr>
          <p:cNvPr id="9" name="Text Box 2"/>
          <p:cNvSpPr txBox="1">
            <a:spLocks noChangeArrowheads="1"/>
          </p:cNvSpPr>
          <p:nvPr/>
        </p:nvSpPr>
        <p:spPr bwMode="auto">
          <a:xfrm>
            <a:off x="11642" y="72513"/>
            <a:ext cx="9120717" cy="80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R="20586" eaLnBrk="0" hangingPunct="0">
              <a:defRPr/>
            </a:pPr>
            <a:r>
              <a:rPr lang="en-US" sz="2394" b="1" dirty="0">
                <a:solidFill>
                  <a:schemeClr val="bg1"/>
                </a:solidFill>
                <a:effectLst>
                  <a:outerShdw blurRad="38100" dist="38100" dir="2700000" algn="tl">
                    <a:srgbClr val="000000">
                      <a:alpha val="43137"/>
                    </a:srgbClr>
                  </a:outerShdw>
                </a:effectLst>
                <a:latin typeface="Arial"/>
                <a:cs typeface="Arial"/>
              </a:rPr>
              <a:t>National Survey of IP and TT</a:t>
            </a:r>
          </a:p>
          <a:p>
            <a:pPr marR="20586" eaLnBrk="0" hangingPunct="0">
              <a:defRPr/>
            </a:pPr>
            <a:r>
              <a:rPr lang="en-US" sz="2394" b="1" dirty="0">
                <a:solidFill>
                  <a:schemeClr val="bg1"/>
                </a:solidFill>
                <a:effectLst>
                  <a:outerShdw blurRad="38100" dist="38100" dir="2700000" algn="tl">
                    <a:srgbClr val="000000">
                      <a:alpha val="43137"/>
                    </a:srgbClr>
                  </a:outerShdw>
                </a:effectLst>
                <a:latin typeface="Arial"/>
                <a:cs typeface="Arial"/>
              </a:rPr>
              <a:t>at Publicly Funded Research Institutions</a:t>
            </a:r>
          </a:p>
        </p:txBody>
      </p:sp>
      <p:pic>
        <p:nvPicPr>
          <p:cNvPr id="10" name="Picture 9"/>
          <p:cNvPicPr/>
          <p:nvPr/>
        </p:nvPicPr>
        <p:blipFill rotWithShape="1">
          <a:blip r:embed="rId2" cstate="email">
            <a:extLst>
              <a:ext uri="{28A0092B-C50C-407E-A947-70E740481C1C}">
                <a14:useLocalDpi xmlns:a14="http://schemas.microsoft.com/office/drawing/2010/main"/>
              </a:ext>
            </a:extLst>
          </a:blip>
          <a:srcRect/>
          <a:stretch/>
        </p:blipFill>
        <p:spPr bwMode="auto">
          <a:xfrm>
            <a:off x="16615" y="988078"/>
            <a:ext cx="2199200" cy="2812221"/>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2" name="Rectangle 1"/>
          <p:cNvSpPr/>
          <p:nvPr/>
        </p:nvSpPr>
        <p:spPr>
          <a:xfrm>
            <a:off x="2443833" y="1750016"/>
            <a:ext cx="6308496" cy="1565663"/>
          </a:xfrm>
          <a:prstGeom prst="rect">
            <a:avLst/>
          </a:prstGeom>
        </p:spPr>
        <p:txBody>
          <a:bodyPr wrap="square">
            <a:spAutoFit/>
          </a:bodyPr>
          <a:lstStyle/>
          <a:p>
            <a:r>
              <a:rPr lang="en-US" sz="1596" b="1" dirty="0">
                <a:solidFill>
                  <a:srgbClr val="F36403"/>
                </a:solidFill>
                <a:latin typeface="Arial" panose="020B0604020202020204" pitchFamily="34" charset="0"/>
                <a:cs typeface="Arial" panose="020B0604020202020204" pitchFamily="34" charset="0"/>
              </a:rPr>
              <a:t>33 publicly funded </a:t>
            </a:r>
            <a:r>
              <a:rPr lang="en-US" sz="1596" dirty="0">
                <a:latin typeface="Arial" panose="020B0604020202020204" pitchFamily="34" charset="0"/>
                <a:cs typeface="Arial" panose="020B0604020202020204" pitchFamily="34" charset="0"/>
              </a:rPr>
              <a:t>R&amp;D institutions governed by the IPR Act: </a:t>
            </a:r>
          </a:p>
          <a:p>
            <a:endParaRPr lang="en-US" sz="1596" dirty="0">
              <a:latin typeface="Arial" panose="020B0604020202020204" pitchFamily="34" charset="0"/>
              <a:cs typeface="Arial" panose="020B0604020202020204" pitchFamily="34" charset="0"/>
            </a:endParaRPr>
          </a:p>
          <a:p>
            <a:pPr marL="285036" indent="-285036">
              <a:buFont typeface="Arial" panose="020B0604020202020204" pitchFamily="34" charset="0"/>
              <a:buChar char="•"/>
            </a:pPr>
            <a:r>
              <a:rPr lang="en-US" sz="1596" b="1" dirty="0">
                <a:latin typeface="Arial" panose="020B0604020202020204" pitchFamily="34" charset="0"/>
                <a:cs typeface="Arial" panose="020B0604020202020204" pitchFamily="34" charset="0"/>
              </a:rPr>
              <a:t>23</a:t>
            </a:r>
            <a:r>
              <a:rPr lang="en-US" sz="1596" dirty="0">
                <a:latin typeface="Arial" panose="020B0604020202020204" pitchFamily="34" charset="0"/>
                <a:cs typeface="Arial" panose="020B0604020202020204" pitchFamily="34" charset="0"/>
              </a:rPr>
              <a:t> Higher Education Institutions (HEIs) </a:t>
            </a:r>
          </a:p>
          <a:p>
            <a:pPr marL="285036" indent="-285036">
              <a:buFont typeface="Arial" panose="020B0604020202020204" pitchFamily="34" charset="0"/>
              <a:buChar char="•"/>
            </a:pPr>
            <a:r>
              <a:rPr lang="en-US" sz="1596" b="1" dirty="0">
                <a:latin typeface="Arial" panose="020B0604020202020204" pitchFamily="34" charset="0"/>
                <a:cs typeface="Arial" panose="020B0604020202020204" pitchFamily="34" charset="0"/>
              </a:rPr>
              <a:t>10</a:t>
            </a:r>
            <a:r>
              <a:rPr lang="en-US" sz="1596" dirty="0">
                <a:latin typeface="Arial" panose="020B0604020202020204" pitchFamily="34" charset="0"/>
                <a:cs typeface="Arial" panose="020B0604020202020204" pitchFamily="34" charset="0"/>
              </a:rPr>
              <a:t> Schedule 1 institutions or Science Councils (SCs) </a:t>
            </a:r>
          </a:p>
          <a:p>
            <a:endParaRPr lang="en-US" sz="1596" b="1" dirty="0">
              <a:solidFill>
                <a:srgbClr val="F36403"/>
              </a:solidFill>
              <a:latin typeface="Arial" panose="020B0604020202020204" pitchFamily="34" charset="0"/>
              <a:cs typeface="Arial" panose="020B0604020202020204" pitchFamily="34" charset="0"/>
            </a:endParaRPr>
          </a:p>
          <a:p>
            <a:r>
              <a:rPr lang="en-US" sz="1596" b="1" dirty="0">
                <a:solidFill>
                  <a:srgbClr val="00B050"/>
                </a:solidFill>
                <a:latin typeface="Arial" panose="020B0604020202020204" pitchFamily="34" charset="0"/>
                <a:cs typeface="Arial" panose="020B0604020202020204" pitchFamily="34" charset="0"/>
              </a:rPr>
              <a:t>73% response rate</a:t>
            </a:r>
            <a:endParaRPr lang="en-US" sz="1596" dirty="0">
              <a:solidFill>
                <a:srgbClr val="00B050"/>
              </a:solidFill>
              <a:latin typeface="Arial" panose="020B0604020202020204" pitchFamily="34" charset="0"/>
              <a:cs typeface="Arial" panose="020B0604020202020204" pitchFamily="34" charset="0"/>
            </a:endParaRPr>
          </a:p>
        </p:txBody>
      </p:sp>
      <p:pic>
        <p:nvPicPr>
          <p:cNvPr id="7" name="Picture 6"/>
          <p:cNvPicPr/>
          <p:nvPr/>
        </p:nvPicPr>
        <p:blipFill rotWithShape="1">
          <a:blip r:embed="rId3" cstate="email">
            <a:extLst>
              <a:ext uri="{28A0092B-C50C-407E-A947-70E740481C1C}">
                <a14:useLocalDpi xmlns:a14="http://schemas.microsoft.com/office/drawing/2010/main"/>
              </a:ext>
            </a:extLst>
          </a:blip>
          <a:srcRect/>
          <a:stretch/>
        </p:blipFill>
        <p:spPr bwMode="auto">
          <a:xfrm>
            <a:off x="16615" y="3897821"/>
            <a:ext cx="2204173" cy="2942717"/>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1" name="Rectangle 10"/>
          <p:cNvSpPr/>
          <p:nvPr/>
        </p:nvSpPr>
        <p:spPr>
          <a:xfrm>
            <a:off x="2443833" y="4604611"/>
            <a:ext cx="6140908" cy="1565663"/>
          </a:xfrm>
          <a:prstGeom prst="rect">
            <a:avLst/>
          </a:prstGeom>
        </p:spPr>
        <p:txBody>
          <a:bodyPr wrap="square">
            <a:spAutoFit/>
          </a:bodyPr>
          <a:lstStyle/>
          <a:p>
            <a:r>
              <a:rPr lang="en-US" sz="1596" b="1" dirty="0">
                <a:solidFill>
                  <a:srgbClr val="F36403"/>
                </a:solidFill>
                <a:latin typeface="Arial" panose="020B0604020202020204" pitchFamily="34" charset="0"/>
                <a:cs typeface="Arial" panose="020B0604020202020204" pitchFamily="34" charset="0"/>
              </a:rPr>
              <a:t>37 publicly funded </a:t>
            </a:r>
            <a:r>
              <a:rPr lang="en-US" sz="1596" dirty="0">
                <a:latin typeface="Arial" panose="020B0604020202020204" pitchFamily="34" charset="0"/>
                <a:cs typeface="Arial" panose="020B0604020202020204" pitchFamily="34" charset="0"/>
              </a:rPr>
              <a:t>R&amp;D institutions governed by the IPR Act:</a:t>
            </a:r>
          </a:p>
          <a:p>
            <a:r>
              <a:rPr lang="en-US" sz="1596" dirty="0">
                <a:latin typeface="Arial" panose="020B0604020202020204" pitchFamily="34" charset="0"/>
                <a:cs typeface="Arial" panose="020B0604020202020204" pitchFamily="34" charset="0"/>
              </a:rPr>
              <a:t> </a:t>
            </a:r>
          </a:p>
          <a:p>
            <a:pPr marL="285036" indent="-285036">
              <a:buFont typeface="Arial" panose="020B0604020202020204" pitchFamily="34" charset="0"/>
              <a:buChar char="•"/>
            </a:pPr>
            <a:r>
              <a:rPr lang="en-US" sz="1596" b="1" dirty="0">
                <a:latin typeface="Arial" panose="020B0604020202020204" pitchFamily="34" charset="0"/>
                <a:cs typeface="Arial" panose="020B0604020202020204" pitchFamily="34" charset="0"/>
              </a:rPr>
              <a:t>26</a:t>
            </a:r>
            <a:r>
              <a:rPr lang="en-US" sz="1596" dirty="0">
                <a:latin typeface="Arial" panose="020B0604020202020204" pitchFamily="34" charset="0"/>
                <a:cs typeface="Arial" panose="020B0604020202020204" pitchFamily="34" charset="0"/>
              </a:rPr>
              <a:t> Higher Education Institutions (HEIs) </a:t>
            </a:r>
          </a:p>
          <a:p>
            <a:pPr marL="285036" indent="-285036">
              <a:buFont typeface="Arial" panose="020B0604020202020204" pitchFamily="34" charset="0"/>
              <a:buChar char="•"/>
            </a:pPr>
            <a:r>
              <a:rPr lang="en-US" sz="1596" b="1" dirty="0">
                <a:latin typeface="Arial" panose="020B0604020202020204" pitchFamily="34" charset="0"/>
                <a:cs typeface="Arial" panose="020B0604020202020204" pitchFamily="34" charset="0"/>
              </a:rPr>
              <a:t>11</a:t>
            </a:r>
            <a:r>
              <a:rPr lang="en-US" sz="1596" dirty="0">
                <a:latin typeface="Arial" panose="020B0604020202020204" pitchFamily="34" charset="0"/>
                <a:cs typeface="Arial" panose="020B0604020202020204" pitchFamily="34" charset="0"/>
              </a:rPr>
              <a:t> Schedule 1 institutions or Science Councils (SCs)</a:t>
            </a:r>
          </a:p>
          <a:p>
            <a:pPr marL="285036" indent="-285036">
              <a:buFont typeface="Arial" panose="020B0604020202020204" pitchFamily="34" charset="0"/>
              <a:buChar char="•"/>
            </a:pPr>
            <a:endParaRPr lang="en-US" sz="1596" dirty="0">
              <a:latin typeface="Arial" panose="020B0604020202020204" pitchFamily="34" charset="0"/>
              <a:cs typeface="Arial" panose="020B0604020202020204" pitchFamily="34" charset="0"/>
            </a:endParaRPr>
          </a:p>
          <a:p>
            <a:r>
              <a:rPr lang="en-US" sz="1596" b="1" dirty="0">
                <a:solidFill>
                  <a:srgbClr val="00B050"/>
                </a:solidFill>
                <a:latin typeface="Arial" panose="020B0604020202020204" pitchFamily="34" charset="0"/>
                <a:cs typeface="Arial" panose="020B0604020202020204" pitchFamily="34" charset="0"/>
              </a:rPr>
              <a:t>100% response rate</a:t>
            </a:r>
            <a:endParaRPr lang="en-US" sz="1596" dirty="0">
              <a:solidFill>
                <a:srgbClr val="00B050"/>
              </a:solidFill>
              <a:latin typeface="Arial" panose="020B0604020202020204" pitchFamily="34" charset="0"/>
              <a:cs typeface="Arial" panose="020B0604020202020204" pitchFamily="34" charset="0"/>
            </a:endParaRPr>
          </a:p>
        </p:txBody>
      </p:sp>
      <p:sp>
        <p:nvSpPr>
          <p:cNvPr id="12" name="Rectangle 11"/>
          <p:cNvSpPr/>
          <p:nvPr/>
        </p:nvSpPr>
        <p:spPr>
          <a:xfrm>
            <a:off x="2443833" y="3897821"/>
            <a:ext cx="6308496" cy="583286"/>
          </a:xfrm>
          <a:prstGeom prst="rect">
            <a:avLst/>
          </a:prstGeom>
        </p:spPr>
        <p:txBody>
          <a:bodyPr wrap="square">
            <a:spAutoFit/>
          </a:bodyPr>
          <a:lstStyle/>
          <a:p>
            <a:pPr algn="just"/>
            <a:r>
              <a:rPr lang="en-US" sz="1596" b="1" dirty="0">
                <a:latin typeface="Arial" panose="020B0604020202020204" pitchFamily="34" charset="0"/>
                <a:cs typeface="Arial" panose="020B0604020202020204" pitchFamily="34" charset="0"/>
              </a:rPr>
              <a:t>Second national survey conducted for the period </a:t>
            </a:r>
          </a:p>
          <a:p>
            <a:pPr algn="just"/>
            <a:r>
              <a:rPr lang="en-US" sz="1596" b="1" dirty="0">
                <a:latin typeface="Arial" panose="020B0604020202020204" pitchFamily="34" charset="0"/>
                <a:cs typeface="Arial" panose="020B0604020202020204" pitchFamily="34" charset="0"/>
              </a:rPr>
              <a:t>2014 to 2018 – </a:t>
            </a:r>
            <a:r>
              <a:rPr lang="en-US" sz="1596" b="1" i="1" dirty="0">
                <a:latin typeface="Arial" panose="020B0604020202020204" pitchFamily="34" charset="0"/>
                <a:cs typeface="Arial" panose="020B0604020202020204" pitchFamily="34" charset="0"/>
              </a:rPr>
              <a:t>published June 2021</a:t>
            </a:r>
          </a:p>
        </p:txBody>
      </p:sp>
    </p:spTree>
    <p:extLst>
      <p:ext uri="{BB962C8B-B14F-4D97-AF65-F5344CB8AC3E}">
        <p14:creationId xmlns:p14="http://schemas.microsoft.com/office/powerpoint/2010/main" val="178134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EAD508-187F-9C41-8168-FD791BBC9830}" type="slidenum">
              <a:rPr lang="en-US" smtClean="0"/>
              <a:pPr/>
              <a:t>12</a:t>
            </a:fld>
            <a:endParaRPr lang="en-US" dirty="0"/>
          </a:p>
        </p:txBody>
      </p:sp>
      <p:sp>
        <p:nvSpPr>
          <p:cNvPr id="6" name="Text Box 2"/>
          <p:cNvSpPr txBox="1">
            <a:spLocks noChangeArrowheads="1"/>
          </p:cNvSpPr>
          <p:nvPr/>
        </p:nvSpPr>
        <p:spPr bwMode="auto">
          <a:xfrm>
            <a:off x="41427" y="76007"/>
            <a:ext cx="9120717" cy="4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R="20586" defTabSz="912114" eaLnBrk="0" hangingPunct="0">
              <a:spcBef>
                <a:spcPts val="287"/>
              </a:spcBef>
            </a:pPr>
            <a:r>
              <a:rPr lang="en-US" altLang="en-US" sz="2394"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High-level findings:</a:t>
            </a:r>
          </a:p>
          <a:p>
            <a:pPr marR="20586" defTabSz="912114" eaLnBrk="0" hangingPunct="0">
              <a:spcBef>
                <a:spcPts val="287"/>
              </a:spcBef>
            </a:pPr>
            <a:r>
              <a:rPr lang="en-US" altLang="en-US" sz="2394"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Technology transfer capacity</a:t>
            </a:r>
          </a:p>
        </p:txBody>
      </p:sp>
      <p:pic>
        <p:nvPicPr>
          <p:cNvPr id="35" name="Picture 3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024" y="1"/>
            <a:ext cx="3840987" cy="6743183"/>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3"/>
          <a:stretch>
            <a:fillRect/>
          </a:stretch>
        </p:blipFill>
        <p:spPr>
          <a:xfrm>
            <a:off x="4572000" y="6168002"/>
            <a:ext cx="548791" cy="490902"/>
          </a:xfrm>
          <a:prstGeom prst="rect">
            <a:avLst/>
          </a:prstGeom>
          <a:ln>
            <a:noFill/>
          </a:ln>
          <a:effectLst>
            <a:outerShdw blurRad="190500" algn="tl" rotWithShape="0">
              <a:srgbClr val="000000">
                <a:alpha val="70000"/>
              </a:srgbClr>
            </a:outerShdw>
          </a:effectLst>
        </p:spPr>
      </p:pic>
      <p:sp>
        <p:nvSpPr>
          <p:cNvPr id="2" name="Rectangle 1"/>
          <p:cNvSpPr/>
          <p:nvPr/>
        </p:nvSpPr>
        <p:spPr>
          <a:xfrm>
            <a:off x="4390203" y="6080479"/>
            <a:ext cx="4493831" cy="678333"/>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47"/>
          </a:p>
        </p:txBody>
      </p:sp>
      <p:sp>
        <p:nvSpPr>
          <p:cNvPr id="3" name="Rectangle 2"/>
          <p:cNvSpPr/>
          <p:nvPr/>
        </p:nvSpPr>
        <p:spPr>
          <a:xfrm>
            <a:off x="115549" y="3358291"/>
            <a:ext cx="4201878" cy="828881"/>
          </a:xfrm>
          <a:prstGeom prst="rect">
            <a:avLst/>
          </a:prstGeom>
        </p:spPr>
        <p:txBody>
          <a:bodyPr wrap="square">
            <a:spAutoFit/>
          </a:bodyPr>
          <a:lstStyle/>
          <a:p>
            <a:pPr algn="just"/>
            <a:r>
              <a:rPr lang="en-US" sz="1596" i="1" dirty="0">
                <a:solidFill>
                  <a:srgbClr val="007DBA"/>
                </a:solidFill>
                <a:latin typeface="GillSans-Italic"/>
              </a:rPr>
              <a:t>“</a:t>
            </a:r>
            <a:r>
              <a:rPr lang="en-US" sz="1596" b="1" i="1" dirty="0">
                <a:solidFill>
                  <a:srgbClr val="F36403"/>
                </a:solidFill>
                <a:latin typeface="GillSans-Italic"/>
              </a:rPr>
              <a:t>female representation </a:t>
            </a:r>
            <a:r>
              <a:rPr lang="en-US" sz="1596" i="1" dirty="0">
                <a:solidFill>
                  <a:srgbClr val="007DBA"/>
                </a:solidFill>
                <a:latin typeface="GillSans-Italic"/>
              </a:rPr>
              <a:t>within the TTF has </a:t>
            </a:r>
            <a:r>
              <a:rPr lang="en-US" sz="1596" b="1" i="1" dirty="0">
                <a:solidFill>
                  <a:srgbClr val="F36403"/>
                </a:solidFill>
                <a:latin typeface="GillSans-Italic"/>
              </a:rPr>
              <a:t>remained dominant</a:t>
            </a:r>
            <a:r>
              <a:rPr lang="en-US" sz="1596" i="1" dirty="0">
                <a:solidFill>
                  <a:srgbClr val="007DBA"/>
                </a:solidFill>
                <a:latin typeface="GillSans-Italic"/>
              </a:rPr>
              <a:t>, increasing slightly from 2014 to 2018 in both HEIs and SCs”</a:t>
            </a:r>
            <a:endParaRPr lang="en-US" sz="1596" dirty="0"/>
          </a:p>
        </p:txBody>
      </p:sp>
      <p:sp>
        <p:nvSpPr>
          <p:cNvPr id="5" name="Rectangle 4"/>
          <p:cNvSpPr/>
          <p:nvPr/>
        </p:nvSpPr>
        <p:spPr>
          <a:xfrm>
            <a:off x="158751" y="4665082"/>
            <a:ext cx="4195064" cy="1811258"/>
          </a:xfrm>
          <a:prstGeom prst="rect">
            <a:avLst/>
          </a:prstGeom>
        </p:spPr>
        <p:txBody>
          <a:bodyPr wrap="square">
            <a:spAutoFit/>
          </a:bodyPr>
          <a:lstStyle/>
          <a:p>
            <a:pPr algn="just"/>
            <a:r>
              <a:rPr lang="en-US" sz="1596" i="1" dirty="0">
                <a:solidFill>
                  <a:srgbClr val="007DBA"/>
                </a:solidFill>
                <a:latin typeface="GillSans-Italic"/>
              </a:rPr>
              <a:t>“</a:t>
            </a:r>
            <a:r>
              <a:rPr lang="en-US" sz="1596" b="1" i="1" dirty="0">
                <a:solidFill>
                  <a:srgbClr val="F36403"/>
                </a:solidFill>
                <a:latin typeface="GillSans-Italic"/>
              </a:rPr>
              <a:t>the number of black individuals has increased substantially </a:t>
            </a:r>
            <a:r>
              <a:rPr lang="en-US" sz="1596" i="1" dirty="0">
                <a:solidFill>
                  <a:srgbClr val="007DBA"/>
                </a:solidFill>
                <a:latin typeface="GillSans-Italic"/>
              </a:rPr>
              <a:t>from the baseline survey. </a:t>
            </a:r>
          </a:p>
          <a:p>
            <a:pPr algn="just"/>
            <a:endParaRPr lang="en-US" sz="1596" i="1" dirty="0">
              <a:solidFill>
                <a:srgbClr val="007DBA"/>
              </a:solidFill>
              <a:latin typeface="GillSans-Italic"/>
            </a:endParaRPr>
          </a:p>
          <a:p>
            <a:pPr algn="just"/>
            <a:r>
              <a:rPr lang="en-US" sz="1596" i="1" dirty="0">
                <a:solidFill>
                  <a:srgbClr val="007DBA"/>
                </a:solidFill>
                <a:latin typeface="GillSans-Italic"/>
              </a:rPr>
              <a:t>In HEIs the increase is 16.7 percentage points to </a:t>
            </a:r>
            <a:r>
              <a:rPr lang="en-US" sz="1596" b="1" i="1" dirty="0">
                <a:solidFill>
                  <a:srgbClr val="F36403"/>
                </a:solidFill>
                <a:latin typeface="GillSans-Italic"/>
              </a:rPr>
              <a:t>81.9%</a:t>
            </a:r>
            <a:r>
              <a:rPr lang="en-US" sz="1596" i="1" dirty="0">
                <a:solidFill>
                  <a:srgbClr val="007DBA"/>
                </a:solidFill>
                <a:latin typeface="GillSans-Italic"/>
              </a:rPr>
              <a:t> and in SCs it is 11.7 percentage points to </a:t>
            </a:r>
            <a:r>
              <a:rPr lang="en-US" sz="1596" b="1" i="1" dirty="0">
                <a:solidFill>
                  <a:srgbClr val="F36403"/>
                </a:solidFill>
                <a:latin typeface="GillSans-Italic"/>
              </a:rPr>
              <a:t>68%</a:t>
            </a:r>
            <a:r>
              <a:rPr lang="en-US" sz="1596" i="1" dirty="0">
                <a:solidFill>
                  <a:srgbClr val="007DBA"/>
                </a:solidFill>
                <a:latin typeface="GillSans-Italic"/>
              </a:rPr>
              <a:t>”</a:t>
            </a:r>
          </a:p>
        </p:txBody>
      </p:sp>
      <p:sp>
        <p:nvSpPr>
          <p:cNvPr id="13" name="Rectangle 12"/>
          <p:cNvSpPr/>
          <p:nvPr/>
        </p:nvSpPr>
        <p:spPr>
          <a:xfrm>
            <a:off x="4803248" y="3724294"/>
            <a:ext cx="4080785" cy="678333"/>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47"/>
          </a:p>
        </p:txBody>
      </p:sp>
      <p:sp>
        <p:nvSpPr>
          <p:cNvPr id="15" name="Rectangle 14"/>
          <p:cNvSpPr/>
          <p:nvPr/>
        </p:nvSpPr>
        <p:spPr>
          <a:xfrm>
            <a:off x="4785533" y="4445298"/>
            <a:ext cx="4098499" cy="678333"/>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47"/>
          </a:p>
        </p:txBody>
      </p:sp>
      <p:sp>
        <p:nvSpPr>
          <p:cNvPr id="8" name="Bent-Up Arrow 7"/>
          <p:cNvSpPr/>
          <p:nvPr/>
        </p:nvSpPr>
        <p:spPr>
          <a:xfrm rot="5400000" flipV="1">
            <a:off x="4272137" y="5093333"/>
            <a:ext cx="483128" cy="57909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7"/>
          </a:p>
        </p:txBody>
      </p:sp>
      <p:sp>
        <p:nvSpPr>
          <p:cNvPr id="16" name="Rectangle 15"/>
          <p:cNvSpPr/>
          <p:nvPr/>
        </p:nvSpPr>
        <p:spPr>
          <a:xfrm>
            <a:off x="149447" y="1327265"/>
            <a:ext cx="4422553" cy="505643"/>
          </a:xfrm>
          <a:prstGeom prst="rect">
            <a:avLst/>
          </a:prstGeom>
        </p:spPr>
        <p:txBody>
          <a:bodyPr wrap="square">
            <a:spAutoFit/>
          </a:bodyPr>
          <a:lstStyle/>
          <a:p>
            <a:pPr algn="just"/>
            <a:r>
              <a:rPr lang="en-ZA" sz="1347" b="1" dirty="0"/>
              <a:t>Technology Transfer (TT) is the process of translating research outputs into new products, services and processes</a:t>
            </a:r>
          </a:p>
        </p:txBody>
      </p:sp>
      <p:sp>
        <p:nvSpPr>
          <p:cNvPr id="17" name="Left Arrow 16"/>
          <p:cNvSpPr/>
          <p:nvPr/>
        </p:nvSpPr>
        <p:spPr>
          <a:xfrm>
            <a:off x="4390202" y="3681622"/>
            <a:ext cx="395331" cy="2693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7"/>
          </a:p>
        </p:txBody>
      </p:sp>
    </p:spTree>
    <p:extLst>
      <p:ext uri="{BB962C8B-B14F-4D97-AF65-F5344CB8AC3E}">
        <p14:creationId xmlns:p14="http://schemas.microsoft.com/office/powerpoint/2010/main" val="1631285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rotWithShape="1">
          <a:blip r:embed="rId2"/>
          <a:srcRect l="53365" t="11682" r="16186" b="13675"/>
          <a:stretch/>
        </p:blipFill>
        <p:spPr bwMode="auto">
          <a:xfrm>
            <a:off x="4752296" y="1048818"/>
            <a:ext cx="4083614" cy="5700448"/>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14" name="Picture 13"/>
          <p:cNvPicPr/>
          <p:nvPr/>
        </p:nvPicPr>
        <p:blipFill rotWithShape="1">
          <a:blip r:embed="rId3"/>
          <a:srcRect l="54968" t="12821" r="5288" b="22792"/>
          <a:stretch/>
        </p:blipFill>
        <p:spPr bwMode="auto">
          <a:xfrm>
            <a:off x="460609" y="1626452"/>
            <a:ext cx="3804246" cy="3648287"/>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16" name="Text Box 2"/>
          <p:cNvSpPr txBox="1">
            <a:spLocks noChangeArrowheads="1"/>
          </p:cNvSpPr>
          <p:nvPr/>
        </p:nvSpPr>
        <p:spPr bwMode="auto">
          <a:xfrm>
            <a:off x="149511" y="101482"/>
            <a:ext cx="9120717" cy="46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R="20586" defTabSz="912114" eaLnBrk="0" hangingPunct="0">
              <a:spcBef>
                <a:spcPts val="287"/>
              </a:spcBef>
            </a:pPr>
            <a:r>
              <a:rPr lang="en-US" altLang="en-US" sz="2394"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High-level findings:</a:t>
            </a:r>
          </a:p>
          <a:p>
            <a:pPr marR="20586" defTabSz="912114" eaLnBrk="0" hangingPunct="0"/>
            <a:r>
              <a:rPr lang="en-US" sz="2394"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IP Transactions &amp; Start-Up/ Spin-Out Companies</a:t>
            </a:r>
          </a:p>
          <a:p>
            <a:pPr marR="20586" defTabSz="912114" eaLnBrk="0" hangingPunct="0">
              <a:spcBef>
                <a:spcPts val="287"/>
              </a:spcBef>
            </a:pPr>
            <a:endParaRPr lang="en-US" altLang="en-US" sz="2394"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166821" y="3192251"/>
            <a:ext cx="3949143" cy="152011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47"/>
          </a:p>
        </p:txBody>
      </p:sp>
      <p:sp>
        <p:nvSpPr>
          <p:cNvPr id="7" name="AutoShape 2" descr="Exercise caution during Easter – MCSA | Mining News"/>
          <p:cNvSpPr>
            <a:spLocks noChangeAspect="1" noChangeArrowheads="1"/>
          </p:cNvSpPr>
          <p:nvPr/>
        </p:nvSpPr>
        <p:spPr bwMode="auto">
          <a:xfrm>
            <a:off x="166820" y="-820231"/>
            <a:ext cx="1919151" cy="17101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207" tIns="45604" rIns="91207" bIns="45604" numCol="1" anchor="t" anchorCtr="0" compatLnSpc="1">
            <a:prstTxWarp prst="textNoShape">
              <a:avLst/>
            </a:prstTxWarp>
          </a:bodyPr>
          <a:lstStyle/>
          <a:p>
            <a:endParaRPr lang="en-US" sz="1347"/>
          </a:p>
        </p:txBody>
      </p:sp>
      <p:pic>
        <p:nvPicPr>
          <p:cNvPr id="8" name="Picture 7"/>
          <p:cNvPicPr>
            <a:picLocks noChangeAspect="1"/>
          </p:cNvPicPr>
          <p:nvPr/>
        </p:nvPicPr>
        <p:blipFill>
          <a:blip r:embed="rId4"/>
          <a:stretch>
            <a:fillRect/>
          </a:stretch>
        </p:blipFill>
        <p:spPr>
          <a:xfrm>
            <a:off x="269195" y="3572281"/>
            <a:ext cx="730589" cy="653523"/>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4"/>
          <a:stretch>
            <a:fillRect/>
          </a:stretch>
        </p:blipFill>
        <p:spPr>
          <a:xfrm>
            <a:off x="4953157" y="2736985"/>
            <a:ext cx="392200" cy="350828"/>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a:blip r:embed="rId4"/>
          <a:stretch>
            <a:fillRect/>
          </a:stretch>
        </p:blipFill>
        <p:spPr>
          <a:xfrm>
            <a:off x="4931159" y="1851521"/>
            <a:ext cx="390661" cy="349452"/>
          </a:xfrm>
          <a:prstGeom prst="rect">
            <a:avLst/>
          </a:prstGeom>
          <a:ln>
            <a:noFill/>
          </a:ln>
          <a:effectLst>
            <a:outerShdw blurRad="190500" algn="tl" rotWithShape="0">
              <a:srgbClr val="000000">
                <a:alpha val="70000"/>
              </a:srgbClr>
            </a:outerShdw>
          </a:effectLst>
        </p:spPr>
      </p:pic>
      <p:sp>
        <p:nvSpPr>
          <p:cNvPr id="19" name="Rectangle 18"/>
          <p:cNvSpPr/>
          <p:nvPr/>
        </p:nvSpPr>
        <p:spPr>
          <a:xfrm>
            <a:off x="4840206" y="1292102"/>
            <a:ext cx="3836116" cy="988254"/>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47"/>
          </a:p>
        </p:txBody>
      </p:sp>
      <p:sp>
        <p:nvSpPr>
          <p:cNvPr id="20" name="Rectangle 19"/>
          <p:cNvSpPr/>
          <p:nvPr/>
        </p:nvSpPr>
        <p:spPr>
          <a:xfrm>
            <a:off x="4852282" y="2280357"/>
            <a:ext cx="3824039" cy="873020"/>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1347"/>
          </a:p>
        </p:txBody>
      </p:sp>
    </p:spTree>
    <p:extLst>
      <p:ext uri="{BB962C8B-B14F-4D97-AF65-F5344CB8AC3E}">
        <p14:creationId xmlns:p14="http://schemas.microsoft.com/office/powerpoint/2010/main" val="1272432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EF5FD8-99BD-D64A-BEDE-9B8A1DC0D37F}"/>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2B157E-AED8-4AA4-9DF3-BD4C84ECC50B}"/>
              </a:ext>
            </a:extLst>
          </p:cNvPr>
          <p:cNvSpPr>
            <a:spLocks noGrp="1"/>
          </p:cNvSpPr>
          <p:nvPr>
            <p:ph type="title"/>
          </p:nvPr>
        </p:nvSpPr>
        <p:spPr>
          <a:xfrm>
            <a:off x="0" y="44971"/>
            <a:ext cx="9144000" cy="973014"/>
          </a:xfrm>
        </p:spPr>
        <p:txBody>
          <a:bodyPr>
            <a:noAutofit/>
          </a:bodyPr>
          <a:lstStyle/>
          <a:p>
            <a:r>
              <a:rPr lang="en-US" sz="2900" b="1" dirty="0">
                <a:latin typeface="Century Gothic" panose="020B0502020202020204" pitchFamily="34" charset="0"/>
              </a:rPr>
              <a:t>INCREASED KNOWLEDGE GENERATION </a:t>
            </a:r>
            <a:br>
              <a:rPr lang="en-US" sz="2900" b="1" dirty="0">
                <a:latin typeface="Century Gothic" panose="020B0502020202020204" pitchFamily="34" charset="0"/>
              </a:rPr>
            </a:br>
            <a:r>
              <a:rPr lang="en-US" sz="2900" b="1" dirty="0">
                <a:latin typeface="Century Gothic" panose="020B0502020202020204" pitchFamily="34" charset="0"/>
              </a:rPr>
              <a:t>AND INNOVATION OUTPUTS (3)</a:t>
            </a: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id="{0EC7AC37-FADC-42C1-A9D6-332852BDC2E3}"/>
              </a:ext>
            </a:extLst>
          </p:cNvPr>
          <p:cNvSpPr>
            <a:spLocks noGrp="1"/>
          </p:cNvSpPr>
          <p:nvPr>
            <p:ph idx="1"/>
          </p:nvPr>
        </p:nvSpPr>
        <p:spPr>
          <a:xfrm>
            <a:off x="0" y="1017985"/>
            <a:ext cx="9068586" cy="5275793"/>
          </a:xfrm>
        </p:spPr>
        <p:txBody>
          <a:bodyPr>
            <a:noAutofit/>
          </a:bodyPr>
          <a:lstStyle/>
          <a:p>
            <a:pPr algn="just">
              <a:lnSpc>
                <a:spcPct val="150000"/>
              </a:lnSpc>
              <a:buClr>
                <a:srgbClr val="FFC000"/>
              </a:buClr>
              <a:buFont typeface="Wingdings" panose="05000000000000000000" pitchFamily="2" charset="2"/>
              <a:buChar char="q"/>
            </a:pPr>
            <a:r>
              <a:rPr lang="en-ZA" b="1" i="1" dirty="0">
                <a:solidFill>
                  <a:schemeClr val="tx1"/>
                </a:solidFill>
                <a:latin typeface="Century Gothic" panose="020B0502020202020204" pitchFamily="34" charset="0"/>
                <a:ea typeface="Calibri" panose="020F0502020204030204" pitchFamily="34" charset="0"/>
              </a:rPr>
              <a:t>Potential patents filling: </a:t>
            </a:r>
            <a:r>
              <a:rPr lang="en-ZA" b="1" i="1" dirty="0">
                <a:solidFill>
                  <a:prstClr val="black"/>
                </a:solidFill>
                <a:latin typeface="Century Gothic" panose="020B0502020202020204" pitchFamily="34" charset="0"/>
                <a:ea typeface="Calibri" panose="020F0502020204030204" pitchFamily="34" charset="0"/>
              </a:rPr>
              <a:t>North West University: Covid-19 </a:t>
            </a:r>
            <a:r>
              <a:rPr lang="en-ZA" b="1" i="1" dirty="0" err="1">
                <a:solidFill>
                  <a:prstClr val="black"/>
                </a:solidFill>
                <a:latin typeface="Century Gothic" panose="020B0502020202020204" pitchFamily="34" charset="0"/>
                <a:ea typeface="Calibri" panose="020F0502020204030204" pitchFamily="34" charset="0"/>
              </a:rPr>
              <a:t>Covid</a:t>
            </a:r>
            <a:r>
              <a:rPr lang="en-ZA" b="1" i="1" dirty="0">
                <a:solidFill>
                  <a:prstClr val="black"/>
                </a:solidFill>
                <a:latin typeface="Century Gothic" panose="020B0502020202020204" pitchFamily="34" charset="0"/>
                <a:ea typeface="Calibri" panose="020F0502020204030204" pitchFamily="34" charset="0"/>
              </a:rPr>
              <a:t> screening and data storage tool: </a:t>
            </a:r>
          </a:p>
          <a:p>
            <a:pPr algn="just">
              <a:lnSpc>
                <a:spcPct val="150000"/>
              </a:lnSpc>
              <a:buClr>
                <a:srgbClr val="FFC000"/>
              </a:buClr>
              <a:buFont typeface="Wingdings" panose="05000000000000000000" pitchFamily="2" charset="2"/>
              <a:buChar char="§"/>
            </a:pPr>
            <a:r>
              <a:rPr lang="en-ZA" dirty="0">
                <a:solidFill>
                  <a:prstClr val="black"/>
                </a:solidFill>
                <a:latin typeface="Century Gothic" panose="020B0502020202020204" pitchFamily="34" charset="0"/>
                <a:ea typeface="Calibri" panose="020F0502020204030204" pitchFamily="34" charset="0"/>
              </a:rPr>
              <a:t>A digital </a:t>
            </a:r>
            <a:r>
              <a:rPr lang="en-ZA" dirty="0" err="1">
                <a:solidFill>
                  <a:prstClr val="black"/>
                </a:solidFill>
                <a:latin typeface="Century Gothic" panose="020B0502020202020204" pitchFamily="34" charset="0"/>
                <a:ea typeface="Calibri" panose="020F0502020204030204" pitchFamily="34" charset="0"/>
              </a:rPr>
              <a:t>Covid</a:t>
            </a:r>
            <a:r>
              <a:rPr lang="en-ZA" dirty="0">
                <a:solidFill>
                  <a:prstClr val="black"/>
                </a:solidFill>
                <a:latin typeface="Century Gothic" panose="020B0502020202020204" pitchFamily="34" charset="0"/>
                <a:ea typeface="Calibri" panose="020F0502020204030204" pitchFamily="34" charset="0"/>
              </a:rPr>
              <a:t> screening and data storage tool for a special needs school in North-West was developed by Professor </a:t>
            </a:r>
            <a:r>
              <a:rPr lang="en-ZA" dirty="0" err="1">
                <a:solidFill>
                  <a:prstClr val="black"/>
                </a:solidFill>
                <a:latin typeface="Century Gothic" panose="020B0502020202020204" pitchFamily="34" charset="0"/>
                <a:ea typeface="Calibri" panose="020F0502020204030204" pitchFamily="34" charset="0"/>
              </a:rPr>
              <a:t>Leenta</a:t>
            </a:r>
            <a:r>
              <a:rPr lang="en-ZA" dirty="0">
                <a:solidFill>
                  <a:prstClr val="black"/>
                </a:solidFill>
                <a:latin typeface="Century Gothic" panose="020B0502020202020204" pitchFamily="34" charset="0"/>
                <a:ea typeface="Calibri" panose="020F0502020204030204" pitchFamily="34" charset="0"/>
              </a:rPr>
              <a:t> </a:t>
            </a:r>
            <a:r>
              <a:rPr lang="en-ZA" dirty="0" err="1">
                <a:solidFill>
                  <a:prstClr val="black"/>
                </a:solidFill>
                <a:latin typeface="Century Gothic" panose="020B0502020202020204" pitchFamily="34" charset="0"/>
                <a:ea typeface="Calibri" panose="020F0502020204030204" pitchFamily="34" charset="0"/>
              </a:rPr>
              <a:t>Grobler</a:t>
            </a:r>
            <a:r>
              <a:rPr lang="en-ZA" dirty="0">
                <a:solidFill>
                  <a:prstClr val="black"/>
                </a:solidFill>
                <a:latin typeface="Century Gothic" panose="020B0502020202020204" pitchFamily="34" charset="0"/>
                <a:ea typeface="Calibri" panose="020F0502020204030204" pitchFamily="34" charset="0"/>
              </a:rPr>
              <a:t> and Dr Henri Marais. Product awarded a UNECA innovation award and confirmed as national finalist for South Africa by the World Summit Awards 2020 in the </a:t>
            </a:r>
            <a:r>
              <a:rPr lang="en-ZA" dirty="0" err="1">
                <a:solidFill>
                  <a:prstClr val="black"/>
                </a:solidFill>
                <a:latin typeface="Century Gothic" panose="020B0502020202020204" pitchFamily="34" charset="0"/>
                <a:ea typeface="Calibri" panose="020F0502020204030204" pitchFamily="34" charset="0"/>
              </a:rPr>
              <a:t>Covid</a:t>
            </a:r>
            <a:r>
              <a:rPr lang="en-ZA" dirty="0">
                <a:solidFill>
                  <a:prstClr val="black"/>
                </a:solidFill>
                <a:latin typeface="Century Gothic" panose="020B0502020202020204" pitchFamily="34" charset="0"/>
                <a:ea typeface="Calibri" panose="020F0502020204030204" pitchFamily="34" charset="0"/>
              </a:rPr>
              <a:t> Screening category. Also nominated by the North-West department of Education for a CPSI (Centre for Public Service Innovation ) Award.</a:t>
            </a:r>
          </a:p>
          <a:p>
            <a:pPr algn="just">
              <a:lnSpc>
                <a:spcPct val="150000"/>
              </a:lnSpc>
              <a:buClr>
                <a:srgbClr val="FFC000"/>
              </a:buClr>
              <a:buFont typeface="Wingdings" panose="05000000000000000000" pitchFamily="2" charset="2"/>
              <a:buChar char="§"/>
            </a:pPr>
            <a:r>
              <a:rPr lang="en-ZA" dirty="0">
                <a:solidFill>
                  <a:prstClr val="black"/>
                </a:solidFill>
                <a:latin typeface="Century Gothic" panose="020B0502020202020204" pitchFamily="34" charset="0"/>
                <a:ea typeface="Calibri" panose="020F0502020204030204" pitchFamily="34" charset="0"/>
              </a:rPr>
              <a:t>A team of engineers led by Prof </a:t>
            </a:r>
            <a:r>
              <a:rPr lang="en-ZA" dirty="0" err="1">
                <a:solidFill>
                  <a:prstClr val="black"/>
                </a:solidFill>
                <a:latin typeface="Century Gothic" panose="020B0502020202020204" pitchFamily="34" charset="0"/>
                <a:ea typeface="Calibri" panose="020F0502020204030204" pitchFamily="34" charset="0"/>
              </a:rPr>
              <a:t>Grobler</a:t>
            </a:r>
            <a:r>
              <a:rPr lang="en-ZA" dirty="0">
                <a:solidFill>
                  <a:prstClr val="black"/>
                </a:solidFill>
                <a:latin typeface="Century Gothic" panose="020B0502020202020204" pitchFamily="34" charset="0"/>
                <a:ea typeface="Calibri" panose="020F0502020204030204" pitchFamily="34" charset="0"/>
              </a:rPr>
              <a:t> developed a remote monitoring system, which will enable experienced nurses and clinicians to remotely monitor a large fleet of ventilators, of different makes and models, on a single centralised monitoring screen. </a:t>
            </a:r>
          </a:p>
          <a:p>
            <a:pPr algn="just">
              <a:lnSpc>
                <a:spcPct val="150000"/>
              </a:lnSpc>
              <a:buClr>
                <a:srgbClr val="FFC000"/>
              </a:buClr>
              <a:buFont typeface="Wingdings" panose="05000000000000000000" pitchFamily="2" charset="2"/>
              <a:buChar char="§"/>
            </a:pPr>
            <a:r>
              <a:rPr lang="en-ZA" dirty="0">
                <a:solidFill>
                  <a:prstClr val="black"/>
                </a:solidFill>
                <a:latin typeface="Century Gothic" panose="020B0502020202020204" pitchFamily="34" charset="0"/>
                <a:ea typeface="Calibri" panose="020F0502020204030204" pitchFamily="34" charset="0"/>
              </a:rPr>
              <a:t>International patents are in the process of being filed from this work.</a:t>
            </a:r>
          </a:p>
          <a:p>
            <a:pPr algn="just">
              <a:lnSpc>
                <a:spcPct val="150000"/>
              </a:lnSpc>
              <a:buClr>
                <a:srgbClr val="FFC000"/>
              </a:buClr>
              <a:buFont typeface="Wingdings" panose="05000000000000000000" pitchFamily="2" charset="2"/>
              <a:buChar char="ü"/>
            </a:pPr>
            <a:endParaRPr lang="en-ZA" dirty="0">
              <a:solidFill>
                <a:prstClr val="black"/>
              </a:solidFill>
              <a:latin typeface="Century Gothic" panose="020B0502020202020204" pitchFamily="34" charset="0"/>
              <a:ea typeface="Calibri" panose="020F0502020204030204" pitchFamily="34" charset="0"/>
            </a:endParaRPr>
          </a:p>
          <a:p>
            <a:pPr marL="0" indent="0" algn="just">
              <a:lnSpc>
                <a:spcPct val="150000"/>
              </a:lnSpc>
              <a:buClr>
                <a:srgbClr val="FFC000"/>
              </a:buClr>
              <a:buNone/>
            </a:pPr>
            <a:endParaRPr lang="en-ZA" b="1" i="1" dirty="0">
              <a:solidFill>
                <a:schemeClr val="tx1"/>
              </a:solidFill>
              <a:latin typeface="Century Gothic" panose="020B0502020202020204" pitchFamily="34" charset="0"/>
              <a:ea typeface="Calibri" panose="020F0502020204030204" pitchFamily="34" charset="0"/>
            </a:endParaRPr>
          </a:p>
          <a:p>
            <a:pPr algn="just">
              <a:lnSpc>
                <a:spcPct val="150000"/>
              </a:lnSpc>
              <a:buClr>
                <a:srgbClr val="FFC000"/>
              </a:buClr>
              <a:buFont typeface="Wingdings" panose="05000000000000000000" pitchFamily="2" charset="2"/>
              <a:buChar char="ü"/>
            </a:pPr>
            <a:endParaRPr lang="en-US" dirty="0">
              <a:solidFill>
                <a:schemeClr val="tx1"/>
              </a:solidFill>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283271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B157E-AED8-4AA4-9DF3-BD4C84ECC50B}"/>
              </a:ext>
            </a:extLst>
          </p:cNvPr>
          <p:cNvSpPr>
            <a:spLocks noGrp="1"/>
          </p:cNvSpPr>
          <p:nvPr>
            <p:ph type="title"/>
          </p:nvPr>
        </p:nvSpPr>
        <p:spPr>
          <a:xfrm>
            <a:off x="0" y="44971"/>
            <a:ext cx="9144000" cy="973014"/>
          </a:xfrm>
        </p:spPr>
        <p:txBody>
          <a:bodyPr>
            <a:noAutofit/>
          </a:bodyPr>
          <a:lstStyle/>
          <a:p>
            <a:r>
              <a:rPr lang="en-US" sz="3000" b="1" dirty="0">
                <a:latin typeface="Gill Sans MT" panose="020B0502020104020203" pitchFamily="34" charset="0"/>
              </a:rPr>
              <a:t>DSI COVID-19 INTERVENTIONS</a:t>
            </a:r>
            <a:endParaRPr lang="en-US" sz="3000" dirty="0"/>
          </a:p>
        </p:txBody>
      </p:sp>
      <p:sp>
        <p:nvSpPr>
          <p:cNvPr id="3" name="Content Placeholder 2">
            <a:extLst>
              <a:ext uri="{FF2B5EF4-FFF2-40B4-BE49-F238E27FC236}">
                <a16:creationId xmlns:a16="http://schemas.microsoft.com/office/drawing/2014/main" id="{0EC7AC37-FADC-42C1-A9D6-332852BDC2E3}"/>
              </a:ext>
            </a:extLst>
          </p:cNvPr>
          <p:cNvSpPr>
            <a:spLocks noGrp="1"/>
          </p:cNvSpPr>
          <p:nvPr>
            <p:ph idx="1"/>
          </p:nvPr>
        </p:nvSpPr>
        <p:spPr>
          <a:xfrm>
            <a:off x="0" y="973016"/>
            <a:ext cx="9144000" cy="5867354"/>
          </a:xfrm>
        </p:spPr>
        <p:txBody>
          <a:bodyPr>
            <a:normAutofit/>
          </a:bodyPr>
          <a:lstStyle/>
          <a:p>
            <a:pPr marL="0" indent="0" defTabSz="914400" eaLnBrk="0" fontAlgn="base" hangingPunct="0">
              <a:lnSpc>
                <a:spcPct val="100000"/>
              </a:lnSpc>
              <a:spcBef>
                <a:spcPts val="0"/>
              </a:spcBef>
              <a:buClr>
                <a:srgbClr val="FFC000"/>
              </a:buClr>
              <a:buNone/>
            </a:pPr>
            <a:r>
              <a:rPr lang="en-ZA" sz="1900" dirty="0">
                <a:solidFill>
                  <a:prstClr val="black"/>
                </a:solidFill>
                <a:latin typeface="Century Gothic" panose="020B0502020202020204" pitchFamily="34" charset="0"/>
                <a:ea typeface="Calibri" panose="020F0502020204030204" pitchFamily="34" charset="0"/>
              </a:rPr>
              <a:t>Through knowledge generation and innovation outputs, the DSI and its partners  contributed to government efforts to contain the spread of  Covid-19 pandemic through; </a:t>
            </a:r>
          </a:p>
          <a:p>
            <a:pPr marL="0" lvl="0" indent="0" defTabSz="914400" eaLnBrk="0" fontAlgn="base" hangingPunct="0">
              <a:lnSpc>
                <a:spcPct val="100000"/>
              </a:lnSpc>
              <a:spcBef>
                <a:spcPts val="0"/>
              </a:spcBef>
              <a:buClr>
                <a:srgbClr val="FFC000"/>
              </a:buClr>
              <a:buNone/>
            </a:pPr>
            <a:endParaRPr lang="en-US" sz="1900" b="1" i="1" kern="0" dirty="0">
              <a:solidFill>
                <a:srgbClr val="000000"/>
              </a:solidFill>
              <a:latin typeface="Century Gothic" panose="020B0502020202020204" pitchFamily="34" charset="0"/>
              <a:ea typeface="+mn-ea"/>
              <a:cs typeface="Arial"/>
            </a:endParaRPr>
          </a:p>
          <a:p>
            <a:pPr defTabSz="914400" eaLnBrk="0" fontAlgn="base" hangingPunct="0">
              <a:lnSpc>
                <a:spcPct val="100000"/>
              </a:lnSpc>
              <a:spcBef>
                <a:spcPts val="0"/>
              </a:spcBef>
              <a:buClr>
                <a:srgbClr val="FFC000"/>
              </a:buClr>
            </a:pPr>
            <a:r>
              <a:rPr lang="en-US" sz="1900" kern="0" dirty="0">
                <a:solidFill>
                  <a:srgbClr val="000000"/>
                </a:solidFill>
                <a:latin typeface="Century Gothic" panose="020B0502020202020204" pitchFamily="34" charset="0"/>
                <a:ea typeface="+mn-ea"/>
                <a:cs typeface="Arial"/>
              </a:rPr>
              <a:t>Genomic surveillance tool</a:t>
            </a:r>
          </a:p>
          <a:p>
            <a:pPr defTabSz="914400" eaLnBrk="0" fontAlgn="base" hangingPunct="0">
              <a:lnSpc>
                <a:spcPct val="100000"/>
              </a:lnSpc>
              <a:spcBef>
                <a:spcPts val="0"/>
              </a:spcBef>
              <a:buClr>
                <a:srgbClr val="FFC000"/>
              </a:buClr>
            </a:pPr>
            <a:r>
              <a:rPr lang="en-US" sz="1900" kern="0" dirty="0">
                <a:solidFill>
                  <a:srgbClr val="000000"/>
                </a:solidFill>
                <a:latin typeface="Century Gothic" panose="020B0502020202020204" pitchFamily="34" charset="0"/>
                <a:ea typeface="+mn-ea"/>
                <a:cs typeface="Arial"/>
              </a:rPr>
              <a:t>National Policy Data Observatory (NPDO)</a:t>
            </a:r>
          </a:p>
          <a:p>
            <a:pPr defTabSz="914400" eaLnBrk="0" fontAlgn="base" hangingPunct="0">
              <a:lnSpc>
                <a:spcPct val="100000"/>
              </a:lnSpc>
              <a:spcBef>
                <a:spcPts val="0"/>
              </a:spcBef>
              <a:buClr>
                <a:srgbClr val="FFC000"/>
              </a:buClr>
            </a:pPr>
            <a:r>
              <a:rPr lang="en-US" sz="1900" kern="0" dirty="0">
                <a:solidFill>
                  <a:srgbClr val="000000"/>
                </a:solidFill>
                <a:latin typeface="Century Gothic" panose="020B0502020202020204" pitchFamily="34" charset="0"/>
                <a:ea typeface="+mn-ea"/>
                <a:cs typeface="Arial"/>
              </a:rPr>
              <a:t>Deployment of high-end project and engineering skills at SARAO to assist in the coordination of the development of ventilator production capacity for South Africa. </a:t>
            </a:r>
          </a:p>
          <a:p>
            <a:pPr defTabSz="914400" eaLnBrk="0" fontAlgn="base" hangingPunct="0">
              <a:lnSpc>
                <a:spcPct val="100000"/>
              </a:lnSpc>
              <a:spcBef>
                <a:spcPts val="0"/>
              </a:spcBef>
              <a:buClr>
                <a:srgbClr val="FFC000"/>
              </a:buClr>
            </a:pPr>
            <a:r>
              <a:rPr lang="en-US" sz="1900" kern="0" dirty="0">
                <a:solidFill>
                  <a:srgbClr val="000000"/>
                </a:solidFill>
                <a:latin typeface="Century Gothic" panose="020B0502020202020204" pitchFamily="34" charset="0"/>
                <a:ea typeface="+mn-ea"/>
                <a:cs typeface="Arial"/>
              </a:rPr>
              <a:t>Developed and successfully implemented a COVID-19 Africa Rapid Grant with international partners, resulting in a pooled fund of USD 4.6 million and a total of 75 grants.</a:t>
            </a:r>
          </a:p>
          <a:p>
            <a:pPr defTabSz="914400" eaLnBrk="0" fontAlgn="base" hangingPunct="0">
              <a:lnSpc>
                <a:spcPct val="100000"/>
              </a:lnSpc>
              <a:spcBef>
                <a:spcPts val="0"/>
              </a:spcBef>
              <a:buClr>
                <a:srgbClr val="FFC000"/>
              </a:buClr>
            </a:pPr>
            <a:r>
              <a:rPr lang="en-US" sz="1900" kern="0" dirty="0">
                <a:solidFill>
                  <a:srgbClr val="000000"/>
                </a:solidFill>
                <a:latin typeface="Century Gothic" panose="020B0502020202020204" pitchFamily="34" charset="0"/>
                <a:ea typeface="+mn-ea"/>
                <a:cs typeface="Arial"/>
              </a:rPr>
              <a:t>COVID-19 South African Dashboard developed in partnership between by Wits and </a:t>
            </a:r>
            <a:r>
              <a:rPr lang="en-US" sz="1900" kern="0" dirty="0" err="1">
                <a:solidFill>
                  <a:srgbClr val="000000"/>
                </a:solidFill>
                <a:latin typeface="Century Gothic" panose="020B0502020202020204" pitchFamily="34" charset="0"/>
                <a:ea typeface="+mn-ea"/>
                <a:cs typeface="Arial"/>
              </a:rPr>
              <a:t>iThemba</a:t>
            </a:r>
            <a:r>
              <a:rPr lang="en-US" sz="1900" kern="0" dirty="0">
                <a:solidFill>
                  <a:srgbClr val="000000"/>
                </a:solidFill>
                <a:latin typeface="Century Gothic" panose="020B0502020202020204" pitchFamily="34" charset="0"/>
                <a:ea typeface="+mn-ea"/>
                <a:cs typeface="Arial"/>
              </a:rPr>
              <a:t> LABS.</a:t>
            </a:r>
          </a:p>
          <a:p>
            <a:pPr defTabSz="914400" eaLnBrk="0" fontAlgn="base" hangingPunct="0">
              <a:lnSpc>
                <a:spcPct val="100000"/>
              </a:lnSpc>
              <a:spcBef>
                <a:spcPts val="0"/>
              </a:spcBef>
              <a:buClr>
                <a:srgbClr val="FFC000"/>
              </a:buClr>
            </a:pPr>
            <a:r>
              <a:rPr lang="en-US" sz="1900" kern="0" dirty="0">
                <a:solidFill>
                  <a:srgbClr val="000000"/>
                </a:solidFill>
                <a:latin typeface="Century Gothic" panose="020B0502020202020204" pitchFamily="34" charset="0"/>
                <a:ea typeface="+mn-ea"/>
                <a:cs typeface="Arial"/>
              </a:rPr>
              <a:t>SAIAB contributed alcohol for production of sanitizers by Rhodes University Pharmacy </a:t>
            </a:r>
            <a:r>
              <a:rPr lang="en-US" sz="1900" kern="0" dirty="0" err="1">
                <a:solidFill>
                  <a:srgbClr val="000000"/>
                </a:solidFill>
                <a:latin typeface="Century Gothic" panose="020B0502020202020204" pitchFamily="34" charset="0"/>
                <a:ea typeface="+mn-ea"/>
                <a:cs typeface="Arial"/>
              </a:rPr>
              <a:t>Dept</a:t>
            </a:r>
            <a:r>
              <a:rPr lang="en-US" sz="1900" kern="0" dirty="0">
                <a:solidFill>
                  <a:srgbClr val="000000"/>
                </a:solidFill>
                <a:latin typeface="Century Gothic" panose="020B0502020202020204" pitchFamily="34" charset="0"/>
                <a:ea typeface="+mn-ea"/>
                <a:cs typeface="Arial"/>
              </a:rPr>
              <a:t> to be distributed in disadvantaged health facilities and communities in </a:t>
            </a:r>
            <a:r>
              <a:rPr lang="en-US" sz="1900" kern="0" dirty="0" err="1">
                <a:solidFill>
                  <a:srgbClr val="000000"/>
                </a:solidFill>
                <a:latin typeface="Century Gothic" panose="020B0502020202020204" pitchFamily="34" charset="0"/>
                <a:ea typeface="+mn-ea"/>
                <a:cs typeface="Arial"/>
              </a:rPr>
              <a:t>Makhanda</a:t>
            </a:r>
            <a:r>
              <a:rPr lang="en-US" sz="1900" kern="0" dirty="0">
                <a:solidFill>
                  <a:srgbClr val="000000"/>
                </a:solidFill>
                <a:latin typeface="Century Gothic" panose="020B0502020202020204" pitchFamily="34" charset="0"/>
                <a:ea typeface="+mn-ea"/>
                <a:cs typeface="Arial"/>
              </a:rPr>
              <a:t>.</a:t>
            </a:r>
          </a:p>
          <a:p>
            <a:pPr defTabSz="914400" eaLnBrk="0" fontAlgn="base" hangingPunct="0">
              <a:lnSpc>
                <a:spcPct val="100000"/>
              </a:lnSpc>
              <a:spcBef>
                <a:spcPts val="0"/>
              </a:spcBef>
              <a:buClr>
                <a:srgbClr val="FFC000"/>
              </a:buClr>
            </a:pPr>
            <a:r>
              <a:rPr lang="en-US" sz="1900" kern="0" dirty="0">
                <a:solidFill>
                  <a:srgbClr val="000000"/>
                </a:solidFill>
                <a:latin typeface="Century Gothic" panose="020B0502020202020204" pitchFamily="34" charset="0"/>
                <a:ea typeface="+mn-ea"/>
                <a:cs typeface="Arial"/>
              </a:rPr>
              <a:t>DSI/SAEON’s Risk and Vulnerability Atlas </a:t>
            </a:r>
            <a:r>
              <a:rPr lang="en-US" sz="1900" kern="0" dirty="0" err="1">
                <a:solidFill>
                  <a:srgbClr val="000000"/>
                </a:solidFill>
                <a:latin typeface="Century Gothic" panose="020B0502020202020204" pitchFamily="34" charset="0"/>
                <a:ea typeface="+mn-ea"/>
                <a:cs typeface="Arial"/>
              </a:rPr>
              <a:t>utilised</a:t>
            </a:r>
            <a:r>
              <a:rPr lang="en-US" sz="1900" kern="0" dirty="0">
                <a:solidFill>
                  <a:srgbClr val="000000"/>
                </a:solidFill>
                <a:latin typeface="Century Gothic" panose="020B0502020202020204" pitchFamily="34" charset="0"/>
                <a:ea typeface="+mn-ea"/>
                <a:cs typeface="Arial"/>
              </a:rPr>
              <a:t> to map vulnerability of municipal areas to COVID-19.</a:t>
            </a:r>
          </a:p>
          <a:p>
            <a:pPr defTabSz="914400" eaLnBrk="0" fontAlgn="base" hangingPunct="0">
              <a:lnSpc>
                <a:spcPct val="100000"/>
              </a:lnSpc>
              <a:spcBef>
                <a:spcPts val="0"/>
              </a:spcBef>
              <a:buClr>
                <a:srgbClr val="FFC000"/>
              </a:buClr>
            </a:pPr>
            <a:endParaRPr lang="en-US" sz="1900" b="1" kern="0" dirty="0">
              <a:solidFill>
                <a:srgbClr val="000000"/>
              </a:solidFill>
              <a:latin typeface="Century Gothic" panose="020B0502020202020204" pitchFamily="34" charset="0"/>
              <a:ea typeface="+mn-ea"/>
              <a:cs typeface="Arial"/>
            </a:endParaRPr>
          </a:p>
          <a:p>
            <a:pPr marL="0" lvl="0" indent="0" defTabSz="914400" eaLnBrk="0" fontAlgn="base" hangingPunct="0">
              <a:lnSpc>
                <a:spcPct val="100000"/>
              </a:lnSpc>
              <a:spcBef>
                <a:spcPts val="0"/>
              </a:spcBef>
              <a:buClr>
                <a:srgbClr val="FFC000"/>
              </a:buClr>
              <a:buNone/>
            </a:pPr>
            <a:endParaRPr lang="en-US" sz="1900" b="1" i="1" kern="0" dirty="0">
              <a:solidFill>
                <a:srgbClr val="000000"/>
              </a:solidFill>
              <a:latin typeface="Century Gothic" panose="020B0502020202020204" pitchFamily="34" charset="0"/>
              <a:ea typeface="+mn-ea"/>
              <a:cs typeface="Arial"/>
            </a:endParaRPr>
          </a:p>
          <a:p>
            <a:pPr marL="0" lvl="0" indent="0" defTabSz="914400" eaLnBrk="0" fontAlgn="base" hangingPunct="0">
              <a:lnSpc>
                <a:spcPct val="100000"/>
              </a:lnSpc>
              <a:spcBef>
                <a:spcPts val="0"/>
              </a:spcBef>
              <a:buClr>
                <a:srgbClr val="FFC000"/>
              </a:buClr>
              <a:buNone/>
            </a:pPr>
            <a:endParaRPr lang="en-US" sz="1900" b="1" i="1" kern="0" dirty="0">
              <a:solidFill>
                <a:srgbClr val="000000"/>
              </a:solidFill>
              <a:latin typeface="Century Gothic" panose="020B0502020202020204" pitchFamily="34" charset="0"/>
              <a:ea typeface="+mn-ea"/>
              <a:cs typeface="Arial"/>
            </a:endParaRPr>
          </a:p>
          <a:p>
            <a:pPr lvl="1" algn="just">
              <a:lnSpc>
                <a:spcPct val="100000"/>
              </a:lnSpc>
              <a:spcBef>
                <a:spcPts val="0"/>
              </a:spcBef>
              <a:buClr>
                <a:schemeClr val="accent4"/>
              </a:buClr>
              <a:buFont typeface="Wingdings" panose="05000000000000000000" pitchFamily="2" charset="2"/>
              <a:buChar char="§"/>
            </a:pPr>
            <a:endParaRPr lang="en-US" sz="1900" dirty="0">
              <a:solidFill>
                <a:schemeClr val="tx1"/>
              </a:solidFill>
              <a:latin typeface="Century Gothic" panose="020B0502020202020204" pitchFamily="34" charset="0"/>
            </a:endParaRPr>
          </a:p>
          <a:p>
            <a:pPr lvl="1" algn="just">
              <a:lnSpc>
                <a:spcPct val="100000"/>
              </a:lnSpc>
              <a:spcBef>
                <a:spcPts val="0"/>
              </a:spcBef>
              <a:buClr>
                <a:schemeClr val="accent4"/>
              </a:buClr>
              <a:buFont typeface="Wingdings" panose="05000000000000000000" pitchFamily="2" charset="2"/>
              <a:buChar char="§"/>
            </a:pPr>
            <a:endParaRPr lang="en-US" sz="1900" dirty="0">
              <a:solidFill>
                <a:schemeClr val="tx1"/>
              </a:solidFill>
              <a:latin typeface="Century Gothic" panose="020B0502020202020204" pitchFamily="34" charset="0"/>
            </a:endParaRPr>
          </a:p>
          <a:p>
            <a:pPr lvl="1" algn="just">
              <a:lnSpc>
                <a:spcPct val="100000"/>
              </a:lnSpc>
              <a:spcBef>
                <a:spcPts val="0"/>
              </a:spcBef>
              <a:buClr>
                <a:schemeClr val="accent4"/>
              </a:buClr>
              <a:buFont typeface="Wingdings" panose="05000000000000000000" pitchFamily="2" charset="2"/>
              <a:buChar char="§"/>
            </a:pPr>
            <a:endParaRPr lang="en-US" sz="1900" dirty="0">
              <a:solidFill>
                <a:schemeClr val="tx1"/>
              </a:solidFill>
              <a:latin typeface="Century Gothic" panose="020B0502020202020204" pitchFamily="34" charset="0"/>
            </a:endParaRPr>
          </a:p>
          <a:p>
            <a:pPr lvl="1" algn="just">
              <a:lnSpc>
                <a:spcPct val="100000"/>
              </a:lnSpc>
              <a:spcBef>
                <a:spcPts val="0"/>
              </a:spcBef>
              <a:buClr>
                <a:schemeClr val="accent4"/>
              </a:buClr>
              <a:buFont typeface="Wingdings" panose="05000000000000000000" pitchFamily="2" charset="2"/>
              <a:buChar char="§"/>
            </a:pPr>
            <a:endParaRPr lang="en-US" sz="1900" dirty="0">
              <a:solidFill>
                <a:schemeClr val="tx1"/>
              </a:solidFill>
              <a:latin typeface="Century Gothic" panose="020B0502020202020204" pitchFamily="34" charset="0"/>
            </a:endParaRPr>
          </a:p>
          <a:p>
            <a:pPr lvl="1" algn="just">
              <a:lnSpc>
                <a:spcPct val="100000"/>
              </a:lnSpc>
              <a:spcBef>
                <a:spcPts val="0"/>
              </a:spcBef>
              <a:buClr>
                <a:schemeClr val="accent4"/>
              </a:buClr>
              <a:buFont typeface="Wingdings" panose="05000000000000000000" pitchFamily="2" charset="2"/>
              <a:buChar char="§"/>
            </a:pPr>
            <a:endParaRPr lang="en-US" sz="1900" dirty="0">
              <a:solidFill>
                <a:schemeClr val="tx1"/>
              </a:solidFill>
              <a:latin typeface="Century Gothic" panose="020B0502020202020204" pitchFamily="34" charset="0"/>
            </a:endParaRPr>
          </a:p>
          <a:p>
            <a:pPr marL="456057" lvl="1" indent="0" algn="just">
              <a:lnSpc>
                <a:spcPct val="100000"/>
              </a:lnSpc>
              <a:spcBef>
                <a:spcPts val="0"/>
              </a:spcBef>
              <a:buClr>
                <a:schemeClr val="accent4"/>
              </a:buClr>
              <a:buNone/>
            </a:pPr>
            <a:endParaRPr lang="en-US" sz="1900" dirty="0">
              <a:solidFill>
                <a:schemeClr val="tx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C7D2790F-713D-4AF7-A5ED-F9AC6C3DAB1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Rectangle 7"/>
          <p:cNvSpPr/>
          <p:nvPr/>
        </p:nvSpPr>
        <p:spPr>
          <a:xfrm>
            <a:off x="0" y="1022699"/>
            <a:ext cx="6858000" cy="3000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922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B157E-AED8-4AA4-9DF3-BD4C84ECC50B}"/>
              </a:ext>
            </a:extLst>
          </p:cNvPr>
          <p:cNvSpPr>
            <a:spLocks noGrp="1"/>
          </p:cNvSpPr>
          <p:nvPr>
            <p:ph type="title"/>
          </p:nvPr>
        </p:nvSpPr>
        <p:spPr>
          <a:xfrm>
            <a:off x="0" y="44971"/>
            <a:ext cx="9144000" cy="973014"/>
          </a:xfrm>
        </p:spPr>
        <p:txBody>
          <a:bodyPr>
            <a:noAutofit/>
          </a:bodyPr>
          <a:lstStyle/>
          <a:p>
            <a:r>
              <a:rPr lang="en-US" sz="3000" b="1" dirty="0">
                <a:latin typeface="Century Gothic" panose="020B0502020202020204" pitchFamily="34" charset="0"/>
              </a:rPr>
              <a:t>DSI COVID-19 INTERVENTIONS  (2)</a:t>
            </a:r>
            <a:r>
              <a:rPr lang="en-US" sz="3000" dirty="0"/>
              <a:t/>
            </a:r>
            <a:br>
              <a:rPr lang="en-US" sz="3000" dirty="0"/>
            </a:br>
            <a:endParaRPr lang="en-US" sz="3000" dirty="0"/>
          </a:p>
        </p:txBody>
      </p:sp>
      <p:sp>
        <p:nvSpPr>
          <p:cNvPr id="3" name="Content Placeholder 2">
            <a:extLst>
              <a:ext uri="{FF2B5EF4-FFF2-40B4-BE49-F238E27FC236}">
                <a16:creationId xmlns:a16="http://schemas.microsoft.com/office/drawing/2014/main" id="{0EC7AC37-FADC-42C1-A9D6-332852BDC2E3}"/>
              </a:ext>
            </a:extLst>
          </p:cNvPr>
          <p:cNvSpPr>
            <a:spLocks noGrp="1"/>
          </p:cNvSpPr>
          <p:nvPr>
            <p:ph idx="1"/>
          </p:nvPr>
        </p:nvSpPr>
        <p:spPr>
          <a:xfrm>
            <a:off x="0" y="973015"/>
            <a:ext cx="9144000" cy="5867523"/>
          </a:xfrm>
        </p:spPr>
        <p:txBody>
          <a:bodyPr>
            <a:normAutofit/>
          </a:bodyPr>
          <a:lstStyle/>
          <a:p>
            <a:pPr marL="0" indent="0" algn="just">
              <a:lnSpc>
                <a:spcPct val="150000"/>
              </a:lnSpc>
              <a:buClr>
                <a:schemeClr val="accent4"/>
              </a:buClr>
              <a:buNone/>
            </a:pPr>
            <a:r>
              <a:rPr lang="en-US" sz="2000" b="1" i="1" dirty="0">
                <a:solidFill>
                  <a:schemeClr val="tx1"/>
                </a:solidFill>
                <a:latin typeface="Century Gothic" panose="020B0502020202020204" pitchFamily="34" charset="0"/>
              </a:rPr>
              <a:t>Media brief that highlight new scientific results on 501Y.V2</a:t>
            </a:r>
          </a:p>
          <a:p>
            <a:pPr marL="0" indent="0" algn="just">
              <a:lnSpc>
                <a:spcPct val="150000"/>
              </a:lnSpc>
              <a:buClr>
                <a:schemeClr val="accent4"/>
              </a:buClr>
              <a:buNone/>
            </a:pPr>
            <a:r>
              <a:rPr lang="en-US" sz="2000" dirty="0">
                <a:solidFill>
                  <a:schemeClr val="tx1"/>
                </a:solidFill>
                <a:latin typeface="Century Gothic" panose="020B0502020202020204" pitchFamily="34" charset="0"/>
              </a:rPr>
              <a:t> </a:t>
            </a:r>
          </a:p>
          <a:p>
            <a:pPr lvl="1" algn="just">
              <a:lnSpc>
                <a:spcPct val="150000"/>
              </a:lnSpc>
              <a:buClr>
                <a:schemeClr val="accent4"/>
              </a:buClr>
              <a:buFont typeface="Wingdings" panose="05000000000000000000" pitchFamily="2" charset="2"/>
              <a:buChar char="§"/>
            </a:pPr>
            <a:endParaRPr lang="en-US" sz="1200" dirty="0">
              <a:solidFill>
                <a:schemeClr val="tx1"/>
              </a:solidFill>
              <a:latin typeface="Century Gothic" panose="020B0502020202020204" pitchFamily="34" charset="0"/>
            </a:endParaRPr>
          </a:p>
          <a:p>
            <a:pPr lvl="1" algn="just">
              <a:lnSpc>
                <a:spcPct val="150000"/>
              </a:lnSpc>
              <a:buClr>
                <a:schemeClr val="accent4"/>
              </a:buClr>
              <a:buFont typeface="Wingdings" panose="05000000000000000000" pitchFamily="2" charset="2"/>
              <a:buChar char="§"/>
            </a:pPr>
            <a:endParaRPr lang="en-US" sz="1200" dirty="0">
              <a:solidFill>
                <a:schemeClr val="tx1"/>
              </a:solidFill>
              <a:latin typeface="Century Gothic" panose="020B0502020202020204" pitchFamily="34" charset="0"/>
            </a:endParaRPr>
          </a:p>
          <a:p>
            <a:pPr lvl="1" algn="just">
              <a:lnSpc>
                <a:spcPct val="150000"/>
              </a:lnSpc>
              <a:buClr>
                <a:schemeClr val="accent4"/>
              </a:buClr>
              <a:buFont typeface="Wingdings" panose="05000000000000000000" pitchFamily="2" charset="2"/>
              <a:buChar char="§"/>
            </a:pPr>
            <a:endParaRPr lang="en-US" sz="1200" dirty="0">
              <a:solidFill>
                <a:schemeClr val="tx1"/>
              </a:solidFill>
              <a:latin typeface="Century Gothic" panose="020B0502020202020204" pitchFamily="34" charset="0"/>
            </a:endParaRPr>
          </a:p>
          <a:p>
            <a:pPr lvl="1" algn="just">
              <a:lnSpc>
                <a:spcPct val="150000"/>
              </a:lnSpc>
              <a:buClr>
                <a:schemeClr val="accent4"/>
              </a:buClr>
              <a:buFont typeface="Wingdings" panose="05000000000000000000" pitchFamily="2" charset="2"/>
              <a:buChar char="§"/>
            </a:pPr>
            <a:endParaRPr lang="en-US" sz="1200" dirty="0">
              <a:solidFill>
                <a:schemeClr val="tx1"/>
              </a:solidFill>
              <a:latin typeface="Century Gothic" panose="020B0502020202020204" pitchFamily="34" charset="0"/>
            </a:endParaRPr>
          </a:p>
          <a:p>
            <a:pPr lvl="1" algn="just">
              <a:lnSpc>
                <a:spcPct val="150000"/>
              </a:lnSpc>
              <a:buClr>
                <a:schemeClr val="accent4"/>
              </a:buClr>
              <a:buFont typeface="Wingdings" panose="05000000000000000000" pitchFamily="2" charset="2"/>
              <a:buChar char="§"/>
            </a:pPr>
            <a:endParaRPr lang="en-US" sz="1200" dirty="0">
              <a:solidFill>
                <a:schemeClr val="tx1"/>
              </a:solidFill>
              <a:latin typeface="Century Gothic" panose="020B0502020202020204" pitchFamily="34" charset="0"/>
            </a:endParaRPr>
          </a:p>
          <a:p>
            <a:pPr marL="456057" lvl="1" indent="0" algn="just">
              <a:lnSpc>
                <a:spcPct val="150000"/>
              </a:lnSpc>
              <a:buClr>
                <a:schemeClr val="accent4"/>
              </a:buClr>
              <a:buNone/>
            </a:pPr>
            <a:endParaRPr lang="en-US" sz="1200" dirty="0">
              <a:solidFill>
                <a:schemeClr val="tx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C7D2790F-713D-4AF7-A5ED-F9AC6C3DAB1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Rectangle 7"/>
          <p:cNvSpPr/>
          <p:nvPr/>
        </p:nvSpPr>
        <p:spPr>
          <a:xfrm>
            <a:off x="0" y="1022699"/>
            <a:ext cx="6858000" cy="30008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Shape&#10;&#10;Description automatically generated with low confidence">
            <a:extLst>
              <a:ext uri="{FF2B5EF4-FFF2-40B4-BE49-F238E27FC236}">
                <a16:creationId xmlns:a16="http://schemas.microsoft.com/office/drawing/2014/main" id="{BAF812F6-B413-DB43-868C-5E68C11A7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9" y="1661088"/>
            <a:ext cx="1359024" cy="1153672"/>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8096D4CB-F182-DC4F-9368-A405952F5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43" y="2916200"/>
            <a:ext cx="1625600" cy="1192877"/>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CF88768B-5BBF-3240-92B4-656CA57244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239" y="4423419"/>
            <a:ext cx="1625600" cy="1162397"/>
          </a:xfrm>
          <a:prstGeom prst="rect">
            <a:avLst/>
          </a:prstGeom>
        </p:spPr>
      </p:pic>
      <p:sp>
        <p:nvSpPr>
          <p:cNvPr id="11" name="Content Placeholder 2">
            <a:extLst>
              <a:ext uri="{FF2B5EF4-FFF2-40B4-BE49-F238E27FC236}">
                <a16:creationId xmlns:a16="http://schemas.microsoft.com/office/drawing/2014/main" id="{157780A2-6199-7840-96AB-447A6D367E4E}"/>
              </a:ext>
            </a:extLst>
          </p:cNvPr>
          <p:cNvSpPr txBox="1">
            <a:spLocks/>
          </p:cNvSpPr>
          <p:nvPr/>
        </p:nvSpPr>
        <p:spPr bwMode="auto">
          <a:xfrm>
            <a:off x="1445072" y="1980175"/>
            <a:ext cx="7571184" cy="34599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cs typeface="Arial"/>
              </a:rPr>
              <a:t>Update of NGS-SA and variants in SA.</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cs typeface="Arial"/>
              </a:rPr>
              <a:t>Effect of 501Y.V2 in neutralization of first wave virus and vaccines.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cs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cs typeface="Arial"/>
              </a:rPr>
              <a:t>Effect of 501Y.V2 on neutralizing itself and other variants.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cs typeface="Arial"/>
            </a:endParaRPr>
          </a:p>
        </p:txBody>
      </p:sp>
      <p:grpSp>
        <p:nvGrpSpPr>
          <p:cNvPr id="12" name="Group 11">
            <a:extLst>
              <a:ext uri="{FF2B5EF4-FFF2-40B4-BE49-F238E27FC236}">
                <a16:creationId xmlns:a16="http://schemas.microsoft.com/office/drawing/2014/main" id="{73775B70-E905-824C-A901-359EABAAA710}"/>
              </a:ext>
            </a:extLst>
          </p:cNvPr>
          <p:cNvGrpSpPr/>
          <p:nvPr/>
        </p:nvGrpSpPr>
        <p:grpSpPr>
          <a:xfrm>
            <a:off x="-3510" y="6082755"/>
            <a:ext cx="9147510" cy="775245"/>
            <a:chOff x="-3510" y="6362651"/>
            <a:chExt cx="9147510" cy="503353"/>
          </a:xfrm>
        </p:grpSpPr>
        <p:sp>
          <p:nvSpPr>
            <p:cNvPr id="13" name="Rectangle 12">
              <a:extLst>
                <a:ext uri="{FF2B5EF4-FFF2-40B4-BE49-F238E27FC236}">
                  <a16:creationId xmlns:a16="http://schemas.microsoft.com/office/drawing/2014/main" id="{5F547F5F-4CE5-E94F-ABEF-4AB7838D8F74}"/>
                </a:ext>
              </a:extLst>
            </p:cNvPr>
            <p:cNvSpPr/>
            <p:nvPr/>
          </p:nvSpPr>
          <p:spPr>
            <a:xfrm>
              <a:off x="0" y="6362651"/>
              <a:ext cx="9144000" cy="495349"/>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Arial"/>
              </a:endParaRPr>
            </a:p>
          </p:txBody>
        </p:sp>
        <p:grpSp>
          <p:nvGrpSpPr>
            <p:cNvPr id="14" name="Group 13">
              <a:extLst>
                <a:ext uri="{FF2B5EF4-FFF2-40B4-BE49-F238E27FC236}">
                  <a16:creationId xmlns:a16="http://schemas.microsoft.com/office/drawing/2014/main" id="{E885728F-3EB1-BE44-9A7C-A569046C3D4E}"/>
                </a:ext>
              </a:extLst>
            </p:cNvPr>
            <p:cNvGrpSpPr/>
            <p:nvPr/>
          </p:nvGrpSpPr>
          <p:grpSpPr>
            <a:xfrm>
              <a:off x="-3510" y="6392059"/>
              <a:ext cx="9147510" cy="473945"/>
              <a:chOff x="-3510" y="4111828"/>
              <a:chExt cx="9147510" cy="473945"/>
            </a:xfrm>
          </p:grpSpPr>
          <p:pic>
            <p:nvPicPr>
              <p:cNvPr id="15" name="Picture 14">
                <a:extLst>
                  <a:ext uri="{FF2B5EF4-FFF2-40B4-BE49-F238E27FC236}">
                    <a16:creationId xmlns:a16="http://schemas.microsoft.com/office/drawing/2014/main" id="{63F5D29F-1F76-5544-95F8-FC9A229F4A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0865" y="4111828"/>
                <a:ext cx="6933135" cy="473945"/>
              </a:xfrm>
              <a:prstGeom prst="rect">
                <a:avLst/>
              </a:prstGeom>
            </p:spPr>
          </p:pic>
          <p:pic>
            <p:nvPicPr>
              <p:cNvPr id="16" name="Picture 15">
                <a:extLst>
                  <a:ext uri="{FF2B5EF4-FFF2-40B4-BE49-F238E27FC236}">
                    <a16:creationId xmlns:a16="http://schemas.microsoft.com/office/drawing/2014/main" id="{0D810342-7610-0248-ADEE-D83BE950081D}"/>
                  </a:ext>
                </a:extLst>
              </p:cNvPr>
              <p:cNvPicPr>
                <a:picLocks noChangeAspect="1"/>
              </p:cNvPicPr>
              <p:nvPr/>
            </p:nvPicPr>
            <p:blipFill>
              <a:blip r:embed="rId6"/>
              <a:stretch>
                <a:fillRect/>
              </a:stretch>
            </p:blipFill>
            <p:spPr>
              <a:xfrm>
                <a:off x="-3510" y="4145396"/>
                <a:ext cx="1309923" cy="386261"/>
              </a:xfrm>
              <a:prstGeom prst="rect">
                <a:avLst/>
              </a:prstGeom>
            </p:spPr>
          </p:pic>
          <p:pic>
            <p:nvPicPr>
              <p:cNvPr id="17" name="Picture 16" descr="Logo&#10;&#10;Description automatically generated">
                <a:extLst>
                  <a:ext uri="{FF2B5EF4-FFF2-40B4-BE49-F238E27FC236}">
                    <a16:creationId xmlns:a16="http://schemas.microsoft.com/office/drawing/2014/main" id="{839E9992-76F8-9149-8AF5-F2AD3F22F4B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624" t="1522"/>
              <a:stretch/>
            </p:blipFill>
            <p:spPr>
              <a:xfrm>
                <a:off x="1333296" y="4111828"/>
                <a:ext cx="780532" cy="434024"/>
              </a:xfrm>
              <a:prstGeom prst="rect">
                <a:avLst/>
              </a:prstGeom>
            </p:spPr>
          </p:pic>
        </p:grpSp>
      </p:grpSp>
    </p:spTree>
    <p:extLst>
      <p:ext uri="{BB962C8B-B14F-4D97-AF65-F5344CB8AC3E}">
        <p14:creationId xmlns:p14="http://schemas.microsoft.com/office/powerpoint/2010/main" val="3621418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67" y="176145"/>
            <a:ext cx="8540384" cy="558013"/>
          </a:xfrm>
        </p:spPr>
        <p:txBody>
          <a:bodyPr>
            <a:noAutofit/>
          </a:bodyPr>
          <a:lstStyle/>
          <a:p>
            <a:r>
              <a:rPr lang="en-US" sz="2800" b="1" dirty="0">
                <a:latin typeface="Century Gothic" panose="020B0502020202020204" pitchFamily="34" charset="0"/>
              </a:rPr>
              <a:t>DSI COVID-19 INTERVENTIONS  (3)</a:t>
            </a:r>
            <a:r>
              <a:rPr lang="en-ZA" sz="2947" b="1" dirty="0">
                <a:solidFill>
                  <a:schemeClr val="bg1">
                    <a:lumMod val="95000"/>
                  </a:schemeClr>
                </a:solidFill>
                <a:latin typeface="+mn-lt"/>
              </a:rPr>
              <a:t/>
            </a:r>
            <a:br>
              <a:rPr lang="en-ZA" sz="2947" b="1" dirty="0">
                <a:solidFill>
                  <a:schemeClr val="bg1">
                    <a:lumMod val="95000"/>
                  </a:schemeClr>
                </a:solidFill>
                <a:latin typeface="+mn-lt"/>
              </a:rPr>
            </a:br>
            <a:endParaRPr lang="en-GB" sz="2947" b="1" dirty="0">
              <a:solidFill>
                <a:schemeClr val="bg1">
                  <a:lumMod val="95000"/>
                </a:schemeClr>
              </a:solidFill>
              <a:latin typeface="+mn-lt"/>
            </a:endParaRPr>
          </a:p>
        </p:txBody>
      </p:sp>
      <p:grpSp>
        <p:nvGrpSpPr>
          <p:cNvPr id="6" name="Group 5"/>
          <p:cNvGrpSpPr/>
          <p:nvPr/>
        </p:nvGrpSpPr>
        <p:grpSpPr>
          <a:xfrm>
            <a:off x="3685300" y="1252072"/>
            <a:ext cx="5062654" cy="5053678"/>
            <a:chOff x="3780263" y="1084646"/>
            <a:chExt cx="5062654" cy="5053678"/>
          </a:xfrm>
        </p:grpSpPr>
        <p:pic>
          <p:nvPicPr>
            <p:cNvPr id="7" name="Content Placeholder 7">
              <a:extLst>
                <a:ext uri="{FF2B5EF4-FFF2-40B4-BE49-F238E27FC236}">
                  <a16:creationId xmlns:a16="http://schemas.microsoft.com/office/drawing/2014/main" id="{26064D1B-0B1B-3A48-BACD-BB263817E8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9039" y="1484979"/>
              <a:ext cx="4605102" cy="1882860"/>
            </a:xfrm>
            <a:prstGeom prst="rect">
              <a:avLst/>
            </a:prstGeom>
            <a:ln w="38100">
              <a:solidFill>
                <a:srgbClr val="0B1E6B"/>
              </a:solidFill>
            </a:ln>
          </p:spPr>
        </p:pic>
        <p:pic>
          <p:nvPicPr>
            <p:cNvPr id="8" name="Picture 7">
              <a:extLst>
                <a:ext uri="{FF2B5EF4-FFF2-40B4-BE49-F238E27FC236}">
                  <a16:creationId xmlns:a16="http://schemas.microsoft.com/office/drawing/2014/main" id="{33216873-CBF9-FD46-A4F8-37CEDE7A480E}"/>
                </a:ext>
              </a:extLst>
            </p:cNvPr>
            <p:cNvPicPr>
              <a:picLocks noChangeAspect="1"/>
            </p:cNvPicPr>
            <p:nvPr/>
          </p:nvPicPr>
          <p:blipFill>
            <a:blip r:embed="rId4"/>
            <a:stretch>
              <a:fillRect/>
            </a:stretch>
          </p:blipFill>
          <p:spPr>
            <a:xfrm>
              <a:off x="3909586" y="5496437"/>
              <a:ext cx="1124105" cy="641887"/>
            </a:xfrm>
            <a:prstGeom prst="rect">
              <a:avLst/>
            </a:prstGeom>
          </p:spPr>
        </p:pic>
        <p:pic>
          <p:nvPicPr>
            <p:cNvPr id="9" name="Picture 8">
              <a:extLst>
                <a:ext uri="{FF2B5EF4-FFF2-40B4-BE49-F238E27FC236}">
                  <a16:creationId xmlns:a16="http://schemas.microsoft.com/office/drawing/2014/main" id="{C9FC60A0-78BE-FD42-96D1-615277594A71}"/>
                </a:ext>
              </a:extLst>
            </p:cNvPr>
            <p:cNvPicPr>
              <a:picLocks noChangeAspect="1"/>
            </p:cNvPicPr>
            <p:nvPr/>
          </p:nvPicPr>
          <p:blipFill>
            <a:blip r:embed="rId5"/>
            <a:stretch>
              <a:fillRect/>
            </a:stretch>
          </p:blipFill>
          <p:spPr>
            <a:xfrm>
              <a:off x="5033691" y="5484936"/>
              <a:ext cx="1182936" cy="653387"/>
            </a:xfrm>
            <a:prstGeom prst="rect">
              <a:avLst/>
            </a:prstGeom>
          </p:spPr>
        </p:pic>
        <p:pic>
          <p:nvPicPr>
            <p:cNvPr id="10" name="Picture 9">
              <a:extLst>
                <a:ext uri="{FF2B5EF4-FFF2-40B4-BE49-F238E27FC236}">
                  <a16:creationId xmlns:a16="http://schemas.microsoft.com/office/drawing/2014/main" id="{4D285771-D251-C247-8602-47EF6F5D1FE8}"/>
                </a:ext>
              </a:extLst>
            </p:cNvPr>
            <p:cNvPicPr>
              <a:picLocks noChangeAspect="1"/>
            </p:cNvPicPr>
            <p:nvPr/>
          </p:nvPicPr>
          <p:blipFill>
            <a:blip r:embed="rId6"/>
            <a:stretch>
              <a:fillRect/>
            </a:stretch>
          </p:blipFill>
          <p:spPr>
            <a:xfrm>
              <a:off x="6216627" y="5584834"/>
              <a:ext cx="1112048" cy="451280"/>
            </a:xfrm>
            <a:prstGeom prst="rect">
              <a:avLst/>
            </a:prstGeom>
          </p:spPr>
        </p:pic>
        <p:pic>
          <p:nvPicPr>
            <p:cNvPr id="11" name="Picture 10">
              <a:extLst>
                <a:ext uri="{FF2B5EF4-FFF2-40B4-BE49-F238E27FC236}">
                  <a16:creationId xmlns:a16="http://schemas.microsoft.com/office/drawing/2014/main" id="{ACBDFFC4-FADB-3B46-A99B-F59222C376F6}"/>
                </a:ext>
              </a:extLst>
            </p:cNvPr>
            <p:cNvPicPr>
              <a:picLocks noChangeAspect="1"/>
            </p:cNvPicPr>
            <p:nvPr/>
          </p:nvPicPr>
          <p:blipFill>
            <a:blip r:embed="rId7"/>
            <a:stretch>
              <a:fillRect/>
            </a:stretch>
          </p:blipFill>
          <p:spPr>
            <a:xfrm>
              <a:off x="7443438" y="5559145"/>
              <a:ext cx="1114771" cy="513353"/>
            </a:xfrm>
            <a:prstGeom prst="rect">
              <a:avLst/>
            </a:prstGeom>
          </p:spPr>
        </p:pic>
        <p:sp>
          <p:nvSpPr>
            <p:cNvPr id="12" name="Rectangle 11">
              <a:extLst>
                <a:ext uri="{FF2B5EF4-FFF2-40B4-BE49-F238E27FC236}">
                  <a16:creationId xmlns:a16="http://schemas.microsoft.com/office/drawing/2014/main" id="{99B495DA-6FD3-5943-BECC-86EEB0280C5C}"/>
                </a:ext>
              </a:extLst>
            </p:cNvPr>
            <p:cNvSpPr/>
            <p:nvPr/>
          </p:nvSpPr>
          <p:spPr>
            <a:xfrm>
              <a:off x="3780263" y="1084646"/>
              <a:ext cx="5062654" cy="307777"/>
            </a:xfrm>
            <a:prstGeom prst="rect">
              <a:avLst/>
            </a:prstGeom>
          </p:spPr>
          <p:txBody>
            <a:bodyPr wrap="square">
              <a:spAutoFit/>
            </a:bodyPr>
            <a:lstStyle/>
            <a:p>
              <a:pPr algn="ctr"/>
              <a:r>
                <a:rPr lang="en-US" sz="1400" b="1" dirty="0"/>
                <a:t>Fuel Cell Deployment at 1 Military Hospital, Pretoria, South Africa</a:t>
              </a:r>
            </a:p>
          </p:txBody>
        </p:sp>
      </p:grpSp>
      <p:pic>
        <p:nvPicPr>
          <p:cNvPr id="13" name="5C87587F73669A4F916CBBB35BAB3766@dst.local" descr="5C87587F73669A4F916CBBB35BAB3766@dst">
            <a:extLst>
              <a:ext uri="{FF2B5EF4-FFF2-40B4-BE49-F238E27FC236}">
                <a16:creationId xmlns:a16="http://schemas.microsoft.com/office/drawing/2014/main" id="{5E78AA52-7AE8-0742-85E0-A4EC8791BD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4076" y="3686347"/>
            <a:ext cx="4605102" cy="1889141"/>
          </a:xfrm>
          <a:prstGeom prst="rect">
            <a:avLst/>
          </a:prstGeom>
          <a:noFill/>
          <a:ln w="38100">
            <a:solidFill>
              <a:srgbClr val="0B1E6B"/>
            </a:solidFill>
            <a:miter lim="800000"/>
            <a:headEnd/>
            <a:tailEnd/>
          </a:ln>
          <a:extLst>
            <a:ext uri="{909E8E84-426E-40DD-AFC4-6F175D3DCCD1}">
              <a14:hiddenFill xmlns:a14="http://schemas.microsoft.com/office/drawing/2010/main">
                <a:solidFill>
                  <a:srgbClr val="FFFFFF"/>
                </a:solidFill>
              </a14:hiddenFill>
            </a:ext>
          </a:extLst>
        </p:spPr>
      </p:pic>
      <p:sp>
        <p:nvSpPr>
          <p:cNvPr id="14" name="Text Placeholder 4">
            <a:extLst>
              <a:ext uri="{FF2B5EF4-FFF2-40B4-BE49-F238E27FC236}">
                <a16:creationId xmlns:a16="http://schemas.microsoft.com/office/drawing/2014/main" id="{981F94B4-7812-FC45-ADFB-135EFF074120}"/>
              </a:ext>
            </a:extLst>
          </p:cNvPr>
          <p:cNvSpPr txBox="1">
            <a:spLocks/>
          </p:cNvSpPr>
          <p:nvPr/>
        </p:nvSpPr>
        <p:spPr>
          <a:xfrm>
            <a:off x="213685" y="1110404"/>
            <a:ext cx="3498232" cy="5772862"/>
          </a:xfrm>
          <a:prstGeom prst="rect">
            <a:avLst/>
          </a:prstGeom>
          <a:noFill/>
          <a:ln w="57150">
            <a:noFill/>
          </a:ln>
        </p:spPr>
        <p:txBody>
          <a:bodyPr wrap="square" rtlCol="0">
            <a:spAutoFit/>
          </a:bodyPr>
          <a:lstStyle>
            <a:lvl1pPr marL="228029" indent="-228029" algn="l" defTabSz="912114" rtl="0" eaLnBrk="1" latinLnBrk="0" hangingPunct="1">
              <a:lnSpc>
                <a:spcPct val="90000"/>
              </a:lnSpc>
              <a:spcBef>
                <a:spcPts val="998"/>
              </a:spcBef>
              <a:buFont typeface="Arial" panose="020B0604020202020204" pitchFamily="34" charset="0"/>
              <a:buChar char="•"/>
              <a:defRPr sz="16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4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160735" indent="-160735">
              <a:lnSpc>
                <a:spcPct val="100000"/>
              </a:lnSpc>
              <a:spcAft>
                <a:spcPts val="338"/>
              </a:spcAft>
            </a:pPr>
            <a:r>
              <a:rPr lang="en-US" sz="1500" dirty="0">
                <a:latin typeface="Calibri" panose="020F0502020204030204" pitchFamily="34" charset="0"/>
                <a:cs typeface="Calibri" panose="020F0502020204030204" pitchFamily="34" charset="0"/>
              </a:rPr>
              <a:t>Triple helix partnership completed the deployment within weeks of receiving a request to assist.  Private sector partners are </a:t>
            </a:r>
            <a:r>
              <a:rPr lang="en-US" sz="1500" dirty="0" err="1">
                <a:latin typeface="Calibri" panose="020F0502020204030204" pitchFamily="34" charset="0"/>
                <a:cs typeface="Calibri" panose="020F0502020204030204" pitchFamily="34" charset="0"/>
              </a:rPr>
              <a:t>Bambili</a:t>
            </a:r>
            <a:r>
              <a:rPr lang="en-US" sz="1500" dirty="0">
                <a:latin typeface="Calibri" panose="020F0502020204030204" pitchFamily="34" charset="0"/>
                <a:cs typeface="Calibri" panose="020F0502020204030204" pitchFamily="34" charset="0"/>
              </a:rPr>
              <a:t> Energy, </a:t>
            </a:r>
            <a:r>
              <a:rPr lang="en-US" sz="1500" dirty="0" err="1">
                <a:latin typeface="Calibri" panose="020F0502020204030204" pitchFamily="34" charset="0"/>
                <a:cs typeface="Calibri" panose="020F0502020204030204" pitchFamily="34" charset="0"/>
              </a:rPr>
              <a:t>Powercell</a:t>
            </a:r>
            <a:r>
              <a:rPr lang="en-US" sz="1500" dirty="0">
                <a:latin typeface="Calibri" panose="020F0502020204030204" pitchFamily="34" charset="0"/>
                <a:cs typeface="Calibri" panose="020F0502020204030204" pitchFamily="34" charset="0"/>
              </a:rPr>
              <a:t> Sweden, Horizon, Air Products, Sasol and Protea Chemicals. Systems in place running successfully since July 2020. </a:t>
            </a:r>
            <a:endParaRPr lang="en-ZA" sz="1500" dirty="0">
              <a:latin typeface="Calibri" panose="020F0502020204030204" pitchFamily="34" charset="0"/>
              <a:cs typeface="Calibri" panose="020F0502020204030204" pitchFamily="34" charset="0"/>
            </a:endParaRPr>
          </a:p>
          <a:p>
            <a:pPr marL="160735" indent="-160735">
              <a:lnSpc>
                <a:spcPct val="100000"/>
              </a:lnSpc>
              <a:spcAft>
                <a:spcPts val="338"/>
              </a:spcAft>
            </a:pPr>
            <a:r>
              <a:rPr lang="en-GB" sz="1500" dirty="0">
                <a:latin typeface="Calibri" panose="020F0502020204030204" pitchFamily="34" charset="0"/>
                <a:ea typeface="Baskerville" panose="02020502070401020303" pitchFamily="18" charset="0"/>
                <a:cs typeface="Calibri" panose="020F0502020204030204" pitchFamily="34" charset="0"/>
              </a:rPr>
              <a:t>Air Products, Sasol and </a:t>
            </a:r>
            <a:r>
              <a:rPr lang="en-GB" sz="1500" dirty="0" err="1">
                <a:latin typeface="Calibri" panose="020F0502020204030204" pitchFamily="34" charset="0"/>
                <a:ea typeface="Baskerville" panose="02020502070401020303" pitchFamily="18" charset="0"/>
                <a:cs typeface="Calibri" panose="020F0502020204030204" pitchFamily="34" charset="0"/>
              </a:rPr>
              <a:t>Protea</a:t>
            </a:r>
            <a:r>
              <a:rPr lang="en-GB" sz="1500" dirty="0">
                <a:latin typeface="Calibri" panose="020F0502020204030204" pitchFamily="34" charset="0"/>
                <a:ea typeface="Baskerville" panose="02020502070401020303" pitchFamily="18" charset="0"/>
                <a:cs typeface="Calibri" panose="020F0502020204030204" pitchFamily="34" charset="0"/>
              </a:rPr>
              <a:t> Chemicals provided free and discounted products after seeing an article of the deployment in Public Sector Magazine.</a:t>
            </a:r>
          </a:p>
          <a:p>
            <a:pPr marL="160735" indent="-160735">
              <a:lnSpc>
                <a:spcPct val="100000"/>
              </a:lnSpc>
              <a:spcAft>
                <a:spcPts val="338"/>
              </a:spcAft>
            </a:pPr>
            <a:r>
              <a:rPr lang="en-GB" sz="1500" dirty="0">
                <a:latin typeface="Calibri" panose="020F0502020204030204" pitchFamily="34" charset="0"/>
                <a:ea typeface="Baskerville" panose="02020502070401020303" pitchFamily="18" charset="0"/>
                <a:cs typeface="Calibri" panose="020F0502020204030204" pitchFamily="34" charset="0"/>
              </a:rPr>
              <a:t>The fuel cells were deployed to power temporary field hospitals which provided much needed beds during the first and second wave.  The systems are still being used to  assist with powering vaccination centres.</a:t>
            </a:r>
          </a:p>
          <a:p>
            <a:pPr marL="160735" indent="-160735">
              <a:lnSpc>
                <a:spcPct val="100000"/>
              </a:lnSpc>
              <a:spcAft>
                <a:spcPts val="338"/>
              </a:spcAft>
            </a:pPr>
            <a:r>
              <a:rPr lang="en-GB" sz="1500" dirty="0">
                <a:latin typeface="Calibri" panose="020F0502020204030204" pitchFamily="34" charset="0"/>
                <a:ea typeface="Baskerville" panose="02020502070401020303" pitchFamily="18" charset="0"/>
                <a:cs typeface="Calibri" panose="020F0502020204030204" pitchFamily="34" charset="0"/>
              </a:rPr>
              <a:t>The systems are being successfully maintained by TVET/</a:t>
            </a:r>
            <a:r>
              <a:rPr lang="en-GB" sz="1500" dirty="0" err="1">
                <a:latin typeface="Calibri" panose="020F0502020204030204" pitchFamily="34" charset="0"/>
                <a:ea typeface="Baskerville" panose="02020502070401020303" pitchFamily="18" charset="0"/>
                <a:cs typeface="Calibri" panose="020F0502020204030204" pitchFamily="34" charset="0"/>
              </a:rPr>
              <a:t>UoT</a:t>
            </a:r>
            <a:r>
              <a:rPr lang="en-GB" sz="1500" dirty="0">
                <a:latin typeface="Calibri" panose="020F0502020204030204" pitchFamily="34" charset="0"/>
                <a:ea typeface="Baskerville" panose="02020502070401020303" pitchFamily="18" charset="0"/>
                <a:cs typeface="Calibri" panose="020F0502020204030204" pitchFamily="34" charset="0"/>
              </a:rPr>
              <a:t> graduates that were upskilled during a 6 week training course and DoD facilities managers.</a:t>
            </a:r>
          </a:p>
          <a:p>
            <a:pPr marL="160735" indent="-160735">
              <a:spcAft>
                <a:spcPts val="338"/>
              </a:spcAft>
            </a:pPr>
            <a:endParaRPr lang="en-ZA" sz="1200" b="1" dirty="0"/>
          </a:p>
        </p:txBody>
      </p:sp>
    </p:spTree>
    <p:extLst>
      <p:ext uri="{BB962C8B-B14F-4D97-AF65-F5344CB8AC3E}">
        <p14:creationId xmlns:p14="http://schemas.microsoft.com/office/powerpoint/2010/main" val="274546463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627346" y="2794215"/>
            <a:ext cx="3631751" cy="873726"/>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Use  Community Surveys on Socio-Economic Matters</a:t>
            </a:r>
          </a:p>
          <a:p>
            <a:pPr>
              <a:defRPr/>
            </a:pPr>
            <a:r>
              <a:rPr lang="en-US" sz="1150" b="1" dirty="0">
                <a:solidFill>
                  <a:prstClr val="black"/>
                </a:solidFill>
                <a:latin typeface="Calibri" panose="020F0502020204030204" pitchFamily="34" charset="0"/>
              </a:rPr>
              <a:t>by Anchor knowledge institutions such as  HSRC, NIHSS, SAPRIN, SANSA , and others including citizen engagements (</a:t>
            </a:r>
            <a:r>
              <a:rPr lang="en-US" sz="1150" b="1" dirty="0" err="1">
                <a:solidFill>
                  <a:prstClr val="black"/>
                </a:solidFill>
                <a:latin typeface="Calibri" panose="020F0502020204030204" pitchFamily="34" charset="0"/>
              </a:rPr>
              <a:t>GovChat</a:t>
            </a:r>
            <a:r>
              <a:rPr lang="en-US" sz="1150" b="1" dirty="0">
                <a:solidFill>
                  <a:prstClr val="black"/>
                </a:solidFill>
                <a:latin typeface="Calibri" panose="020F0502020204030204" pitchFamily="34" charset="0"/>
              </a:rPr>
              <a:t>)</a:t>
            </a:r>
          </a:p>
        </p:txBody>
      </p:sp>
      <p:sp>
        <p:nvSpPr>
          <p:cNvPr id="4" name="Title 1"/>
          <p:cNvSpPr txBox="1">
            <a:spLocks/>
          </p:cNvSpPr>
          <p:nvPr/>
        </p:nvSpPr>
        <p:spPr bwMode="auto">
          <a:xfrm>
            <a:off x="167269" y="47529"/>
            <a:ext cx="8873582" cy="497724"/>
          </a:xfrm>
          <a:prstGeom prst="rect">
            <a:avLst/>
          </a:prstGeom>
          <a:solidFill>
            <a:schemeClr val="accent6">
              <a:lumMod val="75000"/>
            </a:schemeClr>
          </a:solidFill>
          <a:ln>
            <a:noFill/>
          </a:ln>
          <a:extLst>
            <a:ext uri="{FAA26D3D-D897-4be2-8F04-BA451C77F1D7}">
              <ma14:placeholderFlag xmlns="" xmlns:ma14="http://schemas.microsoft.com/office/mac/drawingml/2011/main" val="1"/>
            </a:ext>
          </a:extLst>
        </p:spPr>
        <p:txBody>
          <a:bodyPr vert="horz" wrap="square" lIns="51435" tIns="25718" rIns="51435" bIns="25718" numCol="1" anchor="ctr" anchorCtr="0" compatLnSpc="1">
            <a:prstTxWarp prst="textNoShape">
              <a:avLst/>
            </a:prstTxWarp>
          </a:bodyPr>
          <a:lstStyle>
            <a:lvl1pPr algn="l" defTabSz="457200" rtl="0" eaLnBrk="0" fontAlgn="base" hangingPunct="0">
              <a:spcBef>
                <a:spcPct val="0"/>
              </a:spcBef>
              <a:spcAft>
                <a:spcPct val="0"/>
              </a:spcAft>
              <a:defRPr sz="2800" b="1" kern="1200">
                <a:solidFill>
                  <a:srgbClr val="10253F"/>
                </a:solidFill>
                <a:latin typeface="Arial"/>
                <a:ea typeface="ＭＳ Ｐゴシック" charset="0"/>
                <a:cs typeface="Arial"/>
              </a:defRPr>
            </a:lvl1pPr>
            <a:lvl2pPr algn="l" defTabSz="457200" rtl="0" eaLnBrk="0" fontAlgn="base" hangingPunct="0">
              <a:spcBef>
                <a:spcPct val="0"/>
              </a:spcBef>
              <a:spcAft>
                <a:spcPct val="0"/>
              </a:spcAft>
              <a:defRPr sz="2800" b="1">
                <a:solidFill>
                  <a:schemeClr val="bg1"/>
                </a:solidFill>
                <a:latin typeface="Arial" panose="020B0604020202020204" pitchFamily="34" charset="0"/>
                <a:ea typeface="ＭＳ Ｐゴシック" charset="0"/>
                <a:cs typeface="Arial" panose="020B0604020202020204" pitchFamily="34" charset="0"/>
              </a:defRPr>
            </a:lvl2pPr>
            <a:lvl3pPr algn="l" defTabSz="457200" rtl="0" eaLnBrk="0" fontAlgn="base" hangingPunct="0">
              <a:spcBef>
                <a:spcPct val="0"/>
              </a:spcBef>
              <a:spcAft>
                <a:spcPct val="0"/>
              </a:spcAft>
              <a:defRPr sz="2800" b="1">
                <a:solidFill>
                  <a:schemeClr val="bg1"/>
                </a:solidFill>
                <a:latin typeface="Arial" panose="020B0604020202020204" pitchFamily="34" charset="0"/>
                <a:ea typeface="ＭＳ Ｐゴシック" charset="0"/>
                <a:cs typeface="Arial" panose="020B0604020202020204" pitchFamily="34" charset="0"/>
              </a:defRPr>
            </a:lvl3pPr>
            <a:lvl4pPr algn="l" defTabSz="457200" rtl="0" eaLnBrk="0" fontAlgn="base" hangingPunct="0">
              <a:spcBef>
                <a:spcPct val="0"/>
              </a:spcBef>
              <a:spcAft>
                <a:spcPct val="0"/>
              </a:spcAft>
              <a:defRPr sz="2800" b="1">
                <a:solidFill>
                  <a:schemeClr val="bg1"/>
                </a:solidFill>
                <a:latin typeface="Arial" panose="020B0604020202020204" pitchFamily="34" charset="0"/>
                <a:ea typeface="ＭＳ Ｐゴシック" charset="0"/>
                <a:cs typeface="Arial" panose="020B0604020202020204" pitchFamily="34" charset="0"/>
              </a:defRPr>
            </a:lvl4pPr>
            <a:lvl5pPr algn="l" defTabSz="457200" rtl="0" eaLnBrk="0" fontAlgn="base" hangingPunct="0">
              <a:spcBef>
                <a:spcPct val="0"/>
              </a:spcBef>
              <a:spcAft>
                <a:spcPct val="0"/>
              </a:spcAft>
              <a:defRPr sz="2800" b="1">
                <a:solidFill>
                  <a:schemeClr val="bg1"/>
                </a:solidFill>
                <a:latin typeface="Arial" panose="020B0604020202020204" pitchFamily="34" charset="0"/>
                <a:ea typeface="ＭＳ Ｐゴシック" charset="0"/>
                <a:cs typeface="Arial" panose="020B0604020202020204" pitchFamily="34" charset="0"/>
              </a:defRPr>
            </a:lvl5pPr>
            <a:lvl6pPr marL="457200" algn="l" defTabSz="457200" rtl="0" fontAlgn="base">
              <a:spcBef>
                <a:spcPct val="0"/>
              </a:spcBef>
              <a:spcAft>
                <a:spcPct val="0"/>
              </a:spcAft>
              <a:defRPr sz="2800" b="1">
                <a:solidFill>
                  <a:schemeClr val="bg1"/>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2800" b="1">
                <a:solidFill>
                  <a:schemeClr val="bg1"/>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2800" b="1">
                <a:solidFill>
                  <a:schemeClr val="bg1"/>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2800" b="1">
                <a:solidFill>
                  <a:schemeClr val="bg1"/>
                </a:solidFill>
                <a:latin typeface="Arial" panose="020B0604020202020204" pitchFamily="34" charset="0"/>
                <a:cs typeface="Arial" panose="020B0604020202020204" pitchFamily="34" charset="0"/>
              </a:defRPr>
            </a:lvl9pPr>
          </a:lstStyle>
          <a:p>
            <a:pPr defTabSz="342900">
              <a:defRPr/>
            </a:pPr>
            <a:r>
              <a:rPr lang="en-US" sz="3300" dirty="0">
                <a:solidFill>
                  <a:prstClr val="white"/>
                </a:solidFill>
                <a:latin typeface="Century Gothic" panose="020B0502020202020204" pitchFamily="34" charset="0"/>
              </a:rPr>
              <a:t>National Policy Data Observatory (NPDO)</a:t>
            </a:r>
            <a:endParaRPr lang="en-ZA" sz="3300" dirty="0">
              <a:solidFill>
                <a:prstClr val="white"/>
              </a:solidFill>
              <a:latin typeface="Century Gothic" panose="020B0502020202020204" pitchFamily="34" charset="0"/>
            </a:endParaRPr>
          </a:p>
        </p:txBody>
      </p:sp>
      <p:sp>
        <p:nvSpPr>
          <p:cNvPr id="12" name="Rounded Rectangle 11"/>
          <p:cNvSpPr/>
          <p:nvPr/>
        </p:nvSpPr>
        <p:spPr>
          <a:xfrm>
            <a:off x="294970" y="1598401"/>
            <a:ext cx="4041057" cy="895930"/>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Data Insights on COVID-19</a:t>
            </a:r>
            <a:r>
              <a:rPr lang="en-US" sz="1150" b="1" dirty="0">
                <a:solidFill>
                  <a:srgbClr val="333333"/>
                </a:solidFill>
                <a:latin typeface="Calibri" panose="020F0502020204030204" pitchFamily="34" charset="0"/>
              </a:rPr>
              <a:t/>
            </a:r>
            <a:br>
              <a:rPr lang="en-US" sz="1150" b="1" dirty="0">
                <a:solidFill>
                  <a:srgbClr val="333333"/>
                </a:solidFill>
                <a:latin typeface="Calibri" panose="020F0502020204030204" pitchFamily="34" charset="0"/>
              </a:rPr>
            </a:br>
            <a:r>
              <a:rPr lang="en-US" sz="1150" b="1" dirty="0">
                <a:solidFill>
                  <a:srgbClr val="333333"/>
                </a:solidFill>
                <a:latin typeface="Calibri" panose="020F0502020204030204" pitchFamily="34" charset="0"/>
              </a:rPr>
              <a:t>COVID-19 provincial, districts, national data including trends, analytics, models and strategies, rolling averages, mortality, and hospitalization surveillance including global monitoring of the pandemic, vaccinations and variants</a:t>
            </a:r>
            <a:endParaRPr lang="en-ZA" sz="1150" b="1" dirty="0">
              <a:solidFill>
                <a:prstClr val="white"/>
              </a:solidFill>
              <a:latin typeface="Arial"/>
            </a:endParaRPr>
          </a:p>
        </p:txBody>
      </p:sp>
      <p:sp>
        <p:nvSpPr>
          <p:cNvPr id="14" name="Rounded Rectangle 13"/>
          <p:cNvSpPr/>
          <p:nvPr/>
        </p:nvSpPr>
        <p:spPr>
          <a:xfrm>
            <a:off x="294970" y="2590098"/>
            <a:ext cx="3552063" cy="1055989"/>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District Profiles</a:t>
            </a:r>
            <a:br>
              <a:rPr lang="en-US" sz="1150" b="1" dirty="0">
                <a:solidFill>
                  <a:srgbClr val="5AB4C1">
                    <a:lumMod val="75000"/>
                  </a:srgbClr>
                </a:solidFill>
                <a:latin typeface="Calibri" panose="020F0502020204030204" pitchFamily="34" charset="0"/>
              </a:rPr>
            </a:br>
            <a:r>
              <a:rPr lang="en-US" sz="1150" b="1" dirty="0">
                <a:solidFill>
                  <a:srgbClr val="333333"/>
                </a:solidFill>
                <a:latin typeface="Calibri" panose="020F0502020204030204" pitchFamily="34" charset="0"/>
              </a:rPr>
              <a:t>Demographics, households, service delivery, water, electricity education, district financial status, and many more insights .</a:t>
            </a:r>
          </a:p>
          <a:p>
            <a:pPr>
              <a:defRPr/>
            </a:pPr>
            <a:r>
              <a:rPr lang="en-US" sz="1150" b="1" dirty="0">
                <a:solidFill>
                  <a:srgbClr val="C00000"/>
                </a:solidFill>
                <a:latin typeface="Calibri" panose="020F0502020204030204" pitchFamily="34" charset="0"/>
              </a:rPr>
              <a:t>Others</a:t>
            </a:r>
            <a:r>
              <a:rPr lang="en-US" sz="1150" b="1" dirty="0">
                <a:solidFill>
                  <a:srgbClr val="333333"/>
                </a:solidFill>
                <a:latin typeface="Calibri" panose="020F0502020204030204" pitchFamily="34" charset="0"/>
              </a:rPr>
              <a:t> include individual surveillance episodes in rural districts from SAPRIN considered as well. </a:t>
            </a:r>
            <a:endParaRPr lang="en-ZA" sz="1150" b="1" dirty="0">
              <a:solidFill>
                <a:srgbClr val="333333"/>
              </a:solidFill>
              <a:latin typeface="Calibri" panose="020F0502020204030204" pitchFamily="34" charset="0"/>
            </a:endParaRPr>
          </a:p>
        </p:txBody>
      </p:sp>
      <p:sp>
        <p:nvSpPr>
          <p:cNvPr id="16" name="Rounded Rectangle 15"/>
          <p:cNvSpPr/>
          <p:nvPr/>
        </p:nvSpPr>
        <p:spPr>
          <a:xfrm>
            <a:off x="294970" y="3760641"/>
            <a:ext cx="3559276" cy="874626"/>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Mobility Patterns</a:t>
            </a:r>
          </a:p>
          <a:p>
            <a:pPr algn="just">
              <a:defRPr/>
            </a:pPr>
            <a:r>
              <a:rPr lang="en-US" sz="1150" b="1" dirty="0">
                <a:solidFill>
                  <a:srgbClr val="333333"/>
                </a:solidFill>
                <a:latin typeface="Calibri" panose="020F0502020204030204" pitchFamily="34" charset="0"/>
              </a:rPr>
              <a:t>Understand the mobility citizens across all levels (national, district, municipality, and wards) to understand lock-down compliance (e.g. </a:t>
            </a:r>
            <a:r>
              <a:rPr lang="en-US" sz="1150" b="1" i="1" dirty="0">
                <a:solidFill>
                  <a:srgbClr val="C00000"/>
                </a:solidFill>
                <a:latin typeface="Calibri" panose="020F0502020204030204" pitchFamily="34" charset="0"/>
              </a:rPr>
              <a:t>monitoring curfews, restrictions </a:t>
            </a:r>
            <a:r>
              <a:rPr lang="en-US" sz="1150" b="1" dirty="0" err="1">
                <a:solidFill>
                  <a:srgbClr val="333333"/>
                </a:solidFill>
                <a:latin typeface="Calibri" panose="020F0502020204030204" pitchFamily="34" charset="0"/>
              </a:rPr>
              <a:t>etc</a:t>
            </a:r>
            <a:r>
              <a:rPr lang="en-US" sz="1150" b="1" dirty="0">
                <a:solidFill>
                  <a:srgbClr val="333333"/>
                </a:solidFill>
                <a:latin typeface="Calibri" panose="020F0502020204030204" pitchFamily="34" charset="0"/>
              </a:rPr>
              <a:t>) and possible super-spreaders</a:t>
            </a:r>
            <a:endParaRPr lang="en-ZA" sz="1150" b="1" dirty="0">
              <a:solidFill>
                <a:srgbClr val="333333"/>
              </a:solidFill>
              <a:latin typeface="Calibri" panose="020F0502020204030204" pitchFamily="34" charset="0"/>
            </a:endParaRPr>
          </a:p>
        </p:txBody>
      </p:sp>
      <p:sp>
        <p:nvSpPr>
          <p:cNvPr id="18" name="Rounded Rectangle 17"/>
          <p:cNvSpPr/>
          <p:nvPr/>
        </p:nvSpPr>
        <p:spPr>
          <a:xfrm>
            <a:off x="294969" y="5624447"/>
            <a:ext cx="3559277" cy="1043577"/>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National Government Online Data Portal (National Treasury)</a:t>
            </a:r>
          </a:p>
          <a:p>
            <a:pPr>
              <a:defRPr/>
            </a:pPr>
            <a:r>
              <a:rPr lang="en-US" sz="1150" b="1" dirty="0">
                <a:solidFill>
                  <a:srgbClr val="333333"/>
                </a:solidFill>
                <a:latin typeface="Calibri" panose="020F0502020204030204" pitchFamily="34" charset="0"/>
              </a:rPr>
              <a:t>Linking directly to up to date data sources on government budgets and interventions including infrastructure projects at different government levels (e.g. national, departmental, districts and so on)</a:t>
            </a:r>
            <a:endParaRPr lang="en-ZA" sz="1150" b="1" dirty="0">
              <a:solidFill>
                <a:srgbClr val="333333"/>
              </a:solidFill>
              <a:latin typeface="Calibri" panose="020F0502020204030204" pitchFamily="34" charset="0"/>
            </a:endParaRPr>
          </a:p>
        </p:txBody>
      </p:sp>
      <p:sp>
        <p:nvSpPr>
          <p:cNvPr id="20" name="Rounded Rectangle 19"/>
          <p:cNvSpPr/>
          <p:nvPr/>
        </p:nvSpPr>
        <p:spPr>
          <a:xfrm>
            <a:off x="294969" y="4728867"/>
            <a:ext cx="3559277" cy="788642"/>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lgn="just">
              <a:defRPr/>
            </a:pPr>
            <a:r>
              <a:rPr lang="en-US" sz="1150" b="1" dirty="0">
                <a:solidFill>
                  <a:srgbClr val="5AB4C1">
                    <a:lumMod val="75000"/>
                  </a:srgbClr>
                </a:solidFill>
                <a:latin typeface="Calibri" panose="020F0502020204030204" pitchFamily="34" charset="0"/>
              </a:rPr>
              <a:t>Social Sentimental Analysis</a:t>
            </a:r>
          </a:p>
          <a:p>
            <a:pPr algn="just">
              <a:defRPr/>
            </a:pPr>
            <a:r>
              <a:rPr lang="en-US" sz="1150" b="1" dirty="0">
                <a:solidFill>
                  <a:srgbClr val="333333"/>
                </a:solidFill>
                <a:latin typeface="Calibri" panose="020F0502020204030204" pitchFamily="34" charset="0"/>
              </a:rPr>
              <a:t>collecting daily social medial data to measure national sentiment analysis around various topics including measuring the pandemic fatigue, misinformation, and unrests</a:t>
            </a:r>
            <a:endParaRPr lang="en-ZA" sz="1150" b="1" dirty="0">
              <a:solidFill>
                <a:srgbClr val="333333"/>
              </a:solidFill>
              <a:latin typeface="Calibri" panose="020F0502020204030204" pitchFamily="34" charset="0"/>
            </a:endParaRPr>
          </a:p>
        </p:txBody>
      </p:sp>
      <p:sp>
        <p:nvSpPr>
          <p:cNvPr id="21" name="Rounded Rectangle 20"/>
          <p:cNvSpPr/>
          <p:nvPr/>
        </p:nvSpPr>
        <p:spPr>
          <a:xfrm>
            <a:off x="4604061" y="1598401"/>
            <a:ext cx="4436791" cy="1083271"/>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Data Insights and Projections</a:t>
            </a:r>
          </a:p>
          <a:p>
            <a:pPr>
              <a:defRPr/>
            </a:pPr>
            <a:r>
              <a:rPr lang="en-US" sz="1150" b="1" dirty="0">
                <a:solidFill>
                  <a:prstClr val="black"/>
                </a:solidFill>
                <a:latin typeface="Calibri" panose="020F0502020204030204" pitchFamily="34" charset="0"/>
              </a:rPr>
              <a:t>Use available data to research and evaluate surge across different areas (districts and provinces), and this includes assessing impact of “waves” across different districts and countries. </a:t>
            </a:r>
            <a:r>
              <a:rPr lang="en-US" sz="1150" b="1" dirty="0">
                <a:solidFill>
                  <a:srgbClr val="333333"/>
                </a:solidFill>
                <a:latin typeface="Calibri" panose="020F0502020204030204" pitchFamily="34" charset="0"/>
              </a:rPr>
              <a:t>forecasting of  the next hotspots or problematic areas using movement data and geospatial case data, and other sources of data</a:t>
            </a:r>
            <a:endParaRPr lang="en-US" sz="1150" b="1" dirty="0">
              <a:solidFill>
                <a:srgbClr val="C00000"/>
              </a:solidFill>
              <a:latin typeface="Calibri" panose="020F0502020204030204" pitchFamily="34" charset="0"/>
            </a:endParaRPr>
          </a:p>
        </p:txBody>
      </p:sp>
      <p:sp>
        <p:nvSpPr>
          <p:cNvPr id="35" name="Rounded Rectangle 34"/>
          <p:cNvSpPr/>
          <p:nvPr/>
        </p:nvSpPr>
        <p:spPr>
          <a:xfrm>
            <a:off x="4604060" y="3811426"/>
            <a:ext cx="4323630" cy="835357"/>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IMC </a:t>
            </a:r>
            <a:r>
              <a:rPr lang="en-US" sz="1150" b="1" dirty="0" err="1">
                <a:solidFill>
                  <a:srgbClr val="5AB4C1">
                    <a:lumMod val="75000"/>
                  </a:srgbClr>
                </a:solidFill>
                <a:latin typeface="Calibri" panose="020F0502020204030204" pitchFamily="34" charset="0"/>
              </a:rPr>
              <a:t>Workstream</a:t>
            </a:r>
            <a:r>
              <a:rPr lang="en-US" sz="1150" b="1" dirty="0">
                <a:solidFill>
                  <a:srgbClr val="5AB4C1">
                    <a:lumMod val="75000"/>
                  </a:srgbClr>
                </a:solidFill>
                <a:latin typeface="Calibri" panose="020F0502020204030204" pitchFamily="34" charset="0"/>
              </a:rPr>
              <a:t> 4 on Research, Oversight and Monitoring </a:t>
            </a:r>
          </a:p>
          <a:p>
            <a:pPr>
              <a:defRPr/>
            </a:pPr>
            <a:r>
              <a:rPr lang="en-US" sz="1150" b="1" dirty="0">
                <a:solidFill>
                  <a:prstClr val="black"/>
                </a:solidFill>
                <a:latin typeface="Calibri" panose="020F0502020204030204" pitchFamily="34" charset="0"/>
              </a:rPr>
              <a:t>Support the IMC on vaccine-rollout including conducting research on various aspects and data collection, monitoring of indicators, modelling, and forecasting</a:t>
            </a:r>
          </a:p>
        </p:txBody>
      </p:sp>
      <p:sp>
        <p:nvSpPr>
          <p:cNvPr id="34" name="Rounded Rectangle 33"/>
          <p:cNvSpPr/>
          <p:nvPr/>
        </p:nvSpPr>
        <p:spPr>
          <a:xfrm>
            <a:off x="4627345" y="4821941"/>
            <a:ext cx="3808732" cy="777862"/>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Global Trends </a:t>
            </a:r>
          </a:p>
          <a:p>
            <a:pPr>
              <a:defRPr/>
            </a:pPr>
            <a:r>
              <a:rPr lang="en-US" sz="1150" b="1" dirty="0">
                <a:solidFill>
                  <a:srgbClr val="333333"/>
                </a:solidFill>
                <a:latin typeface="Calibri" panose="020F0502020204030204" pitchFamily="34" charset="0"/>
              </a:rPr>
              <a:t>Research and monitoring of global trends on various socio-economic interventions such as vaccinations, COVID-19, and many other topics as required</a:t>
            </a:r>
            <a:endParaRPr lang="en-ZA" sz="1150" b="1" dirty="0">
              <a:solidFill>
                <a:srgbClr val="C00000"/>
              </a:solidFill>
              <a:latin typeface="Calibri" panose="020F0502020204030204" pitchFamily="34" charset="0"/>
            </a:endParaRPr>
          </a:p>
        </p:txBody>
      </p:sp>
      <p:sp>
        <p:nvSpPr>
          <p:cNvPr id="2" name="Rectangle 1"/>
          <p:cNvSpPr/>
          <p:nvPr/>
        </p:nvSpPr>
        <p:spPr>
          <a:xfrm>
            <a:off x="167269" y="555378"/>
            <a:ext cx="8873582" cy="938719"/>
          </a:xfrm>
          <a:prstGeom prst="rect">
            <a:avLst/>
          </a:prstGeom>
          <a:solidFill>
            <a:schemeClr val="bg1"/>
          </a:solidFill>
        </p:spPr>
        <p:txBody>
          <a:bodyPr wrap="square">
            <a:spAutoFit/>
          </a:bodyPr>
          <a:lstStyle/>
          <a:p>
            <a:pPr algn="just">
              <a:defRPr/>
            </a:pPr>
            <a:r>
              <a:rPr lang="en-ZA" sz="1100" dirty="0">
                <a:solidFill>
                  <a:prstClr val="black"/>
                </a:solidFill>
                <a:latin typeface="Arial" panose="020B0604020202020204" pitchFamily="34" charset="0"/>
                <a:ea typeface="Times New Roman" panose="02020603050405020304" pitchFamily="18" charset="0"/>
              </a:rPr>
              <a:t>The NPDO is a government-led, national policy data observatory currently incubated at the Council for Scientific and Industrial Research’s (CSIR). The Data and Decision Support Centre, which is housed in a secure facility at the CSIR, provides data collection and storage services, analytics, trends and dashboards on various socio-economic indicators. The data and insights generated by the Data Centre are already a significant input for NATJOINTS, Inter-Ministerial Committee (IMC) on Vaccination and other departments such as Department of Planning Monitoring and Evaluation (DPME) and Government Communication and Information System (GCIS). </a:t>
            </a:r>
            <a:endParaRPr lang="en-ZA" sz="1100" dirty="0">
              <a:solidFill>
                <a:prstClr val="black"/>
              </a:solidFill>
              <a:latin typeface="Times New Roman" panose="02020603050405020304" pitchFamily="18" charset="0"/>
              <a:ea typeface="Times New Roman" panose="02020603050405020304" pitchFamily="18" charset="0"/>
            </a:endParaRPr>
          </a:p>
        </p:txBody>
      </p:sp>
      <p:sp>
        <p:nvSpPr>
          <p:cNvPr id="15" name="Rounded Rectangle 14"/>
          <p:cNvSpPr/>
          <p:nvPr/>
        </p:nvSpPr>
        <p:spPr>
          <a:xfrm>
            <a:off x="4627345" y="5761703"/>
            <a:ext cx="3277790" cy="906320"/>
          </a:xfrm>
          <a:prstGeom prst="round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defRPr/>
            </a:pPr>
            <a:r>
              <a:rPr lang="en-US" sz="1150" b="1" dirty="0">
                <a:solidFill>
                  <a:srgbClr val="5AB4C1">
                    <a:lumMod val="75000"/>
                  </a:srgbClr>
                </a:solidFill>
                <a:latin typeface="Calibri" panose="020F0502020204030204" pitchFamily="34" charset="0"/>
              </a:rPr>
              <a:t>Other Research Data Sources</a:t>
            </a:r>
          </a:p>
          <a:p>
            <a:pPr>
              <a:defRPr/>
            </a:pPr>
            <a:r>
              <a:rPr lang="en-US" sz="1150" b="1" dirty="0">
                <a:solidFill>
                  <a:srgbClr val="333333"/>
                </a:solidFill>
                <a:latin typeface="Calibri" panose="020F0502020204030204" pitchFamily="34" charset="0"/>
              </a:rPr>
              <a:t>Collates myriad of R&amp;D reports including data for different types of analysis and decision-making</a:t>
            </a:r>
            <a:endParaRPr lang="en-ZA" sz="1150" b="1" dirty="0">
              <a:solidFill>
                <a:srgbClr val="C00000"/>
              </a:solidFill>
              <a:latin typeface="Calibri" panose="020F0502020204030204" pitchFamily="34" charset="0"/>
            </a:endParaRPr>
          </a:p>
        </p:txBody>
      </p:sp>
    </p:spTree>
    <p:extLst>
      <p:ext uri="{BB962C8B-B14F-4D97-AF65-F5344CB8AC3E}">
        <p14:creationId xmlns:p14="http://schemas.microsoft.com/office/powerpoint/2010/main" val="329444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969818"/>
          </a:xfrm>
        </p:spPr>
        <p:txBody>
          <a:bodyPr anchor="ctr">
            <a:noAutofit/>
          </a:bodyPr>
          <a:lstStyle/>
          <a:p>
            <a:r>
              <a:rPr lang="en-ZA" altLang="en-US" sz="3600" b="1" dirty="0">
                <a:latin typeface="Century Gothic" panose="020B0502020202020204" pitchFamily="34" charset="0"/>
                <a:ea typeface="ＭＳ Ｐゴシック" panose="020B0600070205080204" pitchFamily="34" charset="-128"/>
              </a:rPr>
              <a:t>Presentation Outline</a:t>
            </a:r>
            <a:endParaRPr lang="en-US" sz="3600" b="1" dirty="0">
              <a:latin typeface="Century Gothic" panose="020B0502020202020204" pitchFamily="34" charset="0"/>
            </a:endParaRPr>
          </a:p>
        </p:txBody>
      </p:sp>
      <p:sp>
        <p:nvSpPr>
          <p:cNvPr id="3" name="Subtitle 2"/>
          <p:cNvSpPr>
            <a:spLocks noGrp="1"/>
          </p:cNvSpPr>
          <p:nvPr>
            <p:ph idx="1"/>
          </p:nvPr>
        </p:nvSpPr>
        <p:spPr>
          <a:xfrm>
            <a:off x="1" y="969818"/>
            <a:ext cx="9144000" cy="5412509"/>
          </a:xfrm>
        </p:spPr>
        <p:txBody>
          <a:bodyPr>
            <a:normAutofit/>
          </a:bodyPr>
          <a:lstStyle/>
          <a:p>
            <a:pPr marL="738188" indent="-738188" algn="just">
              <a:lnSpc>
                <a:spcPct val="160000"/>
              </a:lnSpc>
              <a:buClr>
                <a:srgbClr val="FFC000"/>
              </a:buClr>
              <a:buFont typeface="Wingdings" charset="0"/>
              <a:buChar char="q"/>
            </a:pPr>
            <a:r>
              <a:rPr lang="en-US" sz="2800" b="1" dirty="0">
                <a:solidFill>
                  <a:schemeClr val="tx1"/>
                </a:solidFill>
                <a:latin typeface="Century Gothic" panose="020B0502020202020204" pitchFamily="34" charset="0"/>
              </a:rPr>
              <a:t>DSI’s Outcome Goals</a:t>
            </a:r>
          </a:p>
          <a:p>
            <a:pPr marL="738188" indent="-738188" algn="just">
              <a:lnSpc>
                <a:spcPct val="160000"/>
              </a:lnSpc>
              <a:buClr>
                <a:srgbClr val="FFC000"/>
              </a:buClr>
              <a:buFont typeface="Wingdings" charset="0"/>
              <a:buChar char="q"/>
            </a:pPr>
            <a:r>
              <a:rPr lang="en-US" sz="2800" b="1" dirty="0">
                <a:solidFill>
                  <a:schemeClr val="tx1"/>
                </a:solidFill>
                <a:latin typeface="Century Gothic" panose="020B0502020202020204" pitchFamily="34" charset="0"/>
              </a:rPr>
              <a:t>DSI Performance highlights</a:t>
            </a:r>
          </a:p>
          <a:p>
            <a:pPr marL="738188" indent="-738188" algn="just">
              <a:lnSpc>
                <a:spcPct val="160000"/>
              </a:lnSpc>
              <a:buClr>
                <a:srgbClr val="FFC000"/>
              </a:buClr>
              <a:buFont typeface="Wingdings" charset="0"/>
              <a:buChar char="q"/>
            </a:pPr>
            <a:r>
              <a:rPr lang="en-US" sz="2800" b="1" dirty="0">
                <a:solidFill>
                  <a:schemeClr val="tx1"/>
                </a:solidFill>
                <a:latin typeface="Century Gothic" panose="020B0502020202020204" pitchFamily="34" charset="0"/>
              </a:rPr>
              <a:t>Key achievements per DSI  Outcome Goals</a:t>
            </a:r>
          </a:p>
          <a:p>
            <a:pPr marL="738188" indent="-738188" algn="just">
              <a:lnSpc>
                <a:spcPct val="160000"/>
              </a:lnSpc>
              <a:buClr>
                <a:srgbClr val="FFC000"/>
              </a:buClr>
              <a:buFont typeface="Wingdings" charset="0"/>
              <a:buChar char="q"/>
            </a:pPr>
            <a:r>
              <a:rPr lang="en-US" sz="2800" b="1" dirty="0">
                <a:solidFill>
                  <a:schemeClr val="tx1"/>
                </a:solidFill>
                <a:latin typeface="Century Gothic" panose="020B0502020202020204" pitchFamily="34" charset="0"/>
              </a:rPr>
              <a:t>DSI’s Overall Performance</a:t>
            </a:r>
          </a:p>
          <a:p>
            <a:pPr marL="738188" indent="-738188" algn="just">
              <a:lnSpc>
                <a:spcPct val="160000"/>
              </a:lnSpc>
              <a:buClr>
                <a:srgbClr val="FFC000"/>
              </a:buClr>
              <a:buFont typeface="Wingdings" charset="0"/>
              <a:buChar char="q"/>
            </a:pPr>
            <a:r>
              <a:rPr lang="en-US" sz="2800" b="1" dirty="0">
                <a:solidFill>
                  <a:schemeClr val="tx1"/>
                </a:solidFill>
                <a:latin typeface="Century Gothic" panose="020B0502020202020204" pitchFamily="34" charset="0"/>
              </a:rPr>
              <a:t>Financial Performance </a:t>
            </a:r>
          </a:p>
          <a:p>
            <a:pPr marL="738188" indent="-738188" algn="just">
              <a:lnSpc>
                <a:spcPct val="160000"/>
              </a:lnSpc>
              <a:buClr>
                <a:srgbClr val="FFC000"/>
              </a:buClr>
              <a:buFont typeface="Wingdings" charset="0"/>
              <a:buChar char="q"/>
            </a:pPr>
            <a:r>
              <a:rPr lang="en-US" sz="2800" b="1" dirty="0">
                <a:solidFill>
                  <a:schemeClr val="tx1"/>
                </a:solidFill>
                <a:latin typeface="Century Gothic" panose="020B0502020202020204" pitchFamily="34" charset="0"/>
              </a:rPr>
              <a:t>Conclusion</a:t>
            </a:r>
          </a:p>
          <a:p>
            <a:pPr marL="738188" indent="-738188" algn="just">
              <a:lnSpc>
                <a:spcPct val="150000"/>
              </a:lnSpc>
              <a:buFont typeface="Wingdings" charset="0"/>
              <a:buChar char="q"/>
            </a:pPr>
            <a:endParaRPr lang="en-US" sz="2600" dirty="0">
              <a:latin typeface="Century Gothic" panose="020B0502020202020204" pitchFamily="34" charset="0"/>
            </a:endParaRPr>
          </a:p>
          <a:p>
            <a:pPr marL="738188" indent="-738188" algn="just">
              <a:lnSpc>
                <a:spcPct val="150000"/>
              </a:lnSpc>
              <a:buNone/>
            </a:pPr>
            <a:endParaRPr lang="en-US" sz="2600" dirty="0">
              <a:latin typeface="Century Gothic" panose="020B0502020202020204" pitchFamily="34" charset="0"/>
            </a:endParaRPr>
          </a:p>
          <a:p>
            <a:pPr marL="738188" indent="-738188">
              <a:buNone/>
            </a:pPr>
            <a:endParaRPr lang="en-US" sz="2600" dirty="0">
              <a:latin typeface="Century Gothic" panose="020B0502020202020204" pitchFamily="34" charset="0"/>
            </a:endParaRPr>
          </a:p>
          <a:p>
            <a:pPr marL="738188" indent="-738188"/>
            <a:endParaRPr lang="en-US" sz="2600" dirty="0">
              <a:latin typeface="Century Gothic" panose="020B0502020202020204" pitchFamily="34" charset="0"/>
            </a:endParaRPr>
          </a:p>
          <a:p>
            <a:pPr marL="738188" indent="-738188">
              <a:buNone/>
            </a:pPr>
            <a:endParaRPr lang="en-US" sz="2600" dirty="0">
              <a:latin typeface="Century Gothic" panose="020B0502020202020204" pitchFamily="34" charset="0"/>
            </a:endParaRPr>
          </a:p>
          <a:p>
            <a:endParaRPr lang="en-US" sz="2600" dirty="0">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57776BAC-665E-F04B-86D9-AD262CA9C39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136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5032"/>
            <a:ext cx="5382000" cy="456685"/>
          </a:xfrm>
        </p:spPr>
        <p:txBody>
          <a:bodyPr>
            <a:noAutofit/>
          </a:bodyPr>
          <a:lstStyle/>
          <a:p>
            <a:r>
              <a:rPr lang="en-US" b="1" dirty="0">
                <a:solidFill>
                  <a:srgbClr val="FFC000"/>
                </a:solidFill>
                <a:latin typeface="Century Gothic" panose="020B0502020202020204" pitchFamily="34" charset="0"/>
              </a:rPr>
              <a:t>National Policy Data Observatory (NPDO)</a:t>
            </a:r>
            <a:r>
              <a:rPr lang="en-ZA" dirty="0">
                <a:solidFill>
                  <a:prstClr val="white"/>
                </a:solidFill>
                <a:latin typeface="Century Gothic" panose="020B0502020202020204" pitchFamily="34" charset="0"/>
              </a:rPr>
              <a:t/>
            </a:r>
            <a:br>
              <a:rPr lang="en-ZA" dirty="0">
                <a:solidFill>
                  <a:prstClr val="white"/>
                </a:solidFill>
                <a:latin typeface="Century Gothic" panose="020B0502020202020204" pitchFamily="34" charset="0"/>
              </a:rPr>
            </a:br>
            <a:endParaRPr lang="en-US" dirty="0"/>
          </a:p>
        </p:txBody>
      </p:sp>
      <p:sp>
        <p:nvSpPr>
          <p:cNvPr id="4" name="Slide Number Placeholder 3"/>
          <p:cNvSpPr>
            <a:spLocks noGrp="1"/>
          </p:cNvSpPr>
          <p:nvPr>
            <p:ph type="sldNum" sz="quarter" idx="12"/>
          </p:nvPr>
        </p:nvSpPr>
        <p:spPr/>
        <p:txBody>
          <a:bodyPr/>
          <a:lstStyle/>
          <a:p>
            <a:fld id="{6BEAD508-187F-9C41-8168-FD791BBC9830}" type="slidenum">
              <a:rPr lang="en-US" smtClean="0"/>
              <a:pPr/>
              <a:t>19</a:t>
            </a:fld>
            <a:endParaRPr lang="en-US" dirty="0"/>
          </a:p>
        </p:txBody>
      </p:sp>
      <p:grpSp>
        <p:nvGrpSpPr>
          <p:cNvPr id="8" name="Group 7"/>
          <p:cNvGrpSpPr/>
          <p:nvPr/>
        </p:nvGrpSpPr>
        <p:grpSpPr>
          <a:xfrm>
            <a:off x="154979" y="1568034"/>
            <a:ext cx="2776722" cy="4547632"/>
            <a:chOff x="-202899" y="447597"/>
            <a:chExt cx="2776722" cy="4547632"/>
          </a:xfrm>
          <a:solidFill>
            <a:schemeClr val="accent2"/>
          </a:solidFill>
        </p:grpSpPr>
        <p:sp>
          <p:nvSpPr>
            <p:cNvPr id="15" name="Rectangle 14"/>
            <p:cNvSpPr/>
            <p:nvPr/>
          </p:nvSpPr>
          <p:spPr>
            <a:xfrm>
              <a:off x="10855" y="447597"/>
              <a:ext cx="2562967" cy="3704470"/>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TextBox 15"/>
            <p:cNvSpPr txBox="1"/>
            <p:nvPr/>
          </p:nvSpPr>
          <p:spPr>
            <a:xfrm>
              <a:off x="-202899" y="447597"/>
              <a:ext cx="2776722" cy="4547632"/>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1800" kern="1200" dirty="0"/>
                <a:t>Weekly Data Analytics &amp; Reports</a:t>
              </a:r>
            </a:p>
            <a:p>
              <a:pPr marL="228600" lvl="1" indent="-228600" algn="l" defTabSz="889000">
                <a:lnSpc>
                  <a:spcPct val="90000"/>
                </a:lnSpc>
                <a:spcBef>
                  <a:spcPct val="0"/>
                </a:spcBef>
                <a:spcAft>
                  <a:spcPct val="15000"/>
                </a:spcAft>
                <a:buChar char="••"/>
              </a:pPr>
              <a:r>
                <a:rPr lang="en-US" sz="1800" kern="1200" dirty="0"/>
                <a:t>Research and Monitoring</a:t>
              </a:r>
            </a:p>
            <a:p>
              <a:pPr marL="228600" lvl="1" indent="-228600" algn="l" defTabSz="889000">
                <a:lnSpc>
                  <a:spcPct val="90000"/>
                </a:lnSpc>
                <a:spcBef>
                  <a:spcPct val="0"/>
                </a:spcBef>
                <a:spcAft>
                  <a:spcPct val="15000"/>
                </a:spcAft>
                <a:buChar char="••"/>
              </a:pPr>
              <a:r>
                <a:rPr lang="en-US" sz="1800" kern="1200" dirty="0"/>
                <a:t>Technical Data Advisory</a:t>
              </a:r>
            </a:p>
            <a:p>
              <a:pPr marL="228600" lvl="1" indent="-228600" algn="l" defTabSz="889000">
                <a:lnSpc>
                  <a:spcPct val="90000"/>
                </a:lnSpc>
                <a:spcBef>
                  <a:spcPct val="0"/>
                </a:spcBef>
                <a:spcAft>
                  <a:spcPct val="15000"/>
                </a:spcAft>
                <a:buChar char="••"/>
              </a:pPr>
              <a:r>
                <a:rPr lang="en-US" sz="1800" kern="1200" dirty="0"/>
                <a:t>Global Data Trends and Analysis</a:t>
              </a:r>
            </a:p>
            <a:p>
              <a:pPr marL="228600" lvl="1" indent="-228600" algn="l" defTabSz="889000">
                <a:lnSpc>
                  <a:spcPct val="90000"/>
                </a:lnSpc>
                <a:spcBef>
                  <a:spcPct val="0"/>
                </a:spcBef>
                <a:spcAft>
                  <a:spcPct val="15000"/>
                </a:spcAft>
                <a:buChar char="••"/>
              </a:pPr>
              <a:r>
                <a:rPr lang="en-US" sz="1800" kern="1200" dirty="0"/>
                <a:t>Forecasting, Projections and Modelling</a:t>
              </a:r>
            </a:p>
            <a:p>
              <a:pPr marL="228600" lvl="1" indent="-228600" algn="l" defTabSz="889000">
                <a:lnSpc>
                  <a:spcPct val="90000"/>
                </a:lnSpc>
                <a:spcBef>
                  <a:spcPct val="0"/>
                </a:spcBef>
                <a:spcAft>
                  <a:spcPct val="15000"/>
                </a:spcAft>
                <a:buChar char="••"/>
              </a:pPr>
              <a:r>
                <a:rPr lang="en-US" sz="1800" kern="1200" dirty="0"/>
                <a:t>Collaborate with other </a:t>
              </a:r>
              <a:r>
                <a:rPr lang="en-US" sz="1800" kern="1200" dirty="0" err="1"/>
                <a:t>Natjoints</a:t>
              </a:r>
              <a:r>
                <a:rPr lang="en-US" sz="1800" kern="1200" dirty="0"/>
                <a:t> work streams such as threat and risk  assessments, travel, law enforcement with data and analysis</a:t>
              </a:r>
            </a:p>
            <a:p>
              <a:pPr marL="228600" lvl="1" indent="-228600" algn="l" defTabSz="889000">
                <a:lnSpc>
                  <a:spcPct val="90000"/>
                </a:lnSpc>
                <a:spcBef>
                  <a:spcPct val="0"/>
                </a:spcBef>
                <a:spcAft>
                  <a:spcPct val="15000"/>
                </a:spcAft>
                <a:buChar char="••"/>
              </a:pPr>
              <a:r>
                <a:rPr lang="en-US" sz="1800" kern="1200" dirty="0"/>
                <a:t>Resurgence tracking and monitoring</a:t>
              </a:r>
            </a:p>
          </p:txBody>
        </p:sp>
      </p:grpSp>
      <p:grpSp>
        <p:nvGrpSpPr>
          <p:cNvPr id="9" name="Group 8"/>
          <p:cNvGrpSpPr/>
          <p:nvPr/>
        </p:nvGrpSpPr>
        <p:grpSpPr>
          <a:xfrm>
            <a:off x="3290516" y="1568034"/>
            <a:ext cx="2562967" cy="4493166"/>
            <a:chOff x="2932638" y="447597"/>
            <a:chExt cx="2562967" cy="4493166"/>
          </a:xfrm>
        </p:grpSpPr>
        <p:sp>
          <p:nvSpPr>
            <p:cNvPr id="13" name="Rectangle 12"/>
            <p:cNvSpPr/>
            <p:nvPr/>
          </p:nvSpPr>
          <p:spPr>
            <a:xfrm>
              <a:off x="2932638" y="447597"/>
              <a:ext cx="2562967" cy="370447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TextBox 13"/>
            <p:cNvSpPr txBox="1"/>
            <p:nvPr/>
          </p:nvSpPr>
          <p:spPr>
            <a:xfrm>
              <a:off x="2932638" y="447597"/>
              <a:ext cx="2562967" cy="4493166"/>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1850" kern="1200" dirty="0"/>
                <a:t>Research via Anchor Institutions</a:t>
              </a:r>
            </a:p>
            <a:p>
              <a:pPr marL="228600" lvl="1" indent="-228600" algn="l" defTabSz="889000">
                <a:lnSpc>
                  <a:spcPct val="90000"/>
                </a:lnSpc>
                <a:spcBef>
                  <a:spcPct val="0"/>
                </a:spcBef>
                <a:spcAft>
                  <a:spcPct val="15000"/>
                </a:spcAft>
                <a:buChar char="••"/>
              </a:pPr>
              <a:r>
                <a:rPr lang="en-US" sz="1850" kern="1200" dirty="0"/>
                <a:t>Data collection and analysis on various vaccination indicators</a:t>
              </a:r>
            </a:p>
            <a:p>
              <a:pPr marL="228600" lvl="1" indent="-228600" algn="l" defTabSz="889000">
                <a:lnSpc>
                  <a:spcPct val="90000"/>
                </a:lnSpc>
                <a:spcBef>
                  <a:spcPct val="0"/>
                </a:spcBef>
                <a:spcAft>
                  <a:spcPct val="15000"/>
                </a:spcAft>
                <a:buChar char="••"/>
              </a:pPr>
              <a:r>
                <a:rPr lang="en-US" sz="1850" kern="1200" dirty="0"/>
                <a:t>Tracking and monitoring of data indicators</a:t>
              </a:r>
            </a:p>
            <a:p>
              <a:pPr marL="228600" lvl="1" indent="-228600" algn="l" defTabSz="889000">
                <a:lnSpc>
                  <a:spcPct val="90000"/>
                </a:lnSpc>
                <a:spcBef>
                  <a:spcPct val="0"/>
                </a:spcBef>
                <a:spcAft>
                  <a:spcPct val="15000"/>
                </a:spcAft>
                <a:buChar char="••"/>
              </a:pPr>
              <a:r>
                <a:rPr lang="en-US" sz="1850" kern="1200" dirty="0"/>
                <a:t>Data analysis and trends on vaccination</a:t>
              </a:r>
            </a:p>
            <a:p>
              <a:pPr marL="228600" lvl="1" indent="-228600" algn="l" defTabSz="889000">
                <a:lnSpc>
                  <a:spcPct val="90000"/>
                </a:lnSpc>
                <a:spcBef>
                  <a:spcPct val="0"/>
                </a:spcBef>
                <a:spcAft>
                  <a:spcPct val="15000"/>
                </a:spcAft>
                <a:buChar char="••"/>
              </a:pPr>
              <a:r>
                <a:rPr lang="en-US" sz="1850" kern="1200" dirty="0"/>
                <a:t>Modelling, forecasting, and projections of the vaccination indicators</a:t>
              </a:r>
            </a:p>
            <a:p>
              <a:pPr marL="228600" lvl="1" indent="-228600" algn="l" defTabSz="889000">
                <a:lnSpc>
                  <a:spcPct val="90000"/>
                </a:lnSpc>
                <a:spcBef>
                  <a:spcPct val="0"/>
                </a:spcBef>
                <a:spcAft>
                  <a:spcPct val="15000"/>
                </a:spcAft>
                <a:buChar char="••"/>
              </a:pPr>
              <a:r>
                <a:rPr lang="en-US" sz="1850" kern="1200" dirty="0"/>
                <a:t>Technical Data Advisory</a:t>
              </a:r>
            </a:p>
            <a:p>
              <a:pPr marL="228600" lvl="1" indent="-228600" algn="l" defTabSz="889000">
                <a:lnSpc>
                  <a:spcPct val="90000"/>
                </a:lnSpc>
                <a:spcBef>
                  <a:spcPct val="0"/>
                </a:spcBef>
                <a:spcAft>
                  <a:spcPct val="15000"/>
                </a:spcAft>
                <a:buChar char="••"/>
              </a:pPr>
              <a:endParaRPr lang="en-US" sz="1850" kern="1200" dirty="0"/>
            </a:p>
            <a:p>
              <a:pPr marL="228600" lvl="1" indent="-228600" algn="l" defTabSz="889000">
                <a:lnSpc>
                  <a:spcPct val="90000"/>
                </a:lnSpc>
                <a:spcBef>
                  <a:spcPct val="0"/>
                </a:spcBef>
                <a:spcAft>
                  <a:spcPct val="15000"/>
                </a:spcAft>
                <a:buChar char="••"/>
              </a:pPr>
              <a:endParaRPr lang="en-US" sz="1850" kern="1200" dirty="0"/>
            </a:p>
          </p:txBody>
        </p:sp>
      </p:grpSp>
      <p:grpSp>
        <p:nvGrpSpPr>
          <p:cNvPr id="10" name="Group 9"/>
          <p:cNvGrpSpPr/>
          <p:nvPr/>
        </p:nvGrpSpPr>
        <p:grpSpPr>
          <a:xfrm>
            <a:off x="6212299" y="1568034"/>
            <a:ext cx="2562967" cy="4493166"/>
            <a:chOff x="5854421" y="447597"/>
            <a:chExt cx="2562967" cy="4493166"/>
          </a:xfrm>
        </p:grpSpPr>
        <p:sp>
          <p:nvSpPr>
            <p:cNvPr id="11" name="Rectangle 10"/>
            <p:cNvSpPr/>
            <p:nvPr/>
          </p:nvSpPr>
          <p:spPr>
            <a:xfrm>
              <a:off x="5854421" y="447597"/>
              <a:ext cx="2562967" cy="370447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TextBox 11"/>
            <p:cNvSpPr txBox="1"/>
            <p:nvPr/>
          </p:nvSpPr>
          <p:spPr>
            <a:xfrm>
              <a:off x="5854421" y="447597"/>
              <a:ext cx="2562967" cy="4493166"/>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Misinformation Data Collection and Sharing</a:t>
              </a:r>
            </a:p>
            <a:p>
              <a:pPr marL="228600" lvl="1" indent="-228600" algn="l" defTabSz="889000">
                <a:lnSpc>
                  <a:spcPct val="90000"/>
                </a:lnSpc>
                <a:spcBef>
                  <a:spcPct val="0"/>
                </a:spcBef>
                <a:spcAft>
                  <a:spcPct val="15000"/>
                </a:spcAft>
                <a:buChar char="••"/>
              </a:pPr>
              <a:r>
                <a:rPr lang="en-US" sz="2000" kern="1200" dirty="0"/>
                <a:t>Strategies for Curbing Misinformation Online</a:t>
              </a:r>
            </a:p>
            <a:p>
              <a:pPr marL="228600" lvl="1" indent="-228600" algn="l" defTabSz="889000">
                <a:lnSpc>
                  <a:spcPct val="90000"/>
                </a:lnSpc>
                <a:spcBef>
                  <a:spcPct val="0"/>
                </a:spcBef>
                <a:spcAft>
                  <a:spcPct val="15000"/>
                </a:spcAft>
                <a:buChar char="••"/>
              </a:pPr>
              <a:r>
                <a:rPr lang="en-US" sz="2000" kern="1200" dirty="0"/>
                <a:t>Research and Models Development</a:t>
              </a:r>
            </a:p>
          </p:txBody>
        </p:sp>
      </p:grpSp>
      <p:sp>
        <p:nvSpPr>
          <p:cNvPr id="17" name="Title 1"/>
          <p:cNvSpPr txBox="1">
            <a:spLocks/>
          </p:cNvSpPr>
          <p:nvPr/>
        </p:nvSpPr>
        <p:spPr>
          <a:xfrm>
            <a:off x="142875" y="1042592"/>
            <a:ext cx="9001125" cy="291703"/>
          </a:xfrm>
          <a:prstGeom prst="rect">
            <a:avLst/>
          </a:prstGeom>
        </p:spPr>
        <p:txBody>
          <a:bodyPr vert="horz" lIns="91440" tIns="45720" rIns="91440" bIns="45720" rtlCol="0" anchor="t" anchorCtr="0">
            <a:noAutofit/>
          </a:bodyPr>
          <a:lstStyle>
            <a:lvl1pPr algn="l" defTabSz="912114" rtl="0" eaLnBrk="1" latinLnBrk="0" hangingPunct="1">
              <a:lnSpc>
                <a:spcPct val="90000"/>
              </a:lnSpc>
              <a:spcBef>
                <a:spcPct val="0"/>
              </a:spcBef>
              <a:buNone/>
              <a:defRPr sz="2000" b="0" i="0" kern="1200">
                <a:solidFill>
                  <a:schemeClr val="tx1">
                    <a:lumMod val="75000"/>
                    <a:lumOff val="25000"/>
                  </a:schemeClr>
                </a:solidFill>
                <a:latin typeface="Arial" panose="020B0604020202020204" pitchFamily="34" charset="0"/>
                <a:ea typeface="Roboto Condensed" panose="02000000000000000000" pitchFamily="2" charset="0"/>
                <a:cs typeface="Arial" panose="020B0604020202020204" pitchFamily="34" charset="0"/>
              </a:defRPr>
            </a:lvl1pPr>
          </a:lstStyle>
          <a:p>
            <a:r>
              <a:rPr lang="en-US" sz="1800" b="1" dirty="0">
                <a:solidFill>
                  <a:srgbClr val="002060"/>
                </a:solidFill>
              </a:rPr>
              <a:t>Active Contributions (to date)</a:t>
            </a:r>
            <a:endParaRPr lang="en-ZA" sz="1800" b="1" dirty="0">
              <a:solidFill>
                <a:srgbClr val="002060"/>
              </a:solidFill>
            </a:endParaRPr>
          </a:p>
        </p:txBody>
      </p:sp>
      <p:sp>
        <p:nvSpPr>
          <p:cNvPr id="18" name="Rectangle 17"/>
          <p:cNvSpPr/>
          <p:nvPr/>
        </p:nvSpPr>
        <p:spPr>
          <a:xfrm>
            <a:off x="0" y="101952"/>
            <a:ext cx="5696880" cy="492443"/>
          </a:xfrm>
          <a:prstGeom prst="rect">
            <a:avLst/>
          </a:prstGeom>
        </p:spPr>
        <p:txBody>
          <a:bodyPr wrap="square">
            <a:spAutoFit/>
          </a:bodyPr>
          <a:lstStyle/>
          <a:p>
            <a:r>
              <a:rPr lang="en-US" sz="2600" b="1" dirty="0">
                <a:solidFill>
                  <a:schemeClr val="bg1"/>
                </a:solidFill>
                <a:latin typeface="Century Gothic" panose="020B0502020202020204" pitchFamily="34" charset="0"/>
              </a:rPr>
              <a:t>DSI COVID-19 INTERVENTIONS (4) </a:t>
            </a:r>
            <a:endParaRPr lang="en-US" sz="2600" dirty="0">
              <a:solidFill>
                <a:schemeClr val="bg1"/>
              </a:solidFill>
            </a:endParaRPr>
          </a:p>
        </p:txBody>
      </p:sp>
    </p:spTree>
    <p:extLst>
      <p:ext uri="{BB962C8B-B14F-4D97-AF65-F5344CB8AC3E}">
        <p14:creationId xmlns:p14="http://schemas.microsoft.com/office/powerpoint/2010/main" val="2638305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36286F0-1B7B-42F5-859C-8606B9DC9FD9}"/>
              </a:ext>
            </a:extLst>
          </p:cNvPr>
          <p:cNvGraphicFramePr>
            <a:graphicFrameLocks noGrp="1"/>
          </p:cNvGraphicFramePr>
          <p:nvPr>
            <p:ph idx="1"/>
            <p:extLst>
              <p:ext uri="{D42A27DB-BD31-4B8C-83A1-F6EECF244321}">
                <p14:modId xmlns:p14="http://schemas.microsoft.com/office/powerpoint/2010/main" val="1965857738"/>
              </p:ext>
            </p:extLst>
          </p:nvPr>
        </p:nvGraphicFramePr>
        <p:xfrm>
          <a:off x="-1" y="1101716"/>
          <a:ext cx="9144002" cy="5617563"/>
        </p:xfrm>
        <a:graphic>
          <a:graphicData uri="http://schemas.openxmlformats.org/drawingml/2006/table">
            <a:tbl>
              <a:tblPr firstRow="1" bandRow="1">
                <a:tableStyleId>{5C22544A-7EE6-4342-B048-85BDC9FD1C3A}</a:tableStyleId>
              </a:tblPr>
              <a:tblGrid>
                <a:gridCol w="564126">
                  <a:extLst>
                    <a:ext uri="{9D8B030D-6E8A-4147-A177-3AD203B41FA5}">
                      <a16:colId xmlns:a16="http://schemas.microsoft.com/office/drawing/2014/main" val="2064294863"/>
                    </a:ext>
                  </a:extLst>
                </a:gridCol>
                <a:gridCol w="4106198">
                  <a:extLst>
                    <a:ext uri="{9D8B030D-6E8A-4147-A177-3AD203B41FA5}">
                      <a16:colId xmlns:a16="http://schemas.microsoft.com/office/drawing/2014/main" val="2813550108"/>
                    </a:ext>
                  </a:extLst>
                </a:gridCol>
                <a:gridCol w="2743200">
                  <a:extLst>
                    <a:ext uri="{9D8B030D-6E8A-4147-A177-3AD203B41FA5}">
                      <a16:colId xmlns:a16="http://schemas.microsoft.com/office/drawing/2014/main" val="2751477703"/>
                    </a:ext>
                  </a:extLst>
                </a:gridCol>
                <a:gridCol w="1730478">
                  <a:extLst>
                    <a:ext uri="{9D8B030D-6E8A-4147-A177-3AD203B41FA5}">
                      <a16:colId xmlns:a16="http://schemas.microsoft.com/office/drawing/2014/main" val="1489294941"/>
                    </a:ext>
                  </a:extLst>
                </a:gridCol>
              </a:tblGrid>
              <a:tr h="333794">
                <a:tc>
                  <a:txBody>
                    <a:bodyPr/>
                    <a:lstStyle/>
                    <a:p>
                      <a:r>
                        <a:rPr lang="en-US" sz="1600" dirty="0"/>
                        <a:t>No</a:t>
                      </a:r>
                    </a:p>
                  </a:txBody>
                  <a:tcPr marL="68755" marR="68755" marT="34378" marB="34378"/>
                </a:tc>
                <a:tc>
                  <a:txBody>
                    <a:bodyPr/>
                    <a:lstStyle/>
                    <a:p>
                      <a:r>
                        <a:rPr lang="en-US" sz="1600" dirty="0"/>
                        <a:t>Nature of Report</a:t>
                      </a:r>
                    </a:p>
                  </a:txBody>
                  <a:tcPr marL="68755" marR="68755" marT="34378" marB="34378"/>
                </a:tc>
                <a:tc>
                  <a:txBody>
                    <a:bodyPr/>
                    <a:lstStyle/>
                    <a:p>
                      <a:r>
                        <a:rPr lang="en-US" sz="1600" dirty="0"/>
                        <a:t>Institution/s</a:t>
                      </a:r>
                    </a:p>
                  </a:txBody>
                  <a:tcPr marL="68755" marR="68755" marT="34378" marB="34378"/>
                </a:tc>
                <a:tc>
                  <a:txBody>
                    <a:bodyPr/>
                    <a:lstStyle/>
                    <a:p>
                      <a:r>
                        <a:rPr lang="en-US" sz="1600" dirty="0"/>
                        <a:t>Date expected</a:t>
                      </a:r>
                    </a:p>
                  </a:txBody>
                  <a:tcPr marL="68755" marR="68755" marT="34378" marB="34378"/>
                </a:tc>
                <a:extLst>
                  <a:ext uri="{0D108BD9-81ED-4DB2-BD59-A6C34878D82A}">
                    <a16:rowId xmlns:a16="http://schemas.microsoft.com/office/drawing/2014/main" val="1714322007"/>
                  </a:ext>
                </a:extLst>
              </a:tr>
              <a:tr h="621561">
                <a:tc>
                  <a:txBody>
                    <a:bodyPr/>
                    <a:lstStyle/>
                    <a:p>
                      <a:r>
                        <a:rPr lang="en-US" sz="1600" dirty="0"/>
                        <a:t>1.</a:t>
                      </a:r>
                    </a:p>
                  </a:txBody>
                  <a:tcPr marL="68755" marR="68755" marT="34378" marB="34378"/>
                </a:tc>
                <a:tc>
                  <a:txBody>
                    <a:bodyPr/>
                    <a:lstStyle/>
                    <a:p>
                      <a:r>
                        <a:rPr lang="en-US" sz="1600" dirty="0"/>
                        <a:t>Cultural Religious Research </a:t>
                      </a:r>
                      <a:r>
                        <a:rPr lang="en-US" sz="1600" dirty="0" err="1"/>
                        <a:t>Organisations</a:t>
                      </a:r>
                      <a:r>
                        <a:rPr lang="en-US" sz="1600" dirty="0"/>
                        <a:t> Report on work on counselling and food security</a:t>
                      </a:r>
                    </a:p>
                  </a:txBody>
                  <a:tcPr marL="68755" marR="68755" marT="34378" marB="34378"/>
                </a:tc>
                <a:tc>
                  <a:txBody>
                    <a:bodyPr/>
                    <a:lstStyle/>
                    <a:p>
                      <a:r>
                        <a:rPr lang="en-US" sz="1600" b="1" dirty="0"/>
                        <a:t>National Institute for the Humanities and Social Sciences (NIHSS)</a:t>
                      </a:r>
                    </a:p>
                  </a:txBody>
                  <a:tcPr marL="68755" marR="68755" marT="34378" marB="34378"/>
                </a:tc>
                <a:tc>
                  <a:txBody>
                    <a:bodyPr/>
                    <a:lstStyle/>
                    <a:p>
                      <a:r>
                        <a:rPr lang="en-US" sz="1600" dirty="0"/>
                        <a:t>May 2021</a:t>
                      </a:r>
                    </a:p>
                  </a:txBody>
                  <a:tcPr marL="68755" marR="68755" marT="34378" marB="34378"/>
                </a:tc>
                <a:extLst>
                  <a:ext uri="{0D108BD9-81ED-4DB2-BD59-A6C34878D82A}">
                    <a16:rowId xmlns:a16="http://schemas.microsoft.com/office/drawing/2014/main" val="2228476204"/>
                  </a:ext>
                </a:extLst>
              </a:tr>
              <a:tr h="535449">
                <a:tc>
                  <a:txBody>
                    <a:bodyPr/>
                    <a:lstStyle/>
                    <a:p>
                      <a:r>
                        <a:rPr lang="en-US" sz="1600" dirty="0"/>
                        <a:t>2.</a:t>
                      </a:r>
                    </a:p>
                  </a:txBody>
                  <a:tcPr marL="68755" marR="68755" marT="34378" marB="34378"/>
                </a:tc>
                <a:tc>
                  <a:txBody>
                    <a:bodyPr/>
                    <a:lstStyle/>
                    <a:p>
                      <a:r>
                        <a:rPr lang="en-US" sz="1600" dirty="0"/>
                        <a:t>New waive of the surveys on Attitudes towards vaccination </a:t>
                      </a:r>
                    </a:p>
                  </a:txBody>
                  <a:tcPr marL="68755" marR="68755" marT="34378" marB="34378"/>
                </a:tc>
                <a:tc>
                  <a:txBody>
                    <a:bodyPr/>
                    <a:lstStyle/>
                    <a:p>
                      <a:r>
                        <a:rPr lang="en-US" sz="1600" b="1" dirty="0"/>
                        <a:t>HSRC</a:t>
                      </a:r>
                    </a:p>
                  </a:txBody>
                  <a:tcPr marL="68755" marR="68755" marT="34378" marB="34378"/>
                </a:tc>
                <a:tc>
                  <a:txBody>
                    <a:bodyPr/>
                    <a:lstStyle/>
                    <a:p>
                      <a:r>
                        <a:rPr lang="en-US" sz="1600" dirty="0"/>
                        <a:t>August 2021</a:t>
                      </a:r>
                    </a:p>
                  </a:txBody>
                  <a:tcPr marL="68755" marR="68755" marT="34378" marB="34378"/>
                </a:tc>
                <a:extLst>
                  <a:ext uri="{0D108BD9-81ED-4DB2-BD59-A6C34878D82A}">
                    <a16:rowId xmlns:a16="http://schemas.microsoft.com/office/drawing/2014/main" val="1526383620"/>
                  </a:ext>
                </a:extLst>
              </a:tr>
              <a:tr h="394908">
                <a:tc>
                  <a:txBody>
                    <a:bodyPr/>
                    <a:lstStyle/>
                    <a:p>
                      <a:r>
                        <a:rPr lang="en-US" sz="1600" dirty="0"/>
                        <a:t>3.</a:t>
                      </a:r>
                    </a:p>
                  </a:txBody>
                  <a:tcPr marL="68755" marR="68755" marT="34378" marB="34378"/>
                </a:tc>
                <a:tc>
                  <a:txBody>
                    <a:bodyPr/>
                    <a:lstStyle/>
                    <a:p>
                      <a:r>
                        <a:rPr lang="en-US" sz="1600" dirty="0"/>
                        <a:t>2</a:t>
                      </a:r>
                      <a:r>
                        <a:rPr lang="en-US" sz="1600" baseline="30000" dirty="0"/>
                        <a:t>nd</a:t>
                      </a:r>
                      <a:r>
                        <a:rPr lang="en-US" sz="1600" dirty="0"/>
                        <a:t> </a:t>
                      </a:r>
                      <a:r>
                        <a:rPr lang="en-US" sz="1600" dirty="0" err="1"/>
                        <a:t>Sero</a:t>
                      </a:r>
                      <a:r>
                        <a:rPr lang="en-US" sz="1600" dirty="0"/>
                        <a:t> Surveillance Survey</a:t>
                      </a:r>
                    </a:p>
                  </a:txBody>
                  <a:tcPr marL="68755" marR="68755" marT="34378" marB="34378"/>
                </a:tc>
                <a:tc>
                  <a:txBody>
                    <a:bodyPr/>
                    <a:lstStyle/>
                    <a:p>
                      <a:r>
                        <a:rPr lang="en-US" sz="1600" b="1" dirty="0"/>
                        <a:t>HSRC</a:t>
                      </a:r>
                    </a:p>
                  </a:txBody>
                  <a:tcPr marL="68755" marR="68755" marT="34378" marB="34378"/>
                </a:tc>
                <a:tc>
                  <a:txBody>
                    <a:bodyPr/>
                    <a:lstStyle/>
                    <a:p>
                      <a:r>
                        <a:rPr lang="en-US" sz="1600" dirty="0"/>
                        <a:t>August 2021</a:t>
                      </a:r>
                    </a:p>
                  </a:txBody>
                  <a:tcPr marL="68755" marR="68755" marT="34378" marB="34378"/>
                </a:tc>
                <a:extLst>
                  <a:ext uri="{0D108BD9-81ED-4DB2-BD59-A6C34878D82A}">
                    <a16:rowId xmlns:a16="http://schemas.microsoft.com/office/drawing/2014/main" val="419581997"/>
                  </a:ext>
                </a:extLst>
              </a:tr>
              <a:tr h="617471">
                <a:tc>
                  <a:txBody>
                    <a:bodyPr/>
                    <a:lstStyle/>
                    <a:p>
                      <a:r>
                        <a:rPr lang="en-US" sz="1600" dirty="0"/>
                        <a:t>4.</a:t>
                      </a:r>
                    </a:p>
                  </a:txBody>
                  <a:tcPr marL="68755" marR="68755" marT="34378" marB="34378"/>
                </a:tc>
                <a:tc>
                  <a:txBody>
                    <a:bodyPr/>
                    <a:lstStyle/>
                    <a:p>
                      <a:r>
                        <a:rPr lang="en-US" sz="1600" dirty="0"/>
                        <a:t>National HIV </a:t>
                      </a:r>
                      <a:r>
                        <a:rPr lang="en-US" sz="1600"/>
                        <a:t>Survey included </a:t>
                      </a:r>
                      <a:r>
                        <a:rPr lang="en-US" sz="1600" dirty="0"/>
                        <a:t>Covid-19 and questions on vaccination</a:t>
                      </a:r>
                    </a:p>
                  </a:txBody>
                  <a:tcPr marL="68755" marR="68755" marT="34378" marB="34378"/>
                </a:tc>
                <a:tc>
                  <a:txBody>
                    <a:bodyPr/>
                    <a:lstStyle/>
                    <a:p>
                      <a:r>
                        <a:rPr lang="en-US" sz="1600" b="1" dirty="0"/>
                        <a:t>HSRC</a:t>
                      </a:r>
                    </a:p>
                  </a:txBody>
                  <a:tcPr marL="68755" marR="68755" marT="34378" marB="34378"/>
                </a:tc>
                <a:tc>
                  <a:txBody>
                    <a:bodyPr/>
                    <a:lstStyle/>
                    <a:p>
                      <a:r>
                        <a:rPr lang="en-US" sz="1600" dirty="0"/>
                        <a:t>June/July</a:t>
                      </a:r>
                    </a:p>
                  </a:txBody>
                  <a:tcPr marL="68755" marR="68755" marT="34378" marB="34378"/>
                </a:tc>
                <a:extLst>
                  <a:ext uri="{0D108BD9-81ED-4DB2-BD59-A6C34878D82A}">
                    <a16:rowId xmlns:a16="http://schemas.microsoft.com/office/drawing/2014/main" val="3417734144"/>
                  </a:ext>
                </a:extLst>
              </a:tr>
              <a:tr h="583148">
                <a:tc>
                  <a:txBody>
                    <a:bodyPr/>
                    <a:lstStyle/>
                    <a:p>
                      <a:r>
                        <a:rPr lang="en-US" sz="1600" dirty="0"/>
                        <a:t>5.</a:t>
                      </a:r>
                    </a:p>
                  </a:txBody>
                  <a:tcPr marL="68755" marR="68755" marT="34378" marB="34378"/>
                </a:tc>
                <a:tc>
                  <a:txBody>
                    <a:bodyPr/>
                    <a:lstStyle/>
                    <a:p>
                      <a:r>
                        <a:rPr lang="en-US" sz="1600" dirty="0"/>
                        <a:t>Thought pieces on several issues including impact on work and schooling</a:t>
                      </a:r>
                    </a:p>
                  </a:txBody>
                  <a:tcPr marL="68755" marR="68755" marT="34378" marB="34378"/>
                </a:tc>
                <a:tc>
                  <a:txBody>
                    <a:bodyPr/>
                    <a:lstStyle/>
                    <a:p>
                      <a:r>
                        <a:rPr lang="en-US" sz="1600" b="1" dirty="0"/>
                        <a:t>HSRC/SAPRIN</a:t>
                      </a:r>
                    </a:p>
                  </a:txBody>
                  <a:tcPr marL="68755" marR="68755" marT="34378" marB="34378"/>
                </a:tc>
                <a:tc>
                  <a:txBody>
                    <a:bodyPr/>
                    <a:lstStyle/>
                    <a:p>
                      <a:r>
                        <a:rPr lang="en-US" sz="1600" dirty="0"/>
                        <a:t>June 2021</a:t>
                      </a:r>
                    </a:p>
                  </a:txBody>
                  <a:tcPr marL="68755" marR="68755" marT="34378" marB="34378"/>
                </a:tc>
                <a:extLst>
                  <a:ext uri="{0D108BD9-81ED-4DB2-BD59-A6C34878D82A}">
                    <a16:rowId xmlns:a16="http://schemas.microsoft.com/office/drawing/2014/main" val="4103433827"/>
                  </a:ext>
                </a:extLst>
              </a:tr>
              <a:tr h="590370">
                <a:tc>
                  <a:txBody>
                    <a:bodyPr/>
                    <a:lstStyle/>
                    <a:p>
                      <a:r>
                        <a:rPr lang="en-US" sz="1600" dirty="0"/>
                        <a:t>6.</a:t>
                      </a:r>
                    </a:p>
                  </a:txBody>
                  <a:tcPr marL="68755" marR="68755" marT="34378" marB="34378"/>
                </a:tc>
                <a:tc>
                  <a:txBody>
                    <a:bodyPr/>
                    <a:lstStyle/>
                    <a:p>
                      <a:r>
                        <a:rPr lang="en-US" sz="1600" dirty="0"/>
                        <a:t>Completed Household Impact Study</a:t>
                      </a:r>
                    </a:p>
                  </a:txBody>
                  <a:tcPr marL="68755" marR="68755" marT="34378" marB="34378"/>
                </a:tc>
                <a:tc>
                  <a:txBody>
                    <a:bodyPr/>
                    <a:lstStyle/>
                    <a:p>
                      <a:r>
                        <a:rPr lang="en-US" sz="1600" b="1" dirty="0"/>
                        <a:t>South African Population Research Infrastructure</a:t>
                      </a:r>
                    </a:p>
                  </a:txBody>
                  <a:tcPr marL="68755" marR="68755" marT="34378" marB="34378"/>
                </a:tc>
                <a:tc>
                  <a:txBody>
                    <a:bodyPr/>
                    <a:lstStyle/>
                    <a:p>
                      <a:r>
                        <a:rPr lang="en-US" sz="1600" dirty="0"/>
                        <a:t>June/September 2021</a:t>
                      </a:r>
                    </a:p>
                  </a:txBody>
                  <a:tcPr marL="68755" marR="68755" marT="34378" marB="34378"/>
                </a:tc>
                <a:extLst>
                  <a:ext uri="{0D108BD9-81ED-4DB2-BD59-A6C34878D82A}">
                    <a16:rowId xmlns:a16="http://schemas.microsoft.com/office/drawing/2014/main" val="3668771758"/>
                  </a:ext>
                </a:extLst>
              </a:tr>
              <a:tr h="438601">
                <a:tc>
                  <a:txBody>
                    <a:bodyPr/>
                    <a:lstStyle/>
                    <a:p>
                      <a:r>
                        <a:rPr lang="en-US" sz="1600" dirty="0"/>
                        <a:t>7.</a:t>
                      </a:r>
                    </a:p>
                  </a:txBody>
                  <a:tcPr marL="68755" marR="68755" marT="34378" marB="34378"/>
                </a:tc>
                <a:tc>
                  <a:txBody>
                    <a:bodyPr/>
                    <a:lstStyle/>
                    <a:p>
                      <a:r>
                        <a:rPr lang="en-US" sz="1600" dirty="0"/>
                        <a:t>Poverty, Malnutrition and Food Security</a:t>
                      </a:r>
                    </a:p>
                  </a:txBody>
                  <a:tcPr marL="68755" marR="68755" marT="34378" marB="34378"/>
                </a:tc>
                <a:tc>
                  <a:txBody>
                    <a:bodyPr/>
                    <a:lstStyle/>
                    <a:p>
                      <a:r>
                        <a:rPr lang="en-US" sz="1600" b="1" dirty="0"/>
                        <a:t>Centre of Excellence for Food Security</a:t>
                      </a:r>
                    </a:p>
                  </a:txBody>
                  <a:tcPr marL="68755" marR="68755" marT="34378" marB="34378"/>
                </a:tc>
                <a:tc>
                  <a:txBody>
                    <a:bodyPr/>
                    <a:lstStyle/>
                    <a:p>
                      <a:r>
                        <a:rPr lang="en-US" sz="1600" dirty="0"/>
                        <a:t>July 2021</a:t>
                      </a:r>
                    </a:p>
                  </a:txBody>
                  <a:tcPr marL="68755" marR="68755" marT="34378" marB="34378"/>
                </a:tc>
                <a:extLst>
                  <a:ext uri="{0D108BD9-81ED-4DB2-BD59-A6C34878D82A}">
                    <a16:rowId xmlns:a16="http://schemas.microsoft.com/office/drawing/2014/main" val="415531803"/>
                  </a:ext>
                </a:extLst>
              </a:tr>
              <a:tr h="394908">
                <a:tc>
                  <a:txBody>
                    <a:bodyPr/>
                    <a:lstStyle/>
                    <a:p>
                      <a:r>
                        <a:rPr lang="en-US" sz="1600" dirty="0"/>
                        <a:t>8.</a:t>
                      </a:r>
                    </a:p>
                  </a:txBody>
                  <a:tcPr marL="68755" marR="68755" marT="34378" marB="34378"/>
                </a:tc>
                <a:tc>
                  <a:txBody>
                    <a:bodyPr/>
                    <a:lstStyle/>
                    <a:p>
                      <a:r>
                        <a:rPr lang="en-US" sz="1600" dirty="0"/>
                        <a:t>Vulnerability Index </a:t>
                      </a:r>
                    </a:p>
                  </a:txBody>
                  <a:tcPr marL="68755" marR="68755" marT="34378" marB="34378"/>
                </a:tc>
                <a:tc>
                  <a:txBody>
                    <a:bodyPr/>
                    <a:lstStyle/>
                    <a:p>
                      <a:r>
                        <a:rPr lang="en-US" sz="1600" b="1" dirty="0" err="1"/>
                        <a:t>StatsSA</a:t>
                      </a:r>
                      <a:endParaRPr lang="en-US" sz="1600" b="1" dirty="0"/>
                    </a:p>
                  </a:txBody>
                  <a:tcPr marL="68755" marR="68755" marT="34378" marB="34378"/>
                </a:tc>
                <a:tc>
                  <a:txBody>
                    <a:bodyPr/>
                    <a:lstStyle/>
                    <a:p>
                      <a:r>
                        <a:rPr lang="en-US" sz="1600" dirty="0"/>
                        <a:t>June 2021</a:t>
                      </a:r>
                    </a:p>
                  </a:txBody>
                  <a:tcPr marL="68755" marR="68755" marT="34378" marB="34378"/>
                </a:tc>
                <a:extLst>
                  <a:ext uri="{0D108BD9-81ED-4DB2-BD59-A6C34878D82A}">
                    <a16:rowId xmlns:a16="http://schemas.microsoft.com/office/drawing/2014/main" val="368377302"/>
                  </a:ext>
                </a:extLst>
              </a:tr>
              <a:tr h="394908">
                <a:tc>
                  <a:txBody>
                    <a:bodyPr/>
                    <a:lstStyle/>
                    <a:p>
                      <a:r>
                        <a:rPr lang="en-US" sz="1600" dirty="0"/>
                        <a:t>9.</a:t>
                      </a:r>
                    </a:p>
                  </a:txBody>
                  <a:tcPr marL="68755" marR="68755" marT="34378" marB="34378"/>
                </a:tc>
                <a:tc>
                  <a:txBody>
                    <a:bodyPr/>
                    <a:lstStyle/>
                    <a:p>
                      <a:r>
                        <a:rPr lang="en-US" sz="1600" dirty="0"/>
                        <a:t>Demographics on Covid-19</a:t>
                      </a:r>
                    </a:p>
                  </a:txBody>
                  <a:tcPr marL="68755" marR="68755" marT="34378" marB="34378"/>
                </a:tc>
                <a:tc>
                  <a:txBody>
                    <a:bodyPr/>
                    <a:lstStyle/>
                    <a:p>
                      <a:r>
                        <a:rPr lang="en-US" sz="1600" b="1" dirty="0" err="1"/>
                        <a:t>StatsSA</a:t>
                      </a:r>
                      <a:endParaRPr lang="en-US" sz="1600" b="1" dirty="0"/>
                    </a:p>
                  </a:txBody>
                  <a:tcPr marL="68755" marR="68755" marT="34378" marB="34378"/>
                </a:tc>
                <a:tc>
                  <a:txBody>
                    <a:bodyPr/>
                    <a:lstStyle/>
                    <a:p>
                      <a:r>
                        <a:rPr lang="en-US" sz="1600" dirty="0"/>
                        <a:t>July 2021</a:t>
                      </a:r>
                    </a:p>
                  </a:txBody>
                  <a:tcPr marL="68755" marR="68755" marT="34378" marB="34378"/>
                </a:tc>
                <a:extLst>
                  <a:ext uri="{0D108BD9-81ED-4DB2-BD59-A6C34878D82A}">
                    <a16:rowId xmlns:a16="http://schemas.microsoft.com/office/drawing/2014/main" val="1748429594"/>
                  </a:ext>
                </a:extLst>
              </a:tr>
              <a:tr h="394908">
                <a:tc>
                  <a:txBody>
                    <a:bodyPr/>
                    <a:lstStyle/>
                    <a:p>
                      <a:r>
                        <a:rPr lang="en-US" sz="1600" dirty="0"/>
                        <a:t>10.</a:t>
                      </a:r>
                    </a:p>
                  </a:txBody>
                  <a:tcPr marL="68755" marR="68755" marT="34378" marB="34378"/>
                </a:tc>
                <a:tc>
                  <a:txBody>
                    <a:bodyPr/>
                    <a:lstStyle/>
                    <a:p>
                      <a:r>
                        <a:rPr lang="en-US" sz="1600" dirty="0"/>
                        <a:t>Barometer on Resource </a:t>
                      </a:r>
                      <a:r>
                        <a:rPr lang="en-US" sz="1600" dirty="0" err="1"/>
                        <a:t>Utilisation</a:t>
                      </a:r>
                      <a:endParaRPr lang="en-US" sz="1600" dirty="0"/>
                    </a:p>
                  </a:txBody>
                  <a:tcPr marL="68755" marR="68755" marT="34378" marB="34378"/>
                </a:tc>
                <a:tc>
                  <a:txBody>
                    <a:bodyPr/>
                    <a:lstStyle/>
                    <a:p>
                      <a:r>
                        <a:rPr lang="en-US" sz="1600" b="1" dirty="0"/>
                        <a:t>CHPC</a:t>
                      </a:r>
                    </a:p>
                  </a:txBody>
                  <a:tcPr marL="68755" marR="68755" marT="34378" marB="34378"/>
                </a:tc>
                <a:tc>
                  <a:txBody>
                    <a:bodyPr/>
                    <a:lstStyle/>
                    <a:p>
                      <a:r>
                        <a:rPr lang="en-US" sz="1600" dirty="0"/>
                        <a:t>Ongoing basis</a:t>
                      </a:r>
                    </a:p>
                  </a:txBody>
                  <a:tcPr marL="68755" marR="68755" marT="34378" marB="34378"/>
                </a:tc>
                <a:extLst>
                  <a:ext uri="{0D108BD9-81ED-4DB2-BD59-A6C34878D82A}">
                    <a16:rowId xmlns:a16="http://schemas.microsoft.com/office/drawing/2014/main" val="1244395718"/>
                  </a:ext>
                </a:extLst>
              </a:tr>
            </a:tbl>
          </a:graphicData>
        </a:graphic>
      </p:graphicFrame>
      <p:sp>
        <p:nvSpPr>
          <p:cNvPr id="5" name="Title 1"/>
          <p:cNvSpPr>
            <a:spLocks noGrp="1"/>
          </p:cNvSpPr>
          <p:nvPr>
            <p:ph type="title"/>
          </p:nvPr>
        </p:nvSpPr>
        <p:spPr>
          <a:xfrm>
            <a:off x="0" y="645032"/>
            <a:ext cx="5382000" cy="456685"/>
          </a:xfrm>
        </p:spPr>
        <p:txBody>
          <a:bodyPr>
            <a:noAutofit/>
          </a:bodyPr>
          <a:lstStyle/>
          <a:p>
            <a:r>
              <a:rPr lang="en-US" b="1" dirty="0">
                <a:solidFill>
                  <a:srgbClr val="FFC000"/>
                </a:solidFill>
                <a:latin typeface="Century Gothic" panose="020B0502020202020204" pitchFamily="34" charset="0"/>
              </a:rPr>
              <a:t>National Policy Data Observatory (NPDO)</a:t>
            </a:r>
            <a:r>
              <a:rPr lang="en-ZA" dirty="0">
                <a:solidFill>
                  <a:prstClr val="white"/>
                </a:solidFill>
                <a:latin typeface="Century Gothic" panose="020B0502020202020204" pitchFamily="34" charset="0"/>
              </a:rPr>
              <a:t/>
            </a:r>
            <a:br>
              <a:rPr lang="en-ZA" dirty="0">
                <a:solidFill>
                  <a:prstClr val="white"/>
                </a:solidFill>
                <a:latin typeface="Century Gothic" panose="020B0502020202020204" pitchFamily="34" charset="0"/>
              </a:rPr>
            </a:br>
            <a:endParaRPr lang="en-US" dirty="0"/>
          </a:p>
        </p:txBody>
      </p:sp>
      <p:sp>
        <p:nvSpPr>
          <p:cNvPr id="6" name="Rectangle 5"/>
          <p:cNvSpPr/>
          <p:nvPr/>
        </p:nvSpPr>
        <p:spPr>
          <a:xfrm>
            <a:off x="0" y="101952"/>
            <a:ext cx="5696880" cy="492443"/>
          </a:xfrm>
          <a:prstGeom prst="rect">
            <a:avLst/>
          </a:prstGeom>
        </p:spPr>
        <p:txBody>
          <a:bodyPr wrap="square">
            <a:spAutoFit/>
          </a:bodyPr>
          <a:lstStyle/>
          <a:p>
            <a:r>
              <a:rPr lang="en-US" sz="2600" b="1" dirty="0">
                <a:solidFill>
                  <a:schemeClr val="bg1"/>
                </a:solidFill>
                <a:latin typeface="Century Gothic" panose="020B0502020202020204" pitchFamily="34" charset="0"/>
              </a:rPr>
              <a:t>DSI COVID-19 INTERVENTIONS (5) </a:t>
            </a:r>
            <a:endParaRPr lang="en-US" sz="2600" dirty="0">
              <a:solidFill>
                <a:schemeClr val="bg1"/>
              </a:solidFill>
            </a:endParaRPr>
          </a:p>
        </p:txBody>
      </p:sp>
    </p:spTree>
    <p:extLst>
      <p:ext uri="{BB962C8B-B14F-4D97-AF65-F5344CB8AC3E}">
        <p14:creationId xmlns:p14="http://schemas.microsoft.com/office/powerpoint/2010/main" val="3691610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2B157E-AED8-4AA4-9DF3-BD4C84ECC50B}"/>
              </a:ext>
            </a:extLst>
          </p:cNvPr>
          <p:cNvSpPr>
            <a:spLocks noGrp="1"/>
          </p:cNvSpPr>
          <p:nvPr>
            <p:ph type="title"/>
          </p:nvPr>
        </p:nvSpPr>
        <p:spPr>
          <a:xfrm>
            <a:off x="0" y="59961"/>
            <a:ext cx="9144000" cy="893068"/>
          </a:xfrm>
        </p:spPr>
        <p:txBody>
          <a:bodyPr>
            <a:noAutofit/>
          </a:bodyPr>
          <a:lstStyle/>
          <a:p>
            <a:r>
              <a:rPr lang="en-ZA" sz="2900" b="1" dirty="0">
                <a:latin typeface="Century Gothic" panose="020B0502020202020204" pitchFamily="34" charset="0"/>
              </a:rPr>
              <a:t>KNOWLEDGE UTILISATION FOR ECONOMIC DEVELOPMENT (1)</a:t>
            </a:r>
            <a:br>
              <a:rPr lang="en-ZA" sz="2900" b="1" dirty="0">
                <a:latin typeface="Century Gothic" panose="020B0502020202020204" pitchFamily="34" charset="0"/>
              </a:rPr>
            </a:br>
            <a:r>
              <a:rPr lang="en-ZA" sz="2900" b="1" dirty="0">
                <a:latin typeface="Century Gothic" panose="020B0502020202020204" pitchFamily="34" charset="0"/>
              </a:rPr>
              <a:t/>
            </a:r>
            <a:br>
              <a:rPr lang="en-ZA" sz="2900" b="1" dirty="0">
                <a:latin typeface="Century Gothic" panose="020B0502020202020204"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id="{0EC7AC37-FADC-42C1-A9D6-332852BDC2E3}"/>
              </a:ext>
            </a:extLst>
          </p:cNvPr>
          <p:cNvSpPr>
            <a:spLocks noGrp="1"/>
          </p:cNvSpPr>
          <p:nvPr>
            <p:ph idx="1"/>
          </p:nvPr>
        </p:nvSpPr>
        <p:spPr>
          <a:xfrm>
            <a:off x="0" y="953029"/>
            <a:ext cx="9030878" cy="5489335"/>
          </a:xfrm>
        </p:spPr>
        <p:txBody>
          <a:bodyPr>
            <a:normAutofit/>
          </a:bodyPr>
          <a:lstStyle/>
          <a:p>
            <a:pPr marL="0" lvl="0" indent="0" algn="just">
              <a:lnSpc>
                <a:spcPct val="150000"/>
              </a:lnSpc>
              <a:buClr>
                <a:srgbClr val="FFC000"/>
              </a:buClr>
              <a:buNone/>
            </a:pPr>
            <a:r>
              <a:rPr lang="en-US" sz="1600" b="1" i="1" dirty="0">
                <a:solidFill>
                  <a:schemeClr val="tx1"/>
                </a:solidFill>
                <a:latin typeface="Century Gothic" panose="020B0502020202020204" pitchFamily="34" charset="0"/>
              </a:rPr>
              <a:t>Improved the sustainability and competitiveness of traditional sectors of the economy and initiate/continue research and development in emerging technology areas that could enable the creation of non-traditional South African economic sectors:</a:t>
            </a:r>
          </a:p>
          <a:p>
            <a:pPr lvl="0" algn="just">
              <a:lnSpc>
                <a:spcPct val="150000"/>
              </a:lnSpc>
              <a:buClr>
                <a:srgbClr val="FFC000"/>
              </a:buClr>
              <a:buFont typeface="Wingdings" panose="05000000000000000000" pitchFamily="2" charset="2"/>
              <a:buChar char="q"/>
            </a:pPr>
            <a:r>
              <a:rPr lang="en-US" sz="1600" dirty="0">
                <a:solidFill>
                  <a:schemeClr val="tx1"/>
                </a:solidFill>
                <a:latin typeface="Century Gothic" panose="020B0502020202020204" pitchFamily="34" charset="0"/>
              </a:rPr>
              <a:t>Focused on the stimulation and intensification of technological innovation in order to improve economic growth. </a:t>
            </a:r>
          </a:p>
          <a:p>
            <a:pPr lvl="0" algn="just">
              <a:lnSpc>
                <a:spcPct val="150000"/>
              </a:lnSpc>
              <a:buClr>
                <a:srgbClr val="FFC000"/>
              </a:buClr>
              <a:buFont typeface="Wingdings" panose="05000000000000000000" pitchFamily="2" charset="2"/>
              <a:buChar char="q"/>
            </a:pPr>
            <a:r>
              <a:rPr lang="en-US" sz="1600" dirty="0">
                <a:solidFill>
                  <a:schemeClr val="tx1"/>
                </a:solidFill>
                <a:latin typeface="Century Gothic" panose="020B0502020202020204" pitchFamily="34" charset="0"/>
              </a:rPr>
              <a:t>In partnership with other government departments and economic actors, spearheading focused efforts that exploit knowledge capabilities for economic benefit i.e.</a:t>
            </a:r>
          </a:p>
          <a:p>
            <a:pPr lvl="1" algn="just">
              <a:lnSpc>
                <a:spcPct val="150000"/>
              </a:lnSpc>
              <a:buClr>
                <a:srgbClr val="FFC000"/>
              </a:buClr>
              <a:buFont typeface="Wingdings" panose="05000000000000000000" pitchFamily="2" charset="2"/>
              <a:buChar char="§"/>
            </a:pPr>
            <a:r>
              <a:rPr lang="en-US" sz="1600" dirty="0">
                <a:solidFill>
                  <a:schemeClr val="tx1"/>
                </a:solidFill>
                <a:latin typeface="Century Gothic" panose="020B0502020202020204" pitchFamily="34" charset="0"/>
              </a:rPr>
              <a:t>the development of advanced technologies and industries, </a:t>
            </a:r>
          </a:p>
          <a:p>
            <a:pPr lvl="1" algn="just">
              <a:lnSpc>
                <a:spcPct val="150000"/>
              </a:lnSpc>
              <a:buClr>
                <a:srgbClr val="FFC000"/>
              </a:buClr>
              <a:buFont typeface="Wingdings" panose="05000000000000000000" pitchFamily="2" charset="2"/>
              <a:buChar char="§"/>
            </a:pPr>
            <a:r>
              <a:rPr lang="en-US" sz="1600" dirty="0">
                <a:solidFill>
                  <a:schemeClr val="tx1"/>
                </a:solidFill>
                <a:latin typeface="Century Gothic" panose="020B0502020202020204" pitchFamily="34" charset="0"/>
              </a:rPr>
              <a:t>improved government service delivery, </a:t>
            </a:r>
          </a:p>
          <a:p>
            <a:pPr lvl="1" algn="just">
              <a:lnSpc>
                <a:spcPct val="150000"/>
              </a:lnSpc>
              <a:buClr>
                <a:srgbClr val="FFC000"/>
              </a:buClr>
              <a:buFont typeface="Wingdings" panose="05000000000000000000" pitchFamily="2" charset="2"/>
              <a:buChar char="§"/>
            </a:pPr>
            <a:r>
              <a:rPr lang="en-US" sz="1600" dirty="0">
                <a:solidFill>
                  <a:schemeClr val="tx1"/>
                </a:solidFill>
                <a:latin typeface="Century Gothic" panose="020B0502020202020204" pitchFamily="34" charset="0"/>
              </a:rPr>
              <a:t>improved productivity and competitiveness, and </a:t>
            </a:r>
          </a:p>
          <a:p>
            <a:pPr lvl="1" algn="just">
              <a:lnSpc>
                <a:spcPct val="150000"/>
              </a:lnSpc>
              <a:buClr>
                <a:srgbClr val="FFC000"/>
              </a:buClr>
              <a:buFont typeface="Wingdings" panose="05000000000000000000" pitchFamily="2" charset="2"/>
              <a:buChar char="§"/>
            </a:pPr>
            <a:r>
              <a:rPr lang="en-US" sz="1600" dirty="0">
                <a:solidFill>
                  <a:schemeClr val="tx1"/>
                </a:solidFill>
                <a:latin typeface="Century Gothic" panose="020B0502020202020204" pitchFamily="34" charset="0"/>
              </a:rPr>
              <a:t>technology transfer and support to SMMEs and manufacturing firms in the supply chains of large-scale public procurement programmes.</a:t>
            </a:r>
          </a:p>
          <a:p>
            <a:pPr lvl="1" algn="just">
              <a:lnSpc>
                <a:spcPct val="150000"/>
              </a:lnSpc>
              <a:buClr>
                <a:srgbClr val="FFC000"/>
              </a:buClr>
              <a:buFont typeface="Wingdings" panose="05000000000000000000" pitchFamily="2" charset="2"/>
              <a:buChar char="ü"/>
            </a:pPr>
            <a:endParaRPr lang="en-US" sz="1500" dirty="0">
              <a:solidFill>
                <a:schemeClr val="tx1"/>
              </a:solidFill>
            </a:endParaRPr>
          </a:p>
          <a:p>
            <a:pPr lvl="1" algn="just">
              <a:lnSpc>
                <a:spcPct val="150000"/>
              </a:lnSpc>
              <a:buClr>
                <a:srgbClr val="FFC000"/>
              </a:buClr>
              <a:buFont typeface="Wingdings" panose="05000000000000000000" pitchFamily="2" charset="2"/>
              <a:buChar char="ü"/>
            </a:pPr>
            <a:endParaRPr lang="en-US" sz="1500" dirty="0">
              <a:solidFill>
                <a:schemeClr val="tx1"/>
              </a:solidFill>
            </a:endParaRPr>
          </a:p>
          <a:p>
            <a:pPr lvl="1" algn="just">
              <a:lnSpc>
                <a:spcPct val="150000"/>
              </a:lnSpc>
              <a:buClr>
                <a:srgbClr val="FFC000"/>
              </a:buClr>
              <a:buFont typeface="Wingdings" panose="05000000000000000000" pitchFamily="2" charset="2"/>
              <a:buChar char="ü"/>
            </a:pPr>
            <a:endParaRPr lang="en-ZA" sz="1500" dirty="0">
              <a:solidFill>
                <a:schemeClr val="tx1"/>
              </a:solidFill>
            </a:endParaRPr>
          </a:p>
        </p:txBody>
      </p:sp>
    </p:spTree>
    <p:extLst>
      <p:ext uri="{BB962C8B-B14F-4D97-AF65-F5344CB8AC3E}">
        <p14:creationId xmlns:p14="http://schemas.microsoft.com/office/powerpoint/2010/main" val="398124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2B157E-AED8-4AA4-9DF3-BD4C84ECC50B}"/>
              </a:ext>
            </a:extLst>
          </p:cNvPr>
          <p:cNvSpPr>
            <a:spLocks noGrp="1"/>
          </p:cNvSpPr>
          <p:nvPr>
            <p:ph type="title"/>
          </p:nvPr>
        </p:nvSpPr>
        <p:spPr>
          <a:xfrm>
            <a:off x="0" y="59961"/>
            <a:ext cx="9144000" cy="893068"/>
          </a:xfrm>
        </p:spPr>
        <p:txBody>
          <a:bodyPr>
            <a:noAutofit/>
          </a:bodyPr>
          <a:lstStyle/>
          <a:p>
            <a:r>
              <a:rPr lang="en-ZA" sz="2900" b="1" dirty="0">
                <a:latin typeface="Century Gothic" panose="020B0502020202020204" pitchFamily="34" charset="0"/>
              </a:rPr>
              <a:t>KNOWLEDGE UTILISATION FOR ECONOMIC DEVELOPMENT (2)</a:t>
            </a:r>
            <a:br>
              <a:rPr lang="en-ZA" sz="2900" b="1" dirty="0">
                <a:latin typeface="Century Gothic" panose="020B0502020202020204" pitchFamily="34" charset="0"/>
              </a:rPr>
            </a:br>
            <a:r>
              <a:rPr lang="en-ZA" sz="2900" b="1" dirty="0">
                <a:latin typeface="Century Gothic" panose="020B0502020202020204" pitchFamily="34" charset="0"/>
              </a:rPr>
              <a:t/>
            </a:r>
            <a:br>
              <a:rPr lang="en-ZA" sz="2900" b="1" dirty="0">
                <a:latin typeface="Century Gothic" panose="020B0502020202020204"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id="{0EC7AC37-FADC-42C1-A9D6-332852BDC2E3}"/>
              </a:ext>
            </a:extLst>
          </p:cNvPr>
          <p:cNvSpPr>
            <a:spLocks noGrp="1"/>
          </p:cNvSpPr>
          <p:nvPr>
            <p:ph idx="1"/>
          </p:nvPr>
        </p:nvSpPr>
        <p:spPr>
          <a:xfrm>
            <a:off x="0" y="953029"/>
            <a:ext cx="9030878" cy="5489335"/>
          </a:xfrm>
        </p:spPr>
        <p:txBody>
          <a:bodyPr>
            <a:normAutofit fontScale="85000" lnSpcReduction="20000"/>
          </a:bodyPr>
          <a:lstStyle/>
          <a:p>
            <a:pPr marL="0" lvl="0" indent="0" algn="just">
              <a:lnSpc>
                <a:spcPct val="120000"/>
              </a:lnSpc>
              <a:spcBef>
                <a:spcPts val="0"/>
              </a:spcBef>
              <a:buClr>
                <a:srgbClr val="FFC000"/>
              </a:buClr>
              <a:buNone/>
            </a:pPr>
            <a:r>
              <a:rPr lang="en-ZA" b="1" i="1" dirty="0">
                <a:solidFill>
                  <a:schemeClr val="tx1"/>
                </a:solidFill>
                <a:latin typeface="Century Gothic" panose="020B0502020202020204" pitchFamily="34" charset="0"/>
              </a:rPr>
              <a:t>Funded a number of instruments in support of increased localisation, competitiveness and R&amp;D- led industry development in aerospace, advanced manufacturing, chemicals, mining, advanced metals, and ICTs, Industry Innovation Programme and the sector innovation fund.</a:t>
            </a:r>
          </a:p>
          <a:p>
            <a:pPr marL="0" lvl="0" indent="0" algn="just">
              <a:lnSpc>
                <a:spcPct val="120000"/>
              </a:lnSpc>
              <a:spcBef>
                <a:spcPts val="0"/>
              </a:spcBef>
              <a:buClr>
                <a:srgbClr val="FFC000"/>
              </a:buClr>
              <a:buNone/>
            </a:pPr>
            <a:endParaRPr lang="en-ZA" sz="2000" b="1" i="1" dirty="0">
              <a:solidFill>
                <a:schemeClr val="tx1"/>
              </a:solidFill>
              <a:latin typeface="Century Gothic" panose="020B0502020202020204" pitchFamily="34" charset="0"/>
            </a:endParaRPr>
          </a:p>
          <a:p>
            <a:pPr marL="0" lvl="0" indent="0" algn="just">
              <a:lnSpc>
                <a:spcPct val="120000"/>
              </a:lnSpc>
              <a:spcBef>
                <a:spcPts val="0"/>
              </a:spcBef>
              <a:buClr>
                <a:srgbClr val="FFC000"/>
              </a:buClr>
              <a:buNone/>
            </a:pPr>
            <a:r>
              <a:rPr lang="en-ZA" sz="2000" b="1" i="1" dirty="0">
                <a:solidFill>
                  <a:schemeClr val="tx1"/>
                </a:solidFill>
                <a:latin typeface="Century Gothic" panose="020B0502020202020204" pitchFamily="34" charset="0"/>
              </a:rPr>
              <a:t>Example: Revitalisation of the Mining Sector:</a:t>
            </a:r>
          </a:p>
          <a:p>
            <a:pPr lvl="0" algn="just">
              <a:lnSpc>
                <a:spcPct val="120000"/>
              </a:lnSpc>
              <a:spcBef>
                <a:spcPts val="0"/>
              </a:spcBef>
              <a:buClr>
                <a:srgbClr val="FFC000"/>
              </a:buClr>
              <a:buFont typeface="Wingdings" panose="05000000000000000000" pitchFamily="2" charset="2"/>
              <a:buChar char="q"/>
            </a:pPr>
            <a:r>
              <a:rPr lang="en-ZA" sz="1600" dirty="0">
                <a:solidFill>
                  <a:schemeClr val="tx1"/>
                </a:solidFill>
                <a:latin typeface="Century Gothic" panose="020B0502020202020204" pitchFamily="34" charset="0"/>
              </a:rPr>
              <a:t>The </a:t>
            </a:r>
            <a:r>
              <a:rPr lang="en-ZA" sz="1600" b="1" dirty="0">
                <a:solidFill>
                  <a:schemeClr val="tx1"/>
                </a:solidFill>
                <a:latin typeface="Century Gothic" panose="020B0502020202020204" pitchFamily="34" charset="0"/>
              </a:rPr>
              <a:t>South African Mining Extraction, Research, Development and Innovation (SAMERDI) </a:t>
            </a:r>
            <a:r>
              <a:rPr lang="en-ZA" sz="1600" dirty="0">
                <a:solidFill>
                  <a:schemeClr val="tx1"/>
                </a:solidFill>
                <a:latin typeface="Century Gothic" panose="020B0502020202020204" pitchFamily="34" charset="0"/>
              </a:rPr>
              <a:t>programme developed and launched the mining equipment and Technology Availability Readiness Atlas (TARA https://miningtara.co.za). </a:t>
            </a:r>
          </a:p>
          <a:p>
            <a:pPr marL="0" indent="0">
              <a:lnSpc>
                <a:spcPct val="120000"/>
              </a:lnSpc>
              <a:spcBef>
                <a:spcPts val="0"/>
              </a:spcBef>
              <a:buNone/>
            </a:pPr>
            <a:endParaRPr lang="en-US" dirty="0">
              <a:latin typeface="Century Gothic" panose="020B0502020202020204" pitchFamily="34" charset="0"/>
            </a:endParaRPr>
          </a:p>
          <a:p>
            <a:pPr marL="0" indent="0">
              <a:lnSpc>
                <a:spcPct val="120000"/>
              </a:lnSpc>
              <a:spcBef>
                <a:spcPts val="0"/>
              </a:spcBef>
              <a:buNone/>
            </a:pPr>
            <a:r>
              <a:rPr lang="en-US" dirty="0">
                <a:latin typeface="Century Gothic" panose="020B0502020202020204" pitchFamily="34" charset="0"/>
              </a:rPr>
              <a:t>The vision of the SAMERDI strategy is </a:t>
            </a:r>
            <a:r>
              <a:rPr lang="en-US" b="1" i="1" dirty="0">
                <a:latin typeface="Century Gothic" panose="020B0502020202020204" pitchFamily="34" charset="0"/>
              </a:rPr>
              <a:t>“to </a:t>
            </a:r>
            <a:r>
              <a:rPr lang="en-US" b="1" i="1" dirty="0" err="1">
                <a:latin typeface="Century Gothic" panose="020B0502020202020204" pitchFamily="34" charset="0"/>
              </a:rPr>
              <a:t>maximise</a:t>
            </a:r>
            <a:r>
              <a:rPr lang="en-US" b="1" i="1" dirty="0">
                <a:latin typeface="Century Gothic" panose="020B0502020202020204" pitchFamily="34" charset="0"/>
              </a:rPr>
              <a:t> the sustainable returns of South Africa’s mineral wealth through collaborative research, development, innovation &amp; implementation of mining technologies in a socially, environmentally and financially sustainable manner that is rooted in the local community and national economy.” </a:t>
            </a:r>
          </a:p>
          <a:p>
            <a:pPr marL="0" indent="0">
              <a:lnSpc>
                <a:spcPct val="120000"/>
              </a:lnSpc>
              <a:spcBef>
                <a:spcPts val="0"/>
              </a:spcBef>
              <a:buNone/>
            </a:pPr>
            <a:endParaRPr lang="en-US" b="1" i="1" dirty="0">
              <a:latin typeface="Century Gothic" panose="020B0502020202020204" pitchFamily="34" charset="0"/>
            </a:endParaRPr>
          </a:p>
          <a:p>
            <a:pPr marL="0" indent="0">
              <a:lnSpc>
                <a:spcPct val="120000"/>
              </a:lnSpc>
              <a:spcBef>
                <a:spcPts val="0"/>
              </a:spcBef>
              <a:buNone/>
            </a:pPr>
            <a:r>
              <a:rPr lang="en-US" dirty="0">
                <a:latin typeface="Century Gothic" panose="020B0502020202020204" pitchFamily="34" charset="0"/>
              </a:rPr>
              <a:t>Implementation </a:t>
            </a:r>
            <a:r>
              <a:rPr lang="en-US" dirty="0" err="1">
                <a:latin typeface="Century Gothic" panose="020B0502020202020204" pitchFamily="34" charset="0"/>
              </a:rPr>
              <a:t>programme</a:t>
            </a:r>
            <a:r>
              <a:rPr lang="en-US" dirty="0">
                <a:latin typeface="Century Gothic" panose="020B0502020202020204" pitchFamily="34" charset="0"/>
              </a:rPr>
              <a:t> comprises the following five </a:t>
            </a:r>
            <a:r>
              <a:rPr lang="en-US" dirty="0" err="1">
                <a:latin typeface="Century Gothic" panose="020B0502020202020204" pitchFamily="34" charset="0"/>
              </a:rPr>
              <a:t>programmes</a:t>
            </a:r>
            <a:r>
              <a:rPr lang="en-US" dirty="0">
                <a:latin typeface="Century Gothic" panose="020B0502020202020204" pitchFamily="34" charset="0"/>
              </a:rPr>
              <a:t>: </a:t>
            </a:r>
          </a:p>
          <a:p>
            <a:pPr marL="0" indent="0">
              <a:lnSpc>
                <a:spcPct val="120000"/>
              </a:lnSpc>
              <a:spcBef>
                <a:spcPts val="0"/>
              </a:spcBef>
              <a:buNone/>
            </a:pPr>
            <a:r>
              <a:rPr lang="en-US" b="1" dirty="0">
                <a:latin typeface="Century Gothic" panose="020B0502020202020204" pitchFamily="34" charset="0"/>
              </a:rPr>
              <a:t>-Longevity of Current Mines,  -</a:t>
            </a:r>
            <a:r>
              <a:rPr lang="en-US" b="1" dirty="0" err="1">
                <a:latin typeface="Century Gothic" panose="020B0502020202020204" pitchFamily="34" charset="0"/>
              </a:rPr>
              <a:t>Mechanised</a:t>
            </a:r>
            <a:r>
              <a:rPr lang="en-US" b="1" dirty="0">
                <a:latin typeface="Century Gothic" panose="020B0502020202020204" pitchFamily="34" charset="0"/>
              </a:rPr>
              <a:t> Mining Systems, -Successful Application of Technologies </a:t>
            </a:r>
            <a:r>
              <a:rPr lang="en-US" b="1" dirty="0" err="1">
                <a:latin typeface="Century Gothic" panose="020B0502020202020204" pitchFamily="34" charset="0"/>
              </a:rPr>
              <a:t>Centred</a:t>
            </a:r>
            <a:r>
              <a:rPr lang="en-US" b="1" dirty="0">
                <a:latin typeface="Century Gothic" panose="020B0502020202020204" pitchFamily="34" charset="0"/>
              </a:rPr>
              <a:t> Around People, -Real Time Information Management Systems,  -Advanced Orebody Knowledge</a:t>
            </a:r>
          </a:p>
          <a:p>
            <a:pPr marL="0" indent="0">
              <a:lnSpc>
                <a:spcPct val="120000"/>
              </a:lnSpc>
              <a:spcBef>
                <a:spcPts val="0"/>
              </a:spcBef>
              <a:buNone/>
            </a:pPr>
            <a:endParaRPr lang="en-US" b="1" dirty="0">
              <a:latin typeface="Century Gothic" panose="020B0502020202020204" pitchFamily="34" charset="0"/>
            </a:endParaRPr>
          </a:p>
          <a:p>
            <a:pPr marL="0" indent="0">
              <a:lnSpc>
                <a:spcPct val="120000"/>
              </a:lnSpc>
              <a:spcBef>
                <a:spcPts val="0"/>
              </a:spcBef>
              <a:buNone/>
            </a:pPr>
            <a:r>
              <a:rPr lang="en-US" dirty="0">
                <a:latin typeface="Century Gothic" panose="020B0502020202020204" pitchFamily="34" charset="0"/>
              </a:rPr>
              <a:t>These </a:t>
            </a:r>
            <a:r>
              <a:rPr lang="en-US" dirty="0" err="1">
                <a:latin typeface="Century Gothic" panose="020B0502020202020204" pitchFamily="34" charset="0"/>
              </a:rPr>
              <a:t>programmes</a:t>
            </a:r>
            <a:r>
              <a:rPr lang="en-US" dirty="0">
                <a:latin typeface="Century Gothic" panose="020B0502020202020204" pitchFamily="34" charset="0"/>
              </a:rPr>
              <a:t> contribute (collectively and individually) to the following criteria of: </a:t>
            </a:r>
          </a:p>
          <a:p>
            <a:pPr lvl="1">
              <a:lnSpc>
                <a:spcPct val="120000"/>
              </a:lnSpc>
              <a:spcBef>
                <a:spcPts val="0"/>
              </a:spcBef>
              <a:buFont typeface="Courier New" panose="02070309020205020404" pitchFamily="49" charset="0"/>
              <a:buChar char="o"/>
            </a:pPr>
            <a:r>
              <a:rPr lang="en-US" dirty="0">
                <a:latin typeface="Century Gothic" panose="020B0502020202020204" pitchFamily="34" charset="0"/>
              </a:rPr>
              <a:t> Increasing the competitiveness of the industry; </a:t>
            </a:r>
          </a:p>
          <a:p>
            <a:pPr lvl="1">
              <a:lnSpc>
                <a:spcPct val="120000"/>
              </a:lnSpc>
              <a:spcBef>
                <a:spcPts val="0"/>
              </a:spcBef>
              <a:buFont typeface="Courier New" panose="02070309020205020404" pitchFamily="49" charset="0"/>
              <a:buChar char="o"/>
            </a:pPr>
            <a:r>
              <a:rPr lang="en-US" dirty="0">
                <a:latin typeface="Century Gothic" panose="020B0502020202020204" pitchFamily="34" charset="0"/>
              </a:rPr>
              <a:t>Creating new industries; and </a:t>
            </a:r>
          </a:p>
          <a:p>
            <a:pPr lvl="1">
              <a:lnSpc>
                <a:spcPct val="120000"/>
              </a:lnSpc>
              <a:spcBef>
                <a:spcPts val="0"/>
              </a:spcBef>
              <a:buFont typeface="Courier New" panose="02070309020205020404" pitchFamily="49" charset="0"/>
              <a:buChar char="o"/>
            </a:pPr>
            <a:r>
              <a:rPr lang="en-US" dirty="0">
                <a:latin typeface="Century Gothic" panose="020B0502020202020204" pitchFamily="34" charset="0"/>
              </a:rPr>
              <a:t>Allowing for technology </a:t>
            </a:r>
            <a:r>
              <a:rPr lang="en-US" dirty="0" err="1">
                <a:latin typeface="Century Gothic" panose="020B0502020202020204" pitchFamily="34" charset="0"/>
              </a:rPr>
              <a:t>localisation</a:t>
            </a:r>
            <a:r>
              <a:rPr lang="en-US" dirty="0">
                <a:latin typeface="Century Gothic" panose="020B0502020202020204" pitchFamily="34" charset="0"/>
              </a:rPr>
              <a:t>.</a:t>
            </a:r>
          </a:p>
          <a:p>
            <a:pPr lvl="1" algn="just">
              <a:lnSpc>
                <a:spcPct val="150000"/>
              </a:lnSpc>
              <a:buClr>
                <a:srgbClr val="FFC000"/>
              </a:buClr>
              <a:buFont typeface="Wingdings" panose="05000000000000000000" pitchFamily="2" charset="2"/>
              <a:buChar char="§"/>
            </a:pPr>
            <a:endParaRPr lang="en-US" sz="1600" dirty="0">
              <a:solidFill>
                <a:schemeClr val="tx1"/>
              </a:solidFill>
              <a:latin typeface="Century Gothic" panose="020B0502020202020204" pitchFamily="34" charset="0"/>
            </a:endParaRPr>
          </a:p>
          <a:p>
            <a:pPr lvl="1" algn="just">
              <a:lnSpc>
                <a:spcPct val="150000"/>
              </a:lnSpc>
              <a:buClr>
                <a:srgbClr val="FFC000"/>
              </a:buClr>
              <a:buFont typeface="Wingdings" panose="05000000000000000000" pitchFamily="2" charset="2"/>
              <a:buChar char="ü"/>
            </a:pPr>
            <a:endParaRPr lang="en-US" sz="1500" dirty="0">
              <a:solidFill>
                <a:schemeClr val="tx1"/>
              </a:solidFill>
            </a:endParaRPr>
          </a:p>
          <a:p>
            <a:pPr lvl="1" algn="just">
              <a:lnSpc>
                <a:spcPct val="150000"/>
              </a:lnSpc>
              <a:buClr>
                <a:srgbClr val="FFC000"/>
              </a:buClr>
              <a:buFont typeface="Wingdings" panose="05000000000000000000" pitchFamily="2" charset="2"/>
              <a:buChar char="ü"/>
            </a:pPr>
            <a:endParaRPr lang="en-ZA" sz="1500" dirty="0">
              <a:solidFill>
                <a:schemeClr val="tx1"/>
              </a:solidFill>
            </a:endParaRPr>
          </a:p>
        </p:txBody>
      </p:sp>
    </p:spTree>
    <p:extLst>
      <p:ext uri="{BB962C8B-B14F-4D97-AF65-F5344CB8AC3E}">
        <p14:creationId xmlns:p14="http://schemas.microsoft.com/office/powerpoint/2010/main" val="1154005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2B157E-AED8-4AA4-9DF3-BD4C84ECC50B}"/>
              </a:ext>
            </a:extLst>
          </p:cNvPr>
          <p:cNvSpPr>
            <a:spLocks noGrp="1"/>
          </p:cNvSpPr>
          <p:nvPr>
            <p:ph type="title"/>
          </p:nvPr>
        </p:nvSpPr>
        <p:spPr>
          <a:xfrm>
            <a:off x="0" y="59961"/>
            <a:ext cx="9144000" cy="893068"/>
          </a:xfrm>
        </p:spPr>
        <p:txBody>
          <a:bodyPr>
            <a:noAutofit/>
          </a:bodyPr>
          <a:lstStyle/>
          <a:p>
            <a:r>
              <a:rPr lang="en-ZA" sz="2900" b="1" dirty="0">
                <a:latin typeface="Century Gothic" panose="020B0502020202020204" pitchFamily="34" charset="0"/>
              </a:rPr>
              <a:t>KNOWLEDGE UTILISATION FOR </a:t>
            </a:r>
            <a:br>
              <a:rPr lang="en-ZA" sz="2900" b="1" dirty="0">
                <a:latin typeface="Century Gothic" panose="020B0502020202020204" pitchFamily="34" charset="0"/>
              </a:rPr>
            </a:br>
            <a:r>
              <a:rPr lang="en-ZA" sz="2900" b="1" dirty="0">
                <a:latin typeface="Century Gothic" panose="020B0502020202020204" pitchFamily="34" charset="0"/>
              </a:rPr>
              <a:t>ECONOMIC DEVELOPMENT (3)</a:t>
            </a:r>
            <a:br>
              <a:rPr lang="en-ZA" sz="2900" b="1" dirty="0">
                <a:latin typeface="Century Gothic" panose="020B0502020202020204" pitchFamily="34" charset="0"/>
              </a:rPr>
            </a:br>
            <a:r>
              <a:rPr lang="en-ZA" sz="2900" b="1" dirty="0">
                <a:latin typeface="Century Gothic" panose="020B0502020202020204" pitchFamily="34" charset="0"/>
              </a:rPr>
              <a:t/>
            </a:r>
            <a:br>
              <a:rPr lang="en-ZA" sz="2900" b="1" dirty="0">
                <a:latin typeface="Century Gothic" panose="020B0502020202020204"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id="{0EC7AC37-FADC-42C1-A9D6-332852BDC2E3}"/>
              </a:ext>
            </a:extLst>
          </p:cNvPr>
          <p:cNvSpPr>
            <a:spLocks noGrp="1"/>
          </p:cNvSpPr>
          <p:nvPr>
            <p:ph idx="1"/>
          </p:nvPr>
        </p:nvSpPr>
        <p:spPr>
          <a:xfrm>
            <a:off x="0" y="953029"/>
            <a:ext cx="9030878" cy="5489335"/>
          </a:xfrm>
        </p:spPr>
        <p:txBody>
          <a:bodyPr>
            <a:noAutofit/>
          </a:bodyPr>
          <a:lstStyle/>
          <a:p>
            <a:pPr marL="0" lvl="0" indent="0" algn="just">
              <a:lnSpc>
                <a:spcPct val="100000"/>
              </a:lnSpc>
              <a:spcBef>
                <a:spcPts val="600"/>
              </a:spcBef>
              <a:buClr>
                <a:srgbClr val="FFC000"/>
              </a:buClr>
              <a:buNone/>
            </a:pPr>
            <a:r>
              <a:rPr lang="en-ZA" sz="1600" b="1" i="1" dirty="0">
                <a:solidFill>
                  <a:schemeClr val="tx1"/>
                </a:solidFill>
                <a:latin typeface="Century Gothic" panose="020B0502020202020204" pitchFamily="34" charset="0"/>
              </a:rPr>
              <a:t>Revitalisation of the Agricultural Sector:</a:t>
            </a:r>
          </a:p>
          <a:p>
            <a:pPr lvl="0" algn="just">
              <a:lnSpc>
                <a:spcPct val="100000"/>
              </a:lnSpc>
              <a:spcBef>
                <a:spcPts val="600"/>
              </a:spcBef>
              <a:buClr>
                <a:srgbClr val="FFC000"/>
              </a:buClr>
              <a:buFont typeface="Wingdings" panose="05000000000000000000" pitchFamily="2" charset="2"/>
              <a:buChar char="q"/>
            </a:pPr>
            <a:r>
              <a:rPr lang="en-ZA" sz="1600" dirty="0">
                <a:solidFill>
                  <a:schemeClr val="tx1"/>
                </a:solidFill>
                <a:latin typeface="Century Gothic" panose="020B0502020202020204" pitchFamily="34" charset="0"/>
              </a:rPr>
              <a:t>The Agricultural Bio-economy Innovation Partnership Programme (ABIPP) supported a number of initiatives in support of the economic recovery.</a:t>
            </a:r>
          </a:p>
          <a:p>
            <a:pPr algn="just">
              <a:lnSpc>
                <a:spcPct val="150000"/>
              </a:lnSpc>
              <a:buClr>
                <a:srgbClr val="FFC000"/>
              </a:buClr>
              <a:buFont typeface="Wingdings" panose="05000000000000000000" pitchFamily="2" charset="2"/>
              <a:buChar char="q"/>
            </a:pPr>
            <a:r>
              <a:rPr lang="en-ZA" sz="1600" dirty="0">
                <a:solidFill>
                  <a:schemeClr val="tx1"/>
                </a:solidFill>
                <a:latin typeface="Century Gothic" panose="020B0502020202020204" pitchFamily="34" charset="0"/>
                <a:ea typeface="Calibri" panose="020F0502020204030204" pitchFamily="34" charset="0"/>
              </a:rPr>
              <a:t>Agro-processing and value chain:</a:t>
            </a:r>
          </a:p>
          <a:p>
            <a:pPr algn="just">
              <a:lnSpc>
                <a:spcPct val="150000"/>
              </a:lnSpc>
              <a:buClr>
                <a:srgbClr val="FFC000"/>
              </a:buClr>
            </a:pPr>
            <a:r>
              <a:rPr lang="en-ZA" sz="1600" dirty="0">
                <a:solidFill>
                  <a:schemeClr val="tx1"/>
                </a:solidFill>
                <a:latin typeface="Century Gothic" panose="020B0502020202020204" pitchFamily="34" charset="0"/>
                <a:ea typeface="Calibri" panose="020F0502020204030204" pitchFamily="34" charset="0"/>
              </a:rPr>
              <a:t>DSI through the SIIP Programme, granted a patent for novel </a:t>
            </a:r>
            <a:r>
              <a:rPr lang="en-ZA" sz="1600" dirty="0" err="1">
                <a:solidFill>
                  <a:schemeClr val="tx1"/>
                </a:solidFill>
                <a:latin typeface="Century Gothic" panose="020B0502020202020204" pitchFamily="34" charset="0"/>
                <a:ea typeface="Calibri" panose="020F0502020204030204" pitchFamily="34" charset="0"/>
              </a:rPr>
              <a:t>xylanase</a:t>
            </a:r>
            <a:r>
              <a:rPr lang="en-ZA" sz="1600" dirty="0">
                <a:solidFill>
                  <a:schemeClr val="tx1"/>
                </a:solidFill>
                <a:latin typeface="Century Gothic" panose="020B0502020202020204" pitchFamily="34" charset="0"/>
                <a:ea typeface="Calibri" panose="020F0502020204030204" pitchFamily="34" charset="0"/>
              </a:rPr>
              <a:t> enzyme formulation with commercial application in the animal feed additive industry</a:t>
            </a:r>
          </a:p>
          <a:p>
            <a:pPr algn="just">
              <a:lnSpc>
                <a:spcPct val="150000"/>
              </a:lnSpc>
              <a:buClr>
                <a:srgbClr val="FFC000"/>
              </a:buClr>
            </a:pPr>
            <a:r>
              <a:rPr lang="en-ZA" sz="1600" dirty="0">
                <a:solidFill>
                  <a:schemeClr val="tx1"/>
                </a:solidFill>
                <a:latin typeface="Century Gothic" panose="020B0502020202020204" pitchFamily="34" charset="0"/>
                <a:ea typeface="Calibri" panose="020F0502020204030204" pitchFamily="34" charset="0"/>
              </a:rPr>
              <a:t>An anti-</a:t>
            </a:r>
            <a:r>
              <a:rPr lang="en-ZA" sz="1600" dirty="0" err="1">
                <a:solidFill>
                  <a:schemeClr val="tx1"/>
                </a:solidFill>
                <a:latin typeface="Century Gothic" panose="020B0502020202020204" pitchFamily="34" charset="0"/>
                <a:ea typeface="Calibri" panose="020F0502020204030204" pitchFamily="34" charset="0"/>
              </a:rPr>
              <a:t>Taq</a:t>
            </a:r>
            <a:r>
              <a:rPr lang="en-ZA" sz="1600" dirty="0">
                <a:solidFill>
                  <a:schemeClr val="tx1"/>
                </a:solidFill>
                <a:latin typeface="Century Gothic" panose="020B0502020202020204" pitchFamily="34" charset="0"/>
                <a:ea typeface="Calibri" panose="020F0502020204030204" pitchFamily="34" charset="0"/>
              </a:rPr>
              <a:t> polymerase fragmented antibody technology aimed at improving the performance of polymerase chain reaction as a diagnostic tool was developed and demonstrated (TRL6). </a:t>
            </a:r>
          </a:p>
          <a:p>
            <a:pPr algn="just">
              <a:lnSpc>
                <a:spcPct val="150000"/>
              </a:lnSpc>
              <a:buClr>
                <a:srgbClr val="FFC000"/>
              </a:buClr>
              <a:buFont typeface="Wingdings" panose="05000000000000000000" pitchFamily="2" charset="2"/>
              <a:buChar char="q"/>
            </a:pPr>
            <a:r>
              <a:rPr lang="en-ZA" dirty="0">
                <a:solidFill>
                  <a:schemeClr val="tx1"/>
                </a:solidFill>
                <a:latin typeface="Century Gothic" panose="020B0502020202020204" pitchFamily="34" charset="0"/>
                <a:ea typeface="Calibri" panose="020F0502020204030204" pitchFamily="34" charset="0"/>
              </a:rPr>
              <a:t>Innovation support in agro-processing and value chain yielded 2 potential IP products in citrus research during the reporting period. </a:t>
            </a:r>
          </a:p>
          <a:p>
            <a:pPr algn="just">
              <a:lnSpc>
                <a:spcPct val="150000"/>
              </a:lnSpc>
              <a:buClr>
                <a:srgbClr val="FFC000"/>
              </a:buClr>
              <a:buFont typeface="Wingdings" panose="05000000000000000000" pitchFamily="2" charset="2"/>
              <a:buChar char="q"/>
            </a:pPr>
            <a:r>
              <a:rPr lang="en-US" sz="1600" dirty="0">
                <a:solidFill>
                  <a:schemeClr val="tx1"/>
                </a:solidFill>
                <a:latin typeface="Century Gothic" panose="020B0502020202020204" pitchFamily="34" charset="0"/>
              </a:rPr>
              <a:t>A bilateral research programme with Malawi was supported: new pro-active interventions for diagnostic, surveillance, monitoring and early warning systems (Aquaculture Health and Feed Programme).</a:t>
            </a:r>
            <a:endParaRPr lang="en-ZA"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835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2B157E-AED8-4AA4-9DF3-BD4C84ECC50B}"/>
              </a:ext>
            </a:extLst>
          </p:cNvPr>
          <p:cNvSpPr>
            <a:spLocks noGrp="1"/>
          </p:cNvSpPr>
          <p:nvPr>
            <p:ph type="title"/>
          </p:nvPr>
        </p:nvSpPr>
        <p:spPr>
          <a:xfrm>
            <a:off x="0" y="59961"/>
            <a:ext cx="9144000" cy="893068"/>
          </a:xfrm>
        </p:spPr>
        <p:txBody>
          <a:bodyPr>
            <a:noAutofit/>
          </a:bodyPr>
          <a:lstStyle/>
          <a:p>
            <a:r>
              <a:rPr lang="en-US" sz="3200" b="1" dirty="0">
                <a:latin typeface="Century Gothic" panose="020B0502020202020204" pitchFamily="34" charset="0"/>
              </a:rPr>
              <a:t>Knowledge utilisation for inclusive development </a:t>
            </a:r>
            <a:r>
              <a:rPr lang="en-ZA" sz="3200" b="1" dirty="0">
                <a:latin typeface="Century Gothic" panose="020B0502020202020204" pitchFamily="34" charset="0"/>
              </a:rPr>
              <a:t>(1)</a:t>
            </a:r>
            <a:r>
              <a:rPr lang="en-ZA" sz="2900" b="1" dirty="0">
                <a:latin typeface="Century Gothic" panose="020B0502020202020204" pitchFamily="34" charset="0"/>
              </a:rPr>
              <a:t/>
            </a:r>
            <a:br>
              <a:rPr lang="en-ZA" sz="2900" b="1" dirty="0">
                <a:latin typeface="Century Gothic" panose="020B0502020202020204" pitchFamily="34" charset="0"/>
              </a:rPr>
            </a:br>
            <a:r>
              <a:rPr lang="en-ZA" sz="2900" b="1" dirty="0">
                <a:latin typeface="Gill Sans MT" panose="020B0502020104020203" pitchFamily="34" charset="0"/>
              </a:rPr>
              <a:t/>
            </a:r>
            <a:br>
              <a:rPr lang="en-ZA" sz="2900" b="1" dirty="0">
                <a:latin typeface="Gill Sans MT" panose="020B0502020104020203"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id="{0EC7AC37-FADC-42C1-A9D6-332852BDC2E3}"/>
              </a:ext>
            </a:extLst>
          </p:cNvPr>
          <p:cNvSpPr>
            <a:spLocks noGrp="1"/>
          </p:cNvSpPr>
          <p:nvPr>
            <p:ph idx="1"/>
          </p:nvPr>
        </p:nvSpPr>
        <p:spPr>
          <a:xfrm>
            <a:off x="0" y="953029"/>
            <a:ext cx="9030878" cy="5489335"/>
          </a:xfrm>
        </p:spPr>
        <p:txBody>
          <a:bodyPr>
            <a:noAutofit/>
          </a:bodyPr>
          <a:lstStyle/>
          <a:p>
            <a:pPr marL="0" lvl="0" indent="0" algn="just">
              <a:lnSpc>
                <a:spcPct val="150000"/>
              </a:lnSpc>
              <a:buClr>
                <a:srgbClr val="FFC000"/>
              </a:buClr>
              <a:buNone/>
            </a:pPr>
            <a:r>
              <a:rPr lang="en-US" sz="1900" b="1" i="1" dirty="0">
                <a:solidFill>
                  <a:schemeClr val="tx1"/>
                </a:solidFill>
                <a:latin typeface="Century Gothic" panose="020B0502020202020204" pitchFamily="34" charset="0"/>
              </a:rPr>
              <a:t>Health innovation initiatives:</a:t>
            </a:r>
          </a:p>
          <a:p>
            <a:pPr marL="0" lvl="0" indent="0" algn="just">
              <a:lnSpc>
                <a:spcPct val="150000"/>
              </a:lnSpc>
              <a:buClr>
                <a:srgbClr val="FFC000"/>
              </a:buClr>
              <a:buNone/>
            </a:pPr>
            <a:r>
              <a:rPr lang="en-US" sz="1900" dirty="0">
                <a:solidFill>
                  <a:schemeClr val="tx1"/>
                </a:solidFill>
                <a:latin typeface="Century Gothic" panose="020B0502020202020204" pitchFamily="34" charset="0"/>
              </a:rPr>
              <a:t>Indigenous Knowledge - Based Covid-19 Research Team made progress in the investigation of herbal medicines against Covid-19. </a:t>
            </a:r>
          </a:p>
          <a:p>
            <a:pPr lvl="0" algn="just">
              <a:lnSpc>
                <a:spcPct val="150000"/>
              </a:lnSpc>
              <a:buClr>
                <a:srgbClr val="FFC000"/>
              </a:buClr>
              <a:buFont typeface="Wingdings" panose="05000000000000000000" pitchFamily="2" charset="2"/>
              <a:buChar char="q"/>
            </a:pPr>
            <a:r>
              <a:rPr lang="en-US" sz="1900" dirty="0">
                <a:solidFill>
                  <a:schemeClr val="tx1"/>
                </a:solidFill>
                <a:latin typeface="Century Gothic" panose="020B0502020202020204" pitchFamily="34" charset="0"/>
              </a:rPr>
              <a:t>The University of Free State working in collaboration with Farmers and the United States Food and Drug Administration (US-FDA) at a approved clinical trial facility.  Work also being conducted in collaboration with the Beijing University of Chinese Medicines as an international collaborating research partner. </a:t>
            </a:r>
          </a:p>
          <a:p>
            <a:pPr algn="just">
              <a:lnSpc>
                <a:spcPct val="150000"/>
              </a:lnSpc>
              <a:buClr>
                <a:srgbClr val="FFC000"/>
              </a:buClr>
              <a:buFont typeface="Wingdings" panose="05000000000000000000" pitchFamily="2" charset="2"/>
              <a:buChar char="q"/>
            </a:pPr>
            <a:r>
              <a:rPr lang="en-US" sz="1900" dirty="0">
                <a:solidFill>
                  <a:schemeClr val="tx1"/>
                </a:solidFill>
                <a:latin typeface="Century Gothic" panose="020B0502020202020204" pitchFamily="34" charset="0"/>
              </a:rPr>
              <a:t>The PHELA clinical trial protocol was developed and sent to two international regulators, i.e., Learn and Confirm in Canada and the US-FDA experts in the US, for comments prior to submission to the South African Health Products Authority (SAHPRA) for approval. </a:t>
            </a:r>
            <a:endParaRPr lang="en-ZA" sz="19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5737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2B157E-AED8-4AA4-9DF3-BD4C84ECC50B}"/>
              </a:ext>
            </a:extLst>
          </p:cNvPr>
          <p:cNvSpPr>
            <a:spLocks noGrp="1"/>
          </p:cNvSpPr>
          <p:nvPr>
            <p:ph type="title"/>
          </p:nvPr>
        </p:nvSpPr>
        <p:spPr>
          <a:xfrm>
            <a:off x="0" y="59961"/>
            <a:ext cx="9144000" cy="893068"/>
          </a:xfrm>
        </p:spPr>
        <p:txBody>
          <a:bodyPr>
            <a:noAutofit/>
          </a:bodyPr>
          <a:lstStyle/>
          <a:p>
            <a:r>
              <a:rPr lang="en-US" sz="2900" b="1" dirty="0">
                <a:latin typeface="Century Gothic" panose="020B0502020202020204" pitchFamily="34" charset="0"/>
              </a:rPr>
              <a:t>Knowledge utilisation for inclusive development </a:t>
            </a:r>
            <a:r>
              <a:rPr lang="en-ZA" sz="2900" b="1" dirty="0">
                <a:latin typeface="Century Gothic" panose="020B0502020202020204" pitchFamily="34" charset="0"/>
              </a:rPr>
              <a:t>(2)</a:t>
            </a:r>
            <a:r>
              <a:rPr lang="en-ZA" sz="2900" b="1" dirty="0">
                <a:latin typeface="Gill Sans MT" panose="020B0502020104020203" pitchFamily="34" charset="0"/>
              </a:rPr>
              <a:t/>
            </a:r>
            <a:br>
              <a:rPr lang="en-ZA" sz="2900" b="1" dirty="0">
                <a:latin typeface="Gill Sans MT" panose="020B0502020104020203" pitchFamily="34" charset="0"/>
              </a:rPr>
            </a:br>
            <a:r>
              <a:rPr lang="en-ZA" sz="2900" b="1" dirty="0">
                <a:latin typeface="Gill Sans MT" panose="020B0502020104020203" pitchFamily="34" charset="0"/>
              </a:rPr>
              <a:t/>
            </a:r>
            <a:br>
              <a:rPr lang="en-ZA" sz="2900" b="1" dirty="0">
                <a:latin typeface="Gill Sans MT" panose="020B0502020104020203"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id="{0EC7AC37-FADC-42C1-A9D6-332852BDC2E3}"/>
              </a:ext>
            </a:extLst>
          </p:cNvPr>
          <p:cNvSpPr>
            <a:spLocks noGrp="1"/>
          </p:cNvSpPr>
          <p:nvPr>
            <p:ph idx="1"/>
          </p:nvPr>
        </p:nvSpPr>
        <p:spPr>
          <a:xfrm>
            <a:off x="0" y="953029"/>
            <a:ext cx="9030878" cy="5489335"/>
          </a:xfrm>
        </p:spPr>
        <p:txBody>
          <a:bodyPr>
            <a:noAutofit/>
          </a:bodyPr>
          <a:lstStyle/>
          <a:p>
            <a:pPr marL="0" lvl="0" indent="0" algn="just">
              <a:lnSpc>
                <a:spcPct val="100000"/>
              </a:lnSpc>
              <a:buClr>
                <a:srgbClr val="FFC000"/>
              </a:buClr>
              <a:buNone/>
            </a:pPr>
            <a:r>
              <a:rPr lang="en-US" b="1" dirty="0">
                <a:solidFill>
                  <a:schemeClr val="tx1"/>
                </a:solidFill>
                <a:latin typeface="Century Gothic" panose="020B0502020202020204" pitchFamily="34" charset="0"/>
              </a:rPr>
              <a:t>Health innovation initiatives:</a:t>
            </a:r>
          </a:p>
          <a:p>
            <a:pPr lvl="0" algn="just">
              <a:lnSpc>
                <a:spcPct val="100000"/>
              </a:lnSpc>
              <a:buClr>
                <a:srgbClr val="FFC000"/>
              </a:buClr>
              <a:buFont typeface="Wingdings" panose="05000000000000000000" pitchFamily="2" charset="2"/>
              <a:buChar char="q"/>
            </a:pPr>
            <a:r>
              <a:rPr lang="en-US" dirty="0">
                <a:solidFill>
                  <a:schemeClr val="tx1"/>
                </a:solidFill>
                <a:latin typeface="Century Gothic" panose="020B0502020202020204" pitchFamily="34" charset="0"/>
              </a:rPr>
              <a:t>The Indigenous Knowledge-Based Bio-Innovation Consortium has supported 6 platforms in </a:t>
            </a:r>
            <a:r>
              <a:rPr lang="en-US" b="1" dirty="0">
                <a:solidFill>
                  <a:schemeClr val="tx1"/>
                </a:solidFill>
                <a:latin typeface="Century Gothic" panose="020B0502020202020204" pitchFamily="34" charset="0"/>
              </a:rPr>
              <a:t>African medicines, cosmeceuticals, nutraceuticals, health infusions, technology transfer (incubation) and commercialisation (enterprise development).</a:t>
            </a:r>
            <a:r>
              <a:rPr lang="en-US" dirty="0">
                <a:solidFill>
                  <a:schemeClr val="tx1"/>
                </a:solidFill>
                <a:latin typeface="Century Gothic" panose="020B0502020202020204" pitchFamily="34" charset="0"/>
              </a:rPr>
              <a:t>  </a:t>
            </a:r>
          </a:p>
          <a:p>
            <a:pPr lvl="0" algn="just">
              <a:lnSpc>
                <a:spcPct val="100000"/>
              </a:lnSpc>
              <a:buClr>
                <a:srgbClr val="FFC000"/>
              </a:buClr>
              <a:buFont typeface="Wingdings" panose="05000000000000000000" pitchFamily="2" charset="2"/>
              <a:buChar char="q"/>
            </a:pPr>
            <a:r>
              <a:rPr lang="en-US" dirty="0">
                <a:solidFill>
                  <a:schemeClr val="tx1"/>
                </a:solidFill>
                <a:latin typeface="Century Gothic" panose="020B0502020202020204" pitchFamily="34" charset="0"/>
              </a:rPr>
              <a:t>Over 20 products and prototypes were further supported through these 6 platforms. Six SMMEs on African medicines were graduated from the CSIR and BioPark Incubator with standard operating procedures for manufacturing.  </a:t>
            </a:r>
          </a:p>
          <a:p>
            <a:pPr lvl="0" algn="just">
              <a:lnSpc>
                <a:spcPct val="100000"/>
              </a:lnSpc>
              <a:buClr>
                <a:srgbClr val="FFC000"/>
              </a:buClr>
              <a:buFont typeface="Wingdings" panose="05000000000000000000" pitchFamily="2" charset="2"/>
              <a:buChar char="q"/>
            </a:pPr>
            <a:r>
              <a:rPr lang="en-US" dirty="0">
                <a:solidFill>
                  <a:schemeClr val="tx1"/>
                </a:solidFill>
                <a:latin typeface="Century Gothic" panose="020B0502020202020204" pitchFamily="34" charset="0"/>
              </a:rPr>
              <a:t>Six </a:t>
            </a:r>
            <a:r>
              <a:rPr lang="en-US" b="1" dirty="0">
                <a:solidFill>
                  <a:schemeClr val="tx1"/>
                </a:solidFill>
                <a:latin typeface="Century Gothic" panose="020B0502020202020204" pitchFamily="34" charset="0"/>
              </a:rPr>
              <a:t>medical cannabis prototypes </a:t>
            </a:r>
            <a:r>
              <a:rPr lang="en-US" i="1" dirty="0">
                <a:solidFill>
                  <a:schemeClr val="tx1"/>
                </a:solidFill>
                <a:latin typeface="Century Gothic" panose="020B0502020202020204" pitchFamily="34" charset="0"/>
              </a:rPr>
              <a:t>on cancer, diabetes, neurodegenerative conditions, pain and brain performance </a:t>
            </a:r>
            <a:r>
              <a:rPr lang="en-US" dirty="0">
                <a:solidFill>
                  <a:schemeClr val="tx1"/>
                </a:solidFill>
                <a:latin typeface="Century Gothic" panose="020B0502020202020204" pitchFamily="34" charset="0"/>
              </a:rPr>
              <a:t>were </a:t>
            </a:r>
            <a:r>
              <a:rPr lang="en-US" b="1" dirty="0">
                <a:solidFill>
                  <a:schemeClr val="tx1"/>
                </a:solidFill>
                <a:latin typeface="Century Gothic" panose="020B0502020202020204" pitchFamily="34" charset="0"/>
              </a:rPr>
              <a:t>developed</a:t>
            </a:r>
            <a:r>
              <a:rPr lang="en-US" dirty="0">
                <a:solidFill>
                  <a:schemeClr val="tx1"/>
                </a:solidFill>
                <a:latin typeface="Century Gothic" panose="020B0502020202020204" pitchFamily="34" charset="0"/>
              </a:rPr>
              <a:t> as were Medi-Weed range of capsules, ointments, oils, parches, etc. Nine SMMEs with agri-businesses were supported (I-Brand, Honeybush and Setsong) in Limpopo, North West, Eastern Cape and Northern Cape.  </a:t>
            </a:r>
          </a:p>
          <a:p>
            <a:pPr lvl="0" algn="just">
              <a:lnSpc>
                <a:spcPct val="100000"/>
              </a:lnSpc>
              <a:buClr>
                <a:srgbClr val="FFC000"/>
              </a:buClr>
              <a:buFont typeface="Wingdings" panose="05000000000000000000" pitchFamily="2" charset="2"/>
              <a:buChar char="q"/>
            </a:pPr>
            <a:r>
              <a:rPr lang="en-US" dirty="0">
                <a:solidFill>
                  <a:schemeClr val="tx1"/>
                </a:solidFill>
                <a:latin typeface="Century Gothic" panose="020B0502020202020204" pitchFamily="34" charset="0"/>
              </a:rPr>
              <a:t>Two Cosmeceuticals projects with two enterprise development arms were supported in Mpumalanga, Gauteng and Eastern Cape.  The mainstreaming of IKS work received a major boost with the approval of the establishment of an IK-Based Platform in African Medicines at the University of Free State under the Technology Innovation Agency.</a:t>
            </a:r>
          </a:p>
        </p:txBody>
      </p:sp>
    </p:spTree>
    <p:extLst>
      <p:ext uri="{BB962C8B-B14F-4D97-AF65-F5344CB8AC3E}">
        <p14:creationId xmlns:p14="http://schemas.microsoft.com/office/powerpoint/2010/main" val="2185991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2B157E-AED8-4AA4-9DF3-BD4C84ECC50B}"/>
              </a:ext>
            </a:extLst>
          </p:cNvPr>
          <p:cNvSpPr>
            <a:spLocks noGrp="1"/>
          </p:cNvSpPr>
          <p:nvPr>
            <p:ph type="title"/>
          </p:nvPr>
        </p:nvSpPr>
        <p:spPr>
          <a:xfrm>
            <a:off x="0" y="59961"/>
            <a:ext cx="9144000" cy="893068"/>
          </a:xfrm>
        </p:spPr>
        <p:txBody>
          <a:bodyPr>
            <a:noAutofit/>
          </a:bodyPr>
          <a:lstStyle/>
          <a:p>
            <a:r>
              <a:rPr lang="en-US" sz="2900" b="1" dirty="0">
                <a:latin typeface="Century Gothic" panose="020B0502020202020204" pitchFamily="34" charset="0"/>
              </a:rPr>
              <a:t>Innovation in support of a capable and developmental state </a:t>
            </a:r>
            <a:r>
              <a:rPr lang="en-ZA" sz="2900" b="1" dirty="0">
                <a:latin typeface="Century Gothic" panose="020B0502020202020204" pitchFamily="34" charset="0"/>
              </a:rPr>
              <a:t>(1)</a:t>
            </a:r>
            <a:br>
              <a:rPr lang="en-ZA" sz="2900" b="1" dirty="0">
                <a:latin typeface="Century Gothic" panose="020B0502020202020204" pitchFamily="34" charset="0"/>
              </a:rPr>
            </a:br>
            <a:r>
              <a:rPr lang="en-ZA" sz="2900" b="1" dirty="0">
                <a:latin typeface="Gill Sans MT" panose="020B0502020104020203" pitchFamily="34" charset="0"/>
              </a:rPr>
              <a:t/>
            </a:r>
            <a:br>
              <a:rPr lang="en-ZA" sz="2900" b="1" dirty="0">
                <a:latin typeface="Gill Sans MT" panose="020B0502020104020203"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id="{0EC7AC37-FADC-42C1-A9D6-332852BDC2E3}"/>
              </a:ext>
            </a:extLst>
          </p:cNvPr>
          <p:cNvSpPr>
            <a:spLocks noGrp="1"/>
          </p:cNvSpPr>
          <p:nvPr>
            <p:ph idx="1"/>
          </p:nvPr>
        </p:nvSpPr>
        <p:spPr>
          <a:xfrm>
            <a:off x="0" y="953029"/>
            <a:ext cx="9030878" cy="5489335"/>
          </a:xfrm>
        </p:spPr>
        <p:txBody>
          <a:bodyPr>
            <a:normAutofit/>
          </a:bodyPr>
          <a:lstStyle/>
          <a:p>
            <a:pPr marL="0" lvl="0" indent="0" algn="just">
              <a:lnSpc>
                <a:spcPct val="150000"/>
              </a:lnSpc>
              <a:buClr>
                <a:srgbClr val="FFC000"/>
              </a:buClr>
              <a:buNone/>
            </a:pPr>
            <a:r>
              <a:rPr lang="en-US" b="1" dirty="0">
                <a:solidFill>
                  <a:schemeClr val="tx1"/>
                </a:solidFill>
                <a:latin typeface="Century Gothic" panose="020B0502020202020204" pitchFamily="34" charset="0"/>
              </a:rPr>
              <a:t>Provision of STI decision support tools:</a:t>
            </a:r>
          </a:p>
          <a:p>
            <a:pPr lvl="0" algn="just">
              <a:lnSpc>
                <a:spcPct val="150000"/>
              </a:lnSpc>
              <a:buClr>
                <a:srgbClr val="FFC000"/>
              </a:buClr>
              <a:buFont typeface="Wingdings" panose="05000000000000000000" pitchFamily="2" charset="2"/>
              <a:buChar char="q"/>
            </a:pPr>
            <a:r>
              <a:rPr lang="en-US" dirty="0">
                <a:solidFill>
                  <a:schemeClr val="tx1"/>
                </a:solidFill>
                <a:latin typeface="Century Gothic" panose="020B0502020202020204" pitchFamily="34" charset="0"/>
              </a:rPr>
              <a:t>The DSI has developed decision support tools and information management systems to provide policy and decision makers with relevant space derived spatial information and tools to support evidence-based decision making in their efforts to deliver services and better the lives of all South Africans. </a:t>
            </a:r>
          </a:p>
          <a:p>
            <a:pPr lvl="0" algn="just">
              <a:lnSpc>
                <a:spcPct val="150000"/>
              </a:lnSpc>
              <a:buClr>
                <a:srgbClr val="FFC000"/>
              </a:buClr>
              <a:buFont typeface="Wingdings" panose="05000000000000000000" pitchFamily="2" charset="2"/>
              <a:buChar char="q"/>
            </a:pPr>
            <a:r>
              <a:rPr lang="en-US" dirty="0">
                <a:solidFill>
                  <a:schemeClr val="tx1"/>
                </a:solidFill>
                <a:latin typeface="Century Gothic" panose="020B0502020202020204" pitchFamily="34" charset="0"/>
              </a:rPr>
              <a:t>DSI together with SANSA provided services to the National Disaster Management Centre (NDMC), Department of Small Business Development (DSBD) and National Department of Human Settlements (NDHS). </a:t>
            </a:r>
          </a:p>
          <a:p>
            <a:pPr lvl="0" algn="just">
              <a:lnSpc>
                <a:spcPct val="150000"/>
              </a:lnSpc>
              <a:buClr>
                <a:srgbClr val="FFC000"/>
              </a:buClr>
              <a:buFont typeface="Wingdings" panose="05000000000000000000" pitchFamily="2" charset="2"/>
              <a:buChar char="q"/>
            </a:pPr>
            <a:r>
              <a:rPr lang="en-US" dirty="0">
                <a:solidFill>
                  <a:schemeClr val="tx1"/>
                </a:solidFill>
                <a:latin typeface="Century Gothic" panose="020B0502020202020204" pitchFamily="34" charset="0"/>
              </a:rPr>
              <a:t>DSI and Department of Environment, Forest and Fisheries supported the CSIR and SANSA in their development of the National Oceans and Coast Information Management System and acquisition of Synthetic Aperture Radar dataset for the maritime domain awareness (Oceans Economy). </a:t>
            </a:r>
          </a:p>
        </p:txBody>
      </p:sp>
    </p:spTree>
    <p:extLst>
      <p:ext uri="{BB962C8B-B14F-4D97-AF65-F5344CB8AC3E}">
        <p14:creationId xmlns:p14="http://schemas.microsoft.com/office/powerpoint/2010/main" val="3060348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2B157E-AED8-4AA4-9DF3-BD4C84ECC50B}"/>
              </a:ext>
            </a:extLst>
          </p:cNvPr>
          <p:cNvSpPr>
            <a:spLocks noGrp="1"/>
          </p:cNvSpPr>
          <p:nvPr>
            <p:ph type="title"/>
          </p:nvPr>
        </p:nvSpPr>
        <p:spPr>
          <a:xfrm>
            <a:off x="0" y="59961"/>
            <a:ext cx="9144000" cy="893068"/>
          </a:xfrm>
        </p:spPr>
        <p:txBody>
          <a:bodyPr>
            <a:noAutofit/>
          </a:bodyPr>
          <a:lstStyle/>
          <a:p>
            <a:r>
              <a:rPr lang="en-US" sz="3200" b="1" dirty="0">
                <a:latin typeface="Century Gothic" panose="020B0502020202020204" pitchFamily="34" charset="0"/>
              </a:rPr>
              <a:t>Innovation in support of a capable and developmental state </a:t>
            </a:r>
            <a:r>
              <a:rPr lang="en-ZA" sz="3200" b="1" dirty="0">
                <a:latin typeface="Century Gothic" panose="020B0502020202020204" pitchFamily="34" charset="0"/>
              </a:rPr>
              <a:t>(2)</a:t>
            </a:r>
            <a:r>
              <a:rPr lang="en-ZA" sz="2900" b="1" dirty="0">
                <a:latin typeface="Century Gothic" panose="020B0502020202020204" pitchFamily="34" charset="0"/>
              </a:rPr>
              <a:t/>
            </a:r>
            <a:br>
              <a:rPr lang="en-ZA" sz="2900" b="1" dirty="0">
                <a:latin typeface="Century Gothic" panose="020B0502020202020204" pitchFamily="34" charset="0"/>
              </a:rPr>
            </a:br>
            <a:r>
              <a:rPr lang="en-ZA" sz="2900" b="1" dirty="0">
                <a:latin typeface="Gill Sans MT" panose="020B0502020104020203" pitchFamily="34" charset="0"/>
              </a:rPr>
              <a:t/>
            </a:r>
            <a:br>
              <a:rPr lang="en-ZA" sz="2900" b="1" dirty="0">
                <a:latin typeface="Gill Sans MT" panose="020B0502020104020203"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id="{0EC7AC37-FADC-42C1-A9D6-332852BDC2E3}"/>
              </a:ext>
            </a:extLst>
          </p:cNvPr>
          <p:cNvSpPr>
            <a:spLocks noGrp="1"/>
          </p:cNvSpPr>
          <p:nvPr>
            <p:ph idx="1"/>
          </p:nvPr>
        </p:nvSpPr>
        <p:spPr>
          <a:xfrm>
            <a:off x="0" y="953029"/>
            <a:ext cx="9030878" cy="5489335"/>
          </a:xfrm>
        </p:spPr>
        <p:txBody>
          <a:bodyPr>
            <a:normAutofit/>
          </a:bodyPr>
          <a:lstStyle/>
          <a:p>
            <a:pPr marL="0" lvl="0" indent="0" algn="just">
              <a:lnSpc>
                <a:spcPct val="150000"/>
              </a:lnSpc>
              <a:buClr>
                <a:srgbClr val="FFC000"/>
              </a:buClr>
              <a:buNone/>
            </a:pPr>
            <a:r>
              <a:rPr lang="en-US" sz="2000" b="1" dirty="0">
                <a:solidFill>
                  <a:schemeClr val="tx1"/>
                </a:solidFill>
                <a:latin typeface="Century Gothic" panose="020B0502020202020204" pitchFamily="34" charset="0"/>
              </a:rPr>
              <a:t>The District Development Model (DDM): Initiatives contributed towards </a:t>
            </a:r>
          </a:p>
          <a:p>
            <a:pPr marL="0" indent="0" algn="just">
              <a:lnSpc>
                <a:spcPct val="140000"/>
              </a:lnSpc>
              <a:spcBef>
                <a:spcPts val="0"/>
              </a:spcBef>
              <a:buClr>
                <a:srgbClr val="FFC000"/>
              </a:buClr>
              <a:buNone/>
            </a:pPr>
            <a:r>
              <a:rPr lang="en-US" sz="2000" dirty="0">
                <a:solidFill>
                  <a:schemeClr val="tx1"/>
                </a:solidFill>
                <a:latin typeface="Century Gothic" panose="020B0502020202020204" pitchFamily="34" charset="0"/>
              </a:rPr>
              <a:t>STI to strengthen capacity at local municipality level, thereby contributing to local economic development;</a:t>
            </a:r>
          </a:p>
          <a:p>
            <a:pPr algn="just">
              <a:lnSpc>
                <a:spcPct val="140000"/>
              </a:lnSpc>
              <a:spcBef>
                <a:spcPts val="0"/>
              </a:spcBef>
              <a:buClr>
                <a:srgbClr val="FFC000"/>
              </a:buClr>
              <a:buFont typeface="Wingdings" panose="05000000000000000000" pitchFamily="2" charset="2"/>
              <a:buChar char="§"/>
            </a:pPr>
            <a:endParaRPr lang="en-US" sz="2000" dirty="0">
              <a:solidFill>
                <a:schemeClr val="tx1"/>
              </a:solidFill>
              <a:latin typeface="Century Gothic" panose="020B0502020202020204" pitchFamily="34" charset="0"/>
            </a:endParaRPr>
          </a:p>
          <a:p>
            <a:pPr algn="just">
              <a:lnSpc>
                <a:spcPct val="140000"/>
              </a:lnSpc>
              <a:spcBef>
                <a:spcPts val="0"/>
              </a:spcBef>
              <a:buClr>
                <a:srgbClr val="FFC000"/>
              </a:buClr>
              <a:buFont typeface="Wingdings" panose="05000000000000000000" pitchFamily="2" charset="2"/>
              <a:buChar char="§"/>
            </a:pPr>
            <a:r>
              <a:rPr lang="en-US" sz="2000" b="1" dirty="0">
                <a:solidFill>
                  <a:schemeClr val="tx1"/>
                </a:solidFill>
                <a:latin typeface="Century Gothic" panose="020B0502020202020204" pitchFamily="34" charset="0"/>
              </a:rPr>
              <a:t>Data observatory</a:t>
            </a:r>
            <a:r>
              <a:rPr lang="en-US" sz="2000" dirty="0">
                <a:solidFill>
                  <a:schemeClr val="tx1"/>
                </a:solidFill>
                <a:latin typeface="Century Gothic" panose="020B0502020202020204" pitchFamily="34" charset="0"/>
              </a:rPr>
              <a:t>: engaging lead departments for an observatory to enable real-time access to DDM information (This is critical for evidence-informed decision-making);</a:t>
            </a:r>
          </a:p>
          <a:p>
            <a:pPr algn="just">
              <a:lnSpc>
                <a:spcPct val="140000"/>
              </a:lnSpc>
              <a:spcBef>
                <a:spcPts val="0"/>
              </a:spcBef>
              <a:buClr>
                <a:srgbClr val="FFC000"/>
              </a:buClr>
              <a:buFont typeface="Wingdings" panose="05000000000000000000" pitchFamily="2" charset="2"/>
              <a:buChar char="§"/>
            </a:pPr>
            <a:endParaRPr lang="en-US" sz="2000" dirty="0">
              <a:solidFill>
                <a:schemeClr val="tx1"/>
              </a:solidFill>
              <a:latin typeface="Century Gothic" panose="020B0502020202020204" pitchFamily="34" charset="0"/>
            </a:endParaRPr>
          </a:p>
          <a:p>
            <a:pPr algn="just">
              <a:lnSpc>
                <a:spcPct val="140000"/>
              </a:lnSpc>
              <a:spcBef>
                <a:spcPts val="0"/>
              </a:spcBef>
              <a:buClr>
                <a:srgbClr val="FFC000"/>
              </a:buClr>
              <a:buFont typeface="Wingdings" panose="05000000000000000000" pitchFamily="2" charset="2"/>
              <a:buChar char="§"/>
            </a:pPr>
            <a:r>
              <a:rPr lang="en-US" sz="2000" dirty="0">
                <a:solidFill>
                  <a:schemeClr val="tx1"/>
                </a:solidFill>
                <a:latin typeface="Century Gothic" panose="020B0502020202020204" pitchFamily="34" charset="0"/>
              </a:rPr>
              <a:t>Harness </a:t>
            </a:r>
            <a:r>
              <a:rPr lang="en-US" sz="2000" b="1" dirty="0">
                <a:solidFill>
                  <a:schemeClr val="tx1"/>
                </a:solidFill>
                <a:latin typeface="Century Gothic" panose="020B0502020202020204" pitchFamily="34" charset="0"/>
              </a:rPr>
              <a:t>solutions developed from DSI entities </a:t>
            </a:r>
            <a:r>
              <a:rPr lang="en-US" sz="2000" dirty="0">
                <a:solidFill>
                  <a:schemeClr val="tx1"/>
                </a:solidFill>
                <a:latin typeface="Century Gothic" panose="020B0502020202020204" pitchFamily="34" charset="0"/>
              </a:rPr>
              <a:t>for the DDM; and</a:t>
            </a:r>
          </a:p>
          <a:p>
            <a:pPr algn="just">
              <a:lnSpc>
                <a:spcPct val="140000"/>
              </a:lnSpc>
              <a:spcBef>
                <a:spcPts val="0"/>
              </a:spcBef>
              <a:buClr>
                <a:srgbClr val="FFC000"/>
              </a:buClr>
              <a:buFont typeface="Wingdings" panose="05000000000000000000" pitchFamily="2" charset="2"/>
              <a:buChar char="§"/>
            </a:pPr>
            <a:endParaRPr lang="en-US" sz="2000" dirty="0">
              <a:solidFill>
                <a:schemeClr val="tx1"/>
              </a:solidFill>
              <a:latin typeface="Century Gothic" panose="020B0502020202020204" pitchFamily="34" charset="0"/>
            </a:endParaRPr>
          </a:p>
          <a:p>
            <a:pPr algn="just">
              <a:lnSpc>
                <a:spcPct val="140000"/>
              </a:lnSpc>
              <a:spcBef>
                <a:spcPts val="0"/>
              </a:spcBef>
              <a:buClr>
                <a:srgbClr val="FFC000"/>
              </a:buClr>
              <a:buFont typeface="Wingdings" panose="05000000000000000000" pitchFamily="2" charset="2"/>
              <a:buChar char="§"/>
            </a:pPr>
            <a:r>
              <a:rPr lang="en-US" sz="2000" dirty="0">
                <a:solidFill>
                  <a:schemeClr val="tx1"/>
                </a:solidFill>
                <a:latin typeface="Century Gothic" panose="020B0502020202020204" pitchFamily="34" charset="0"/>
              </a:rPr>
              <a:t>DSI DDM </a:t>
            </a:r>
            <a:r>
              <a:rPr lang="en-US" sz="2000" b="1" dirty="0">
                <a:solidFill>
                  <a:schemeClr val="tx1"/>
                </a:solidFill>
                <a:latin typeface="Century Gothic" panose="020B0502020202020204" pitchFamily="34" charset="0"/>
              </a:rPr>
              <a:t>project information submitted to COGTA for planning purposes</a:t>
            </a:r>
            <a:r>
              <a:rPr lang="en-US" sz="2000" dirty="0">
                <a:solidFill>
                  <a:schemeClr val="tx1"/>
                </a:solidFill>
                <a:latin typeface="Century Gothic" panose="020B0502020202020204" pitchFamily="34" charset="0"/>
              </a:rPr>
              <a:t>.</a:t>
            </a:r>
          </a:p>
        </p:txBody>
      </p:sp>
    </p:spTree>
    <p:extLst>
      <p:ext uri="{BB962C8B-B14F-4D97-AF65-F5344CB8AC3E}">
        <p14:creationId xmlns:p14="http://schemas.microsoft.com/office/powerpoint/2010/main" val="1622532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2B157E-AED8-4AA4-9DF3-BD4C84ECC50B}"/>
              </a:ext>
            </a:extLst>
          </p:cNvPr>
          <p:cNvSpPr>
            <a:spLocks noGrp="1"/>
          </p:cNvSpPr>
          <p:nvPr>
            <p:ph type="title"/>
          </p:nvPr>
        </p:nvSpPr>
        <p:spPr>
          <a:xfrm>
            <a:off x="0" y="59961"/>
            <a:ext cx="9144000" cy="893068"/>
          </a:xfrm>
        </p:spPr>
        <p:txBody>
          <a:bodyPr>
            <a:noAutofit/>
          </a:bodyPr>
          <a:lstStyle/>
          <a:p>
            <a:r>
              <a:rPr lang="en-US" sz="3200" b="1" dirty="0">
                <a:latin typeface="Century Gothic" panose="020B0502020202020204" pitchFamily="34" charset="0"/>
              </a:rPr>
              <a:t>Innovation in support of a capable and developmental state </a:t>
            </a:r>
            <a:r>
              <a:rPr lang="en-ZA" sz="3200" b="1" dirty="0">
                <a:latin typeface="Century Gothic" panose="020B0502020202020204" pitchFamily="34" charset="0"/>
              </a:rPr>
              <a:t>(3)</a:t>
            </a:r>
            <a:r>
              <a:rPr lang="en-ZA" sz="2900" b="1" dirty="0">
                <a:latin typeface="Century Gothic" panose="020B0502020202020204" pitchFamily="34" charset="0"/>
              </a:rPr>
              <a:t/>
            </a:r>
            <a:br>
              <a:rPr lang="en-ZA" sz="2900" b="1" dirty="0">
                <a:latin typeface="Century Gothic" panose="020B0502020202020204" pitchFamily="34" charset="0"/>
              </a:rPr>
            </a:br>
            <a:r>
              <a:rPr lang="en-ZA" sz="2900" b="1" dirty="0">
                <a:latin typeface="Gill Sans MT" panose="020B0502020104020203" pitchFamily="34" charset="0"/>
              </a:rPr>
              <a:t/>
            </a:r>
            <a:br>
              <a:rPr lang="en-ZA" sz="2900" b="1" dirty="0">
                <a:latin typeface="Gill Sans MT" panose="020B0502020104020203"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id="{0EC7AC37-FADC-42C1-A9D6-332852BDC2E3}"/>
              </a:ext>
            </a:extLst>
          </p:cNvPr>
          <p:cNvSpPr>
            <a:spLocks noGrp="1"/>
          </p:cNvSpPr>
          <p:nvPr>
            <p:ph idx="1"/>
          </p:nvPr>
        </p:nvSpPr>
        <p:spPr>
          <a:xfrm>
            <a:off x="0" y="953029"/>
            <a:ext cx="9030878" cy="5489335"/>
          </a:xfrm>
        </p:spPr>
        <p:txBody>
          <a:bodyPr>
            <a:normAutofit/>
          </a:bodyPr>
          <a:lstStyle/>
          <a:p>
            <a:pPr marL="0" lvl="0" indent="0" algn="just">
              <a:lnSpc>
                <a:spcPct val="150000"/>
              </a:lnSpc>
              <a:buClr>
                <a:srgbClr val="FFC000"/>
              </a:buClr>
              <a:buNone/>
            </a:pPr>
            <a:r>
              <a:rPr lang="en-US" sz="2200" b="1" dirty="0">
                <a:solidFill>
                  <a:schemeClr val="tx1"/>
                </a:solidFill>
                <a:latin typeface="Century Gothic" panose="020B0502020202020204" pitchFamily="34" charset="0"/>
              </a:rPr>
              <a:t>The DDM Implementation - Progress:</a:t>
            </a:r>
          </a:p>
          <a:p>
            <a:pPr algn="just">
              <a:lnSpc>
                <a:spcPct val="150000"/>
              </a:lnSpc>
              <a:buClr>
                <a:srgbClr val="FFC000"/>
              </a:buClr>
              <a:buFont typeface="Wingdings" panose="05000000000000000000" pitchFamily="2" charset="2"/>
              <a:buChar char="§"/>
            </a:pPr>
            <a:r>
              <a:rPr lang="en-ZA" dirty="0">
                <a:solidFill>
                  <a:schemeClr val="tx1"/>
                </a:solidFill>
                <a:latin typeface="Century Gothic" panose="020B0502020202020204" pitchFamily="34" charset="0"/>
              </a:rPr>
              <a:t>Analysed the  DDM profiles  across the  DM;</a:t>
            </a:r>
          </a:p>
          <a:p>
            <a:pPr algn="just">
              <a:lnSpc>
                <a:spcPct val="150000"/>
              </a:lnSpc>
              <a:buClr>
                <a:srgbClr val="FFC000"/>
              </a:buClr>
              <a:buFont typeface="Wingdings" panose="05000000000000000000" pitchFamily="2" charset="2"/>
              <a:buChar char="§"/>
            </a:pPr>
            <a:r>
              <a:rPr lang="en-ZA" dirty="0">
                <a:solidFill>
                  <a:schemeClr val="tx1"/>
                </a:solidFill>
                <a:latin typeface="Century Gothic" panose="020B0502020202020204" pitchFamily="34" charset="0"/>
              </a:rPr>
              <a:t>Developed DDM project selection criteria, projects most responsive to profiles; early emerging ideas towards  the Draft DSI DDM Plan (outlines the DSI’s approach in supporting the DDM);</a:t>
            </a:r>
          </a:p>
          <a:p>
            <a:pPr algn="just">
              <a:lnSpc>
                <a:spcPct val="150000"/>
              </a:lnSpc>
              <a:buClr>
                <a:srgbClr val="FFC000"/>
              </a:buClr>
              <a:buFont typeface="Wingdings" panose="05000000000000000000" pitchFamily="2" charset="2"/>
              <a:buChar char="§"/>
            </a:pPr>
            <a:r>
              <a:rPr lang="en-ZA" dirty="0">
                <a:solidFill>
                  <a:schemeClr val="tx1"/>
                </a:solidFill>
                <a:latin typeface="Century Gothic" panose="020B0502020202020204" pitchFamily="34" charset="0"/>
              </a:rPr>
              <a:t>Identified  129   initiatives that meets the criteria and are responsive to the DDM profiles;</a:t>
            </a:r>
          </a:p>
          <a:p>
            <a:pPr algn="just">
              <a:lnSpc>
                <a:spcPct val="150000"/>
              </a:lnSpc>
              <a:buClr>
                <a:srgbClr val="FFC000"/>
              </a:buClr>
              <a:buFont typeface="Wingdings" panose="05000000000000000000" pitchFamily="2" charset="2"/>
              <a:buChar char="§"/>
            </a:pPr>
            <a:r>
              <a:rPr lang="en-ZA" dirty="0">
                <a:solidFill>
                  <a:schemeClr val="tx1"/>
                </a:solidFill>
                <a:latin typeface="Century Gothic" panose="020B0502020202020204" pitchFamily="34" charset="0"/>
              </a:rPr>
              <a:t>Established the DSI Entities DDM Committee coordinated by ASSAF; Several meetings held with entities to identify responsive projects from entities;</a:t>
            </a:r>
          </a:p>
          <a:p>
            <a:pPr algn="just">
              <a:lnSpc>
                <a:spcPct val="150000"/>
              </a:lnSpc>
              <a:buClr>
                <a:srgbClr val="FFC000"/>
              </a:buClr>
              <a:buFont typeface="Wingdings" panose="05000000000000000000" pitchFamily="2" charset="2"/>
              <a:buChar char="§"/>
            </a:pPr>
            <a:r>
              <a:rPr lang="en-ZA" dirty="0">
                <a:solidFill>
                  <a:schemeClr val="tx1"/>
                </a:solidFill>
                <a:latin typeface="Century Gothic" panose="020B0502020202020204" pitchFamily="34" charset="0"/>
              </a:rPr>
              <a:t>Submitted the DDM list of projects from the DSI and entities to DCOG; and</a:t>
            </a:r>
          </a:p>
          <a:p>
            <a:pPr algn="just">
              <a:lnSpc>
                <a:spcPct val="150000"/>
              </a:lnSpc>
              <a:buClr>
                <a:srgbClr val="FFC000"/>
              </a:buClr>
              <a:buFont typeface="Wingdings" panose="05000000000000000000" pitchFamily="2" charset="2"/>
              <a:buChar char="§"/>
            </a:pPr>
            <a:r>
              <a:rPr lang="en-ZA" dirty="0">
                <a:solidFill>
                  <a:schemeClr val="tx1"/>
                </a:solidFill>
                <a:latin typeface="Century Gothic" panose="020B0502020202020204" pitchFamily="34" charset="0"/>
              </a:rPr>
              <a:t>DSI team is working with CSIR to develop DDM Impact Simulator.</a:t>
            </a:r>
          </a:p>
          <a:p>
            <a:pPr lvl="0" algn="just">
              <a:lnSpc>
                <a:spcPct val="150000"/>
              </a:lnSpc>
              <a:buClr>
                <a:srgbClr val="FFC000"/>
              </a:buClr>
              <a:buFont typeface="Wingdings" panose="05000000000000000000" pitchFamily="2" charset="2"/>
              <a:buChar char="§"/>
            </a:pPr>
            <a:endParaRPr lang="en-ZA"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06958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EAD508-187F-9C41-8168-FD791BBC9830}" type="slidenum">
              <a:rPr lang="en-US" smtClean="0"/>
              <a:pPr/>
              <a:t>2</a:t>
            </a:fld>
            <a:endParaRPr lang="en-US" dirty="0"/>
          </a:p>
        </p:txBody>
      </p:sp>
      <p:sp>
        <p:nvSpPr>
          <p:cNvPr id="5" name="Title 1"/>
          <p:cNvSpPr>
            <a:spLocks noGrp="1"/>
          </p:cNvSpPr>
          <p:nvPr>
            <p:ph type="title"/>
          </p:nvPr>
        </p:nvSpPr>
        <p:spPr>
          <a:xfrm>
            <a:off x="0" y="167148"/>
            <a:ext cx="9144000" cy="727587"/>
          </a:xfrm>
        </p:spPr>
        <p:txBody>
          <a:bodyPr>
            <a:noAutofit/>
          </a:bodyPr>
          <a:lstStyle/>
          <a:p>
            <a:r>
              <a:rPr lang="en-US" sz="3600" b="1" dirty="0">
                <a:solidFill>
                  <a:srgbClr val="FFC000"/>
                </a:solidFill>
                <a:latin typeface="Century Gothic" panose="020B0502020202020204" pitchFamily="34" charset="0"/>
                <a:ea typeface="ＭＳ Ｐゴシック" charset="0"/>
              </a:rPr>
              <a:t>DSI</a:t>
            </a:r>
            <a:r>
              <a:rPr lang="ja-JP" altLang="en-US" sz="3600" b="1" dirty="0">
                <a:solidFill>
                  <a:srgbClr val="FFC000"/>
                </a:solidFill>
                <a:latin typeface="Century Gothic" panose="020B0502020202020204" pitchFamily="34" charset="0"/>
                <a:ea typeface="ＭＳ Ｐゴシック" charset="0"/>
              </a:rPr>
              <a:t>’</a:t>
            </a:r>
            <a:r>
              <a:rPr lang="en-US" altLang="ja-JP" sz="3600" b="1" dirty="0">
                <a:solidFill>
                  <a:srgbClr val="FFC000"/>
                </a:solidFill>
                <a:latin typeface="Century Gothic" panose="020B0502020202020204" pitchFamily="34" charset="0"/>
                <a:ea typeface="ＭＳ Ｐゴシック" charset="0"/>
              </a:rPr>
              <a:t>s OUTCOME GOALS</a:t>
            </a:r>
            <a:r>
              <a:rPr lang="en-US" sz="3600" b="1" dirty="0">
                <a:solidFill>
                  <a:srgbClr val="FFC000"/>
                </a:solidFill>
                <a:latin typeface="Century Gothic" panose="020B0502020202020204" pitchFamily="34" charset="0"/>
                <a:ea typeface="ＭＳ Ｐゴシック" charset="0"/>
              </a:rPr>
              <a:t/>
            </a:r>
            <a:br>
              <a:rPr lang="en-US" sz="3600" b="1" dirty="0">
                <a:solidFill>
                  <a:srgbClr val="FFC000"/>
                </a:solidFill>
                <a:latin typeface="Century Gothic" panose="020B0502020202020204" pitchFamily="34" charset="0"/>
                <a:ea typeface="ＭＳ Ｐゴシック" charset="0"/>
              </a:rPr>
            </a:br>
            <a:endParaRPr lang="en-US" sz="3600" dirty="0">
              <a:solidFill>
                <a:srgbClr val="FFC000"/>
              </a:solidFill>
              <a:latin typeface="Century Gothic" panose="020B0502020202020204" pitchFamily="34" charset="0"/>
            </a:endParaRPr>
          </a:p>
        </p:txBody>
      </p:sp>
      <p:graphicFrame>
        <p:nvGraphicFramePr>
          <p:cNvPr id="6" name="Content Placeholder 5"/>
          <p:cNvGraphicFramePr>
            <a:graphicFrameLocks noGrp="1"/>
          </p:cNvGraphicFramePr>
          <p:nvPr>
            <p:ph idx="1"/>
          </p:nvPr>
        </p:nvGraphicFramePr>
        <p:xfrm>
          <a:off x="0" y="1197735"/>
          <a:ext cx="9144000" cy="5096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425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8EAC3A-EB55-794D-98F0-6C76D1515B18}"/>
              </a:ext>
            </a:extLst>
          </p:cNvPr>
          <p:cNvSpPr>
            <a:spLocks noGrp="1"/>
          </p:cNvSpPr>
          <p:nvPr>
            <p:ph type="title"/>
          </p:nvPr>
        </p:nvSpPr>
        <p:spPr>
          <a:xfrm>
            <a:off x="0" y="1"/>
            <a:ext cx="9144000" cy="1008046"/>
          </a:xfrm>
        </p:spPr>
        <p:txBody>
          <a:bodyPr>
            <a:noAutofit/>
          </a:bodyPr>
          <a:lstStyle/>
          <a:p>
            <a:r>
              <a:rPr lang="en-US" sz="3600" b="1" dirty="0">
                <a:latin typeface="Century Gothic" panose="020B0502020202020204" pitchFamily="34" charset="0"/>
              </a:rPr>
              <a:t>DSI DDM projects</a:t>
            </a:r>
            <a:endParaRPr sz="3600" b="1" dirty="0">
              <a:latin typeface="Century Gothic" panose="020B0502020202020204" pitchFamily="34" charset="0"/>
            </a:endParaRPr>
          </a:p>
        </p:txBody>
      </p:sp>
      <p:pic>
        <p:nvPicPr>
          <p:cNvPr id="4" name="Picture 3">
            <a:extLst>
              <a:ext uri="{FF2B5EF4-FFF2-40B4-BE49-F238E27FC236}">
                <a16:creationId xmlns:a16="http://schemas.microsoft.com/office/drawing/2014/main" id="{95651A89-C237-A24D-BA71-B7DBE719C47A}"/>
              </a:ext>
            </a:extLst>
          </p:cNvPr>
          <p:cNvPicPr>
            <a:picLocks noChangeAspect="1"/>
          </p:cNvPicPr>
          <p:nvPr/>
        </p:nvPicPr>
        <p:blipFill>
          <a:blip r:embed="rId2"/>
          <a:stretch>
            <a:fillRect/>
          </a:stretch>
        </p:blipFill>
        <p:spPr>
          <a:xfrm>
            <a:off x="128337" y="1008047"/>
            <a:ext cx="8917340" cy="5687721"/>
          </a:xfrm>
          <a:prstGeom prst="rect">
            <a:avLst/>
          </a:prstGeom>
        </p:spPr>
      </p:pic>
    </p:spTree>
    <p:extLst>
      <p:ext uri="{BB962C8B-B14F-4D97-AF65-F5344CB8AC3E}">
        <p14:creationId xmlns:p14="http://schemas.microsoft.com/office/powerpoint/2010/main" val="106866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2B157E-AED8-4AA4-9DF3-BD4C84ECC50B}"/>
              </a:ext>
            </a:extLst>
          </p:cNvPr>
          <p:cNvSpPr>
            <a:spLocks noGrp="1"/>
          </p:cNvSpPr>
          <p:nvPr>
            <p:ph type="title"/>
          </p:nvPr>
        </p:nvSpPr>
        <p:spPr>
          <a:xfrm>
            <a:off x="0" y="59961"/>
            <a:ext cx="9144000" cy="893068"/>
          </a:xfrm>
        </p:spPr>
        <p:txBody>
          <a:bodyPr>
            <a:noAutofit/>
          </a:bodyPr>
          <a:lstStyle/>
          <a:p>
            <a:r>
              <a:rPr lang="en-US" sz="3200" b="1" dirty="0">
                <a:latin typeface="Century Gothic" panose="020B0502020202020204" pitchFamily="34" charset="0"/>
              </a:rPr>
              <a:t>International cooperation and resources </a:t>
            </a:r>
            <a:r>
              <a:rPr lang="en-ZA" sz="3200" b="1" dirty="0">
                <a:latin typeface="Century Gothic" panose="020B0502020202020204" pitchFamily="34" charset="0"/>
              </a:rPr>
              <a:t>(1)</a:t>
            </a:r>
            <a:r>
              <a:rPr lang="en-ZA" sz="2900" b="1" dirty="0">
                <a:latin typeface="Century Gothic" panose="020B0502020202020204" pitchFamily="34" charset="0"/>
              </a:rPr>
              <a:t/>
            </a:r>
            <a:br>
              <a:rPr lang="en-ZA" sz="2900" b="1" dirty="0">
                <a:latin typeface="Century Gothic" panose="020B0502020202020204" pitchFamily="34" charset="0"/>
              </a:rPr>
            </a:br>
            <a:r>
              <a:rPr lang="en-ZA" sz="2900" b="1" dirty="0">
                <a:latin typeface="Gill Sans MT" panose="020B0502020104020203" pitchFamily="34" charset="0"/>
              </a:rPr>
              <a:t/>
            </a:r>
            <a:br>
              <a:rPr lang="en-ZA" sz="2900" b="1" dirty="0">
                <a:latin typeface="Gill Sans MT" panose="020B0502020104020203"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id="{0EC7AC37-FADC-42C1-A9D6-332852BDC2E3}"/>
              </a:ext>
            </a:extLst>
          </p:cNvPr>
          <p:cNvSpPr>
            <a:spLocks noGrp="1"/>
          </p:cNvSpPr>
          <p:nvPr>
            <p:ph idx="1"/>
          </p:nvPr>
        </p:nvSpPr>
        <p:spPr>
          <a:xfrm>
            <a:off x="0" y="953029"/>
            <a:ext cx="9030878" cy="5340749"/>
          </a:xfrm>
        </p:spPr>
        <p:txBody>
          <a:bodyPr>
            <a:noAutofit/>
          </a:bodyPr>
          <a:lstStyle/>
          <a:p>
            <a:pPr marL="0" lvl="0" indent="0" algn="just">
              <a:lnSpc>
                <a:spcPct val="100000"/>
              </a:lnSpc>
              <a:spcBef>
                <a:spcPts val="0"/>
              </a:spcBef>
              <a:buClr>
                <a:srgbClr val="FFC000"/>
              </a:buClr>
              <a:buNone/>
            </a:pPr>
            <a:r>
              <a:rPr lang="en-ZA" b="1" dirty="0">
                <a:solidFill>
                  <a:schemeClr val="tx1"/>
                </a:solidFill>
                <a:latin typeface="Century Gothic" panose="020B0502020202020204" pitchFamily="34" charset="0"/>
              </a:rPr>
              <a:t>DSI participated in a diverse portfolio of international partnerships initiatives, i.e.</a:t>
            </a:r>
          </a:p>
          <a:p>
            <a:pPr lvl="0" algn="just">
              <a:lnSpc>
                <a:spcPct val="100000"/>
              </a:lnSpc>
              <a:spcBef>
                <a:spcPts val="0"/>
              </a:spcBef>
              <a:buClr>
                <a:srgbClr val="FFC000"/>
              </a:buClr>
              <a:buFont typeface="Wingdings" panose="05000000000000000000" pitchFamily="2" charset="2"/>
              <a:buChar char="q"/>
            </a:pPr>
            <a:r>
              <a:rPr lang="en-ZA" sz="1900" dirty="0">
                <a:solidFill>
                  <a:schemeClr val="tx1"/>
                </a:solidFill>
                <a:latin typeface="Century Gothic" panose="020B0502020202020204" pitchFamily="34" charset="0"/>
              </a:rPr>
              <a:t>Took part in </a:t>
            </a:r>
            <a:r>
              <a:rPr lang="en-ZA" sz="1900" b="1" dirty="0">
                <a:solidFill>
                  <a:schemeClr val="tx1"/>
                </a:solidFill>
                <a:latin typeface="Century Gothic" panose="020B0502020202020204" pitchFamily="34" charset="0"/>
              </a:rPr>
              <a:t>global research programmes </a:t>
            </a:r>
            <a:r>
              <a:rPr lang="en-ZA" sz="1900" dirty="0">
                <a:solidFill>
                  <a:schemeClr val="tx1"/>
                </a:solidFill>
                <a:latin typeface="Century Gothic" panose="020B0502020202020204" pitchFamily="34" charset="0"/>
              </a:rPr>
              <a:t>with </a:t>
            </a:r>
            <a:r>
              <a:rPr lang="en-ZA" sz="1900" b="1" dirty="0">
                <a:solidFill>
                  <a:schemeClr val="tx1"/>
                </a:solidFill>
                <a:latin typeface="Century Gothic" panose="020B0502020202020204" pitchFamily="34" charset="0"/>
              </a:rPr>
              <a:t>partners</a:t>
            </a:r>
            <a:r>
              <a:rPr lang="en-ZA" sz="1900" dirty="0">
                <a:solidFill>
                  <a:schemeClr val="tx1"/>
                </a:solidFill>
                <a:latin typeface="Century Gothic" panose="020B0502020202020204" pitchFamily="34" charset="0"/>
              </a:rPr>
              <a:t> such as the </a:t>
            </a:r>
            <a:r>
              <a:rPr lang="en-ZA" sz="1900" b="1" dirty="0">
                <a:solidFill>
                  <a:schemeClr val="tx1"/>
                </a:solidFill>
                <a:latin typeface="Century Gothic" panose="020B0502020202020204" pitchFamily="34" charset="0"/>
              </a:rPr>
              <a:t>European Union (EU), Japan and BRICS (Brazil, Russia, India, China and South Africa</a:t>
            </a:r>
            <a:r>
              <a:rPr lang="en-ZA" sz="1900" dirty="0">
                <a:solidFill>
                  <a:schemeClr val="tx1"/>
                </a:solidFill>
                <a:latin typeface="Century Gothic" panose="020B0502020202020204" pitchFamily="34" charset="0"/>
              </a:rPr>
              <a:t>). </a:t>
            </a:r>
          </a:p>
          <a:p>
            <a:pPr algn="just">
              <a:lnSpc>
                <a:spcPct val="100000"/>
              </a:lnSpc>
              <a:spcBef>
                <a:spcPts val="0"/>
              </a:spcBef>
              <a:buClr>
                <a:srgbClr val="FFC000"/>
              </a:buClr>
            </a:pPr>
            <a:r>
              <a:rPr lang="en-ZA" dirty="0">
                <a:solidFill>
                  <a:schemeClr val="tx1"/>
                </a:solidFill>
                <a:latin typeface="Century Gothic" panose="020B0502020202020204" pitchFamily="34" charset="0"/>
              </a:rPr>
              <a:t>Promoted South Africa as a preferred partner for excellence in science cooperation, </a:t>
            </a:r>
          </a:p>
          <a:p>
            <a:pPr algn="just">
              <a:lnSpc>
                <a:spcPct val="100000"/>
              </a:lnSpc>
              <a:spcBef>
                <a:spcPts val="0"/>
              </a:spcBef>
              <a:buClr>
                <a:srgbClr val="FFC000"/>
              </a:buClr>
            </a:pPr>
            <a:r>
              <a:rPr lang="en-ZA" dirty="0">
                <a:solidFill>
                  <a:schemeClr val="tx1"/>
                </a:solidFill>
                <a:latin typeface="Century Gothic" panose="020B0502020202020204" pitchFamily="34" charset="0"/>
              </a:rPr>
              <a:t>Nominated to serve on the UNESCO Open Science Advisory Committee and the International Institute for Applied Systems Analysis Governing Council.</a:t>
            </a:r>
          </a:p>
          <a:p>
            <a:pPr algn="just">
              <a:lnSpc>
                <a:spcPct val="100000"/>
              </a:lnSpc>
              <a:spcBef>
                <a:spcPts val="0"/>
              </a:spcBef>
              <a:buClr>
                <a:srgbClr val="FFC000"/>
              </a:buClr>
            </a:pPr>
            <a:r>
              <a:rPr lang="en-ZA" dirty="0">
                <a:solidFill>
                  <a:schemeClr val="tx1"/>
                </a:solidFill>
                <a:latin typeface="Century Gothic" panose="020B0502020202020204" pitchFamily="34" charset="0"/>
              </a:rPr>
              <a:t>Most engagements took place in programmes linked to strategic priorities areas with a strong  support of the policy intents of the White Paper on STI. </a:t>
            </a:r>
          </a:p>
          <a:p>
            <a:pPr lvl="0" algn="just">
              <a:lnSpc>
                <a:spcPct val="100000"/>
              </a:lnSpc>
              <a:spcBef>
                <a:spcPts val="0"/>
              </a:spcBef>
              <a:buClr>
                <a:srgbClr val="FFC000"/>
              </a:buClr>
              <a:buFont typeface="Wingdings" panose="05000000000000000000" pitchFamily="2" charset="2"/>
              <a:buChar char="q"/>
            </a:pPr>
            <a:endParaRPr lang="en-ZA" sz="1900" dirty="0">
              <a:solidFill>
                <a:schemeClr val="tx1"/>
              </a:solidFill>
              <a:latin typeface="Century Gothic" panose="020B0502020202020204" pitchFamily="34" charset="0"/>
            </a:endParaRPr>
          </a:p>
          <a:p>
            <a:pPr lvl="0" algn="just">
              <a:lnSpc>
                <a:spcPct val="100000"/>
              </a:lnSpc>
              <a:spcBef>
                <a:spcPts val="0"/>
              </a:spcBef>
              <a:buClr>
                <a:srgbClr val="FFC000"/>
              </a:buClr>
              <a:buFont typeface="Wingdings" panose="05000000000000000000" pitchFamily="2" charset="2"/>
              <a:buChar char="q"/>
            </a:pPr>
            <a:r>
              <a:rPr lang="en-ZA" sz="1900" b="1" dirty="0">
                <a:solidFill>
                  <a:schemeClr val="tx1"/>
                </a:solidFill>
                <a:latin typeface="Century Gothic" panose="020B0502020202020204" pitchFamily="34" charset="0"/>
              </a:rPr>
              <a:t>Enabled</a:t>
            </a:r>
            <a:r>
              <a:rPr lang="en-ZA" sz="1900" dirty="0">
                <a:solidFill>
                  <a:schemeClr val="tx1"/>
                </a:solidFill>
                <a:latin typeface="Century Gothic" panose="020B0502020202020204" pitchFamily="34" charset="0"/>
              </a:rPr>
              <a:t> the </a:t>
            </a:r>
            <a:r>
              <a:rPr lang="en-ZA" sz="1900" b="1" dirty="0">
                <a:solidFill>
                  <a:schemeClr val="tx1"/>
                </a:solidFill>
                <a:latin typeface="Century Gothic" panose="020B0502020202020204" pitchFamily="34" charset="0"/>
              </a:rPr>
              <a:t>attraction of significant funding</a:t>
            </a:r>
            <a:r>
              <a:rPr lang="en-ZA" sz="1900" dirty="0">
                <a:solidFill>
                  <a:schemeClr val="tx1"/>
                </a:solidFill>
                <a:latin typeface="Century Gothic" panose="020B0502020202020204" pitchFamily="34" charset="0"/>
              </a:rPr>
              <a:t>, from </a:t>
            </a:r>
            <a:r>
              <a:rPr lang="en-ZA" sz="1900" b="1" dirty="0">
                <a:solidFill>
                  <a:schemeClr val="tx1"/>
                </a:solidFill>
                <a:latin typeface="Century Gothic" panose="020B0502020202020204" pitchFamily="34" charset="0"/>
              </a:rPr>
              <a:t>the European Union, for innovation in support of a capable state and HCD initiatives</a:t>
            </a:r>
            <a:r>
              <a:rPr lang="en-ZA" sz="1900" dirty="0">
                <a:solidFill>
                  <a:schemeClr val="tx1"/>
                </a:solidFill>
                <a:latin typeface="Century Gothic" panose="020B0502020202020204" pitchFamily="34" charset="0"/>
              </a:rPr>
              <a:t>.</a:t>
            </a:r>
          </a:p>
          <a:p>
            <a:pPr marL="0" lvl="0" indent="0" algn="just">
              <a:lnSpc>
                <a:spcPct val="100000"/>
              </a:lnSpc>
              <a:spcBef>
                <a:spcPts val="0"/>
              </a:spcBef>
              <a:buClr>
                <a:srgbClr val="FFC000"/>
              </a:buClr>
              <a:buNone/>
            </a:pPr>
            <a:endParaRPr lang="en-ZA" sz="1900" dirty="0">
              <a:solidFill>
                <a:schemeClr val="tx1"/>
              </a:solidFill>
              <a:latin typeface="Century Gothic" panose="020B0502020202020204" pitchFamily="34" charset="0"/>
            </a:endParaRPr>
          </a:p>
          <a:p>
            <a:pPr algn="just">
              <a:lnSpc>
                <a:spcPct val="100000"/>
              </a:lnSpc>
              <a:spcBef>
                <a:spcPts val="0"/>
              </a:spcBef>
              <a:buClr>
                <a:srgbClr val="FFC000"/>
              </a:buClr>
            </a:pPr>
            <a:r>
              <a:rPr lang="en-ZA" dirty="0">
                <a:solidFill>
                  <a:schemeClr val="tx1"/>
                </a:solidFill>
                <a:latin typeface="Century Gothic" panose="020B0502020202020204" pitchFamily="34" charset="0"/>
              </a:rPr>
              <a:t>South Africa benefited from 426 international human capital development opportunities, including for postgraduate qualifications and technical exchanges (17 targeting historically disadvantaged institutions), to be addressed as a priority 2022/23. </a:t>
            </a:r>
          </a:p>
          <a:p>
            <a:pPr algn="just">
              <a:lnSpc>
                <a:spcPct val="100000"/>
              </a:lnSpc>
              <a:spcBef>
                <a:spcPts val="0"/>
              </a:spcBef>
              <a:buClr>
                <a:srgbClr val="FFC000"/>
              </a:buClr>
            </a:pPr>
            <a:r>
              <a:rPr lang="en-ZA" dirty="0">
                <a:solidFill>
                  <a:schemeClr val="tx1"/>
                </a:solidFill>
                <a:latin typeface="Century Gothic" panose="020B0502020202020204" pitchFamily="34" charset="0"/>
              </a:rPr>
              <a:t>Eight projects supported were in relation to the implementation of the Sustainable Development Goals</a:t>
            </a:r>
            <a:r>
              <a:rPr lang="en-ZA" sz="1900" dirty="0">
                <a:solidFill>
                  <a:schemeClr val="tx1"/>
                </a:solidFill>
                <a:latin typeface="Century Gothic" panose="020B0502020202020204" pitchFamily="34" charset="0"/>
              </a:rPr>
              <a:t>.</a:t>
            </a:r>
          </a:p>
          <a:p>
            <a:pPr marL="456057" lvl="1" indent="0" algn="just">
              <a:lnSpc>
                <a:spcPct val="100000"/>
              </a:lnSpc>
              <a:spcBef>
                <a:spcPts val="0"/>
              </a:spcBef>
              <a:buClr>
                <a:srgbClr val="FFC000"/>
              </a:buClr>
              <a:buNone/>
            </a:pPr>
            <a:endParaRPr lang="en-ZA" sz="1900" dirty="0">
              <a:solidFill>
                <a:schemeClr val="tx1"/>
              </a:solidFill>
              <a:latin typeface="Century Gothic" panose="020B0502020202020204" pitchFamily="34" charset="0"/>
            </a:endParaRPr>
          </a:p>
          <a:p>
            <a:pPr marL="0" lvl="0" indent="0" algn="just">
              <a:lnSpc>
                <a:spcPct val="100000"/>
              </a:lnSpc>
              <a:spcBef>
                <a:spcPts val="0"/>
              </a:spcBef>
              <a:buClr>
                <a:srgbClr val="FFC000"/>
              </a:buClr>
              <a:buNone/>
            </a:pPr>
            <a:endParaRPr lang="en-ZA" sz="1900" dirty="0">
              <a:solidFill>
                <a:schemeClr val="tx1"/>
              </a:solidFill>
              <a:latin typeface="Century Gothic" panose="020B0502020202020204" pitchFamily="34" charset="0"/>
            </a:endParaRPr>
          </a:p>
          <a:p>
            <a:pPr marL="0" lvl="0" indent="0" algn="just">
              <a:lnSpc>
                <a:spcPct val="100000"/>
              </a:lnSpc>
              <a:spcBef>
                <a:spcPts val="0"/>
              </a:spcBef>
              <a:buClr>
                <a:srgbClr val="FFC000"/>
              </a:buClr>
              <a:buNone/>
            </a:pPr>
            <a:endParaRPr lang="en-ZA" sz="19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39299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2B157E-AED8-4AA4-9DF3-BD4C84ECC50B}"/>
              </a:ext>
            </a:extLst>
          </p:cNvPr>
          <p:cNvSpPr>
            <a:spLocks noGrp="1"/>
          </p:cNvSpPr>
          <p:nvPr>
            <p:ph type="title"/>
          </p:nvPr>
        </p:nvSpPr>
        <p:spPr>
          <a:xfrm>
            <a:off x="0" y="59961"/>
            <a:ext cx="9144000" cy="893068"/>
          </a:xfrm>
        </p:spPr>
        <p:txBody>
          <a:bodyPr>
            <a:noAutofit/>
          </a:bodyPr>
          <a:lstStyle/>
          <a:p>
            <a:r>
              <a:rPr lang="en-US" sz="3200" b="1" dirty="0">
                <a:latin typeface="Century Gothic" panose="020B0502020202020204" pitchFamily="34" charset="0"/>
              </a:rPr>
              <a:t>International cooperation and resources </a:t>
            </a:r>
            <a:r>
              <a:rPr lang="en-ZA" sz="3200" b="1" dirty="0">
                <a:latin typeface="Century Gothic" panose="020B0502020202020204" pitchFamily="34" charset="0"/>
              </a:rPr>
              <a:t>(2)</a:t>
            </a:r>
            <a:r>
              <a:rPr lang="en-ZA" sz="2900" b="1" dirty="0">
                <a:latin typeface="Century Gothic" panose="020B0502020202020204" pitchFamily="34" charset="0"/>
              </a:rPr>
              <a:t/>
            </a:r>
            <a:br>
              <a:rPr lang="en-ZA" sz="2900" b="1" dirty="0">
                <a:latin typeface="Century Gothic" panose="020B0502020202020204" pitchFamily="34" charset="0"/>
              </a:rPr>
            </a:br>
            <a:r>
              <a:rPr lang="en-ZA" sz="2900" b="1" dirty="0">
                <a:latin typeface="Gill Sans MT" panose="020B0502020104020203" pitchFamily="34" charset="0"/>
              </a:rPr>
              <a:t/>
            </a:r>
            <a:br>
              <a:rPr lang="en-ZA" sz="2900" b="1" dirty="0">
                <a:latin typeface="Gill Sans MT" panose="020B0502020104020203"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id="{0EC7AC37-FADC-42C1-A9D6-332852BDC2E3}"/>
              </a:ext>
            </a:extLst>
          </p:cNvPr>
          <p:cNvSpPr>
            <a:spLocks noGrp="1"/>
          </p:cNvSpPr>
          <p:nvPr>
            <p:ph idx="1"/>
          </p:nvPr>
        </p:nvSpPr>
        <p:spPr>
          <a:xfrm>
            <a:off x="0" y="953029"/>
            <a:ext cx="9030878" cy="5489335"/>
          </a:xfrm>
        </p:spPr>
        <p:txBody>
          <a:bodyPr>
            <a:normAutofit/>
          </a:bodyPr>
          <a:lstStyle/>
          <a:p>
            <a:pPr marL="0" lvl="0" indent="0" algn="just">
              <a:lnSpc>
                <a:spcPct val="150000"/>
              </a:lnSpc>
              <a:buClr>
                <a:srgbClr val="FFC000"/>
              </a:buClr>
              <a:buNone/>
            </a:pPr>
            <a:r>
              <a:rPr lang="en-ZA" b="1" dirty="0">
                <a:solidFill>
                  <a:schemeClr val="tx1"/>
                </a:solidFill>
                <a:latin typeface="Century Gothic" panose="020B0502020202020204" pitchFamily="34" charset="0"/>
              </a:rPr>
              <a:t>In further Pan-African cooperation: </a:t>
            </a:r>
          </a:p>
          <a:p>
            <a:pPr lvl="0" algn="just">
              <a:lnSpc>
                <a:spcPct val="150000"/>
              </a:lnSpc>
              <a:buClr>
                <a:srgbClr val="FFC000"/>
              </a:buClr>
              <a:buFont typeface="Wingdings" panose="05000000000000000000" pitchFamily="2" charset="2"/>
              <a:buChar char="q"/>
            </a:pPr>
            <a:r>
              <a:rPr lang="en-ZA" dirty="0">
                <a:solidFill>
                  <a:schemeClr val="tx1"/>
                </a:solidFill>
                <a:latin typeface="Century Gothic" panose="020B0502020202020204" pitchFamily="34" charset="0"/>
              </a:rPr>
              <a:t>The Minister launched the OR Tambo Africa Research Chairs Initiative, which aims to contribute to the improvement of African global research competitiveness while responding to the continent’s socio-economic needs.</a:t>
            </a:r>
          </a:p>
          <a:p>
            <a:pPr lvl="0" algn="just">
              <a:lnSpc>
                <a:spcPct val="150000"/>
              </a:lnSpc>
              <a:buClr>
                <a:srgbClr val="FFC000"/>
              </a:buClr>
              <a:buFont typeface="Wingdings" panose="05000000000000000000" pitchFamily="2" charset="2"/>
              <a:buChar char="q"/>
            </a:pPr>
            <a:r>
              <a:rPr lang="en-ZA" dirty="0">
                <a:solidFill>
                  <a:schemeClr val="tx1"/>
                </a:solidFill>
                <a:latin typeface="Century Gothic" panose="020B0502020202020204" pitchFamily="34" charset="0"/>
              </a:rPr>
              <a:t>DSI supported 18 projects related to the African Union’s Agenda 2063. Projects range from;</a:t>
            </a:r>
          </a:p>
          <a:p>
            <a:pPr lvl="1" algn="just">
              <a:lnSpc>
                <a:spcPct val="150000"/>
              </a:lnSpc>
              <a:buClr>
                <a:srgbClr val="FFC000"/>
              </a:buClr>
            </a:pPr>
            <a:r>
              <a:rPr lang="en-ZA" dirty="0">
                <a:solidFill>
                  <a:schemeClr val="tx1"/>
                </a:solidFill>
                <a:latin typeface="Century Gothic" panose="020B0502020202020204" pitchFamily="34" charset="0"/>
              </a:rPr>
              <a:t>the Africa Open Science Consultation Forum, </a:t>
            </a:r>
          </a:p>
          <a:p>
            <a:pPr lvl="1" algn="just">
              <a:lnSpc>
                <a:spcPct val="150000"/>
              </a:lnSpc>
              <a:buClr>
                <a:srgbClr val="FFC000"/>
              </a:buClr>
            </a:pPr>
            <a:r>
              <a:rPr lang="en-ZA" dirty="0">
                <a:solidFill>
                  <a:schemeClr val="tx1"/>
                </a:solidFill>
                <a:latin typeface="Century Gothic" panose="020B0502020202020204" pitchFamily="34" charset="0"/>
              </a:rPr>
              <a:t>advancing entrepreneurial universities in Africa, and </a:t>
            </a:r>
          </a:p>
          <a:p>
            <a:pPr lvl="1" algn="just">
              <a:lnSpc>
                <a:spcPct val="150000"/>
              </a:lnSpc>
              <a:buClr>
                <a:srgbClr val="FFC000"/>
              </a:buClr>
            </a:pPr>
            <a:r>
              <a:rPr lang="en-ZA" dirty="0">
                <a:solidFill>
                  <a:schemeClr val="tx1"/>
                </a:solidFill>
                <a:latin typeface="Century Gothic" panose="020B0502020202020204" pitchFamily="34" charset="0"/>
              </a:rPr>
              <a:t>strengthening Africa’s medicine manufacturing capacity. </a:t>
            </a:r>
          </a:p>
          <a:p>
            <a:pPr lvl="0" algn="just">
              <a:lnSpc>
                <a:spcPct val="150000"/>
              </a:lnSpc>
              <a:buClr>
                <a:srgbClr val="FFC000"/>
              </a:buClr>
              <a:buFont typeface="Wingdings" panose="05000000000000000000" pitchFamily="2" charset="2"/>
              <a:buChar char="q"/>
            </a:pPr>
            <a:r>
              <a:rPr lang="en-ZA" dirty="0">
                <a:solidFill>
                  <a:schemeClr val="tx1"/>
                </a:solidFill>
                <a:latin typeface="Century Gothic" panose="020B0502020202020204" pitchFamily="34" charset="0"/>
              </a:rPr>
              <a:t>17 initiatives supported in response to the Southern African Development Community (SADC) Regional Indicative Strategic Development Plan. </a:t>
            </a:r>
          </a:p>
          <a:p>
            <a:pPr lvl="0" algn="just">
              <a:lnSpc>
                <a:spcPct val="150000"/>
              </a:lnSpc>
              <a:buClr>
                <a:srgbClr val="FFC000"/>
              </a:buClr>
              <a:buFont typeface="Wingdings" panose="05000000000000000000" pitchFamily="2" charset="2"/>
              <a:buChar char="ü"/>
            </a:pPr>
            <a:endParaRPr lang="en-ZA" dirty="0">
              <a:solidFill>
                <a:schemeClr val="tx1"/>
              </a:solidFill>
              <a:latin typeface="Century Gothic" panose="020B0502020202020204" pitchFamily="34" charset="0"/>
            </a:endParaRPr>
          </a:p>
          <a:p>
            <a:pPr marL="0" lvl="0" indent="0" algn="just">
              <a:lnSpc>
                <a:spcPct val="150000"/>
              </a:lnSpc>
              <a:buClr>
                <a:srgbClr val="FFC000"/>
              </a:buClr>
              <a:buNone/>
            </a:pPr>
            <a:endParaRPr lang="en-ZA" dirty="0">
              <a:solidFill>
                <a:schemeClr val="tx1"/>
              </a:solidFill>
              <a:latin typeface="Century Gothic" panose="020B0502020202020204" pitchFamily="34" charset="0"/>
            </a:endParaRPr>
          </a:p>
          <a:p>
            <a:pPr marL="0" lvl="0" indent="0" algn="just">
              <a:lnSpc>
                <a:spcPct val="150000"/>
              </a:lnSpc>
              <a:buClr>
                <a:srgbClr val="FFC000"/>
              </a:buClr>
              <a:buNone/>
            </a:pPr>
            <a:endParaRPr lang="en-ZA"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422771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2B157E-AED8-4AA4-9DF3-BD4C84ECC50B}"/>
              </a:ext>
            </a:extLst>
          </p:cNvPr>
          <p:cNvSpPr>
            <a:spLocks noGrp="1"/>
          </p:cNvSpPr>
          <p:nvPr>
            <p:ph type="title"/>
          </p:nvPr>
        </p:nvSpPr>
        <p:spPr>
          <a:xfrm>
            <a:off x="0" y="59961"/>
            <a:ext cx="9144000" cy="893068"/>
          </a:xfrm>
        </p:spPr>
        <p:txBody>
          <a:bodyPr>
            <a:noAutofit/>
          </a:bodyPr>
          <a:lstStyle/>
          <a:p>
            <a:r>
              <a:rPr lang="en-ZA" sz="3200" b="1" dirty="0">
                <a:latin typeface="Century Gothic" panose="020B0502020202020204" pitchFamily="34" charset="0"/>
              </a:rPr>
              <a:t>Performance Overview for All DSI Entities (1)</a:t>
            </a: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id="{0EC7AC37-FADC-42C1-A9D6-332852BDC2E3}"/>
              </a:ext>
            </a:extLst>
          </p:cNvPr>
          <p:cNvSpPr>
            <a:spLocks noGrp="1"/>
          </p:cNvSpPr>
          <p:nvPr>
            <p:ph idx="1"/>
          </p:nvPr>
        </p:nvSpPr>
        <p:spPr>
          <a:xfrm>
            <a:off x="0" y="953029"/>
            <a:ext cx="9030878" cy="5489335"/>
          </a:xfrm>
        </p:spPr>
        <p:txBody>
          <a:bodyPr>
            <a:noAutofit/>
          </a:bodyPr>
          <a:lstStyle/>
          <a:p>
            <a:pPr lvl="0" algn="just">
              <a:lnSpc>
                <a:spcPct val="100000"/>
              </a:lnSpc>
              <a:spcBef>
                <a:spcPts val="0"/>
              </a:spcBef>
              <a:buClr>
                <a:srgbClr val="FFC000"/>
              </a:buClr>
              <a:buFont typeface="Wingdings" panose="05000000000000000000" pitchFamily="2" charset="2"/>
              <a:buChar char="q"/>
            </a:pPr>
            <a:r>
              <a:rPr lang="en-ZA" sz="2100" dirty="0">
                <a:solidFill>
                  <a:schemeClr val="tx1"/>
                </a:solidFill>
                <a:latin typeface="Century Gothic" panose="020B0502020202020204" pitchFamily="34" charset="0"/>
              </a:rPr>
              <a:t>Entities Annual Reports are drafted in line with the National Treasury Guidelines and declared information as required by King IV Report.</a:t>
            </a:r>
          </a:p>
          <a:p>
            <a:pPr lvl="0" algn="just">
              <a:lnSpc>
                <a:spcPct val="100000"/>
              </a:lnSpc>
              <a:spcBef>
                <a:spcPts val="0"/>
              </a:spcBef>
              <a:buClr>
                <a:srgbClr val="FFC000"/>
              </a:buClr>
              <a:buFont typeface="Wingdings" panose="05000000000000000000" pitchFamily="2" charset="2"/>
              <a:buChar char="q"/>
            </a:pPr>
            <a:r>
              <a:rPr lang="en-ZA" sz="2100" dirty="0">
                <a:solidFill>
                  <a:schemeClr val="tx1"/>
                </a:solidFill>
                <a:latin typeface="Century Gothic" panose="020B0502020202020204" pitchFamily="34" charset="0"/>
              </a:rPr>
              <a:t>The DSI has analysed the Annual Reports and made the following observations:</a:t>
            </a:r>
          </a:p>
          <a:p>
            <a:pPr lvl="1" algn="just">
              <a:lnSpc>
                <a:spcPct val="100000"/>
              </a:lnSpc>
              <a:spcBef>
                <a:spcPts val="0"/>
              </a:spcBef>
              <a:buClr>
                <a:srgbClr val="FFC000"/>
              </a:buClr>
              <a:buFont typeface="Wingdings" panose="05000000000000000000" pitchFamily="2" charset="2"/>
              <a:buChar char="§"/>
            </a:pPr>
            <a:r>
              <a:rPr lang="en-ZA" sz="2100" dirty="0">
                <a:solidFill>
                  <a:schemeClr val="tx1"/>
                </a:solidFill>
                <a:latin typeface="Century Gothic" panose="020B0502020202020204" pitchFamily="34" charset="0"/>
              </a:rPr>
              <a:t>Some entities’ performance was affected by the COVID 19 pandemic. </a:t>
            </a:r>
          </a:p>
          <a:p>
            <a:pPr lvl="1" algn="just">
              <a:lnSpc>
                <a:spcPct val="100000"/>
              </a:lnSpc>
              <a:spcBef>
                <a:spcPts val="0"/>
              </a:spcBef>
              <a:buClr>
                <a:srgbClr val="FFC000"/>
              </a:buClr>
              <a:buFont typeface="Wingdings" panose="05000000000000000000" pitchFamily="2" charset="2"/>
              <a:buChar char="§"/>
            </a:pPr>
            <a:r>
              <a:rPr lang="en-ZA" sz="2100" dirty="0">
                <a:solidFill>
                  <a:schemeClr val="tx1"/>
                </a:solidFill>
                <a:latin typeface="Century Gothic" panose="020B0502020202020204" pitchFamily="34" charset="0"/>
              </a:rPr>
              <a:t>Lockdown and restrictions to travelling and hosting of events led to savings in funds.  Savings made was used in other activities for improved performance.</a:t>
            </a:r>
          </a:p>
          <a:p>
            <a:pPr lvl="1" algn="just">
              <a:lnSpc>
                <a:spcPct val="100000"/>
              </a:lnSpc>
              <a:spcBef>
                <a:spcPts val="0"/>
              </a:spcBef>
              <a:buClr>
                <a:srgbClr val="FFC000"/>
              </a:buClr>
              <a:buFont typeface="Wingdings" panose="05000000000000000000" pitchFamily="2" charset="2"/>
              <a:buChar char="§"/>
            </a:pPr>
            <a:r>
              <a:rPr lang="en-ZA" sz="2100" dirty="0">
                <a:solidFill>
                  <a:schemeClr val="tx1"/>
                </a:solidFill>
                <a:latin typeface="Century Gothic" panose="020B0502020202020204" pitchFamily="34" charset="0"/>
              </a:rPr>
              <a:t>The DSI entities played a key role in terms of contributing to COVID 19 solutions.</a:t>
            </a:r>
          </a:p>
          <a:p>
            <a:pPr lvl="1" algn="just">
              <a:lnSpc>
                <a:spcPct val="100000"/>
              </a:lnSpc>
              <a:spcBef>
                <a:spcPts val="0"/>
              </a:spcBef>
              <a:buClr>
                <a:srgbClr val="FFC000"/>
              </a:buClr>
              <a:buFont typeface="Wingdings" panose="05000000000000000000" pitchFamily="2" charset="2"/>
              <a:buChar char="§"/>
            </a:pPr>
            <a:r>
              <a:rPr lang="en-ZA" sz="2100" dirty="0">
                <a:solidFill>
                  <a:schemeClr val="tx1"/>
                </a:solidFill>
                <a:latin typeface="Century Gothic" panose="020B0502020202020204" pitchFamily="34" charset="0"/>
              </a:rPr>
              <a:t>Transformation targets remain a concern, not achieved by many entities. </a:t>
            </a:r>
          </a:p>
          <a:p>
            <a:pPr lvl="1" algn="just">
              <a:lnSpc>
                <a:spcPct val="100000"/>
              </a:lnSpc>
              <a:spcBef>
                <a:spcPts val="0"/>
              </a:spcBef>
              <a:buClr>
                <a:srgbClr val="FFC000"/>
              </a:buClr>
              <a:buFont typeface="Wingdings" panose="05000000000000000000" pitchFamily="2" charset="2"/>
              <a:buChar char="§"/>
            </a:pPr>
            <a:r>
              <a:rPr lang="en-ZA" sz="2100" dirty="0">
                <a:solidFill>
                  <a:schemeClr val="tx1"/>
                </a:solidFill>
                <a:latin typeface="Century Gothic" panose="020B0502020202020204" pitchFamily="34" charset="0"/>
              </a:rPr>
              <a:t>Generally, the DSI was satisfied with the Annual Reports and were approved by the Minister for tabling in Parliament on 30 September 2021.</a:t>
            </a:r>
          </a:p>
          <a:p>
            <a:pPr lvl="0" algn="just">
              <a:lnSpc>
                <a:spcPct val="100000"/>
              </a:lnSpc>
              <a:spcBef>
                <a:spcPts val="0"/>
              </a:spcBef>
              <a:buClr>
                <a:srgbClr val="FFC000"/>
              </a:buClr>
              <a:buFont typeface="Wingdings" panose="05000000000000000000" pitchFamily="2" charset="2"/>
              <a:buChar char="§"/>
            </a:pPr>
            <a:endParaRPr lang="en-ZA" sz="2100" dirty="0">
              <a:solidFill>
                <a:schemeClr val="tx1"/>
              </a:solidFill>
              <a:latin typeface="Century Gothic" panose="020B0502020202020204" pitchFamily="34" charset="0"/>
            </a:endParaRPr>
          </a:p>
          <a:p>
            <a:pPr marL="0" lvl="0" indent="0" algn="just">
              <a:lnSpc>
                <a:spcPct val="100000"/>
              </a:lnSpc>
              <a:spcBef>
                <a:spcPts val="0"/>
              </a:spcBef>
              <a:buClr>
                <a:srgbClr val="FFC000"/>
              </a:buClr>
              <a:buNone/>
            </a:pPr>
            <a:endParaRPr lang="en-ZA" sz="2100" dirty="0">
              <a:solidFill>
                <a:schemeClr val="tx1"/>
              </a:solidFill>
              <a:latin typeface="Century Gothic" panose="020B0502020202020204" pitchFamily="34" charset="0"/>
            </a:endParaRPr>
          </a:p>
          <a:p>
            <a:pPr marL="0" lvl="0" indent="0" algn="just">
              <a:lnSpc>
                <a:spcPct val="100000"/>
              </a:lnSpc>
              <a:spcBef>
                <a:spcPts val="0"/>
              </a:spcBef>
              <a:buClr>
                <a:srgbClr val="FFC000"/>
              </a:buClr>
              <a:buNone/>
            </a:pPr>
            <a:endParaRPr lang="en-ZA" sz="21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733089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391452-3D10-734D-B2CD-EEF84AE329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2B157E-AED8-4AA4-9DF3-BD4C84ECC50B}"/>
              </a:ext>
            </a:extLst>
          </p:cNvPr>
          <p:cNvSpPr>
            <a:spLocks noGrp="1"/>
          </p:cNvSpPr>
          <p:nvPr>
            <p:ph type="title"/>
          </p:nvPr>
        </p:nvSpPr>
        <p:spPr>
          <a:xfrm>
            <a:off x="0" y="59961"/>
            <a:ext cx="9144000" cy="893068"/>
          </a:xfrm>
        </p:spPr>
        <p:txBody>
          <a:bodyPr>
            <a:noAutofit/>
          </a:bodyPr>
          <a:lstStyle/>
          <a:p>
            <a:r>
              <a:rPr lang="en-ZA" sz="2900" b="1" dirty="0">
                <a:latin typeface="Century Gothic" panose="020B0502020202020204" pitchFamily="34" charset="0"/>
              </a:rPr>
              <a:t>Performance Overview for All DSI Entities (2)</a:t>
            </a:r>
            <a:br>
              <a:rPr lang="en-ZA" sz="2900" b="1" dirty="0">
                <a:latin typeface="Century Gothic" panose="020B0502020202020204" pitchFamily="34" charset="0"/>
              </a:rPr>
            </a:br>
            <a:r>
              <a:rPr lang="en-US" sz="2900" dirty="0"/>
              <a:t/>
            </a:r>
            <a:br>
              <a:rPr lang="en-US" sz="2900" dirty="0"/>
            </a:br>
            <a:endParaRPr lang="en-US" sz="2900" dirty="0"/>
          </a:p>
        </p:txBody>
      </p:sp>
      <p:sp>
        <p:nvSpPr>
          <p:cNvPr id="6" name="Content Placeholder 2">
            <a:extLst>
              <a:ext uri="{FF2B5EF4-FFF2-40B4-BE49-F238E27FC236}">
                <a16:creationId xmlns:a16="http://schemas.microsoft.com/office/drawing/2014/main" id="{0EC7AC37-FADC-42C1-A9D6-332852BDC2E3}"/>
              </a:ext>
            </a:extLst>
          </p:cNvPr>
          <p:cNvSpPr>
            <a:spLocks noGrp="1"/>
          </p:cNvSpPr>
          <p:nvPr>
            <p:ph idx="1"/>
          </p:nvPr>
        </p:nvSpPr>
        <p:spPr>
          <a:xfrm>
            <a:off x="56561" y="1169568"/>
            <a:ext cx="9030878" cy="5489335"/>
          </a:xfrm>
        </p:spPr>
        <p:txBody>
          <a:bodyPr>
            <a:normAutofit/>
          </a:bodyPr>
          <a:lstStyle/>
          <a:p>
            <a:pPr lvl="0" algn="just">
              <a:lnSpc>
                <a:spcPct val="150000"/>
              </a:lnSpc>
              <a:buClr>
                <a:srgbClr val="FFC000"/>
              </a:buClr>
              <a:buFont typeface="Wingdings" panose="05000000000000000000" pitchFamily="2" charset="2"/>
              <a:buChar char="ü"/>
            </a:pPr>
            <a:endParaRPr lang="en-ZA" dirty="0">
              <a:solidFill>
                <a:schemeClr val="tx1"/>
              </a:solidFill>
              <a:latin typeface="Century Gothic" panose="020B0502020202020204" pitchFamily="34" charset="0"/>
            </a:endParaRPr>
          </a:p>
          <a:p>
            <a:pPr marL="0" lvl="0" indent="0" algn="just">
              <a:lnSpc>
                <a:spcPct val="150000"/>
              </a:lnSpc>
              <a:buClr>
                <a:srgbClr val="FFC000"/>
              </a:buClr>
              <a:buNone/>
            </a:pPr>
            <a:endParaRPr lang="en-ZA" dirty="0">
              <a:solidFill>
                <a:schemeClr val="tx1"/>
              </a:solidFill>
              <a:latin typeface="Century Gothic" panose="020B0502020202020204" pitchFamily="34" charset="0"/>
            </a:endParaRPr>
          </a:p>
          <a:p>
            <a:pPr marL="0" lvl="0" indent="0" algn="just">
              <a:lnSpc>
                <a:spcPct val="150000"/>
              </a:lnSpc>
              <a:buClr>
                <a:srgbClr val="FFC000"/>
              </a:buClr>
              <a:buNone/>
            </a:pPr>
            <a:endParaRPr lang="en-ZA" dirty="0">
              <a:solidFill>
                <a:schemeClr val="tx1"/>
              </a:solidFill>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04167561"/>
              </p:ext>
            </p:extLst>
          </p:nvPr>
        </p:nvGraphicFramePr>
        <p:xfrm>
          <a:off x="0" y="1043849"/>
          <a:ext cx="9087438" cy="5796688"/>
        </p:xfrm>
        <a:graphic>
          <a:graphicData uri="http://schemas.openxmlformats.org/drawingml/2006/table">
            <a:tbl>
              <a:tblPr firstRow="1" bandRow="1">
                <a:tableStyleId>{5C22544A-7EE6-4342-B048-85BDC9FD1C3A}</a:tableStyleId>
              </a:tblPr>
              <a:tblGrid>
                <a:gridCol w="1297858">
                  <a:extLst>
                    <a:ext uri="{9D8B030D-6E8A-4147-A177-3AD203B41FA5}">
                      <a16:colId xmlns:a16="http://schemas.microsoft.com/office/drawing/2014/main" val="2979070089"/>
                    </a:ext>
                  </a:extLst>
                </a:gridCol>
                <a:gridCol w="2841284">
                  <a:extLst>
                    <a:ext uri="{9D8B030D-6E8A-4147-A177-3AD203B41FA5}">
                      <a16:colId xmlns:a16="http://schemas.microsoft.com/office/drawing/2014/main" val="3559417926"/>
                    </a:ext>
                  </a:extLst>
                </a:gridCol>
                <a:gridCol w="1244854">
                  <a:extLst>
                    <a:ext uri="{9D8B030D-6E8A-4147-A177-3AD203B41FA5}">
                      <a16:colId xmlns:a16="http://schemas.microsoft.com/office/drawing/2014/main" val="3412609360"/>
                    </a:ext>
                  </a:extLst>
                </a:gridCol>
                <a:gridCol w="3703442">
                  <a:extLst>
                    <a:ext uri="{9D8B030D-6E8A-4147-A177-3AD203B41FA5}">
                      <a16:colId xmlns:a16="http://schemas.microsoft.com/office/drawing/2014/main" val="339809105"/>
                    </a:ext>
                  </a:extLst>
                </a:gridCol>
              </a:tblGrid>
              <a:tr h="685155">
                <a:tc>
                  <a:txBody>
                    <a:bodyPr/>
                    <a:lstStyle/>
                    <a:p>
                      <a:r>
                        <a:rPr lang="en-ZA" sz="1700" dirty="0">
                          <a:latin typeface="Century Gothic" panose="020B0502020202020204" pitchFamily="34" charset="0"/>
                        </a:rPr>
                        <a:t>Entity</a:t>
                      </a:r>
                    </a:p>
                    <a:p>
                      <a:endParaRPr lang="en-ZA" sz="1700" dirty="0">
                        <a:latin typeface="Century Gothic" panose="020B0502020202020204" pitchFamily="34" charset="0"/>
                      </a:endParaRPr>
                    </a:p>
                  </a:txBody>
                  <a:tcPr/>
                </a:tc>
                <a:tc>
                  <a:txBody>
                    <a:bodyPr/>
                    <a:lstStyle/>
                    <a:p>
                      <a:r>
                        <a:rPr lang="en-ZA" sz="1700" dirty="0">
                          <a:latin typeface="Century Gothic" panose="020B0502020202020204" pitchFamily="34" charset="0"/>
                        </a:rPr>
                        <a:t>KPI Targets</a:t>
                      </a:r>
                    </a:p>
                    <a:p>
                      <a:endParaRPr lang="en-ZA" sz="1700" dirty="0">
                        <a:latin typeface="Century Gothic" panose="020B0502020202020204" pitchFamily="34" charset="0"/>
                      </a:endParaRPr>
                    </a:p>
                  </a:txBody>
                  <a:tcPr/>
                </a:tc>
                <a:tc>
                  <a:txBody>
                    <a:bodyPr/>
                    <a:lstStyle/>
                    <a:p>
                      <a:r>
                        <a:rPr lang="en-ZA" sz="1700" dirty="0">
                          <a:latin typeface="Century Gothic" panose="020B0502020202020204" pitchFamily="34" charset="0"/>
                        </a:rPr>
                        <a:t>%</a:t>
                      </a:r>
                    </a:p>
                  </a:txBody>
                  <a:tcPr/>
                </a:tc>
                <a:tc>
                  <a:txBody>
                    <a:bodyPr/>
                    <a:lstStyle/>
                    <a:p>
                      <a:r>
                        <a:rPr lang="en-ZA" sz="1700" dirty="0">
                          <a:latin typeface="Century Gothic" panose="020B0502020202020204" pitchFamily="34" charset="0"/>
                        </a:rPr>
                        <a:t>Audit Status</a:t>
                      </a:r>
                    </a:p>
                    <a:p>
                      <a:endParaRPr lang="en-ZA" sz="1700" dirty="0">
                        <a:latin typeface="Century Gothic" panose="020B0502020202020204" pitchFamily="34" charset="0"/>
                      </a:endParaRPr>
                    </a:p>
                  </a:txBody>
                  <a:tcPr/>
                </a:tc>
                <a:extLst>
                  <a:ext uri="{0D108BD9-81ED-4DB2-BD59-A6C34878D82A}">
                    <a16:rowId xmlns:a16="http://schemas.microsoft.com/office/drawing/2014/main" val="3021456769"/>
                  </a:ext>
                </a:extLst>
              </a:tr>
              <a:tr h="501895">
                <a:tc>
                  <a:txBody>
                    <a:bodyPr/>
                    <a:lstStyle/>
                    <a:p>
                      <a:pPr>
                        <a:lnSpc>
                          <a:spcPct val="107000"/>
                        </a:lnSpc>
                        <a:spcAft>
                          <a:spcPts val="0"/>
                        </a:spcAft>
                      </a:pPr>
                      <a:r>
                        <a:rPr lang="en-ZA" sz="1700" b="1" dirty="0">
                          <a:effectLst/>
                          <a:latin typeface="Century Gothic" panose="020B0502020202020204" pitchFamily="34" charset="0"/>
                          <a:cs typeface="Arial" panose="020B0604020202020204" pitchFamily="34" charset="0"/>
                        </a:rPr>
                        <a:t>CSIR</a:t>
                      </a:r>
                      <a:endParaRPr lang="en-ZA" sz="17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US" sz="1700" dirty="0">
                          <a:effectLst/>
                          <a:latin typeface="Century Gothic" panose="020B0502020202020204" pitchFamily="34" charset="0"/>
                          <a:ea typeface="Calibri" panose="020F0502020204030204" pitchFamily="34" charset="0"/>
                          <a:cs typeface="Arial" panose="020B0604020202020204" pitchFamily="34" charset="0"/>
                        </a:rPr>
                        <a:t>Achieved 2</a:t>
                      </a:r>
                      <a:r>
                        <a:rPr lang="en-ZA" sz="1700" dirty="0">
                          <a:effectLst/>
                          <a:latin typeface="Century Gothic" panose="020B0502020202020204" pitchFamily="34" charset="0"/>
                          <a:ea typeface="Calibri" panose="020F0502020204030204" pitchFamily="34" charset="0"/>
                          <a:cs typeface="Arial" panose="020B0604020202020204" pitchFamily="34" charset="0"/>
                        </a:rPr>
                        <a:t>4 of the 31 </a:t>
                      </a:r>
                    </a:p>
                  </a:txBody>
                  <a:tcPr marL="68707" marR="68707" marT="0" marB="0"/>
                </a:tc>
                <a:tc>
                  <a:txBody>
                    <a:bodyPr/>
                    <a:lstStyle/>
                    <a:p>
                      <a:pPr>
                        <a:lnSpc>
                          <a:spcPct val="107000"/>
                        </a:lnSpc>
                        <a:spcAft>
                          <a:spcPts val="0"/>
                        </a:spcAft>
                      </a:pPr>
                      <a:r>
                        <a:rPr lang="en-US" sz="1700" b="1" dirty="0">
                          <a:effectLst/>
                          <a:latin typeface="Century Gothic" panose="020B0502020202020204" pitchFamily="34" charset="0"/>
                          <a:ea typeface="Calibri" panose="020F0502020204030204" pitchFamily="34" charset="0"/>
                          <a:cs typeface="Arial" panose="020B0604020202020204" pitchFamily="34" charset="0"/>
                        </a:rPr>
                        <a:t>77%</a:t>
                      </a:r>
                      <a:endParaRPr lang="en-ZA" sz="17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700" dirty="0">
                          <a:effectLst/>
                          <a:latin typeface="Century Gothic" panose="020B0502020202020204" pitchFamily="34" charset="0"/>
                          <a:cs typeface="Arial" panose="020B0604020202020204" pitchFamily="34" charset="0"/>
                        </a:rPr>
                        <a:t>Unqualified Audit </a:t>
                      </a:r>
                      <a:endParaRPr lang="en-ZA" sz="17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extLst>
                  <a:ext uri="{0D108BD9-81ED-4DB2-BD59-A6C34878D82A}">
                    <a16:rowId xmlns:a16="http://schemas.microsoft.com/office/drawing/2014/main" val="4172957823"/>
                  </a:ext>
                </a:extLst>
              </a:tr>
              <a:tr h="501895">
                <a:tc>
                  <a:txBody>
                    <a:bodyPr/>
                    <a:lstStyle/>
                    <a:p>
                      <a:pPr>
                        <a:lnSpc>
                          <a:spcPct val="107000"/>
                        </a:lnSpc>
                        <a:spcAft>
                          <a:spcPts val="0"/>
                        </a:spcAft>
                      </a:pPr>
                      <a:r>
                        <a:rPr lang="en-ZA" sz="1700" b="1" dirty="0">
                          <a:effectLst/>
                          <a:latin typeface="Century Gothic" panose="020B0502020202020204" pitchFamily="34" charset="0"/>
                          <a:cs typeface="Arial" panose="020B0604020202020204" pitchFamily="34" charset="0"/>
                        </a:rPr>
                        <a:t>NRF</a:t>
                      </a:r>
                      <a:endParaRPr lang="en-ZA" sz="17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700" dirty="0">
                          <a:effectLst/>
                          <a:latin typeface="Century Gothic" panose="020B0502020202020204" pitchFamily="34" charset="0"/>
                          <a:cs typeface="Arial" panose="020B0604020202020204" pitchFamily="34" charset="0"/>
                        </a:rPr>
                        <a:t> Achieved 5 of the 7</a:t>
                      </a:r>
                      <a:endParaRPr lang="en-ZA" sz="17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US" sz="1700" b="1" dirty="0">
                          <a:effectLst/>
                          <a:latin typeface="Century Gothic" panose="020B0502020202020204" pitchFamily="34" charset="0"/>
                          <a:ea typeface="Calibri" panose="020F0502020204030204" pitchFamily="34" charset="0"/>
                          <a:cs typeface="Arial" panose="020B0604020202020204" pitchFamily="34" charset="0"/>
                        </a:rPr>
                        <a:t>71%</a:t>
                      </a:r>
                      <a:endParaRPr lang="en-ZA" sz="17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700" dirty="0">
                          <a:effectLst/>
                          <a:latin typeface="Century Gothic" panose="020B0502020202020204" pitchFamily="34" charset="0"/>
                          <a:cs typeface="Arial" panose="020B0604020202020204" pitchFamily="34" charset="0"/>
                        </a:rPr>
                        <a:t>Unqualified Audit </a:t>
                      </a:r>
                      <a:endParaRPr lang="en-ZA" sz="17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extLst>
                  <a:ext uri="{0D108BD9-81ED-4DB2-BD59-A6C34878D82A}">
                    <a16:rowId xmlns:a16="http://schemas.microsoft.com/office/drawing/2014/main" val="1837605663"/>
                  </a:ext>
                </a:extLst>
              </a:tr>
              <a:tr h="861565">
                <a:tc>
                  <a:txBody>
                    <a:bodyPr/>
                    <a:lstStyle/>
                    <a:p>
                      <a:pPr>
                        <a:lnSpc>
                          <a:spcPct val="107000"/>
                        </a:lnSpc>
                        <a:spcAft>
                          <a:spcPts val="0"/>
                        </a:spcAft>
                      </a:pPr>
                      <a:r>
                        <a:rPr lang="en-ZA" sz="1700" b="1" dirty="0">
                          <a:effectLst/>
                          <a:latin typeface="Century Gothic" panose="020B0502020202020204" pitchFamily="34" charset="0"/>
                          <a:cs typeface="Arial" panose="020B0604020202020204" pitchFamily="34" charset="0"/>
                        </a:rPr>
                        <a:t>HSRC</a:t>
                      </a:r>
                      <a:endParaRPr lang="en-ZA" sz="17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700" dirty="0">
                          <a:effectLst/>
                          <a:latin typeface="Century Gothic" panose="020B0502020202020204" pitchFamily="34" charset="0"/>
                          <a:cs typeface="Arial" panose="020B0604020202020204" pitchFamily="34" charset="0"/>
                        </a:rPr>
                        <a:t> Achieved 19 of the 21</a:t>
                      </a:r>
                      <a:endParaRPr lang="en-ZA" sz="17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US" sz="1700" b="1" dirty="0">
                          <a:effectLst/>
                          <a:latin typeface="Century Gothic" panose="020B0502020202020204" pitchFamily="34" charset="0"/>
                          <a:ea typeface="Calibri" panose="020F0502020204030204" pitchFamily="34" charset="0"/>
                          <a:cs typeface="Arial" panose="020B0604020202020204" pitchFamily="34" charset="0"/>
                        </a:rPr>
                        <a:t>90%</a:t>
                      </a:r>
                      <a:endParaRPr lang="en-ZA" sz="17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700" dirty="0">
                          <a:effectLst/>
                          <a:latin typeface="Century Gothic" panose="020B0502020202020204" pitchFamily="34" charset="0"/>
                          <a:cs typeface="Arial" panose="020B0604020202020204" pitchFamily="34" charset="0"/>
                        </a:rPr>
                        <a:t>Unqualified audit opinion and irregular and fruitless expenditure incurred</a:t>
                      </a:r>
                      <a:endParaRPr lang="en-ZA" sz="17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extLst>
                  <a:ext uri="{0D108BD9-81ED-4DB2-BD59-A6C34878D82A}">
                    <a16:rowId xmlns:a16="http://schemas.microsoft.com/office/drawing/2014/main" val="3065393909"/>
                  </a:ext>
                </a:extLst>
              </a:tr>
              <a:tr h="698943">
                <a:tc>
                  <a:txBody>
                    <a:bodyPr/>
                    <a:lstStyle/>
                    <a:p>
                      <a:pPr>
                        <a:lnSpc>
                          <a:spcPct val="107000"/>
                        </a:lnSpc>
                        <a:spcAft>
                          <a:spcPts val="0"/>
                        </a:spcAft>
                      </a:pPr>
                      <a:r>
                        <a:rPr lang="en-ZA" sz="1700" b="1" dirty="0">
                          <a:effectLst/>
                          <a:latin typeface="Century Gothic" panose="020B0502020202020204" pitchFamily="34" charset="0"/>
                          <a:cs typeface="Arial" panose="020B0604020202020204" pitchFamily="34" charset="0"/>
                        </a:rPr>
                        <a:t>SANSA</a:t>
                      </a:r>
                      <a:endParaRPr lang="en-ZA" sz="17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700" dirty="0">
                          <a:effectLst/>
                          <a:latin typeface="Century Gothic" panose="020B0502020202020204" pitchFamily="34" charset="0"/>
                          <a:cs typeface="Arial" panose="020B0604020202020204" pitchFamily="34" charset="0"/>
                        </a:rPr>
                        <a:t> Achieved 14 of the 17</a:t>
                      </a:r>
                      <a:endParaRPr lang="en-ZA" sz="17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US" sz="1700" b="1" dirty="0">
                          <a:effectLst/>
                          <a:latin typeface="Century Gothic" panose="020B0502020202020204" pitchFamily="34" charset="0"/>
                          <a:ea typeface="Calibri" panose="020F0502020204030204" pitchFamily="34" charset="0"/>
                          <a:cs typeface="Arial" panose="020B0604020202020204" pitchFamily="34" charset="0"/>
                        </a:rPr>
                        <a:t>82%</a:t>
                      </a:r>
                      <a:endParaRPr lang="en-ZA" sz="17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700" dirty="0">
                          <a:effectLst/>
                          <a:latin typeface="Century Gothic" panose="020B0502020202020204" pitchFamily="34" charset="0"/>
                          <a:cs typeface="Arial" panose="020B0604020202020204" pitchFamily="34" charset="0"/>
                        </a:rPr>
                        <a:t>Unqualified Audit with findings on compliance matters</a:t>
                      </a:r>
                      <a:endParaRPr lang="en-ZA" sz="17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extLst>
                  <a:ext uri="{0D108BD9-81ED-4DB2-BD59-A6C34878D82A}">
                    <a16:rowId xmlns:a16="http://schemas.microsoft.com/office/drawing/2014/main" val="545954140"/>
                  </a:ext>
                </a:extLst>
              </a:tr>
              <a:tr h="606342">
                <a:tc>
                  <a:txBody>
                    <a:bodyPr/>
                    <a:lstStyle/>
                    <a:p>
                      <a:pPr>
                        <a:lnSpc>
                          <a:spcPct val="107000"/>
                        </a:lnSpc>
                        <a:spcAft>
                          <a:spcPts val="0"/>
                        </a:spcAft>
                      </a:pPr>
                      <a:r>
                        <a:rPr lang="en-ZA" sz="1700" b="1" dirty="0">
                          <a:effectLst/>
                          <a:latin typeface="Century Gothic" panose="020B0502020202020204" pitchFamily="34" charset="0"/>
                          <a:cs typeface="Arial" panose="020B0604020202020204" pitchFamily="34" charset="0"/>
                        </a:rPr>
                        <a:t>TIA </a:t>
                      </a:r>
                      <a:endParaRPr lang="en-ZA" sz="17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700" dirty="0">
                          <a:effectLst/>
                          <a:latin typeface="Century Gothic" panose="020B0502020202020204" pitchFamily="34" charset="0"/>
                          <a:cs typeface="Arial" panose="020B0604020202020204" pitchFamily="34" charset="0"/>
                        </a:rPr>
                        <a:t> Achieved 10 of the 11</a:t>
                      </a:r>
                      <a:endParaRPr lang="en-ZA" sz="17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US" sz="1700" b="1" dirty="0">
                          <a:effectLst/>
                          <a:latin typeface="Century Gothic" panose="020B0502020202020204" pitchFamily="34" charset="0"/>
                          <a:ea typeface="Calibri" panose="020F0502020204030204" pitchFamily="34" charset="0"/>
                          <a:cs typeface="Arial" panose="020B0604020202020204" pitchFamily="34" charset="0"/>
                        </a:rPr>
                        <a:t>91%</a:t>
                      </a:r>
                      <a:endParaRPr lang="en-ZA" sz="17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700" dirty="0">
                          <a:effectLst/>
                          <a:latin typeface="Century Gothic" panose="020B0502020202020204" pitchFamily="34" charset="0"/>
                          <a:cs typeface="Arial" panose="020B0604020202020204" pitchFamily="34" charset="0"/>
                        </a:rPr>
                        <a:t>Unqualified Audit and irregular expenditure of R868 000</a:t>
                      </a:r>
                      <a:endParaRPr lang="en-ZA" sz="17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extLst>
                  <a:ext uri="{0D108BD9-81ED-4DB2-BD59-A6C34878D82A}">
                    <a16:rowId xmlns:a16="http://schemas.microsoft.com/office/drawing/2014/main" val="3716231927"/>
                  </a:ext>
                </a:extLst>
              </a:tr>
              <a:tr h="1210969">
                <a:tc>
                  <a:txBody>
                    <a:bodyPr/>
                    <a:lstStyle/>
                    <a:p>
                      <a:pPr>
                        <a:lnSpc>
                          <a:spcPct val="107000"/>
                        </a:lnSpc>
                        <a:spcAft>
                          <a:spcPts val="0"/>
                        </a:spcAft>
                      </a:pPr>
                      <a:r>
                        <a:rPr lang="en-ZA" sz="1700" b="1" dirty="0">
                          <a:effectLst/>
                          <a:latin typeface="Century Gothic" panose="020B0502020202020204" pitchFamily="34" charset="0"/>
                          <a:cs typeface="Arial" panose="020B0604020202020204" pitchFamily="34" charset="0"/>
                        </a:rPr>
                        <a:t>NACI</a:t>
                      </a:r>
                      <a:endParaRPr lang="en-ZA" sz="17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700" dirty="0">
                          <a:effectLst/>
                          <a:latin typeface="Century Gothic" panose="020B0502020202020204" pitchFamily="34" charset="0"/>
                          <a:cs typeface="Arial" panose="020B0604020202020204" pitchFamily="34" charset="0"/>
                        </a:rPr>
                        <a:t> Achieved 5 of the 8</a:t>
                      </a:r>
                      <a:endParaRPr lang="en-ZA" sz="17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US" sz="1700" b="1" dirty="0">
                          <a:effectLst/>
                          <a:latin typeface="Century Gothic" panose="020B0502020202020204" pitchFamily="34" charset="0"/>
                          <a:ea typeface="Calibri" panose="020F0502020204030204" pitchFamily="34" charset="0"/>
                          <a:cs typeface="Arial" panose="020B0604020202020204" pitchFamily="34" charset="0"/>
                        </a:rPr>
                        <a:t>62,5%</a:t>
                      </a:r>
                      <a:endParaRPr lang="en-ZA" sz="17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US" sz="1700" dirty="0">
                          <a:effectLst/>
                          <a:latin typeface="Century Gothic" panose="020B0502020202020204" pitchFamily="34" charset="0"/>
                          <a:cs typeface="Arial" panose="020B0604020202020204" pitchFamily="34" charset="0"/>
                        </a:rPr>
                        <a:t>NACI reported a deficit of R2,9 million as a result of fixed term contracts and unadjusted deliverables</a:t>
                      </a:r>
                      <a:endParaRPr lang="en-ZA" sz="17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extLst>
                  <a:ext uri="{0D108BD9-81ED-4DB2-BD59-A6C34878D82A}">
                    <a16:rowId xmlns:a16="http://schemas.microsoft.com/office/drawing/2014/main" val="911176121"/>
                  </a:ext>
                </a:extLst>
              </a:tr>
              <a:tr h="729924">
                <a:tc>
                  <a:txBody>
                    <a:bodyPr/>
                    <a:lstStyle/>
                    <a:p>
                      <a:pPr>
                        <a:lnSpc>
                          <a:spcPct val="107000"/>
                        </a:lnSpc>
                        <a:spcAft>
                          <a:spcPts val="0"/>
                        </a:spcAft>
                      </a:pPr>
                      <a:r>
                        <a:rPr lang="en-ZA" sz="1700" b="1" dirty="0">
                          <a:effectLst/>
                          <a:latin typeface="Century Gothic" panose="020B0502020202020204" pitchFamily="34" charset="0"/>
                          <a:cs typeface="Arial" panose="020B0604020202020204" pitchFamily="34" charset="0"/>
                        </a:rPr>
                        <a:t>SACNASP</a:t>
                      </a:r>
                      <a:endParaRPr lang="en-ZA" sz="17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700" dirty="0">
                          <a:effectLst/>
                          <a:latin typeface="Century Gothic" panose="020B0502020202020204" pitchFamily="34" charset="0"/>
                          <a:cs typeface="Arial" panose="020B0604020202020204" pitchFamily="34" charset="0"/>
                        </a:rPr>
                        <a:t> Achieved 4 of the 7</a:t>
                      </a:r>
                      <a:endParaRPr lang="en-ZA" sz="17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US" sz="1700" b="1" dirty="0">
                          <a:effectLst/>
                          <a:latin typeface="Century Gothic" panose="020B0502020202020204" pitchFamily="34" charset="0"/>
                          <a:ea typeface="Calibri" panose="020F0502020204030204" pitchFamily="34" charset="0"/>
                          <a:cs typeface="Arial" panose="020B0604020202020204" pitchFamily="34" charset="0"/>
                        </a:rPr>
                        <a:t>57%</a:t>
                      </a:r>
                      <a:endParaRPr lang="en-ZA" sz="1700" b="1"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tc>
                  <a:txBody>
                    <a:bodyPr/>
                    <a:lstStyle/>
                    <a:p>
                      <a:pPr>
                        <a:lnSpc>
                          <a:spcPct val="107000"/>
                        </a:lnSpc>
                        <a:spcAft>
                          <a:spcPts val="0"/>
                        </a:spcAft>
                      </a:pPr>
                      <a:r>
                        <a:rPr lang="en-ZA" sz="1700" dirty="0">
                          <a:effectLst/>
                          <a:latin typeface="Century Gothic" panose="020B0502020202020204" pitchFamily="34" charset="0"/>
                          <a:cs typeface="Arial" panose="020B0604020202020204" pitchFamily="34" charset="0"/>
                        </a:rPr>
                        <a:t> Spent 94,8% of its total revenue</a:t>
                      </a:r>
                      <a:endParaRPr lang="en-ZA" sz="1700" dirty="0">
                        <a:effectLst/>
                        <a:latin typeface="Century Gothic" panose="020B0502020202020204" pitchFamily="34" charset="0"/>
                        <a:ea typeface="Calibri" panose="020F0502020204030204" pitchFamily="34" charset="0"/>
                        <a:cs typeface="Arial" panose="020B0604020202020204" pitchFamily="34" charset="0"/>
                      </a:endParaRPr>
                    </a:p>
                  </a:txBody>
                  <a:tcPr marL="68707" marR="68707" marT="0" marB="0"/>
                </a:tc>
                <a:extLst>
                  <a:ext uri="{0D108BD9-81ED-4DB2-BD59-A6C34878D82A}">
                    <a16:rowId xmlns:a16="http://schemas.microsoft.com/office/drawing/2014/main" val="2207602438"/>
                  </a:ext>
                </a:extLst>
              </a:tr>
            </a:tbl>
          </a:graphicData>
        </a:graphic>
      </p:graphicFrame>
    </p:spTree>
    <p:extLst>
      <p:ext uri="{BB962C8B-B14F-4D97-AF65-F5344CB8AC3E}">
        <p14:creationId xmlns:p14="http://schemas.microsoft.com/office/powerpoint/2010/main" val="3539087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851E79-D200-44A3-A4F0-AFB9BD7AD5AF}"/>
              </a:ext>
            </a:extLst>
          </p:cNvPr>
          <p:cNvSpPr>
            <a:spLocks noGrp="1"/>
          </p:cNvSpPr>
          <p:nvPr>
            <p:ph type="sldNum" sz="quarter" idx="12"/>
          </p:nvPr>
        </p:nvSpPr>
        <p:spPr/>
        <p:txBody>
          <a:bodyPr/>
          <a:lstStyle/>
          <a:p>
            <a:fld id="{6BEAD508-187F-9C41-8168-FD791BBC9830}" type="slidenum">
              <a:rPr lang="en-US" smtClean="0"/>
              <a:pPr/>
              <a:t>34</a:t>
            </a:fld>
            <a:endParaRPr lang="en-US" dirty="0"/>
          </a:p>
        </p:txBody>
      </p:sp>
      <p:sp>
        <p:nvSpPr>
          <p:cNvPr id="5" name="Title 1">
            <a:extLst>
              <a:ext uri="{FF2B5EF4-FFF2-40B4-BE49-F238E27FC236}">
                <a16:creationId xmlns:a16="http://schemas.microsoft.com/office/drawing/2014/main" id="{13519027-0E7D-4BFF-ABA2-3692002B156E}"/>
              </a:ext>
            </a:extLst>
          </p:cNvPr>
          <p:cNvSpPr>
            <a:spLocks noGrp="1"/>
          </p:cNvSpPr>
          <p:nvPr>
            <p:ph type="title"/>
          </p:nvPr>
        </p:nvSpPr>
        <p:spPr>
          <a:xfrm>
            <a:off x="0" y="1"/>
            <a:ext cx="9143999" cy="984748"/>
          </a:xfrm>
        </p:spPr>
        <p:txBody>
          <a:bodyPr>
            <a:noAutofit/>
          </a:bodyPr>
          <a:lstStyle/>
          <a:p>
            <a:pPr marL="101600">
              <a:lnSpc>
                <a:spcPct val="80000"/>
              </a:lnSpc>
              <a:spcBef>
                <a:spcPts val="850"/>
              </a:spcBef>
            </a:pPr>
            <a:r>
              <a:rPr lang="en-US" sz="3000" b="1" dirty="0">
                <a:latin typeface="Gill Sans MT" charset="0"/>
                <a:sym typeface="Helvetica Neue" charset="0"/>
              </a:rPr>
              <a:t/>
            </a:r>
            <a:br>
              <a:rPr lang="en-US" sz="3000" b="1" dirty="0">
                <a:latin typeface="Gill Sans MT" charset="0"/>
                <a:sym typeface="Helvetica Neue" charset="0"/>
              </a:rPr>
            </a:br>
            <a:r>
              <a:rPr lang="en-US" sz="3600" b="1" dirty="0">
                <a:latin typeface="Century Gothic" panose="020B0502020202020204" pitchFamily="34" charset="0"/>
                <a:sym typeface="Helvetica Neue" charset="0"/>
              </a:rPr>
              <a:t>2020/21  UNDERPERFORMANCE</a:t>
            </a:r>
            <a:r>
              <a:rPr lang="en-US" sz="3600" dirty="0">
                <a:latin typeface="Century Gothic" panose="020B0502020202020204" pitchFamily="34" charset="0"/>
              </a:rPr>
              <a:t/>
            </a:r>
            <a:br>
              <a:rPr lang="en-US" sz="3600" dirty="0">
                <a:latin typeface="Century Gothic" panose="020B0502020202020204" pitchFamily="34" charset="0"/>
              </a:rPr>
            </a:br>
            <a:endParaRPr lang="en-US" sz="3600" b="1" dirty="0">
              <a:latin typeface="Century Gothic" panose="020B0502020202020204" pitchFamily="34" charset="0"/>
            </a:endParaRPr>
          </a:p>
        </p:txBody>
      </p:sp>
      <p:pic>
        <p:nvPicPr>
          <p:cNvPr id="9" name="Picture 2" descr="C:\Users\Elke-HP\Documents\Jobs\Stock images\Science &amp; technology\shutterstock_61518634.jpg">
            <a:extLst>
              <a:ext uri="{FF2B5EF4-FFF2-40B4-BE49-F238E27FC236}">
                <a16:creationId xmlns:a16="http://schemas.microsoft.com/office/drawing/2014/main" id="{7D677992-B71A-4767-B4DF-83DB9C3C2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705" b="16917"/>
          <a:stretch>
            <a:fillRect/>
          </a:stretch>
        </p:blipFill>
        <p:spPr bwMode="auto">
          <a:xfrm>
            <a:off x="0" y="984749"/>
            <a:ext cx="9144000" cy="494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0" name="Diagram 9">
            <a:extLst>
              <a:ext uri="{FF2B5EF4-FFF2-40B4-BE49-F238E27FC236}">
                <a16:creationId xmlns:a16="http://schemas.microsoft.com/office/drawing/2014/main" id="{41E668F2-4CC4-4DA9-BD09-1AFC94ECB8F1}"/>
              </a:ext>
            </a:extLst>
          </p:cNvPr>
          <p:cNvGraphicFramePr/>
          <p:nvPr>
            <p:extLst>
              <p:ext uri="{D42A27DB-BD31-4B8C-83A1-F6EECF244321}">
                <p14:modId xmlns:p14="http://schemas.microsoft.com/office/powerpoint/2010/main" val="49135488"/>
              </p:ext>
            </p:extLst>
          </p:nvPr>
        </p:nvGraphicFramePr>
        <p:xfrm>
          <a:off x="609600" y="13970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9971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32FCB5-3850-4D47-AC0E-E263487E4280}"/>
              </a:ext>
            </a:extLst>
          </p:cNvPr>
          <p:cNvSpPr>
            <a:spLocks noGrp="1"/>
          </p:cNvSpPr>
          <p:nvPr>
            <p:ph type="sldNum" sz="quarter" idx="12"/>
          </p:nvPr>
        </p:nvSpPr>
        <p:spPr/>
        <p:txBody>
          <a:bodyPr/>
          <a:lstStyle/>
          <a:p>
            <a:fld id="{6BEAD508-187F-9C41-8168-FD791BBC9830}" type="slidenum">
              <a:rPr lang="en-US" smtClean="0"/>
              <a:pPr/>
              <a:t>35</a:t>
            </a:fld>
            <a:endParaRPr lang="en-US" dirty="0"/>
          </a:p>
        </p:txBody>
      </p:sp>
      <p:sp>
        <p:nvSpPr>
          <p:cNvPr id="5" name="Title 1">
            <a:extLst>
              <a:ext uri="{FF2B5EF4-FFF2-40B4-BE49-F238E27FC236}">
                <a16:creationId xmlns:a16="http://schemas.microsoft.com/office/drawing/2014/main" id="{48C818EC-2CAC-4C7F-B82B-85787413B843}"/>
              </a:ext>
            </a:extLst>
          </p:cNvPr>
          <p:cNvSpPr>
            <a:spLocks noGrp="1"/>
          </p:cNvSpPr>
          <p:nvPr>
            <p:ph type="title"/>
          </p:nvPr>
        </p:nvSpPr>
        <p:spPr>
          <a:xfrm>
            <a:off x="0" y="0"/>
            <a:ext cx="9144000" cy="937845"/>
          </a:xfrm>
        </p:spPr>
        <p:txBody>
          <a:bodyPr>
            <a:noAutofit/>
          </a:bodyPr>
          <a:lstStyle/>
          <a:p>
            <a:pPr marL="285750" lvl="0" indent="-184150" defTabSz="457200" fontAlgn="base">
              <a:lnSpc>
                <a:spcPct val="80000"/>
              </a:lnSpc>
              <a:spcBef>
                <a:spcPts val="850"/>
              </a:spcBef>
              <a:spcAft>
                <a:spcPct val="0"/>
              </a:spcAft>
              <a:defRPr/>
            </a:pPr>
            <a:r>
              <a:rPr lang="en-US" sz="3200" b="1" dirty="0">
                <a:solidFill>
                  <a:prstClr val="white"/>
                </a:solidFill>
                <a:latin typeface="Century Gothic" panose="020B0502020202020204" pitchFamily="34" charset="0"/>
                <a:ea typeface="MS PGothic" pitchFamily="34" charset="-128"/>
                <a:cs typeface="+mn-cs"/>
                <a:sym typeface="Helvetica Neue"/>
              </a:rPr>
              <a:t>Classification of reasons for variances due </a:t>
            </a:r>
            <a:br>
              <a:rPr lang="en-US" sz="3200" b="1" dirty="0">
                <a:solidFill>
                  <a:prstClr val="white"/>
                </a:solidFill>
                <a:latin typeface="Century Gothic" panose="020B0502020202020204" pitchFamily="34" charset="0"/>
                <a:ea typeface="MS PGothic" pitchFamily="34" charset="-128"/>
                <a:cs typeface="+mn-cs"/>
                <a:sym typeface="Helvetica Neue"/>
              </a:rPr>
            </a:br>
            <a:r>
              <a:rPr lang="en-US" sz="3200" b="1" dirty="0">
                <a:solidFill>
                  <a:prstClr val="white"/>
                </a:solidFill>
                <a:latin typeface="Century Gothic" panose="020B0502020202020204" pitchFamily="34" charset="0"/>
                <a:ea typeface="MS PGothic" pitchFamily="34" charset="-128"/>
                <a:cs typeface="+mn-cs"/>
                <a:sym typeface="Helvetica Neue"/>
              </a:rPr>
              <a:t>to non/under achievement     </a:t>
            </a:r>
            <a:br>
              <a:rPr lang="en-US" sz="3200" b="1" dirty="0">
                <a:solidFill>
                  <a:prstClr val="white"/>
                </a:solidFill>
                <a:latin typeface="Century Gothic" panose="020B0502020202020204" pitchFamily="34" charset="0"/>
                <a:ea typeface="MS PGothic" pitchFamily="34" charset="-128"/>
                <a:cs typeface="+mn-cs"/>
                <a:sym typeface="Helvetica Neue"/>
              </a:rPr>
            </a:br>
            <a:r>
              <a:rPr lang="en-US" sz="3200" b="1" dirty="0">
                <a:latin typeface="Century Gothic" panose="020B0502020202020204" pitchFamily="34" charset="0"/>
                <a:sym typeface="Helvetica Neue" charset="0"/>
              </a:rPr>
              <a:t/>
            </a:r>
            <a:br>
              <a:rPr lang="en-US" sz="3200" b="1" dirty="0">
                <a:latin typeface="Century Gothic" panose="020B0502020202020204" pitchFamily="34" charset="0"/>
                <a:sym typeface="Helvetica Neue" charset="0"/>
              </a:rPr>
            </a:br>
            <a:r>
              <a:rPr lang="en-US" sz="3200" b="1" dirty="0">
                <a:highlight>
                  <a:srgbClr val="FFFF00"/>
                </a:highlight>
                <a:latin typeface="Century Gothic" panose="020B0502020202020204" pitchFamily="34" charset="0"/>
                <a:sym typeface="Helvetica Neue" charset="0"/>
              </a:rPr>
              <a:t>  </a:t>
            </a:r>
            <a:br>
              <a:rPr lang="en-US" sz="3200" b="1" dirty="0">
                <a:highlight>
                  <a:srgbClr val="FFFF00"/>
                </a:highlight>
                <a:latin typeface="Century Gothic" panose="020B0502020202020204" pitchFamily="34" charset="0"/>
                <a:sym typeface="Helvetica Neue" charset="0"/>
              </a:rPr>
            </a:br>
            <a:r>
              <a:rPr lang="en-US" sz="3200" b="1" dirty="0">
                <a:latin typeface="Century Gothic" panose="020B0502020202020204" pitchFamily="34" charset="0"/>
                <a:sym typeface="Helvetica Neue" charset="0"/>
              </a:rPr>
              <a:t>                              </a:t>
            </a:r>
            <a:r>
              <a:rPr lang="en-US" sz="3200" dirty="0">
                <a:latin typeface="Century Gothic" panose="020B0502020202020204" pitchFamily="34" charset="0"/>
              </a:rPr>
              <a:t/>
            </a:r>
            <a:br>
              <a:rPr lang="en-US" sz="3200" dirty="0">
                <a:latin typeface="Century Gothic" panose="020B0502020202020204" pitchFamily="34" charset="0"/>
              </a:rPr>
            </a:br>
            <a:endParaRPr lang="en-US" sz="3200" b="1"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id="{6B4FD84C-161D-47D8-9604-A17B1D638A23}"/>
              </a:ext>
            </a:extLst>
          </p:cNvPr>
          <p:cNvSpPr>
            <a:spLocks noGrp="1"/>
          </p:cNvSpPr>
          <p:nvPr>
            <p:ph idx="1"/>
          </p:nvPr>
        </p:nvSpPr>
        <p:spPr>
          <a:xfrm>
            <a:off x="1" y="1031631"/>
            <a:ext cx="8968154" cy="5449380"/>
          </a:xfrm>
        </p:spPr>
        <p:txBody>
          <a:bodyPr>
            <a:noAutofit/>
          </a:bodyPr>
          <a:lstStyle/>
          <a:p>
            <a:pPr algn="just">
              <a:lnSpc>
                <a:spcPct val="120000"/>
              </a:lnSpc>
              <a:buClr>
                <a:srgbClr val="FFC000"/>
              </a:buClr>
              <a:buFont typeface="Wingdings" panose="05000000000000000000" pitchFamily="2" charset="2"/>
              <a:buChar char="q"/>
            </a:pPr>
            <a:r>
              <a:rPr lang="en-US" altLang="en-US" sz="1900" b="1" dirty="0">
                <a:solidFill>
                  <a:schemeClr val="tx1"/>
                </a:solidFill>
                <a:latin typeface="Century Gothic" panose="020B0502020202020204" pitchFamily="34" charset="0"/>
              </a:rPr>
              <a:t>Process  delays </a:t>
            </a:r>
            <a:r>
              <a:rPr lang="en-US" altLang="en-US" sz="1900" dirty="0">
                <a:solidFill>
                  <a:schemeClr val="tx1"/>
                </a:solidFill>
                <a:latin typeface="Century Gothic" panose="020B0502020202020204" pitchFamily="34" charset="0"/>
              </a:rPr>
              <a:t>– refers to under/non-achievement due to factors which are not within the control of the DSI and therefore the achievement of such targets is mainly dependent on outside stakeholders </a:t>
            </a:r>
            <a:r>
              <a:rPr lang="en-US" altLang="en-US" sz="1900" i="1" dirty="0">
                <a:solidFill>
                  <a:schemeClr val="tx1"/>
                </a:solidFill>
                <a:latin typeface="Century Gothic" panose="020B0502020202020204" pitchFamily="34" charset="0"/>
              </a:rPr>
              <a:t>(Such targets require the department to better manage the inter-dependent nature of the deliverables which, in turn, affect the DSI deliverables).</a:t>
            </a:r>
          </a:p>
          <a:p>
            <a:pPr lvl="0" algn="just">
              <a:lnSpc>
                <a:spcPct val="120000"/>
              </a:lnSpc>
              <a:buClr>
                <a:srgbClr val="FFC000"/>
              </a:buClr>
              <a:buFont typeface="Wingdings" panose="05000000000000000000" pitchFamily="2" charset="2"/>
              <a:buChar char="q"/>
            </a:pPr>
            <a:r>
              <a:rPr lang="en-US" sz="1900" b="1" dirty="0">
                <a:solidFill>
                  <a:schemeClr val="tx1"/>
                </a:solidFill>
                <a:latin typeface="Century Gothic" panose="020B0502020202020204" pitchFamily="34" charset="0"/>
                <a:ea typeface="ＭＳ Ｐゴシック" charset="0"/>
              </a:rPr>
              <a:t>Ineffectiveness of implementers </a:t>
            </a:r>
            <a:r>
              <a:rPr lang="en-US" sz="1900" dirty="0">
                <a:solidFill>
                  <a:schemeClr val="tx1"/>
                </a:solidFill>
                <a:latin typeface="Century Gothic" panose="020B0502020202020204" pitchFamily="34" charset="0"/>
                <a:ea typeface="ＭＳ Ｐゴシック" charset="0"/>
              </a:rPr>
              <a:t>– refers to non-achievement due to </a:t>
            </a:r>
            <a:r>
              <a:rPr lang="en-ZA" sz="1900" dirty="0">
                <a:solidFill>
                  <a:schemeClr val="tx1"/>
                </a:solidFill>
                <a:latin typeface="Century Gothic" panose="020B0502020202020204" pitchFamily="34" charset="0"/>
                <a:ea typeface="ＭＳ Ｐゴシック" charset="0"/>
              </a:rPr>
              <a:t>deficiencies during the implementation phase </a:t>
            </a:r>
            <a:r>
              <a:rPr lang="en-ZA" sz="1900" i="1" dirty="0">
                <a:solidFill>
                  <a:schemeClr val="tx1"/>
                </a:solidFill>
                <a:latin typeface="Century Gothic" panose="020B0502020202020204" pitchFamily="34" charset="0"/>
                <a:ea typeface="ＭＳ Ｐゴシック" charset="0"/>
              </a:rPr>
              <a:t>(</a:t>
            </a:r>
            <a:r>
              <a:rPr lang="en-US" altLang="en-US" sz="1900" i="1" dirty="0">
                <a:solidFill>
                  <a:schemeClr val="tx1"/>
                </a:solidFill>
                <a:latin typeface="Century Gothic" panose="020B0502020202020204" pitchFamily="34" charset="0"/>
              </a:rPr>
              <a:t>Such targets require the department to better manage the planning of its targets to be aligned  to the entities’ targets to ensure that they are working towards achieving a common goal)</a:t>
            </a:r>
          </a:p>
          <a:p>
            <a:pPr lvl="0" algn="just">
              <a:lnSpc>
                <a:spcPct val="120000"/>
              </a:lnSpc>
              <a:buClr>
                <a:srgbClr val="FFC000"/>
              </a:buClr>
              <a:buFont typeface="Wingdings" panose="05000000000000000000" pitchFamily="2" charset="2"/>
              <a:buChar char="q"/>
            </a:pPr>
            <a:r>
              <a:rPr lang="en-US" altLang="en-US" sz="1900" b="1" dirty="0">
                <a:solidFill>
                  <a:schemeClr val="tx1"/>
                </a:solidFill>
                <a:latin typeface="Century Gothic" panose="020B0502020202020204" pitchFamily="34" charset="0"/>
              </a:rPr>
              <a:t>Target formulation </a:t>
            </a:r>
            <a:r>
              <a:rPr lang="en-ZA" altLang="en-US" sz="1900" b="1" dirty="0">
                <a:solidFill>
                  <a:schemeClr val="tx1"/>
                </a:solidFill>
                <a:latin typeface="Century Gothic" panose="020B0502020202020204" pitchFamily="34" charset="0"/>
              </a:rPr>
              <a:t>deficiencies</a:t>
            </a:r>
            <a:r>
              <a:rPr lang="en-US" altLang="en-US" sz="1900" b="1" dirty="0">
                <a:solidFill>
                  <a:schemeClr val="tx1"/>
                </a:solidFill>
                <a:latin typeface="Century Gothic" panose="020B0502020202020204" pitchFamily="34" charset="0"/>
              </a:rPr>
              <a:t> </a:t>
            </a:r>
            <a:r>
              <a:rPr lang="en-US" altLang="en-US" sz="1900" dirty="0">
                <a:solidFill>
                  <a:schemeClr val="tx1"/>
                </a:solidFill>
                <a:latin typeface="Century Gothic" panose="020B0502020202020204" pitchFamily="34" charset="0"/>
              </a:rPr>
              <a:t>– refers to under/non-achievement due to variables which were not foreseen during the target formulation phase </a:t>
            </a:r>
            <a:r>
              <a:rPr lang="en-US" altLang="en-US" sz="1900" i="1" dirty="0">
                <a:solidFill>
                  <a:schemeClr val="tx1"/>
                </a:solidFill>
                <a:latin typeface="Century Gothic" panose="020B0502020202020204" pitchFamily="34" charset="0"/>
              </a:rPr>
              <a:t>(These gaps can be addressed during the strategic planning processes of the following financial year as part of the lessons learnt)</a:t>
            </a:r>
          </a:p>
          <a:p>
            <a:pPr>
              <a:lnSpc>
                <a:spcPct val="120000"/>
              </a:lnSpc>
              <a:buClr>
                <a:srgbClr val="FFC000"/>
              </a:buClr>
              <a:buFont typeface="Wingdings" panose="05000000000000000000" pitchFamily="2" charset="2"/>
              <a:buChar char="q"/>
            </a:pPr>
            <a:endParaRPr lang="en-ZA" sz="1900" dirty="0">
              <a:latin typeface="Century Gothic" panose="020B0502020202020204" pitchFamily="34" charset="0"/>
            </a:endParaRPr>
          </a:p>
        </p:txBody>
      </p:sp>
    </p:spTree>
    <p:extLst>
      <p:ext uri="{BB962C8B-B14F-4D97-AF65-F5344CB8AC3E}">
        <p14:creationId xmlns:p14="http://schemas.microsoft.com/office/powerpoint/2010/main" val="770659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46AF59-615F-4976-9067-98E26A50B848}"/>
              </a:ext>
            </a:extLst>
          </p:cNvPr>
          <p:cNvSpPr>
            <a:spLocks noGrp="1"/>
          </p:cNvSpPr>
          <p:nvPr>
            <p:ph type="sldNum" sz="quarter" idx="12"/>
          </p:nvPr>
        </p:nvSpPr>
        <p:spPr/>
        <p:txBody>
          <a:bodyPr/>
          <a:lstStyle/>
          <a:p>
            <a:fld id="{6BEAD508-187F-9C41-8168-FD791BBC9830}" type="slidenum">
              <a:rPr lang="en-US" smtClean="0"/>
              <a:pPr/>
              <a:t>36</a:t>
            </a:fld>
            <a:endParaRPr lang="en-US" dirty="0"/>
          </a:p>
        </p:txBody>
      </p:sp>
      <p:sp>
        <p:nvSpPr>
          <p:cNvPr id="5" name="Title 1">
            <a:extLst>
              <a:ext uri="{FF2B5EF4-FFF2-40B4-BE49-F238E27FC236}">
                <a16:creationId xmlns:a16="http://schemas.microsoft.com/office/drawing/2014/main" id="{071FDCC5-9659-4CD0-A470-5E788227FEF5}"/>
              </a:ext>
            </a:extLst>
          </p:cNvPr>
          <p:cNvSpPr>
            <a:spLocks noGrp="1"/>
          </p:cNvSpPr>
          <p:nvPr>
            <p:ph type="title"/>
          </p:nvPr>
        </p:nvSpPr>
        <p:spPr>
          <a:xfrm>
            <a:off x="1" y="0"/>
            <a:ext cx="9143999" cy="624988"/>
          </a:xfrm>
        </p:spPr>
        <p:txBody>
          <a:bodyPr>
            <a:noAutofit/>
          </a:bodyPr>
          <a:lstStyle/>
          <a:p>
            <a:pPr marL="101600">
              <a:lnSpc>
                <a:spcPct val="80000"/>
              </a:lnSpc>
              <a:spcBef>
                <a:spcPts val="850"/>
              </a:spcBef>
            </a:pPr>
            <a:r>
              <a:rPr lang="en-US" sz="3200" b="1" dirty="0">
                <a:latin typeface="Century Gothic" panose="020B0502020202020204" pitchFamily="34" charset="0"/>
                <a:sym typeface="Helvetica Neue" charset="0"/>
              </a:rPr>
              <a:t>DSI’s Underperformance Overview</a:t>
            </a:r>
            <a:r>
              <a:rPr lang="en-US" sz="2800" dirty="0">
                <a:latin typeface="Century Gothic" panose="020B0502020202020204" pitchFamily="34" charset="0"/>
              </a:rPr>
              <a:t/>
            </a:r>
            <a:br>
              <a:rPr lang="en-US" sz="2800" dirty="0">
                <a:latin typeface="Century Gothic" panose="020B0502020202020204" pitchFamily="34" charset="0"/>
              </a:rPr>
            </a:br>
            <a:r>
              <a:rPr lang="en-US" sz="2800" dirty="0">
                <a:latin typeface="Century Gothic" panose="020B0502020202020204" pitchFamily="34" charset="0"/>
              </a:rPr>
              <a:t/>
            </a:r>
            <a:br>
              <a:rPr lang="en-US" sz="2800" dirty="0">
                <a:latin typeface="Century Gothic" panose="020B0502020202020204" pitchFamily="34" charset="0"/>
              </a:rPr>
            </a:br>
            <a:endParaRPr lang="en-US" sz="2800" b="1"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id="{39DCBF69-C2B0-4302-9AD9-1FE8D86EEB0F}"/>
              </a:ext>
            </a:extLst>
          </p:cNvPr>
          <p:cNvSpPr>
            <a:spLocks noGrp="1"/>
          </p:cNvSpPr>
          <p:nvPr>
            <p:ph idx="1"/>
          </p:nvPr>
        </p:nvSpPr>
        <p:spPr>
          <a:xfrm>
            <a:off x="0" y="1008085"/>
            <a:ext cx="9143999" cy="5285693"/>
          </a:xfrm>
        </p:spPr>
        <p:txBody>
          <a:bodyPr>
            <a:noAutofit/>
          </a:bodyPr>
          <a:lstStyle/>
          <a:p>
            <a:pPr marL="0" indent="0">
              <a:lnSpc>
                <a:spcPct val="110000"/>
              </a:lnSpc>
              <a:buNone/>
            </a:pPr>
            <a:endParaRPr lang="en-ZA" sz="1600" b="1" dirty="0">
              <a:solidFill>
                <a:schemeClr val="tx1"/>
              </a:solidFill>
              <a:latin typeface="Century Gothic" panose="020B0502020202020204" pitchFamily="34" charset="0"/>
            </a:endParaRPr>
          </a:p>
        </p:txBody>
      </p:sp>
      <p:graphicFrame>
        <p:nvGraphicFramePr>
          <p:cNvPr id="7" name="Content Placeholder 3">
            <a:extLst>
              <a:ext uri="{FF2B5EF4-FFF2-40B4-BE49-F238E27FC236}">
                <a16:creationId xmlns:a16="http://schemas.microsoft.com/office/drawing/2014/main" id="{D5248872-2BE7-4130-B81C-B11EEA550F55}"/>
              </a:ext>
            </a:extLst>
          </p:cNvPr>
          <p:cNvGraphicFramePr>
            <a:graphicFrameLocks noGrp="1"/>
          </p:cNvGraphicFramePr>
          <p:nvPr>
            <p:extLst>
              <p:ext uri="{D42A27DB-BD31-4B8C-83A1-F6EECF244321}">
                <p14:modId xmlns:p14="http://schemas.microsoft.com/office/powerpoint/2010/main" val="36549741"/>
              </p:ext>
            </p:extLst>
          </p:nvPr>
        </p:nvGraphicFramePr>
        <p:xfrm>
          <a:off x="0" y="1072272"/>
          <a:ext cx="9144000" cy="5586630"/>
        </p:xfrm>
        <a:graphic>
          <a:graphicData uri="http://schemas.openxmlformats.org/drawingml/2006/table">
            <a:tbl>
              <a:tblPr/>
              <a:tblGrid>
                <a:gridCol w="2045110">
                  <a:extLst>
                    <a:ext uri="{9D8B030D-6E8A-4147-A177-3AD203B41FA5}">
                      <a16:colId xmlns:a16="http://schemas.microsoft.com/office/drawing/2014/main" val="20000"/>
                    </a:ext>
                  </a:extLst>
                </a:gridCol>
                <a:gridCol w="2428567">
                  <a:extLst>
                    <a:ext uri="{9D8B030D-6E8A-4147-A177-3AD203B41FA5}">
                      <a16:colId xmlns:a16="http://schemas.microsoft.com/office/drawing/2014/main" val="20001"/>
                    </a:ext>
                  </a:extLst>
                </a:gridCol>
                <a:gridCol w="2081493">
                  <a:extLst>
                    <a:ext uri="{9D8B030D-6E8A-4147-A177-3AD203B41FA5}">
                      <a16:colId xmlns:a16="http://schemas.microsoft.com/office/drawing/2014/main" val="20002"/>
                    </a:ext>
                  </a:extLst>
                </a:gridCol>
                <a:gridCol w="1112956">
                  <a:extLst>
                    <a:ext uri="{9D8B030D-6E8A-4147-A177-3AD203B41FA5}">
                      <a16:colId xmlns:a16="http://schemas.microsoft.com/office/drawing/2014/main" val="20003"/>
                    </a:ext>
                  </a:extLst>
                </a:gridCol>
                <a:gridCol w="1475874">
                  <a:extLst>
                    <a:ext uri="{9D8B030D-6E8A-4147-A177-3AD203B41FA5}">
                      <a16:colId xmlns:a16="http://schemas.microsoft.com/office/drawing/2014/main" val="20004"/>
                    </a:ext>
                  </a:extLst>
                </a:gridCol>
              </a:tblGrid>
              <a:tr h="67931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Annual  Target</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Annual  Progress</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Reasons for non-achievement</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Status</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Variance Classification </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509861">
                <a:tc>
                  <a:txBody>
                    <a:bodyPr/>
                    <a:lstStyle/>
                    <a:p>
                      <a:r>
                        <a:rPr lang="en-US" sz="1400" b="0" i="0" u="none" strike="noStrike" kern="1200" baseline="0" dirty="0">
                          <a:solidFill>
                            <a:schemeClr val="dk1"/>
                          </a:solidFill>
                          <a:latin typeface="Century Gothic" panose="020B0502020202020204" pitchFamily="34" charset="0"/>
                          <a:ea typeface="+mn-ea"/>
                          <a:cs typeface="+mn-cs"/>
                        </a:rPr>
                        <a:t>Flight model</a:t>
                      </a:r>
                    </a:p>
                    <a:p>
                      <a:r>
                        <a:rPr lang="en-US" sz="1400" b="0" i="0" u="none" strike="noStrike" kern="1200" baseline="0" dirty="0">
                          <a:solidFill>
                            <a:schemeClr val="dk1"/>
                          </a:solidFill>
                          <a:latin typeface="Century Gothic" panose="020B0502020202020204" pitchFamily="34" charset="0"/>
                          <a:ea typeface="+mn-ea"/>
                          <a:cs typeface="+mn-cs"/>
                        </a:rPr>
                        <a:t>delivered</a:t>
                      </a:r>
                    </a:p>
                    <a:p>
                      <a:r>
                        <a:rPr lang="en-US" sz="1400" b="0" i="0" u="none" strike="noStrike" kern="1200" baseline="0" dirty="0">
                          <a:solidFill>
                            <a:schemeClr val="dk1"/>
                          </a:solidFill>
                          <a:latin typeface="Century Gothic" panose="020B0502020202020204" pitchFamily="34" charset="0"/>
                          <a:ea typeface="+mn-ea"/>
                          <a:cs typeface="+mn-cs"/>
                        </a:rPr>
                        <a:t>and ready for</a:t>
                      </a:r>
                    </a:p>
                    <a:p>
                      <a:r>
                        <a:rPr lang="en-US" sz="1400" b="0" i="0" u="none" strike="noStrike" kern="1200" baseline="0" dirty="0">
                          <a:solidFill>
                            <a:schemeClr val="dk1"/>
                          </a:solidFill>
                          <a:latin typeface="Century Gothic" panose="020B0502020202020204" pitchFamily="34" charset="0"/>
                          <a:ea typeface="+mn-ea"/>
                          <a:cs typeface="+mn-cs"/>
                        </a:rPr>
                        <a:t>launching by</a:t>
                      </a:r>
                    </a:p>
                    <a:p>
                      <a:r>
                        <a:rPr lang="en-US" sz="1400" b="0" i="0" u="none" strike="noStrike" kern="1200" baseline="0" dirty="0">
                          <a:solidFill>
                            <a:schemeClr val="dk1"/>
                          </a:solidFill>
                          <a:latin typeface="Century Gothic" panose="020B0502020202020204" pitchFamily="34" charset="0"/>
                          <a:ea typeface="+mn-ea"/>
                          <a:cs typeface="+mn-cs"/>
                        </a:rPr>
                        <a:t>31 December 2020</a:t>
                      </a:r>
                      <a:r>
                        <a:rPr lang="en-US" sz="1200" b="0" i="0" u="none" strike="noStrike" kern="1200" baseline="0" dirty="0">
                          <a:solidFill>
                            <a:schemeClr val="dk1"/>
                          </a:solidFill>
                          <a:latin typeface="Century Gothic" panose="020B0502020202020204" pitchFamily="34" charset="0"/>
                          <a:ea typeface="+mn-ea"/>
                          <a:cs typeface="+mn-cs"/>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400" b="0" i="0" u="none" strike="noStrike" kern="1200" baseline="0" dirty="0">
                          <a:solidFill>
                            <a:schemeClr val="dk1"/>
                          </a:solidFill>
                          <a:latin typeface="Century Gothic" panose="020B0502020202020204" pitchFamily="34" charset="0"/>
                          <a:ea typeface="+mn-ea"/>
                          <a:cs typeface="+mn-cs"/>
                        </a:rPr>
                        <a:t>Flight model</a:t>
                      </a:r>
                    </a:p>
                    <a:p>
                      <a:r>
                        <a:rPr lang="en-US" sz="1400" b="0" i="0" u="none" strike="noStrike" kern="1200" baseline="0" dirty="0">
                          <a:solidFill>
                            <a:schemeClr val="dk1"/>
                          </a:solidFill>
                          <a:latin typeface="Century Gothic" panose="020B0502020202020204" pitchFamily="34" charset="0"/>
                          <a:ea typeface="+mn-ea"/>
                          <a:cs typeface="+mn-cs"/>
                        </a:rPr>
                        <a:t>delivered</a:t>
                      </a:r>
                    </a:p>
                    <a:p>
                      <a:r>
                        <a:rPr lang="en-US" sz="1400" b="0" i="0" u="none" strike="noStrike" kern="1200" baseline="0" dirty="0">
                          <a:solidFill>
                            <a:schemeClr val="dk1"/>
                          </a:solidFill>
                          <a:latin typeface="Century Gothic" panose="020B0502020202020204" pitchFamily="34" charset="0"/>
                          <a:ea typeface="+mn-ea"/>
                          <a:cs typeface="+mn-cs"/>
                        </a:rPr>
                        <a:t>but not</a:t>
                      </a:r>
                    </a:p>
                    <a:p>
                      <a:r>
                        <a:rPr lang="en-US" sz="1400" b="0" i="0" u="none" strike="noStrike" kern="1200" baseline="0" dirty="0">
                          <a:solidFill>
                            <a:schemeClr val="dk1"/>
                          </a:solidFill>
                          <a:latin typeface="Century Gothic" panose="020B0502020202020204" pitchFamily="34" charset="0"/>
                          <a:ea typeface="+mn-ea"/>
                          <a:cs typeface="+mn-cs"/>
                        </a:rPr>
                        <a:t>launched by</a:t>
                      </a:r>
                    </a:p>
                    <a:p>
                      <a:r>
                        <a:rPr lang="en-US" sz="1400" b="0" i="0" u="none" strike="noStrike" kern="1200" baseline="0" dirty="0">
                          <a:solidFill>
                            <a:schemeClr val="dk1"/>
                          </a:solidFill>
                          <a:latin typeface="Century Gothic" panose="020B0502020202020204" pitchFamily="34" charset="0"/>
                          <a:ea typeface="+mn-ea"/>
                          <a:cs typeface="+mn-cs"/>
                        </a:rPr>
                        <a:t>31 December 2020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Century Gothic" panose="020B0502020202020204" pitchFamily="34" charset="0"/>
                          <a:ea typeface="+mn-ea"/>
                          <a:cs typeface="+mn-cs"/>
                        </a:rPr>
                        <a:t>Launched delayed due to effects of COVID-19 on Global space value chain</a:t>
                      </a:r>
                      <a:r>
                        <a:rPr lang="en-ZA" sz="1400" b="0" i="0" u="none" strike="noStrike" kern="1200" baseline="0" dirty="0">
                          <a:solidFill>
                            <a:schemeClr val="dk1"/>
                          </a:solidFill>
                          <a:latin typeface="Century Gothic" panose="020B0502020202020204" pitchFamily="34" charset="0"/>
                          <a:ea typeface="+mn-ea"/>
                          <a:cs typeface="+mn-cs"/>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400" b="1" dirty="0">
                          <a:latin typeface="Century Gothic" panose="020B0502020202020204" pitchFamily="34" charset="0"/>
                        </a:rPr>
                        <a:t>Not Achieved</a:t>
                      </a:r>
                      <a:endParaRPr lang="en-ZA" sz="14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r>
                        <a:rPr lang="en-US" sz="1400" b="1" dirty="0">
                          <a:latin typeface="Century Gothic" panose="020B0502020202020204" pitchFamily="34" charset="0"/>
                        </a:rPr>
                        <a:t>Process delays</a:t>
                      </a:r>
                      <a:endParaRPr lang="en-ZA" sz="14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2771737889"/>
                  </a:ext>
                </a:extLst>
              </a:tr>
              <a:tr h="3397459">
                <a:tc>
                  <a:txBody>
                    <a:bodyPr/>
                    <a:lstStyle/>
                    <a:p>
                      <a:r>
                        <a:rPr lang="en-US" sz="1600" b="0" i="0" u="none" strike="noStrike" kern="1200" baseline="0" dirty="0">
                          <a:solidFill>
                            <a:schemeClr val="dk1"/>
                          </a:solidFill>
                          <a:latin typeface="Century Gothic" panose="020B0502020202020204" pitchFamily="34" charset="0"/>
                          <a:ea typeface="+mn-ea"/>
                          <a:cs typeface="+mn-cs"/>
                        </a:rPr>
                        <a:t>200 black emerging farmers (subsistence, small-scale, and potential commercial farmers) benefiting from technology/ innovation support programmes by 31 Mar.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400" b="0" i="0" u="none" strike="noStrike" kern="1200" baseline="0" dirty="0">
                          <a:solidFill>
                            <a:schemeClr val="dk1"/>
                          </a:solidFill>
                          <a:latin typeface="Century Gothic" panose="020B0502020202020204" pitchFamily="34" charset="0"/>
                          <a:ea typeface="+mn-ea"/>
                          <a:cs typeface="+mn-cs"/>
                        </a:rPr>
                        <a:t>71 black emerging farmers (subsistence, small-scale, and potential commercial farmers) benefiting from technology/ innovation support programmes by 31 Mar.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11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Support to enough black emerging farmers were reported in signed reports to meet the target, however, only 71 could be verified as the necessary documentation could not be sourced in time. The documentation will be improved in the next financial year</a:t>
                      </a:r>
                      <a:endPar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ZA" sz="1400" b="1" dirty="0">
                          <a:latin typeface="Century Gothic" panose="020B0502020202020204" pitchFamily="34" charset="0"/>
                        </a:rPr>
                        <a:t>Not Achieved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r>
                        <a:rPr lang="en-ZA" sz="1400" b="1" dirty="0">
                          <a:latin typeface="Century Gothic" panose="020B0502020202020204" pitchFamily="34" charset="0"/>
                        </a:rPr>
                        <a:t>Target</a:t>
                      </a:r>
                      <a:r>
                        <a:rPr lang="en-ZA" sz="1400" b="1" baseline="0" dirty="0">
                          <a:latin typeface="Century Gothic" panose="020B0502020202020204" pitchFamily="34" charset="0"/>
                        </a:rPr>
                        <a:t> formulation deficiencies</a:t>
                      </a:r>
                      <a:endParaRPr lang="en-ZA" sz="14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835982524"/>
                  </a:ext>
                </a:extLst>
              </a:tr>
            </a:tbl>
          </a:graphicData>
        </a:graphic>
      </p:graphicFrame>
      <p:sp>
        <p:nvSpPr>
          <p:cNvPr id="8" name="Content Placeholder 2">
            <a:extLst>
              <a:ext uri="{FF2B5EF4-FFF2-40B4-BE49-F238E27FC236}">
                <a16:creationId xmlns:a16="http://schemas.microsoft.com/office/drawing/2014/main" id="{39DCBF69-C2B0-4302-9AD9-1FE8D86EEB0F}"/>
              </a:ext>
            </a:extLst>
          </p:cNvPr>
          <p:cNvSpPr txBox="1">
            <a:spLocks/>
          </p:cNvSpPr>
          <p:nvPr/>
        </p:nvSpPr>
        <p:spPr>
          <a:xfrm>
            <a:off x="189412" y="639097"/>
            <a:ext cx="3301040" cy="304800"/>
          </a:xfrm>
          <a:prstGeom prst="rect">
            <a:avLst/>
          </a:prstGeom>
          <a:solidFill>
            <a:srgbClr val="FFC000"/>
          </a:solidFill>
        </p:spPr>
        <p:txBody>
          <a:bodyPr vert="horz" lIns="91440" tIns="45720" rIns="91440" bIns="45720" rtlCol="0">
            <a:no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600" b="1" dirty="0">
                <a:solidFill>
                  <a:schemeClr val="tx1"/>
                </a:solidFill>
                <a:latin typeface="Century Gothic" panose="020B0502020202020204" pitchFamily="34" charset="0"/>
              </a:rPr>
              <a:t>Annual targets not achieved</a:t>
            </a:r>
            <a:r>
              <a:rPr lang="en-GB" sz="1600" b="1" dirty="0">
                <a:solidFill>
                  <a:schemeClr val="tx1"/>
                </a:solidFill>
                <a:latin typeface="Century Gothic" panose="020B0502020202020204" pitchFamily="34" charset="0"/>
              </a:rPr>
              <a:t> </a:t>
            </a:r>
            <a:endParaRPr lang="en-ZA" sz="16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477388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46AF59-615F-4976-9067-98E26A50B848}"/>
              </a:ext>
            </a:extLst>
          </p:cNvPr>
          <p:cNvSpPr>
            <a:spLocks noGrp="1"/>
          </p:cNvSpPr>
          <p:nvPr>
            <p:ph type="sldNum" sz="quarter" idx="12"/>
          </p:nvPr>
        </p:nvSpPr>
        <p:spPr/>
        <p:txBody>
          <a:bodyPr/>
          <a:lstStyle/>
          <a:p>
            <a:fld id="{6BEAD508-187F-9C41-8168-FD791BBC9830}" type="slidenum">
              <a:rPr lang="en-US" smtClean="0"/>
              <a:pPr/>
              <a:t>37</a:t>
            </a:fld>
            <a:endParaRPr lang="en-US" dirty="0"/>
          </a:p>
        </p:txBody>
      </p:sp>
      <p:sp>
        <p:nvSpPr>
          <p:cNvPr id="5" name="Title 1">
            <a:extLst>
              <a:ext uri="{FF2B5EF4-FFF2-40B4-BE49-F238E27FC236}">
                <a16:creationId xmlns:a16="http://schemas.microsoft.com/office/drawing/2014/main" id="{071FDCC5-9659-4CD0-A470-5E788227FEF5}"/>
              </a:ext>
            </a:extLst>
          </p:cNvPr>
          <p:cNvSpPr>
            <a:spLocks noGrp="1"/>
          </p:cNvSpPr>
          <p:nvPr>
            <p:ph type="title"/>
          </p:nvPr>
        </p:nvSpPr>
        <p:spPr>
          <a:xfrm>
            <a:off x="0" y="47726"/>
            <a:ext cx="9143999" cy="504042"/>
          </a:xfrm>
        </p:spPr>
        <p:txBody>
          <a:bodyPr>
            <a:noAutofit/>
          </a:bodyPr>
          <a:lstStyle/>
          <a:p>
            <a:pPr marL="101600">
              <a:lnSpc>
                <a:spcPct val="80000"/>
              </a:lnSpc>
              <a:spcBef>
                <a:spcPts val="850"/>
              </a:spcBef>
            </a:pPr>
            <a:r>
              <a:rPr lang="en-US" sz="3200" b="1" dirty="0">
                <a:latin typeface="Century Gothic" panose="020B0502020202020204" pitchFamily="34" charset="0"/>
                <a:sym typeface="Helvetica Neue" charset="0"/>
              </a:rPr>
              <a:t>DSI’s Underperformance Overview</a:t>
            </a:r>
            <a:r>
              <a:rPr lang="en-US" sz="2800" dirty="0">
                <a:latin typeface="Century Gothic" panose="020B0502020202020204" pitchFamily="34" charset="0"/>
              </a:rPr>
              <a:t/>
            </a:r>
            <a:br>
              <a:rPr lang="en-US" sz="2800" dirty="0">
                <a:latin typeface="Century Gothic" panose="020B0502020202020204" pitchFamily="34" charset="0"/>
              </a:rPr>
            </a:br>
            <a:r>
              <a:rPr lang="en-US" sz="2800" dirty="0">
                <a:latin typeface="Century Gothic" panose="020B0502020202020204" pitchFamily="34" charset="0"/>
              </a:rPr>
              <a:t/>
            </a:r>
            <a:br>
              <a:rPr lang="en-US" sz="2800" dirty="0">
                <a:latin typeface="Century Gothic" panose="020B0502020202020204" pitchFamily="34" charset="0"/>
              </a:rPr>
            </a:br>
            <a:endParaRPr lang="en-US" sz="2800" b="1"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id="{39DCBF69-C2B0-4302-9AD9-1FE8D86EEB0F}"/>
              </a:ext>
            </a:extLst>
          </p:cNvPr>
          <p:cNvSpPr>
            <a:spLocks noGrp="1"/>
          </p:cNvSpPr>
          <p:nvPr>
            <p:ph idx="1"/>
          </p:nvPr>
        </p:nvSpPr>
        <p:spPr>
          <a:xfrm>
            <a:off x="5648" y="1008085"/>
            <a:ext cx="9143999" cy="5832453"/>
          </a:xfrm>
        </p:spPr>
        <p:txBody>
          <a:bodyPr>
            <a:noAutofit/>
          </a:bodyPr>
          <a:lstStyle/>
          <a:p>
            <a:pPr marL="0" indent="0">
              <a:lnSpc>
                <a:spcPct val="110000"/>
              </a:lnSpc>
              <a:buNone/>
            </a:pPr>
            <a:r>
              <a:rPr lang="en-US" sz="1600" b="1" dirty="0">
                <a:solidFill>
                  <a:schemeClr val="tx1"/>
                </a:solidFill>
                <a:latin typeface="Century Gothic" panose="020B0502020202020204" pitchFamily="34" charset="0"/>
              </a:rPr>
              <a:t>Quarter 4 targets which were not achieved</a:t>
            </a:r>
            <a:r>
              <a:rPr lang="en-GB" sz="1600" b="1" dirty="0">
                <a:solidFill>
                  <a:schemeClr val="tx1"/>
                </a:solidFill>
                <a:latin typeface="Century Gothic" panose="020B0502020202020204" pitchFamily="34" charset="0"/>
              </a:rPr>
              <a:t> </a:t>
            </a:r>
            <a:endParaRPr lang="en-ZA" sz="1600" b="1" dirty="0">
              <a:solidFill>
                <a:schemeClr val="tx1"/>
              </a:solidFill>
              <a:latin typeface="Century Gothic" panose="020B0502020202020204" pitchFamily="34" charset="0"/>
            </a:endParaRPr>
          </a:p>
        </p:txBody>
      </p:sp>
      <p:graphicFrame>
        <p:nvGraphicFramePr>
          <p:cNvPr id="7" name="Content Placeholder 3">
            <a:extLst>
              <a:ext uri="{FF2B5EF4-FFF2-40B4-BE49-F238E27FC236}">
                <a16:creationId xmlns:a16="http://schemas.microsoft.com/office/drawing/2014/main" id="{D5248872-2BE7-4130-B81C-B11EEA550F55}"/>
              </a:ext>
            </a:extLst>
          </p:cNvPr>
          <p:cNvGraphicFramePr>
            <a:graphicFrameLocks noGrp="1"/>
          </p:cNvGraphicFramePr>
          <p:nvPr>
            <p:extLst>
              <p:ext uri="{D42A27DB-BD31-4B8C-83A1-F6EECF244321}">
                <p14:modId xmlns:p14="http://schemas.microsoft.com/office/powerpoint/2010/main" val="3293724964"/>
              </p:ext>
            </p:extLst>
          </p:nvPr>
        </p:nvGraphicFramePr>
        <p:xfrm>
          <a:off x="0" y="1008085"/>
          <a:ext cx="9144001" cy="5776296"/>
        </p:xfrm>
        <a:graphic>
          <a:graphicData uri="http://schemas.openxmlformats.org/drawingml/2006/table">
            <a:tbl>
              <a:tblPr/>
              <a:tblGrid>
                <a:gridCol w="2390274">
                  <a:extLst>
                    <a:ext uri="{9D8B030D-6E8A-4147-A177-3AD203B41FA5}">
                      <a16:colId xmlns:a16="http://schemas.microsoft.com/office/drawing/2014/main" val="20000"/>
                    </a:ext>
                  </a:extLst>
                </a:gridCol>
                <a:gridCol w="2390273">
                  <a:extLst>
                    <a:ext uri="{9D8B030D-6E8A-4147-A177-3AD203B41FA5}">
                      <a16:colId xmlns:a16="http://schemas.microsoft.com/office/drawing/2014/main" val="20001"/>
                    </a:ext>
                  </a:extLst>
                </a:gridCol>
                <a:gridCol w="1776223">
                  <a:extLst>
                    <a:ext uri="{9D8B030D-6E8A-4147-A177-3AD203B41FA5}">
                      <a16:colId xmlns:a16="http://schemas.microsoft.com/office/drawing/2014/main" val="20002"/>
                    </a:ext>
                  </a:extLst>
                </a:gridCol>
                <a:gridCol w="1020017">
                  <a:extLst>
                    <a:ext uri="{9D8B030D-6E8A-4147-A177-3AD203B41FA5}">
                      <a16:colId xmlns:a16="http://schemas.microsoft.com/office/drawing/2014/main" val="20003"/>
                    </a:ext>
                  </a:extLst>
                </a:gridCol>
                <a:gridCol w="1567214">
                  <a:extLst>
                    <a:ext uri="{9D8B030D-6E8A-4147-A177-3AD203B41FA5}">
                      <a16:colId xmlns:a16="http://schemas.microsoft.com/office/drawing/2014/main" val="20004"/>
                    </a:ext>
                  </a:extLst>
                </a:gridCol>
              </a:tblGrid>
              <a:tr h="50312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Annual  Target</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Annual Progress</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Reasons for non-achievement</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Status</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Variance Classification </a:t>
                      </a:r>
                      <a:endParaRPr kumimoji="0" lang="en-GB" altLang="en-US" sz="14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042573">
                <a:tc>
                  <a:txBody>
                    <a:bodyPr/>
                    <a:lstStyle/>
                    <a:p>
                      <a:r>
                        <a:rPr lang="en-US" sz="1200" b="0" i="0" u="none" strike="noStrike" kern="1200" baseline="0" dirty="0">
                          <a:solidFill>
                            <a:schemeClr val="dk1"/>
                          </a:solidFill>
                          <a:latin typeface="Century Gothic" panose="020B0502020202020204" pitchFamily="34" charset="0"/>
                          <a:ea typeface="+mn-ea"/>
                          <a:cs typeface="+mn-cs"/>
                        </a:rPr>
                        <a:t>32 capacity building</a:t>
                      </a:r>
                    </a:p>
                    <a:p>
                      <a:r>
                        <a:rPr lang="en-US" sz="1200" b="0" i="0" u="none" strike="noStrike" kern="1200" baseline="0" dirty="0">
                          <a:solidFill>
                            <a:schemeClr val="dk1"/>
                          </a:solidFill>
                          <a:latin typeface="Century Gothic" panose="020B0502020202020204" pitchFamily="34" charset="0"/>
                          <a:ea typeface="+mn-ea"/>
                          <a:cs typeface="+mn-cs"/>
                        </a:rPr>
                        <a:t>initiatives for</a:t>
                      </a:r>
                    </a:p>
                    <a:p>
                      <a:r>
                        <a:rPr lang="en-US" sz="1200" b="0" i="0" u="none" strike="noStrike" kern="1200" baseline="0" dirty="0">
                          <a:solidFill>
                            <a:schemeClr val="dk1"/>
                          </a:solidFill>
                          <a:latin typeface="Century Gothic" panose="020B0502020202020204" pitchFamily="34" charset="0"/>
                          <a:ea typeface="+mn-ea"/>
                          <a:cs typeface="+mn-cs"/>
                        </a:rPr>
                        <a:t>international</a:t>
                      </a:r>
                    </a:p>
                    <a:p>
                      <a:r>
                        <a:rPr lang="en-US" sz="1200" b="0" i="0" u="none" strike="noStrike" kern="1200" baseline="0" dirty="0">
                          <a:solidFill>
                            <a:schemeClr val="dk1"/>
                          </a:solidFill>
                          <a:latin typeface="Century Gothic" panose="020B0502020202020204" pitchFamily="34" charset="0"/>
                          <a:ea typeface="+mn-ea"/>
                          <a:cs typeface="+mn-cs"/>
                        </a:rPr>
                        <a:t>cooperation</a:t>
                      </a:r>
                    </a:p>
                    <a:p>
                      <a:r>
                        <a:rPr lang="en-US" sz="1200" b="0" i="0" u="none" strike="noStrike" kern="1200" baseline="0" dirty="0">
                          <a:solidFill>
                            <a:schemeClr val="dk1"/>
                          </a:solidFill>
                          <a:latin typeface="Century Gothic" panose="020B0502020202020204" pitchFamily="34" charset="0"/>
                          <a:ea typeface="+mn-ea"/>
                          <a:cs typeface="+mn-cs"/>
                        </a:rPr>
                        <a:t>specifically</a:t>
                      </a:r>
                    </a:p>
                    <a:p>
                      <a:r>
                        <a:rPr lang="en-US" sz="1200" b="0" i="0" u="none" strike="noStrike" kern="1200" baseline="0" dirty="0">
                          <a:solidFill>
                            <a:schemeClr val="dk1"/>
                          </a:solidFill>
                          <a:latin typeface="Century Gothic" panose="020B0502020202020204" pitchFamily="34" charset="0"/>
                          <a:ea typeface="+mn-ea"/>
                          <a:cs typeface="+mn-cs"/>
                        </a:rPr>
                        <a:t>targeting</a:t>
                      </a:r>
                    </a:p>
                    <a:p>
                      <a:r>
                        <a:rPr lang="en-US" sz="1200" b="0" i="0" u="none" strike="noStrike" kern="1200" baseline="0" dirty="0">
                          <a:solidFill>
                            <a:schemeClr val="dk1"/>
                          </a:solidFill>
                          <a:latin typeface="Century Gothic" panose="020B0502020202020204" pitchFamily="34" charset="0"/>
                          <a:ea typeface="+mn-ea"/>
                          <a:cs typeface="+mn-cs"/>
                        </a:rPr>
                        <a:t>historically</a:t>
                      </a:r>
                    </a:p>
                    <a:p>
                      <a:r>
                        <a:rPr lang="en-US" sz="1200" b="0" i="0" u="none" strike="noStrike" kern="1200" baseline="0" dirty="0">
                          <a:solidFill>
                            <a:schemeClr val="dk1"/>
                          </a:solidFill>
                          <a:latin typeface="Century Gothic" panose="020B0502020202020204" pitchFamily="34" charset="0"/>
                          <a:ea typeface="+mn-ea"/>
                          <a:cs typeface="+mn-cs"/>
                        </a:rPr>
                        <a:t>disadvantaged</a:t>
                      </a:r>
                    </a:p>
                    <a:p>
                      <a:r>
                        <a:rPr lang="en-US" sz="1200" b="0" i="0" u="none" strike="noStrike" kern="1200" baseline="0" dirty="0">
                          <a:solidFill>
                            <a:schemeClr val="dk1"/>
                          </a:solidFill>
                          <a:latin typeface="Century Gothic" panose="020B0502020202020204" pitchFamily="34" charset="0"/>
                          <a:ea typeface="+mn-ea"/>
                          <a:cs typeface="+mn-cs"/>
                        </a:rPr>
                        <a:t>institutions and</a:t>
                      </a:r>
                    </a:p>
                    <a:p>
                      <a:r>
                        <a:rPr lang="en-US" sz="1200" b="0" i="0" u="none" strike="noStrike" kern="1200" baseline="0" dirty="0">
                          <a:solidFill>
                            <a:schemeClr val="dk1"/>
                          </a:solidFill>
                          <a:latin typeface="Century Gothic" panose="020B0502020202020204" pitchFamily="34" charset="0"/>
                          <a:ea typeface="+mn-ea"/>
                          <a:cs typeface="+mn-cs"/>
                        </a:rPr>
                        <a:t>individuals by</a:t>
                      </a:r>
                    </a:p>
                    <a:p>
                      <a:r>
                        <a:rPr lang="en-US" sz="1200" b="0" i="0" u="none" strike="noStrike" kern="1200" baseline="0" dirty="0">
                          <a:solidFill>
                            <a:schemeClr val="dk1"/>
                          </a:solidFill>
                          <a:latin typeface="Century Gothic" panose="020B0502020202020204" pitchFamily="34" charset="0"/>
                          <a:ea typeface="+mn-ea"/>
                          <a:cs typeface="+mn-cs"/>
                        </a:rPr>
                        <a:t>31 March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b="0" i="0" u="none" strike="noStrike" kern="1200" baseline="0" dirty="0">
                          <a:solidFill>
                            <a:schemeClr val="dk1"/>
                          </a:solidFill>
                          <a:latin typeface="Century Gothic" panose="020B0502020202020204" pitchFamily="34" charset="0"/>
                          <a:ea typeface="+mn-ea"/>
                          <a:cs typeface="+mn-cs"/>
                        </a:rPr>
                        <a:t>17 capacity building</a:t>
                      </a:r>
                    </a:p>
                    <a:p>
                      <a:r>
                        <a:rPr lang="en-US" sz="1200" b="0" i="0" u="none" strike="noStrike" kern="1200" baseline="0" dirty="0">
                          <a:solidFill>
                            <a:schemeClr val="dk1"/>
                          </a:solidFill>
                          <a:latin typeface="Century Gothic" panose="020B0502020202020204" pitchFamily="34" charset="0"/>
                          <a:ea typeface="+mn-ea"/>
                          <a:cs typeface="+mn-cs"/>
                        </a:rPr>
                        <a:t>initiatives for</a:t>
                      </a:r>
                    </a:p>
                    <a:p>
                      <a:r>
                        <a:rPr lang="en-US" sz="1200" b="0" i="0" u="none" strike="noStrike" kern="1200" baseline="0" dirty="0">
                          <a:solidFill>
                            <a:schemeClr val="dk1"/>
                          </a:solidFill>
                          <a:latin typeface="Century Gothic" panose="020B0502020202020204" pitchFamily="34" charset="0"/>
                          <a:ea typeface="+mn-ea"/>
                          <a:cs typeface="+mn-cs"/>
                        </a:rPr>
                        <a:t>international</a:t>
                      </a:r>
                    </a:p>
                    <a:p>
                      <a:r>
                        <a:rPr lang="en-US" sz="1200" b="0" i="0" u="none" strike="noStrike" kern="1200" baseline="0" dirty="0">
                          <a:solidFill>
                            <a:schemeClr val="dk1"/>
                          </a:solidFill>
                          <a:latin typeface="Century Gothic" panose="020B0502020202020204" pitchFamily="34" charset="0"/>
                          <a:ea typeface="+mn-ea"/>
                          <a:cs typeface="+mn-cs"/>
                        </a:rPr>
                        <a:t>cooperation</a:t>
                      </a:r>
                    </a:p>
                    <a:p>
                      <a:r>
                        <a:rPr lang="en-US" sz="1200" b="0" i="0" u="none" strike="noStrike" kern="1200" baseline="0" dirty="0">
                          <a:solidFill>
                            <a:schemeClr val="dk1"/>
                          </a:solidFill>
                          <a:latin typeface="Century Gothic" panose="020B0502020202020204" pitchFamily="34" charset="0"/>
                          <a:ea typeface="+mn-ea"/>
                          <a:cs typeface="+mn-cs"/>
                        </a:rPr>
                        <a:t>specifically</a:t>
                      </a:r>
                    </a:p>
                    <a:p>
                      <a:r>
                        <a:rPr lang="en-US" sz="1200" b="0" i="0" u="none" strike="noStrike" kern="1200" baseline="0" dirty="0">
                          <a:solidFill>
                            <a:schemeClr val="dk1"/>
                          </a:solidFill>
                          <a:latin typeface="Century Gothic" panose="020B0502020202020204" pitchFamily="34" charset="0"/>
                          <a:ea typeface="+mn-ea"/>
                          <a:cs typeface="+mn-cs"/>
                        </a:rPr>
                        <a:t>targeting</a:t>
                      </a:r>
                    </a:p>
                    <a:p>
                      <a:r>
                        <a:rPr lang="en-US" sz="1200" b="0" i="0" u="none" strike="noStrike" kern="1200" baseline="0" dirty="0">
                          <a:solidFill>
                            <a:schemeClr val="dk1"/>
                          </a:solidFill>
                          <a:latin typeface="Century Gothic" panose="020B0502020202020204" pitchFamily="34" charset="0"/>
                          <a:ea typeface="+mn-ea"/>
                          <a:cs typeface="+mn-cs"/>
                        </a:rPr>
                        <a:t>historically</a:t>
                      </a:r>
                    </a:p>
                    <a:p>
                      <a:r>
                        <a:rPr lang="en-US" sz="1200" b="0" i="0" u="none" strike="noStrike" kern="1200" baseline="0" dirty="0">
                          <a:solidFill>
                            <a:schemeClr val="dk1"/>
                          </a:solidFill>
                          <a:latin typeface="Century Gothic" panose="020B0502020202020204" pitchFamily="34" charset="0"/>
                          <a:ea typeface="+mn-ea"/>
                          <a:cs typeface="+mn-cs"/>
                        </a:rPr>
                        <a:t>disadvantaged</a:t>
                      </a:r>
                    </a:p>
                    <a:p>
                      <a:r>
                        <a:rPr lang="en-US" sz="1200" b="0" i="0" u="none" strike="noStrike" kern="1200" baseline="0" dirty="0">
                          <a:solidFill>
                            <a:schemeClr val="dk1"/>
                          </a:solidFill>
                          <a:latin typeface="Century Gothic" panose="020B0502020202020204" pitchFamily="34" charset="0"/>
                          <a:ea typeface="+mn-ea"/>
                          <a:cs typeface="+mn-cs"/>
                        </a:rPr>
                        <a:t>institutions and</a:t>
                      </a:r>
                    </a:p>
                    <a:p>
                      <a:r>
                        <a:rPr lang="en-US" sz="1200" b="0" i="0" u="none" strike="noStrike" kern="1200" baseline="0" dirty="0">
                          <a:solidFill>
                            <a:schemeClr val="dk1"/>
                          </a:solidFill>
                          <a:latin typeface="Century Gothic" panose="020B0502020202020204" pitchFamily="34" charset="0"/>
                          <a:ea typeface="+mn-ea"/>
                          <a:cs typeface="+mn-cs"/>
                        </a:rPr>
                        <a:t>individuals by</a:t>
                      </a:r>
                    </a:p>
                    <a:p>
                      <a:r>
                        <a:rPr lang="en-US" sz="1200" b="0" i="0" u="none" strike="noStrike" kern="1200" baseline="0" dirty="0">
                          <a:solidFill>
                            <a:schemeClr val="dk1"/>
                          </a:solidFill>
                          <a:latin typeface="Century Gothic" panose="020B0502020202020204" pitchFamily="34" charset="0"/>
                          <a:ea typeface="+mn-ea"/>
                          <a:cs typeface="+mn-cs"/>
                        </a:rPr>
                        <a:t>31 March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dirty="0">
                          <a:latin typeface="Century Gothic" panose="020B0502020202020204" pitchFamily="34" charset="0"/>
                        </a:rPr>
                        <a:t>Due to COVID restrictions engagement opportunities with HDIs were limited as a result of connectivity in rural areas. </a:t>
                      </a:r>
                      <a:endParaRPr lang="en-ZA" sz="1200"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ZA" sz="1200" b="1" dirty="0">
                          <a:latin typeface="Century Gothic" panose="020B0502020202020204" pitchFamily="34" charset="0"/>
                        </a:rPr>
                        <a:t>Not Achieved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r>
                        <a:rPr lang="en-ZA" sz="1200" b="1" dirty="0">
                          <a:latin typeface="Century Gothic" panose="020B0502020202020204" pitchFamily="34" charset="0"/>
                        </a:rPr>
                        <a:t>Process delays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351206160"/>
                  </a:ext>
                </a:extLst>
              </a:tr>
              <a:tr h="1417778">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Regulations</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for the IK Act</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approved by the</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Minister by</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31 March 2021</a:t>
                      </a:r>
                      <a:r>
                        <a:rPr lang="en-US" sz="1100" b="0" i="0" u="none" strike="noStrike" kern="1200" baseline="0" dirty="0">
                          <a:solidFill>
                            <a:schemeClr val="dk1"/>
                          </a:solidFill>
                          <a:latin typeface="Century Gothic" panose="020B0502020202020204" pitchFamily="34" charset="0"/>
                          <a:ea typeface="+mn-ea"/>
                          <a:cs typeface="+mn-cs"/>
                        </a:rPr>
                        <a:t>	</a:t>
                      </a:r>
                    </a:p>
                    <a:p>
                      <a:r>
                        <a:rPr lang="en-US" sz="1100" b="0" i="0" u="none" strike="noStrike" kern="1200" baseline="0" dirty="0">
                          <a:solidFill>
                            <a:schemeClr val="dk1"/>
                          </a:solidFill>
                          <a:latin typeface="Century Gothic" panose="020B0502020202020204" pitchFamily="34" charset="0"/>
                          <a:ea typeface="+mn-ea"/>
                          <a:cs typeface="+mn-cs"/>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b="0" i="0" u="none" strike="noStrike" kern="1200" baseline="0" dirty="0">
                          <a:solidFill>
                            <a:schemeClr val="dk1"/>
                          </a:solidFill>
                          <a:latin typeface="Century Gothic" panose="020B0502020202020204" pitchFamily="34" charset="0"/>
                          <a:ea typeface="+mn-ea"/>
                          <a:cs typeface="+mn-cs"/>
                        </a:rPr>
                        <a:t>The Minister could not approve the IK Act Regulations due to internal delays in finalising the regulations for consultations to take place. On 10 March 2021, EXCO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b="0" i="0" u="none" strike="noStrike" kern="1200" baseline="0" dirty="0">
                          <a:solidFill>
                            <a:schemeClr val="dk1"/>
                          </a:solidFill>
                          <a:latin typeface="Century Gothic" panose="020B0502020202020204" pitchFamily="34" charset="0"/>
                          <a:ea typeface="+mn-ea"/>
                          <a:cs typeface="+mn-cs"/>
                        </a:rPr>
                        <a:t>Due to internal delays in finalising the IK Act Regulations, the outputs were not achieved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b="1" dirty="0">
                          <a:latin typeface="Century Gothic" panose="020B0502020202020204" pitchFamily="34" charset="0"/>
                        </a:rPr>
                        <a:t>Not Achieved</a:t>
                      </a:r>
                      <a:endParaRPr lang="en-ZA" sz="12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r>
                        <a:rPr lang="en-US" sz="1200" b="1" dirty="0">
                          <a:latin typeface="Century Gothic" panose="020B0502020202020204" pitchFamily="34" charset="0"/>
                        </a:rPr>
                        <a:t>Ineffectiveness</a:t>
                      </a:r>
                      <a:r>
                        <a:rPr lang="en-US" sz="1200" b="1" baseline="0" dirty="0">
                          <a:latin typeface="Century Gothic" panose="020B0502020202020204" pitchFamily="34" charset="0"/>
                        </a:rPr>
                        <a:t> of Implementers</a:t>
                      </a:r>
                      <a:endParaRPr lang="en-ZA" sz="12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835982524"/>
                  </a:ext>
                </a:extLst>
              </a:tr>
              <a:tr h="1687343">
                <a:tc>
                  <a:txBody>
                    <a:bodyPr/>
                    <a:lstStyle/>
                    <a:p>
                      <a:r>
                        <a:rPr lang="en-US" sz="1200" b="0" i="0" u="none" strike="noStrike" kern="1200" baseline="0" dirty="0">
                          <a:solidFill>
                            <a:schemeClr val="dk1"/>
                          </a:solidFill>
                          <a:latin typeface="Century Gothic" panose="020B0502020202020204" pitchFamily="34" charset="0"/>
                          <a:ea typeface="+mn-ea"/>
                          <a:cs typeface="+mn-cs"/>
                        </a:rPr>
                        <a:t>12 strategic</a:t>
                      </a:r>
                    </a:p>
                    <a:p>
                      <a:r>
                        <a:rPr lang="en-US" sz="1200" b="0" i="0" u="none" strike="noStrike" kern="1200" baseline="0" dirty="0">
                          <a:solidFill>
                            <a:schemeClr val="dk1"/>
                          </a:solidFill>
                          <a:latin typeface="Century Gothic" panose="020B0502020202020204" pitchFamily="34" charset="0"/>
                          <a:ea typeface="+mn-ea"/>
                          <a:cs typeface="+mn-cs"/>
                        </a:rPr>
                        <a:t>and technical</a:t>
                      </a:r>
                    </a:p>
                    <a:p>
                      <a:r>
                        <a:rPr lang="en-US" sz="1200" b="0" i="0" u="none" strike="noStrike" kern="1200" baseline="0" dirty="0">
                          <a:solidFill>
                            <a:schemeClr val="dk1"/>
                          </a:solidFill>
                          <a:latin typeface="Century Gothic" panose="020B0502020202020204" pitchFamily="34" charset="0"/>
                          <a:ea typeface="+mn-ea"/>
                          <a:cs typeface="+mn-cs"/>
                        </a:rPr>
                        <a:t>engagements</a:t>
                      </a:r>
                    </a:p>
                    <a:p>
                      <a:r>
                        <a:rPr lang="en-US" sz="1200" b="0" i="0" u="none" strike="noStrike" kern="1200" baseline="0" dirty="0">
                          <a:solidFill>
                            <a:schemeClr val="dk1"/>
                          </a:solidFill>
                          <a:latin typeface="Century Gothic" panose="020B0502020202020204" pitchFamily="34" charset="0"/>
                          <a:ea typeface="+mn-ea"/>
                          <a:cs typeface="+mn-cs"/>
                        </a:rPr>
                        <a:t>with NRF,</a:t>
                      </a:r>
                    </a:p>
                    <a:p>
                      <a:r>
                        <a:rPr lang="en-US" sz="1200" b="0" i="0" u="none" strike="noStrike" kern="1200" baseline="0" dirty="0">
                          <a:solidFill>
                            <a:schemeClr val="dk1"/>
                          </a:solidFill>
                          <a:latin typeface="Century Gothic" panose="020B0502020202020204" pitchFamily="34" charset="0"/>
                          <a:ea typeface="+mn-ea"/>
                          <a:cs typeface="+mn-cs"/>
                        </a:rPr>
                        <a:t>SACNASP and</a:t>
                      </a:r>
                    </a:p>
                    <a:p>
                      <a:r>
                        <a:rPr lang="en-US" sz="1200" b="0" i="0" u="none" strike="noStrike" kern="1200" baseline="0" dirty="0">
                          <a:solidFill>
                            <a:schemeClr val="dk1"/>
                          </a:solidFill>
                          <a:latin typeface="Century Gothic" panose="020B0502020202020204" pitchFamily="34" charset="0"/>
                          <a:ea typeface="+mn-ea"/>
                          <a:cs typeface="+mn-cs"/>
                        </a:rPr>
                        <a:t>ASSAf to ensure</a:t>
                      </a:r>
                    </a:p>
                    <a:p>
                      <a:r>
                        <a:rPr lang="en-US" sz="1200" b="0" i="0" u="none" strike="noStrike" kern="1200" baseline="0" dirty="0">
                          <a:solidFill>
                            <a:schemeClr val="dk1"/>
                          </a:solidFill>
                          <a:latin typeface="Century Gothic" panose="020B0502020202020204" pitchFamily="34" charset="0"/>
                          <a:ea typeface="+mn-ea"/>
                          <a:cs typeface="+mn-cs"/>
                        </a:rPr>
                        <a:t>alignment to</a:t>
                      </a:r>
                    </a:p>
                    <a:p>
                      <a:r>
                        <a:rPr lang="en-US" sz="1200" b="0" i="0" u="none" strike="noStrike" kern="1200" baseline="0" dirty="0">
                          <a:solidFill>
                            <a:schemeClr val="dk1"/>
                          </a:solidFill>
                          <a:latin typeface="Century Gothic" panose="020B0502020202020204" pitchFamily="34" charset="0"/>
                          <a:ea typeface="+mn-ea"/>
                          <a:cs typeface="+mn-cs"/>
                        </a:rPr>
                        <a:t>national priorities</a:t>
                      </a:r>
                    </a:p>
                    <a:p>
                      <a:r>
                        <a:rPr lang="en-US" sz="1200" b="0" i="0" u="none" strike="noStrike" kern="1200" baseline="0" dirty="0">
                          <a:solidFill>
                            <a:schemeClr val="dk1"/>
                          </a:solidFill>
                          <a:latin typeface="Century Gothic" panose="020B0502020202020204" pitchFamily="34" charset="0"/>
                          <a:ea typeface="+mn-ea"/>
                          <a:cs typeface="+mn-cs"/>
                        </a:rPr>
                        <a:t>by 31 March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b="0" i="0" u="none" strike="noStrike" kern="1200" baseline="0" dirty="0">
                          <a:solidFill>
                            <a:schemeClr val="dk1"/>
                          </a:solidFill>
                          <a:latin typeface="Century Gothic" panose="020B0502020202020204" pitchFamily="34" charset="0"/>
                          <a:ea typeface="+mn-ea"/>
                          <a:cs typeface="+mn-cs"/>
                        </a:rPr>
                        <a:t>9 strategic</a:t>
                      </a:r>
                    </a:p>
                    <a:p>
                      <a:r>
                        <a:rPr lang="en-US" sz="1200" b="0" i="0" u="none" strike="noStrike" kern="1200" baseline="0" dirty="0">
                          <a:solidFill>
                            <a:schemeClr val="dk1"/>
                          </a:solidFill>
                          <a:latin typeface="Century Gothic" panose="020B0502020202020204" pitchFamily="34" charset="0"/>
                          <a:ea typeface="+mn-ea"/>
                          <a:cs typeface="+mn-cs"/>
                        </a:rPr>
                        <a:t>and technical</a:t>
                      </a:r>
                    </a:p>
                    <a:p>
                      <a:r>
                        <a:rPr lang="en-US" sz="1200" b="0" i="0" u="none" strike="noStrike" kern="1200" baseline="0" dirty="0">
                          <a:solidFill>
                            <a:schemeClr val="dk1"/>
                          </a:solidFill>
                          <a:latin typeface="Century Gothic" panose="020B0502020202020204" pitchFamily="34" charset="0"/>
                          <a:ea typeface="+mn-ea"/>
                          <a:cs typeface="+mn-cs"/>
                        </a:rPr>
                        <a:t>engagements</a:t>
                      </a:r>
                    </a:p>
                    <a:p>
                      <a:r>
                        <a:rPr lang="en-US" sz="1200" b="0" i="0" u="none" strike="noStrike" kern="1200" baseline="0" dirty="0">
                          <a:solidFill>
                            <a:schemeClr val="dk1"/>
                          </a:solidFill>
                          <a:latin typeface="Century Gothic" panose="020B0502020202020204" pitchFamily="34" charset="0"/>
                          <a:ea typeface="+mn-ea"/>
                          <a:cs typeface="+mn-cs"/>
                        </a:rPr>
                        <a:t>with NRF,</a:t>
                      </a:r>
                    </a:p>
                    <a:p>
                      <a:r>
                        <a:rPr lang="en-US" sz="1200" b="0" i="0" u="none" strike="noStrike" kern="1200" baseline="0" dirty="0">
                          <a:solidFill>
                            <a:schemeClr val="dk1"/>
                          </a:solidFill>
                          <a:latin typeface="Century Gothic" panose="020B0502020202020204" pitchFamily="34" charset="0"/>
                          <a:ea typeface="+mn-ea"/>
                          <a:cs typeface="+mn-cs"/>
                        </a:rPr>
                        <a:t>SACNASP and</a:t>
                      </a:r>
                    </a:p>
                    <a:p>
                      <a:r>
                        <a:rPr lang="en-US" sz="1200" b="0" i="0" u="none" strike="noStrike" kern="1200" baseline="0" dirty="0">
                          <a:solidFill>
                            <a:schemeClr val="dk1"/>
                          </a:solidFill>
                          <a:latin typeface="Century Gothic" panose="020B0502020202020204" pitchFamily="34" charset="0"/>
                          <a:ea typeface="+mn-ea"/>
                          <a:cs typeface="+mn-cs"/>
                        </a:rPr>
                        <a:t>ASSAf to ensure</a:t>
                      </a:r>
                    </a:p>
                    <a:p>
                      <a:r>
                        <a:rPr lang="en-US" sz="1200" b="0" i="0" u="none" strike="noStrike" kern="1200" baseline="0" dirty="0">
                          <a:solidFill>
                            <a:schemeClr val="dk1"/>
                          </a:solidFill>
                          <a:latin typeface="Century Gothic" panose="020B0502020202020204" pitchFamily="34" charset="0"/>
                          <a:ea typeface="+mn-ea"/>
                          <a:cs typeface="+mn-cs"/>
                        </a:rPr>
                        <a:t>alignment to</a:t>
                      </a:r>
                    </a:p>
                    <a:p>
                      <a:r>
                        <a:rPr lang="en-US" sz="1200" b="0" i="0" u="none" strike="noStrike" kern="1200" baseline="0" dirty="0">
                          <a:solidFill>
                            <a:schemeClr val="dk1"/>
                          </a:solidFill>
                          <a:latin typeface="Century Gothic" panose="020B0502020202020204" pitchFamily="34" charset="0"/>
                          <a:ea typeface="+mn-ea"/>
                          <a:cs typeface="+mn-cs"/>
                        </a:rPr>
                        <a:t>national priorities</a:t>
                      </a:r>
                    </a:p>
                    <a:p>
                      <a:r>
                        <a:rPr lang="en-US" sz="1200" b="0" i="0" u="none" strike="noStrike" kern="1200" baseline="0" dirty="0">
                          <a:solidFill>
                            <a:schemeClr val="dk1"/>
                          </a:solidFill>
                          <a:latin typeface="Century Gothic" panose="020B0502020202020204" pitchFamily="34" charset="0"/>
                          <a:ea typeface="+mn-ea"/>
                          <a:cs typeface="+mn-cs"/>
                        </a:rPr>
                        <a:t>by 31 March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b="0" i="0" u="none" strike="noStrike" kern="1200" baseline="0" dirty="0">
                          <a:solidFill>
                            <a:schemeClr val="dk1"/>
                          </a:solidFill>
                          <a:latin typeface="Century Gothic" panose="020B0502020202020204" pitchFamily="34" charset="0"/>
                          <a:ea typeface="+mn-ea"/>
                          <a:cs typeface="+mn-cs"/>
                        </a:rPr>
                        <a:t>Some institutions could not hold meetings in quarter one and quarter two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ZA" sz="1200" b="1" dirty="0">
                          <a:latin typeface="Century Gothic" panose="020B0502020202020204" pitchFamily="34" charset="0"/>
                        </a:rPr>
                        <a:t>Not Achieved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r>
                        <a:rPr lang="en-ZA" sz="1200" b="1" dirty="0">
                          <a:latin typeface="Century Gothic" panose="020B0502020202020204" pitchFamily="34" charset="0"/>
                        </a:rPr>
                        <a:t>Process delays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552633170"/>
                  </a:ext>
                </a:extLst>
              </a:tr>
            </a:tbl>
          </a:graphicData>
        </a:graphic>
      </p:graphicFrame>
      <p:sp>
        <p:nvSpPr>
          <p:cNvPr id="8" name="Content Placeholder 2">
            <a:extLst>
              <a:ext uri="{FF2B5EF4-FFF2-40B4-BE49-F238E27FC236}">
                <a16:creationId xmlns:a16="http://schemas.microsoft.com/office/drawing/2014/main" id="{39DCBF69-C2B0-4302-9AD9-1FE8D86EEB0F}"/>
              </a:ext>
            </a:extLst>
          </p:cNvPr>
          <p:cNvSpPr txBox="1">
            <a:spLocks/>
          </p:cNvSpPr>
          <p:nvPr/>
        </p:nvSpPr>
        <p:spPr>
          <a:xfrm>
            <a:off x="189412" y="551768"/>
            <a:ext cx="3301040" cy="304800"/>
          </a:xfrm>
          <a:prstGeom prst="rect">
            <a:avLst/>
          </a:prstGeom>
          <a:solidFill>
            <a:srgbClr val="FFC000"/>
          </a:solidFill>
        </p:spPr>
        <p:txBody>
          <a:bodyPr vert="horz" lIns="91440" tIns="45720" rIns="91440" bIns="45720" rtlCol="0">
            <a:no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600" b="1" dirty="0">
                <a:solidFill>
                  <a:schemeClr val="tx1"/>
                </a:solidFill>
                <a:latin typeface="Century Gothic" panose="020B0502020202020204" pitchFamily="34" charset="0"/>
              </a:rPr>
              <a:t>Annual targets not achieved</a:t>
            </a:r>
            <a:r>
              <a:rPr lang="en-GB" sz="1600" b="1" dirty="0">
                <a:solidFill>
                  <a:schemeClr val="tx1"/>
                </a:solidFill>
                <a:latin typeface="Century Gothic" panose="020B0502020202020204" pitchFamily="34" charset="0"/>
              </a:rPr>
              <a:t> </a:t>
            </a:r>
            <a:endParaRPr lang="en-ZA" sz="16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47628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46AF59-615F-4976-9067-98E26A50B848}"/>
              </a:ext>
            </a:extLst>
          </p:cNvPr>
          <p:cNvSpPr>
            <a:spLocks noGrp="1"/>
          </p:cNvSpPr>
          <p:nvPr>
            <p:ph type="sldNum" sz="quarter" idx="12"/>
          </p:nvPr>
        </p:nvSpPr>
        <p:spPr/>
        <p:txBody>
          <a:bodyPr/>
          <a:lstStyle/>
          <a:p>
            <a:fld id="{6BEAD508-187F-9C41-8168-FD791BBC9830}" type="slidenum">
              <a:rPr lang="en-US" smtClean="0"/>
              <a:pPr/>
              <a:t>38</a:t>
            </a:fld>
            <a:endParaRPr lang="en-US" dirty="0"/>
          </a:p>
        </p:txBody>
      </p:sp>
      <p:sp>
        <p:nvSpPr>
          <p:cNvPr id="5" name="Title 1">
            <a:extLst>
              <a:ext uri="{FF2B5EF4-FFF2-40B4-BE49-F238E27FC236}">
                <a16:creationId xmlns:a16="http://schemas.microsoft.com/office/drawing/2014/main" id="{071FDCC5-9659-4CD0-A470-5E788227FEF5}"/>
              </a:ext>
            </a:extLst>
          </p:cNvPr>
          <p:cNvSpPr>
            <a:spLocks noGrp="1"/>
          </p:cNvSpPr>
          <p:nvPr>
            <p:ph type="title"/>
          </p:nvPr>
        </p:nvSpPr>
        <p:spPr>
          <a:xfrm>
            <a:off x="0" y="47726"/>
            <a:ext cx="9143999" cy="504042"/>
          </a:xfrm>
        </p:spPr>
        <p:txBody>
          <a:bodyPr>
            <a:noAutofit/>
          </a:bodyPr>
          <a:lstStyle/>
          <a:p>
            <a:pPr marL="101600">
              <a:lnSpc>
                <a:spcPct val="80000"/>
              </a:lnSpc>
              <a:spcBef>
                <a:spcPts val="850"/>
              </a:spcBef>
            </a:pPr>
            <a:r>
              <a:rPr lang="en-US" sz="3200" b="1" dirty="0">
                <a:latin typeface="Century Gothic" panose="020B0502020202020204" pitchFamily="34" charset="0"/>
                <a:sym typeface="Helvetica Neue" charset="0"/>
              </a:rPr>
              <a:t>DSI’s Underperformance Overview</a:t>
            </a:r>
            <a:r>
              <a:rPr lang="en-US" sz="3000" dirty="0">
                <a:latin typeface="Century Gothic" panose="020B0502020202020204" pitchFamily="34" charset="0"/>
              </a:rPr>
              <a:t/>
            </a:r>
            <a:br>
              <a:rPr lang="en-US" sz="3000" dirty="0">
                <a:latin typeface="Century Gothic" panose="020B0502020202020204" pitchFamily="34" charset="0"/>
              </a:rPr>
            </a:br>
            <a:r>
              <a:rPr lang="en-US" sz="3000" dirty="0">
                <a:latin typeface="Century Gothic" panose="020B0502020202020204" pitchFamily="34" charset="0"/>
              </a:rPr>
              <a:t/>
            </a:r>
            <a:br>
              <a:rPr lang="en-US" sz="3000" dirty="0">
                <a:latin typeface="Century Gothic" panose="020B0502020202020204" pitchFamily="34" charset="0"/>
              </a:rPr>
            </a:br>
            <a:endParaRPr lang="en-US" sz="3000" b="1" dirty="0">
              <a:latin typeface="Century Gothic" panose="020B0502020202020204" pitchFamily="34" charset="0"/>
            </a:endParaRPr>
          </a:p>
        </p:txBody>
      </p:sp>
      <p:sp>
        <p:nvSpPr>
          <p:cNvPr id="6" name="Content Placeholder 2">
            <a:extLst>
              <a:ext uri="{FF2B5EF4-FFF2-40B4-BE49-F238E27FC236}">
                <a16:creationId xmlns:a16="http://schemas.microsoft.com/office/drawing/2014/main" id="{39DCBF69-C2B0-4302-9AD9-1FE8D86EEB0F}"/>
              </a:ext>
            </a:extLst>
          </p:cNvPr>
          <p:cNvSpPr>
            <a:spLocks noGrp="1"/>
          </p:cNvSpPr>
          <p:nvPr>
            <p:ph idx="1"/>
          </p:nvPr>
        </p:nvSpPr>
        <p:spPr>
          <a:xfrm>
            <a:off x="5648" y="1008085"/>
            <a:ext cx="9143999" cy="5832453"/>
          </a:xfrm>
        </p:spPr>
        <p:txBody>
          <a:bodyPr>
            <a:noAutofit/>
          </a:bodyPr>
          <a:lstStyle/>
          <a:p>
            <a:pPr marL="0" indent="0">
              <a:lnSpc>
                <a:spcPct val="110000"/>
              </a:lnSpc>
              <a:buNone/>
            </a:pPr>
            <a:endParaRPr lang="en-ZA" sz="1600" b="1" dirty="0">
              <a:solidFill>
                <a:schemeClr val="tx1"/>
              </a:solidFill>
              <a:latin typeface="Century Gothic" panose="020B0502020202020204" pitchFamily="34" charset="0"/>
            </a:endParaRPr>
          </a:p>
        </p:txBody>
      </p:sp>
      <p:graphicFrame>
        <p:nvGraphicFramePr>
          <p:cNvPr id="7" name="Content Placeholder 3">
            <a:extLst>
              <a:ext uri="{FF2B5EF4-FFF2-40B4-BE49-F238E27FC236}">
                <a16:creationId xmlns:a16="http://schemas.microsoft.com/office/drawing/2014/main" id="{D5248872-2BE7-4130-B81C-B11EEA550F55}"/>
              </a:ext>
            </a:extLst>
          </p:cNvPr>
          <p:cNvGraphicFramePr>
            <a:graphicFrameLocks noGrp="1"/>
          </p:cNvGraphicFramePr>
          <p:nvPr>
            <p:extLst>
              <p:ext uri="{D42A27DB-BD31-4B8C-83A1-F6EECF244321}">
                <p14:modId xmlns:p14="http://schemas.microsoft.com/office/powerpoint/2010/main" val="2389638643"/>
              </p:ext>
            </p:extLst>
          </p:nvPr>
        </p:nvGraphicFramePr>
        <p:xfrm>
          <a:off x="0" y="1065914"/>
          <a:ext cx="9144001" cy="5674588"/>
        </p:xfrm>
        <a:graphic>
          <a:graphicData uri="http://schemas.openxmlformats.org/drawingml/2006/table">
            <a:tbl>
              <a:tblPr/>
              <a:tblGrid>
                <a:gridCol w="1764632">
                  <a:extLst>
                    <a:ext uri="{9D8B030D-6E8A-4147-A177-3AD203B41FA5}">
                      <a16:colId xmlns:a16="http://schemas.microsoft.com/office/drawing/2014/main" val="20000"/>
                    </a:ext>
                  </a:extLst>
                </a:gridCol>
                <a:gridCol w="1764631">
                  <a:extLst>
                    <a:ext uri="{9D8B030D-6E8A-4147-A177-3AD203B41FA5}">
                      <a16:colId xmlns:a16="http://schemas.microsoft.com/office/drawing/2014/main" val="20001"/>
                    </a:ext>
                  </a:extLst>
                </a:gridCol>
                <a:gridCol w="3027507">
                  <a:extLst>
                    <a:ext uri="{9D8B030D-6E8A-4147-A177-3AD203B41FA5}">
                      <a16:colId xmlns:a16="http://schemas.microsoft.com/office/drawing/2014/main" val="20002"/>
                    </a:ext>
                  </a:extLst>
                </a:gridCol>
                <a:gridCol w="1020017">
                  <a:extLst>
                    <a:ext uri="{9D8B030D-6E8A-4147-A177-3AD203B41FA5}">
                      <a16:colId xmlns:a16="http://schemas.microsoft.com/office/drawing/2014/main" val="20003"/>
                    </a:ext>
                  </a:extLst>
                </a:gridCol>
                <a:gridCol w="1567214">
                  <a:extLst>
                    <a:ext uri="{9D8B030D-6E8A-4147-A177-3AD203B41FA5}">
                      <a16:colId xmlns:a16="http://schemas.microsoft.com/office/drawing/2014/main" val="20004"/>
                    </a:ext>
                  </a:extLst>
                </a:gridCol>
              </a:tblGrid>
              <a:tr h="44508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Annual  Target</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Annual Progress</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Reasons for non-achievement</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Status</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rPr>
                        <a:t>Variance Classification </a:t>
                      </a:r>
                      <a:endParaRPr kumimoji="0" lang="en-GB" altLang="en-US" sz="1200" b="1" i="0" u="none" strike="noStrike" cap="none" normalizeH="0" baseline="0" dirty="0">
                        <a:ln>
                          <a:noFill/>
                        </a:ln>
                        <a:solidFill>
                          <a:schemeClr val="bg1"/>
                        </a:solidFill>
                        <a:effectLst/>
                        <a:latin typeface="Century Gothic" panose="020B0502020202020204" pitchFamily="34" charset="0"/>
                        <a:cs typeface="Arial" panose="020B0604020202020204" pitchFamily="34" charset="0"/>
                      </a:endParaRPr>
                    </a:p>
                  </a:txBody>
                  <a:tcPr marT="45659" marB="4565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582158">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Preapproval</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decisions</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provided within</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90 days from date</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of receipt for 80%</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of applications</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for the R&amp;D</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tax incentive</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received between</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1 January 2020</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and 31 December</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2020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Preapproval</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decisions</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provided within</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90 days from date</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of receipt for 20.2% (or 23)</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of the 114 </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of applications</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for the R&amp;D</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tax incentive</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received between</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1 January 2020</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and 31 December</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2020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Capacity within the R&amp;D Tax Incentive unit, no online system, delays caused by requests for additional information from applicants as well as adherence to the PAJA process, general delays with processing applications.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b="1" dirty="0">
                          <a:latin typeface="Century Gothic" panose="020B0502020202020204" pitchFamily="34" charset="0"/>
                        </a:rPr>
                        <a:t>Not Achieved</a:t>
                      </a:r>
                      <a:endParaRPr lang="en-ZA" sz="12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r>
                        <a:rPr lang="en-US" sz="1200" b="1" dirty="0">
                          <a:latin typeface="Century Gothic" panose="020B0502020202020204" pitchFamily="34" charset="0"/>
                        </a:rPr>
                        <a:t>Process</a:t>
                      </a:r>
                      <a:r>
                        <a:rPr lang="en-US" sz="1200" b="1" baseline="0" dirty="0">
                          <a:latin typeface="Century Gothic" panose="020B0502020202020204" pitchFamily="34" charset="0"/>
                        </a:rPr>
                        <a:t> delays</a:t>
                      </a:r>
                      <a:endParaRPr lang="en-ZA" sz="12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351206160"/>
                  </a:ext>
                </a:extLst>
              </a:tr>
              <a:tr h="2565750">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1 700 PYEI</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beneficiaries by</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31 March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641  PYEI</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beneficiaries by</a:t>
                      </a:r>
                    </a:p>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31 March 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indent="0" algn="l" defTabSz="91211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Century Gothic" panose="020B0502020202020204" pitchFamily="34" charset="0"/>
                          <a:ea typeface="+mn-ea"/>
                          <a:cs typeface="+mn-cs"/>
                        </a:rPr>
                        <a:t>A new indicator introduced after the start of the financial year, that is, in July 2021 to accommodate performance requirements associated with the Presidential Employment Stimulus. The initiative initially encountered delays to the funding allocation only being finalised in September. The available funding was not sufficient to continue with the initiative and savings needed to be generated to cover the shortfall. This only happened by December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r>
                        <a:rPr lang="en-US" sz="1200" b="1" dirty="0">
                          <a:latin typeface="Century Gothic" panose="020B0502020202020204" pitchFamily="34" charset="0"/>
                        </a:rPr>
                        <a:t>Not Achieved</a:t>
                      </a:r>
                      <a:endParaRPr lang="en-ZA" sz="12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r>
                        <a:rPr lang="en-US" sz="1200" b="1" dirty="0">
                          <a:latin typeface="Century Gothic" panose="020B0502020202020204" pitchFamily="34" charset="0"/>
                        </a:rPr>
                        <a:t>Process</a:t>
                      </a:r>
                      <a:r>
                        <a:rPr lang="en-US" sz="1200" b="1" baseline="0" dirty="0">
                          <a:latin typeface="Century Gothic" panose="020B0502020202020204" pitchFamily="34" charset="0"/>
                        </a:rPr>
                        <a:t> delays</a:t>
                      </a:r>
                      <a:endParaRPr lang="en-ZA" sz="1200" b="1" dirty="0">
                        <a:latin typeface="Century Gothic" panose="020B0502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552633170"/>
                  </a:ext>
                </a:extLst>
              </a:tr>
            </a:tbl>
          </a:graphicData>
        </a:graphic>
      </p:graphicFrame>
      <p:sp>
        <p:nvSpPr>
          <p:cNvPr id="8" name="Content Placeholder 2">
            <a:extLst>
              <a:ext uri="{FF2B5EF4-FFF2-40B4-BE49-F238E27FC236}">
                <a16:creationId xmlns:a16="http://schemas.microsoft.com/office/drawing/2014/main" id="{39DCBF69-C2B0-4302-9AD9-1FE8D86EEB0F}"/>
              </a:ext>
            </a:extLst>
          </p:cNvPr>
          <p:cNvSpPr txBox="1">
            <a:spLocks/>
          </p:cNvSpPr>
          <p:nvPr/>
        </p:nvSpPr>
        <p:spPr>
          <a:xfrm>
            <a:off x="189412" y="551768"/>
            <a:ext cx="3301040" cy="304800"/>
          </a:xfrm>
          <a:prstGeom prst="rect">
            <a:avLst/>
          </a:prstGeom>
          <a:solidFill>
            <a:srgbClr val="FFC000"/>
          </a:solidFill>
        </p:spPr>
        <p:txBody>
          <a:bodyPr vert="horz" lIns="91440" tIns="45720" rIns="91440" bIns="45720" rtlCol="0">
            <a:no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600" b="1" dirty="0">
                <a:solidFill>
                  <a:schemeClr val="tx1"/>
                </a:solidFill>
                <a:latin typeface="Gill Sans MT" panose="020B0502020104020203" pitchFamily="34" charset="0"/>
              </a:rPr>
              <a:t>Annual targets not achieved</a:t>
            </a:r>
            <a:r>
              <a:rPr lang="en-GB" sz="1600" b="1" dirty="0">
                <a:solidFill>
                  <a:schemeClr val="tx1"/>
                </a:solidFill>
                <a:latin typeface="Gill Sans MT" panose="020B0502020104020203" pitchFamily="34" charset="0"/>
              </a:rPr>
              <a:t> </a:t>
            </a:r>
            <a:endParaRPr lang="en-ZA" sz="1600" b="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164949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776BAC-665E-F04B-86D9-AD262CA9C397}"/>
              </a:ext>
            </a:extLst>
          </p:cNvPr>
          <p:cNvSpPr>
            <a:spLocks noGrp="1"/>
          </p:cNvSpPr>
          <p:nvPr>
            <p:ph type="sldNum" sz="quarter" idx="12"/>
          </p:nvPr>
        </p:nvSpPr>
        <p:spPr/>
        <p:txBody>
          <a:bodyPr/>
          <a:lstStyle/>
          <a:p>
            <a:fld id="{6BEAD508-187F-9C41-8168-FD791BBC9830}" type="slidenum">
              <a:rPr lang="en-US" smtClean="0"/>
              <a:pPr/>
              <a:t>3</a:t>
            </a:fld>
            <a:endParaRPr lang="en-US" dirty="0"/>
          </a:p>
        </p:txBody>
      </p:sp>
      <p:pic>
        <p:nvPicPr>
          <p:cNvPr id="7" name="Picture 2" descr="C:\Users\Elke-HP\Documents\Jobs\Stock images\Science &amp; technology\shutterstock_61518634.jpg">
            <a:extLst>
              <a:ext uri="{FF2B5EF4-FFF2-40B4-BE49-F238E27FC236}">
                <a16:creationId xmlns:a16="http://schemas.microsoft.com/office/drawing/2014/main" id="{29D12D3E-910B-4EAC-AD00-EC3ED6886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705" b="16917"/>
          <a:stretch>
            <a:fillRect/>
          </a:stretch>
        </p:blipFill>
        <p:spPr bwMode="auto">
          <a:xfrm>
            <a:off x="0" y="942109"/>
            <a:ext cx="9144000" cy="50284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 name="Diagram 7">
            <a:extLst>
              <a:ext uri="{FF2B5EF4-FFF2-40B4-BE49-F238E27FC236}">
                <a16:creationId xmlns:a16="http://schemas.microsoft.com/office/drawing/2014/main" id="{65460526-F63C-4EBE-97CF-2CD1632FC477}"/>
              </a:ext>
            </a:extLst>
          </p:cNvPr>
          <p:cNvGraphicFramePr/>
          <p:nvPr>
            <p:extLst>
              <p:ext uri="{D42A27DB-BD31-4B8C-83A1-F6EECF244321}">
                <p14:modId xmlns:p14="http://schemas.microsoft.com/office/powerpoint/2010/main" val="2078986934"/>
              </p:ext>
            </p:extLst>
          </p:nvPr>
        </p:nvGraphicFramePr>
        <p:xfrm>
          <a:off x="73891" y="1416676"/>
          <a:ext cx="8991600" cy="4635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5173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851E79-D200-44A3-A4F0-AFB9BD7AD5AF}"/>
              </a:ext>
            </a:extLst>
          </p:cNvPr>
          <p:cNvSpPr>
            <a:spLocks noGrp="1"/>
          </p:cNvSpPr>
          <p:nvPr>
            <p:ph type="sldNum" sz="quarter" idx="12"/>
          </p:nvPr>
        </p:nvSpPr>
        <p:spPr/>
        <p:txBody>
          <a:bodyPr/>
          <a:lstStyle/>
          <a:p>
            <a:fld id="{6BEAD508-187F-9C41-8168-FD791BBC9830}" type="slidenum">
              <a:rPr lang="en-US" smtClean="0"/>
              <a:pPr/>
              <a:t>39</a:t>
            </a:fld>
            <a:endParaRPr lang="en-US" dirty="0"/>
          </a:p>
        </p:txBody>
      </p:sp>
      <p:sp>
        <p:nvSpPr>
          <p:cNvPr id="5" name="Title 1">
            <a:extLst>
              <a:ext uri="{FF2B5EF4-FFF2-40B4-BE49-F238E27FC236}">
                <a16:creationId xmlns:a16="http://schemas.microsoft.com/office/drawing/2014/main" id="{13519027-0E7D-4BFF-ABA2-3692002B156E}"/>
              </a:ext>
            </a:extLst>
          </p:cNvPr>
          <p:cNvSpPr>
            <a:spLocks noGrp="1"/>
          </p:cNvSpPr>
          <p:nvPr>
            <p:ph type="title"/>
          </p:nvPr>
        </p:nvSpPr>
        <p:spPr>
          <a:xfrm>
            <a:off x="0" y="1"/>
            <a:ext cx="9143999" cy="984748"/>
          </a:xfrm>
        </p:spPr>
        <p:txBody>
          <a:bodyPr>
            <a:noAutofit/>
          </a:bodyPr>
          <a:lstStyle/>
          <a:p>
            <a:pPr marL="101600" algn="ctr">
              <a:lnSpc>
                <a:spcPct val="80000"/>
              </a:lnSpc>
              <a:spcBef>
                <a:spcPts val="850"/>
              </a:spcBef>
            </a:pPr>
            <a:r>
              <a:rPr lang="en-US" sz="3000" b="1" dirty="0">
                <a:latin typeface="Gill Sans MT" charset="0"/>
                <a:sym typeface="Helvetica Neue" charset="0"/>
              </a:rPr>
              <a:t/>
            </a:r>
            <a:br>
              <a:rPr lang="en-US" sz="3000" b="1" dirty="0">
                <a:latin typeface="Gill Sans MT" charset="0"/>
                <a:sym typeface="Helvetica Neue" charset="0"/>
              </a:rPr>
            </a:br>
            <a:r>
              <a:rPr lang="en-US" sz="3200" b="1" dirty="0">
                <a:latin typeface="Century Gothic" panose="020B0502020202020204" pitchFamily="34" charset="0"/>
                <a:sym typeface="Helvetica Neue" charset="0"/>
              </a:rPr>
              <a:t> </a:t>
            </a:r>
            <a:r>
              <a:rPr lang="en-US" sz="3600" b="1" dirty="0">
                <a:latin typeface="Century Gothic" panose="020B0502020202020204" pitchFamily="34" charset="0"/>
                <a:sym typeface="Helvetica Neue" charset="0"/>
              </a:rPr>
              <a:t>PROVINCIAL </a:t>
            </a:r>
            <a:r>
              <a:rPr lang="en-ZA" sz="3600" b="1" dirty="0">
                <a:latin typeface="Century Gothic" panose="020B0502020202020204" pitchFamily="34" charset="0"/>
                <a:sym typeface="Helvetica Neue" charset="0"/>
              </a:rPr>
              <a:t>DSI PROJECTS </a:t>
            </a:r>
            <a:r>
              <a:rPr lang="en-US" sz="3000" dirty="0">
                <a:latin typeface="Gill Sans MT" charset="0"/>
              </a:rPr>
              <a:t/>
            </a:r>
            <a:br>
              <a:rPr lang="en-US" sz="3000" dirty="0">
                <a:latin typeface="Gill Sans MT" charset="0"/>
              </a:rPr>
            </a:br>
            <a:endParaRPr lang="en-US" sz="3000" b="1" dirty="0"/>
          </a:p>
        </p:txBody>
      </p:sp>
      <p:pic>
        <p:nvPicPr>
          <p:cNvPr id="9" name="Picture 2" descr="C:\Users\Elke-HP\Documents\Jobs\Stock images\Science &amp; technology\shutterstock_61518634.jpg">
            <a:extLst>
              <a:ext uri="{FF2B5EF4-FFF2-40B4-BE49-F238E27FC236}">
                <a16:creationId xmlns:a16="http://schemas.microsoft.com/office/drawing/2014/main" id="{7D677992-B71A-4767-B4DF-83DB9C3C2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705" b="16917"/>
          <a:stretch>
            <a:fillRect/>
          </a:stretch>
        </p:blipFill>
        <p:spPr bwMode="auto">
          <a:xfrm>
            <a:off x="0" y="984749"/>
            <a:ext cx="9144000" cy="494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0" name="Diagram 9">
            <a:extLst>
              <a:ext uri="{FF2B5EF4-FFF2-40B4-BE49-F238E27FC236}">
                <a16:creationId xmlns:a16="http://schemas.microsoft.com/office/drawing/2014/main" id="{41E668F2-4CC4-4DA9-BD09-1AFC94ECB8F1}"/>
              </a:ext>
            </a:extLst>
          </p:cNvPr>
          <p:cNvGraphicFramePr/>
          <p:nvPr>
            <p:extLst>
              <p:ext uri="{D42A27DB-BD31-4B8C-83A1-F6EECF244321}">
                <p14:modId xmlns:p14="http://schemas.microsoft.com/office/powerpoint/2010/main" val="578936126"/>
              </p:ext>
            </p:extLst>
          </p:nvPr>
        </p:nvGraphicFramePr>
        <p:xfrm>
          <a:off x="609600" y="13970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0862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55C2BA-0F45-4301-A114-6F4C582744E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40</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32A985A8-ACAA-40A0-A41E-278130E9542C}"/>
              </a:ext>
            </a:extLst>
          </p:cNvPr>
          <p:cNvSpPr>
            <a:spLocks noGrp="1"/>
          </p:cNvSpPr>
          <p:nvPr>
            <p:ph type="title"/>
          </p:nvPr>
        </p:nvSpPr>
        <p:spPr>
          <a:xfrm>
            <a:off x="0" y="1"/>
            <a:ext cx="9143999" cy="973014"/>
          </a:xfrm>
        </p:spPr>
        <p:txBody>
          <a:bodyPr>
            <a:noAutofit/>
          </a:bodyPr>
          <a:lstStyle/>
          <a:p>
            <a:pPr marL="101600">
              <a:lnSpc>
                <a:spcPct val="80000"/>
              </a:lnSpc>
              <a:spcBef>
                <a:spcPts val="850"/>
              </a:spcBef>
            </a:pPr>
            <a:r>
              <a:rPr lang="en-US" sz="3200" b="1" dirty="0">
                <a:latin typeface="Century Gothic" panose="020B0502020202020204" pitchFamily="34" charset="0"/>
                <a:sym typeface="Helvetica Neue" charset="0"/>
              </a:rPr>
              <a:t>SAMPLED DSI PROJECTS                              </a:t>
            </a:r>
            <a:r>
              <a:rPr lang="en-US" sz="3000" dirty="0">
                <a:latin typeface="Gill Sans MT" panose="020B0502020104020203" pitchFamily="34" charset="0"/>
              </a:rPr>
              <a:t/>
            </a:r>
            <a:br>
              <a:rPr lang="en-US" sz="3000" dirty="0">
                <a:latin typeface="Gill Sans MT" panose="020B0502020104020203" pitchFamily="34" charset="0"/>
              </a:rPr>
            </a:br>
            <a:endParaRPr lang="en-US" sz="3000" b="1" dirty="0">
              <a:latin typeface="Gill Sans MT" panose="020B0502020104020203" pitchFamily="34" charset="0"/>
            </a:endParaRPr>
          </a:p>
        </p:txBody>
      </p:sp>
      <p:sp>
        <p:nvSpPr>
          <p:cNvPr id="7" name="Content Placeholder 2">
            <a:extLst>
              <a:ext uri="{FF2B5EF4-FFF2-40B4-BE49-F238E27FC236}">
                <a16:creationId xmlns:a16="http://schemas.microsoft.com/office/drawing/2014/main" id="{9DCB7D58-47BA-4F37-B4BA-56265D8C1C8B}"/>
              </a:ext>
            </a:extLst>
          </p:cNvPr>
          <p:cNvSpPr>
            <a:spLocks noGrp="1"/>
          </p:cNvSpPr>
          <p:nvPr>
            <p:ph idx="1"/>
          </p:nvPr>
        </p:nvSpPr>
        <p:spPr>
          <a:xfrm>
            <a:off x="82062" y="973015"/>
            <a:ext cx="9061938" cy="5685888"/>
          </a:xfrm>
        </p:spPr>
        <p:txBody>
          <a:bodyPr>
            <a:normAutofit/>
          </a:bodyPr>
          <a:lstStyle/>
          <a:p>
            <a:pPr>
              <a:buNone/>
              <a:defRPr/>
            </a:pPr>
            <a:r>
              <a:rPr lang="en-ZA" sz="2000" dirty="0">
                <a:latin typeface="Gill Sans MT" pitchFamily="34" charset="0"/>
              </a:rPr>
              <a:t> </a:t>
            </a:r>
          </a:p>
          <a:p>
            <a:pPr>
              <a:lnSpc>
                <a:spcPct val="150000"/>
              </a:lnSpc>
              <a:buClr>
                <a:srgbClr val="FFC000"/>
              </a:buClr>
              <a:buFont typeface="Wingdings" panose="05000000000000000000" pitchFamily="2" charset="2"/>
              <a:buChar char="ü"/>
              <a:defRPr/>
            </a:pPr>
            <a:endParaRPr lang="it-IT" sz="2000" dirty="0">
              <a:solidFill>
                <a:schemeClr val="tx1"/>
              </a:solidFill>
              <a:latin typeface="Gill Sans MT" pitchFamily="34" charset="0"/>
            </a:endParaRPr>
          </a:p>
          <a:p>
            <a:pPr>
              <a:lnSpc>
                <a:spcPct val="150000"/>
              </a:lnSpc>
              <a:buClr>
                <a:srgbClr val="FFC000"/>
              </a:buClr>
              <a:buFont typeface="Wingdings" panose="05000000000000000000" pitchFamily="2" charset="2"/>
              <a:buChar char="ü"/>
              <a:defRPr/>
            </a:pPr>
            <a:endParaRPr lang="en-ZA" sz="2000" dirty="0">
              <a:solidFill>
                <a:schemeClr val="tx1"/>
              </a:solidFill>
              <a:latin typeface="Gill Sans MT" pitchFamily="34" charset="0"/>
            </a:endParaRPr>
          </a:p>
          <a:p>
            <a:pPr>
              <a:lnSpc>
                <a:spcPct val="150000"/>
              </a:lnSpc>
              <a:buClr>
                <a:srgbClr val="FFC000"/>
              </a:buClr>
              <a:buFont typeface="Wingdings" panose="05000000000000000000" pitchFamily="2" charset="2"/>
              <a:buChar char="ü"/>
              <a:defRPr/>
            </a:pPr>
            <a:endParaRPr lang="en-ZA" sz="2000" dirty="0">
              <a:solidFill>
                <a:schemeClr val="tx1"/>
              </a:solidFill>
              <a:latin typeface="Gill Sans MT" pitchFamily="34" charset="0"/>
            </a:endParaRPr>
          </a:p>
          <a:p>
            <a:pPr>
              <a:lnSpc>
                <a:spcPct val="150000"/>
              </a:lnSpc>
              <a:buClr>
                <a:srgbClr val="FFC000"/>
              </a:buClr>
              <a:buFont typeface="Wingdings" panose="05000000000000000000" pitchFamily="2" charset="2"/>
              <a:buChar char="ü"/>
              <a:defRPr/>
            </a:pPr>
            <a:endParaRPr lang="en-ZA" sz="2000" dirty="0">
              <a:solidFill>
                <a:schemeClr val="tx1"/>
              </a:solidFill>
              <a:latin typeface="Gill Sans MT" pitchFamily="34" charset="0"/>
            </a:endParaRPr>
          </a:p>
          <a:p>
            <a:pPr algn="just">
              <a:buNone/>
              <a:defRPr/>
            </a:pPr>
            <a:endParaRPr lang="en-GB" dirty="0">
              <a:solidFill>
                <a:srgbClr val="FF0000"/>
              </a:solidFill>
            </a:endParaRPr>
          </a:p>
          <a:p>
            <a:pPr algn="just">
              <a:buFont typeface="Wingdings" pitchFamily="2" charset="2"/>
              <a:buChar char="q"/>
              <a:defRPr/>
            </a:pPr>
            <a:endParaRPr lang="en-GB" dirty="0"/>
          </a:p>
          <a:p>
            <a:pPr>
              <a:buNone/>
              <a:defRPr/>
            </a:pPr>
            <a:endParaRPr lang="en-GB" dirty="0">
              <a:latin typeface="Gill Sans MT" pitchFamily="34" charset="0"/>
            </a:endParaRPr>
          </a:p>
          <a:p>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3390713603"/>
              </p:ext>
            </p:extLst>
          </p:nvPr>
        </p:nvGraphicFramePr>
        <p:xfrm>
          <a:off x="41030" y="1007955"/>
          <a:ext cx="9061937" cy="5748301"/>
        </p:xfrm>
        <a:graphic>
          <a:graphicData uri="http://schemas.openxmlformats.org/drawingml/2006/table">
            <a:tbl>
              <a:tblPr firstRow="1" bandRow="1"/>
              <a:tblGrid>
                <a:gridCol w="3419925">
                  <a:extLst>
                    <a:ext uri="{9D8B030D-6E8A-4147-A177-3AD203B41FA5}">
                      <a16:colId xmlns:a16="http://schemas.microsoft.com/office/drawing/2014/main" val="201942898"/>
                    </a:ext>
                  </a:extLst>
                </a:gridCol>
                <a:gridCol w="5642012">
                  <a:extLst>
                    <a:ext uri="{9D8B030D-6E8A-4147-A177-3AD203B41FA5}">
                      <a16:colId xmlns:a16="http://schemas.microsoft.com/office/drawing/2014/main" val="3475327952"/>
                    </a:ext>
                  </a:extLst>
                </a:gridCol>
              </a:tblGrid>
              <a:tr h="297426">
                <a:tc>
                  <a:txBody>
                    <a:bodyPr/>
                    <a:lstStyle/>
                    <a:p>
                      <a:pPr marL="0" marR="0">
                        <a:lnSpc>
                          <a:spcPct val="107000"/>
                        </a:lnSpc>
                        <a:spcBef>
                          <a:spcPts val="0"/>
                        </a:spcBef>
                        <a:spcAft>
                          <a:spcPts val="0"/>
                        </a:spcAft>
                      </a:pPr>
                      <a:r>
                        <a:rPr lang="en-US" sz="15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Name of  the Province</a:t>
                      </a:r>
                      <a:endParaRPr lang="en-US" sz="1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1500" b="1" kern="120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Name of the Project</a:t>
                      </a:r>
                      <a:endParaRPr lang="en-US" sz="1500">
                        <a:effectLst/>
                        <a:latin typeface="Century Gothic" panose="020B0502020202020204" pitchFamily="34" charset="0"/>
                        <a:ea typeface="Calibri" panose="020F050202020403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717713317"/>
                  </a:ext>
                </a:extLst>
              </a:tr>
              <a:tr h="474662">
                <a:tc>
                  <a:txBody>
                    <a:bodyPr/>
                    <a:lstStyle>
                      <a:lvl1pPr marL="0" algn="l" defTabSz="457200" rtl="0" eaLnBrk="1" latinLnBrk="0" hangingPunct="1">
                        <a:spcBef>
                          <a:spcPct val="20000"/>
                        </a:spcBef>
                        <a:buClr>
                          <a:srgbClr val="F36403"/>
                        </a:buClr>
                        <a:buFont typeface="Arial" panose="020B0604020202020204" pitchFamily="34" charset="0"/>
                        <a:defRPr sz="2800" kern="1200">
                          <a:solidFill>
                            <a:schemeClr val="tx1"/>
                          </a:solidFill>
                          <a:latin typeface="Arial" panose="020B0604020202020204" pitchFamily="34" charset="0"/>
                          <a:cs typeface="Arial" panose="020B0604020202020204" pitchFamily="34" charset="0"/>
                        </a:defRPr>
                      </a:lvl1pPr>
                      <a:lvl2pPr marL="742950" indent="-285750" algn="l" defTabSz="457200" rtl="0" eaLnBrk="1" latinLnBrk="0" hangingPunct="1">
                        <a:spcBef>
                          <a:spcPct val="20000"/>
                        </a:spcBef>
                        <a:buClr>
                          <a:srgbClr val="0E66B1"/>
                        </a:buClr>
                        <a:buFont typeface="Arial" panose="020B0604020202020204" pitchFamily="34" charset="0"/>
                        <a:defRPr sz="2400" kern="1200">
                          <a:solidFill>
                            <a:srgbClr val="404040"/>
                          </a:solidFill>
                          <a:latin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Clr>
                          <a:srgbClr val="0E66B1"/>
                        </a:buClr>
                        <a:buFont typeface="Arial" panose="020B0604020202020204" pitchFamily="34" charset="0"/>
                        <a:defRPr sz="2000" kern="1200">
                          <a:solidFill>
                            <a:srgbClr val="404040"/>
                          </a:solidFill>
                          <a:latin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Northern Cape; Western Cape; Gauteng</a:t>
                      </a:r>
                      <a:endParaRPr kumimoji="0" lang="en-GB" altLang="en-US" sz="15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marL="68405" marR="68405" marT="34208" marB="342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marL="0" algn="l" defTabSz="457200" rtl="0" eaLnBrk="1" latinLnBrk="0" hangingPunct="1">
                        <a:spcBef>
                          <a:spcPct val="20000"/>
                        </a:spcBef>
                        <a:buClr>
                          <a:srgbClr val="F36403"/>
                        </a:buClr>
                        <a:buFont typeface="Arial" panose="020B0604020202020204" pitchFamily="34" charset="0"/>
                        <a:defRPr sz="2800" kern="1200">
                          <a:solidFill>
                            <a:schemeClr val="tx1"/>
                          </a:solidFill>
                          <a:latin typeface="Arial" panose="020B0604020202020204" pitchFamily="34" charset="0"/>
                          <a:cs typeface="Arial" panose="020B0604020202020204" pitchFamily="34" charset="0"/>
                        </a:defRPr>
                      </a:lvl1pPr>
                      <a:lvl2pPr marL="742950" indent="-285750" algn="l" defTabSz="457200" rtl="0" eaLnBrk="1" latinLnBrk="0" hangingPunct="1">
                        <a:spcBef>
                          <a:spcPct val="20000"/>
                        </a:spcBef>
                        <a:buClr>
                          <a:srgbClr val="0E66B1"/>
                        </a:buClr>
                        <a:buFont typeface="Arial" panose="020B0604020202020204" pitchFamily="34" charset="0"/>
                        <a:defRPr sz="2400" kern="1200">
                          <a:solidFill>
                            <a:srgbClr val="404040"/>
                          </a:solidFill>
                          <a:latin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Clr>
                          <a:srgbClr val="0E66B1"/>
                        </a:buClr>
                        <a:buFont typeface="Arial" panose="020B0604020202020204" pitchFamily="34" charset="0"/>
                        <a:defRPr sz="2000" kern="1200">
                          <a:solidFill>
                            <a:srgbClr val="404040"/>
                          </a:solidFill>
                          <a:latin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Animal Improvement, molecular breeding and genome engineering</a:t>
                      </a:r>
                      <a:endParaRPr kumimoji="0" lang="en-GB" altLang="en-US" sz="15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marL="68405" marR="68405" marT="34208" marB="342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54588008"/>
                  </a:ext>
                </a:extLst>
              </a:tr>
              <a:tr h="557492">
                <a:tc>
                  <a:txBody>
                    <a:bodyPr/>
                    <a:lstStyle/>
                    <a:p>
                      <a:pPr>
                        <a:lnSpc>
                          <a:spcPct val="107000"/>
                        </a:lnSpc>
                      </a:pPr>
                      <a:r>
                        <a:rPr lang="en-US" sz="1500" b="1" dirty="0">
                          <a:effectLst/>
                          <a:latin typeface="Century Gothic" panose="020B0502020202020204" pitchFamily="34" charset="0"/>
                          <a:cs typeface="Times New Roman" panose="02020603050405020304" pitchFamily="18" charset="0"/>
                        </a:rPr>
                        <a:t>Eastern</a:t>
                      </a:r>
                      <a:r>
                        <a:rPr lang="en-US" sz="1500" b="1" baseline="0" dirty="0">
                          <a:effectLst/>
                          <a:latin typeface="Century Gothic" panose="020B0502020202020204" pitchFamily="34" charset="0"/>
                          <a:cs typeface="Times New Roman" panose="02020603050405020304" pitchFamily="18" charset="0"/>
                        </a:rPr>
                        <a:t> Cape</a:t>
                      </a:r>
                      <a:endParaRPr lang="en-US" sz="1500" b="1" dirty="0">
                        <a:effectLst/>
                        <a:latin typeface="Century Gothic" panose="020B050202020202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pPr>
                      <a:r>
                        <a:rPr lang="en-US" sz="1500" dirty="0">
                          <a:effectLst/>
                          <a:latin typeface="Century Gothic" panose="020B0502020202020204" pitchFamily="34" charset="0"/>
                          <a:cs typeface="Times New Roman" panose="02020603050405020304" pitchFamily="18" charset="0"/>
                        </a:rPr>
                        <a:t>Develop Aloe Forex gels and forex natural preservatives ingredients for cosmetic industry </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29684197"/>
                  </a:ext>
                </a:extLst>
              </a:tr>
              <a:tr h="518316">
                <a:tc>
                  <a:txBody>
                    <a:bodyPr/>
                    <a:lstStyle/>
                    <a:p>
                      <a:pPr>
                        <a:lnSpc>
                          <a:spcPct val="107000"/>
                        </a:lnSpc>
                      </a:pPr>
                      <a:r>
                        <a:rPr lang="en-US" sz="1500" b="1" dirty="0">
                          <a:effectLst/>
                          <a:latin typeface="Century Gothic" panose="020B0502020202020204" pitchFamily="34" charset="0"/>
                          <a:cs typeface="Times New Roman" panose="02020603050405020304" pitchFamily="18" charset="0"/>
                        </a:rPr>
                        <a:t>Eastern Cape</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pPr>
                      <a:r>
                        <a:rPr lang="en-US" sz="1500" dirty="0">
                          <a:effectLst/>
                          <a:latin typeface="Century Gothic" panose="020B0502020202020204" pitchFamily="34" charset="0"/>
                          <a:cs typeface="Times New Roman" panose="02020603050405020304" pitchFamily="18" charset="0"/>
                        </a:rPr>
                        <a:t>Ukhanyo farmer development and lucid support service project</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21533110"/>
                  </a:ext>
                </a:extLst>
              </a:tr>
              <a:tr h="307441">
                <a:tc>
                  <a:txBody>
                    <a:bodyPr/>
                    <a:lstStyle/>
                    <a:p>
                      <a:pPr marL="0" marR="0" indent="0" algn="l" defTabSz="912114" rtl="0" eaLnBrk="1" fontAlgn="auto" latinLnBrk="0" hangingPunct="1">
                        <a:lnSpc>
                          <a:spcPct val="107000"/>
                        </a:lnSpc>
                        <a:spcBef>
                          <a:spcPts val="0"/>
                        </a:spcBef>
                        <a:spcAft>
                          <a:spcPts val="0"/>
                        </a:spcAft>
                        <a:buClrTx/>
                        <a:buSzTx/>
                        <a:buFontTx/>
                        <a:buNone/>
                        <a:tabLst/>
                        <a:defRPr/>
                      </a:pPr>
                      <a:r>
                        <a:rPr lang="en-US" sz="1400" b="1" dirty="0">
                          <a:effectLst/>
                          <a:latin typeface="Century Gothic" panose="020B0502020202020204" pitchFamily="34" charset="0"/>
                          <a:cs typeface="Times New Roman" panose="02020603050405020304" pitchFamily="18" charset="0"/>
                        </a:rPr>
                        <a:t>Eastern Cape</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912114" rtl="0" eaLnBrk="1" fontAlgn="base" latinLnBrk="0" hangingPunct="1">
                        <a:lnSpc>
                          <a:spcPct val="107000"/>
                        </a:lnSpc>
                        <a:spcBef>
                          <a:spcPts val="0"/>
                        </a:spcBef>
                        <a:spcAft>
                          <a:spcPts val="0"/>
                        </a:spcAft>
                        <a:buClrTx/>
                        <a:buSzTx/>
                        <a:buFontTx/>
                        <a:buNone/>
                        <a:tabLst/>
                        <a:defRPr/>
                      </a:pPr>
                      <a:r>
                        <a:rPr lang="en-US" sz="1400" kern="1200" dirty="0">
                          <a:solidFill>
                            <a:schemeClr val="tx1"/>
                          </a:solidFill>
                          <a:effectLst/>
                          <a:latin typeface="Century Gothic" panose="020B0502020202020204" pitchFamily="34" charset="0"/>
                          <a:ea typeface="+mn-ea"/>
                          <a:cs typeface="Times New Roman" panose="02020603050405020304" pitchFamily="18" charset="0"/>
                        </a:rPr>
                        <a:t>Zenzeleni Wireless Community Network</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25146706"/>
                  </a:ext>
                </a:extLst>
              </a:tr>
              <a:tr h="681102">
                <a:tc>
                  <a:txBody>
                    <a:bodyPr/>
                    <a:lstStyle>
                      <a:lvl1pPr marL="0" algn="l" defTabSz="457200" rtl="0" eaLnBrk="1" latinLnBrk="0" hangingPunct="1">
                        <a:spcBef>
                          <a:spcPct val="20000"/>
                        </a:spcBef>
                        <a:buClr>
                          <a:srgbClr val="F36403"/>
                        </a:buClr>
                        <a:buFont typeface="Arial" panose="020B0604020202020204" pitchFamily="34" charset="0"/>
                        <a:defRPr sz="2800" kern="1200">
                          <a:solidFill>
                            <a:schemeClr val="tx1"/>
                          </a:solidFill>
                          <a:latin typeface="Arial" panose="020B0604020202020204" pitchFamily="34" charset="0"/>
                          <a:cs typeface="Arial" panose="020B0604020202020204" pitchFamily="34" charset="0"/>
                        </a:defRPr>
                      </a:lvl1pPr>
                      <a:lvl2pPr marL="742950" indent="-285750" algn="l" defTabSz="457200" rtl="0" eaLnBrk="1" latinLnBrk="0" hangingPunct="1">
                        <a:spcBef>
                          <a:spcPct val="20000"/>
                        </a:spcBef>
                        <a:buClr>
                          <a:srgbClr val="0E66B1"/>
                        </a:buClr>
                        <a:buFont typeface="Arial" panose="020B0604020202020204" pitchFamily="34" charset="0"/>
                        <a:defRPr sz="2400" kern="1200">
                          <a:solidFill>
                            <a:srgbClr val="404040"/>
                          </a:solidFill>
                          <a:latin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Clr>
                          <a:srgbClr val="0E66B1"/>
                        </a:buClr>
                        <a:buFont typeface="Arial" panose="020B0604020202020204" pitchFamily="34" charset="0"/>
                        <a:defRPr sz="2000" kern="1200">
                          <a:solidFill>
                            <a:srgbClr val="404040"/>
                          </a:solidFill>
                          <a:latin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Mpumalanga; Eastern Cape; Western Cape; Gauteng, Limpopo, Free State, North-West</a:t>
                      </a:r>
                      <a:endParaRPr kumimoji="0" lang="en-GB" altLang="en-US" sz="15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marL="68405" marR="68405" marT="34208" marB="342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marL="0" algn="l" defTabSz="457200" rtl="0" eaLnBrk="1" latinLnBrk="0" hangingPunct="1">
                        <a:spcBef>
                          <a:spcPct val="20000"/>
                        </a:spcBef>
                        <a:buClr>
                          <a:srgbClr val="F36403"/>
                        </a:buClr>
                        <a:buFont typeface="Arial" panose="020B0604020202020204" pitchFamily="34" charset="0"/>
                        <a:defRPr sz="2800" kern="1200">
                          <a:solidFill>
                            <a:schemeClr val="tx1"/>
                          </a:solidFill>
                          <a:latin typeface="Arial" panose="020B0604020202020204" pitchFamily="34" charset="0"/>
                          <a:cs typeface="Arial" panose="020B0604020202020204" pitchFamily="34" charset="0"/>
                        </a:defRPr>
                      </a:lvl1pPr>
                      <a:lvl2pPr marL="742950" indent="-285750" algn="l" defTabSz="457200" rtl="0" eaLnBrk="1" latinLnBrk="0" hangingPunct="1">
                        <a:spcBef>
                          <a:spcPct val="20000"/>
                        </a:spcBef>
                        <a:buClr>
                          <a:srgbClr val="0E66B1"/>
                        </a:buClr>
                        <a:buFont typeface="Arial" panose="020B0604020202020204" pitchFamily="34" charset="0"/>
                        <a:defRPr sz="2400" kern="1200">
                          <a:solidFill>
                            <a:srgbClr val="404040"/>
                          </a:solidFill>
                          <a:latin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Clr>
                          <a:srgbClr val="0E66B1"/>
                        </a:buClr>
                        <a:buFont typeface="Arial" panose="020B0604020202020204" pitchFamily="34" charset="0"/>
                        <a:defRPr sz="2000" kern="1200">
                          <a:solidFill>
                            <a:srgbClr val="404040"/>
                          </a:solidFill>
                          <a:latin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Crop/plant improvement, molecular breeding and genome engineering programme</a:t>
                      </a:r>
                      <a:endParaRPr kumimoji="0" lang="en-GB" altLang="en-US" sz="15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marL="68405" marR="68405" marT="34208" marB="342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29938136"/>
                  </a:ext>
                </a:extLst>
              </a:tr>
              <a:tr h="681102">
                <a:tc>
                  <a:txBody>
                    <a:bodyPr/>
                    <a:lstStyle>
                      <a:lvl1pPr marL="0" algn="l" defTabSz="457200" rtl="0" eaLnBrk="1" latinLnBrk="0" hangingPunct="1">
                        <a:spcBef>
                          <a:spcPct val="20000"/>
                        </a:spcBef>
                        <a:buClr>
                          <a:srgbClr val="F36403"/>
                        </a:buClr>
                        <a:buFont typeface="Arial" panose="020B0604020202020204" pitchFamily="34" charset="0"/>
                        <a:defRPr sz="2800" kern="1200">
                          <a:solidFill>
                            <a:schemeClr val="tx1"/>
                          </a:solidFill>
                          <a:latin typeface="Arial" panose="020B0604020202020204" pitchFamily="34" charset="0"/>
                          <a:cs typeface="Arial" panose="020B0604020202020204" pitchFamily="34" charset="0"/>
                        </a:defRPr>
                      </a:lvl1pPr>
                      <a:lvl2pPr marL="742950" indent="-285750" algn="l" defTabSz="457200" rtl="0" eaLnBrk="1" latinLnBrk="0" hangingPunct="1">
                        <a:spcBef>
                          <a:spcPct val="20000"/>
                        </a:spcBef>
                        <a:buClr>
                          <a:srgbClr val="0E66B1"/>
                        </a:buClr>
                        <a:buFont typeface="Arial" panose="020B0604020202020204" pitchFamily="34" charset="0"/>
                        <a:defRPr sz="2400" kern="1200">
                          <a:solidFill>
                            <a:srgbClr val="404040"/>
                          </a:solidFill>
                          <a:latin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Clr>
                          <a:srgbClr val="0E66B1"/>
                        </a:buClr>
                        <a:buFont typeface="Arial" panose="020B0604020202020204" pitchFamily="34" charset="0"/>
                        <a:defRPr sz="2000" kern="1200">
                          <a:solidFill>
                            <a:srgbClr val="404040"/>
                          </a:solidFill>
                          <a:latin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Mpumalanga; Eastern Cape; Western Cape; Gauteng, Limpopo, Free State, North-West</a:t>
                      </a:r>
                      <a:endParaRPr kumimoji="0" lang="en-GB" altLang="en-US" sz="15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marL="68405" marR="68405" marT="34208" marB="342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marL="0" algn="l" defTabSz="457200" rtl="0" eaLnBrk="1" latinLnBrk="0" hangingPunct="1">
                        <a:spcBef>
                          <a:spcPct val="20000"/>
                        </a:spcBef>
                        <a:buClr>
                          <a:srgbClr val="F36403"/>
                        </a:buClr>
                        <a:buFont typeface="Arial" panose="020B0604020202020204" pitchFamily="34" charset="0"/>
                        <a:defRPr sz="2800" kern="1200">
                          <a:solidFill>
                            <a:schemeClr val="tx1"/>
                          </a:solidFill>
                          <a:latin typeface="Arial" panose="020B0604020202020204" pitchFamily="34" charset="0"/>
                          <a:cs typeface="Arial" panose="020B0604020202020204" pitchFamily="34" charset="0"/>
                        </a:defRPr>
                      </a:lvl1pPr>
                      <a:lvl2pPr marL="742950" indent="-285750" algn="l" defTabSz="457200" rtl="0" eaLnBrk="1" latinLnBrk="0" hangingPunct="1">
                        <a:spcBef>
                          <a:spcPct val="20000"/>
                        </a:spcBef>
                        <a:buClr>
                          <a:srgbClr val="0E66B1"/>
                        </a:buClr>
                        <a:buFont typeface="Arial" panose="020B0604020202020204" pitchFamily="34" charset="0"/>
                        <a:defRPr sz="2400" kern="1200">
                          <a:solidFill>
                            <a:srgbClr val="404040"/>
                          </a:solidFill>
                          <a:latin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Clr>
                          <a:srgbClr val="0E66B1"/>
                        </a:buClr>
                        <a:buFont typeface="Arial" panose="020B0604020202020204" pitchFamily="34" charset="0"/>
                        <a:defRPr sz="2000" kern="1200">
                          <a:solidFill>
                            <a:srgbClr val="404040"/>
                          </a:solidFill>
                          <a:latin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Crop/plant improvement, molecular breeding and genome engineering programme</a:t>
                      </a:r>
                      <a:endParaRPr kumimoji="0" lang="en-GB" altLang="en-US" sz="15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endParaRPr>
                    </a:p>
                  </a:txBody>
                  <a:tcPr marL="68405" marR="68405" marT="34208" marB="342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67255374"/>
                  </a:ext>
                </a:extLst>
              </a:tr>
              <a:tr h="701695">
                <a:tc>
                  <a:txBody>
                    <a:bodyPr/>
                    <a:lstStyle>
                      <a:lvl1pPr marL="0" algn="l" defTabSz="457200" rtl="0" eaLnBrk="1" latinLnBrk="0" hangingPunct="1">
                        <a:spcBef>
                          <a:spcPct val="20000"/>
                        </a:spcBef>
                        <a:buClr>
                          <a:srgbClr val="F36403"/>
                        </a:buClr>
                        <a:buFont typeface="Arial" panose="020B0604020202020204" pitchFamily="34" charset="0"/>
                        <a:defRPr sz="2800" kern="1200">
                          <a:solidFill>
                            <a:schemeClr val="tx1"/>
                          </a:solidFill>
                          <a:latin typeface="Arial" panose="020B0604020202020204" pitchFamily="34" charset="0"/>
                          <a:cs typeface="Arial" panose="020B0604020202020204" pitchFamily="34" charset="0"/>
                        </a:defRPr>
                      </a:lvl1pPr>
                      <a:lvl2pPr marL="742950" indent="-285750" algn="l" defTabSz="457200" rtl="0" eaLnBrk="1" latinLnBrk="0" hangingPunct="1">
                        <a:spcBef>
                          <a:spcPct val="20000"/>
                        </a:spcBef>
                        <a:buClr>
                          <a:srgbClr val="0E66B1"/>
                        </a:buClr>
                        <a:buFont typeface="Arial" panose="020B0604020202020204" pitchFamily="34" charset="0"/>
                        <a:defRPr sz="2400" kern="1200">
                          <a:solidFill>
                            <a:srgbClr val="404040"/>
                          </a:solidFill>
                          <a:latin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Clr>
                          <a:srgbClr val="0E66B1"/>
                        </a:buClr>
                        <a:buFont typeface="Arial" panose="020B0604020202020204" pitchFamily="34" charset="0"/>
                        <a:defRPr sz="2000" kern="1200">
                          <a:solidFill>
                            <a:srgbClr val="404040"/>
                          </a:solidFill>
                          <a:latin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500" b="1"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Eastern Cape; Limpopo; KZN; Gauteng; Western Cape; Mpumalanga</a:t>
                      </a:r>
                    </a:p>
                  </a:txBody>
                  <a:tcPr marL="91207" marR="91207" marT="45610" marB="4561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marL="0" algn="l" defTabSz="457200" rtl="0" eaLnBrk="1" latinLnBrk="0" hangingPunct="1">
                        <a:spcBef>
                          <a:spcPct val="20000"/>
                        </a:spcBef>
                        <a:buClr>
                          <a:srgbClr val="F36403"/>
                        </a:buClr>
                        <a:buFont typeface="Arial" panose="020B0604020202020204" pitchFamily="34" charset="0"/>
                        <a:defRPr sz="2800" kern="1200">
                          <a:solidFill>
                            <a:schemeClr val="tx1"/>
                          </a:solidFill>
                          <a:latin typeface="Arial" panose="020B0604020202020204" pitchFamily="34" charset="0"/>
                          <a:cs typeface="Arial" panose="020B0604020202020204" pitchFamily="34" charset="0"/>
                        </a:defRPr>
                      </a:lvl1pPr>
                      <a:lvl2pPr marL="742950" indent="-285750" algn="l" defTabSz="457200" rtl="0" eaLnBrk="1" latinLnBrk="0" hangingPunct="1">
                        <a:spcBef>
                          <a:spcPct val="20000"/>
                        </a:spcBef>
                        <a:buClr>
                          <a:srgbClr val="0E66B1"/>
                        </a:buClr>
                        <a:buFont typeface="Arial" panose="020B0604020202020204" pitchFamily="34" charset="0"/>
                        <a:defRPr sz="2400" kern="1200">
                          <a:solidFill>
                            <a:srgbClr val="404040"/>
                          </a:solidFill>
                          <a:latin typeface="Arial" panose="020B0604020202020204" pitchFamily="34" charset="0"/>
                          <a:cs typeface="Arial" panose="020B0604020202020204" pitchFamily="34" charset="0"/>
                        </a:defRPr>
                      </a:lvl2pPr>
                      <a:lvl3pPr marL="1143000" indent="-228600" algn="l" defTabSz="457200" rtl="0" eaLnBrk="1" latinLnBrk="0" hangingPunct="1">
                        <a:spcBef>
                          <a:spcPct val="20000"/>
                        </a:spcBef>
                        <a:buClr>
                          <a:srgbClr val="0E66B1"/>
                        </a:buClr>
                        <a:buFont typeface="Arial" panose="020B0604020202020204" pitchFamily="34" charset="0"/>
                        <a:defRPr sz="2000" kern="1200">
                          <a:solidFill>
                            <a:srgbClr val="404040"/>
                          </a:solidFill>
                          <a:latin typeface="Arial" panose="020B0604020202020204" pitchFamily="34" charset="0"/>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4pPr>
                      <a:lvl5pPr marL="2057400" indent="-228600" algn="l" defTabSz="457200" rtl="0" eaLnBrk="1" latinLnBrk="0" hangingPunct="1">
                        <a:spcBef>
                          <a:spcPct val="20000"/>
                        </a:spcBef>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5pPr>
                      <a:lvl6pPr marL="25146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6pPr>
                      <a:lvl7pPr marL="29718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7pPr>
                      <a:lvl8pPr marL="34290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8pPr>
                      <a:lvl9pPr marL="3886200" indent="-228600" algn="l" defTabSz="457200" rtl="0" eaLnBrk="0" fontAlgn="base" latinLnBrk="0" hangingPunct="0">
                        <a:spcBef>
                          <a:spcPct val="20000"/>
                        </a:spcBef>
                        <a:spcAft>
                          <a:spcPct val="0"/>
                        </a:spcAft>
                        <a:buFont typeface="Arial" panose="020B0604020202020204" pitchFamily="34" charset="0"/>
                        <a:defRPr sz="1800" kern="1200">
                          <a:solidFill>
                            <a:srgbClr val="40404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500" b="0" i="0" u="none" strike="noStrike" cap="none" normalizeH="0" baseline="0" dirty="0">
                          <a:ln>
                            <a:noFill/>
                          </a:ln>
                          <a:solidFill>
                            <a:schemeClr val="tx1"/>
                          </a:solidFill>
                          <a:effectLst/>
                          <a:latin typeface="Century Gothic" panose="020B0502020202020204" pitchFamily="34" charset="0"/>
                          <a:cs typeface="Arial" panose="020B0604020202020204" pitchFamily="34" charset="0"/>
                        </a:rPr>
                        <a:t>Value Chain Development Initiatives Programme </a:t>
                      </a:r>
                    </a:p>
                  </a:txBody>
                  <a:tcPr marL="91207" marR="91207" marT="45610" marB="4561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48801413"/>
                  </a:ext>
                </a:extLst>
              </a:tr>
              <a:tr h="297426">
                <a:tc>
                  <a:txBody>
                    <a:bodyPr/>
                    <a:lstStyle/>
                    <a:p>
                      <a:pPr>
                        <a:lnSpc>
                          <a:spcPct val="107000"/>
                        </a:lnSpc>
                      </a:pPr>
                      <a:r>
                        <a:rPr lang="en-US" sz="1500" b="1" kern="1200" dirty="0">
                          <a:solidFill>
                            <a:schemeClr val="tx1"/>
                          </a:solidFill>
                          <a:effectLst/>
                          <a:latin typeface="Century Gothic" panose="020B0502020202020204" pitchFamily="34" charset="0"/>
                          <a:ea typeface="+mn-ea"/>
                          <a:cs typeface="+mn-cs"/>
                        </a:rPr>
                        <a:t>All provinces</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pPr>
                      <a:r>
                        <a:rPr lang="en-ZA" sz="1500" kern="1200" dirty="0">
                          <a:solidFill>
                            <a:schemeClr val="tx1"/>
                          </a:solidFill>
                          <a:effectLst/>
                          <a:latin typeface="Century Gothic" panose="020B0502020202020204" pitchFamily="34" charset="0"/>
                          <a:ea typeface="+mn-ea"/>
                          <a:cs typeface="+mn-cs"/>
                        </a:rPr>
                        <a:t>The National Recordal System (NRS) Initiative</a:t>
                      </a:r>
                      <a:endParaRPr lang="en-US" sz="1500" dirty="0">
                        <a:effectLst/>
                        <a:latin typeface="Century Gothic" panose="020B050202020202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67229244"/>
                  </a:ext>
                </a:extLst>
              </a:tr>
              <a:tr h="311288">
                <a:tc>
                  <a:txBody>
                    <a:bodyPr/>
                    <a:lstStyle/>
                    <a:p>
                      <a:pPr>
                        <a:lnSpc>
                          <a:spcPct val="107000"/>
                        </a:lnSpc>
                      </a:pPr>
                      <a:r>
                        <a:rPr lang="en-US" sz="1500" b="1" kern="1200" dirty="0">
                          <a:solidFill>
                            <a:schemeClr val="tx1"/>
                          </a:solidFill>
                          <a:effectLst/>
                          <a:latin typeface="Century Gothic" panose="020B0502020202020204" pitchFamily="34" charset="0"/>
                          <a:ea typeface="+mn-ea"/>
                          <a:cs typeface="+mn-cs"/>
                        </a:rPr>
                        <a:t>All provinces</a:t>
                      </a:r>
                      <a:endParaRPr lang="en-US" sz="1500" b="1" dirty="0">
                        <a:effectLst/>
                        <a:latin typeface="Century Gothic" panose="020B050202020202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pPr>
                      <a:r>
                        <a:rPr lang="en-US" sz="1500" kern="1200" dirty="0">
                          <a:solidFill>
                            <a:schemeClr val="tx1"/>
                          </a:solidFill>
                          <a:effectLst/>
                          <a:latin typeface="Century Gothic" panose="020B0502020202020204" pitchFamily="34" charset="0"/>
                          <a:ea typeface="+mn-ea"/>
                          <a:cs typeface="+mn-cs"/>
                        </a:rPr>
                        <a:t>National Youth Service</a:t>
                      </a:r>
                      <a:endParaRPr lang="en-US" sz="1500" dirty="0">
                        <a:effectLst/>
                        <a:latin typeface="Century Gothic" panose="020B050202020202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44281"/>
                  </a:ext>
                </a:extLst>
              </a:tr>
              <a:tr h="585052">
                <a:tc>
                  <a:txBody>
                    <a:bodyPr/>
                    <a:lstStyle/>
                    <a:p>
                      <a:pPr marL="0" marR="0" algn="just">
                        <a:spcBef>
                          <a:spcPts val="0"/>
                        </a:spcBef>
                        <a:spcAft>
                          <a:spcPts val="0"/>
                        </a:spcAft>
                      </a:pPr>
                      <a:r>
                        <a:rPr lang="en-ZA" sz="1300" b="1" kern="1200" dirty="0">
                          <a:solidFill>
                            <a:schemeClr val="tx1"/>
                          </a:solidFill>
                          <a:effectLst/>
                          <a:latin typeface="Century Gothic" panose="020B0502020202020204" pitchFamily="34" charset="0"/>
                          <a:ea typeface="+mn-ea"/>
                          <a:cs typeface="+mn-cs"/>
                        </a:rPr>
                        <a:t>All provinces</a:t>
                      </a:r>
                      <a:endParaRPr lang="en-US" sz="1300" b="1" dirty="0">
                        <a:effectLst/>
                        <a:latin typeface="Century Gothic" panose="020B050202020202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pPr>
                      <a:r>
                        <a:rPr lang="en-ZA" sz="1300" kern="1200" dirty="0">
                          <a:solidFill>
                            <a:schemeClr val="tx1"/>
                          </a:solidFill>
                          <a:effectLst/>
                          <a:latin typeface="Century Gothic" panose="020B0502020202020204" pitchFamily="34" charset="0"/>
                          <a:ea typeface="+mn-ea"/>
                          <a:cs typeface="+mn-cs"/>
                        </a:rPr>
                        <a:t>Structured school-based science engagement initiative</a:t>
                      </a:r>
                      <a:endParaRPr lang="en-US" sz="1300" dirty="0">
                        <a:effectLst/>
                        <a:latin typeface="Century Gothic" panose="020B050202020202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1808244"/>
                  </a:ext>
                </a:extLst>
              </a:tr>
            </a:tbl>
          </a:graphicData>
        </a:graphic>
      </p:graphicFrame>
    </p:spTree>
    <p:extLst>
      <p:ext uri="{BB962C8B-B14F-4D97-AF65-F5344CB8AC3E}">
        <p14:creationId xmlns:p14="http://schemas.microsoft.com/office/powerpoint/2010/main" val="3553049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55C2BA-0F45-4301-A114-6F4C582744E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41</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32A985A8-ACAA-40A0-A41E-278130E9542C}"/>
              </a:ext>
            </a:extLst>
          </p:cNvPr>
          <p:cNvSpPr>
            <a:spLocks noGrp="1"/>
          </p:cNvSpPr>
          <p:nvPr>
            <p:ph type="title"/>
          </p:nvPr>
        </p:nvSpPr>
        <p:spPr>
          <a:xfrm>
            <a:off x="0" y="1"/>
            <a:ext cx="9143999" cy="973014"/>
          </a:xfrm>
        </p:spPr>
        <p:txBody>
          <a:bodyPr>
            <a:noAutofit/>
          </a:bodyPr>
          <a:lstStyle/>
          <a:p>
            <a:pPr marL="101600">
              <a:lnSpc>
                <a:spcPct val="80000"/>
              </a:lnSpc>
              <a:spcBef>
                <a:spcPts val="850"/>
              </a:spcBef>
            </a:pPr>
            <a:r>
              <a:rPr lang="en-US" sz="3400" b="1" dirty="0">
                <a:latin typeface="Century Gothic" panose="020B0502020202020204" pitchFamily="34" charset="0"/>
                <a:sym typeface="Helvetica Neue" charset="0"/>
              </a:rPr>
              <a:t/>
            </a:r>
            <a:br>
              <a:rPr lang="en-US" sz="3400" b="1" dirty="0">
                <a:latin typeface="Century Gothic" panose="020B0502020202020204" pitchFamily="34" charset="0"/>
                <a:sym typeface="Helvetica Neue" charset="0"/>
              </a:rPr>
            </a:br>
            <a:r>
              <a:rPr lang="en-US" sz="3400" b="1" dirty="0">
                <a:latin typeface="Century Gothic" panose="020B0502020202020204" pitchFamily="34" charset="0"/>
                <a:sym typeface="Helvetica Neue" charset="0"/>
              </a:rPr>
              <a:t>SAMPLED DSI PROJECTS</a:t>
            </a:r>
            <a:r>
              <a:rPr lang="en-US" sz="3400" dirty="0">
                <a:latin typeface="Century Gothic" panose="020B0502020202020204" pitchFamily="34" charset="0"/>
              </a:rPr>
              <a:t/>
            </a:r>
            <a:br>
              <a:rPr lang="en-US" sz="3400" dirty="0">
                <a:latin typeface="Century Gothic" panose="020B0502020202020204" pitchFamily="34" charset="0"/>
              </a:rPr>
            </a:br>
            <a:endParaRPr lang="en-US" sz="3400" b="1" dirty="0">
              <a:latin typeface="Century Gothic" panose="020B0502020202020204" pitchFamily="34" charset="0"/>
            </a:endParaRPr>
          </a:p>
        </p:txBody>
      </p:sp>
      <p:sp>
        <p:nvSpPr>
          <p:cNvPr id="7" name="Content Placeholder 2">
            <a:extLst>
              <a:ext uri="{FF2B5EF4-FFF2-40B4-BE49-F238E27FC236}">
                <a16:creationId xmlns:a16="http://schemas.microsoft.com/office/drawing/2014/main" id="{9DCB7D58-47BA-4F37-B4BA-56265D8C1C8B}"/>
              </a:ext>
            </a:extLst>
          </p:cNvPr>
          <p:cNvSpPr>
            <a:spLocks noGrp="1"/>
          </p:cNvSpPr>
          <p:nvPr>
            <p:ph idx="1"/>
          </p:nvPr>
        </p:nvSpPr>
        <p:spPr>
          <a:xfrm>
            <a:off x="82062" y="973015"/>
            <a:ext cx="9061938" cy="5685888"/>
          </a:xfrm>
        </p:spPr>
        <p:txBody>
          <a:bodyPr>
            <a:normAutofit/>
          </a:bodyPr>
          <a:lstStyle/>
          <a:p>
            <a:pPr>
              <a:buNone/>
              <a:defRPr/>
            </a:pPr>
            <a:r>
              <a:rPr lang="en-ZA" sz="2000" dirty="0">
                <a:latin typeface="Gill Sans MT" pitchFamily="34" charset="0"/>
              </a:rPr>
              <a:t> </a:t>
            </a:r>
          </a:p>
          <a:p>
            <a:pPr>
              <a:lnSpc>
                <a:spcPct val="150000"/>
              </a:lnSpc>
              <a:buClr>
                <a:srgbClr val="FFC000"/>
              </a:buClr>
              <a:buFont typeface="Wingdings" panose="05000000000000000000" pitchFamily="2" charset="2"/>
              <a:buChar char="ü"/>
              <a:defRPr/>
            </a:pPr>
            <a:endParaRPr lang="it-IT" sz="2000" dirty="0">
              <a:solidFill>
                <a:schemeClr val="tx1"/>
              </a:solidFill>
              <a:latin typeface="Gill Sans MT" pitchFamily="34" charset="0"/>
            </a:endParaRPr>
          </a:p>
          <a:p>
            <a:pPr>
              <a:lnSpc>
                <a:spcPct val="150000"/>
              </a:lnSpc>
              <a:buClr>
                <a:srgbClr val="FFC000"/>
              </a:buClr>
              <a:buFont typeface="Wingdings" panose="05000000000000000000" pitchFamily="2" charset="2"/>
              <a:buChar char="ü"/>
              <a:defRPr/>
            </a:pPr>
            <a:endParaRPr lang="en-ZA" sz="2000" dirty="0">
              <a:solidFill>
                <a:schemeClr val="tx1"/>
              </a:solidFill>
              <a:latin typeface="Gill Sans MT" pitchFamily="34" charset="0"/>
            </a:endParaRPr>
          </a:p>
          <a:p>
            <a:pPr>
              <a:lnSpc>
                <a:spcPct val="150000"/>
              </a:lnSpc>
              <a:buClr>
                <a:srgbClr val="FFC000"/>
              </a:buClr>
              <a:buFont typeface="Wingdings" panose="05000000000000000000" pitchFamily="2" charset="2"/>
              <a:buChar char="ü"/>
              <a:defRPr/>
            </a:pPr>
            <a:endParaRPr lang="en-ZA" sz="2000" dirty="0">
              <a:solidFill>
                <a:schemeClr val="tx1"/>
              </a:solidFill>
              <a:latin typeface="Gill Sans MT" pitchFamily="34" charset="0"/>
            </a:endParaRPr>
          </a:p>
          <a:p>
            <a:pPr>
              <a:lnSpc>
                <a:spcPct val="150000"/>
              </a:lnSpc>
              <a:buClr>
                <a:srgbClr val="FFC000"/>
              </a:buClr>
              <a:buFont typeface="Wingdings" panose="05000000000000000000" pitchFamily="2" charset="2"/>
              <a:buChar char="ü"/>
              <a:defRPr/>
            </a:pPr>
            <a:endParaRPr lang="en-ZA" sz="2000" dirty="0">
              <a:solidFill>
                <a:schemeClr val="tx1"/>
              </a:solidFill>
              <a:latin typeface="Gill Sans MT" pitchFamily="34" charset="0"/>
            </a:endParaRPr>
          </a:p>
          <a:p>
            <a:pPr algn="just">
              <a:buNone/>
              <a:defRPr/>
            </a:pPr>
            <a:endParaRPr lang="en-GB" dirty="0">
              <a:solidFill>
                <a:srgbClr val="FF0000"/>
              </a:solidFill>
            </a:endParaRPr>
          </a:p>
          <a:p>
            <a:pPr algn="just">
              <a:buFont typeface="Wingdings" pitchFamily="2" charset="2"/>
              <a:buChar char="q"/>
              <a:defRPr/>
            </a:pPr>
            <a:endParaRPr lang="en-GB" dirty="0"/>
          </a:p>
          <a:p>
            <a:pPr>
              <a:buNone/>
              <a:defRPr/>
            </a:pPr>
            <a:endParaRPr lang="en-GB" dirty="0">
              <a:latin typeface="Gill Sans MT" pitchFamily="34" charset="0"/>
            </a:endParaRPr>
          </a:p>
          <a:p>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31680325"/>
              </p:ext>
            </p:extLst>
          </p:nvPr>
        </p:nvGraphicFramePr>
        <p:xfrm>
          <a:off x="82062" y="1049656"/>
          <a:ext cx="8963615" cy="5689166"/>
        </p:xfrm>
        <a:graphic>
          <a:graphicData uri="http://schemas.openxmlformats.org/drawingml/2006/table">
            <a:tbl>
              <a:tblPr firstRow="1" bandRow="1"/>
              <a:tblGrid>
                <a:gridCol w="2543151">
                  <a:extLst>
                    <a:ext uri="{9D8B030D-6E8A-4147-A177-3AD203B41FA5}">
                      <a16:colId xmlns:a16="http://schemas.microsoft.com/office/drawing/2014/main" val="201942898"/>
                    </a:ext>
                  </a:extLst>
                </a:gridCol>
                <a:gridCol w="6420464">
                  <a:extLst>
                    <a:ext uri="{9D8B030D-6E8A-4147-A177-3AD203B41FA5}">
                      <a16:colId xmlns:a16="http://schemas.microsoft.com/office/drawing/2014/main" val="3475327952"/>
                    </a:ext>
                  </a:extLst>
                </a:gridCol>
              </a:tblGrid>
              <a:tr h="445507">
                <a:tc>
                  <a:txBody>
                    <a:bodyPr/>
                    <a:lstStyle/>
                    <a:p>
                      <a:pPr marL="0" marR="0">
                        <a:lnSpc>
                          <a:spcPct val="107000"/>
                        </a:lnSpc>
                        <a:spcBef>
                          <a:spcPts val="0"/>
                        </a:spcBef>
                        <a:spcAft>
                          <a:spcPts val="0"/>
                        </a:spcAft>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Name of  the Province</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Name of the Project</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717713317"/>
                  </a:ext>
                </a:extLst>
              </a:tr>
              <a:tr h="267078">
                <a:tc>
                  <a:txBody>
                    <a:bodyPr/>
                    <a:lstStyle/>
                    <a:p>
                      <a:pPr>
                        <a:lnSpc>
                          <a:spcPct val="107000"/>
                        </a:lnSpc>
                      </a:pPr>
                      <a:r>
                        <a:rPr lang="en-US" sz="1400" b="1" kern="1200" dirty="0">
                          <a:solidFill>
                            <a:schemeClr val="tx1"/>
                          </a:solidFill>
                          <a:effectLst/>
                          <a:latin typeface="Century Gothic" panose="020B0502020202020204" pitchFamily="34" charset="0"/>
                          <a:ea typeface="+mn-ea"/>
                          <a:cs typeface="+mn-cs"/>
                        </a:rPr>
                        <a:t>Northern Cape</a:t>
                      </a:r>
                      <a:endParaRPr lang="en-US" sz="1400" b="1" dirty="0">
                        <a:effectLst/>
                        <a:latin typeface="Century Gothic" panose="020B050202020202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pPr>
                      <a:r>
                        <a:rPr lang="en-US" sz="1400" kern="1200" dirty="0">
                          <a:solidFill>
                            <a:schemeClr val="tx1"/>
                          </a:solidFill>
                          <a:effectLst/>
                          <a:latin typeface="Century Gothic" panose="020B0502020202020204" pitchFamily="34" charset="0"/>
                          <a:ea typeface="+mn-ea"/>
                          <a:cs typeface="+mn-cs"/>
                        </a:rPr>
                        <a:t>Construction of the SKA  Science Tourism Centre in Carnavon</a:t>
                      </a:r>
                      <a:endParaRPr lang="en-US" sz="1400" dirty="0">
                        <a:effectLst/>
                        <a:latin typeface="Century Gothic" panose="020B050202020202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29684197"/>
                  </a:ext>
                </a:extLst>
              </a:tr>
              <a:tr h="344961">
                <a:tc>
                  <a:txBody>
                    <a:bodyPr/>
                    <a:lstStyle/>
                    <a:p>
                      <a:pPr marL="0" marR="0">
                        <a:lnSpc>
                          <a:spcPct val="107000"/>
                        </a:lnSpc>
                        <a:spcBef>
                          <a:spcPts val="0"/>
                        </a:spcBef>
                        <a:spcAft>
                          <a:spcPts val="0"/>
                        </a:spcAft>
                      </a:pP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Western Cape</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Global Alliance for Chronic Diseases, Hypertension and Diabetes call</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9743895"/>
                  </a:ext>
                </a:extLst>
              </a:tr>
              <a:tr h="287336">
                <a:tc>
                  <a:txBody>
                    <a:bodyPr/>
                    <a:lstStyle/>
                    <a:p>
                      <a:pPr marL="0" marR="0">
                        <a:lnSpc>
                          <a:spcPct val="107000"/>
                        </a:lnSpc>
                        <a:spcBef>
                          <a:spcPts val="0"/>
                        </a:spcBef>
                        <a:spcAft>
                          <a:spcPts val="0"/>
                        </a:spcAft>
                      </a:pP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Gauteng</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Sterile Insect Technology (SIT) for Malaria Mosquitoes </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7003970"/>
                  </a:ext>
                </a:extLst>
              </a:tr>
              <a:tr h="335226">
                <a:tc>
                  <a:txBody>
                    <a:bodyPr/>
                    <a:lstStyle/>
                    <a:p>
                      <a:pPr marL="0" marR="0">
                        <a:lnSpc>
                          <a:spcPct val="107000"/>
                        </a:lnSpc>
                        <a:spcBef>
                          <a:spcPts val="0"/>
                        </a:spcBef>
                        <a:spcAft>
                          <a:spcPts val="0"/>
                        </a:spcAft>
                      </a:pP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Gauteng</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Nuclear Medicine and Bioscience TICP (NBM-TICP)</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09672075"/>
                  </a:ext>
                </a:extLst>
              </a:tr>
              <a:tr h="239447">
                <a:tc>
                  <a:txBody>
                    <a:bodyPr/>
                    <a:lstStyle/>
                    <a:p>
                      <a:pPr marL="0" marR="0">
                        <a:lnSpc>
                          <a:spcPct val="107000"/>
                        </a:lnSpc>
                        <a:spcBef>
                          <a:spcPts val="0"/>
                        </a:spcBef>
                        <a:spcAft>
                          <a:spcPts val="0"/>
                        </a:spcAft>
                      </a:pPr>
                      <a:r>
                        <a:rPr lang="en-US" sz="1400" b="1" dirty="0">
                          <a:effectLst/>
                          <a:latin typeface="Century Gothic" panose="020B0502020202020204" pitchFamily="34" charset="0"/>
                          <a:ea typeface="Calibri" panose="020F0502020204030204" pitchFamily="34" charset="0"/>
                          <a:cs typeface="Times New Roman" panose="02020603050405020304" pitchFamily="18" charset="0"/>
                        </a:rPr>
                        <a:t>North West</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1400" dirty="0">
                          <a:effectLst/>
                          <a:latin typeface="Century Gothic" panose="020B0502020202020204" pitchFamily="34" charset="0"/>
                          <a:ea typeface="Calibri" panose="020F0502020204030204" pitchFamily="34" charset="0"/>
                          <a:cs typeface="Times New Roman" panose="02020603050405020304" pitchFamily="18" charset="0"/>
                        </a:rPr>
                        <a:t>Active Pharmaceutical Ingredient (API) Technology Innovation Cluster</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260875"/>
                  </a:ext>
                </a:extLst>
              </a:tr>
              <a:tr h="269378">
                <a:tc>
                  <a:txBody>
                    <a:bodyPr/>
                    <a:lstStyle/>
                    <a:p>
                      <a:pPr>
                        <a:lnSpc>
                          <a:spcPct val="107000"/>
                        </a:lnSpc>
                      </a:pPr>
                      <a:r>
                        <a:rPr lang="en-US" sz="1400" b="1" dirty="0">
                          <a:effectLst/>
                          <a:latin typeface="Century Gothic" panose="020B0502020202020204" pitchFamily="34" charset="0"/>
                          <a:cs typeface="Calibri" panose="020F0502020204030204" pitchFamily="34" charset="0"/>
                        </a:rPr>
                        <a:t>Western</a:t>
                      </a:r>
                      <a:r>
                        <a:rPr lang="en-US" sz="1400" b="1" baseline="0" dirty="0">
                          <a:effectLst/>
                          <a:latin typeface="Century Gothic" panose="020B0502020202020204" pitchFamily="34" charset="0"/>
                          <a:cs typeface="Calibri" panose="020F0502020204030204" pitchFamily="34" charset="0"/>
                        </a:rPr>
                        <a:t> Cape (SAMRC)</a:t>
                      </a:r>
                      <a:endParaRPr lang="en-US" sz="1400" b="1" dirty="0">
                        <a:effectLst/>
                        <a:latin typeface="Century Gothic" panose="020B0502020202020204" pitchFamily="34" charset="0"/>
                        <a:cs typeface="Calibri" panose="020F0502020204030204" pitchFamily="34"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pPr>
                      <a:r>
                        <a:rPr lang="en-US" sz="1400" dirty="0">
                          <a:effectLst/>
                          <a:latin typeface="Century Gothic" panose="020B0502020202020204" pitchFamily="34" charset="0"/>
                          <a:cs typeface="Calibri" panose="020F0502020204030204" pitchFamily="34" charset="0"/>
                        </a:rPr>
                        <a:t>Strategic</a:t>
                      </a:r>
                      <a:r>
                        <a:rPr lang="en-US" sz="1400" baseline="0" dirty="0">
                          <a:effectLst/>
                          <a:latin typeface="Century Gothic" panose="020B0502020202020204" pitchFamily="34" charset="0"/>
                          <a:cs typeface="Calibri" panose="020F0502020204030204" pitchFamily="34" charset="0"/>
                        </a:rPr>
                        <a:t> Health Innovation Partnerships</a:t>
                      </a:r>
                      <a:endParaRPr lang="en-US" sz="1400" dirty="0">
                        <a:effectLst/>
                        <a:latin typeface="Century Gothic" panose="020B0502020202020204" pitchFamily="34" charset="0"/>
                        <a:cs typeface="Calibri" panose="020F0502020204030204" pitchFamily="34"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19912097"/>
                  </a:ext>
                </a:extLst>
              </a:tr>
              <a:tr h="308199">
                <a:tc>
                  <a:txBody>
                    <a:bodyPr/>
                    <a:lstStyle/>
                    <a:p>
                      <a:pPr>
                        <a:lnSpc>
                          <a:spcPct val="100000"/>
                        </a:lnSpc>
                      </a:pPr>
                      <a:r>
                        <a:rPr lang="en-US" sz="1400" b="1" dirty="0">
                          <a:effectLst/>
                          <a:latin typeface="Century Gothic" panose="020B0502020202020204" pitchFamily="34" charset="0"/>
                          <a:cs typeface="Calibri" panose="020F0502020204030204" pitchFamily="34" charset="0"/>
                        </a:rPr>
                        <a:t>Western</a:t>
                      </a:r>
                      <a:r>
                        <a:rPr lang="en-US" sz="1400" b="1" baseline="0" dirty="0">
                          <a:effectLst/>
                          <a:latin typeface="Century Gothic" panose="020B0502020202020204" pitchFamily="34" charset="0"/>
                          <a:cs typeface="Calibri" panose="020F0502020204030204" pitchFamily="34" charset="0"/>
                        </a:rPr>
                        <a:t> Cape</a:t>
                      </a:r>
                      <a:endParaRPr lang="en-US" sz="1400" b="1" dirty="0">
                        <a:effectLst/>
                        <a:latin typeface="Century Gothic" panose="020B0502020202020204" pitchFamily="34" charset="0"/>
                        <a:cs typeface="Calibri" panose="020F0502020204030204" pitchFamily="34"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0000"/>
                        </a:lnSpc>
                      </a:pPr>
                      <a:r>
                        <a:rPr lang="en-US" sz="1400" dirty="0" err="1">
                          <a:effectLst/>
                          <a:latin typeface="Century Gothic" panose="020B0502020202020204" pitchFamily="34" charset="0"/>
                          <a:cs typeface="Calibri" panose="020F0502020204030204" pitchFamily="34" charset="0"/>
                        </a:rPr>
                        <a:t>Biovac</a:t>
                      </a:r>
                      <a:endParaRPr lang="en-US" sz="1400" dirty="0">
                        <a:effectLst/>
                        <a:latin typeface="Century Gothic" panose="020B0502020202020204" pitchFamily="34" charset="0"/>
                        <a:cs typeface="Calibri" panose="020F0502020204030204" pitchFamily="34"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67472214"/>
                  </a:ext>
                </a:extLst>
              </a:tr>
              <a:tr h="3137600">
                <a:tc>
                  <a:txBody>
                    <a:bodyPr/>
                    <a:lstStyle/>
                    <a:p>
                      <a:pPr algn="just">
                        <a:lnSpc>
                          <a:spcPct val="107000"/>
                        </a:lnSpc>
                      </a:pPr>
                      <a:r>
                        <a:rPr lang="en-US" sz="1400" b="1" dirty="0">
                          <a:effectLst/>
                          <a:latin typeface="Century Gothic" panose="020B0502020202020204" pitchFamily="34" charset="0"/>
                          <a:cs typeface="Times New Roman" panose="02020603050405020304" pitchFamily="18" charset="0"/>
                        </a:rPr>
                        <a:t>Gauteng, KwaZulu Natal, Western Cape, Eastern Cape</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just">
                        <a:lnSpc>
                          <a:spcPct val="107000"/>
                        </a:lnSpc>
                      </a:pPr>
                      <a:r>
                        <a:rPr lang="en-US" sz="1400" dirty="0">
                          <a:effectLst/>
                          <a:latin typeface="Century Gothic" panose="020B0502020202020204" pitchFamily="34" charset="0"/>
                          <a:cs typeface="Times New Roman" panose="02020603050405020304" pitchFamily="18" charset="0"/>
                        </a:rPr>
                        <a:t>Strategic Industrial </a:t>
                      </a:r>
                      <a:r>
                        <a:rPr lang="en-US" sz="1400" dirty="0" err="1">
                          <a:effectLst/>
                          <a:latin typeface="Century Gothic" panose="020B0502020202020204" pitchFamily="34" charset="0"/>
                          <a:cs typeface="Times New Roman" panose="02020603050405020304" pitchFamily="18" charset="0"/>
                        </a:rPr>
                        <a:t>Bioinnovation</a:t>
                      </a:r>
                      <a:r>
                        <a:rPr lang="en-US" sz="1400" dirty="0">
                          <a:effectLst/>
                          <a:latin typeface="Century Gothic" panose="020B0502020202020204" pitchFamily="34" charset="0"/>
                          <a:cs typeface="Times New Roman" panose="02020603050405020304" pitchFamily="18" charset="0"/>
                        </a:rPr>
                        <a:t> </a:t>
                      </a:r>
                      <a:r>
                        <a:rPr lang="en-US" sz="1400" dirty="0" err="1">
                          <a:effectLst/>
                          <a:latin typeface="Century Gothic" panose="020B0502020202020204" pitchFamily="34" charset="0"/>
                          <a:cs typeface="Times New Roman" panose="02020603050405020304" pitchFamily="18" charset="0"/>
                        </a:rPr>
                        <a:t>Programme</a:t>
                      </a:r>
                      <a:r>
                        <a:rPr lang="en-US" sz="1400" dirty="0">
                          <a:effectLst/>
                          <a:latin typeface="Century Gothic" panose="020B0502020202020204" pitchFamily="34" charset="0"/>
                          <a:cs typeface="Times New Roman" panose="02020603050405020304" pitchFamily="18" charset="0"/>
                        </a:rPr>
                        <a:t> (SIIP) jointly implemented by the CSIR and TIA:</a:t>
                      </a:r>
                    </a:p>
                    <a:p>
                      <a:pPr marL="171450" indent="-171450" algn="just">
                        <a:lnSpc>
                          <a:spcPct val="107000"/>
                        </a:lnSpc>
                        <a:buFont typeface="Arial" panose="020B0604020202020204" pitchFamily="34" charset="0"/>
                        <a:buChar char="•"/>
                      </a:pPr>
                      <a:r>
                        <a:rPr lang="en-US" sz="1400" b="1" dirty="0" err="1">
                          <a:effectLst/>
                          <a:latin typeface="Century Gothic" panose="020B0502020202020204" pitchFamily="34" charset="0"/>
                          <a:cs typeface="Arial" panose="020B0604020202020204" pitchFamily="34" charset="0"/>
                        </a:rPr>
                        <a:t>CapeBio</a:t>
                      </a:r>
                      <a:r>
                        <a:rPr lang="en-US" sz="1400" b="1" dirty="0">
                          <a:effectLst/>
                          <a:latin typeface="Century Gothic" panose="020B0502020202020204" pitchFamily="34" charset="0"/>
                          <a:cs typeface="Arial" panose="020B0604020202020204" pitchFamily="34" charset="0"/>
                        </a:rPr>
                        <a:t>: </a:t>
                      </a:r>
                      <a:r>
                        <a:rPr lang="en-US" sz="1400" b="0" dirty="0">
                          <a:effectLst/>
                          <a:latin typeface="Century Gothic" panose="020B0502020202020204" pitchFamily="34" charset="0"/>
                          <a:cs typeface="Arial" panose="020B0604020202020204" pitchFamily="34" charset="0"/>
                        </a:rPr>
                        <a:t>A spin-out enterprise looking at bioprospecting of indigenous microbial diversity for industrial biomolecules (reagents, proteins and enzymes);</a:t>
                      </a:r>
                    </a:p>
                    <a:p>
                      <a:pPr marL="171450" marR="0" indent="-171450" algn="just" fontAlgn="base">
                        <a:lnSpc>
                          <a:spcPct val="107000"/>
                        </a:lnSpc>
                        <a:spcBef>
                          <a:spcPts val="0"/>
                        </a:spcBef>
                        <a:spcAft>
                          <a:spcPts val="0"/>
                        </a:spcAft>
                        <a:buFont typeface="Arial" panose="020B0604020202020204" pitchFamily="34" charset="0"/>
                        <a:buChar char="•"/>
                      </a:pPr>
                      <a:r>
                        <a:rPr lang="en-US" sz="1400" b="1" dirty="0" err="1">
                          <a:effectLst/>
                          <a:latin typeface="Century Gothic" panose="020B0502020202020204" pitchFamily="34" charset="0"/>
                          <a:ea typeface="Times New Roman" panose="02020603050405020304" pitchFamily="18" charset="0"/>
                          <a:cs typeface="Arial" panose="020B0604020202020204" pitchFamily="34" charset="0"/>
                        </a:rPr>
                        <a:t>Lignotech</a:t>
                      </a:r>
                      <a:r>
                        <a:rPr lang="en-US" sz="1400" dirty="0">
                          <a:effectLst/>
                          <a:latin typeface="Century Gothic" panose="020B0502020202020204" pitchFamily="34" charset="0"/>
                          <a:ea typeface="Times New Roman" panose="02020603050405020304" pitchFamily="18" charset="0"/>
                          <a:cs typeface="Arial" panose="020B0604020202020204" pitchFamily="34" charset="0"/>
                        </a:rPr>
                        <a:t>: A technology start up targeting the valorization of biomass feedstocks into bio-based chemicals and materials;</a:t>
                      </a:r>
                    </a:p>
                    <a:p>
                      <a:pPr marL="171450" marR="0" indent="-171450" algn="just" fontAlgn="base">
                        <a:lnSpc>
                          <a:spcPct val="107000"/>
                        </a:lnSpc>
                        <a:spcBef>
                          <a:spcPts val="0"/>
                        </a:spcBef>
                        <a:spcAft>
                          <a:spcPts val="0"/>
                        </a:spcAft>
                        <a:buFont typeface="Arial" panose="020B0604020202020204" pitchFamily="34" charset="0"/>
                        <a:buChar char="•"/>
                      </a:pPr>
                      <a:r>
                        <a:rPr lang="en-US" sz="1400" dirty="0">
                          <a:effectLst/>
                          <a:latin typeface="Century Gothic" panose="020B0502020202020204" pitchFamily="34" charset="0"/>
                          <a:ea typeface="Times New Roman" panose="02020603050405020304" pitchFamily="18" charset="0"/>
                          <a:cs typeface="Arial" panose="020B0604020202020204" pitchFamily="34" charset="0"/>
                        </a:rPr>
                        <a:t>Forestry </a:t>
                      </a:r>
                      <a:r>
                        <a:rPr lang="en-US" sz="1400" dirty="0" err="1">
                          <a:effectLst/>
                          <a:latin typeface="Century Gothic" panose="020B0502020202020204" pitchFamily="34" charset="0"/>
                          <a:ea typeface="Times New Roman" panose="02020603050405020304" pitchFamily="18" charset="0"/>
                          <a:cs typeface="Arial" panose="020B0604020202020204" pitchFamily="34" charset="0"/>
                        </a:rPr>
                        <a:t>Bioeconomy</a:t>
                      </a:r>
                      <a:r>
                        <a:rPr lang="en-US" sz="1400" dirty="0">
                          <a:effectLst/>
                          <a:latin typeface="Century Gothic" panose="020B0502020202020204" pitchFamily="34" charset="0"/>
                          <a:ea typeface="Times New Roman" panose="02020603050405020304" pitchFamily="18" charset="0"/>
                          <a:cs typeface="Arial" panose="020B0604020202020204" pitchFamily="34" charset="0"/>
                        </a:rPr>
                        <a:t> Cluster – A technology cluster looking  innovation interventions in the forestry sector;</a:t>
                      </a:r>
                    </a:p>
                    <a:p>
                      <a:pPr marL="171450" marR="0" indent="-171450" fontAlgn="base">
                        <a:lnSpc>
                          <a:spcPct val="107000"/>
                        </a:lnSpc>
                        <a:spcBef>
                          <a:spcPts val="0"/>
                        </a:spcBef>
                        <a:spcAft>
                          <a:spcPts val="0"/>
                        </a:spcAft>
                        <a:buFont typeface="Arial" panose="020B0604020202020204" pitchFamily="34" charset="0"/>
                        <a:buChar char="•"/>
                      </a:pPr>
                      <a:r>
                        <a:rPr lang="en-US" sz="1400" b="1" dirty="0">
                          <a:effectLst/>
                          <a:latin typeface="Century Gothic" panose="020B0502020202020204" pitchFamily="34" charset="0"/>
                          <a:ea typeface="Calibri" panose="020F0502020204030204" pitchFamily="34" charset="0"/>
                          <a:cs typeface="Arial" panose="020B0604020202020204" pitchFamily="34" charset="0"/>
                        </a:rPr>
                        <a:t>CSIR - </a:t>
                      </a:r>
                      <a:r>
                        <a:rPr lang="en-US" sz="1400" b="1" dirty="0" err="1">
                          <a:effectLst/>
                          <a:latin typeface="Century Gothic" panose="020B0502020202020204" pitchFamily="34" charset="0"/>
                          <a:ea typeface="Calibri" panose="020F0502020204030204" pitchFamily="34" charset="0"/>
                          <a:cs typeface="Arial" panose="020B0604020202020204" pitchFamily="34" charset="0"/>
                        </a:rPr>
                        <a:t>Biomanufacuring</a:t>
                      </a:r>
                      <a:r>
                        <a:rPr lang="en-US" sz="1400" b="1" dirty="0">
                          <a:effectLst/>
                          <a:latin typeface="Century Gothic" panose="020B0502020202020204" pitchFamily="34" charset="0"/>
                          <a:ea typeface="Calibri" panose="020F0502020204030204" pitchFamily="34" charset="0"/>
                          <a:cs typeface="Arial" panose="020B0604020202020204" pitchFamily="34" charset="0"/>
                        </a:rPr>
                        <a:t> Centre: </a:t>
                      </a:r>
                      <a:r>
                        <a:rPr lang="en-US" sz="1400" dirty="0">
                          <a:effectLst/>
                          <a:latin typeface="Century Gothic" panose="020B0502020202020204" pitchFamily="34" charset="0"/>
                          <a:ea typeface="Calibri" panose="020F0502020204030204" pitchFamily="34" charset="0"/>
                          <a:cs typeface="Arial" panose="020B0604020202020204" pitchFamily="34" charset="0"/>
                        </a:rPr>
                        <a:t>A technical incubator supporting the upscaling of bio-based technologies</a:t>
                      </a:r>
                    </a:p>
                    <a:p>
                      <a:pPr marL="171450" marR="0" indent="-171450" fontAlgn="base">
                        <a:lnSpc>
                          <a:spcPct val="107000"/>
                        </a:lnSpc>
                        <a:spcBef>
                          <a:spcPts val="0"/>
                        </a:spcBef>
                        <a:spcAft>
                          <a:spcPts val="0"/>
                        </a:spcAft>
                        <a:buFont typeface="Arial" panose="020B0604020202020204" pitchFamily="34" charset="0"/>
                        <a:buChar char="•"/>
                      </a:pPr>
                      <a:r>
                        <a:rPr lang="en-US" sz="1400" b="1" dirty="0">
                          <a:effectLst/>
                          <a:latin typeface="Century Gothic" panose="020B0502020202020204" pitchFamily="34" charset="0"/>
                          <a:ea typeface="Calibri" panose="020F0502020204030204" pitchFamily="34" charset="0"/>
                          <a:cs typeface="Arial" panose="020B0604020202020204" pitchFamily="34" charset="0"/>
                        </a:rPr>
                        <a:t>CSIR  - Industrial Biocatalysis Hub :</a:t>
                      </a:r>
                      <a:r>
                        <a:rPr lang="en-US" sz="1400" b="0" i="0" u="none" strike="noStrike" kern="1200" baseline="0" dirty="0">
                          <a:solidFill>
                            <a:schemeClr val="tx1"/>
                          </a:solidFill>
                          <a:effectLst/>
                          <a:latin typeface="Century Gothic" panose="020B0502020202020204" pitchFamily="34" charset="0"/>
                          <a:ea typeface="+mn-ea"/>
                          <a:cs typeface="Arial" panose="020B0604020202020204" pitchFamily="34" charset="0"/>
                        </a:rPr>
                        <a:t> A</a:t>
                      </a:r>
                      <a:r>
                        <a:rPr lang="en-US" sz="1400" b="0" i="0" u="none" strike="noStrike" kern="1200" baseline="0" dirty="0">
                          <a:solidFill>
                            <a:schemeClr val="tx1"/>
                          </a:solidFill>
                          <a:latin typeface="Century Gothic" panose="020B0502020202020204" pitchFamily="34" charset="0"/>
                          <a:ea typeface="+mn-ea"/>
                          <a:cs typeface="Arial" panose="020B0604020202020204" pitchFamily="34" charset="0"/>
                        </a:rPr>
                        <a:t> technology platform for industrial assimilation of </a:t>
                      </a:r>
                      <a:r>
                        <a:rPr lang="en-US" sz="1400" b="0" i="0" u="none" strike="noStrike" kern="1200" baseline="0" dirty="0" err="1">
                          <a:solidFill>
                            <a:schemeClr val="tx1"/>
                          </a:solidFill>
                          <a:latin typeface="Century Gothic" panose="020B0502020202020204" pitchFamily="34" charset="0"/>
                          <a:ea typeface="+mn-ea"/>
                          <a:cs typeface="Arial" panose="020B0604020202020204" pitchFamily="34" charset="0"/>
                        </a:rPr>
                        <a:t>biocatalysis</a:t>
                      </a:r>
                      <a:r>
                        <a:rPr lang="en-US" sz="1400" b="0" i="0" u="none" strike="noStrike" kern="1200" baseline="0" dirty="0">
                          <a:solidFill>
                            <a:schemeClr val="tx1"/>
                          </a:solidFill>
                          <a:latin typeface="Century Gothic" panose="020B0502020202020204" pitchFamily="34" charset="0"/>
                          <a:ea typeface="+mn-ea"/>
                          <a:cs typeface="Arial" panose="020B0604020202020204" pitchFamily="34" charset="0"/>
                        </a:rPr>
                        <a:t> technology.</a:t>
                      </a:r>
                      <a:endParaRPr lang="en-US" sz="1400" dirty="0">
                        <a:effectLst/>
                        <a:latin typeface="Century Gothic" panose="020B0502020202020204" pitchFamily="34" charset="0"/>
                        <a:ea typeface="Calibri" panose="020F0502020204030204" pitchFamily="34" charset="0"/>
                        <a:cs typeface="Arial" panose="020B0604020202020204" pitchFamily="34"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00858716"/>
                  </a:ext>
                </a:extLst>
              </a:tr>
            </a:tbl>
          </a:graphicData>
        </a:graphic>
      </p:graphicFrame>
    </p:spTree>
    <p:extLst>
      <p:ext uri="{BB962C8B-B14F-4D97-AF65-F5344CB8AC3E}">
        <p14:creationId xmlns:p14="http://schemas.microsoft.com/office/powerpoint/2010/main" val="2380147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55C2BA-0F45-4301-A114-6F4C582744E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32A985A8-ACAA-40A0-A41E-278130E9542C}"/>
              </a:ext>
            </a:extLst>
          </p:cNvPr>
          <p:cNvSpPr>
            <a:spLocks noGrp="1"/>
          </p:cNvSpPr>
          <p:nvPr>
            <p:ph type="title"/>
          </p:nvPr>
        </p:nvSpPr>
        <p:spPr>
          <a:xfrm>
            <a:off x="0" y="1"/>
            <a:ext cx="9143999" cy="973014"/>
          </a:xfrm>
        </p:spPr>
        <p:txBody>
          <a:bodyPr>
            <a:noAutofit/>
          </a:bodyPr>
          <a:lstStyle/>
          <a:p>
            <a:pPr marL="101600">
              <a:lnSpc>
                <a:spcPct val="80000"/>
              </a:lnSpc>
              <a:spcBef>
                <a:spcPts val="850"/>
              </a:spcBef>
            </a:pPr>
            <a:r>
              <a:rPr lang="en-US" sz="3200" b="1" dirty="0">
                <a:latin typeface="Century Gothic" panose="020B0502020202020204" pitchFamily="34" charset="0"/>
                <a:sym typeface="Helvetica Neue" charset="0"/>
              </a:rPr>
              <a:t>Sampled projects                              </a:t>
            </a:r>
            <a:r>
              <a:rPr lang="en-US" sz="3200" dirty="0">
                <a:latin typeface="Century Gothic" panose="020B0502020202020204" pitchFamily="34" charset="0"/>
              </a:rPr>
              <a:t/>
            </a:r>
            <a:br>
              <a:rPr lang="en-US" sz="3200" dirty="0">
                <a:latin typeface="Century Gothic" panose="020B0502020202020204" pitchFamily="34" charset="0"/>
              </a:rPr>
            </a:br>
            <a:endParaRPr lang="en-US" sz="3200" b="1" dirty="0">
              <a:latin typeface="Century Gothic" panose="020B0502020202020204" pitchFamily="34" charset="0"/>
            </a:endParaRPr>
          </a:p>
        </p:txBody>
      </p:sp>
      <p:sp>
        <p:nvSpPr>
          <p:cNvPr id="7" name="Content Placeholder 2">
            <a:extLst>
              <a:ext uri="{FF2B5EF4-FFF2-40B4-BE49-F238E27FC236}">
                <a16:creationId xmlns:a16="http://schemas.microsoft.com/office/drawing/2014/main" id="{9DCB7D58-47BA-4F37-B4BA-56265D8C1C8B}"/>
              </a:ext>
            </a:extLst>
          </p:cNvPr>
          <p:cNvSpPr>
            <a:spLocks noGrp="1"/>
          </p:cNvSpPr>
          <p:nvPr>
            <p:ph idx="1"/>
          </p:nvPr>
        </p:nvSpPr>
        <p:spPr>
          <a:xfrm>
            <a:off x="82062" y="973015"/>
            <a:ext cx="9061938" cy="5685888"/>
          </a:xfrm>
        </p:spPr>
        <p:txBody>
          <a:bodyPr>
            <a:normAutofit/>
          </a:bodyPr>
          <a:lstStyle/>
          <a:p>
            <a:pPr>
              <a:buNone/>
              <a:defRPr/>
            </a:pPr>
            <a:r>
              <a:rPr lang="en-ZA" sz="2000" dirty="0">
                <a:latin typeface="Gill Sans MT" pitchFamily="34" charset="0"/>
              </a:rPr>
              <a:t> </a:t>
            </a:r>
          </a:p>
          <a:p>
            <a:pPr>
              <a:lnSpc>
                <a:spcPct val="150000"/>
              </a:lnSpc>
              <a:buClr>
                <a:srgbClr val="FFC000"/>
              </a:buClr>
              <a:buFont typeface="Wingdings" panose="05000000000000000000" pitchFamily="2" charset="2"/>
              <a:buChar char="ü"/>
              <a:defRPr/>
            </a:pPr>
            <a:endParaRPr lang="it-IT" sz="2000" dirty="0">
              <a:solidFill>
                <a:schemeClr val="tx1"/>
              </a:solidFill>
              <a:latin typeface="Gill Sans MT" pitchFamily="34" charset="0"/>
            </a:endParaRPr>
          </a:p>
          <a:p>
            <a:pPr>
              <a:lnSpc>
                <a:spcPct val="150000"/>
              </a:lnSpc>
              <a:buClr>
                <a:srgbClr val="FFC000"/>
              </a:buClr>
              <a:buFont typeface="Wingdings" panose="05000000000000000000" pitchFamily="2" charset="2"/>
              <a:buChar char="ü"/>
              <a:defRPr/>
            </a:pPr>
            <a:endParaRPr lang="en-ZA" sz="2000" dirty="0">
              <a:solidFill>
                <a:schemeClr val="tx1"/>
              </a:solidFill>
              <a:latin typeface="Gill Sans MT" pitchFamily="34" charset="0"/>
            </a:endParaRPr>
          </a:p>
          <a:p>
            <a:pPr>
              <a:lnSpc>
                <a:spcPct val="150000"/>
              </a:lnSpc>
              <a:buClr>
                <a:srgbClr val="FFC000"/>
              </a:buClr>
              <a:buFont typeface="Wingdings" panose="05000000000000000000" pitchFamily="2" charset="2"/>
              <a:buChar char="ü"/>
              <a:defRPr/>
            </a:pPr>
            <a:endParaRPr lang="en-ZA" sz="2000" dirty="0">
              <a:solidFill>
                <a:schemeClr val="tx1"/>
              </a:solidFill>
              <a:latin typeface="Gill Sans MT" pitchFamily="34" charset="0"/>
            </a:endParaRPr>
          </a:p>
          <a:p>
            <a:pPr>
              <a:lnSpc>
                <a:spcPct val="150000"/>
              </a:lnSpc>
              <a:buClr>
                <a:srgbClr val="FFC000"/>
              </a:buClr>
              <a:buFont typeface="Wingdings" panose="05000000000000000000" pitchFamily="2" charset="2"/>
              <a:buChar char="ü"/>
              <a:defRPr/>
            </a:pPr>
            <a:endParaRPr lang="en-ZA" sz="2000" dirty="0">
              <a:solidFill>
                <a:schemeClr val="tx1"/>
              </a:solidFill>
              <a:latin typeface="Gill Sans MT" pitchFamily="34" charset="0"/>
            </a:endParaRPr>
          </a:p>
          <a:p>
            <a:pPr algn="just">
              <a:buNone/>
              <a:defRPr/>
            </a:pPr>
            <a:endParaRPr lang="en-GB" dirty="0">
              <a:solidFill>
                <a:srgbClr val="FF0000"/>
              </a:solidFill>
            </a:endParaRPr>
          </a:p>
          <a:p>
            <a:pPr algn="just">
              <a:buFont typeface="Wingdings" pitchFamily="2" charset="2"/>
              <a:buChar char="q"/>
              <a:defRPr/>
            </a:pPr>
            <a:endParaRPr lang="en-GB" dirty="0"/>
          </a:p>
          <a:p>
            <a:pPr>
              <a:buNone/>
              <a:defRPr/>
            </a:pPr>
            <a:endParaRPr lang="en-GB" dirty="0">
              <a:latin typeface="Gill Sans MT" pitchFamily="34" charset="0"/>
            </a:endParaRPr>
          </a:p>
          <a:p>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4020623846"/>
              </p:ext>
            </p:extLst>
          </p:nvPr>
        </p:nvGraphicFramePr>
        <p:xfrm>
          <a:off x="60694" y="1051453"/>
          <a:ext cx="9022610" cy="5516329"/>
        </p:xfrm>
        <a:graphic>
          <a:graphicData uri="http://schemas.openxmlformats.org/drawingml/2006/table">
            <a:tbl>
              <a:tblPr firstRow="1" bandRow="1"/>
              <a:tblGrid>
                <a:gridCol w="3331696">
                  <a:extLst>
                    <a:ext uri="{9D8B030D-6E8A-4147-A177-3AD203B41FA5}">
                      <a16:colId xmlns:a16="http://schemas.microsoft.com/office/drawing/2014/main" val="201942898"/>
                    </a:ext>
                  </a:extLst>
                </a:gridCol>
                <a:gridCol w="5690914">
                  <a:extLst>
                    <a:ext uri="{9D8B030D-6E8A-4147-A177-3AD203B41FA5}">
                      <a16:colId xmlns:a16="http://schemas.microsoft.com/office/drawing/2014/main" val="3475327952"/>
                    </a:ext>
                  </a:extLst>
                </a:gridCol>
              </a:tblGrid>
              <a:tr h="577548">
                <a:tc>
                  <a:txBody>
                    <a:bodyPr/>
                    <a:lstStyle/>
                    <a:p>
                      <a:pPr marL="0" marR="0">
                        <a:lnSpc>
                          <a:spcPct val="107000"/>
                        </a:lnSpc>
                        <a:spcBef>
                          <a:spcPts val="0"/>
                        </a:spcBef>
                        <a:spcAft>
                          <a:spcPts val="0"/>
                        </a:spcAft>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Name of the Province</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140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Name of the Project</a:t>
                      </a:r>
                      <a:endParaRPr lang="en-US" sz="1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717713317"/>
                  </a:ext>
                </a:extLst>
              </a:tr>
              <a:tr h="438636">
                <a:tc>
                  <a:txBody>
                    <a:bodyPr/>
                    <a:lstStyle/>
                    <a:p>
                      <a:pPr>
                        <a:lnSpc>
                          <a:spcPct val="107000"/>
                        </a:lnSpc>
                      </a:pPr>
                      <a:r>
                        <a:rPr lang="en-US" sz="1400" b="1" dirty="0">
                          <a:effectLst/>
                          <a:latin typeface="Century Gothic" panose="020B0502020202020204" pitchFamily="34" charset="0"/>
                          <a:cs typeface="Times New Roman" panose="02020603050405020304" pitchFamily="18" charset="0"/>
                        </a:rPr>
                        <a:t>Free State,</a:t>
                      </a:r>
                      <a:r>
                        <a:rPr lang="en-US" sz="1400" b="1" baseline="0" dirty="0">
                          <a:effectLst/>
                          <a:latin typeface="Century Gothic" panose="020B0502020202020204" pitchFamily="34" charset="0"/>
                          <a:cs typeface="Times New Roman" panose="02020603050405020304" pitchFamily="18" charset="0"/>
                        </a:rPr>
                        <a:t> </a:t>
                      </a:r>
                      <a:r>
                        <a:rPr lang="en-US" sz="1400" b="1" dirty="0">
                          <a:effectLst/>
                          <a:latin typeface="Century Gothic" panose="020B0502020202020204" pitchFamily="34" charset="0"/>
                          <a:cs typeface="Times New Roman" panose="02020603050405020304" pitchFamily="18" charset="0"/>
                        </a:rPr>
                        <a:t>Eastern</a:t>
                      </a:r>
                      <a:r>
                        <a:rPr lang="en-US" sz="1400" b="1" baseline="0" dirty="0">
                          <a:effectLst/>
                          <a:latin typeface="Century Gothic" panose="020B0502020202020204" pitchFamily="34" charset="0"/>
                          <a:cs typeface="Times New Roman" panose="02020603050405020304" pitchFamily="18" charset="0"/>
                        </a:rPr>
                        <a:t> Cape, Western Cape and KwaZulu Natal and </a:t>
                      </a:r>
                      <a:endParaRPr lang="en-US" sz="1400" b="1" dirty="0">
                        <a:effectLst/>
                        <a:latin typeface="Century Gothic" panose="020B050202020202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l" defTabSz="912114" rtl="0" eaLnBrk="1" latinLnBrk="0" hangingPunct="1">
                        <a:lnSpc>
                          <a:spcPct val="107000"/>
                        </a:lnSpc>
                      </a:pPr>
                      <a:r>
                        <a:rPr lang="en-US" sz="1400" kern="1200" dirty="0">
                          <a:solidFill>
                            <a:schemeClr val="tx1"/>
                          </a:solidFill>
                          <a:effectLst/>
                          <a:latin typeface="Century Gothic" panose="020B0502020202020204" pitchFamily="34" charset="0"/>
                          <a:ea typeface="+mn-ea"/>
                          <a:cs typeface="Times New Roman" panose="02020603050405020304" pitchFamily="18" charset="0"/>
                        </a:rPr>
                        <a:t>Living</a:t>
                      </a:r>
                      <a:r>
                        <a:rPr lang="en-US" sz="1400" kern="1200" baseline="0" dirty="0">
                          <a:solidFill>
                            <a:schemeClr val="tx1"/>
                          </a:solidFill>
                          <a:effectLst/>
                          <a:latin typeface="Century Gothic" panose="020B0502020202020204" pitchFamily="34" charset="0"/>
                          <a:ea typeface="+mn-ea"/>
                          <a:cs typeface="Times New Roman" panose="02020603050405020304" pitchFamily="18" charset="0"/>
                        </a:rPr>
                        <a:t> Labs Programme</a:t>
                      </a:r>
                      <a:endParaRPr lang="en-US" sz="1400" kern="1200" dirty="0">
                        <a:solidFill>
                          <a:schemeClr val="tx1"/>
                        </a:solidFill>
                        <a:effectLst/>
                        <a:latin typeface="Century Gothic" panose="020B0502020202020204" pitchFamily="34" charset="0"/>
                        <a:ea typeface="+mn-ea"/>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29684197"/>
                  </a:ext>
                </a:extLst>
              </a:tr>
              <a:tr h="393290">
                <a:tc>
                  <a:txBody>
                    <a:bodyPr/>
                    <a:lstStyle/>
                    <a:p>
                      <a:pPr>
                        <a:lnSpc>
                          <a:spcPct val="107000"/>
                        </a:lnSpc>
                      </a:pPr>
                      <a:r>
                        <a:rPr lang="en-US" sz="1400" b="1" dirty="0">
                          <a:effectLst/>
                          <a:latin typeface="Century Gothic" panose="020B0502020202020204" pitchFamily="34" charset="0"/>
                          <a:cs typeface="Times New Roman" panose="02020603050405020304" pitchFamily="18" charset="0"/>
                        </a:rPr>
                        <a:t>Limpopo and Eastern Cape</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l" defTabSz="912114" rtl="0" eaLnBrk="1" latinLnBrk="0" hangingPunct="1">
                        <a:lnSpc>
                          <a:spcPct val="107000"/>
                        </a:lnSpc>
                      </a:pPr>
                      <a:r>
                        <a:rPr lang="en-US" sz="1400" kern="1200" dirty="0">
                          <a:solidFill>
                            <a:schemeClr val="tx1"/>
                          </a:solidFill>
                          <a:effectLst/>
                          <a:latin typeface="Century Gothic" panose="020B0502020202020204" pitchFamily="34" charset="0"/>
                          <a:ea typeface="+mn-ea"/>
                          <a:cs typeface="Times New Roman" panose="02020603050405020304" pitchFamily="18" charset="0"/>
                        </a:rPr>
                        <a:t>Innovation Champions for LED</a:t>
                      </a:r>
                      <a:r>
                        <a:rPr lang="en-US" sz="1400" kern="1200" baseline="0" dirty="0">
                          <a:solidFill>
                            <a:schemeClr val="tx1"/>
                          </a:solidFill>
                          <a:effectLst/>
                          <a:latin typeface="Century Gothic" panose="020B0502020202020204" pitchFamily="34" charset="0"/>
                          <a:ea typeface="+mn-ea"/>
                          <a:cs typeface="Times New Roman" panose="02020603050405020304" pitchFamily="18" charset="0"/>
                        </a:rPr>
                        <a:t> </a:t>
                      </a:r>
                      <a:endParaRPr lang="en-US" sz="1400" kern="1200" dirty="0">
                        <a:solidFill>
                          <a:schemeClr val="tx1"/>
                        </a:solidFill>
                        <a:effectLst/>
                        <a:latin typeface="Century Gothic" panose="020B0502020202020204" pitchFamily="34" charset="0"/>
                        <a:ea typeface="+mn-ea"/>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21533110"/>
                  </a:ext>
                </a:extLst>
              </a:tr>
              <a:tr h="403123">
                <a:tc>
                  <a:txBody>
                    <a:bodyPr/>
                    <a:lstStyle/>
                    <a:p>
                      <a:pPr>
                        <a:lnSpc>
                          <a:spcPct val="107000"/>
                        </a:lnSpc>
                      </a:pPr>
                      <a:r>
                        <a:rPr lang="en-US" sz="1400" b="1" dirty="0">
                          <a:effectLst/>
                          <a:latin typeface="Century Gothic" panose="020B0502020202020204" pitchFamily="34" charset="0"/>
                          <a:cs typeface="Times New Roman" panose="02020603050405020304" pitchFamily="18" charset="0"/>
                        </a:rPr>
                        <a:t>North</a:t>
                      </a:r>
                      <a:r>
                        <a:rPr lang="en-US" sz="1400" b="1" baseline="0" dirty="0">
                          <a:effectLst/>
                          <a:latin typeface="Century Gothic" panose="020B0502020202020204" pitchFamily="34" charset="0"/>
                          <a:cs typeface="Times New Roman" panose="02020603050405020304" pitchFamily="18" charset="0"/>
                        </a:rPr>
                        <a:t> West</a:t>
                      </a:r>
                      <a:r>
                        <a:rPr lang="en-US" sz="1400" b="1" dirty="0">
                          <a:effectLst/>
                          <a:latin typeface="Century Gothic" panose="020B0502020202020204" pitchFamily="34" charset="0"/>
                          <a:cs typeface="Times New Roman" panose="02020603050405020304" pitchFamily="18" charset="0"/>
                        </a:rPr>
                        <a:t>,</a:t>
                      </a:r>
                      <a:r>
                        <a:rPr lang="en-US" sz="1400" b="1" baseline="0" dirty="0">
                          <a:effectLst/>
                          <a:latin typeface="Century Gothic" panose="020B0502020202020204" pitchFamily="34" charset="0"/>
                          <a:cs typeface="Times New Roman" panose="02020603050405020304" pitchFamily="18" charset="0"/>
                        </a:rPr>
                        <a:t> </a:t>
                      </a:r>
                      <a:r>
                        <a:rPr lang="en-US" sz="1400" b="1" dirty="0">
                          <a:effectLst/>
                          <a:latin typeface="Century Gothic" panose="020B0502020202020204" pitchFamily="34" charset="0"/>
                          <a:cs typeface="Times New Roman" panose="02020603050405020304" pitchFamily="18" charset="0"/>
                        </a:rPr>
                        <a:t>Eastern</a:t>
                      </a:r>
                      <a:r>
                        <a:rPr lang="en-US" sz="1400" b="1" baseline="0" dirty="0">
                          <a:effectLst/>
                          <a:latin typeface="Century Gothic" panose="020B0502020202020204" pitchFamily="34" charset="0"/>
                          <a:cs typeface="Times New Roman" panose="02020603050405020304" pitchFamily="18" charset="0"/>
                        </a:rPr>
                        <a:t> Cape, Western Cape, Northern Cape </a:t>
                      </a:r>
                      <a:endParaRPr lang="en-US" sz="1400" b="1" dirty="0">
                        <a:effectLst/>
                        <a:latin typeface="Century Gothic" panose="020B050202020202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algn="l" defTabSz="912114" rtl="0" eaLnBrk="1" latinLnBrk="0" hangingPunct="1">
                        <a:lnSpc>
                          <a:spcPct val="107000"/>
                        </a:lnSpc>
                      </a:pPr>
                      <a:r>
                        <a:rPr lang="en-US" sz="1400" kern="1200" dirty="0">
                          <a:solidFill>
                            <a:schemeClr val="tx1"/>
                          </a:solidFill>
                          <a:effectLst/>
                          <a:latin typeface="Century Gothic" panose="020B0502020202020204" pitchFamily="34" charset="0"/>
                          <a:ea typeface="+mn-ea"/>
                          <a:cs typeface="Times New Roman" panose="02020603050405020304" pitchFamily="18" charset="0"/>
                        </a:rPr>
                        <a:t>Local Innovation Advancement Toolkit (LIAT)</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04062892"/>
                  </a:ext>
                </a:extLst>
              </a:tr>
              <a:tr h="403123">
                <a:tc>
                  <a:txBody>
                    <a:bodyPr/>
                    <a:lstStyle/>
                    <a:p>
                      <a:pPr marL="0" marR="0" indent="0" algn="l" defTabSz="912114" rtl="0" eaLnBrk="1" fontAlgn="auto" latinLnBrk="0" hangingPunct="1">
                        <a:lnSpc>
                          <a:spcPct val="107000"/>
                        </a:lnSpc>
                        <a:spcBef>
                          <a:spcPts val="0"/>
                        </a:spcBef>
                        <a:spcAft>
                          <a:spcPts val="0"/>
                        </a:spcAft>
                        <a:buClrTx/>
                        <a:buSzTx/>
                        <a:buFontTx/>
                        <a:buNone/>
                        <a:tabLst/>
                        <a:defRPr/>
                      </a:pPr>
                      <a:r>
                        <a:rPr lang="en-US" sz="1400" b="1" kern="1200" dirty="0">
                          <a:solidFill>
                            <a:schemeClr val="tx1"/>
                          </a:solidFill>
                          <a:effectLst/>
                          <a:latin typeface="Century Gothic" panose="020B0502020202020204" pitchFamily="34" charset="0"/>
                          <a:ea typeface="+mn-ea"/>
                          <a:cs typeface="Times New Roman" panose="02020603050405020304" pitchFamily="18" charset="0"/>
                        </a:rPr>
                        <a:t>National</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912114" rtl="0" eaLnBrk="1" fontAlgn="auto" latinLnBrk="0" hangingPunct="1">
                        <a:lnSpc>
                          <a:spcPct val="107000"/>
                        </a:lnSpc>
                        <a:spcBef>
                          <a:spcPts val="0"/>
                        </a:spcBef>
                        <a:spcAft>
                          <a:spcPts val="0"/>
                        </a:spcAft>
                        <a:buClrTx/>
                        <a:buSzTx/>
                        <a:buFontTx/>
                        <a:buNone/>
                        <a:tabLst/>
                        <a:defRPr/>
                      </a:pPr>
                      <a:r>
                        <a:rPr lang="en-US" sz="1400" kern="1200" dirty="0">
                          <a:solidFill>
                            <a:schemeClr val="tx1"/>
                          </a:solidFill>
                          <a:effectLst/>
                          <a:latin typeface="Century Gothic" panose="020B0502020202020204" pitchFamily="34" charset="0"/>
                          <a:ea typeface="+mn-ea"/>
                          <a:cs typeface="Times New Roman" panose="02020603050405020304" pitchFamily="18" charset="0"/>
                        </a:rPr>
                        <a:t>Schools ICT Maturity Assessment Tool</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92112898"/>
                  </a:ext>
                </a:extLst>
              </a:tr>
              <a:tr h="403123">
                <a:tc>
                  <a:txBody>
                    <a:bodyPr/>
                    <a:lstStyle/>
                    <a:p>
                      <a:pPr marL="0" marR="0" indent="0" algn="l" defTabSz="912114" rtl="0" eaLnBrk="1" fontAlgn="auto" latinLnBrk="0" hangingPunct="1">
                        <a:lnSpc>
                          <a:spcPct val="107000"/>
                        </a:lnSpc>
                        <a:spcBef>
                          <a:spcPts val="0"/>
                        </a:spcBef>
                        <a:spcAft>
                          <a:spcPts val="0"/>
                        </a:spcAft>
                        <a:buClrTx/>
                        <a:buSzTx/>
                        <a:buFontTx/>
                        <a:buNone/>
                        <a:tabLst/>
                        <a:defRPr/>
                      </a:pPr>
                      <a:r>
                        <a:rPr lang="en-US" sz="1400" b="1" dirty="0">
                          <a:effectLst/>
                          <a:latin typeface="Century Gothic" panose="020B0502020202020204" pitchFamily="34" charset="0"/>
                          <a:cs typeface="Times New Roman" panose="02020603050405020304" pitchFamily="18" charset="0"/>
                        </a:rPr>
                        <a:t>Gauteng, KZN, Free</a:t>
                      </a:r>
                      <a:r>
                        <a:rPr lang="en-US" sz="1400" b="1" baseline="0" dirty="0">
                          <a:effectLst/>
                          <a:latin typeface="Century Gothic" panose="020B0502020202020204" pitchFamily="34" charset="0"/>
                          <a:cs typeface="Times New Roman" panose="02020603050405020304" pitchFamily="18" charset="0"/>
                        </a:rPr>
                        <a:t> State, Eastern Cape</a:t>
                      </a:r>
                      <a:endParaRPr lang="en-US" sz="1400" b="1" dirty="0">
                        <a:effectLst/>
                        <a:latin typeface="Century Gothic" panose="020B050202020202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912114" rtl="0" eaLnBrk="1" fontAlgn="base" latinLnBrk="0" hangingPunct="1">
                        <a:lnSpc>
                          <a:spcPct val="107000"/>
                        </a:lnSpc>
                        <a:spcBef>
                          <a:spcPts val="0"/>
                        </a:spcBef>
                        <a:spcAft>
                          <a:spcPts val="0"/>
                        </a:spcAft>
                        <a:buClrTx/>
                        <a:buSzTx/>
                        <a:buFontTx/>
                        <a:buNone/>
                        <a:tabLst/>
                        <a:defRPr/>
                      </a:pPr>
                      <a:r>
                        <a:rPr lang="en-ZA" sz="1400" kern="1200" dirty="0">
                          <a:solidFill>
                            <a:schemeClr val="tx1"/>
                          </a:solidFill>
                          <a:effectLst/>
                          <a:latin typeface="Century Gothic" panose="020B0502020202020204" pitchFamily="34" charset="0"/>
                          <a:ea typeface="+mn-ea"/>
                          <a:cs typeface="+mn-cs"/>
                        </a:rPr>
                        <a:t>Technology Acquisition and Development Fund</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82640483"/>
                  </a:ext>
                </a:extLst>
              </a:tr>
              <a:tr h="403123">
                <a:tc>
                  <a:txBody>
                    <a:bodyPr/>
                    <a:lstStyle/>
                    <a:p>
                      <a:pPr marL="0" marR="0" indent="0" algn="l" defTabSz="912114" rtl="0" eaLnBrk="1" fontAlgn="auto" latinLnBrk="0" hangingPunct="1">
                        <a:lnSpc>
                          <a:spcPct val="107000"/>
                        </a:lnSpc>
                        <a:spcBef>
                          <a:spcPts val="0"/>
                        </a:spcBef>
                        <a:spcAft>
                          <a:spcPts val="0"/>
                        </a:spcAft>
                        <a:buClrTx/>
                        <a:buSzTx/>
                        <a:buFontTx/>
                        <a:buNone/>
                        <a:tabLst/>
                        <a:defRPr/>
                      </a:pPr>
                      <a:r>
                        <a:rPr lang="en-US" sz="1400" b="1" kern="1200" dirty="0">
                          <a:solidFill>
                            <a:schemeClr val="tx1"/>
                          </a:solidFill>
                          <a:effectLst/>
                          <a:latin typeface="Century Gothic" panose="020B0502020202020204" pitchFamily="34" charset="0"/>
                          <a:ea typeface="+mn-ea"/>
                          <a:cs typeface="+mn-cs"/>
                        </a:rPr>
                        <a:t>Eastern</a:t>
                      </a:r>
                      <a:r>
                        <a:rPr lang="en-US" sz="1400" b="1" kern="1200" baseline="0" dirty="0">
                          <a:solidFill>
                            <a:schemeClr val="tx1"/>
                          </a:solidFill>
                          <a:effectLst/>
                          <a:latin typeface="Century Gothic" panose="020B0502020202020204" pitchFamily="34" charset="0"/>
                          <a:ea typeface="+mn-ea"/>
                          <a:cs typeface="+mn-cs"/>
                        </a:rPr>
                        <a:t> Cape, Gauteng, KwaZulu Natal</a:t>
                      </a:r>
                      <a:endParaRPr lang="en-US" sz="1400" b="1" kern="1200" dirty="0">
                        <a:solidFill>
                          <a:schemeClr val="tx1"/>
                        </a:solidFill>
                        <a:effectLst/>
                        <a:latin typeface="Century Gothic" panose="020B0502020202020204" pitchFamily="34" charset="0"/>
                        <a:ea typeface="+mn-ea"/>
                        <a:cs typeface="+mn-cs"/>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912114" rtl="0" eaLnBrk="1" fontAlgn="base" latinLnBrk="0" hangingPunct="1">
                        <a:lnSpc>
                          <a:spcPct val="107000"/>
                        </a:lnSpc>
                        <a:spcBef>
                          <a:spcPts val="0"/>
                        </a:spcBef>
                        <a:spcAft>
                          <a:spcPts val="0"/>
                        </a:spcAft>
                        <a:buClrTx/>
                        <a:buSzTx/>
                        <a:buFontTx/>
                        <a:buNone/>
                        <a:tabLst/>
                        <a:defRPr/>
                      </a:pPr>
                      <a:r>
                        <a:rPr lang="en-ZA" sz="1400" kern="1200" dirty="0">
                          <a:solidFill>
                            <a:schemeClr val="tx1"/>
                          </a:solidFill>
                          <a:effectLst/>
                          <a:latin typeface="Century Gothic" panose="020B0502020202020204" pitchFamily="34" charset="0"/>
                          <a:ea typeface="+mn-ea"/>
                          <a:cs typeface="+mn-cs"/>
                        </a:rPr>
                        <a:t>Grassroots</a:t>
                      </a:r>
                      <a:r>
                        <a:rPr lang="en-ZA" sz="1400" kern="1200" baseline="0" dirty="0">
                          <a:solidFill>
                            <a:schemeClr val="tx1"/>
                          </a:solidFill>
                          <a:effectLst/>
                          <a:latin typeface="Century Gothic" panose="020B0502020202020204" pitchFamily="34" charset="0"/>
                          <a:ea typeface="+mn-ea"/>
                          <a:cs typeface="+mn-cs"/>
                        </a:rPr>
                        <a:t> Innovation Programme</a:t>
                      </a:r>
                      <a:endParaRPr lang="en-US" sz="1400" kern="1200" dirty="0">
                        <a:solidFill>
                          <a:schemeClr val="tx1"/>
                        </a:solidFill>
                        <a:effectLst/>
                        <a:latin typeface="Century Gothic" panose="020B0502020202020204" pitchFamily="34" charset="0"/>
                        <a:ea typeface="+mn-ea"/>
                        <a:cs typeface="+mn-cs"/>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7625728"/>
                  </a:ext>
                </a:extLst>
              </a:tr>
              <a:tr h="492375">
                <a:tc>
                  <a:txBody>
                    <a:bodyPr/>
                    <a:lstStyle/>
                    <a:p>
                      <a:pPr marL="0" marR="0" indent="0" algn="l" defTabSz="912114" rtl="0" eaLnBrk="1" fontAlgn="auto" latinLnBrk="0" hangingPunct="1">
                        <a:lnSpc>
                          <a:spcPct val="107000"/>
                        </a:lnSpc>
                        <a:spcBef>
                          <a:spcPts val="0"/>
                        </a:spcBef>
                        <a:spcAft>
                          <a:spcPts val="0"/>
                        </a:spcAft>
                        <a:buClrTx/>
                        <a:buSzTx/>
                        <a:buFontTx/>
                        <a:buNone/>
                        <a:tabLst/>
                        <a:defRPr/>
                      </a:pPr>
                      <a:r>
                        <a:rPr lang="en-US" sz="1400" b="1" dirty="0">
                          <a:effectLst/>
                          <a:latin typeface="Century Gothic" panose="020B0502020202020204" pitchFamily="34" charset="0"/>
                          <a:cs typeface="Times New Roman" panose="02020603050405020304" pitchFamily="18" charset="0"/>
                        </a:rPr>
                        <a:t>National </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912114" rtl="0" eaLnBrk="1" fontAlgn="base" latinLnBrk="0" hangingPunct="1">
                        <a:lnSpc>
                          <a:spcPct val="107000"/>
                        </a:lnSpc>
                        <a:spcBef>
                          <a:spcPts val="0"/>
                        </a:spcBef>
                        <a:spcAft>
                          <a:spcPts val="0"/>
                        </a:spcAft>
                        <a:buClrTx/>
                        <a:buSzTx/>
                        <a:buFontTx/>
                        <a:buNone/>
                        <a:tabLst/>
                        <a:defRPr/>
                      </a:pPr>
                      <a:r>
                        <a:rPr lang="en-US" sz="1400" dirty="0">
                          <a:effectLst/>
                          <a:latin typeface="Century Gothic" panose="020B0502020202020204" pitchFamily="34" charset="0"/>
                          <a:cs typeface="Times New Roman" panose="02020603050405020304" pitchFamily="18" charset="0"/>
                        </a:rPr>
                        <a:t>The Municipal Innovation Maturity Innovation (MIMI)</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23843074"/>
                  </a:ext>
                </a:extLst>
              </a:tr>
              <a:tr h="403123">
                <a:tc>
                  <a:txBody>
                    <a:bodyPr/>
                    <a:lstStyle/>
                    <a:p>
                      <a:pPr>
                        <a:lnSpc>
                          <a:spcPct val="107000"/>
                        </a:lnSpc>
                      </a:pPr>
                      <a:r>
                        <a:rPr lang="en-US" sz="1400" b="1" dirty="0">
                          <a:effectLst/>
                          <a:latin typeface="Century Gothic" panose="020B0502020202020204" pitchFamily="34" charset="0"/>
                          <a:cs typeface="Times New Roman" panose="02020603050405020304" pitchFamily="18" charset="0"/>
                        </a:rPr>
                        <a:t>Western Cape</a:t>
                      </a:r>
                    </a:p>
                    <a:p>
                      <a:pPr>
                        <a:lnSpc>
                          <a:spcPct val="107000"/>
                        </a:lnSpc>
                      </a:pPr>
                      <a:r>
                        <a:rPr lang="en-US" sz="1400" b="1" dirty="0">
                          <a:effectLst/>
                          <a:latin typeface="Century Gothic" panose="020B0502020202020204" pitchFamily="34" charset="0"/>
                          <a:cs typeface="Times New Roman" panose="02020603050405020304" pitchFamily="18" charset="0"/>
                        </a:rPr>
                        <a:t>Eastern Cape</a:t>
                      </a:r>
                    </a:p>
                    <a:p>
                      <a:pPr>
                        <a:lnSpc>
                          <a:spcPct val="107000"/>
                        </a:lnSpc>
                      </a:pPr>
                      <a:r>
                        <a:rPr lang="en-US" sz="1400" b="1" dirty="0">
                          <a:effectLst/>
                          <a:latin typeface="Century Gothic" panose="020B0502020202020204" pitchFamily="34" charset="0"/>
                          <a:cs typeface="Times New Roman" panose="02020603050405020304" pitchFamily="18" charset="0"/>
                        </a:rPr>
                        <a:t>KwaZulu Natal</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pPr>
                      <a:r>
                        <a:rPr lang="en-US" sz="1400" dirty="0">
                          <a:effectLst/>
                          <a:latin typeface="Century Gothic" panose="020B0502020202020204" pitchFamily="34" charset="0"/>
                          <a:cs typeface="Times New Roman" panose="02020603050405020304" pitchFamily="18" charset="0"/>
                        </a:rPr>
                        <a:t>Living Catchments Project</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90324266"/>
                  </a:ext>
                </a:extLst>
              </a:tr>
              <a:tr h="403123">
                <a:tc>
                  <a:txBody>
                    <a:bodyPr/>
                    <a:lstStyle/>
                    <a:p>
                      <a:pPr>
                        <a:lnSpc>
                          <a:spcPct val="107000"/>
                        </a:lnSpc>
                      </a:pPr>
                      <a:r>
                        <a:rPr lang="en-US" sz="1400" b="1" dirty="0">
                          <a:effectLst/>
                          <a:latin typeface="Century Gothic" panose="020B0502020202020204" pitchFamily="34" charset="0"/>
                          <a:cs typeface="Times New Roman" panose="02020603050405020304" pitchFamily="18" charset="0"/>
                        </a:rPr>
                        <a:t>KwaZulu Natal</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pPr>
                      <a:r>
                        <a:rPr lang="en-US" sz="1400" dirty="0">
                          <a:effectLst/>
                          <a:latin typeface="Century Gothic" panose="020B0502020202020204" pitchFamily="34" charset="0"/>
                          <a:cs typeface="Times New Roman" panose="02020603050405020304" pitchFamily="18" charset="0"/>
                        </a:rPr>
                        <a:t>Enviro Champs</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74637223"/>
                  </a:ext>
                </a:extLst>
              </a:tr>
              <a:tr h="403123">
                <a:tc>
                  <a:txBody>
                    <a:bodyPr/>
                    <a:lstStyle/>
                    <a:p>
                      <a:pPr>
                        <a:lnSpc>
                          <a:spcPct val="107000"/>
                        </a:lnSpc>
                      </a:pPr>
                      <a:r>
                        <a:rPr lang="en-US" sz="1400" b="1" dirty="0">
                          <a:effectLst/>
                          <a:latin typeface="Century Gothic" panose="020B0502020202020204" pitchFamily="34" charset="0"/>
                          <a:cs typeface="Times New Roman" panose="02020603050405020304" pitchFamily="18" charset="0"/>
                        </a:rPr>
                        <a:t>ALL PROVINCES</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indent="0" algn="l" defTabSz="912114" rtl="0" eaLnBrk="1" fontAlgn="auto" latinLnBrk="0" hangingPunct="1">
                        <a:lnSpc>
                          <a:spcPct val="107000"/>
                        </a:lnSpc>
                        <a:spcBef>
                          <a:spcPts val="0"/>
                        </a:spcBef>
                        <a:spcAft>
                          <a:spcPts val="0"/>
                        </a:spcAft>
                        <a:buClrTx/>
                        <a:buSzTx/>
                        <a:buFontTx/>
                        <a:buNone/>
                        <a:tabLst/>
                        <a:defRPr/>
                      </a:pPr>
                      <a:r>
                        <a:rPr lang="en-US" sz="1400" dirty="0">
                          <a:effectLst/>
                          <a:latin typeface="Century Gothic" panose="020B0502020202020204" pitchFamily="34" charset="0"/>
                          <a:cs typeface="Times New Roman" panose="02020603050405020304" pitchFamily="18" charset="0"/>
                        </a:rPr>
                        <a:t>Regional Innovation Support Programme (RISP)</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23544789"/>
                  </a:ext>
                </a:extLst>
              </a:tr>
            </a:tbl>
          </a:graphicData>
        </a:graphic>
      </p:graphicFrame>
    </p:spTree>
    <p:extLst>
      <p:ext uri="{BB962C8B-B14F-4D97-AF65-F5344CB8AC3E}">
        <p14:creationId xmlns:p14="http://schemas.microsoft.com/office/powerpoint/2010/main" val="1777671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55C2BA-0F45-4301-A114-6F4C582744E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43</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32A985A8-ACAA-40A0-A41E-278130E9542C}"/>
              </a:ext>
            </a:extLst>
          </p:cNvPr>
          <p:cNvSpPr>
            <a:spLocks noGrp="1"/>
          </p:cNvSpPr>
          <p:nvPr>
            <p:ph type="title"/>
          </p:nvPr>
        </p:nvSpPr>
        <p:spPr>
          <a:xfrm>
            <a:off x="0" y="1"/>
            <a:ext cx="9143999" cy="973014"/>
          </a:xfrm>
        </p:spPr>
        <p:txBody>
          <a:bodyPr>
            <a:noAutofit/>
          </a:bodyPr>
          <a:lstStyle/>
          <a:p>
            <a:pPr marL="101600">
              <a:lnSpc>
                <a:spcPct val="80000"/>
              </a:lnSpc>
              <a:spcBef>
                <a:spcPts val="850"/>
              </a:spcBef>
            </a:pPr>
            <a:r>
              <a:rPr lang="en-US" sz="3000" b="1" dirty="0">
                <a:latin typeface="Century Gothic" panose="020B0502020202020204" pitchFamily="34" charset="0"/>
                <a:sym typeface="Helvetica Neue" charset="0"/>
              </a:rPr>
              <a:t>Sampled projects                            </a:t>
            </a:r>
            <a:r>
              <a:rPr lang="en-US" sz="3000" dirty="0">
                <a:latin typeface="Gill Sans MT" panose="020B0502020104020203" pitchFamily="34" charset="0"/>
              </a:rPr>
              <a:t/>
            </a:r>
            <a:br>
              <a:rPr lang="en-US" sz="3000" dirty="0">
                <a:latin typeface="Gill Sans MT" panose="020B0502020104020203" pitchFamily="34" charset="0"/>
              </a:rPr>
            </a:br>
            <a:endParaRPr lang="en-US" sz="3000" b="1" dirty="0">
              <a:latin typeface="Gill Sans MT" panose="020B0502020104020203" pitchFamily="34" charset="0"/>
            </a:endParaRPr>
          </a:p>
        </p:txBody>
      </p:sp>
      <p:sp>
        <p:nvSpPr>
          <p:cNvPr id="7" name="Content Placeholder 2">
            <a:extLst>
              <a:ext uri="{FF2B5EF4-FFF2-40B4-BE49-F238E27FC236}">
                <a16:creationId xmlns:a16="http://schemas.microsoft.com/office/drawing/2014/main" id="{9DCB7D58-47BA-4F37-B4BA-56265D8C1C8B}"/>
              </a:ext>
            </a:extLst>
          </p:cNvPr>
          <p:cNvSpPr>
            <a:spLocks noGrp="1"/>
          </p:cNvSpPr>
          <p:nvPr>
            <p:ph idx="1"/>
          </p:nvPr>
        </p:nvSpPr>
        <p:spPr>
          <a:xfrm>
            <a:off x="82062" y="973015"/>
            <a:ext cx="9061938" cy="5685888"/>
          </a:xfrm>
        </p:spPr>
        <p:txBody>
          <a:bodyPr>
            <a:normAutofit/>
          </a:bodyPr>
          <a:lstStyle/>
          <a:p>
            <a:pPr>
              <a:buNone/>
              <a:defRPr/>
            </a:pPr>
            <a:r>
              <a:rPr lang="en-ZA" sz="2000" dirty="0">
                <a:latin typeface="Gill Sans MT" pitchFamily="34" charset="0"/>
              </a:rPr>
              <a:t> </a:t>
            </a:r>
          </a:p>
          <a:p>
            <a:pPr>
              <a:lnSpc>
                <a:spcPct val="150000"/>
              </a:lnSpc>
              <a:buClr>
                <a:srgbClr val="FFC000"/>
              </a:buClr>
              <a:buFont typeface="Wingdings" panose="05000000000000000000" pitchFamily="2" charset="2"/>
              <a:buChar char="ü"/>
              <a:defRPr/>
            </a:pPr>
            <a:endParaRPr lang="it-IT" sz="2000" dirty="0">
              <a:solidFill>
                <a:schemeClr val="tx1"/>
              </a:solidFill>
              <a:latin typeface="Gill Sans MT" pitchFamily="34" charset="0"/>
            </a:endParaRPr>
          </a:p>
          <a:p>
            <a:pPr>
              <a:lnSpc>
                <a:spcPct val="150000"/>
              </a:lnSpc>
              <a:buClr>
                <a:srgbClr val="FFC000"/>
              </a:buClr>
              <a:buFont typeface="Wingdings" panose="05000000000000000000" pitchFamily="2" charset="2"/>
              <a:buChar char="ü"/>
              <a:defRPr/>
            </a:pPr>
            <a:endParaRPr lang="en-ZA" sz="2000" dirty="0">
              <a:solidFill>
                <a:schemeClr val="tx1"/>
              </a:solidFill>
              <a:latin typeface="Gill Sans MT" pitchFamily="34" charset="0"/>
            </a:endParaRPr>
          </a:p>
          <a:p>
            <a:pPr>
              <a:lnSpc>
                <a:spcPct val="150000"/>
              </a:lnSpc>
              <a:buClr>
                <a:srgbClr val="FFC000"/>
              </a:buClr>
              <a:buFont typeface="Wingdings" panose="05000000000000000000" pitchFamily="2" charset="2"/>
              <a:buChar char="ü"/>
              <a:defRPr/>
            </a:pPr>
            <a:endParaRPr lang="en-ZA" sz="2000" dirty="0">
              <a:solidFill>
                <a:schemeClr val="tx1"/>
              </a:solidFill>
              <a:latin typeface="Gill Sans MT" pitchFamily="34" charset="0"/>
            </a:endParaRPr>
          </a:p>
          <a:p>
            <a:pPr>
              <a:lnSpc>
                <a:spcPct val="150000"/>
              </a:lnSpc>
              <a:buClr>
                <a:srgbClr val="FFC000"/>
              </a:buClr>
              <a:buFont typeface="Wingdings" panose="05000000000000000000" pitchFamily="2" charset="2"/>
              <a:buChar char="ü"/>
              <a:defRPr/>
            </a:pPr>
            <a:endParaRPr lang="en-ZA" sz="2000" dirty="0">
              <a:solidFill>
                <a:schemeClr val="tx1"/>
              </a:solidFill>
              <a:latin typeface="Gill Sans MT" pitchFamily="34" charset="0"/>
            </a:endParaRPr>
          </a:p>
          <a:p>
            <a:pPr algn="just">
              <a:buNone/>
              <a:defRPr/>
            </a:pPr>
            <a:endParaRPr lang="en-GB" dirty="0">
              <a:solidFill>
                <a:srgbClr val="FF0000"/>
              </a:solidFill>
            </a:endParaRPr>
          </a:p>
          <a:p>
            <a:pPr algn="just">
              <a:buFont typeface="Wingdings" pitchFamily="2" charset="2"/>
              <a:buChar char="q"/>
              <a:defRPr/>
            </a:pPr>
            <a:endParaRPr lang="en-GB" dirty="0"/>
          </a:p>
          <a:p>
            <a:pPr>
              <a:buNone/>
              <a:defRPr/>
            </a:pPr>
            <a:endParaRPr lang="en-GB" dirty="0">
              <a:latin typeface="Gill Sans MT" pitchFamily="34" charset="0"/>
            </a:endParaRPr>
          </a:p>
          <a:p>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1835962134"/>
              </p:ext>
            </p:extLst>
          </p:nvPr>
        </p:nvGraphicFramePr>
        <p:xfrm>
          <a:off x="41030" y="973015"/>
          <a:ext cx="9061937" cy="6010287"/>
        </p:xfrm>
        <a:graphic>
          <a:graphicData uri="http://schemas.openxmlformats.org/drawingml/2006/table">
            <a:tbl>
              <a:tblPr firstRow="1" bandRow="1"/>
              <a:tblGrid>
                <a:gridCol w="4589964">
                  <a:extLst>
                    <a:ext uri="{9D8B030D-6E8A-4147-A177-3AD203B41FA5}">
                      <a16:colId xmlns:a16="http://schemas.microsoft.com/office/drawing/2014/main" val="201942898"/>
                    </a:ext>
                  </a:extLst>
                </a:gridCol>
                <a:gridCol w="4471973">
                  <a:extLst>
                    <a:ext uri="{9D8B030D-6E8A-4147-A177-3AD203B41FA5}">
                      <a16:colId xmlns:a16="http://schemas.microsoft.com/office/drawing/2014/main" val="3475327952"/>
                    </a:ext>
                  </a:extLst>
                </a:gridCol>
              </a:tblGrid>
              <a:tr h="0">
                <a:tc>
                  <a:txBody>
                    <a:bodyPr/>
                    <a:lstStyle/>
                    <a:p>
                      <a:pPr marL="0" marR="0">
                        <a:lnSpc>
                          <a:spcPct val="107000"/>
                        </a:lnSpc>
                        <a:spcBef>
                          <a:spcPts val="0"/>
                        </a:spcBef>
                        <a:spcAft>
                          <a:spcPts val="0"/>
                        </a:spcAft>
                      </a:pPr>
                      <a:r>
                        <a:rPr lang="en-US" sz="135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Name of  the Province</a:t>
                      </a:r>
                      <a:endParaRPr lang="en-US" sz="13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135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Name of the Project</a:t>
                      </a:r>
                      <a:endParaRPr lang="en-US" sz="13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717713317"/>
                  </a:ext>
                </a:extLst>
              </a:tr>
              <a:tr h="525476">
                <a:tc>
                  <a:txBody>
                    <a:bodyPr/>
                    <a:lstStyle>
                      <a:lvl1pPr>
                        <a:spcBef>
                          <a:spcPct val="20000"/>
                        </a:spcBef>
                        <a:buClr>
                          <a:srgbClr val="F36403"/>
                        </a:buClr>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E66B1"/>
                        </a:buClr>
                        <a:buFont typeface="Arial" panose="020B0604020202020204" pitchFamily="34" charset="0"/>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0E66B1"/>
                        </a:buClr>
                        <a:buFont typeface="Arial" panose="020B0604020202020204" pitchFamily="34" charset="0"/>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404040"/>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35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Gauteng (Tshwane), Limpopo (Polokwane), and Northern Cape (Kimberly)</a:t>
                      </a:r>
                      <a:endParaRPr kumimoji="0" lang="en-GB" altLang="en-US" sz="135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endParaRPr>
                    </a:p>
                  </a:txBody>
                  <a:tcPr marL="91207" marR="91207" marT="45608" marB="456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a:spcBef>
                          <a:spcPct val="20000"/>
                        </a:spcBef>
                        <a:buClr>
                          <a:srgbClr val="F36403"/>
                        </a:buClr>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E66B1"/>
                        </a:buClr>
                        <a:buFont typeface="Arial" panose="020B0604020202020204" pitchFamily="34" charset="0"/>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0E66B1"/>
                        </a:buClr>
                        <a:buFont typeface="Arial" panose="020B0604020202020204" pitchFamily="34" charset="0"/>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404040"/>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50" b="0"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Mobile Applications Laboratory Southern Africa (</a:t>
                      </a:r>
                      <a:r>
                        <a:rPr kumimoji="0" lang="en-US" sz="1350" b="0" i="0" u="none" strike="noStrike" kern="1200" cap="none" normalizeH="0" baseline="0" dirty="0" err="1">
                          <a:ln>
                            <a:noFill/>
                          </a:ln>
                          <a:solidFill>
                            <a:schemeClr val="tx1"/>
                          </a:solidFill>
                          <a:effectLst/>
                          <a:latin typeface="Century Gothic" panose="020B0502020202020204" pitchFamily="34" charset="0"/>
                          <a:ea typeface="+mn-ea"/>
                          <a:cs typeface="Arial" panose="020B0604020202020204" pitchFamily="34" charset="0"/>
                        </a:rPr>
                        <a:t>mLab</a:t>
                      </a:r>
                      <a:r>
                        <a:rPr kumimoji="0" lang="en-US" sz="1350" b="0"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a:t>
                      </a:r>
                    </a:p>
                  </a:txBody>
                  <a:tcPr marL="91207" marR="91207" marT="45608" marB="456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29684197"/>
                  </a:ext>
                </a:extLst>
              </a:tr>
              <a:tr h="656371">
                <a:tc>
                  <a:txBody>
                    <a:bodyPr/>
                    <a:lstStyle/>
                    <a:p>
                      <a:pPr>
                        <a:lnSpc>
                          <a:spcPct val="107000"/>
                        </a:lnSpc>
                      </a:pPr>
                      <a:r>
                        <a:rPr lang="en-US" sz="1350" b="1" dirty="0">
                          <a:effectLst/>
                          <a:latin typeface="Century Gothic" panose="020B0502020202020204" pitchFamily="34" charset="0"/>
                          <a:cs typeface="Times New Roman" panose="02020603050405020304" pitchFamily="18" charset="0"/>
                        </a:rPr>
                        <a:t>KwaZulu-Natal</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pPr>
                      <a:r>
                        <a:rPr lang="en-US" sz="1350" dirty="0">
                          <a:effectLst/>
                          <a:latin typeface="Century Gothic" panose="020B0502020202020204" pitchFamily="34" charset="0"/>
                          <a:cs typeface="Times New Roman" panose="02020603050405020304" pitchFamily="18" charset="0"/>
                        </a:rPr>
                        <a:t>Commercialisation of Nutrient-Dense and Drought Tolerant Traditional</a:t>
                      </a:r>
                    </a:p>
                    <a:p>
                      <a:pPr>
                        <a:lnSpc>
                          <a:spcPct val="107000"/>
                        </a:lnSpc>
                      </a:pPr>
                      <a:r>
                        <a:rPr lang="en-US" sz="1350" dirty="0">
                          <a:effectLst/>
                          <a:latin typeface="Century Gothic" panose="020B0502020202020204" pitchFamily="34" charset="0"/>
                          <a:cs typeface="Times New Roman" panose="02020603050405020304" pitchFamily="18" charset="0"/>
                        </a:rPr>
                        <a:t>and Indigenous Crops</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34480569"/>
                  </a:ext>
                </a:extLst>
              </a:tr>
              <a:tr h="442452">
                <a:tc>
                  <a:txBody>
                    <a:bodyPr/>
                    <a:lstStyle/>
                    <a:p>
                      <a:pPr>
                        <a:lnSpc>
                          <a:spcPct val="107000"/>
                        </a:lnSpc>
                      </a:pPr>
                      <a:r>
                        <a:rPr lang="en-US" sz="1350" b="1" i="0" u="none" strike="noStrike" kern="1200" baseline="0" dirty="0">
                          <a:solidFill>
                            <a:schemeClr val="tx1"/>
                          </a:solidFill>
                          <a:latin typeface="Century Gothic" panose="020B0502020202020204" pitchFamily="34" charset="0"/>
                          <a:ea typeface="+mn-ea"/>
                          <a:cs typeface="+mn-cs"/>
                        </a:rPr>
                        <a:t>KZN, Eastern Cape, Mpumalanga, North-West</a:t>
                      </a:r>
                      <a:endParaRPr lang="en-US" sz="1350" b="1" dirty="0">
                        <a:effectLst/>
                        <a:latin typeface="Century Gothic" panose="020B050202020202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pPr>
                      <a:r>
                        <a:rPr lang="en-US" sz="1350" dirty="0">
                          <a:effectLst/>
                          <a:latin typeface="Century Gothic" panose="020B0502020202020204" pitchFamily="34" charset="0"/>
                          <a:cs typeface="Times New Roman" panose="02020603050405020304" pitchFamily="18" charset="0"/>
                        </a:rPr>
                        <a:t>Promote </a:t>
                      </a:r>
                      <a:r>
                        <a:rPr lang="en-US" sz="1350" dirty="0" err="1">
                          <a:effectLst/>
                          <a:latin typeface="Century Gothic" panose="020B0502020202020204" pitchFamily="34" charset="0"/>
                          <a:cs typeface="Times New Roman" panose="02020603050405020304" pitchFamily="18" charset="0"/>
                        </a:rPr>
                        <a:t>agro</a:t>
                      </a:r>
                      <a:r>
                        <a:rPr lang="en-US" sz="1350" dirty="0">
                          <a:effectLst/>
                          <a:latin typeface="Century Gothic" panose="020B0502020202020204" pitchFamily="34" charset="0"/>
                          <a:cs typeface="Times New Roman" panose="02020603050405020304" pitchFamily="18" charset="0"/>
                        </a:rPr>
                        <a:t>-processing in low-income communities </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51747051"/>
                  </a:ext>
                </a:extLst>
              </a:tr>
              <a:tr h="1024991">
                <a:tc>
                  <a:txBody>
                    <a:bodyPr/>
                    <a:lstStyle/>
                    <a:p>
                      <a:pPr marL="0" marR="0" indent="0" algn="l">
                        <a:lnSpc>
                          <a:spcPct val="107000"/>
                        </a:lnSpc>
                        <a:spcBef>
                          <a:spcPts val="0"/>
                        </a:spcBef>
                        <a:spcAft>
                          <a:spcPts val="0"/>
                        </a:spcAft>
                        <a:buFont typeface="Arial" panose="020B0604020202020204" pitchFamily="34" charset="0"/>
                        <a:buNone/>
                      </a:pPr>
                      <a:r>
                        <a:rPr lang="en-US" sz="135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Limpopo: (University of</a:t>
                      </a:r>
                      <a:r>
                        <a:rPr lang="en-US" sz="1350" b="1" baseline="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35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Limpopo);  </a:t>
                      </a:r>
                    </a:p>
                    <a:p>
                      <a:pPr marL="0" marR="0" indent="0" algn="l">
                        <a:lnSpc>
                          <a:spcPct val="107000"/>
                        </a:lnSpc>
                        <a:spcBef>
                          <a:spcPts val="0"/>
                        </a:spcBef>
                        <a:spcAft>
                          <a:spcPts val="0"/>
                        </a:spcAft>
                        <a:buFont typeface="Arial" panose="020B0604020202020204" pitchFamily="34" charset="0"/>
                        <a:buNone/>
                      </a:pPr>
                      <a:r>
                        <a:rPr lang="en-US" sz="135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Western Cape: (Cape Peninsula</a:t>
                      </a:r>
                      <a:r>
                        <a:rPr lang="en-US" sz="1350" b="1" strike="sngStrike"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a:t>
                      </a:r>
                      <a:r>
                        <a:rPr lang="en-US" sz="135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Univ of Technology {CPUT}; Stellenbosch Univ {SUN});  </a:t>
                      </a:r>
                    </a:p>
                    <a:p>
                      <a:pPr marL="0" marR="0" indent="0" algn="l">
                        <a:lnSpc>
                          <a:spcPct val="107000"/>
                        </a:lnSpc>
                        <a:spcBef>
                          <a:spcPts val="0"/>
                        </a:spcBef>
                        <a:spcAft>
                          <a:spcPts val="0"/>
                        </a:spcAft>
                        <a:buFont typeface="Arial" panose="020B0604020202020204" pitchFamily="34" charset="0"/>
                        <a:buNone/>
                      </a:pPr>
                      <a:r>
                        <a:rPr lang="en-US" sz="135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Gauteng: (Univ of Johannesburg {UJ};  Vaal Univ of Technology {VUT};  Tshwane Univ of Technology {TUT}); </a:t>
                      </a:r>
                    </a:p>
                    <a:p>
                      <a:pPr marL="0" marR="0" indent="0" algn="l">
                        <a:lnSpc>
                          <a:spcPct val="107000"/>
                        </a:lnSpc>
                        <a:spcBef>
                          <a:spcPts val="0"/>
                        </a:spcBef>
                        <a:spcAft>
                          <a:spcPts val="0"/>
                        </a:spcAft>
                        <a:buFont typeface="Arial" panose="020B0604020202020204" pitchFamily="34" charset="0"/>
                        <a:buNone/>
                      </a:pPr>
                      <a:r>
                        <a:rPr lang="en-US" sz="135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KZN: (Durban Univ of Technology {DUT}; Mangosuhtu Univ of Technology {MUT}) ;</a:t>
                      </a:r>
                    </a:p>
                    <a:p>
                      <a:pPr marL="0" marR="0" indent="0" algn="l">
                        <a:lnSpc>
                          <a:spcPct val="107000"/>
                        </a:lnSpc>
                        <a:spcBef>
                          <a:spcPts val="0"/>
                        </a:spcBef>
                        <a:spcAft>
                          <a:spcPts val="0"/>
                        </a:spcAft>
                        <a:buFont typeface="Arial" panose="020B0604020202020204" pitchFamily="34" charset="0"/>
                        <a:buNone/>
                      </a:pPr>
                      <a:r>
                        <a:rPr lang="en-US" sz="135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 Cape: (Nelson Mandela Univ {NMU} and Walther Sisulu Univ {WSU})</a:t>
                      </a:r>
                    </a:p>
                    <a:p>
                      <a:pPr marL="0" marR="0" indent="0" algn="l">
                        <a:lnSpc>
                          <a:spcPct val="107000"/>
                        </a:lnSpc>
                        <a:spcBef>
                          <a:spcPts val="0"/>
                        </a:spcBef>
                        <a:spcAft>
                          <a:spcPts val="0"/>
                        </a:spcAft>
                        <a:buFont typeface="Arial" panose="020B0604020202020204" pitchFamily="34" charset="0"/>
                        <a:buNone/>
                      </a:pPr>
                      <a:r>
                        <a:rPr lang="en-US" sz="135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Free State: (Central University of Technology {CUT});</a:t>
                      </a:r>
                    </a:p>
                    <a:p>
                      <a:pPr marL="0" marR="0" indent="0" algn="l">
                        <a:lnSpc>
                          <a:spcPct val="107000"/>
                        </a:lnSpc>
                        <a:spcBef>
                          <a:spcPts val="0"/>
                        </a:spcBef>
                        <a:spcAft>
                          <a:spcPts val="0"/>
                        </a:spcAft>
                        <a:buFont typeface="Arial" panose="020B0604020202020204" pitchFamily="34" charset="0"/>
                        <a:buNone/>
                      </a:pPr>
                      <a:r>
                        <a:rPr lang="en-US" sz="135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N Cape: (Vaal Univ of Technology - satellite TS {VUT satellite campus})</a:t>
                      </a:r>
                    </a:p>
                  </a:txBody>
                  <a:tcPr marL="91207" marR="91207" marT="45604" marB="4560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50" b="0"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Technology Stations Programme (TSP)</a:t>
                      </a:r>
                    </a:p>
                  </a:txBody>
                  <a:tcPr marL="91207" marR="91207" marT="45604" marB="4560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31882753"/>
                  </a:ext>
                </a:extLst>
              </a:tr>
              <a:tr h="1024991">
                <a:tc>
                  <a:txBody>
                    <a:bodyPr/>
                    <a:lstStyle>
                      <a:lvl1pPr>
                        <a:spcBef>
                          <a:spcPct val="20000"/>
                        </a:spcBef>
                        <a:buClr>
                          <a:srgbClr val="F36403"/>
                        </a:buClr>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E66B1"/>
                        </a:buClr>
                        <a:buFont typeface="Arial" panose="020B0604020202020204" pitchFamily="34" charset="0"/>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0E66B1"/>
                        </a:buClr>
                        <a:buFont typeface="Arial" panose="020B0604020202020204" pitchFamily="34" charset="0"/>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404040"/>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sz="135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Gauteng;  North West; E Cape; W Cape; Limpopo; </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sz="135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KZN</a:t>
                      </a:r>
                      <a:endParaRPr kumimoji="0" lang="en-GB" altLang="en-US" sz="135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endParaRPr>
                    </a:p>
                  </a:txBody>
                  <a:tcPr marL="91207" marR="91207" marT="45608" marB="456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a:spcBef>
                          <a:spcPct val="20000"/>
                        </a:spcBef>
                        <a:buClr>
                          <a:srgbClr val="F36403"/>
                        </a:buClr>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E66B1"/>
                        </a:buClr>
                        <a:buFont typeface="Arial" panose="020B0604020202020204" pitchFamily="34" charset="0"/>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0E66B1"/>
                        </a:buClr>
                        <a:buFont typeface="Arial" panose="020B0604020202020204" pitchFamily="34" charset="0"/>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404040"/>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350" b="0"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Technology Localisation Programme (TLP):</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350" b="0"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Technology Assistance Packages (TAP)</a:t>
                      </a:r>
                    </a:p>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350" b="0"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Sector Wide Support Assistance Packages (SWTAPS)</a:t>
                      </a:r>
                      <a:endParaRPr kumimoji="0" lang="en-GB" altLang="en-US" sz="1350" b="0"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endParaRPr>
                    </a:p>
                  </a:txBody>
                  <a:tcPr marL="91207" marR="91207" marT="45608" marB="456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32480481"/>
                  </a:ext>
                </a:extLst>
              </a:tr>
            </a:tbl>
          </a:graphicData>
        </a:graphic>
      </p:graphicFrame>
    </p:spTree>
    <p:extLst>
      <p:ext uri="{BB962C8B-B14F-4D97-AF65-F5344CB8AC3E}">
        <p14:creationId xmlns:p14="http://schemas.microsoft.com/office/powerpoint/2010/main" val="2010679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55C2BA-0F45-4301-A114-6F4C582744E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44</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32A985A8-ACAA-40A0-A41E-278130E9542C}"/>
              </a:ext>
            </a:extLst>
          </p:cNvPr>
          <p:cNvSpPr>
            <a:spLocks noGrp="1"/>
          </p:cNvSpPr>
          <p:nvPr>
            <p:ph type="title"/>
          </p:nvPr>
        </p:nvSpPr>
        <p:spPr>
          <a:xfrm>
            <a:off x="0" y="1"/>
            <a:ext cx="9143999" cy="973014"/>
          </a:xfrm>
        </p:spPr>
        <p:txBody>
          <a:bodyPr>
            <a:noAutofit/>
          </a:bodyPr>
          <a:lstStyle/>
          <a:p>
            <a:pPr marL="101600">
              <a:lnSpc>
                <a:spcPct val="80000"/>
              </a:lnSpc>
              <a:spcBef>
                <a:spcPts val="850"/>
              </a:spcBef>
            </a:pPr>
            <a:r>
              <a:rPr lang="en-US" sz="3000" b="1" dirty="0">
                <a:latin typeface="Century Gothic" panose="020B0502020202020204" pitchFamily="34" charset="0"/>
                <a:sym typeface="Helvetica Neue" charset="0"/>
              </a:rPr>
              <a:t>Sampled projects                            </a:t>
            </a:r>
            <a:r>
              <a:rPr lang="en-US" sz="3000" dirty="0">
                <a:latin typeface="Gill Sans MT" panose="020B0502020104020203" pitchFamily="34" charset="0"/>
              </a:rPr>
              <a:t/>
            </a:r>
            <a:br>
              <a:rPr lang="en-US" sz="3000" dirty="0">
                <a:latin typeface="Gill Sans MT" panose="020B0502020104020203" pitchFamily="34" charset="0"/>
              </a:rPr>
            </a:br>
            <a:endParaRPr lang="en-US" sz="3000" b="1" dirty="0">
              <a:latin typeface="Gill Sans MT" panose="020B0502020104020203" pitchFamily="34" charset="0"/>
            </a:endParaRPr>
          </a:p>
        </p:txBody>
      </p:sp>
      <p:sp>
        <p:nvSpPr>
          <p:cNvPr id="7" name="Content Placeholder 2">
            <a:extLst>
              <a:ext uri="{FF2B5EF4-FFF2-40B4-BE49-F238E27FC236}">
                <a16:creationId xmlns:a16="http://schemas.microsoft.com/office/drawing/2014/main" id="{9DCB7D58-47BA-4F37-B4BA-56265D8C1C8B}"/>
              </a:ext>
            </a:extLst>
          </p:cNvPr>
          <p:cNvSpPr>
            <a:spLocks noGrp="1"/>
          </p:cNvSpPr>
          <p:nvPr>
            <p:ph idx="1"/>
          </p:nvPr>
        </p:nvSpPr>
        <p:spPr>
          <a:xfrm>
            <a:off x="82062" y="973015"/>
            <a:ext cx="9061938" cy="5685888"/>
          </a:xfrm>
        </p:spPr>
        <p:txBody>
          <a:bodyPr>
            <a:normAutofit/>
          </a:bodyPr>
          <a:lstStyle/>
          <a:p>
            <a:pPr>
              <a:buNone/>
              <a:defRPr/>
            </a:pPr>
            <a:r>
              <a:rPr lang="en-ZA" sz="2000" dirty="0">
                <a:latin typeface="Gill Sans MT" pitchFamily="34" charset="0"/>
              </a:rPr>
              <a:t> </a:t>
            </a:r>
          </a:p>
          <a:p>
            <a:pPr>
              <a:lnSpc>
                <a:spcPct val="150000"/>
              </a:lnSpc>
              <a:buClr>
                <a:srgbClr val="FFC000"/>
              </a:buClr>
              <a:buFont typeface="Wingdings" panose="05000000000000000000" pitchFamily="2" charset="2"/>
              <a:buChar char="ü"/>
              <a:defRPr/>
            </a:pPr>
            <a:endParaRPr lang="it-IT" sz="2000" dirty="0">
              <a:solidFill>
                <a:schemeClr val="tx1"/>
              </a:solidFill>
              <a:latin typeface="Gill Sans MT" pitchFamily="34" charset="0"/>
            </a:endParaRPr>
          </a:p>
          <a:p>
            <a:pPr>
              <a:lnSpc>
                <a:spcPct val="150000"/>
              </a:lnSpc>
              <a:buClr>
                <a:srgbClr val="FFC000"/>
              </a:buClr>
              <a:buFont typeface="Wingdings" panose="05000000000000000000" pitchFamily="2" charset="2"/>
              <a:buChar char="ü"/>
              <a:defRPr/>
            </a:pPr>
            <a:endParaRPr lang="en-ZA" sz="2000" dirty="0">
              <a:solidFill>
                <a:schemeClr val="tx1"/>
              </a:solidFill>
              <a:latin typeface="Gill Sans MT" pitchFamily="34" charset="0"/>
            </a:endParaRPr>
          </a:p>
          <a:p>
            <a:pPr>
              <a:lnSpc>
                <a:spcPct val="150000"/>
              </a:lnSpc>
              <a:buClr>
                <a:srgbClr val="FFC000"/>
              </a:buClr>
              <a:buFont typeface="Wingdings" panose="05000000000000000000" pitchFamily="2" charset="2"/>
              <a:buChar char="ü"/>
              <a:defRPr/>
            </a:pPr>
            <a:endParaRPr lang="en-ZA" sz="2000" dirty="0">
              <a:solidFill>
                <a:schemeClr val="tx1"/>
              </a:solidFill>
              <a:latin typeface="Gill Sans MT" pitchFamily="34" charset="0"/>
            </a:endParaRPr>
          </a:p>
          <a:p>
            <a:pPr>
              <a:lnSpc>
                <a:spcPct val="150000"/>
              </a:lnSpc>
              <a:buClr>
                <a:srgbClr val="FFC000"/>
              </a:buClr>
              <a:buFont typeface="Wingdings" panose="05000000000000000000" pitchFamily="2" charset="2"/>
              <a:buChar char="ü"/>
              <a:defRPr/>
            </a:pPr>
            <a:endParaRPr lang="en-ZA" sz="2000" dirty="0">
              <a:solidFill>
                <a:schemeClr val="tx1"/>
              </a:solidFill>
              <a:latin typeface="Gill Sans MT" pitchFamily="34" charset="0"/>
            </a:endParaRPr>
          </a:p>
          <a:p>
            <a:pPr algn="just">
              <a:buNone/>
              <a:defRPr/>
            </a:pPr>
            <a:endParaRPr lang="en-GB" dirty="0">
              <a:solidFill>
                <a:srgbClr val="FF0000"/>
              </a:solidFill>
            </a:endParaRPr>
          </a:p>
          <a:p>
            <a:pPr algn="just">
              <a:buFont typeface="Wingdings" pitchFamily="2" charset="2"/>
              <a:buChar char="q"/>
              <a:defRPr/>
            </a:pPr>
            <a:endParaRPr lang="en-GB" dirty="0"/>
          </a:p>
          <a:p>
            <a:pPr>
              <a:buNone/>
              <a:defRPr/>
            </a:pPr>
            <a:endParaRPr lang="en-GB" dirty="0">
              <a:latin typeface="Gill Sans MT" pitchFamily="34" charset="0"/>
            </a:endParaRPr>
          </a:p>
          <a:p>
            <a:endParaRPr lang="en-ZA" dirty="0"/>
          </a:p>
        </p:txBody>
      </p:sp>
      <p:graphicFrame>
        <p:nvGraphicFramePr>
          <p:cNvPr id="2" name="Table 1"/>
          <p:cNvGraphicFramePr>
            <a:graphicFrameLocks noGrp="1"/>
          </p:cNvGraphicFramePr>
          <p:nvPr>
            <p:extLst>
              <p:ext uri="{D42A27DB-BD31-4B8C-83A1-F6EECF244321}">
                <p14:modId xmlns:p14="http://schemas.microsoft.com/office/powerpoint/2010/main" val="4161855265"/>
              </p:ext>
            </p:extLst>
          </p:nvPr>
        </p:nvGraphicFramePr>
        <p:xfrm>
          <a:off x="41030" y="973015"/>
          <a:ext cx="9061937" cy="5525261"/>
        </p:xfrm>
        <a:graphic>
          <a:graphicData uri="http://schemas.openxmlformats.org/drawingml/2006/table">
            <a:tbl>
              <a:tblPr firstRow="1" bandRow="1"/>
              <a:tblGrid>
                <a:gridCol w="4589964">
                  <a:extLst>
                    <a:ext uri="{9D8B030D-6E8A-4147-A177-3AD203B41FA5}">
                      <a16:colId xmlns:a16="http://schemas.microsoft.com/office/drawing/2014/main" val="201942898"/>
                    </a:ext>
                  </a:extLst>
                </a:gridCol>
                <a:gridCol w="4471973">
                  <a:extLst>
                    <a:ext uri="{9D8B030D-6E8A-4147-A177-3AD203B41FA5}">
                      <a16:colId xmlns:a16="http://schemas.microsoft.com/office/drawing/2014/main" val="3475327952"/>
                    </a:ext>
                  </a:extLst>
                </a:gridCol>
              </a:tblGrid>
              <a:tr h="0">
                <a:tc>
                  <a:txBody>
                    <a:bodyPr/>
                    <a:lstStyle/>
                    <a:p>
                      <a:pPr marL="0" marR="0">
                        <a:lnSpc>
                          <a:spcPct val="107000"/>
                        </a:lnSpc>
                        <a:spcBef>
                          <a:spcPts val="0"/>
                        </a:spcBef>
                        <a:spcAft>
                          <a:spcPts val="0"/>
                        </a:spcAft>
                      </a:pPr>
                      <a:r>
                        <a:rPr lang="en-US" sz="135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Name of  the Province</a:t>
                      </a:r>
                      <a:endParaRPr lang="en-US" sz="13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nSpc>
                          <a:spcPct val="107000"/>
                        </a:lnSpc>
                        <a:spcBef>
                          <a:spcPts val="0"/>
                        </a:spcBef>
                        <a:spcAft>
                          <a:spcPts val="0"/>
                        </a:spcAft>
                      </a:pPr>
                      <a:r>
                        <a:rPr lang="en-US" sz="1350" b="1" kern="1200" dirty="0">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Name of the Project</a:t>
                      </a:r>
                      <a:endParaRPr lang="en-US" sz="135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717713317"/>
                  </a:ext>
                </a:extLst>
              </a:tr>
              <a:tr h="525476">
                <a:tc>
                  <a:txBody>
                    <a:bodyPr/>
                    <a:lstStyle>
                      <a:lvl1pPr>
                        <a:spcBef>
                          <a:spcPct val="20000"/>
                        </a:spcBef>
                        <a:buClr>
                          <a:srgbClr val="F36403"/>
                        </a:buClr>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E66B1"/>
                        </a:buClr>
                        <a:buFont typeface="Arial" panose="020B0604020202020204" pitchFamily="34" charset="0"/>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0E66B1"/>
                        </a:buClr>
                        <a:buFont typeface="Arial" panose="020B0604020202020204" pitchFamily="34" charset="0"/>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404040"/>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35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Gauteng (Tshwane)</a:t>
                      </a:r>
                      <a:endParaRPr kumimoji="0" lang="en-GB" altLang="en-US" sz="135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endParaRPr>
                    </a:p>
                  </a:txBody>
                  <a:tcPr marL="91207" marR="91207" marT="45608" marB="456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a:spcBef>
                          <a:spcPct val="20000"/>
                        </a:spcBef>
                        <a:buClr>
                          <a:srgbClr val="F36403"/>
                        </a:buClr>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E66B1"/>
                        </a:buClr>
                        <a:buFont typeface="Arial" panose="020B0604020202020204" pitchFamily="34" charset="0"/>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0E66B1"/>
                        </a:buClr>
                        <a:buFont typeface="Arial" panose="020B0604020202020204" pitchFamily="34" charset="0"/>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404040"/>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350" b="0"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Deployment of stationary fuel cells to power field hospitals for COVID-19 patients and TVET/</a:t>
                      </a:r>
                      <a:r>
                        <a:rPr kumimoji="0" lang="en-US" sz="1350" b="0" i="0" u="none" strike="noStrike" kern="1200" cap="none" normalizeH="0" baseline="0" dirty="0" err="1">
                          <a:ln>
                            <a:noFill/>
                          </a:ln>
                          <a:solidFill>
                            <a:schemeClr val="tx1"/>
                          </a:solidFill>
                          <a:effectLst/>
                          <a:latin typeface="Century Gothic" panose="020B0502020202020204" pitchFamily="34" charset="0"/>
                          <a:ea typeface="+mn-ea"/>
                          <a:cs typeface="Arial" panose="020B0604020202020204" pitchFamily="34" charset="0"/>
                        </a:rPr>
                        <a:t>UoT</a:t>
                      </a:r>
                      <a:r>
                        <a:rPr kumimoji="0" lang="en-US" sz="1350" b="0"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 graduates trained in the operations and maintenance of fuel cells</a:t>
                      </a:r>
                    </a:p>
                  </a:txBody>
                  <a:tcPr marL="91207" marR="91207" marT="45608" marB="456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29684197"/>
                  </a:ext>
                </a:extLst>
              </a:tr>
              <a:tr h="656371">
                <a:tc>
                  <a:txBody>
                    <a:bodyPr/>
                    <a:lstStyle/>
                    <a:p>
                      <a:pPr>
                        <a:lnSpc>
                          <a:spcPct val="107000"/>
                        </a:lnSpc>
                      </a:pPr>
                      <a:r>
                        <a:rPr lang="en-US" sz="1350" b="1" dirty="0">
                          <a:effectLst/>
                          <a:latin typeface="Century Gothic" panose="020B0502020202020204" pitchFamily="34" charset="0"/>
                          <a:cs typeface="Times New Roman" panose="02020603050405020304" pitchFamily="18" charset="0"/>
                        </a:rPr>
                        <a:t>Gauteng (Tshwane &amp; City of Johannesburg), Limpopo (Mogalakwena), Kwa Zulu Natal (Durban)</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pPr>
                      <a:r>
                        <a:rPr lang="en-US" sz="1350" dirty="0">
                          <a:effectLst/>
                          <a:latin typeface="Century Gothic" panose="020B0502020202020204" pitchFamily="34" charset="0"/>
                          <a:cs typeface="Times New Roman" panose="02020603050405020304" pitchFamily="18" charset="0"/>
                        </a:rPr>
                        <a:t>Platinum Valley </a:t>
                      </a:r>
                      <a:r>
                        <a:rPr lang="en-US" sz="1350" dirty="0" err="1">
                          <a:effectLst/>
                          <a:latin typeface="Century Gothic" panose="020B0502020202020204" pitchFamily="34" charset="0"/>
                          <a:cs typeface="Times New Roman" panose="02020603050405020304" pitchFamily="18" charset="0"/>
                        </a:rPr>
                        <a:t>Programme</a:t>
                      </a:r>
                      <a:r>
                        <a:rPr lang="en-US" sz="1350" dirty="0">
                          <a:effectLst/>
                          <a:latin typeface="Century Gothic" panose="020B0502020202020204" pitchFamily="34" charset="0"/>
                          <a:cs typeface="Times New Roman" panose="02020603050405020304" pitchFamily="18" charset="0"/>
                        </a:rPr>
                        <a:t> based on a partnership between private sector, public sector and academia looking at the scale-up the deployment of heavy duty hydrogen fuel cell vehicles, hydrogen refueling stations, hydrogen public busses, and hydrogen use in the chemical industry.  </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34480569"/>
                  </a:ext>
                </a:extLst>
              </a:tr>
              <a:tr h="442452">
                <a:tc>
                  <a:txBody>
                    <a:bodyPr/>
                    <a:lstStyle/>
                    <a:p>
                      <a:pPr>
                        <a:lnSpc>
                          <a:spcPct val="107000"/>
                        </a:lnSpc>
                      </a:pPr>
                      <a:r>
                        <a:rPr lang="en-US" sz="1350" b="1" i="0" u="none" strike="noStrike" kern="1200" baseline="0" dirty="0">
                          <a:solidFill>
                            <a:schemeClr val="tx1"/>
                          </a:solidFill>
                          <a:latin typeface="Century Gothic" panose="020B0502020202020204" pitchFamily="34" charset="0"/>
                          <a:ea typeface="+mn-ea"/>
                          <a:cs typeface="+mn-cs"/>
                        </a:rPr>
                        <a:t>Mpumalanga Priority Area </a:t>
                      </a:r>
                      <a:endParaRPr lang="en-US" sz="1350" b="1" dirty="0">
                        <a:effectLst/>
                        <a:latin typeface="Century Gothic" panose="020B0502020202020204" pitchFamily="34" charset="0"/>
                        <a:cs typeface="Times New Roman" panose="02020603050405020304" pitchFamily="18" charset="0"/>
                      </a:endParaRP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nSpc>
                          <a:spcPct val="107000"/>
                        </a:lnSpc>
                      </a:pPr>
                      <a:r>
                        <a:rPr lang="en-US" sz="1350" dirty="0">
                          <a:effectLst/>
                          <a:latin typeface="Century Gothic" panose="020B0502020202020204" pitchFamily="34" charset="0"/>
                          <a:cs typeface="Times New Roman" panose="02020603050405020304" pitchFamily="18" charset="0"/>
                        </a:rPr>
                        <a:t>Coal CO2 to X Research Development and Innovation </a:t>
                      </a:r>
                      <a:r>
                        <a:rPr lang="en-US" sz="1350" dirty="0" err="1">
                          <a:effectLst/>
                          <a:latin typeface="Century Gothic" panose="020B0502020202020204" pitchFamily="34" charset="0"/>
                          <a:cs typeface="Times New Roman" panose="02020603050405020304" pitchFamily="18" charset="0"/>
                        </a:rPr>
                        <a:t>Programme</a:t>
                      </a:r>
                      <a:r>
                        <a:rPr lang="en-US" sz="1350" dirty="0">
                          <a:effectLst/>
                          <a:latin typeface="Century Gothic" panose="020B0502020202020204" pitchFamily="34" charset="0"/>
                          <a:cs typeface="Times New Roman" panose="02020603050405020304" pitchFamily="18" charset="0"/>
                        </a:rPr>
                        <a:t> which investigates using carbon capture and use technologies to convert flue gas (CO2, </a:t>
                      </a:r>
                      <a:r>
                        <a:rPr lang="en-US" sz="1350" dirty="0" err="1">
                          <a:effectLst/>
                          <a:latin typeface="Century Gothic" panose="020B0502020202020204" pitchFamily="34" charset="0"/>
                          <a:cs typeface="Times New Roman" panose="02020603050405020304" pitchFamily="18" charset="0"/>
                        </a:rPr>
                        <a:t>SOx</a:t>
                      </a:r>
                      <a:r>
                        <a:rPr lang="en-US" sz="1350" dirty="0">
                          <a:effectLst/>
                          <a:latin typeface="Century Gothic" panose="020B0502020202020204" pitchFamily="34" charset="0"/>
                          <a:cs typeface="Times New Roman" panose="02020603050405020304" pitchFamily="18" charset="0"/>
                        </a:rPr>
                        <a:t>, NOx, particulates) into saleable products such as </a:t>
                      </a:r>
                      <a:r>
                        <a:rPr lang="en-US" sz="1350" dirty="0" err="1">
                          <a:effectLst/>
                          <a:latin typeface="Century Gothic" panose="020B0502020202020204" pitchFamily="34" charset="0"/>
                          <a:cs typeface="Times New Roman" panose="02020603050405020304" pitchFamily="18" charset="0"/>
                        </a:rPr>
                        <a:t>sulphuric</a:t>
                      </a:r>
                      <a:r>
                        <a:rPr lang="en-US" sz="1350" dirty="0">
                          <a:effectLst/>
                          <a:latin typeface="Century Gothic" panose="020B0502020202020204" pitchFamily="34" charset="0"/>
                          <a:cs typeface="Times New Roman" panose="02020603050405020304" pitchFamily="18" charset="0"/>
                        </a:rPr>
                        <a:t> acid, diesel, fertilizer for domestic and international market.  Reduce greenhouse emissions and improve air quality</a:t>
                      </a:r>
                    </a:p>
                  </a:txBody>
                  <a:tcPr marL="84753" marR="84753" marT="42376" marB="4237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51747051"/>
                  </a:ext>
                </a:extLst>
              </a:tr>
              <a:tr h="1024991">
                <a:tc>
                  <a:txBody>
                    <a:bodyPr/>
                    <a:lstStyle>
                      <a:lvl1pPr>
                        <a:spcBef>
                          <a:spcPct val="20000"/>
                        </a:spcBef>
                        <a:buClr>
                          <a:srgbClr val="F36403"/>
                        </a:buClr>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E66B1"/>
                        </a:buClr>
                        <a:buFont typeface="Arial" panose="020B0604020202020204" pitchFamily="34" charset="0"/>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0E66B1"/>
                        </a:buClr>
                        <a:buFont typeface="Arial" panose="020B0604020202020204" pitchFamily="34" charset="0"/>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404040"/>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35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Limpopo Province</a:t>
                      </a:r>
                      <a:endParaRPr kumimoji="0" lang="en-GB" altLang="en-US" sz="1350" b="1"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endParaRPr>
                    </a:p>
                  </a:txBody>
                  <a:tcPr marL="91207" marR="91207" marT="45608" marB="456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lvl1pPr>
                        <a:spcBef>
                          <a:spcPct val="20000"/>
                        </a:spcBef>
                        <a:buClr>
                          <a:srgbClr val="F36403"/>
                        </a:buClr>
                        <a:buFont typeface="Arial" panose="020B0604020202020204" pitchFamily="34" charset="0"/>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0E66B1"/>
                        </a:buClr>
                        <a:buFont typeface="Arial" panose="020B0604020202020204" pitchFamily="34" charset="0"/>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0E66B1"/>
                        </a:buClr>
                        <a:buFont typeface="Arial" panose="020B0604020202020204" pitchFamily="34" charset="0"/>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defRPr>
                          <a:solidFill>
                            <a:srgbClr val="40404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defRPr>
                          <a:solidFill>
                            <a:srgbClr val="404040"/>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rgbClr val="404040"/>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ZA" altLang="en-US" sz="1350" b="0"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Food- Energy- Water Nexus programme looking at the deployment of renewable energy and water efficient technologies in rural communities to support sustainable production of agricultural products and </a:t>
                      </a:r>
                      <a:r>
                        <a:rPr kumimoji="0" lang="en-ZA" altLang="en-US" sz="1350" b="0" i="0" u="none" strike="noStrike" kern="1200" cap="none" normalizeH="0" baseline="0" dirty="0" err="1">
                          <a:ln>
                            <a:noFill/>
                          </a:ln>
                          <a:solidFill>
                            <a:schemeClr val="tx1"/>
                          </a:solidFill>
                          <a:effectLst/>
                          <a:latin typeface="Century Gothic" panose="020B0502020202020204" pitchFamily="34" charset="0"/>
                          <a:ea typeface="+mn-ea"/>
                          <a:cs typeface="Arial" panose="020B0604020202020204" pitchFamily="34" charset="0"/>
                        </a:rPr>
                        <a:t>agroprocessing</a:t>
                      </a:r>
                      <a:r>
                        <a:rPr kumimoji="0" lang="en-ZA" altLang="en-US" sz="1350" b="0"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rPr>
                        <a:t>.  The Masia Village is the first site of deployment</a:t>
                      </a:r>
                      <a:endParaRPr kumimoji="0" lang="en-GB" altLang="en-US" sz="1350" b="0" i="0" u="none" strike="noStrike" kern="1200" cap="none" normalizeH="0" baseline="0" dirty="0">
                        <a:ln>
                          <a:noFill/>
                        </a:ln>
                        <a:solidFill>
                          <a:schemeClr val="tx1"/>
                        </a:solidFill>
                        <a:effectLst/>
                        <a:latin typeface="Century Gothic" panose="020B0502020202020204" pitchFamily="34" charset="0"/>
                        <a:ea typeface="+mn-ea"/>
                        <a:cs typeface="Arial" panose="020B0604020202020204" pitchFamily="34" charset="0"/>
                      </a:endParaRPr>
                    </a:p>
                  </a:txBody>
                  <a:tcPr marL="91207" marR="91207" marT="45608" marB="4560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32480481"/>
                  </a:ext>
                </a:extLst>
              </a:tr>
            </a:tbl>
          </a:graphicData>
        </a:graphic>
      </p:graphicFrame>
    </p:spTree>
    <p:extLst>
      <p:ext uri="{BB962C8B-B14F-4D97-AF65-F5344CB8AC3E}">
        <p14:creationId xmlns:p14="http://schemas.microsoft.com/office/powerpoint/2010/main" val="1698328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Elke-HP\Documents\Jobs\Stock images\Science &amp; technology\shutterstock_61518634.jpg"/>
          <p:cNvPicPr>
            <a:picLocks noChangeAspect="1" noChangeArrowheads="1"/>
          </p:cNvPicPr>
          <p:nvPr/>
        </p:nvPicPr>
        <p:blipFill>
          <a:blip r:embed="rId2">
            <a:extLst>
              <a:ext uri="{28A0092B-C50C-407E-A947-70E740481C1C}">
                <a14:useLocalDpi xmlns:a14="http://schemas.microsoft.com/office/drawing/2010/main" val="0"/>
              </a:ext>
            </a:extLst>
          </a:blip>
          <a:srcRect t="30705" b="16917"/>
          <a:stretch>
            <a:fillRect/>
          </a:stretch>
        </p:blipFill>
        <p:spPr bwMode="auto">
          <a:xfrm>
            <a:off x="11642" y="1021331"/>
            <a:ext cx="9120717" cy="493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defTabSz="456057" fontAlgn="base">
              <a:spcBef>
                <a:spcPct val="0"/>
              </a:spcBef>
              <a:spcAft>
                <a:spcPct val="0"/>
              </a:spcAft>
              <a:buClrTx/>
              <a:buNone/>
              <a:defRPr/>
            </a:pPr>
            <a:endParaRPr lang="en-US" altLang="en-US" sz="1197" b="1" dirty="0">
              <a:solidFill>
                <a:prstClr val="black"/>
              </a:solidFill>
              <a:latin typeface="Gill Sans MT" panose="020B0502020104020203" pitchFamily="34" charset="0"/>
              <a:ea typeface="MS PGothic" pitchFamily="34" charset="-128"/>
            </a:endParaRPr>
          </a:p>
          <a:p>
            <a:pPr defTabSz="456057" fontAlgn="base">
              <a:spcBef>
                <a:spcPct val="0"/>
              </a:spcBef>
              <a:spcAft>
                <a:spcPct val="0"/>
              </a:spcAft>
              <a:buClrTx/>
              <a:buNone/>
              <a:defRPr/>
            </a:pPr>
            <a:endParaRPr lang="en-US" altLang="en-US" sz="1197" b="1" dirty="0">
              <a:solidFill>
                <a:prstClr val="black"/>
              </a:solidFill>
              <a:latin typeface="Gill Sans MT" panose="020B0502020104020203" pitchFamily="34" charset="0"/>
              <a:ea typeface="MS PGothic" pitchFamily="34" charset="-128"/>
            </a:endParaRPr>
          </a:p>
          <a:p>
            <a:pPr defTabSz="456057" fontAlgn="base">
              <a:spcBef>
                <a:spcPct val="0"/>
              </a:spcBef>
              <a:spcAft>
                <a:spcPct val="0"/>
              </a:spcAft>
              <a:buClrTx/>
              <a:buNone/>
              <a:defRPr/>
            </a:pPr>
            <a:fld id="{08940E61-EA34-412A-BFF9-8227408F6093}" type="slidenum">
              <a:rPr lang="en-US" altLang="en-US" sz="1197" b="1">
                <a:solidFill>
                  <a:prstClr val="black"/>
                </a:solidFill>
                <a:latin typeface="Gill Sans MT" panose="020B0502020104020203" pitchFamily="34" charset="0"/>
                <a:ea typeface="MS PGothic" pitchFamily="34" charset="-128"/>
              </a:rPr>
              <a:pPr defTabSz="456057" fontAlgn="base">
                <a:spcBef>
                  <a:spcPct val="0"/>
                </a:spcBef>
                <a:spcAft>
                  <a:spcPct val="0"/>
                </a:spcAft>
                <a:buClrTx/>
                <a:buNone/>
                <a:defRPr/>
              </a:pPr>
              <a:t>45</a:t>
            </a:fld>
            <a:endParaRPr lang="en-US" altLang="en-US" sz="1197" b="1" dirty="0">
              <a:solidFill>
                <a:prstClr val="black"/>
              </a:solidFill>
              <a:latin typeface="Gill Sans MT" panose="020B0502020104020203" pitchFamily="34" charset="0"/>
              <a:ea typeface="MS PGothic" pitchFamily="34" charset="-128"/>
            </a:endParaRPr>
          </a:p>
        </p:txBody>
      </p:sp>
      <p:sp>
        <p:nvSpPr>
          <p:cNvPr id="36868" name="Date Placeholder 6"/>
          <p:cNvSpPr>
            <a:spLocks noGrp="1"/>
          </p:cNvSpPr>
          <p:nvPr>
            <p:ph type="dt"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36403"/>
              </a:buClr>
              <a:buFont typeface="Arial" panose="020B0604020202020204" pitchFamily="34" charset="0"/>
              <a:buChar char="•"/>
              <a:defRPr sz="3192">
                <a:solidFill>
                  <a:schemeClr val="tx1"/>
                </a:solidFill>
                <a:latin typeface="Arial" panose="020B0604020202020204" pitchFamily="34" charset="0"/>
                <a:cs typeface="Arial" panose="020B0604020202020204" pitchFamily="34" charset="0"/>
              </a:defRPr>
            </a:lvl1pPr>
            <a:lvl2pPr marL="741093" indent="-285036">
              <a:spcBef>
                <a:spcPct val="20000"/>
              </a:spcBef>
              <a:buClr>
                <a:srgbClr val="0E66B1"/>
              </a:buClr>
              <a:buFont typeface="Arial" panose="020B0604020202020204" pitchFamily="34" charset="0"/>
              <a:buChar char="–"/>
              <a:defRPr sz="2793">
                <a:solidFill>
                  <a:srgbClr val="404040"/>
                </a:solidFill>
                <a:latin typeface="Arial" panose="020B0604020202020204" pitchFamily="34" charset="0"/>
                <a:cs typeface="Arial" panose="020B0604020202020204" pitchFamily="34" charset="0"/>
              </a:defRPr>
            </a:lvl2pPr>
            <a:lvl3pPr marL="1140143" indent="-228029">
              <a:spcBef>
                <a:spcPct val="20000"/>
              </a:spcBef>
              <a:buClr>
                <a:srgbClr val="0E66B1"/>
              </a:buClr>
              <a:buFont typeface="Arial" panose="020B0604020202020204" pitchFamily="34" charset="0"/>
              <a:buChar char="•"/>
              <a:defRPr sz="2394">
                <a:solidFill>
                  <a:srgbClr val="404040"/>
                </a:solidFill>
                <a:latin typeface="Arial" panose="020B0604020202020204" pitchFamily="34" charset="0"/>
                <a:cs typeface="Arial" panose="020B0604020202020204" pitchFamily="34" charset="0"/>
              </a:defRPr>
            </a:lvl3pPr>
            <a:lvl4pPr marL="1596200"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4pPr>
            <a:lvl5pPr marL="2052257" indent="-228029">
              <a:spcBef>
                <a:spcPct val="20000"/>
              </a:spcBef>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5pPr>
            <a:lvl6pPr marL="2508314"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6pPr>
            <a:lvl7pPr marL="2964371"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7pPr>
            <a:lvl8pPr marL="3420428"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8pPr>
            <a:lvl9pPr marL="3876485" indent="-228029" defTabSz="456057" eaLnBrk="0" fontAlgn="base" hangingPunct="0">
              <a:spcBef>
                <a:spcPct val="20000"/>
              </a:spcBef>
              <a:spcAft>
                <a:spcPct val="0"/>
              </a:spcAft>
              <a:buFont typeface="Arial" panose="020B0604020202020204" pitchFamily="34" charset="0"/>
              <a:buChar char="»"/>
              <a:defRPr sz="1995">
                <a:solidFill>
                  <a:srgbClr val="404040"/>
                </a:solidFill>
                <a:latin typeface="Arial" panose="020B0604020202020204" pitchFamily="34" charset="0"/>
                <a:cs typeface="Arial" panose="020B0604020202020204" pitchFamily="34" charset="0"/>
              </a:defRPr>
            </a:lvl9pPr>
          </a:lstStyle>
          <a:p>
            <a:pPr defTabSz="456057" fontAlgn="base">
              <a:spcBef>
                <a:spcPct val="0"/>
              </a:spcBef>
              <a:spcAft>
                <a:spcPct val="0"/>
              </a:spcAft>
              <a:buClrTx/>
              <a:buNone/>
              <a:defRPr/>
            </a:pPr>
            <a:fld id="{221A8707-A2EC-4254-8B7C-ADBC933CB761}" type="datetime1">
              <a:rPr lang="en-US" altLang="en-US" sz="1197">
                <a:solidFill>
                  <a:srgbClr val="898989"/>
                </a:solidFill>
                <a:ea typeface="MS PGothic" pitchFamily="34" charset="-128"/>
              </a:rPr>
              <a:pPr defTabSz="456057" fontAlgn="base">
                <a:spcBef>
                  <a:spcPct val="0"/>
                </a:spcBef>
                <a:spcAft>
                  <a:spcPct val="0"/>
                </a:spcAft>
                <a:buClrTx/>
                <a:buNone/>
                <a:defRPr/>
              </a:pPr>
              <a:t>11/19/2021</a:t>
            </a:fld>
            <a:endParaRPr lang="en-US" altLang="en-US" sz="1197" dirty="0">
              <a:solidFill>
                <a:srgbClr val="898989"/>
              </a:solidFill>
              <a:ea typeface="MS PGothic" pitchFamily="34" charset="-128"/>
            </a:endParaRPr>
          </a:p>
        </p:txBody>
      </p:sp>
      <p:graphicFrame>
        <p:nvGraphicFramePr>
          <p:cNvPr id="12" name="Diagram 11"/>
          <p:cNvGraphicFramePr/>
          <p:nvPr>
            <p:extLst>
              <p:ext uri="{D42A27DB-BD31-4B8C-83A1-F6EECF244321}">
                <p14:modId xmlns:p14="http://schemas.microsoft.com/office/powerpoint/2010/main" val="3526515442"/>
              </p:ext>
            </p:extLst>
          </p:nvPr>
        </p:nvGraphicFramePr>
        <p:xfrm>
          <a:off x="619689" y="1418778"/>
          <a:ext cx="8056633" cy="4053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857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A83746-98CB-4C5B-AEF5-12E96D27830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46</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26BB57D-AFEA-4785-8439-7DC4F961AA69}"/>
              </a:ext>
            </a:extLst>
          </p:cNvPr>
          <p:cNvSpPr>
            <a:spLocks noGrp="1"/>
          </p:cNvSpPr>
          <p:nvPr>
            <p:ph type="title"/>
          </p:nvPr>
        </p:nvSpPr>
        <p:spPr>
          <a:xfrm>
            <a:off x="163654" y="8709"/>
            <a:ext cx="8728019" cy="832239"/>
          </a:xfrm>
        </p:spPr>
        <p:txBody>
          <a:bodyPr>
            <a:noAutofit/>
          </a:bodyPr>
          <a:lstStyle/>
          <a:p>
            <a:pPr>
              <a:defRPr/>
            </a:pPr>
            <a:r>
              <a:rPr lang="en-ZA" sz="3192" b="1" dirty="0">
                <a:solidFill>
                  <a:srgbClr val="FFC000"/>
                </a:solidFill>
                <a:latin typeface="Century Gothic" panose="020B0502020202020204" pitchFamily="34" charset="0"/>
              </a:rPr>
              <a:t>Financial Statements: Sources of Revenue and Spending</a:t>
            </a:r>
            <a:r>
              <a:rPr lang="en-ZA" sz="3192" dirty="0">
                <a:latin typeface="Century Gothic" panose="020B0502020202020204" pitchFamily="34" charset="0"/>
              </a:rPr>
              <a:t/>
            </a:r>
            <a:br>
              <a:rPr lang="en-ZA" sz="3192" dirty="0">
                <a:latin typeface="Century Gothic" panose="020B0502020202020204" pitchFamily="34" charset="0"/>
              </a:rPr>
            </a:br>
            <a:r>
              <a:rPr lang="en-ZA" sz="3192" dirty="0">
                <a:latin typeface="Gill Sans MT" panose="020B0502020104020203" pitchFamily="34" charset="0"/>
              </a:rPr>
              <a:t>Appropriation Statement</a:t>
            </a:r>
            <a:r>
              <a:rPr lang="en-ZA" sz="3192" dirty="0">
                <a:latin typeface="Calibri" panose="020F0502020204030204" pitchFamily="34" charset="0"/>
                <a:cs typeface="Calibri" panose="020F0502020204030204" pitchFamily="34" charset="0"/>
              </a:rPr>
              <a:t/>
            </a:r>
            <a:br>
              <a:rPr lang="en-ZA" sz="3192" dirty="0">
                <a:latin typeface="Calibri" panose="020F0502020204030204" pitchFamily="34" charset="0"/>
                <a:cs typeface="Calibri" panose="020F0502020204030204" pitchFamily="34" charset="0"/>
              </a:rPr>
            </a:br>
            <a:endParaRPr lang="en-US" sz="2993" dirty="0"/>
          </a:p>
        </p:txBody>
      </p:sp>
      <p:sp>
        <p:nvSpPr>
          <p:cNvPr id="6" name="Rectangle 5">
            <a:extLst>
              <a:ext uri="{FF2B5EF4-FFF2-40B4-BE49-F238E27FC236}">
                <a16:creationId xmlns:a16="http://schemas.microsoft.com/office/drawing/2014/main" id="{2CCCDB9C-B3C0-4318-928C-D25CF6E6B91D}"/>
              </a:ext>
            </a:extLst>
          </p:cNvPr>
          <p:cNvSpPr/>
          <p:nvPr/>
        </p:nvSpPr>
        <p:spPr>
          <a:xfrm>
            <a:off x="0" y="1054609"/>
            <a:ext cx="9055510" cy="6186309"/>
          </a:xfrm>
          <a:prstGeom prst="rect">
            <a:avLst/>
          </a:prstGeom>
        </p:spPr>
        <p:txBody>
          <a:bodyPr wrap="square">
            <a:spAutoFit/>
          </a:bodyPr>
          <a:lstStyle/>
          <a:p>
            <a:pPr marR="0" lvl="0" algn="just" defTabSz="6858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The Appropriation Statement provides an indication of the Department’s spending against the final Appropriated funds.</a:t>
            </a:r>
          </a:p>
          <a:p>
            <a:pPr marL="291370" marR="0" lvl="0" indent="0" algn="just" defTabSz="685800" rtl="0" eaLnBrk="1" fontAlgn="auto" latinLnBrk="0" hangingPunct="1">
              <a:lnSpc>
                <a:spcPct val="100000"/>
              </a:lnSpc>
              <a:spcBef>
                <a:spcPts val="0"/>
              </a:spcBef>
              <a:spcAft>
                <a:spcPts val="0"/>
              </a:spcAft>
              <a:buClrTx/>
              <a:buSzTx/>
              <a:buFontTx/>
              <a:buNone/>
              <a:tabLst>
                <a:tab pos="291370" algn="l"/>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endParaRPr>
          </a:p>
          <a:p>
            <a:pPr marL="570071" marR="0" lvl="0" indent="-278702"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In summary the position is as follows: R’000</a:t>
            </a:r>
          </a:p>
          <a:p>
            <a:pPr marL="291370" marR="0" lvl="0" indent="0" algn="just"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endParaRPr>
          </a:p>
          <a:p>
            <a:pPr marL="570071" marR="0" lvl="0" indent="-278702" algn="just"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Final Appropriation, including donor funds: 	R7, 350, 080</a:t>
            </a:r>
          </a:p>
          <a:p>
            <a:pPr marL="29137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	</a:t>
            </a:r>
            <a:r>
              <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Voted Funds: 					R7, 278, 287</a:t>
            </a:r>
          </a:p>
          <a:p>
            <a:pPr marL="29137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	Donor Funds: 					R69, 552</a:t>
            </a:r>
          </a:p>
          <a:p>
            <a:pPr marL="29137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	Departmental receipts				R2, 241</a:t>
            </a:r>
          </a:p>
          <a:p>
            <a:pPr marL="291370" marR="0" lvl="0" indent="0" algn="just"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endParaRPr>
          </a:p>
          <a:p>
            <a:pPr marL="576405" marR="0" lvl="0" indent="-285036" algn="just"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Actual Expenditure:				(R7, 234, 396)</a:t>
            </a:r>
          </a:p>
          <a:p>
            <a:pPr marL="29137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	</a:t>
            </a:r>
            <a:r>
              <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Voted Funds:					(R7, 165, 265)</a:t>
            </a:r>
          </a:p>
          <a:p>
            <a:pPr marL="29137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	Donor Funds:					(69, 131) </a:t>
            </a:r>
          </a:p>
          <a:p>
            <a:pPr marL="291370" marR="0" lvl="0" indent="0" algn="just" defTabSz="6858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endParaRPr>
          </a:p>
          <a:p>
            <a:pPr marL="576405" marR="0" lvl="0" indent="-285036" algn="just" defTabSz="6858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Variance (Underspending): 			R113, 442 (2.2%)</a:t>
            </a:r>
          </a:p>
          <a:p>
            <a:pPr marL="29137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	</a:t>
            </a:r>
            <a:r>
              <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Voted funds: 					R113 022 (1.6%)</a:t>
            </a:r>
          </a:p>
          <a:p>
            <a:pPr marL="29137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	Donor funds:					R420 (0.6)</a:t>
            </a:r>
          </a:p>
          <a:p>
            <a:pPr marL="291370" marR="0" lvl="0" indent="0" algn="just"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endParaRPr>
          </a:p>
          <a:p>
            <a:pPr marL="291370" marR="0" lvl="0" indent="0" algn="just" defTabSz="6858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entury Gothic" panose="020B0502020202020204" pitchFamily="34" charset="0"/>
              </a:rPr>
              <a:t>Detailed Information per Programme and Economic Classification is presented in the Appropriation section of the Annual Report</a:t>
            </a:r>
          </a:p>
          <a:p>
            <a:pPr marL="291370" marR="0" lvl="0" indent="0" algn="just"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endParaRPr>
          </a:p>
          <a:p>
            <a:pPr marL="228029" marR="0" lvl="0" indent="-228029" algn="just"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cs typeface="Calibri" panose="020F0502020204030204" pitchFamily="34" charset="0"/>
              </a:rPr>
              <a:t> </a:t>
            </a:r>
          </a:p>
        </p:txBody>
      </p:sp>
    </p:spTree>
    <p:extLst>
      <p:ext uri="{BB962C8B-B14F-4D97-AF65-F5344CB8AC3E}">
        <p14:creationId xmlns:p14="http://schemas.microsoft.com/office/powerpoint/2010/main" val="74692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03C8-68D5-5E40-B352-48C008369A7C}"/>
              </a:ext>
            </a:extLst>
          </p:cNvPr>
          <p:cNvSpPr>
            <a:spLocks noGrp="1"/>
          </p:cNvSpPr>
          <p:nvPr>
            <p:ph type="title"/>
          </p:nvPr>
        </p:nvSpPr>
        <p:spPr>
          <a:xfrm>
            <a:off x="0" y="117530"/>
            <a:ext cx="7906314" cy="683738"/>
          </a:xfrm>
        </p:spPr>
        <p:txBody>
          <a:bodyPr>
            <a:noAutofit/>
          </a:bodyPr>
          <a:lstStyle/>
          <a:p>
            <a:r>
              <a:rPr lang="en-US" sz="3200" b="1" dirty="0">
                <a:latin typeface="Century Gothic" panose="020B0502020202020204" pitchFamily="34" charset="0"/>
              </a:rPr>
              <a:t>2020/21 Adjustment Budget Split</a:t>
            </a:r>
          </a:p>
        </p:txBody>
      </p:sp>
      <p:sp>
        <p:nvSpPr>
          <p:cNvPr id="4" name="Slide Number Placeholder 3">
            <a:extLst>
              <a:ext uri="{FF2B5EF4-FFF2-40B4-BE49-F238E27FC236}">
                <a16:creationId xmlns:a16="http://schemas.microsoft.com/office/drawing/2014/main" id="{71B4009C-4B0B-544B-A9DB-13BB75A8537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685800" rtl="0" eaLnBrk="1" fontAlgn="auto" latinLnBrk="0" hangingPunct="1">
                <a:lnSpc>
                  <a:spcPct val="100000"/>
                </a:lnSpc>
                <a:spcBef>
                  <a:spcPts val="0"/>
                </a:spcBef>
                <a:spcAft>
                  <a:spcPts val="0"/>
                </a:spcAft>
                <a:buClrTx/>
                <a:buSzTx/>
                <a:buFontTx/>
                <a:buNone/>
                <a:tabLst/>
                <a:defRPr/>
              </a:pPr>
              <a:t>47</a:t>
            </a:fld>
            <a:endParaRPr kumimoji="0" lang="en-US" sz="119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id="{B07F8BB1-C0E6-DB4F-9794-A639FD84C695}"/>
              </a:ext>
            </a:extLst>
          </p:cNvPr>
          <p:cNvGraphicFramePr>
            <a:graphicFrameLocks/>
          </p:cNvGraphicFramePr>
          <p:nvPr>
            <p:extLst>
              <p:ext uri="{D42A27DB-BD31-4B8C-83A1-F6EECF244321}">
                <p14:modId xmlns:p14="http://schemas.microsoft.com/office/powerpoint/2010/main" val="1846719843"/>
              </p:ext>
            </p:extLst>
          </p:nvPr>
        </p:nvGraphicFramePr>
        <p:xfrm>
          <a:off x="147483" y="1007746"/>
          <a:ext cx="8790039" cy="5696122"/>
        </p:xfrm>
        <a:graphic>
          <a:graphicData uri="http://schemas.openxmlformats.org/drawingml/2006/table">
            <a:tbl>
              <a:tblPr>
                <a:tableStyleId>{5C22544A-7EE6-4342-B048-85BDC9FD1C3A}</a:tableStyleId>
              </a:tblPr>
              <a:tblGrid>
                <a:gridCol w="5987846">
                  <a:extLst>
                    <a:ext uri="{9D8B030D-6E8A-4147-A177-3AD203B41FA5}">
                      <a16:colId xmlns:a16="http://schemas.microsoft.com/office/drawing/2014/main" val="725438536"/>
                    </a:ext>
                  </a:extLst>
                </a:gridCol>
                <a:gridCol w="2802193">
                  <a:extLst>
                    <a:ext uri="{9D8B030D-6E8A-4147-A177-3AD203B41FA5}">
                      <a16:colId xmlns:a16="http://schemas.microsoft.com/office/drawing/2014/main" val="2353476963"/>
                    </a:ext>
                  </a:extLst>
                </a:gridCol>
              </a:tblGrid>
              <a:tr h="1061840">
                <a:tc>
                  <a:txBody>
                    <a:bodyPr/>
                    <a:lstStyle/>
                    <a:p>
                      <a:pPr algn="l" fontAlgn="ctr"/>
                      <a:r>
                        <a:rPr lang="en-ZA" sz="2400" b="1" u="none" strike="noStrike" dirty="0">
                          <a:solidFill>
                            <a:srgbClr val="FFC000"/>
                          </a:solidFill>
                          <a:effectLst/>
                          <a:latin typeface="Century Gothic" panose="020B0502020202020204" pitchFamily="34" charset="0"/>
                          <a:cs typeface="Arial" panose="020B0604020202020204" pitchFamily="34" charset="0"/>
                        </a:rPr>
                        <a:t>  Economic classification</a:t>
                      </a:r>
                      <a:endParaRPr lang="en-ZA" sz="2400" b="1" i="0" u="none" strike="noStrike" dirty="0">
                        <a:solidFill>
                          <a:srgbClr val="FFC000"/>
                        </a:solidFill>
                        <a:effectLst/>
                        <a:latin typeface="Century Gothic" panose="020B0502020202020204" pitchFamily="34" charset="0"/>
                        <a:cs typeface="Arial" panose="020B0604020202020204" pitchFamily="34" charset="0"/>
                      </a:endParaRPr>
                    </a:p>
                  </a:txBody>
                  <a:tcPr marL="9525" marR="9525" marT="9525" marB="0" anchor="ctr">
                    <a:solidFill>
                      <a:srgbClr val="5B9BD5"/>
                    </a:solidFill>
                  </a:tcPr>
                </a:tc>
                <a:tc>
                  <a:txBody>
                    <a:bodyPr/>
                    <a:lstStyle/>
                    <a:p>
                      <a:pPr algn="ctr" fontAlgn="b"/>
                      <a:r>
                        <a:rPr lang="en-ZA" sz="2400" b="1" i="0" u="none" strike="noStrike" dirty="0">
                          <a:solidFill>
                            <a:srgbClr val="FFC000"/>
                          </a:solidFill>
                          <a:effectLst/>
                          <a:latin typeface="Century Gothic" panose="020B0502020202020204" pitchFamily="34" charset="0"/>
                          <a:cs typeface="Arial" panose="020B0604020202020204" pitchFamily="34" charset="0"/>
                        </a:rPr>
                        <a:t>Adjusted </a:t>
                      </a:r>
                    </a:p>
                    <a:p>
                      <a:pPr algn="ctr" fontAlgn="b"/>
                      <a:r>
                        <a:rPr lang="en-ZA" sz="2400" b="1" i="0" u="none" strike="noStrike" dirty="0">
                          <a:solidFill>
                            <a:srgbClr val="FFC000"/>
                          </a:solidFill>
                          <a:effectLst/>
                          <a:latin typeface="Century Gothic" panose="020B0502020202020204" pitchFamily="34" charset="0"/>
                          <a:cs typeface="Arial" panose="020B0604020202020204" pitchFamily="34" charset="0"/>
                        </a:rPr>
                        <a:t>Budget</a:t>
                      </a:r>
                    </a:p>
                    <a:p>
                      <a:pPr algn="ctr" fontAlgn="b"/>
                      <a:r>
                        <a:rPr lang="en-ZA" sz="2400" b="1" i="0" u="none" strike="noStrike" dirty="0">
                          <a:solidFill>
                            <a:srgbClr val="FFC000"/>
                          </a:solidFill>
                          <a:effectLst/>
                          <a:latin typeface="Century Gothic" panose="020B0502020202020204" pitchFamily="34" charset="0"/>
                          <a:cs typeface="Arial" panose="020B0604020202020204" pitchFamily="34" charset="0"/>
                        </a:rPr>
                        <a:t>R’000</a:t>
                      </a:r>
                    </a:p>
                  </a:txBody>
                  <a:tcPr marL="9525" marR="9525" marT="9525" marB="0" anchor="ctr">
                    <a:solidFill>
                      <a:srgbClr val="5B9BD5"/>
                    </a:solidFill>
                  </a:tcPr>
                </a:tc>
                <a:extLst>
                  <a:ext uri="{0D108BD9-81ED-4DB2-BD59-A6C34878D82A}">
                    <a16:rowId xmlns:a16="http://schemas.microsoft.com/office/drawing/2014/main" val="3459856685"/>
                  </a:ext>
                </a:extLst>
              </a:tr>
              <a:tr h="714372">
                <a:tc>
                  <a:txBody>
                    <a:bodyPr/>
                    <a:lstStyle/>
                    <a:p>
                      <a:pPr algn="l" fontAlgn="b"/>
                      <a:r>
                        <a:rPr lang="en-ZA" sz="2000" b="1" u="none" strike="noStrike" dirty="0">
                          <a:solidFill>
                            <a:schemeClr val="tx1"/>
                          </a:solidFill>
                          <a:effectLst/>
                          <a:latin typeface="Century Gothic" panose="020B0502020202020204" pitchFamily="34" charset="0"/>
                          <a:cs typeface="Arial" panose="020B0604020202020204" pitchFamily="34" charset="0"/>
                        </a:rPr>
                        <a:t>  Compensation of employees</a:t>
                      </a:r>
                      <a:endParaRPr lang="en-ZA" sz="2000" b="1" i="0" u="none" strike="noStrike" dirty="0">
                        <a:solidFill>
                          <a:schemeClr val="tx1"/>
                        </a:solidFill>
                        <a:effectLst/>
                        <a:latin typeface="Century Gothic" panose="020B0502020202020204" pitchFamily="34" charset="0"/>
                        <a:cs typeface="Arial" panose="020B0604020202020204" pitchFamily="34" charset="0"/>
                      </a:endParaRPr>
                    </a:p>
                  </a:txBody>
                  <a:tcPr marL="9525" marR="9525" marT="9525" marB="0" anchor="ctr"/>
                </a:tc>
                <a:tc>
                  <a:txBody>
                    <a:bodyPr/>
                    <a:lstStyle/>
                    <a:p>
                      <a:pPr algn="r" fontAlgn="ctr"/>
                      <a:r>
                        <a:rPr lang="en-US" sz="2000" b="0" i="0" u="none" strike="noStrike" dirty="0">
                          <a:solidFill>
                            <a:srgbClr val="000000"/>
                          </a:solidFill>
                          <a:effectLst/>
                          <a:latin typeface="Century Gothic" panose="020B0502020202020204" pitchFamily="34" charset="0"/>
                        </a:rPr>
                        <a:t>           361,993 </a:t>
                      </a:r>
                    </a:p>
                  </a:txBody>
                  <a:tcPr marL="3810" marR="3810" marT="3810" marB="0" anchor="ctr"/>
                </a:tc>
                <a:extLst>
                  <a:ext uri="{0D108BD9-81ED-4DB2-BD59-A6C34878D82A}">
                    <a16:rowId xmlns:a16="http://schemas.microsoft.com/office/drawing/2014/main" val="1571848896"/>
                  </a:ext>
                </a:extLst>
              </a:tr>
              <a:tr h="805016">
                <a:tc>
                  <a:txBody>
                    <a:bodyPr/>
                    <a:lstStyle/>
                    <a:p>
                      <a:pPr algn="l" fontAlgn="b"/>
                      <a:r>
                        <a:rPr lang="en-ZA" sz="2000" b="1" u="none" strike="noStrike" dirty="0">
                          <a:solidFill>
                            <a:schemeClr val="tx1"/>
                          </a:solidFill>
                          <a:effectLst/>
                          <a:latin typeface="Century Gothic" panose="020B0502020202020204" pitchFamily="34" charset="0"/>
                          <a:cs typeface="Arial" panose="020B0604020202020204" pitchFamily="34" charset="0"/>
                        </a:rPr>
                        <a:t>  Goods and services</a:t>
                      </a:r>
                      <a:endParaRPr lang="en-ZA" sz="2000" b="1" i="0" u="none" strike="noStrike" dirty="0">
                        <a:solidFill>
                          <a:schemeClr val="tx1"/>
                        </a:solidFill>
                        <a:effectLst/>
                        <a:latin typeface="Century Gothic" panose="020B0502020202020204" pitchFamily="34" charset="0"/>
                        <a:cs typeface="Arial" panose="020B0604020202020204" pitchFamily="34" charset="0"/>
                      </a:endParaRPr>
                    </a:p>
                  </a:txBody>
                  <a:tcPr marL="9525" marR="9525" marT="9525" marB="0" anchor="ctr">
                    <a:solidFill>
                      <a:schemeClr val="accent1">
                        <a:lumMod val="40000"/>
                        <a:lumOff val="60000"/>
                      </a:schemeClr>
                    </a:solidFill>
                  </a:tcPr>
                </a:tc>
                <a:tc>
                  <a:txBody>
                    <a:bodyPr/>
                    <a:lstStyle/>
                    <a:p>
                      <a:pPr algn="r" fontAlgn="ctr"/>
                      <a:r>
                        <a:rPr lang="en-US" sz="2000" b="0" i="0" u="none" strike="noStrike" dirty="0">
                          <a:solidFill>
                            <a:srgbClr val="000000"/>
                          </a:solidFill>
                          <a:effectLst/>
                          <a:latin typeface="Century Gothic" panose="020B0502020202020204" pitchFamily="34" charset="0"/>
                        </a:rPr>
                        <a:t>           119,369 </a:t>
                      </a:r>
                    </a:p>
                  </a:txBody>
                  <a:tcPr marL="3810" marR="3810" marT="3810" marB="0" anchor="ctr">
                    <a:solidFill>
                      <a:schemeClr val="accent1">
                        <a:lumMod val="40000"/>
                        <a:lumOff val="60000"/>
                      </a:schemeClr>
                    </a:solidFill>
                  </a:tcPr>
                </a:tc>
                <a:extLst>
                  <a:ext uri="{0D108BD9-81ED-4DB2-BD59-A6C34878D82A}">
                    <a16:rowId xmlns:a16="http://schemas.microsoft.com/office/drawing/2014/main" val="2383750751"/>
                  </a:ext>
                </a:extLst>
              </a:tr>
              <a:tr h="659226">
                <a:tc>
                  <a:txBody>
                    <a:bodyPr/>
                    <a:lstStyle/>
                    <a:p>
                      <a:pPr algn="l" fontAlgn="b"/>
                      <a:r>
                        <a:rPr lang="en-ZA" sz="2000" b="1" u="none" strike="noStrike" dirty="0">
                          <a:effectLst/>
                          <a:latin typeface="Century Gothic" panose="020B0502020202020204" pitchFamily="34" charset="0"/>
                          <a:cs typeface="Arial" panose="020B0604020202020204" pitchFamily="34" charset="0"/>
                        </a:rPr>
                        <a:t>  Transfers and subsidies</a:t>
                      </a:r>
                      <a:endParaRPr lang="en-ZA" sz="20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tc>
                <a:tc>
                  <a:txBody>
                    <a:bodyPr/>
                    <a:lstStyle/>
                    <a:p>
                      <a:pPr algn="r" fontAlgn="ctr"/>
                      <a:r>
                        <a:rPr kumimoji="0" lang="en-US" sz="20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6,789,431</a:t>
                      </a:r>
                      <a:r>
                        <a:rPr lang="en-US" sz="2000" b="0" i="0" u="none" strike="noStrike" dirty="0">
                          <a:solidFill>
                            <a:srgbClr val="000000"/>
                          </a:solidFill>
                          <a:effectLst/>
                          <a:latin typeface="Century Gothic" panose="020B0502020202020204" pitchFamily="34" charset="0"/>
                        </a:rPr>
                        <a:t>              </a:t>
                      </a:r>
                    </a:p>
                  </a:txBody>
                  <a:tcPr marL="3810" marR="3810" marT="3810" marB="0" anchor="ctr"/>
                </a:tc>
                <a:extLst>
                  <a:ext uri="{0D108BD9-81ED-4DB2-BD59-A6C34878D82A}">
                    <a16:rowId xmlns:a16="http://schemas.microsoft.com/office/drawing/2014/main" val="2767330768"/>
                  </a:ext>
                </a:extLst>
              </a:tr>
              <a:tr h="684581">
                <a:tc>
                  <a:txBody>
                    <a:bodyPr/>
                    <a:lstStyle/>
                    <a:p>
                      <a:pPr algn="l" fontAlgn="b"/>
                      <a:r>
                        <a:rPr lang="en-ZA" sz="2000" b="1" u="none" strike="noStrike" dirty="0">
                          <a:solidFill>
                            <a:schemeClr val="tx1"/>
                          </a:solidFill>
                          <a:effectLst/>
                          <a:latin typeface="Century Gothic" panose="020B0502020202020204" pitchFamily="34" charset="0"/>
                          <a:cs typeface="Arial" panose="020B0604020202020204" pitchFamily="34" charset="0"/>
                        </a:rPr>
                        <a:t>  Payments for capital assets</a:t>
                      </a:r>
                      <a:endParaRPr lang="en-ZA" sz="2000" b="1" i="0" u="none" strike="noStrike" dirty="0">
                        <a:solidFill>
                          <a:schemeClr val="tx1"/>
                        </a:solidFill>
                        <a:effectLst/>
                        <a:latin typeface="Century Gothic" panose="020B0502020202020204" pitchFamily="34" charset="0"/>
                        <a:cs typeface="Arial" panose="020B0604020202020204" pitchFamily="34" charset="0"/>
                      </a:endParaRPr>
                    </a:p>
                  </a:txBody>
                  <a:tcPr marL="9525" marR="9525" marT="9525" marB="0" anchor="ctr">
                    <a:solidFill>
                      <a:schemeClr val="accent1">
                        <a:lumMod val="40000"/>
                        <a:lumOff val="60000"/>
                      </a:schemeClr>
                    </a:solidFill>
                  </a:tcPr>
                </a:tc>
                <a:tc>
                  <a:txBody>
                    <a:bodyPr/>
                    <a:lstStyle/>
                    <a:p>
                      <a:pPr algn="r" fontAlgn="ctr"/>
                      <a:r>
                        <a:rPr lang="en-US" sz="2000" b="0" i="0" u="none" strike="noStrike" dirty="0">
                          <a:solidFill>
                            <a:srgbClr val="000000"/>
                          </a:solidFill>
                          <a:effectLst/>
                          <a:latin typeface="Century Gothic" panose="020B0502020202020204" pitchFamily="34" charset="0"/>
                        </a:rPr>
                        <a:t>6,994</a:t>
                      </a:r>
                    </a:p>
                  </a:txBody>
                  <a:tcPr marL="3810" marR="3810" marT="3810" marB="0" anchor="ctr">
                    <a:solidFill>
                      <a:schemeClr val="accent1">
                        <a:lumMod val="40000"/>
                        <a:lumOff val="60000"/>
                      </a:schemeClr>
                    </a:solidFill>
                  </a:tcPr>
                </a:tc>
                <a:extLst>
                  <a:ext uri="{0D108BD9-81ED-4DB2-BD59-A6C34878D82A}">
                    <a16:rowId xmlns:a16="http://schemas.microsoft.com/office/drawing/2014/main" val="2688732593"/>
                  </a:ext>
                </a:extLst>
              </a:tr>
              <a:tr h="697258">
                <a:tc>
                  <a:txBody>
                    <a:bodyPr/>
                    <a:lstStyle/>
                    <a:p>
                      <a:pPr algn="l" fontAlgn="b"/>
                      <a:r>
                        <a:rPr lang="en-ZA" sz="2000" b="1" i="0" u="none" strike="noStrike" dirty="0">
                          <a:solidFill>
                            <a:srgbClr val="000000"/>
                          </a:solidFill>
                          <a:effectLst/>
                          <a:latin typeface="Century Gothic" panose="020B0502020202020204" pitchFamily="34" charset="0"/>
                          <a:cs typeface="Arial" panose="020B0604020202020204" pitchFamily="34" charset="0"/>
                        </a:rPr>
                        <a:t>  Payments for financial assets</a:t>
                      </a:r>
                    </a:p>
                  </a:txBody>
                  <a:tcPr marL="9525" marR="9525" marT="9525" marB="0" anchor="ctr"/>
                </a:tc>
                <a:tc>
                  <a:txBody>
                    <a:bodyPr/>
                    <a:lstStyle/>
                    <a:p>
                      <a:pPr algn="r" fontAlgn="ctr"/>
                      <a:r>
                        <a:rPr lang="en-US" sz="2000" b="0" i="0" u="none" strike="noStrike" dirty="0">
                          <a:solidFill>
                            <a:srgbClr val="000000"/>
                          </a:solidFill>
                          <a:effectLst/>
                          <a:latin typeface="Century Gothic" panose="020B0502020202020204" pitchFamily="34" charset="0"/>
                        </a:rPr>
                        <a:t>500</a:t>
                      </a:r>
                    </a:p>
                  </a:txBody>
                  <a:tcPr marL="3810" marR="3810" marT="3810" marB="0" anchor="ctr"/>
                </a:tc>
                <a:extLst>
                  <a:ext uri="{0D108BD9-81ED-4DB2-BD59-A6C34878D82A}">
                    <a16:rowId xmlns:a16="http://schemas.microsoft.com/office/drawing/2014/main" val="3767110816"/>
                  </a:ext>
                </a:extLst>
              </a:tr>
              <a:tr h="1028864">
                <a:tc>
                  <a:txBody>
                    <a:bodyPr/>
                    <a:lstStyle/>
                    <a:p>
                      <a:pPr algn="l" fontAlgn="b"/>
                      <a:r>
                        <a:rPr lang="en-ZA" sz="2000" b="1" u="none" strike="noStrike" dirty="0">
                          <a:effectLst/>
                          <a:latin typeface="Century Gothic" panose="020B0502020202020204" pitchFamily="34" charset="0"/>
                          <a:cs typeface="Arial" panose="020B0604020202020204" pitchFamily="34" charset="0"/>
                        </a:rPr>
                        <a:t>  Total </a:t>
                      </a:r>
                      <a:endParaRPr lang="en-ZA" sz="20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nchor="ctr"/>
                </a:tc>
                <a:tc>
                  <a:txBody>
                    <a:bodyPr/>
                    <a:lstStyle/>
                    <a:p>
                      <a:pPr algn="r" fontAlgn="ctr"/>
                      <a:r>
                        <a:rPr lang="en-US" sz="2000" b="1" i="0" u="none" strike="noStrike" dirty="0">
                          <a:solidFill>
                            <a:srgbClr val="000000"/>
                          </a:solidFill>
                          <a:effectLst/>
                          <a:latin typeface="Century Gothic" panose="020B0502020202020204" pitchFamily="34" charset="0"/>
                        </a:rPr>
                        <a:t>        7,278,287 </a:t>
                      </a:r>
                    </a:p>
                  </a:txBody>
                  <a:tcPr marL="3810" marR="3810" marT="3810" marB="0" anchor="ctr"/>
                </a:tc>
                <a:extLst>
                  <a:ext uri="{0D108BD9-81ED-4DB2-BD59-A6C34878D82A}">
                    <a16:rowId xmlns:a16="http://schemas.microsoft.com/office/drawing/2014/main" val="4130400346"/>
                  </a:ext>
                </a:extLst>
              </a:tr>
            </a:tbl>
          </a:graphicData>
        </a:graphic>
      </p:graphicFrame>
    </p:spTree>
    <p:extLst>
      <p:ext uri="{BB962C8B-B14F-4D97-AF65-F5344CB8AC3E}">
        <p14:creationId xmlns:p14="http://schemas.microsoft.com/office/powerpoint/2010/main" val="3789626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6C48-5F56-444A-ADBB-28A109A0553B}"/>
              </a:ext>
            </a:extLst>
          </p:cNvPr>
          <p:cNvSpPr>
            <a:spLocks noGrp="1"/>
          </p:cNvSpPr>
          <p:nvPr>
            <p:ph type="title"/>
          </p:nvPr>
        </p:nvSpPr>
        <p:spPr>
          <a:xfrm>
            <a:off x="0" y="214024"/>
            <a:ext cx="7021688" cy="456685"/>
          </a:xfrm>
        </p:spPr>
        <p:txBody>
          <a:bodyPr>
            <a:noAutofit/>
          </a:bodyPr>
          <a:lstStyle/>
          <a:p>
            <a:r>
              <a:rPr lang="en-US" sz="3600" b="1" dirty="0">
                <a:latin typeface="Century Gothic" panose="020B0502020202020204" pitchFamily="34" charset="0"/>
              </a:rPr>
              <a:t>Overall Financial Performance</a:t>
            </a:r>
          </a:p>
        </p:txBody>
      </p:sp>
      <p:sp>
        <p:nvSpPr>
          <p:cNvPr id="3" name="Content Placeholder 2">
            <a:extLst>
              <a:ext uri="{FF2B5EF4-FFF2-40B4-BE49-F238E27FC236}">
                <a16:creationId xmlns:a16="http://schemas.microsoft.com/office/drawing/2014/main" id="{7D3CEB76-1D08-E947-A239-8ADA5FA4E0A2}"/>
              </a:ext>
            </a:extLst>
          </p:cNvPr>
          <p:cNvSpPr>
            <a:spLocks noGrp="1"/>
          </p:cNvSpPr>
          <p:nvPr>
            <p:ph idx="1"/>
          </p:nvPr>
        </p:nvSpPr>
        <p:spPr>
          <a:xfrm>
            <a:off x="88489" y="1008822"/>
            <a:ext cx="8927691" cy="1940855"/>
          </a:xfrm>
        </p:spPr>
        <p:txBody>
          <a:bodyPr>
            <a:normAutofit/>
          </a:bodyPr>
          <a:lstStyle/>
          <a:p>
            <a:pPr algn="just">
              <a:lnSpc>
                <a:spcPct val="130000"/>
              </a:lnSpc>
              <a:spcBef>
                <a:spcPts val="0"/>
              </a:spcBef>
            </a:pPr>
            <a:r>
              <a:rPr lang="en-ZA" sz="1600" dirty="0">
                <a:latin typeface="Century Gothic" panose="020B0502020202020204" pitchFamily="34" charset="0"/>
              </a:rPr>
              <a:t>The department planned to spend R7,278 billion by end of the financial year.</a:t>
            </a:r>
          </a:p>
          <a:p>
            <a:pPr algn="just">
              <a:lnSpc>
                <a:spcPct val="130000"/>
              </a:lnSpc>
              <a:spcBef>
                <a:spcPts val="0"/>
              </a:spcBef>
            </a:pPr>
            <a:r>
              <a:rPr lang="en-ZA" sz="1600" dirty="0">
                <a:latin typeface="Century Gothic" panose="020B0502020202020204" pitchFamily="34" charset="0"/>
              </a:rPr>
              <a:t>The actual spending for the period amounted to R7,165 billion (98,4% of the total adjusted budget of R7,278 billion).</a:t>
            </a:r>
          </a:p>
          <a:p>
            <a:pPr algn="just">
              <a:lnSpc>
                <a:spcPct val="130000"/>
              </a:lnSpc>
              <a:spcBef>
                <a:spcPts val="0"/>
              </a:spcBef>
            </a:pPr>
            <a:r>
              <a:rPr lang="en-ZA" sz="1600" dirty="0">
                <a:latin typeface="Century Gothic" panose="020B0502020202020204" pitchFamily="34" charset="0"/>
              </a:rPr>
              <a:t>This translates to a variance of R113 million or 1,6% of planned expenditure. </a:t>
            </a:r>
          </a:p>
          <a:p>
            <a:pPr marL="0" indent="0" algn="just">
              <a:lnSpc>
                <a:spcPct val="150000"/>
              </a:lnSpc>
              <a:buNone/>
            </a:pPr>
            <a:endParaRPr lang="en-ZA" sz="2000" dirty="0">
              <a:latin typeface="Century Gothic" panose="020B0502020202020204" pitchFamily="34" charset="0"/>
            </a:endParaRPr>
          </a:p>
          <a:p>
            <a:pPr marL="0" indent="0">
              <a:buNone/>
            </a:pPr>
            <a:endParaRPr lang="en-ZA" sz="2000" dirty="0">
              <a:latin typeface="Century Gothic" panose="020B0502020202020204" pitchFamily="34" charset="0"/>
            </a:endParaRPr>
          </a:p>
          <a:p>
            <a:pPr marL="0" indent="0">
              <a:buNone/>
            </a:pPr>
            <a:endParaRPr lang="en-US" sz="20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26F6D43-937B-9D4F-A182-315661E8834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48</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186813" y="2408904"/>
            <a:ext cx="8829367" cy="4328214"/>
          </a:xfrm>
          <a:prstGeom prst="rect">
            <a:avLst/>
          </a:prstGeom>
        </p:spPr>
      </p:pic>
    </p:spTree>
    <p:extLst>
      <p:ext uri="{BB962C8B-B14F-4D97-AF65-F5344CB8AC3E}">
        <p14:creationId xmlns:p14="http://schemas.microsoft.com/office/powerpoint/2010/main" val="35088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5854"/>
            <a:ext cx="8947355" cy="699888"/>
          </a:xfrm>
        </p:spPr>
        <p:txBody>
          <a:bodyPr>
            <a:noAutofit/>
          </a:bodyPr>
          <a:lstStyle/>
          <a:p>
            <a:r>
              <a:rPr lang="en-US" sz="3500" b="1" dirty="0">
                <a:latin typeface="Century Gothic" panose="020B0502020202020204" pitchFamily="34" charset="0"/>
              </a:rPr>
              <a:t>2020/21 AUDIT OUTCOME</a:t>
            </a:r>
          </a:p>
        </p:txBody>
      </p:sp>
      <p:sp>
        <p:nvSpPr>
          <p:cNvPr id="4" name="Slide Number Placeholder 3"/>
          <p:cNvSpPr>
            <a:spLocks noGrp="1"/>
          </p:cNvSpPr>
          <p:nvPr>
            <p:ph type="sldNum" sz="quarter" idx="12"/>
          </p:nvPr>
        </p:nvSpPr>
        <p:spPr/>
        <p:txBody>
          <a:bodyPr/>
          <a:lstStyle/>
          <a:p>
            <a:fld id="{6BEAD508-187F-9C41-8168-FD791BBC9830}"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17988" y="1088261"/>
            <a:ext cx="13214554" cy="7721442"/>
          </a:xfrm>
          <a:prstGeom prst="rect">
            <a:avLst/>
          </a:prstGeom>
        </p:spPr>
      </p:pic>
    </p:spTree>
    <p:extLst>
      <p:ext uri="{BB962C8B-B14F-4D97-AF65-F5344CB8AC3E}">
        <p14:creationId xmlns:p14="http://schemas.microsoft.com/office/powerpoint/2010/main" val="2658797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A83746-98CB-4C5B-AEF5-12E96D27830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49</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26BB57D-AFEA-4785-8439-7DC4F961AA69}"/>
              </a:ext>
            </a:extLst>
          </p:cNvPr>
          <p:cNvSpPr>
            <a:spLocks noGrp="1"/>
          </p:cNvSpPr>
          <p:nvPr>
            <p:ph type="title"/>
          </p:nvPr>
        </p:nvSpPr>
        <p:spPr>
          <a:xfrm>
            <a:off x="0" y="8709"/>
            <a:ext cx="9075174" cy="832239"/>
          </a:xfrm>
        </p:spPr>
        <p:txBody>
          <a:bodyPr>
            <a:noAutofit/>
          </a:bodyPr>
          <a:lstStyle/>
          <a:p>
            <a:pPr>
              <a:defRPr/>
            </a:pPr>
            <a:r>
              <a:rPr lang="en-ZA" sz="3192" b="1" dirty="0">
                <a:latin typeface="Century Gothic" panose="020B0502020202020204" pitchFamily="34" charset="0"/>
              </a:rPr>
              <a:t>Financial Statements: Financial Performance Per Programme</a:t>
            </a:r>
            <a:r>
              <a:rPr lang="en-ZA" sz="3192" dirty="0">
                <a:latin typeface="Gill Sans MT" panose="020B0502020104020203" pitchFamily="34" charset="0"/>
              </a:rPr>
              <a:t/>
            </a:r>
            <a:br>
              <a:rPr lang="en-ZA" sz="3192" dirty="0">
                <a:latin typeface="Gill Sans MT" panose="020B0502020104020203" pitchFamily="34" charset="0"/>
              </a:rPr>
            </a:br>
            <a:r>
              <a:rPr lang="en-ZA" sz="3192" dirty="0">
                <a:latin typeface="Gill Sans MT" panose="020B0502020104020203" pitchFamily="34" charset="0"/>
              </a:rPr>
              <a:t>Appropriation Statement</a:t>
            </a:r>
            <a:r>
              <a:rPr lang="en-ZA" sz="3192" dirty="0">
                <a:latin typeface="Calibri" panose="020F0502020204030204" pitchFamily="34" charset="0"/>
                <a:cs typeface="Calibri" panose="020F0502020204030204" pitchFamily="34" charset="0"/>
              </a:rPr>
              <a:t/>
            </a:r>
            <a:br>
              <a:rPr lang="en-ZA" sz="3192" dirty="0">
                <a:latin typeface="Calibri" panose="020F0502020204030204" pitchFamily="34" charset="0"/>
                <a:cs typeface="Calibri" panose="020F0502020204030204" pitchFamily="34" charset="0"/>
              </a:rPr>
            </a:br>
            <a:endParaRPr lang="en-US" sz="2993" dirty="0"/>
          </a:p>
        </p:txBody>
      </p:sp>
      <p:sp>
        <p:nvSpPr>
          <p:cNvPr id="6" name="Rectangle 5">
            <a:extLst>
              <a:ext uri="{FF2B5EF4-FFF2-40B4-BE49-F238E27FC236}">
                <a16:creationId xmlns:a16="http://schemas.microsoft.com/office/drawing/2014/main" id="{2CCCDB9C-B3C0-4318-928C-D25CF6E6B91D}"/>
              </a:ext>
            </a:extLst>
          </p:cNvPr>
          <p:cNvSpPr/>
          <p:nvPr/>
        </p:nvSpPr>
        <p:spPr>
          <a:xfrm>
            <a:off x="98323" y="1114015"/>
            <a:ext cx="8108145" cy="1013354"/>
          </a:xfrm>
          <a:prstGeom prst="rect">
            <a:avLst/>
          </a:prstGeom>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1995"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The underspending per programme was a follows</a:t>
            </a:r>
            <a:r>
              <a:rPr kumimoji="0" lang="en-US" sz="1995" b="0" i="0" u="none" strike="noStrike" kern="1200" cap="none" spc="0" normalizeH="0" baseline="0" noProof="0" dirty="0">
                <a:ln>
                  <a:noFill/>
                </a:ln>
                <a:solidFill>
                  <a:prstClr val="black"/>
                </a:solidFill>
                <a:effectLst/>
                <a:uLnTx/>
                <a:uFillTx/>
                <a:latin typeface="Gill Sans MT" panose="020B0502020104020203" pitchFamily="34" charset="0"/>
                <a:ea typeface="+mn-ea"/>
                <a:cs typeface="Calibri" panose="020F0502020204030204" pitchFamily="34" charset="0"/>
              </a:rPr>
              <a:t>:				</a:t>
            </a:r>
          </a:p>
          <a:p>
            <a:pPr marL="228029" marR="0" lvl="0" indent="-228029" algn="just" defTabSz="685800" rtl="0" eaLnBrk="1" fontAlgn="auto" latinLnBrk="0" hangingPunct="1">
              <a:lnSpc>
                <a:spcPct val="100000"/>
              </a:lnSpc>
              <a:spcBef>
                <a:spcPts val="0"/>
              </a:spcBef>
              <a:spcAft>
                <a:spcPts val="0"/>
              </a:spcAft>
              <a:buClrTx/>
              <a:buSzTx/>
              <a:buFontTx/>
              <a:buNone/>
              <a:tabLst/>
              <a:defRPr/>
            </a:pPr>
            <a:r>
              <a:rPr kumimoji="0" lang="en-US" sz="1995" b="0" i="0" u="none" strike="noStrike" kern="1200" cap="none" spc="0" normalizeH="0" baseline="0" noProof="0" dirty="0">
                <a:ln>
                  <a:noFill/>
                </a:ln>
                <a:solidFill>
                  <a:prstClr val="black"/>
                </a:solidFill>
                <a:effectLst/>
                <a:uLnTx/>
                <a:uFillTx/>
                <a:latin typeface="Gill Sans MT" panose="020B0502020104020203" pitchFamily="34" charset="0"/>
                <a:ea typeface="+mn-ea"/>
                <a:cs typeface="Calibri" panose="020F0502020204030204" pitchFamily="34" charset="0"/>
              </a:rPr>
              <a:t> </a:t>
            </a:r>
          </a:p>
        </p:txBody>
      </p:sp>
      <p:graphicFrame>
        <p:nvGraphicFramePr>
          <p:cNvPr id="2" name="Table 1">
            <a:extLst>
              <a:ext uri="{FF2B5EF4-FFF2-40B4-BE49-F238E27FC236}">
                <a16:creationId xmlns:a16="http://schemas.microsoft.com/office/drawing/2014/main" id="{014D772A-52CC-4729-AAE7-CC69E96DBC20}"/>
              </a:ext>
            </a:extLst>
          </p:cNvPr>
          <p:cNvGraphicFramePr>
            <a:graphicFrameLocks noGrp="1"/>
          </p:cNvGraphicFramePr>
          <p:nvPr>
            <p:extLst>
              <p:ext uri="{D42A27DB-BD31-4B8C-83A1-F6EECF244321}">
                <p14:modId xmlns:p14="http://schemas.microsoft.com/office/powerpoint/2010/main" val="420787452"/>
              </p:ext>
            </p:extLst>
          </p:nvPr>
        </p:nvGraphicFramePr>
        <p:xfrm>
          <a:off x="98323" y="1504335"/>
          <a:ext cx="8976851" cy="5260258"/>
        </p:xfrm>
        <a:graphic>
          <a:graphicData uri="http://schemas.openxmlformats.org/drawingml/2006/table">
            <a:tbl>
              <a:tblPr firstRow="1" bandRow="1">
                <a:tableStyleId>{5C22544A-7EE6-4342-B048-85BDC9FD1C3A}</a:tableStyleId>
              </a:tblPr>
              <a:tblGrid>
                <a:gridCol w="2836165">
                  <a:extLst>
                    <a:ext uri="{9D8B030D-6E8A-4147-A177-3AD203B41FA5}">
                      <a16:colId xmlns:a16="http://schemas.microsoft.com/office/drawing/2014/main" val="2680001827"/>
                    </a:ext>
                  </a:extLst>
                </a:gridCol>
                <a:gridCol w="1769349">
                  <a:extLst>
                    <a:ext uri="{9D8B030D-6E8A-4147-A177-3AD203B41FA5}">
                      <a16:colId xmlns:a16="http://schemas.microsoft.com/office/drawing/2014/main" val="1718761013"/>
                    </a:ext>
                  </a:extLst>
                </a:gridCol>
                <a:gridCol w="1709877">
                  <a:extLst>
                    <a:ext uri="{9D8B030D-6E8A-4147-A177-3AD203B41FA5}">
                      <a16:colId xmlns:a16="http://schemas.microsoft.com/office/drawing/2014/main" val="476017537"/>
                    </a:ext>
                  </a:extLst>
                </a:gridCol>
                <a:gridCol w="1397638">
                  <a:extLst>
                    <a:ext uri="{9D8B030D-6E8A-4147-A177-3AD203B41FA5}">
                      <a16:colId xmlns:a16="http://schemas.microsoft.com/office/drawing/2014/main" val="3081610396"/>
                    </a:ext>
                  </a:extLst>
                </a:gridCol>
                <a:gridCol w="1263822">
                  <a:extLst>
                    <a:ext uri="{9D8B030D-6E8A-4147-A177-3AD203B41FA5}">
                      <a16:colId xmlns:a16="http://schemas.microsoft.com/office/drawing/2014/main" val="1378140703"/>
                    </a:ext>
                  </a:extLst>
                </a:gridCol>
              </a:tblGrid>
              <a:tr h="960583">
                <a:tc>
                  <a:txBody>
                    <a:bodyPr/>
                    <a:lstStyle/>
                    <a:p>
                      <a:endParaRPr lang="en-US" sz="1700" dirty="0">
                        <a:solidFill>
                          <a:srgbClr val="FFC000"/>
                        </a:solidFill>
                        <a:latin typeface="Century Gothic" panose="020B0502020202020204" pitchFamily="34" charset="0"/>
                        <a:cs typeface="Arial" panose="020B0604020202020204" pitchFamily="34" charset="0"/>
                      </a:endParaRPr>
                    </a:p>
                    <a:p>
                      <a:r>
                        <a:rPr lang="en-US" sz="1700" dirty="0">
                          <a:solidFill>
                            <a:srgbClr val="FFC000"/>
                          </a:solidFill>
                          <a:latin typeface="Century Gothic" panose="020B0502020202020204" pitchFamily="34" charset="0"/>
                          <a:cs typeface="Arial" panose="020B0604020202020204" pitchFamily="34" charset="0"/>
                        </a:rPr>
                        <a:t>Programmes</a:t>
                      </a:r>
                      <a:endParaRPr lang="en-ZA" sz="1700" dirty="0">
                        <a:solidFill>
                          <a:srgbClr val="FFC000"/>
                        </a:solidFill>
                        <a:latin typeface="Century Gothic" panose="020B0502020202020204" pitchFamily="34" charset="0"/>
                        <a:cs typeface="Arial" panose="020B0604020202020204" pitchFamily="34" charset="0"/>
                      </a:endParaRPr>
                    </a:p>
                  </a:txBody>
                  <a:tcPr marL="68231" marR="68231" marT="45488" marB="45488">
                    <a:solidFill>
                      <a:srgbClr val="5B9BD5"/>
                    </a:solidFill>
                  </a:tcPr>
                </a:tc>
                <a:tc>
                  <a:txBody>
                    <a:bodyPr/>
                    <a:lstStyle/>
                    <a:p>
                      <a:pPr algn="ctr"/>
                      <a:r>
                        <a:rPr lang="en-US" sz="1700" dirty="0">
                          <a:solidFill>
                            <a:srgbClr val="FFC000"/>
                          </a:solidFill>
                          <a:latin typeface="Century Gothic" panose="020B0502020202020204" pitchFamily="34" charset="0"/>
                          <a:cs typeface="Arial" panose="020B0604020202020204" pitchFamily="34" charset="0"/>
                        </a:rPr>
                        <a:t>Appropriated amount </a:t>
                      </a:r>
                    </a:p>
                    <a:p>
                      <a:pPr algn="ctr"/>
                      <a:r>
                        <a:rPr lang="en-US" sz="1700" dirty="0">
                          <a:solidFill>
                            <a:srgbClr val="FFC000"/>
                          </a:solidFill>
                          <a:latin typeface="Century Gothic" panose="020B0502020202020204" pitchFamily="34" charset="0"/>
                          <a:cs typeface="Arial" panose="020B0604020202020204" pitchFamily="34" charset="0"/>
                        </a:rPr>
                        <a:t>R’000</a:t>
                      </a:r>
                      <a:endParaRPr lang="en-ZA" sz="1700" dirty="0">
                        <a:solidFill>
                          <a:srgbClr val="FFC000"/>
                        </a:solidFill>
                        <a:latin typeface="Century Gothic" panose="020B0502020202020204" pitchFamily="34" charset="0"/>
                        <a:cs typeface="Arial" panose="020B0604020202020204" pitchFamily="34" charset="0"/>
                      </a:endParaRPr>
                    </a:p>
                  </a:txBody>
                  <a:tcPr marL="68231" marR="68231" marT="45488" marB="45488"/>
                </a:tc>
                <a:tc>
                  <a:txBody>
                    <a:bodyPr/>
                    <a:lstStyle/>
                    <a:p>
                      <a:pPr algn="ctr"/>
                      <a:r>
                        <a:rPr lang="en-US" sz="1700" dirty="0">
                          <a:solidFill>
                            <a:srgbClr val="FFC000"/>
                          </a:solidFill>
                          <a:latin typeface="Century Gothic" panose="020B0502020202020204" pitchFamily="34" charset="0"/>
                          <a:cs typeface="Arial" panose="020B0604020202020204" pitchFamily="34" charset="0"/>
                        </a:rPr>
                        <a:t>Actual expenditure</a:t>
                      </a:r>
                    </a:p>
                    <a:p>
                      <a:pPr algn="ctr"/>
                      <a:r>
                        <a:rPr lang="en-US" sz="1700" dirty="0">
                          <a:solidFill>
                            <a:srgbClr val="FFC000"/>
                          </a:solidFill>
                          <a:latin typeface="Century Gothic" panose="020B0502020202020204" pitchFamily="34" charset="0"/>
                          <a:cs typeface="Arial" panose="020B0604020202020204" pitchFamily="34" charset="0"/>
                        </a:rPr>
                        <a:t>R’000</a:t>
                      </a:r>
                      <a:endParaRPr lang="en-ZA" sz="1700" dirty="0">
                        <a:solidFill>
                          <a:srgbClr val="FFC000"/>
                        </a:solidFill>
                        <a:latin typeface="Century Gothic" panose="020B0502020202020204" pitchFamily="34" charset="0"/>
                        <a:cs typeface="Arial" panose="020B0604020202020204" pitchFamily="34" charset="0"/>
                      </a:endParaRPr>
                    </a:p>
                  </a:txBody>
                  <a:tcPr marL="68231" marR="68231" marT="45488" marB="45488"/>
                </a:tc>
                <a:tc>
                  <a:txBody>
                    <a:bodyPr/>
                    <a:lstStyle/>
                    <a:p>
                      <a:pPr algn="ctr"/>
                      <a:r>
                        <a:rPr lang="en-US" sz="1700" dirty="0">
                          <a:solidFill>
                            <a:srgbClr val="FFC000"/>
                          </a:solidFill>
                          <a:latin typeface="Century Gothic" panose="020B0502020202020204" pitchFamily="34" charset="0"/>
                          <a:cs typeface="Arial" panose="020B0604020202020204" pitchFamily="34" charset="0"/>
                        </a:rPr>
                        <a:t>Variance</a:t>
                      </a:r>
                    </a:p>
                    <a:p>
                      <a:pPr algn="ctr"/>
                      <a:r>
                        <a:rPr lang="en-US" sz="1700" dirty="0">
                          <a:solidFill>
                            <a:srgbClr val="FFC000"/>
                          </a:solidFill>
                          <a:latin typeface="Century Gothic" panose="020B0502020202020204" pitchFamily="34" charset="0"/>
                          <a:cs typeface="Arial" panose="020B0604020202020204" pitchFamily="34" charset="0"/>
                        </a:rPr>
                        <a:t>R’000</a:t>
                      </a:r>
                      <a:endParaRPr lang="en-ZA" sz="1700" dirty="0">
                        <a:solidFill>
                          <a:srgbClr val="FFC000"/>
                        </a:solidFill>
                        <a:latin typeface="Century Gothic" panose="020B0502020202020204" pitchFamily="34" charset="0"/>
                        <a:cs typeface="Arial" panose="020B0604020202020204" pitchFamily="34" charset="0"/>
                      </a:endParaRPr>
                    </a:p>
                  </a:txBody>
                  <a:tcPr marL="68231" marR="68231" marT="45488" marB="45488"/>
                </a:tc>
                <a:tc>
                  <a:txBody>
                    <a:bodyPr/>
                    <a:lstStyle/>
                    <a:p>
                      <a:pPr algn="ctr"/>
                      <a:r>
                        <a:rPr lang="en-US" sz="1700" dirty="0">
                          <a:solidFill>
                            <a:srgbClr val="FFC000"/>
                          </a:solidFill>
                          <a:latin typeface="Century Gothic" panose="020B0502020202020204" pitchFamily="34" charset="0"/>
                          <a:cs typeface="Arial" panose="020B0604020202020204" pitchFamily="34" charset="0"/>
                        </a:rPr>
                        <a:t>% Variance</a:t>
                      </a:r>
                      <a:endParaRPr lang="en-ZA" sz="1700" dirty="0">
                        <a:solidFill>
                          <a:srgbClr val="FFC000"/>
                        </a:solidFill>
                        <a:latin typeface="Century Gothic" panose="020B0502020202020204" pitchFamily="34" charset="0"/>
                        <a:cs typeface="Arial" panose="020B0604020202020204" pitchFamily="34" charset="0"/>
                      </a:endParaRPr>
                    </a:p>
                  </a:txBody>
                  <a:tcPr marL="68231" marR="68231" marT="45488" marB="45488"/>
                </a:tc>
                <a:extLst>
                  <a:ext uri="{0D108BD9-81ED-4DB2-BD59-A6C34878D82A}">
                    <a16:rowId xmlns:a16="http://schemas.microsoft.com/office/drawing/2014/main" val="4098431460"/>
                  </a:ext>
                </a:extLst>
              </a:tr>
              <a:tr h="500040">
                <a:tc>
                  <a:txBody>
                    <a:bodyPr/>
                    <a:lstStyle/>
                    <a:p>
                      <a:r>
                        <a:rPr lang="en-US" sz="1700" dirty="0">
                          <a:latin typeface="Century Gothic" panose="020B0502020202020204" pitchFamily="34" charset="0"/>
                          <a:cs typeface="Calibri" panose="020F0502020204030204" pitchFamily="34" charset="0"/>
                        </a:rPr>
                        <a:t>Administration</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rPr>
                        <a:t>R294, 416</a:t>
                      </a:r>
                    </a:p>
                  </a:txBody>
                  <a:tcPr marL="91207" marR="91207" marT="45604" marB="45604"/>
                </a:tc>
                <a:tc>
                  <a:txBody>
                    <a:bodyPr/>
                    <a:lstStyle/>
                    <a:p>
                      <a:pPr algn="r"/>
                      <a:r>
                        <a:rPr lang="en-US" sz="1700" dirty="0">
                          <a:latin typeface="Century Gothic" panose="020B0502020202020204" pitchFamily="34" charset="0"/>
                        </a:rPr>
                        <a:t>R262, 240</a:t>
                      </a: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R32, 176 </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 10.9%</a:t>
                      </a:r>
                      <a:endParaRPr lang="en-US" sz="1700" dirty="0">
                        <a:latin typeface="Century Gothic" panose="020B0502020202020204" pitchFamily="34" charset="0"/>
                      </a:endParaRPr>
                    </a:p>
                  </a:txBody>
                  <a:tcPr marL="91207" marR="91207" marT="45604" marB="45604"/>
                </a:tc>
                <a:extLst>
                  <a:ext uri="{0D108BD9-81ED-4DB2-BD59-A6C34878D82A}">
                    <a16:rowId xmlns:a16="http://schemas.microsoft.com/office/drawing/2014/main" val="1706628455"/>
                  </a:ext>
                </a:extLst>
              </a:tr>
              <a:tr h="590535">
                <a:tc>
                  <a:txBody>
                    <a:bodyPr/>
                    <a:lstStyle/>
                    <a:p>
                      <a:r>
                        <a:rPr lang="en-US" sz="1700" dirty="0">
                          <a:latin typeface="Century Gothic" panose="020B0502020202020204" pitchFamily="34" charset="0"/>
                          <a:cs typeface="Calibri" panose="020F0502020204030204" pitchFamily="34" charset="0"/>
                        </a:rPr>
                        <a:t>Technology Innovation</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rPr>
                        <a:t>R1, 397, 065</a:t>
                      </a:r>
                    </a:p>
                  </a:txBody>
                  <a:tcPr marL="91207" marR="91207" marT="45604" marB="45604"/>
                </a:tc>
                <a:tc>
                  <a:txBody>
                    <a:bodyPr/>
                    <a:lstStyle/>
                    <a:p>
                      <a:pPr algn="r"/>
                      <a:r>
                        <a:rPr lang="en-US" sz="1700" dirty="0">
                          <a:latin typeface="Century Gothic" panose="020B0502020202020204" pitchFamily="34" charset="0"/>
                        </a:rPr>
                        <a:t>R1, 379, 841</a:t>
                      </a: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R17, 224 </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 1.2%</a:t>
                      </a:r>
                      <a:endParaRPr lang="en-US" sz="1700" dirty="0">
                        <a:latin typeface="Century Gothic" panose="020B0502020202020204" pitchFamily="34" charset="0"/>
                      </a:endParaRPr>
                    </a:p>
                  </a:txBody>
                  <a:tcPr marL="91207" marR="91207" marT="45604" marB="45604"/>
                </a:tc>
                <a:extLst>
                  <a:ext uri="{0D108BD9-81ED-4DB2-BD59-A6C34878D82A}">
                    <a16:rowId xmlns:a16="http://schemas.microsoft.com/office/drawing/2014/main" val="852481964"/>
                  </a:ext>
                </a:extLst>
              </a:tr>
              <a:tr h="1056910">
                <a:tc>
                  <a:txBody>
                    <a:bodyPr/>
                    <a:lstStyle/>
                    <a:p>
                      <a:r>
                        <a:rPr lang="en-US" sz="1700" dirty="0">
                          <a:latin typeface="Century Gothic" panose="020B0502020202020204" pitchFamily="34" charset="0"/>
                          <a:cs typeface="Calibri" panose="020F0502020204030204" pitchFamily="34" charset="0"/>
                        </a:rPr>
                        <a:t>International Cooperation and Resources</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rPr>
                        <a:t>R119, 302</a:t>
                      </a:r>
                    </a:p>
                  </a:txBody>
                  <a:tcPr marL="91207" marR="91207" marT="45604" marB="45604"/>
                </a:tc>
                <a:tc>
                  <a:txBody>
                    <a:bodyPr/>
                    <a:lstStyle/>
                    <a:p>
                      <a:pPr algn="r"/>
                      <a:r>
                        <a:rPr lang="en-US" sz="1700" dirty="0">
                          <a:latin typeface="Century Gothic" panose="020B0502020202020204" pitchFamily="34" charset="0"/>
                        </a:rPr>
                        <a:t>R114, 229</a:t>
                      </a: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R5, 073 </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4.3%</a:t>
                      </a:r>
                      <a:endParaRPr lang="en-US" sz="1700" dirty="0">
                        <a:latin typeface="Century Gothic" panose="020B0502020202020204" pitchFamily="34" charset="0"/>
                      </a:endParaRPr>
                    </a:p>
                  </a:txBody>
                  <a:tcPr marL="91207" marR="91207" marT="45604" marB="45604"/>
                </a:tc>
                <a:extLst>
                  <a:ext uri="{0D108BD9-81ED-4DB2-BD59-A6C34878D82A}">
                    <a16:rowId xmlns:a16="http://schemas.microsoft.com/office/drawing/2014/main" val="4037506420"/>
                  </a:ext>
                </a:extLst>
              </a:tr>
              <a:tr h="799951">
                <a:tc>
                  <a:txBody>
                    <a:bodyPr/>
                    <a:lstStyle/>
                    <a:p>
                      <a:r>
                        <a:rPr lang="en-US" sz="1700" dirty="0">
                          <a:latin typeface="Century Gothic" panose="020B0502020202020204" pitchFamily="34" charset="0"/>
                          <a:cs typeface="Calibri" panose="020F0502020204030204" pitchFamily="34" charset="0"/>
                        </a:rPr>
                        <a:t>Research, Development and Support</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rPr>
                        <a:t>R3, 735, 718</a:t>
                      </a:r>
                    </a:p>
                  </a:txBody>
                  <a:tcPr marL="91207" marR="91207" marT="45604" marB="45604"/>
                </a:tc>
                <a:tc>
                  <a:txBody>
                    <a:bodyPr/>
                    <a:lstStyle/>
                    <a:p>
                      <a:pPr algn="r"/>
                      <a:r>
                        <a:rPr lang="en-US" sz="1700" dirty="0">
                          <a:latin typeface="Century Gothic" panose="020B0502020202020204" pitchFamily="34" charset="0"/>
                        </a:rPr>
                        <a:t>R3, 730, 976</a:t>
                      </a: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R4, 742</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0.1%</a:t>
                      </a:r>
                      <a:endParaRPr lang="en-US" sz="1700" dirty="0">
                        <a:latin typeface="Century Gothic" panose="020B0502020202020204" pitchFamily="34" charset="0"/>
                      </a:endParaRPr>
                    </a:p>
                  </a:txBody>
                  <a:tcPr marL="91207" marR="91207" marT="45604" marB="45604"/>
                </a:tc>
                <a:extLst>
                  <a:ext uri="{0D108BD9-81ED-4DB2-BD59-A6C34878D82A}">
                    <a16:rowId xmlns:a16="http://schemas.microsoft.com/office/drawing/2014/main" val="1333585049"/>
                  </a:ext>
                </a:extLst>
              </a:tr>
              <a:tr h="799951">
                <a:tc>
                  <a:txBody>
                    <a:bodyPr/>
                    <a:lstStyle/>
                    <a:p>
                      <a:r>
                        <a:rPr lang="en-US" sz="1700" dirty="0">
                          <a:latin typeface="Century Gothic" panose="020B0502020202020204" pitchFamily="34" charset="0"/>
                          <a:cs typeface="Calibri" panose="020F0502020204030204" pitchFamily="34" charset="0"/>
                        </a:rPr>
                        <a:t>Socio-Economic Innovation Partnerships</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rPr>
                        <a:t>R1, 731, 786</a:t>
                      </a:r>
                    </a:p>
                  </a:txBody>
                  <a:tcPr marL="91207" marR="91207" marT="45604" marB="45604"/>
                </a:tc>
                <a:tc>
                  <a:txBody>
                    <a:bodyPr/>
                    <a:lstStyle/>
                    <a:p>
                      <a:pPr algn="r"/>
                      <a:r>
                        <a:rPr lang="en-US" sz="1700" dirty="0">
                          <a:latin typeface="Century Gothic" panose="020B0502020202020204" pitchFamily="34" charset="0"/>
                        </a:rPr>
                        <a:t>R1, 677, 979</a:t>
                      </a: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R53, 807 </a:t>
                      </a:r>
                      <a:endParaRPr lang="en-US" sz="1700" dirty="0">
                        <a:latin typeface="Century Gothic" panose="020B0502020202020204" pitchFamily="34" charset="0"/>
                      </a:endParaRPr>
                    </a:p>
                  </a:txBody>
                  <a:tcPr marL="91207" marR="91207" marT="45604" marB="45604"/>
                </a:tc>
                <a:tc>
                  <a:txBody>
                    <a:bodyPr/>
                    <a:lstStyle/>
                    <a:p>
                      <a:pPr algn="r"/>
                      <a:r>
                        <a:rPr lang="en-US" sz="1700" dirty="0">
                          <a:latin typeface="Century Gothic" panose="020B0502020202020204" pitchFamily="34" charset="0"/>
                          <a:cs typeface="Calibri" panose="020F0502020204030204" pitchFamily="34" charset="0"/>
                        </a:rPr>
                        <a:t> 3.1%</a:t>
                      </a:r>
                      <a:endParaRPr lang="en-US" sz="1700" dirty="0">
                        <a:latin typeface="Century Gothic" panose="020B0502020202020204" pitchFamily="34" charset="0"/>
                      </a:endParaRPr>
                    </a:p>
                  </a:txBody>
                  <a:tcPr marL="91207" marR="91207" marT="45604" marB="45604"/>
                </a:tc>
                <a:extLst>
                  <a:ext uri="{0D108BD9-81ED-4DB2-BD59-A6C34878D82A}">
                    <a16:rowId xmlns:a16="http://schemas.microsoft.com/office/drawing/2014/main" val="2043408636"/>
                  </a:ext>
                </a:extLst>
              </a:tr>
              <a:tr h="552288">
                <a:tc>
                  <a:txBody>
                    <a:bodyPr/>
                    <a:lstStyle/>
                    <a:p>
                      <a:r>
                        <a:rPr lang="en-US" sz="1700" b="1" dirty="0">
                          <a:latin typeface="Century Gothic" panose="020B0502020202020204" pitchFamily="34" charset="0"/>
                        </a:rPr>
                        <a:t>Total</a:t>
                      </a:r>
                    </a:p>
                  </a:txBody>
                  <a:tcPr marL="91207" marR="91207" marT="45604" marB="45604"/>
                </a:tc>
                <a:tc>
                  <a:txBody>
                    <a:bodyPr/>
                    <a:lstStyle/>
                    <a:p>
                      <a:pPr algn="r"/>
                      <a:r>
                        <a:rPr lang="en-US" sz="1700" b="1" dirty="0">
                          <a:latin typeface="Century Gothic" panose="020B0502020202020204" pitchFamily="34" charset="0"/>
                        </a:rPr>
                        <a:t>R7, 278, 287</a:t>
                      </a:r>
                    </a:p>
                  </a:txBody>
                  <a:tcPr marL="91207" marR="91207" marT="45604" marB="45604"/>
                </a:tc>
                <a:tc>
                  <a:txBody>
                    <a:bodyPr/>
                    <a:lstStyle/>
                    <a:p>
                      <a:pPr algn="r"/>
                      <a:r>
                        <a:rPr lang="en-US" sz="1700" b="1" dirty="0">
                          <a:latin typeface="Century Gothic" panose="020B0502020202020204" pitchFamily="34" charset="0"/>
                        </a:rPr>
                        <a:t>R7, 165, 265</a:t>
                      </a:r>
                    </a:p>
                  </a:txBody>
                  <a:tcPr marL="91207" marR="91207" marT="45604" marB="45604"/>
                </a:tc>
                <a:tc>
                  <a:txBody>
                    <a:bodyPr/>
                    <a:lstStyle/>
                    <a:p>
                      <a:pPr algn="r"/>
                      <a:r>
                        <a:rPr lang="en-US" sz="1700" b="1" dirty="0">
                          <a:latin typeface="Century Gothic" panose="020B0502020202020204" pitchFamily="34" charset="0"/>
                        </a:rPr>
                        <a:t>R113, 022</a:t>
                      </a:r>
                    </a:p>
                  </a:txBody>
                  <a:tcPr marL="91207" marR="91207" marT="45604" marB="45604"/>
                </a:tc>
                <a:tc>
                  <a:txBody>
                    <a:bodyPr/>
                    <a:lstStyle/>
                    <a:p>
                      <a:pPr algn="r"/>
                      <a:r>
                        <a:rPr lang="en-US" sz="1700" b="1" dirty="0">
                          <a:latin typeface="Century Gothic" panose="020B0502020202020204" pitchFamily="34" charset="0"/>
                        </a:rPr>
                        <a:t>1.6%</a:t>
                      </a:r>
                    </a:p>
                  </a:txBody>
                  <a:tcPr marL="91207" marR="91207" marT="45604" marB="45604"/>
                </a:tc>
                <a:extLst>
                  <a:ext uri="{0D108BD9-81ED-4DB2-BD59-A6C34878D82A}">
                    <a16:rowId xmlns:a16="http://schemas.microsoft.com/office/drawing/2014/main" val="314938702"/>
                  </a:ext>
                </a:extLst>
              </a:tr>
            </a:tbl>
          </a:graphicData>
        </a:graphic>
      </p:graphicFrame>
    </p:spTree>
    <p:extLst>
      <p:ext uri="{BB962C8B-B14F-4D97-AF65-F5344CB8AC3E}">
        <p14:creationId xmlns:p14="http://schemas.microsoft.com/office/powerpoint/2010/main" val="168096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5DA178-EB53-410F-93F9-C8DA5870567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50</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B132A4FA-0978-46C7-BC6A-D9AA6B0B52E3}"/>
              </a:ext>
            </a:extLst>
          </p:cNvPr>
          <p:cNvSpPr>
            <a:spLocks noGrp="1"/>
          </p:cNvSpPr>
          <p:nvPr>
            <p:ph type="title"/>
          </p:nvPr>
        </p:nvSpPr>
        <p:spPr>
          <a:xfrm>
            <a:off x="0" y="0"/>
            <a:ext cx="9143999" cy="1007403"/>
          </a:xfrm>
        </p:spPr>
        <p:txBody>
          <a:bodyPr>
            <a:noAutofit/>
          </a:bodyPr>
          <a:lstStyle/>
          <a:p>
            <a:r>
              <a:rPr lang="en-GB" sz="3100" b="1" dirty="0">
                <a:latin typeface="Century Gothic" panose="020B0502020202020204" pitchFamily="34" charset="0"/>
              </a:rPr>
              <a:t>Financial Statements: Financial Performance Per Programme </a:t>
            </a:r>
            <a:endParaRPr lang="en-US" sz="3100" b="1" dirty="0">
              <a:latin typeface="Century Gothic" panose="020B0502020202020204" pitchFamily="34" charset="0"/>
            </a:endParaRPr>
          </a:p>
        </p:txBody>
      </p:sp>
      <p:graphicFrame>
        <p:nvGraphicFramePr>
          <p:cNvPr id="6" name="Chart 5">
            <a:extLst>
              <a:ext uri="{FF2B5EF4-FFF2-40B4-BE49-F238E27FC236}">
                <a16:creationId xmlns:a16="http://schemas.microsoft.com/office/drawing/2014/main" id="{591A02D0-90FA-422B-BE48-C13197E0610F}"/>
              </a:ext>
            </a:extLst>
          </p:cNvPr>
          <p:cNvGraphicFramePr>
            <a:graphicFrameLocks/>
          </p:cNvGraphicFramePr>
          <p:nvPr>
            <p:extLst>
              <p:ext uri="{D42A27DB-BD31-4B8C-83A1-F6EECF244321}">
                <p14:modId xmlns:p14="http://schemas.microsoft.com/office/powerpoint/2010/main" val="3334406036"/>
              </p:ext>
            </p:extLst>
          </p:nvPr>
        </p:nvGraphicFramePr>
        <p:xfrm>
          <a:off x="98323" y="1168400"/>
          <a:ext cx="8881751" cy="5490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7251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A83746-98CB-4C5B-AEF5-12E96D27830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51</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26BB57D-AFEA-4785-8439-7DC4F961AA69}"/>
              </a:ext>
            </a:extLst>
          </p:cNvPr>
          <p:cNvSpPr>
            <a:spLocks noGrp="1"/>
          </p:cNvSpPr>
          <p:nvPr>
            <p:ph type="title"/>
          </p:nvPr>
        </p:nvSpPr>
        <p:spPr>
          <a:xfrm>
            <a:off x="0" y="1"/>
            <a:ext cx="9040761" cy="1087326"/>
          </a:xfrm>
        </p:spPr>
        <p:txBody>
          <a:bodyPr>
            <a:noAutofit/>
          </a:bodyPr>
          <a:lstStyle/>
          <a:p>
            <a:pPr>
              <a:defRPr/>
            </a:pPr>
            <a:r>
              <a:rPr lang="en-ZA" sz="3192" b="1" dirty="0">
                <a:latin typeface="Century Gothic" panose="020B0502020202020204" pitchFamily="34" charset="0"/>
              </a:rPr>
              <a:t>Financial Statements:  Appropriation Statement</a:t>
            </a:r>
            <a:endParaRPr lang="en-US" sz="2993" b="1" dirty="0">
              <a:latin typeface="Century Gothic" panose="020B0502020202020204" pitchFamily="34" charset="0"/>
            </a:endParaRPr>
          </a:p>
        </p:txBody>
      </p:sp>
      <p:sp>
        <p:nvSpPr>
          <p:cNvPr id="6" name="Rectangle 5">
            <a:extLst>
              <a:ext uri="{FF2B5EF4-FFF2-40B4-BE49-F238E27FC236}">
                <a16:creationId xmlns:a16="http://schemas.microsoft.com/office/drawing/2014/main" id="{2CCCDB9C-B3C0-4318-928C-D25CF6E6B91D}"/>
              </a:ext>
            </a:extLst>
          </p:cNvPr>
          <p:cNvSpPr/>
          <p:nvPr/>
        </p:nvSpPr>
        <p:spPr>
          <a:xfrm>
            <a:off x="429675" y="1054608"/>
            <a:ext cx="7777944" cy="712415"/>
          </a:xfrm>
          <a:prstGeom prst="rect">
            <a:avLst/>
          </a:prstGeom>
        </p:spPr>
        <p:txBody>
          <a:bodyPr wrap="square">
            <a:spAutoFit/>
          </a:bodyPr>
          <a:lstStyle/>
          <a:p>
            <a:pPr marL="291370" marR="0" lvl="0" indent="0" algn="just" defTabSz="68580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dirty="0">
              <a:ln>
                <a:noFill/>
              </a:ln>
              <a:solidFill>
                <a:prstClr val="black"/>
              </a:solidFill>
              <a:effectLst/>
              <a:uLnTx/>
              <a:uFillTx/>
              <a:latin typeface="Gill Sans MT" panose="020B0502020104020203" pitchFamily="34" charset="0"/>
              <a:ea typeface="+mn-ea"/>
              <a:cs typeface="Calibri" panose="020F0502020204030204" pitchFamily="34" charset="0"/>
            </a:endParaRPr>
          </a:p>
          <a:p>
            <a:pPr marL="291370" marR="0" lvl="0" indent="0" algn="just" defTabSz="685800" rtl="0" eaLnBrk="1" fontAlgn="auto" latinLnBrk="0" hangingPunct="1">
              <a:lnSpc>
                <a:spcPct val="100000"/>
              </a:lnSpc>
              <a:spcBef>
                <a:spcPts val="0"/>
              </a:spcBef>
              <a:spcAft>
                <a:spcPts val="0"/>
              </a:spcAft>
              <a:buClrTx/>
              <a:buSzTx/>
              <a:buFontTx/>
              <a:buNone/>
              <a:tabLst/>
              <a:defRPr/>
            </a:pPr>
            <a:endParaRPr kumimoji="0" lang="en-US" sz="1347" b="0" i="0" u="none" strike="noStrike" kern="1200" cap="none" spc="0" normalizeH="0" baseline="0" noProof="0" dirty="0">
              <a:ln>
                <a:noFill/>
              </a:ln>
              <a:solidFill>
                <a:prstClr val="black"/>
              </a:solidFill>
              <a:effectLst/>
              <a:uLnTx/>
              <a:uFillTx/>
              <a:latin typeface="Gill Sans MT" panose="020B0502020104020203" pitchFamily="34" charset="0"/>
              <a:ea typeface="+mn-ea"/>
              <a:cs typeface="Calibri" panose="020F0502020204030204" pitchFamily="34" charset="0"/>
            </a:endParaRPr>
          </a:p>
          <a:p>
            <a:pPr marL="228029" marR="0" lvl="0" indent="-228029" algn="just" defTabSz="685800" rtl="0" eaLnBrk="1" fontAlgn="auto" latinLnBrk="0" hangingPunct="1">
              <a:lnSpc>
                <a:spcPct val="100000"/>
              </a:lnSpc>
              <a:spcBef>
                <a:spcPts val="0"/>
              </a:spcBef>
              <a:spcAft>
                <a:spcPts val="0"/>
              </a:spcAft>
              <a:buClrTx/>
              <a:buSzTx/>
              <a:buFontTx/>
              <a:buNone/>
              <a:tabLst/>
              <a:defRPr/>
            </a:pPr>
            <a:r>
              <a:rPr kumimoji="0" lang="en-US" sz="1347" b="0" i="0" u="none" strike="noStrike" kern="1200" cap="none" spc="0" normalizeH="0" baseline="0" noProof="0" dirty="0">
                <a:ln>
                  <a:noFill/>
                </a:ln>
                <a:solidFill>
                  <a:prstClr val="black"/>
                </a:solidFill>
                <a:effectLst/>
                <a:uLnTx/>
                <a:uFillTx/>
                <a:latin typeface="Gill Sans MT" panose="020B0502020104020203" pitchFamily="34" charset="0"/>
                <a:ea typeface="+mn-ea"/>
                <a:cs typeface="Calibri" panose="020F0502020204030204" pitchFamily="34" charset="0"/>
              </a:rPr>
              <a:t> </a:t>
            </a:r>
          </a:p>
        </p:txBody>
      </p:sp>
      <p:graphicFrame>
        <p:nvGraphicFramePr>
          <p:cNvPr id="7" name="Content Placeholder 4">
            <a:extLst>
              <a:ext uri="{FF2B5EF4-FFF2-40B4-BE49-F238E27FC236}">
                <a16:creationId xmlns:a16="http://schemas.microsoft.com/office/drawing/2014/main" id="{C35FD624-2FE8-46C0-96F1-D1E2107636C1}"/>
              </a:ext>
            </a:extLst>
          </p:cNvPr>
          <p:cNvGraphicFramePr>
            <a:graphicFrameLocks/>
          </p:cNvGraphicFramePr>
          <p:nvPr>
            <p:extLst>
              <p:ext uri="{D42A27DB-BD31-4B8C-83A1-F6EECF244321}">
                <p14:modId xmlns:p14="http://schemas.microsoft.com/office/powerpoint/2010/main" val="1568642513"/>
              </p:ext>
            </p:extLst>
          </p:nvPr>
        </p:nvGraphicFramePr>
        <p:xfrm>
          <a:off x="163654" y="1054611"/>
          <a:ext cx="8877108" cy="5523170"/>
        </p:xfrm>
        <a:graphic>
          <a:graphicData uri="http://schemas.openxmlformats.org/drawingml/2006/table">
            <a:tbl>
              <a:tblPr firstRow="1" bandRow="1">
                <a:tableStyleId>{5C22544A-7EE6-4342-B048-85BDC9FD1C3A}</a:tableStyleId>
              </a:tblPr>
              <a:tblGrid>
                <a:gridCol w="2972485">
                  <a:extLst>
                    <a:ext uri="{9D8B030D-6E8A-4147-A177-3AD203B41FA5}">
                      <a16:colId xmlns:a16="http://schemas.microsoft.com/office/drawing/2014/main" val="940239341"/>
                    </a:ext>
                  </a:extLst>
                </a:gridCol>
                <a:gridCol w="1737517">
                  <a:extLst>
                    <a:ext uri="{9D8B030D-6E8A-4147-A177-3AD203B41FA5}">
                      <a16:colId xmlns:a16="http://schemas.microsoft.com/office/drawing/2014/main" val="1691263736"/>
                    </a:ext>
                  </a:extLst>
                </a:gridCol>
                <a:gridCol w="1525982">
                  <a:extLst>
                    <a:ext uri="{9D8B030D-6E8A-4147-A177-3AD203B41FA5}">
                      <a16:colId xmlns:a16="http://schemas.microsoft.com/office/drawing/2014/main" val="3457182210"/>
                    </a:ext>
                  </a:extLst>
                </a:gridCol>
                <a:gridCol w="1215406">
                  <a:extLst>
                    <a:ext uri="{9D8B030D-6E8A-4147-A177-3AD203B41FA5}">
                      <a16:colId xmlns:a16="http://schemas.microsoft.com/office/drawing/2014/main" val="2686628278"/>
                    </a:ext>
                  </a:extLst>
                </a:gridCol>
                <a:gridCol w="1425718">
                  <a:extLst>
                    <a:ext uri="{9D8B030D-6E8A-4147-A177-3AD203B41FA5}">
                      <a16:colId xmlns:a16="http://schemas.microsoft.com/office/drawing/2014/main" val="797936648"/>
                    </a:ext>
                  </a:extLst>
                </a:gridCol>
              </a:tblGrid>
              <a:tr h="1200906">
                <a:tc>
                  <a:txBody>
                    <a:bodyPr/>
                    <a:lstStyle/>
                    <a:p>
                      <a:endParaRPr lang="en-US" sz="1800" dirty="0">
                        <a:solidFill>
                          <a:srgbClr val="FFC000"/>
                        </a:solidFill>
                        <a:latin typeface="Century Gothic" panose="020B0502020202020204" pitchFamily="34" charset="0"/>
                        <a:cs typeface="Arial" panose="020B0604020202020204" pitchFamily="34" charset="0"/>
                      </a:endParaRPr>
                    </a:p>
                    <a:p>
                      <a:r>
                        <a:rPr lang="en-US" sz="1800" dirty="0">
                          <a:solidFill>
                            <a:srgbClr val="FFC000"/>
                          </a:solidFill>
                          <a:latin typeface="Century Gothic" panose="020B0502020202020204" pitchFamily="34" charset="0"/>
                          <a:cs typeface="Arial" panose="020B0604020202020204" pitchFamily="34" charset="0"/>
                        </a:rPr>
                        <a:t>Economic Classification</a:t>
                      </a:r>
                      <a:endParaRPr lang="en-ZA" sz="1800" dirty="0">
                        <a:solidFill>
                          <a:srgbClr val="FFC000"/>
                        </a:solidFill>
                        <a:latin typeface="Century Gothic" panose="020B0502020202020204" pitchFamily="34" charset="0"/>
                        <a:cs typeface="Arial" panose="020B0604020202020204" pitchFamily="34" charset="0"/>
                      </a:endParaRPr>
                    </a:p>
                  </a:txBody>
                  <a:tcPr marL="68231" marR="68231" marT="45488" marB="45488"/>
                </a:tc>
                <a:tc>
                  <a:txBody>
                    <a:bodyPr/>
                    <a:lstStyle/>
                    <a:p>
                      <a:pPr algn="ctr"/>
                      <a:r>
                        <a:rPr lang="en-US" sz="1800" dirty="0">
                          <a:solidFill>
                            <a:srgbClr val="FFC000"/>
                          </a:solidFill>
                          <a:latin typeface="Century Gothic" panose="020B0502020202020204" pitchFamily="34" charset="0"/>
                          <a:cs typeface="Arial" panose="020B0604020202020204" pitchFamily="34" charset="0"/>
                        </a:rPr>
                        <a:t>Appropriated amount </a:t>
                      </a:r>
                    </a:p>
                    <a:p>
                      <a:pPr algn="ctr"/>
                      <a:r>
                        <a:rPr lang="en-US" sz="1800" dirty="0">
                          <a:solidFill>
                            <a:srgbClr val="FFC000"/>
                          </a:solidFill>
                          <a:latin typeface="Century Gothic" panose="020B0502020202020204" pitchFamily="34" charset="0"/>
                          <a:cs typeface="Arial" panose="020B0604020202020204" pitchFamily="34" charset="0"/>
                        </a:rPr>
                        <a:t>R’000</a:t>
                      </a:r>
                      <a:endParaRPr lang="en-ZA" sz="1800" dirty="0">
                        <a:solidFill>
                          <a:srgbClr val="FFC000"/>
                        </a:solidFill>
                        <a:latin typeface="Century Gothic" panose="020B0502020202020204" pitchFamily="34" charset="0"/>
                        <a:cs typeface="Arial" panose="020B0604020202020204" pitchFamily="34" charset="0"/>
                      </a:endParaRPr>
                    </a:p>
                  </a:txBody>
                  <a:tcPr marL="68231" marR="68231" marT="45488" marB="45488"/>
                </a:tc>
                <a:tc>
                  <a:txBody>
                    <a:bodyPr/>
                    <a:lstStyle/>
                    <a:p>
                      <a:pPr algn="ctr"/>
                      <a:r>
                        <a:rPr lang="en-US" sz="1800" dirty="0">
                          <a:solidFill>
                            <a:srgbClr val="FFC000"/>
                          </a:solidFill>
                          <a:latin typeface="Century Gothic" panose="020B0502020202020204" pitchFamily="34" charset="0"/>
                          <a:cs typeface="Arial" panose="020B0604020202020204" pitchFamily="34" charset="0"/>
                        </a:rPr>
                        <a:t>Actual expenditure</a:t>
                      </a:r>
                    </a:p>
                    <a:p>
                      <a:pPr algn="ctr"/>
                      <a:r>
                        <a:rPr lang="en-US" sz="1800" dirty="0">
                          <a:solidFill>
                            <a:srgbClr val="FFC000"/>
                          </a:solidFill>
                          <a:latin typeface="Century Gothic" panose="020B0502020202020204" pitchFamily="34" charset="0"/>
                          <a:cs typeface="Arial" panose="020B0604020202020204" pitchFamily="34" charset="0"/>
                        </a:rPr>
                        <a:t>R’000</a:t>
                      </a:r>
                      <a:endParaRPr lang="en-ZA" sz="1800" dirty="0">
                        <a:solidFill>
                          <a:srgbClr val="FFC000"/>
                        </a:solidFill>
                        <a:latin typeface="Century Gothic" panose="020B0502020202020204" pitchFamily="34" charset="0"/>
                        <a:cs typeface="Arial" panose="020B0604020202020204" pitchFamily="34" charset="0"/>
                      </a:endParaRPr>
                    </a:p>
                  </a:txBody>
                  <a:tcPr marL="68231" marR="68231" marT="45488" marB="45488"/>
                </a:tc>
                <a:tc>
                  <a:txBody>
                    <a:bodyPr/>
                    <a:lstStyle/>
                    <a:p>
                      <a:pPr algn="ctr"/>
                      <a:r>
                        <a:rPr lang="en-US" sz="1800" dirty="0">
                          <a:solidFill>
                            <a:srgbClr val="FFC000"/>
                          </a:solidFill>
                          <a:latin typeface="Century Gothic" panose="020B0502020202020204" pitchFamily="34" charset="0"/>
                          <a:cs typeface="Arial" panose="020B0604020202020204" pitchFamily="34" charset="0"/>
                        </a:rPr>
                        <a:t>Variance</a:t>
                      </a:r>
                    </a:p>
                    <a:p>
                      <a:pPr algn="ctr"/>
                      <a:r>
                        <a:rPr lang="en-US" sz="1800" dirty="0">
                          <a:solidFill>
                            <a:srgbClr val="FFC000"/>
                          </a:solidFill>
                          <a:latin typeface="Century Gothic" panose="020B0502020202020204" pitchFamily="34" charset="0"/>
                          <a:cs typeface="Arial" panose="020B0604020202020204" pitchFamily="34" charset="0"/>
                        </a:rPr>
                        <a:t>R’000</a:t>
                      </a:r>
                      <a:endParaRPr lang="en-ZA" sz="1800" dirty="0">
                        <a:solidFill>
                          <a:srgbClr val="FFC000"/>
                        </a:solidFill>
                        <a:latin typeface="Century Gothic" panose="020B0502020202020204" pitchFamily="34" charset="0"/>
                        <a:cs typeface="Arial" panose="020B0604020202020204" pitchFamily="34" charset="0"/>
                      </a:endParaRPr>
                    </a:p>
                  </a:txBody>
                  <a:tcPr marL="68231" marR="68231" marT="45488" marB="45488"/>
                </a:tc>
                <a:tc>
                  <a:txBody>
                    <a:bodyPr/>
                    <a:lstStyle/>
                    <a:p>
                      <a:pPr algn="ctr"/>
                      <a:r>
                        <a:rPr lang="en-US" sz="1800" dirty="0">
                          <a:solidFill>
                            <a:srgbClr val="FFC000"/>
                          </a:solidFill>
                          <a:latin typeface="Century Gothic" panose="020B0502020202020204" pitchFamily="34" charset="0"/>
                          <a:cs typeface="Arial" panose="020B0604020202020204" pitchFamily="34" charset="0"/>
                        </a:rPr>
                        <a:t>% Variance</a:t>
                      </a:r>
                      <a:endParaRPr lang="en-ZA" sz="1800" dirty="0">
                        <a:solidFill>
                          <a:srgbClr val="FFC000"/>
                        </a:solidFill>
                        <a:latin typeface="Century Gothic" panose="020B0502020202020204" pitchFamily="34" charset="0"/>
                        <a:cs typeface="Arial" panose="020B0604020202020204" pitchFamily="34" charset="0"/>
                      </a:endParaRPr>
                    </a:p>
                  </a:txBody>
                  <a:tcPr marL="68231" marR="68231" marT="45488" marB="45488"/>
                </a:tc>
                <a:extLst>
                  <a:ext uri="{0D108BD9-81ED-4DB2-BD59-A6C34878D82A}">
                    <a16:rowId xmlns:a16="http://schemas.microsoft.com/office/drawing/2014/main" val="3240000986"/>
                  </a:ext>
                </a:extLst>
              </a:tr>
              <a:tr h="719519">
                <a:tc>
                  <a:txBody>
                    <a:bodyPr/>
                    <a:lstStyle/>
                    <a:p>
                      <a:pPr marL="63500" indent="-63500" algn="l" fontAlgn="ctr"/>
                      <a:r>
                        <a:rPr lang="en-US" sz="1800" b="0" i="0" u="none" strike="noStrike" dirty="0">
                          <a:solidFill>
                            <a:srgbClr val="000000"/>
                          </a:solidFill>
                          <a:effectLst/>
                          <a:latin typeface="Century Gothic" panose="020B0502020202020204" pitchFamily="34" charset="0"/>
                        </a:rPr>
                        <a:t> Compensation of employees</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361, 993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321, 938</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40, 055</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11.1%</a:t>
                      </a:r>
                    </a:p>
                  </a:txBody>
                  <a:tcPr marL="3800" marR="3800" marT="3800" marB="0" anchor="ctr"/>
                </a:tc>
                <a:extLst>
                  <a:ext uri="{0D108BD9-81ED-4DB2-BD59-A6C34878D82A}">
                    <a16:rowId xmlns:a16="http://schemas.microsoft.com/office/drawing/2014/main" val="3691566580"/>
                  </a:ext>
                </a:extLst>
              </a:tr>
              <a:tr h="478849">
                <a:tc>
                  <a:txBody>
                    <a:bodyPr/>
                    <a:lstStyle/>
                    <a:p>
                      <a:pPr algn="l" fontAlgn="ctr"/>
                      <a:r>
                        <a:rPr lang="en-US" sz="1800" b="0" i="0" u="none" strike="noStrike" dirty="0">
                          <a:solidFill>
                            <a:srgbClr val="000000"/>
                          </a:solidFill>
                          <a:effectLst/>
                          <a:latin typeface="Century Gothic" panose="020B0502020202020204" pitchFamily="34" charset="0"/>
                        </a:rPr>
                        <a:t> Good and services</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119, 369</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107, 016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12, 353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10.3%</a:t>
                      </a:r>
                    </a:p>
                  </a:txBody>
                  <a:tcPr marL="3800" marR="3800" marT="3800" marB="0" anchor="ctr"/>
                </a:tc>
                <a:extLst>
                  <a:ext uri="{0D108BD9-81ED-4DB2-BD59-A6C34878D82A}">
                    <a16:rowId xmlns:a16="http://schemas.microsoft.com/office/drawing/2014/main" val="3857387561"/>
                  </a:ext>
                </a:extLst>
              </a:tr>
              <a:tr h="532402">
                <a:tc>
                  <a:txBody>
                    <a:bodyPr/>
                    <a:lstStyle/>
                    <a:p>
                      <a:pPr algn="l" fontAlgn="ctr"/>
                      <a:r>
                        <a:rPr lang="en-US" sz="1800" b="0" i="0" u="none" strike="noStrike" dirty="0">
                          <a:solidFill>
                            <a:srgbClr val="000000"/>
                          </a:solidFill>
                          <a:effectLst/>
                          <a:latin typeface="Century Gothic" panose="020B0502020202020204" pitchFamily="34" charset="0"/>
                        </a:rPr>
                        <a:t> Transfers and subsidies</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6, 789, 431</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6, 729, 702</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111, 734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1.6%</a:t>
                      </a:r>
                    </a:p>
                  </a:txBody>
                  <a:tcPr marL="3800" marR="3800" marT="3800" marB="0" anchor="ctr"/>
                </a:tc>
                <a:extLst>
                  <a:ext uri="{0D108BD9-81ED-4DB2-BD59-A6C34878D82A}">
                    <a16:rowId xmlns:a16="http://schemas.microsoft.com/office/drawing/2014/main" val="1147957193"/>
                  </a:ext>
                </a:extLst>
              </a:tr>
              <a:tr h="719519">
                <a:tc>
                  <a:txBody>
                    <a:bodyPr/>
                    <a:lstStyle/>
                    <a:p>
                      <a:pPr marL="63500" indent="-63500" algn="l" fontAlgn="ctr"/>
                      <a:r>
                        <a:rPr lang="en-US" sz="1800" b="0" i="0" u="none" strike="noStrike" dirty="0">
                          <a:solidFill>
                            <a:srgbClr val="000000"/>
                          </a:solidFill>
                          <a:effectLst/>
                          <a:latin typeface="Century Gothic" panose="020B0502020202020204" pitchFamily="34" charset="0"/>
                        </a:rPr>
                        <a:t> Payments for Capital Assets</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6, 994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6, 062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932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13.3%</a:t>
                      </a:r>
                    </a:p>
                  </a:txBody>
                  <a:tcPr marL="3800" marR="3800" marT="3800" marB="0" anchor="ctr"/>
                </a:tc>
                <a:extLst>
                  <a:ext uri="{0D108BD9-81ED-4DB2-BD59-A6C34878D82A}">
                    <a16:rowId xmlns:a16="http://schemas.microsoft.com/office/drawing/2014/main" val="2141484551"/>
                  </a:ext>
                </a:extLst>
              </a:tr>
              <a:tr h="1077044">
                <a:tc>
                  <a:txBody>
                    <a:bodyPr/>
                    <a:lstStyle/>
                    <a:p>
                      <a:pPr marL="63500" indent="-63500" algn="l" fontAlgn="ctr"/>
                      <a:r>
                        <a:rPr lang="en-US" sz="1800" b="0" i="0" u="none" strike="noStrike" dirty="0">
                          <a:solidFill>
                            <a:srgbClr val="000000"/>
                          </a:solidFill>
                          <a:effectLst/>
                          <a:latin typeface="Century Gothic" panose="020B0502020202020204" pitchFamily="34" charset="0"/>
                        </a:rPr>
                        <a:t> Payments for financial assets (damages written-off against savings)</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500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547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(47)         </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(9.4%)</a:t>
                      </a:r>
                    </a:p>
                  </a:txBody>
                  <a:tcPr marL="3800" marR="3800" marT="3800" marB="0" anchor="ctr"/>
                </a:tc>
                <a:extLst>
                  <a:ext uri="{0D108BD9-81ED-4DB2-BD59-A6C34878D82A}">
                    <a16:rowId xmlns:a16="http://schemas.microsoft.com/office/drawing/2014/main" val="10003"/>
                  </a:ext>
                </a:extLst>
              </a:tr>
              <a:tr h="794931">
                <a:tc>
                  <a:txBody>
                    <a:bodyPr/>
                    <a:lstStyle/>
                    <a:p>
                      <a:pPr algn="l" fontAlgn="ctr"/>
                      <a:r>
                        <a:rPr lang="en-US" sz="1800" b="1" i="0" u="none" strike="noStrike" dirty="0">
                          <a:solidFill>
                            <a:srgbClr val="000000"/>
                          </a:solidFill>
                          <a:effectLst/>
                          <a:latin typeface="Century Gothic" panose="020B0502020202020204" pitchFamily="34" charset="0"/>
                        </a:rPr>
                        <a:t>TOTAL</a:t>
                      </a:r>
                    </a:p>
                  </a:txBody>
                  <a:tcPr marL="3800" marR="3800" marT="3800" marB="0" anchor="ctr"/>
                </a:tc>
                <a:tc>
                  <a:txBody>
                    <a:bodyPr/>
                    <a:lstStyle/>
                    <a:p>
                      <a:pPr algn="r" fontAlgn="ctr"/>
                      <a:r>
                        <a:rPr lang="en-US" sz="1800" b="1" i="0" u="none" strike="noStrike" dirty="0">
                          <a:solidFill>
                            <a:srgbClr val="000000"/>
                          </a:solidFill>
                          <a:effectLst/>
                          <a:latin typeface="Century Gothic" panose="020B0502020202020204" pitchFamily="34" charset="0"/>
                        </a:rPr>
                        <a:t>7, 278, 287</a:t>
                      </a:r>
                    </a:p>
                  </a:txBody>
                  <a:tcPr marL="3800" marR="3800" marT="3800" marB="0" anchor="ctr"/>
                </a:tc>
                <a:tc>
                  <a:txBody>
                    <a:bodyPr/>
                    <a:lstStyle/>
                    <a:p>
                      <a:pPr algn="r" fontAlgn="ctr"/>
                      <a:r>
                        <a:rPr lang="en-US" sz="1800" b="1" i="0" u="none" strike="noStrike" dirty="0">
                          <a:solidFill>
                            <a:srgbClr val="000000"/>
                          </a:solidFill>
                          <a:effectLst/>
                          <a:latin typeface="Century Gothic" panose="020B0502020202020204" pitchFamily="34" charset="0"/>
                        </a:rPr>
                        <a:t>7, 165, 265</a:t>
                      </a:r>
                    </a:p>
                  </a:txBody>
                  <a:tcPr marL="3800" marR="3800" marT="3800" marB="0" anchor="ctr"/>
                </a:tc>
                <a:tc>
                  <a:txBody>
                    <a:bodyPr/>
                    <a:lstStyle/>
                    <a:p>
                      <a:pPr algn="r" fontAlgn="ctr"/>
                      <a:r>
                        <a:rPr lang="en-US" sz="1800" b="1" i="0" u="none" strike="noStrike" dirty="0">
                          <a:solidFill>
                            <a:srgbClr val="000000"/>
                          </a:solidFill>
                          <a:effectLst/>
                          <a:latin typeface="Century Gothic" panose="020B0502020202020204" pitchFamily="34" charset="0"/>
                        </a:rPr>
                        <a:t>113, 022</a:t>
                      </a:r>
                    </a:p>
                  </a:txBody>
                  <a:tcPr marL="3800" marR="3800" marT="3800" marB="0" anchor="ctr"/>
                </a:tc>
                <a:tc>
                  <a:txBody>
                    <a:bodyPr/>
                    <a:lstStyle/>
                    <a:p>
                      <a:pPr algn="r" fontAlgn="ctr"/>
                      <a:r>
                        <a:rPr lang="en-US" sz="1800" b="1" i="0" u="none" strike="noStrike" dirty="0">
                          <a:solidFill>
                            <a:srgbClr val="000000"/>
                          </a:solidFill>
                          <a:effectLst/>
                          <a:latin typeface="Century Gothic" panose="020B0502020202020204" pitchFamily="34" charset="0"/>
                        </a:rPr>
                        <a:t>1.6%</a:t>
                      </a:r>
                    </a:p>
                  </a:txBody>
                  <a:tcPr marL="3800" marR="3800" marT="3800" marB="0" anchor="ctr"/>
                </a:tc>
                <a:extLst>
                  <a:ext uri="{0D108BD9-81ED-4DB2-BD59-A6C34878D82A}">
                    <a16:rowId xmlns:a16="http://schemas.microsoft.com/office/drawing/2014/main" val="791496744"/>
                  </a:ext>
                </a:extLst>
              </a:tr>
            </a:tbl>
          </a:graphicData>
        </a:graphic>
      </p:graphicFrame>
      <mc:AlternateContent xmlns:mc="http://schemas.openxmlformats.org/markup-compatibility/2006">
        <mc:Choice xmlns:pslz="http://schemas.microsoft.com/office/powerpoint/2016/slidezoom" xmlns="" Requires="pslz">
          <p:graphicFrame>
            <p:nvGraphicFramePr>
              <p:cNvPr id="3" name="Slide Zoom 2">
                <a:extLst>
                  <a:ext uri="{FF2B5EF4-FFF2-40B4-BE49-F238E27FC236}">
                    <a16:creationId xmlns:a16="http://schemas.microsoft.com/office/drawing/2014/main" id="{E5785117-C89E-42C5-85A5-B52F3E3B34E7}"/>
                  </a:ext>
                </a:extLst>
              </p:cNvPr>
              <p:cNvGraphicFramePr>
                <a:graphicFrameLocks noChangeAspect="1"/>
              </p:cNvGraphicFramePr>
              <p:nvPr/>
            </p:nvGraphicFramePr>
            <p:xfrm>
              <a:off x="-2439100" y="4183383"/>
              <a:ext cx="2280179" cy="1705780"/>
            </p:xfrm>
            <a:graphic>
              <a:graphicData uri="http://schemas.microsoft.com/office/powerpoint/2016/slidezoom">
                <pslz:sldZm>
                  <pslz:sldZmObj sldId="645" cId="4091251258">
                    <pslz:zmPr id="{C10C6DB5-8BB0-449D-B96A-E15EE999D708}" returnToParent="0" transitionDur="1000">
                      <p166:blipFill xmlns:p166="http://schemas.microsoft.com/office/powerpoint/2016/6/main">
                        <a:blip r:embed="rId2"/>
                        <a:stretch>
                          <a:fillRect/>
                        </a:stretch>
                      </p166:blipFill>
                      <p166:spPr xmlns:p166="http://schemas.microsoft.com/office/powerpoint/2016/6/main">
                        <a:xfrm>
                          <a:off x="0" y="0"/>
                          <a:ext cx="2280179" cy="1705780"/>
                        </a:xfrm>
                        <a:prstGeom prst="rect">
                          <a:avLst/>
                        </a:prstGeom>
                        <a:ln w="3175">
                          <a:solidFill>
                            <a:prstClr val="ltGray"/>
                          </a:solidFill>
                        </a:ln>
                      </p166:spPr>
                    </pslz:zmPr>
                  </pslz:sldZmObj>
                </pslz:sldZm>
              </a:graphicData>
            </a:graphic>
          </p:graphicFrame>
        </mc:Choice>
        <mc:Fallback>
          <p:pic>
            <p:nvPicPr>
              <p:cNvPr id="3" name="Slide Zoom 2">
                <a:hlinkClick r:id="rId3" action="ppaction://hlinksldjump"/>
                <a:extLst>
                  <a:ext uri="{FF2B5EF4-FFF2-40B4-BE49-F238E27FC236}">
                    <a16:creationId xmlns:a16="http://schemas.microsoft.com/office/drawing/2014/main" id="{E5785117-C89E-42C5-85A5-B52F3E3B34E7}"/>
                  </a:ext>
                </a:extLst>
              </p:cNvPr>
              <p:cNvPicPr>
                <a:picLocks noGrp="1" noRot="1" noChangeAspect="1" noMove="1" noResize="1" noEditPoints="1" noAdjustHandles="1" noChangeArrowheads="1" noChangeShapeType="1"/>
              </p:cNvPicPr>
              <p:nvPr/>
            </p:nvPicPr>
            <p:blipFill>
              <a:blip r:embed="rId4"/>
              <a:stretch>
                <a:fillRect/>
              </a:stretch>
            </p:blipFill>
            <p:spPr>
              <a:xfrm>
                <a:off x="-2439100" y="4183383"/>
                <a:ext cx="2280179" cy="1705780"/>
              </a:xfrm>
              <a:prstGeom prst="rect">
                <a:avLst/>
              </a:prstGeom>
              <a:ln w="3175">
                <a:solidFill>
                  <a:prstClr val="ltGray"/>
                </a:solidFill>
              </a:ln>
            </p:spPr>
          </p:pic>
        </mc:Fallback>
      </mc:AlternateContent>
    </p:spTree>
    <p:extLst>
      <p:ext uri="{BB962C8B-B14F-4D97-AF65-F5344CB8AC3E}">
        <p14:creationId xmlns:p14="http://schemas.microsoft.com/office/powerpoint/2010/main" val="1021229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A8C8C1-E8FA-403F-B5DD-801368FD7B0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52</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A2DADA06-7E0D-4556-B898-654497F8C3DF}"/>
              </a:ext>
            </a:extLst>
          </p:cNvPr>
          <p:cNvSpPr>
            <a:spLocks noGrp="1"/>
          </p:cNvSpPr>
          <p:nvPr>
            <p:ph type="title"/>
          </p:nvPr>
        </p:nvSpPr>
        <p:spPr>
          <a:xfrm>
            <a:off x="-1" y="1637"/>
            <a:ext cx="9055509" cy="1007403"/>
          </a:xfrm>
        </p:spPr>
        <p:txBody>
          <a:bodyPr>
            <a:noAutofit/>
          </a:bodyPr>
          <a:lstStyle/>
          <a:p>
            <a:r>
              <a:rPr lang="en-US" sz="3600" b="1" dirty="0">
                <a:latin typeface="Century Gothic" panose="020B0502020202020204" pitchFamily="34" charset="0"/>
              </a:rPr>
              <a:t>Financial Performance Per Classification</a:t>
            </a:r>
          </a:p>
        </p:txBody>
      </p:sp>
      <p:graphicFrame>
        <p:nvGraphicFramePr>
          <p:cNvPr id="6" name="Chart 5">
            <a:extLst>
              <a:ext uri="{FF2B5EF4-FFF2-40B4-BE49-F238E27FC236}">
                <a16:creationId xmlns:a16="http://schemas.microsoft.com/office/drawing/2014/main" id="{B2561C2A-2F5B-431C-91B7-52140DB6FCD5}"/>
              </a:ext>
            </a:extLst>
          </p:cNvPr>
          <p:cNvGraphicFramePr>
            <a:graphicFrameLocks/>
          </p:cNvGraphicFramePr>
          <p:nvPr>
            <p:extLst>
              <p:ext uri="{D42A27DB-BD31-4B8C-83A1-F6EECF244321}">
                <p14:modId xmlns:p14="http://schemas.microsoft.com/office/powerpoint/2010/main" val="3859834506"/>
              </p:ext>
            </p:extLst>
          </p:nvPr>
        </p:nvGraphicFramePr>
        <p:xfrm>
          <a:off x="0" y="1009040"/>
          <a:ext cx="9055509" cy="5549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0932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4CAD10-2106-43B3-87F9-C043A0AADC6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53</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537C88-85BE-4BFA-A36D-AA55978B3B11}"/>
              </a:ext>
            </a:extLst>
          </p:cNvPr>
          <p:cNvSpPr>
            <a:spLocks noGrp="1"/>
          </p:cNvSpPr>
          <p:nvPr>
            <p:ph type="title"/>
          </p:nvPr>
        </p:nvSpPr>
        <p:spPr>
          <a:xfrm>
            <a:off x="0" y="47968"/>
            <a:ext cx="9144000" cy="1007403"/>
          </a:xfrm>
        </p:spPr>
        <p:txBody>
          <a:bodyPr>
            <a:noAutofit/>
          </a:bodyPr>
          <a:lstStyle/>
          <a:p>
            <a:r>
              <a:rPr lang="en-US" sz="3100" b="1" dirty="0">
                <a:latin typeface="Century Gothic" panose="020B0502020202020204" pitchFamily="34" charset="0"/>
              </a:rPr>
              <a:t>Reasons For Variances and Proposed Remedies</a:t>
            </a:r>
          </a:p>
        </p:txBody>
      </p:sp>
      <p:graphicFrame>
        <p:nvGraphicFramePr>
          <p:cNvPr id="6" name="Table 5">
            <a:extLst>
              <a:ext uri="{FF2B5EF4-FFF2-40B4-BE49-F238E27FC236}">
                <a16:creationId xmlns:a16="http://schemas.microsoft.com/office/drawing/2014/main" id="{0A3FCE4F-8B38-4AC3-A182-FE825554B8FD}"/>
              </a:ext>
            </a:extLst>
          </p:cNvPr>
          <p:cNvGraphicFramePr>
            <a:graphicFrameLocks noGrp="1"/>
          </p:cNvGraphicFramePr>
          <p:nvPr>
            <p:extLst>
              <p:ext uri="{D42A27DB-BD31-4B8C-83A1-F6EECF244321}">
                <p14:modId xmlns:p14="http://schemas.microsoft.com/office/powerpoint/2010/main" val="2422477266"/>
              </p:ext>
            </p:extLst>
          </p:nvPr>
        </p:nvGraphicFramePr>
        <p:xfrm>
          <a:off x="0" y="989864"/>
          <a:ext cx="9075174" cy="5882640"/>
        </p:xfrm>
        <a:graphic>
          <a:graphicData uri="http://schemas.openxmlformats.org/drawingml/2006/table">
            <a:tbl>
              <a:tblPr firstRow="1" bandRow="1">
                <a:tableStyleId>{5C22544A-7EE6-4342-B048-85BDC9FD1C3A}</a:tableStyleId>
              </a:tblPr>
              <a:tblGrid>
                <a:gridCol w="1730478">
                  <a:extLst>
                    <a:ext uri="{9D8B030D-6E8A-4147-A177-3AD203B41FA5}">
                      <a16:colId xmlns:a16="http://schemas.microsoft.com/office/drawing/2014/main" val="20000"/>
                    </a:ext>
                  </a:extLst>
                </a:gridCol>
                <a:gridCol w="4374187">
                  <a:extLst>
                    <a:ext uri="{9D8B030D-6E8A-4147-A177-3AD203B41FA5}">
                      <a16:colId xmlns:a16="http://schemas.microsoft.com/office/drawing/2014/main" val="20001"/>
                    </a:ext>
                  </a:extLst>
                </a:gridCol>
                <a:gridCol w="2970509">
                  <a:extLst>
                    <a:ext uri="{9D8B030D-6E8A-4147-A177-3AD203B41FA5}">
                      <a16:colId xmlns:a16="http://schemas.microsoft.com/office/drawing/2014/main" val="20002"/>
                    </a:ext>
                  </a:extLst>
                </a:gridCol>
              </a:tblGrid>
              <a:tr h="568473">
                <a:tc>
                  <a:txBody>
                    <a:bodyPr/>
                    <a:lstStyle/>
                    <a:p>
                      <a:r>
                        <a:rPr lang="en-US" sz="1600" dirty="0">
                          <a:solidFill>
                            <a:srgbClr val="FFC000"/>
                          </a:solidFill>
                          <a:latin typeface="Century Gothic" panose="020B0502020202020204" pitchFamily="34" charset="0"/>
                          <a:cs typeface="Arial"/>
                        </a:rPr>
                        <a:t>Expenditure Category</a:t>
                      </a:r>
                    </a:p>
                  </a:txBody>
                  <a:tcPr/>
                </a:tc>
                <a:tc>
                  <a:txBody>
                    <a:bodyPr/>
                    <a:lstStyle/>
                    <a:p>
                      <a:r>
                        <a:rPr lang="en-US" sz="1600" dirty="0">
                          <a:solidFill>
                            <a:srgbClr val="FFC000"/>
                          </a:solidFill>
                          <a:latin typeface="Century Gothic" panose="020B0502020202020204" pitchFamily="34" charset="0"/>
                          <a:cs typeface="Arial"/>
                        </a:rPr>
                        <a:t>Reasons</a:t>
                      </a:r>
                      <a:r>
                        <a:rPr lang="en-US" sz="1600" baseline="0" dirty="0">
                          <a:solidFill>
                            <a:srgbClr val="FFC000"/>
                          </a:solidFill>
                          <a:latin typeface="Century Gothic" panose="020B0502020202020204" pitchFamily="34" charset="0"/>
                          <a:cs typeface="Arial"/>
                        </a:rPr>
                        <a:t> for variance</a:t>
                      </a:r>
                      <a:endParaRPr lang="en-US" sz="1600" dirty="0">
                        <a:solidFill>
                          <a:srgbClr val="FFC000"/>
                        </a:solidFill>
                        <a:latin typeface="Century Gothic" panose="020B0502020202020204" pitchFamily="34" charset="0"/>
                        <a:cs typeface="Arial"/>
                      </a:endParaRPr>
                    </a:p>
                  </a:txBody>
                  <a:tcPr/>
                </a:tc>
                <a:tc>
                  <a:txBody>
                    <a:bodyPr/>
                    <a:lstStyle/>
                    <a:p>
                      <a:r>
                        <a:rPr lang="en-US" sz="1600" dirty="0">
                          <a:solidFill>
                            <a:srgbClr val="FFC000"/>
                          </a:solidFill>
                          <a:latin typeface="Century Gothic" panose="020B0502020202020204" pitchFamily="34" charset="0"/>
                          <a:cs typeface="Arial"/>
                        </a:rPr>
                        <a:t>Remedies</a:t>
                      </a:r>
                    </a:p>
                  </a:txBody>
                  <a:tcPr/>
                </a:tc>
                <a:extLst>
                  <a:ext uri="{0D108BD9-81ED-4DB2-BD59-A6C34878D82A}">
                    <a16:rowId xmlns:a16="http://schemas.microsoft.com/office/drawing/2014/main" val="10000"/>
                  </a:ext>
                </a:extLst>
              </a:tr>
              <a:tr h="2483329">
                <a:tc>
                  <a:txBody>
                    <a:bodyPr/>
                    <a:lstStyle/>
                    <a:p>
                      <a:r>
                        <a:rPr lang="en-US" sz="1600" b="1" dirty="0">
                          <a:latin typeface="Century Gothic" panose="020B0502020202020204" pitchFamily="34" charset="0"/>
                          <a:cs typeface="Arial"/>
                        </a:rPr>
                        <a:t>Compensation of employees</a:t>
                      </a:r>
                    </a:p>
                  </a:txBody>
                  <a:tcPr/>
                </a:tc>
                <a:tc>
                  <a:txBody>
                    <a:bodyPr/>
                    <a:lstStyle/>
                    <a:p>
                      <a:pPr marL="285750" marR="0" lvl="0" indent="-285750" algn="just" defTabSz="912114" rtl="0" eaLnBrk="1" fontAlgn="auto" latinLnBrk="0" hangingPunct="1">
                        <a:lnSpc>
                          <a:spcPct val="100000"/>
                        </a:lnSpc>
                        <a:spcBef>
                          <a:spcPts val="0"/>
                        </a:spcBef>
                        <a:spcAft>
                          <a:spcPts val="0"/>
                        </a:spcAft>
                        <a:buClrTx/>
                        <a:buSzTx/>
                        <a:buFont typeface="Wingdings" pitchFamily="2" charset="2"/>
                        <a:buChar char="§"/>
                        <a:tabLst/>
                        <a:defRPr/>
                      </a:pPr>
                      <a:r>
                        <a:rPr lang="en-GB" sz="1600" dirty="0">
                          <a:solidFill>
                            <a:schemeClr val="tx1"/>
                          </a:solidFill>
                          <a:latin typeface="Century Gothic" panose="020B0502020202020204" pitchFamily="34" charset="0"/>
                          <a:cs typeface="Arial"/>
                        </a:rPr>
                        <a:t>Nationwide lockdown  delayed the filling of prioritised positions.</a:t>
                      </a:r>
                    </a:p>
                    <a:p>
                      <a:pPr marL="0" indent="0" algn="just">
                        <a:buFont typeface="Wingdings" pitchFamily="2" charset="2"/>
                        <a:buNone/>
                      </a:pPr>
                      <a:endParaRPr lang="en-GB" sz="1600" dirty="0">
                        <a:solidFill>
                          <a:schemeClr val="tx1"/>
                        </a:solidFill>
                        <a:latin typeface="Century Gothic" panose="020B0502020202020204" pitchFamily="34" charset="0"/>
                        <a:cs typeface="Arial"/>
                      </a:endParaRPr>
                    </a:p>
                    <a:p>
                      <a:pPr marL="285750" indent="-285750" algn="just">
                        <a:buFont typeface="Wingdings" pitchFamily="2" charset="2"/>
                        <a:buChar char="§"/>
                      </a:pPr>
                      <a:r>
                        <a:rPr lang="en-GB" sz="1600" dirty="0">
                          <a:solidFill>
                            <a:schemeClr val="tx1"/>
                          </a:solidFill>
                          <a:latin typeface="Century Gothic" panose="020B0502020202020204" pitchFamily="34" charset="0"/>
                          <a:cs typeface="Arial"/>
                        </a:rPr>
                        <a:t>The budget cuts effected on the compensation of employees budget affected the filling of positions for the current financial year. The DSI can only feel critical positions that are affordable for the 2021 MTEF period.</a:t>
                      </a:r>
                    </a:p>
                    <a:p>
                      <a:pPr marL="0" indent="0" algn="just">
                        <a:buFont typeface="Wingdings" pitchFamily="2" charset="2"/>
                        <a:buNone/>
                      </a:pPr>
                      <a:endParaRPr lang="en-GB" sz="1600" dirty="0">
                        <a:solidFill>
                          <a:schemeClr val="tx1"/>
                        </a:solidFill>
                        <a:latin typeface="Century Gothic" panose="020B0502020202020204" pitchFamily="34" charset="0"/>
                        <a:cs typeface="Arial"/>
                      </a:endParaRPr>
                    </a:p>
                  </a:txBody>
                  <a:tcPr/>
                </a:tc>
                <a:tc>
                  <a:txBody>
                    <a:bodyPr/>
                    <a:lstStyle/>
                    <a:p>
                      <a:pPr marL="285750" indent="-285750" algn="just">
                        <a:buFont typeface="Wingdings" pitchFamily="2" charset="2"/>
                        <a:buChar char="§"/>
                      </a:pPr>
                      <a:r>
                        <a:rPr lang="en-US" sz="1600" baseline="0" dirty="0">
                          <a:solidFill>
                            <a:schemeClr val="tx1"/>
                          </a:solidFill>
                          <a:latin typeface="Century Gothic" panose="020B0502020202020204" pitchFamily="34" charset="0"/>
                          <a:cs typeface="Arial"/>
                        </a:rPr>
                        <a:t>Three phases of prioritised positions have been approved by EXCO and the department is  accelerating the process of filling vacancies.</a:t>
                      </a:r>
                      <a:r>
                        <a:rPr lang="en-GB" sz="1600" kern="1200" dirty="0">
                          <a:solidFill>
                            <a:schemeClr val="dk1"/>
                          </a:solidFill>
                          <a:effectLst/>
                          <a:latin typeface="Century Gothic" panose="020B0502020202020204" pitchFamily="34" charset="0"/>
                          <a:ea typeface="+mn-ea"/>
                          <a:cs typeface="Arial" panose="020B0604020202020204" pitchFamily="34" charset="0"/>
                        </a:rPr>
                        <a:t> </a:t>
                      </a:r>
                      <a:endParaRPr lang="en-US" sz="1600" baseline="0" dirty="0">
                        <a:solidFill>
                          <a:schemeClr val="tx1"/>
                        </a:solidFill>
                        <a:latin typeface="Century Gothic" panose="020B0502020202020204" pitchFamily="34" charset="0"/>
                        <a:cs typeface="Arial" panose="020B0604020202020204" pitchFamily="34" charset="0"/>
                      </a:endParaRPr>
                    </a:p>
                  </a:txBody>
                  <a:tcPr/>
                </a:tc>
                <a:extLst>
                  <a:ext uri="{0D108BD9-81ED-4DB2-BD59-A6C34878D82A}">
                    <a16:rowId xmlns:a16="http://schemas.microsoft.com/office/drawing/2014/main" val="2127776186"/>
                  </a:ext>
                </a:extLst>
              </a:tr>
              <a:tr h="2722686">
                <a:tc>
                  <a:txBody>
                    <a:bodyPr/>
                    <a:lstStyle/>
                    <a:p>
                      <a:pPr marL="0" marR="0" indent="0" algn="l" defTabSz="456057" rtl="0" eaLnBrk="1" fontAlgn="auto" latinLnBrk="0" hangingPunct="1">
                        <a:lnSpc>
                          <a:spcPct val="100000"/>
                        </a:lnSpc>
                        <a:spcBef>
                          <a:spcPts val="0"/>
                        </a:spcBef>
                        <a:spcAft>
                          <a:spcPts val="0"/>
                        </a:spcAft>
                        <a:buClrTx/>
                        <a:buSzTx/>
                        <a:buFontTx/>
                        <a:buNone/>
                        <a:tabLst/>
                        <a:defRPr/>
                      </a:pPr>
                      <a:r>
                        <a:rPr lang="en-US" sz="1600" b="1" dirty="0">
                          <a:latin typeface="Century Gothic" panose="020B0502020202020204" pitchFamily="34" charset="0"/>
                          <a:cs typeface="Arial"/>
                        </a:rPr>
                        <a:t>Goods and services</a:t>
                      </a:r>
                    </a:p>
                  </a:txBody>
                  <a:tcPr/>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Century Gothic" panose="020B0502020202020204" pitchFamily="34" charset="0"/>
                          <a:ea typeface="+mn-ea"/>
                          <a:cs typeface="Arial" panose="020B0604020202020204" pitchFamily="34" charset="0"/>
                        </a:rPr>
                        <a:t>Most services under this item were not rendered as planned, including the Budget Vote, which were held virtually, and three public participation programmes, which were cancelled. Expenditure incurred was mainly for communication (data and airtime), operating leases, property payments, and consumable supplies related to COVID-19 (sanitisers, sanitiser dispensers, masks, etc.)</a:t>
                      </a:r>
                    </a:p>
                  </a:txBody>
                  <a:tcPr/>
                </a:tc>
                <a:tc>
                  <a:txBody>
                    <a:bodyPr/>
                    <a:lstStyle/>
                    <a:p>
                      <a:pPr marL="0" indent="0" algn="just">
                        <a:buFont typeface="Wingdings" pitchFamily="2" charset="2"/>
                        <a:buNone/>
                      </a:pPr>
                      <a:r>
                        <a:rPr lang="en-US" sz="1600" baseline="0" dirty="0">
                          <a:latin typeface="Century Gothic" panose="020B0502020202020204" pitchFamily="34" charset="0"/>
                          <a:cs typeface="Arial"/>
                        </a:rPr>
                        <a:t>R53.4 million was cut from the budget due to COVID19.</a:t>
                      </a:r>
                    </a:p>
                    <a:p>
                      <a:pPr marL="0" indent="0" algn="just">
                        <a:buFont typeface="Wingdings" pitchFamily="2" charset="2"/>
                        <a:buNone/>
                      </a:pPr>
                      <a:endParaRPr lang="en-US" sz="1600" baseline="0" dirty="0">
                        <a:latin typeface="Century Gothic" panose="020B0502020202020204" pitchFamily="34" charset="0"/>
                        <a:cs typeface="Arial"/>
                      </a:endParaRPr>
                    </a:p>
                    <a:p>
                      <a:pPr marL="0" indent="0" algn="just">
                        <a:buFont typeface="Wingdings" pitchFamily="2" charset="2"/>
                        <a:buNone/>
                      </a:pPr>
                      <a:r>
                        <a:rPr lang="en-US" sz="1600" baseline="0" dirty="0">
                          <a:latin typeface="Century Gothic" panose="020B0502020202020204" pitchFamily="34" charset="0"/>
                          <a:cs typeface="Arial"/>
                        </a:rPr>
                        <a:t>In addition to the cut, a virement of R20 million has been effected within and to other items to cover shortfalls on some initiatives.</a:t>
                      </a:r>
                    </a:p>
                    <a:p>
                      <a:pPr marL="0" indent="0" algn="just">
                        <a:buFont typeface="Wingdings" pitchFamily="2" charset="2"/>
                        <a:buNone/>
                      </a:pPr>
                      <a:endParaRPr lang="en-US" sz="1600" baseline="0" dirty="0">
                        <a:latin typeface="Century Gothic" panose="020B0502020202020204" pitchFamily="34" charset="0"/>
                        <a:cs typeface="Arial"/>
                      </a:endParaRPr>
                    </a:p>
                    <a:p>
                      <a:pPr marL="0" indent="0" algn="just">
                        <a:buFont typeface="Wingdings" pitchFamily="2" charset="2"/>
                        <a:buNone/>
                      </a:pPr>
                      <a:endParaRPr lang="en-US" sz="1600" baseline="0" dirty="0">
                        <a:latin typeface="Century Gothic" panose="020B0502020202020204" pitchFamily="34" charset="0"/>
                        <a:cs typeface="Arial"/>
                      </a:endParaRPr>
                    </a:p>
                  </a:txBody>
                  <a:tcPr/>
                </a:tc>
                <a:extLst>
                  <a:ext uri="{0D108BD9-81ED-4DB2-BD59-A6C34878D82A}">
                    <a16:rowId xmlns:a16="http://schemas.microsoft.com/office/drawing/2014/main" val="2801109582"/>
                  </a:ext>
                </a:extLst>
              </a:tr>
            </a:tbl>
          </a:graphicData>
        </a:graphic>
      </p:graphicFrame>
    </p:spTree>
    <p:extLst>
      <p:ext uri="{BB962C8B-B14F-4D97-AF65-F5344CB8AC3E}">
        <p14:creationId xmlns:p14="http://schemas.microsoft.com/office/powerpoint/2010/main" val="17809184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4CAD10-2106-43B3-87F9-C043A0AADC6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54</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537C88-85BE-4BFA-A36D-AA55978B3B11}"/>
              </a:ext>
            </a:extLst>
          </p:cNvPr>
          <p:cNvSpPr>
            <a:spLocks noGrp="1"/>
          </p:cNvSpPr>
          <p:nvPr>
            <p:ph type="title"/>
          </p:nvPr>
        </p:nvSpPr>
        <p:spPr>
          <a:xfrm>
            <a:off x="280219" y="48900"/>
            <a:ext cx="8996516" cy="1007403"/>
          </a:xfrm>
        </p:spPr>
        <p:txBody>
          <a:bodyPr>
            <a:noAutofit/>
          </a:bodyPr>
          <a:lstStyle/>
          <a:p>
            <a:r>
              <a:rPr lang="en-US" sz="3100" b="1" dirty="0">
                <a:latin typeface="Century Gothic" panose="020B0502020202020204" pitchFamily="34" charset="0"/>
              </a:rPr>
              <a:t>Reasons For Variances and Proposed Remedies</a:t>
            </a:r>
            <a:endParaRPr lang="en-US" sz="3100" b="1" dirty="0"/>
          </a:p>
        </p:txBody>
      </p:sp>
      <p:graphicFrame>
        <p:nvGraphicFramePr>
          <p:cNvPr id="6" name="Table 5">
            <a:extLst>
              <a:ext uri="{FF2B5EF4-FFF2-40B4-BE49-F238E27FC236}">
                <a16:creationId xmlns:a16="http://schemas.microsoft.com/office/drawing/2014/main" id="{0A3FCE4F-8B38-4AC3-A182-FE825554B8FD}"/>
              </a:ext>
            </a:extLst>
          </p:cNvPr>
          <p:cNvGraphicFramePr>
            <a:graphicFrameLocks noGrp="1"/>
          </p:cNvGraphicFramePr>
          <p:nvPr>
            <p:extLst>
              <p:ext uri="{D42A27DB-BD31-4B8C-83A1-F6EECF244321}">
                <p14:modId xmlns:p14="http://schemas.microsoft.com/office/powerpoint/2010/main" val="2169860101"/>
              </p:ext>
            </p:extLst>
          </p:nvPr>
        </p:nvGraphicFramePr>
        <p:xfrm>
          <a:off x="0" y="963560"/>
          <a:ext cx="9075174" cy="5876977"/>
        </p:xfrm>
        <a:graphic>
          <a:graphicData uri="http://schemas.openxmlformats.org/drawingml/2006/table">
            <a:tbl>
              <a:tblPr firstRow="1" bandRow="1">
                <a:tableStyleId>{5C22544A-7EE6-4342-B048-85BDC9FD1C3A}</a:tableStyleId>
              </a:tblPr>
              <a:tblGrid>
                <a:gridCol w="2655828">
                  <a:extLst>
                    <a:ext uri="{9D8B030D-6E8A-4147-A177-3AD203B41FA5}">
                      <a16:colId xmlns:a16="http://schemas.microsoft.com/office/drawing/2014/main" val="20000"/>
                    </a:ext>
                  </a:extLst>
                </a:gridCol>
                <a:gridCol w="3394289">
                  <a:extLst>
                    <a:ext uri="{9D8B030D-6E8A-4147-A177-3AD203B41FA5}">
                      <a16:colId xmlns:a16="http://schemas.microsoft.com/office/drawing/2014/main" val="20001"/>
                    </a:ext>
                  </a:extLst>
                </a:gridCol>
                <a:gridCol w="3025057">
                  <a:extLst>
                    <a:ext uri="{9D8B030D-6E8A-4147-A177-3AD203B41FA5}">
                      <a16:colId xmlns:a16="http://schemas.microsoft.com/office/drawing/2014/main" val="20002"/>
                    </a:ext>
                  </a:extLst>
                </a:gridCol>
              </a:tblGrid>
              <a:tr h="431373">
                <a:tc>
                  <a:txBody>
                    <a:bodyPr/>
                    <a:lstStyle/>
                    <a:p>
                      <a:r>
                        <a:rPr lang="en-US" sz="1600" dirty="0">
                          <a:solidFill>
                            <a:srgbClr val="FFC000"/>
                          </a:solidFill>
                          <a:latin typeface="Century Gothic" panose="020B0502020202020204" pitchFamily="34" charset="0"/>
                          <a:cs typeface="Arial"/>
                        </a:rPr>
                        <a:t>Expenditure Category</a:t>
                      </a:r>
                    </a:p>
                  </a:txBody>
                  <a:tcPr/>
                </a:tc>
                <a:tc>
                  <a:txBody>
                    <a:bodyPr/>
                    <a:lstStyle/>
                    <a:p>
                      <a:r>
                        <a:rPr lang="en-US" sz="1600" dirty="0">
                          <a:solidFill>
                            <a:srgbClr val="FFC000"/>
                          </a:solidFill>
                          <a:latin typeface="Century Gothic" panose="020B0502020202020204" pitchFamily="34" charset="0"/>
                          <a:cs typeface="Arial"/>
                        </a:rPr>
                        <a:t>Reason</a:t>
                      </a:r>
                      <a:r>
                        <a:rPr lang="en-US" sz="1600" baseline="0" dirty="0">
                          <a:solidFill>
                            <a:srgbClr val="FFC000"/>
                          </a:solidFill>
                          <a:latin typeface="Century Gothic" panose="020B0502020202020204" pitchFamily="34" charset="0"/>
                          <a:cs typeface="Arial"/>
                        </a:rPr>
                        <a:t>s for variance</a:t>
                      </a:r>
                      <a:endParaRPr lang="en-US" sz="1600" dirty="0">
                        <a:solidFill>
                          <a:srgbClr val="FFC000"/>
                        </a:solidFill>
                        <a:latin typeface="Century Gothic" panose="020B0502020202020204" pitchFamily="34" charset="0"/>
                        <a:cs typeface="Arial"/>
                      </a:endParaRPr>
                    </a:p>
                  </a:txBody>
                  <a:tcPr/>
                </a:tc>
                <a:tc>
                  <a:txBody>
                    <a:bodyPr/>
                    <a:lstStyle/>
                    <a:p>
                      <a:r>
                        <a:rPr lang="en-US" sz="1600" dirty="0">
                          <a:solidFill>
                            <a:srgbClr val="FFC000"/>
                          </a:solidFill>
                          <a:latin typeface="Century Gothic" panose="020B0502020202020204" pitchFamily="34" charset="0"/>
                          <a:cs typeface="Arial"/>
                        </a:rPr>
                        <a:t>Remedies</a:t>
                      </a:r>
                    </a:p>
                  </a:txBody>
                  <a:tcPr/>
                </a:tc>
                <a:extLst>
                  <a:ext uri="{0D108BD9-81ED-4DB2-BD59-A6C34878D82A}">
                    <a16:rowId xmlns:a16="http://schemas.microsoft.com/office/drawing/2014/main" val="10000"/>
                  </a:ext>
                </a:extLst>
              </a:tr>
              <a:tr h="5445604">
                <a:tc>
                  <a:txBody>
                    <a:bodyPr/>
                    <a:lstStyle/>
                    <a:p>
                      <a:r>
                        <a:rPr lang="en-US" sz="1600" b="1" dirty="0">
                          <a:latin typeface="Century Gothic" panose="020B0502020202020204" pitchFamily="34" charset="0"/>
                          <a:cs typeface="Arial"/>
                        </a:rPr>
                        <a:t>Transfers and subsidies</a:t>
                      </a:r>
                    </a:p>
                  </a:txBody>
                  <a:tcPr/>
                </a:tc>
                <a:tc>
                  <a:txBody>
                    <a:bodyPr/>
                    <a:lstStyle/>
                    <a:p>
                      <a:pPr marL="0" marR="0" lvl="0" indent="0" algn="just" defTabSz="912114"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kern="1200" dirty="0">
                          <a:solidFill>
                            <a:schemeClr val="dk1"/>
                          </a:solidFill>
                          <a:effectLst/>
                          <a:latin typeface="Century Gothic" panose="020B0502020202020204" pitchFamily="34" charset="0"/>
                          <a:ea typeface="+mn-ea"/>
                          <a:cs typeface="Arial" panose="020B0604020202020204" pitchFamily="34" charset="0"/>
                        </a:rPr>
                        <a:t>The variance is due to the following:</a:t>
                      </a:r>
                    </a:p>
                    <a:p>
                      <a:pPr algn="just"/>
                      <a:endParaRPr lang="en-US" sz="1600" kern="1200" dirty="0">
                        <a:solidFill>
                          <a:schemeClr val="dk1"/>
                        </a:solidFill>
                        <a:effectLst/>
                        <a:latin typeface="Century Gothic" panose="020B0502020202020204" pitchFamily="34" charset="0"/>
                        <a:ea typeface="+mn-ea"/>
                        <a:cs typeface="Arial" panose="020B0604020202020204" pitchFamily="34" charset="0"/>
                      </a:endParaRPr>
                    </a:p>
                    <a:p>
                      <a:pPr algn="just"/>
                      <a:r>
                        <a:rPr lang="en-US" sz="1600" kern="1200" dirty="0">
                          <a:solidFill>
                            <a:schemeClr val="dk1"/>
                          </a:solidFill>
                          <a:effectLst/>
                          <a:latin typeface="Century Gothic" panose="020B0502020202020204" pitchFamily="34" charset="0"/>
                          <a:ea typeface="+mn-ea"/>
                          <a:cs typeface="Arial" panose="020B0604020202020204" pitchFamily="34" charset="0"/>
                        </a:rPr>
                        <a:t>Delays in finalising contracts for Presidential employment stimulus package due to the funding only being made available in October.</a:t>
                      </a:r>
                    </a:p>
                    <a:p>
                      <a:pPr algn="just"/>
                      <a:endParaRPr lang="en-US" sz="1600" kern="1200" dirty="0">
                        <a:solidFill>
                          <a:schemeClr val="dk1"/>
                        </a:solidFill>
                        <a:effectLst/>
                        <a:latin typeface="Century Gothic" panose="020B0502020202020204" pitchFamily="34" charset="0"/>
                        <a:ea typeface="+mn-ea"/>
                        <a:cs typeface="Arial" panose="020B0604020202020204" pitchFamily="34" charset="0"/>
                      </a:endParaRPr>
                    </a:p>
                    <a:p>
                      <a:pPr algn="just"/>
                      <a:r>
                        <a:rPr lang="en-US" sz="1600" kern="1200" dirty="0">
                          <a:solidFill>
                            <a:schemeClr val="dk1"/>
                          </a:solidFill>
                          <a:effectLst/>
                          <a:latin typeface="Century Gothic" panose="020B0502020202020204" pitchFamily="34" charset="0"/>
                          <a:ea typeface="+mn-ea"/>
                          <a:cs typeface="Arial" panose="020B0604020202020204" pitchFamily="34" charset="0"/>
                        </a:rPr>
                        <a:t>It took longer for the DSI to identify funding to top up shortfalls on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Presidential employment stimulus package</a:t>
                      </a:r>
                      <a:endParaRPr lang="en-US" sz="1600" kern="1200" dirty="0">
                        <a:solidFill>
                          <a:schemeClr val="dk1"/>
                        </a:solidFill>
                        <a:effectLst/>
                        <a:latin typeface="Century Gothic" panose="020B0502020202020204" pitchFamily="34" charset="0"/>
                        <a:ea typeface="+mn-ea"/>
                        <a:cs typeface="Arial" panose="020B0604020202020204" pitchFamily="34" charset="0"/>
                      </a:endParaRPr>
                    </a:p>
                    <a:p>
                      <a:pPr algn="just"/>
                      <a:endParaRPr lang="en-US" sz="1600" kern="1200" dirty="0">
                        <a:solidFill>
                          <a:schemeClr val="dk1"/>
                        </a:solidFill>
                        <a:effectLst/>
                        <a:latin typeface="Century Gothic" panose="020B0502020202020204" pitchFamily="34" charset="0"/>
                        <a:ea typeface="+mn-ea"/>
                        <a:cs typeface="Arial" panose="020B0604020202020204" pitchFamily="34" charset="0"/>
                      </a:endParaRPr>
                    </a:p>
                    <a:p>
                      <a:pPr marL="0" marR="0" lvl="0" indent="0" algn="just" defTabSz="912114"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dirty="0">
                        <a:solidFill>
                          <a:schemeClr val="dk1"/>
                        </a:solidFill>
                        <a:effectLst/>
                        <a:latin typeface="Century Gothic" panose="020B0502020202020204" pitchFamily="34" charset="0"/>
                        <a:ea typeface="+mn-ea"/>
                        <a:cs typeface="Arial" panose="020B0604020202020204" pitchFamily="34" charset="0"/>
                      </a:endParaRPr>
                    </a:p>
                  </a:txBody>
                  <a:tcPr/>
                </a:tc>
                <a:tc>
                  <a:txBody>
                    <a:bodyPr/>
                    <a:lstStyle/>
                    <a:p>
                      <a:pPr marL="0" indent="0" algn="just">
                        <a:buFont typeface="Wingdings" pitchFamily="2" charset="2"/>
                        <a:buNone/>
                      </a:pPr>
                      <a:r>
                        <a:rPr lang="en-US" sz="1600" baseline="0" dirty="0">
                          <a:latin typeface="Century Gothic" panose="020B0502020202020204" pitchFamily="34" charset="0"/>
                          <a:cs typeface="Arial"/>
                        </a:rPr>
                        <a:t>The department requested a roll-over from the National Treasury however it was not approved. Presidential Employment Stimulus Package was funded through </a:t>
                      </a:r>
                      <a:r>
                        <a:rPr lang="en-US" sz="1600" baseline="0" dirty="0" err="1">
                          <a:latin typeface="Century Gothic" panose="020B0502020202020204" pitchFamily="34" charset="0"/>
                          <a:cs typeface="Arial"/>
                        </a:rPr>
                        <a:t>reprioritisation</a:t>
                      </a:r>
                      <a:r>
                        <a:rPr lang="en-US" sz="1600" baseline="0" dirty="0">
                          <a:latin typeface="Century Gothic" panose="020B0502020202020204" pitchFamily="34" charset="0"/>
                          <a:cs typeface="Arial"/>
                        </a:rPr>
                        <a:t>.</a:t>
                      </a:r>
                    </a:p>
                  </a:txBody>
                  <a:tcPr/>
                </a:tc>
                <a:extLst>
                  <a:ext uri="{0D108BD9-81ED-4DB2-BD59-A6C34878D82A}">
                    <a16:rowId xmlns:a16="http://schemas.microsoft.com/office/drawing/2014/main" val="3269825514"/>
                  </a:ext>
                </a:extLst>
              </a:tr>
            </a:tbl>
          </a:graphicData>
        </a:graphic>
      </p:graphicFrame>
    </p:spTree>
    <p:extLst>
      <p:ext uri="{BB962C8B-B14F-4D97-AF65-F5344CB8AC3E}">
        <p14:creationId xmlns:p14="http://schemas.microsoft.com/office/powerpoint/2010/main" val="34530070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84870-1DE2-F549-9500-D160C26FCA2A}"/>
              </a:ext>
            </a:extLst>
          </p:cNvPr>
          <p:cNvSpPr>
            <a:spLocks noGrp="1"/>
          </p:cNvSpPr>
          <p:nvPr>
            <p:ph type="title"/>
          </p:nvPr>
        </p:nvSpPr>
        <p:spPr>
          <a:xfrm>
            <a:off x="0" y="245806"/>
            <a:ext cx="8059356" cy="577653"/>
          </a:xfrm>
        </p:spPr>
        <p:txBody>
          <a:bodyPr>
            <a:noAutofit/>
          </a:bodyPr>
          <a:lstStyle/>
          <a:p>
            <a:r>
              <a:rPr lang="en-US" sz="3100" b="1" dirty="0">
                <a:latin typeface="Century Gothic" panose="020B0502020202020204" pitchFamily="34" charset="0"/>
              </a:rPr>
              <a:t>Budget and Expenditure For COVID19</a:t>
            </a:r>
          </a:p>
        </p:txBody>
      </p:sp>
      <p:graphicFrame>
        <p:nvGraphicFramePr>
          <p:cNvPr id="5" name="Content Placeholder 4">
            <a:extLst>
              <a:ext uri="{FF2B5EF4-FFF2-40B4-BE49-F238E27FC236}">
                <a16:creationId xmlns:a16="http://schemas.microsoft.com/office/drawing/2014/main" id="{27DD8F24-8A2F-8848-B5EF-40D5B52A12EA}"/>
              </a:ext>
            </a:extLst>
          </p:cNvPr>
          <p:cNvGraphicFramePr>
            <a:graphicFrameLocks noGrp="1"/>
          </p:cNvGraphicFramePr>
          <p:nvPr>
            <p:ph idx="1"/>
            <p:extLst>
              <p:ext uri="{D42A27DB-BD31-4B8C-83A1-F6EECF244321}">
                <p14:modId xmlns:p14="http://schemas.microsoft.com/office/powerpoint/2010/main" val="2885019235"/>
              </p:ext>
            </p:extLst>
          </p:nvPr>
        </p:nvGraphicFramePr>
        <p:xfrm>
          <a:off x="0" y="983227"/>
          <a:ext cx="9055510" cy="5675676"/>
        </p:xfrm>
        <a:graphic>
          <a:graphicData uri="http://schemas.openxmlformats.org/drawingml/2006/table">
            <a:tbl>
              <a:tblPr firstRow="1" bandRow="1">
                <a:tableStyleId>{5C22544A-7EE6-4342-B048-85BDC9FD1C3A}</a:tableStyleId>
              </a:tblPr>
              <a:tblGrid>
                <a:gridCol w="1674224">
                  <a:extLst>
                    <a:ext uri="{9D8B030D-6E8A-4147-A177-3AD203B41FA5}">
                      <a16:colId xmlns:a16="http://schemas.microsoft.com/office/drawing/2014/main" val="984368849"/>
                    </a:ext>
                  </a:extLst>
                </a:gridCol>
                <a:gridCol w="1079714">
                  <a:extLst>
                    <a:ext uri="{9D8B030D-6E8A-4147-A177-3AD203B41FA5}">
                      <a16:colId xmlns:a16="http://schemas.microsoft.com/office/drawing/2014/main" val="2488764161"/>
                    </a:ext>
                  </a:extLst>
                </a:gridCol>
                <a:gridCol w="1542450">
                  <a:extLst>
                    <a:ext uri="{9D8B030D-6E8A-4147-A177-3AD203B41FA5}">
                      <a16:colId xmlns:a16="http://schemas.microsoft.com/office/drawing/2014/main" val="930800493"/>
                    </a:ext>
                  </a:extLst>
                </a:gridCol>
                <a:gridCol w="4759122">
                  <a:extLst>
                    <a:ext uri="{9D8B030D-6E8A-4147-A177-3AD203B41FA5}">
                      <a16:colId xmlns:a16="http://schemas.microsoft.com/office/drawing/2014/main" val="2624172350"/>
                    </a:ext>
                  </a:extLst>
                </a:gridCol>
              </a:tblGrid>
              <a:tr h="702874">
                <a:tc>
                  <a:txBody>
                    <a:bodyPr/>
                    <a:lstStyle/>
                    <a:p>
                      <a:pPr algn="l"/>
                      <a:r>
                        <a:rPr lang="en-US" sz="1600" dirty="0">
                          <a:solidFill>
                            <a:srgbClr val="FFC000"/>
                          </a:solidFill>
                          <a:effectLst/>
                          <a:latin typeface="Century Gothic" panose="020B0502020202020204" pitchFamily="34" charset="0"/>
                          <a:cs typeface="Arial" panose="020B0604020202020204" pitchFamily="34" charset="0"/>
                        </a:rPr>
                        <a:t>Item</a:t>
                      </a:r>
                      <a:endParaRPr lang="en-ZA" sz="1600" dirty="0">
                        <a:solidFill>
                          <a:srgbClr val="FFC000"/>
                        </a:solidFill>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tc>
                  <a:txBody>
                    <a:bodyPr/>
                    <a:lstStyle/>
                    <a:p>
                      <a:pPr algn="ctr"/>
                      <a:r>
                        <a:rPr lang="en-US" sz="1600" dirty="0">
                          <a:solidFill>
                            <a:srgbClr val="FFC000"/>
                          </a:solidFill>
                          <a:effectLst/>
                          <a:latin typeface="Century Gothic" panose="020B0502020202020204" pitchFamily="34" charset="0"/>
                          <a:cs typeface="Arial" panose="020B0604020202020204" pitchFamily="34" charset="0"/>
                        </a:rPr>
                        <a:t>Budget </a:t>
                      </a:r>
                      <a:endParaRPr lang="en-ZA" sz="1600" dirty="0">
                        <a:solidFill>
                          <a:srgbClr val="FFC000"/>
                        </a:solidFill>
                        <a:effectLst/>
                        <a:latin typeface="Century Gothic" panose="020B0502020202020204" pitchFamily="34" charset="0"/>
                        <a:cs typeface="Arial" panose="020B0604020202020204" pitchFamily="34" charset="0"/>
                      </a:endParaRPr>
                    </a:p>
                    <a:p>
                      <a:pPr algn="ctr"/>
                      <a:r>
                        <a:rPr lang="en-US" sz="1600" dirty="0">
                          <a:solidFill>
                            <a:srgbClr val="FFC000"/>
                          </a:solidFill>
                          <a:effectLst/>
                          <a:latin typeface="Century Gothic" panose="020B0502020202020204" pitchFamily="34" charset="0"/>
                          <a:cs typeface="Arial" panose="020B0604020202020204" pitchFamily="34" charset="0"/>
                        </a:rPr>
                        <a:t>R’000</a:t>
                      </a:r>
                      <a:endParaRPr lang="en-ZA" sz="1600" dirty="0">
                        <a:solidFill>
                          <a:srgbClr val="FFC000"/>
                        </a:solidFill>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tc>
                  <a:txBody>
                    <a:bodyPr/>
                    <a:lstStyle/>
                    <a:p>
                      <a:pPr algn="ctr"/>
                      <a:r>
                        <a:rPr lang="en-US" sz="1600" dirty="0">
                          <a:solidFill>
                            <a:srgbClr val="FFC000"/>
                          </a:solidFill>
                          <a:effectLst/>
                          <a:latin typeface="Century Gothic" panose="020B0502020202020204" pitchFamily="34" charset="0"/>
                          <a:cs typeface="Arial" panose="020B0604020202020204" pitchFamily="34" charset="0"/>
                        </a:rPr>
                        <a:t>Expenditure </a:t>
                      </a:r>
                    </a:p>
                    <a:p>
                      <a:pPr algn="ctr"/>
                      <a:r>
                        <a:rPr lang="en-US" sz="1600" dirty="0">
                          <a:solidFill>
                            <a:srgbClr val="FFC000"/>
                          </a:solidFill>
                          <a:effectLst/>
                          <a:latin typeface="Century Gothic" panose="020B0502020202020204" pitchFamily="34" charset="0"/>
                          <a:cs typeface="Arial" panose="020B0604020202020204" pitchFamily="34" charset="0"/>
                        </a:rPr>
                        <a:t>R’000</a:t>
                      </a:r>
                      <a:endParaRPr lang="en-ZA" sz="1600" dirty="0">
                        <a:solidFill>
                          <a:srgbClr val="FFC000"/>
                        </a:solidFill>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tc>
                  <a:txBody>
                    <a:bodyPr/>
                    <a:lstStyle/>
                    <a:p>
                      <a:pPr algn="ctr"/>
                      <a:r>
                        <a:rPr lang="en-US" sz="1600" dirty="0">
                          <a:solidFill>
                            <a:srgbClr val="FFC000"/>
                          </a:solidFill>
                          <a:effectLst/>
                          <a:latin typeface="Century Gothic" panose="020B0502020202020204" pitchFamily="34" charset="0"/>
                          <a:cs typeface="Arial" panose="020B0604020202020204" pitchFamily="34" charset="0"/>
                        </a:rPr>
                        <a:t>Comments</a:t>
                      </a:r>
                      <a:endParaRPr lang="en-ZA" sz="1600" dirty="0">
                        <a:solidFill>
                          <a:srgbClr val="FFC000"/>
                        </a:solidFill>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extLst>
                  <a:ext uri="{0D108BD9-81ED-4DB2-BD59-A6C34878D82A}">
                    <a16:rowId xmlns:a16="http://schemas.microsoft.com/office/drawing/2014/main" val="1739340906"/>
                  </a:ext>
                </a:extLst>
              </a:tr>
              <a:tr h="2909266">
                <a:tc>
                  <a:txBody>
                    <a:bodyPr/>
                    <a:lstStyle/>
                    <a:p>
                      <a:r>
                        <a:rPr lang="en-US" sz="1600" b="1" dirty="0">
                          <a:effectLst/>
                          <a:latin typeface="Century Gothic" panose="020B0502020202020204" pitchFamily="34" charset="0"/>
                          <a:cs typeface="Arial" panose="020B0604020202020204" pitchFamily="34" charset="0"/>
                        </a:rPr>
                        <a:t>Transfers and subsidies</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tc>
                  <a:txBody>
                    <a:bodyPr/>
                    <a:lstStyle/>
                    <a:p>
                      <a:pPr algn="r"/>
                      <a:r>
                        <a:rPr lang="en-ZA" sz="1600" dirty="0">
                          <a:effectLst/>
                          <a:latin typeface="Century Gothic" panose="020B0502020202020204" pitchFamily="34" charset="0"/>
                          <a:ea typeface="Calibri" panose="020F0502020204030204" pitchFamily="34" charset="0"/>
                          <a:cs typeface="Arial" panose="020B0604020202020204" pitchFamily="34" charset="0"/>
                        </a:rPr>
                        <a:t>189,863</a:t>
                      </a:r>
                    </a:p>
                  </a:txBody>
                  <a:tcPr marL="3077" marR="3077" marT="3077" marB="0"/>
                </a:tc>
                <a:tc>
                  <a:txBody>
                    <a:bodyPr/>
                    <a:lstStyle/>
                    <a:p>
                      <a:pPr algn="r"/>
                      <a:r>
                        <a:rPr lang="en-ZA" sz="16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 147,080 </a:t>
                      </a:r>
                    </a:p>
                  </a:txBody>
                  <a:tcPr marL="73842" marR="73842" marT="36921" marB="36921"/>
                </a:tc>
                <a:tc>
                  <a:txBody>
                    <a:bodyPr/>
                    <a:lstStyle/>
                    <a:p>
                      <a:pPr algn="just"/>
                      <a:r>
                        <a:rPr lang="en-US" sz="1600" dirty="0">
                          <a:effectLst/>
                          <a:latin typeface="Century Gothic" panose="020B0502020202020204" pitchFamily="34" charset="0"/>
                          <a:cs typeface="Arial" panose="020B0604020202020204" pitchFamily="34" charset="0"/>
                        </a:rPr>
                        <a:t>The money was paid through Strategic Health Innovation Partnerships (SHIP) for different initiatives focusing on diagnostics, prevention and treatment, sequencing/surveillance.</a:t>
                      </a:r>
                    </a:p>
                    <a:p>
                      <a:pPr algn="just"/>
                      <a:r>
                        <a:rPr lang="en-US" sz="1600" dirty="0">
                          <a:effectLst/>
                          <a:latin typeface="Century Gothic" panose="020B0502020202020204" pitchFamily="34" charset="0"/>
                          <a:cs typeface="Arial" panose="020B0604020202020204" pitchFamily="34" charset="0"/>
                        </a:rPr>
                        <a:t>Implementation of social science outreach, communication, dissemination and impact Programme for Africa.</a:t>
                      </a:r>
                    </a:p>
                    <a:p>
                      <a:pPr algn="just"/>
                      <a:endParaRPr lang="en-US" sz="1600" dirty="0">
                        <a:effectLst/>
                        <a:latin typeface="Century Gothic" panose="020B0502020202020204" pitchFamily="34" charset="0"/>
                        <a:cs typeface="Arial" panose="020B0604020202020204" pitchFamily="34" charset="0"/>
                      </a:endParaRPr>
                    </a:p>
                    <a:p>
                      <a:pPr algn="just"/>
                      <a:r>
                        <a:rPr lang="en-US" sz="1600" dirty="0">
                          <a:effectLst/>
                          <a:latin typeface="Century Gothic" panose="020B0502020202020204" pitchFamily="34" charset="0"/>
                          <a:ea typeface="Calibri" panose="020F0502020204030204" pitchFamily="34" charset="0"/>
                          <a:cs typeface="Arial" panose="020B0604020202020204" pitchFamily="34" charset="0"/>
                        </a:rPr>
                        <a:t>Electricity to support temporary and existing facilities where COVID-19 patients will be receiving treatment.</a:t>
                      </a:r>
                      <a:endParaRPr lang="en-ZA" sz="1600"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nchor="ctr"/>
                </a:tc>
                <a:extLst>
                  <a:ext uri="{0D108BD9-81ED-4DB2-BD59-A6C34878D82A}">
                    <a16:rowId xmlns:a16="http://schemas.microsoft.com/office/drawing/2014/main" val="491309696"/>
                  </a:ext>
                </a:extLst>
              </a:tr>
              <a:tr h="1622302">
                <a:tc>
                  <a:txBody>
                    <a:bodyPr/>
                    <a:lstStyle/>
                    <a:p>
                      <a:r>
                        <a:rPr lang="en-US" sz="1600" b="1" dirty="0">
                          <a:effectLst/>
                          <a:latin typeface="Century Gothic" panose="020B0502020202020204" pitchFamily="34" charset="0"/>
                          <a:cs typeface="Arial" panose="020B0604020202020204" pitchFamily="34" charset="0"/>
                        </a:rPr>
                        <a:t>Goods and services</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tc>
                <a:tc>
                  <a:txBody>
                    <a:bodyPr/>
                    <a:lstStyle/>
                    <a:p>
                      <a:pPr algn="r"/>
                      <a:r>
                        <a:rPr lang="en-ZA" sz="16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5,222</a:t>
                      </a:r>
                    </a:p>
                  </a:txBody>
                  <a:tcPr marL="3077" marR="3077" marT="3077" marB="0"/>
                </a:tc>
                <a:tc>
                  <a:txBody>
                    <a:bodyPr/>
                    <a:lstStyle/>
                    <a:p>
                      <a:pPr algn="r"/>
                      <a:r>
                        <a:rPr lang="en-US" sz="1600" b="0" dirty="0">
                          <a:latin typeface="Century Gothic" panose="020B0502020202020204" pitchFamily="34" charset="0"/>
                          <a:cs typeface="Arial" panose="020B0604020202020204" pitchFamily="34" charset="0"/>
                        </a:rPr>
                        <a:t>1,873</a:t>
                      </a:r>
                    </a:p>
                  </a:txBody>
                  <a:tcPr/>
                </a:tc>
                <a:tc>
                  <a:txBody>
                    <a:bodyPr/>
                    <a:lstStyle/>
                    <a:p>
                      <a:pPr algn="just"/>
                      <a:r>
                        <a:rPr lang="en-US" sz="1600" dirty="0">
                          <a:effectLst/>
                          <a:latin typeface="Century Gothic" panose="020B0502020202020204" pitchFamily="34" charset="0"/>
                          <a:cs typeface="Arial" panose="020B0604020202020204" pitchFamily="34" charset="0"/>
                        </a:rPr>
                        <a:t>The money was spent on decontamination of the DSI building, personal protective equipment, foot petals and digital communication services to share information through social media platforms during the lockdown. </a:t>
                      </a:r>
                      <a:endParaRPr lang="en-ZA" sz="1600"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nchor="ctr"/>
                </a:tc>
                <a:extLst>
                  <a:ext uri="{0D108BD9-81ED-4DB2-BD59-A6C34878D82A}">
                    <a16:rowId xmlns:a16="http://schemas.microsoft.com/office/drawing/2014/main" val="3942437765"/>
                  </a:ext>
                </a:extLst>
              </a:tr>
              <a:tr h="441234">
                <a:tc>
                  <a:txBody>
                    <a:bodyPr/>
                    <a:lstStyle/>
                    <a:p>
                      <a:r>
                        <a:rPr lang="en-US" sz="1600" b="1" dirty="0">
                          <a:effectLst/>
                          <a:latin typeface="Century Gothic" panose="020B0502020202020204" pitchFamily="34" charset="0"/>
                          <a:cs typeface="Arial" panose="020B0604020202020204" pitchFamily="34" charset="0"/>
                        </a:rPr>
                        <a:t>Total</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nchor="ctr"/>
                </a:tc>
                <a:tc>
                  <a:txBody>
                    <a:bodyPr/>
                    <a:lstStyle/>
                    <a:p>
                      <a:pPr algn="r"/>
                      <a:r>
                        <a:rPr lang="en-US" sz="1600" b="1" dirty="0">
                          <a:effectLst/>
                          <a:latin typeface="Century Gothic" panose="020B0502020202020204" pitchFamily="34" charset="0"/>
                          <a:ea typeface="+mn-ea"/>
                          <a:cs typeface="Arial" panose="020B0604020202020204" pitchFamily="34" charset="0"/>
                        </a:rPr>
                        <a:t>195,085</a:t>
                      </a:r>
                      <a:endParaRPr lang="en-ZA" sz="1600" b="1" dirty="0">
                        <a:effectLst/>
                        <a:latin typeface="Century Gothic" panose="020B0502020202020204" pitchFamily="34" charset="0"/>
                        <a:ea typeface="Calibri" panose="020F0502020204030204" pitchFamily="34" charset="0"/>
                        <a:cs typeface="Arial" panose="020B0604020202020204" pitchFamily="34" charset="0"/>
                      </a:endParaRPr>
                    </a:p>
                  </a:txBody>
                  <a:tcPr marL="73842" marR="73842" marT="36921" marB="36921" anchor="ctr"/>
                </a:tc>
                <a:tc>
                  <a:txBody>
                    <a:bodyPr/>
                    <a:lstStyle/>
                    <a:p>
                      <a:pPr algn="r"/>
                      <a:r>
                        <a:rPr lang="en-US" sz="1600" b="1" dirty="0">
                          <a:solidFill>
                            <a:schemeClr val="tx1"/>
                          </a:solidFill>
                          <a:latin typeface="Century Gothic" panose="020B0502020202020204" pitchFamily="34" charset="0"/>
                          <a:cs typeface="Arial" panose="020B0604020202020204" pitchFamily="34" charset="0"/>
                        </a:rPr>
                        <a:t>148,953</a:t>
                      </a:r>
                    </a:p>
                  </a:txBody>
                  <a:tcPr anchor="ctr"/>
                </a:tc>
                <a:tc>
                  <a:txBody>
                    <a:bodyPr/>
                    <a:lstStyle/>
                    <a:p>
                      <a:endParaRPr lang="en-ZA" sz="1600" dirty="0">
                        <a:effectLst/>
                        <a:latin typeface="Century Gothic" panose="020B0502020202020204" pitchFamily="34" charset="0"/>
                        <a:cs typeface="Arial" panose="020B0604020202020204" pitchFamily="34" charset="0"/>
                      </a:endParaRPr>
                    </a:p>
                  </a:txBody>
                  <a:tcPr marL="73842" marR="73842" marT="36921" marB="36921" anchor="ctr"/>
                </a:tc>
                <a:extLst>
                  <a:ext uri="{0D108BD9-81ED-4DB2-BD59-A6C34878D82A}">
                    <a16:rowId xmlns:a16="http://schemas.microsoft.com/office/drawing/2014/main" val="3048508378"/>
                  </a:ext>
                </a:extLst>
              </a:tr>
            </a:tbl>
          </a:graphicData>
        </a:graphic>
      </p:graphicFrame>
      <p:sp>
        <p:nvSpPr>
          <p:cNvPr id="4" name="Slide Number Placeholder 3">
            <a:extLst>
              <a:ext uri="{FF2B5EF4-FFF2-40B4-BE49-F238E27FC236}">
                <a16:creationId xmlns:a16="http://schemas.microsoft.com/office/drawing/2014/main" id="{2568CD48-0A30-8F43-9D48-C1E8E23F67C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55</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5050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A83746-98CB-4C5B-AEF5-12E96D27830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56</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626BB57D-AFEA-4785-8439-7DC4F961AA69}"/>
              </a:ext>
            </a:extLst>
          </p:cNvPr>
          <p:cNvSpPr>
            <a:spLocks noGrp="1"/>
          </p:cNvSpPr>
          <p:nvPr>
            <p:ph type="title"/>
          </p:nvPr>
        </p:nvSpPr>
        <p:spPr>
          <a:xfrm>
            <a:off x="11642" y="8709"/>
            <a:ext cx="9120717" cy="1057012"/>
          </a:xfrm>
        </p:spPr>
        <p:txBody>
          <a:bodyPr>
            <a:noAutofit/>
          </a:bodyPr>
          <a:lstStyle/>
          <a:p>
            <a:pPr>
              <a:defRPr/>
            </a:pPr>
            <a:r>
              <a:rPr lang="en-ZA" sz="2993" b="1" dirty="0">
                <a:latin typeface="Gill Sans MT" panose="020B0502020104020203" pitchFamily="34" charset="0"/>
              </a:rPr>
              <a:t>Financial Statements: Highest spending goods and services items, note 5</a:t>
            </a:r>
            <a:r>
              <a:rPr lang="en-ZA" sz="2993" dirty="0">
                <a:solidFill>
                  <a:srgbClr val="FFC000"/>
                </a:solidFill>
                <a:latin typeface="Gill Sans MT" panose="020B0502020104020203" pitchFamily="34" charset="0"/>
                <a:cs typeface="Calibri" panose="020F0502020204030204" pitchFamily="34" charset="0"/>
              </a:rPr>
              <a:t/>
            </a:r>
            <a:br>
              <a:rPr lang="en-ZA" sz="2993" dirty="0">
                <a:solidFill>
                  <a:srgbClr val="FFC000"/>
                </a:solidFill>
                <a:latin typeface="Gill Sans MT" panose="020B0502020104020203" pitchFamily="34" charset="0"/>
                <a:cs typeface="Calibri" panose="020F0502020204030204" pitchFamily="34" charset="0"/>
              </a:rPr>
            </a:br>
            <a:endParaRPr lang="en-US" sz="2993" dirty="0">
              <a:solidFill>
                <a:srgbClr val="FFC000"/>
              </a:solidFill>
              <a:latin typeface="Gill Sans MT" panose="020B0502020104020203" pitchFamily="34" charset="0"/>
            </a:endParaRPr>
          </a:p>
        </p:txBody>
      </p:sp>
      <p:graphicFrame>
        <p:nvGraphicFramePr>
          <p:cNvPr id="7" name="Content Placeholder 4">
            <a:extLst>
              <a:ext uri="{FF2B5EF4-FFF2-40B4-BE49-F238E27FC236}">
                <a16:creationId xmlns:a16="http://schemas.microsoft.com/office/drawing/2014/main" id="{C35FD624-2FE8-46C0-96F1-D1E2107636C1}"/>
              </a:ext>
            </a:extLst>
          </p:cNvPr>
          <p:cNvGraphicFramePr>
            <a:graphicFrameLocks/>
          </p:cNvGraphicFramePr>
          <p:nvPr>
            <p:extLst>
              <p:ext uri="{D42A27DB-BD31-4B8C-83A1-F6EECF244321}">
                <p14:modId xmlns:p14="http://schemas.microsoft.com/office/powerpoint/2010/main" val="1782159903"/>
              </p:ext>
            </p:extLst>
          </p:nvPr>
        </p:nvGraphicFramePr>
        <p:xfrm>
          <a:off x="11643" y="1025498"/>
          <a:ext cx="9022404" cy="4917219"/>
        </p:xfrm>
        <a:graphic>
          <a:graphicData uri="http://schemas.openxmlformats.org/drawingml/2006/table">
            <a:tbl>
              <a:tblPr firstRow="1" bandRow="1">
                <a:tableStyleId>{5C22544A-7EE6-4342-B048-85BDC9FD1C3A}</a:tableStyleId>
              </a:tblPr>
              <a:tblGrid>
                <a:gridCol w="1787660">
                  <a:extLst>
                    <a:ext uri="{9D8B030D-6E8A-4147-A177-3AD203B41FA5}">
                      <a16:colId xmlns:a16="http://schemas.microsoft.com/office/drawing/2014/main" val="940239341"/>
                    </a:ext>
                  </a:extLst>
                </a:gridCol>
                <a:gridCol w="1222092">
                  <a:extLst>
                    <a:ext uri="{9D8B030D-6E8A-4147-A177-3AD203B41FA5}">
                      <a16:colId xmlns:a16="http://schemas.microsoft.com/office/drawing/2014/main" val="1794046840"/>
                    </a:ext>
                  </a:extLst>
                </a:gridCol>
                <a:gridCol w="1414584">
                  <a:extLst>
                    <a:ext uri="{9D8B030D-6E8A-4147-A177-3AD203B41FA5}">
                      <a16:colId xmlns:a16="http://schemas.microsoft.com/office/drawing/2014/main" val="2982036731"/>
                    </a:ext>
                  </a:extLst>
                </a:gridCol>
                <a:gridCol w="1459729">
                  <a:extLst>
                    <a:ext uri="{9D8B030D-6E8A-4147-A177-3AD203B41FA5}">
                      <a16:colId xmlns:a16="http://schemas.microsoft.com/office/drawing/2014/main" val="4072086136"/>
                    </a:ext>
                  </a:extLst>
                </a:gridCol>
                <a:gridCol w="3138339">
                  <a:extLst>
                    <a:ext uri="{9D8B030D-6E8A-4147-A177-3AD203B41FA5}">
                      <a16:colId xmlns:a16="http://schemas.microsoft.com/office/drawing/2014/main" val="3940674050"/>
                    </a:ext>
                  </a:extLst>
                </a:gridCol>
              </a:tblGrid>
              <a:tr h="594626">
                <a:tc>
                  <a:txBody>
                    <a:bodyPr/>
                    <a:lstStyle/>
                    <a:p>
                      <a:r>
                        <a:rPr lang="en-ZA" sz="1700" dirty="0">
                          <a:solidFill>
                            <a:srgbClr val="FFC000"/>
                          </a:solidFill>
                          <a:latin typeface="Century Gothic" panose="020B0502020202020204" pitchFamily="34" charset="0"/>
                          <a:cs typeface="Arial" panose="020B0604020202020204" pitchFamily="34" charset="0"/>
                        </a:rPr>
                        <a:t>Items</a:t>
                      </a:r>
                    </a:p>
                  </a:txBody>
                  <a:tcPr marL="68231" marR="68231" marT="45488" marB="45488"/>
                </a:tc>
                <a:tc>
                  <a:txBody>
                    <a:bodyPr/>
                    <a:lstStyle/>
                    <a:p>
                      <a:pPr algn="ctr"/>
                      <a:r>
                        <a:rPr lang="en-ZA" sz="1700" dirty="0">
                          <a:solidFill>
                            <a:srgbClr val="FFC000"/>
                          </a:solidFill>
                          <a:latin typeface="Century Gothic" panose="020B0502020202020204" pitchFamily="34" charset="0"/>
                          <a:cs typeface="Arial" panose="020B0604020202020204" pitchFamily="34" charset="0"/>
                        </a:rPr>
                        <a:t>2020/21</a:t>
                      </a:r>
                    </a:p>
                    <a:p>
                      <a:pPr algn="ctr"/>
                      <a:r>
                        <a:rPr lang="en-ZA" sz="1700" dirty="0">
                          <a:solidFill>
                            <a:srgbClr val="FFC000"/>
                          </a:solidFill>
                          <a:latin typeface="Century Gothic" panose="020B0502020202020204" pitchFamily="34" charset="0"/>
                          <a:cs typeface="Arial" panose="020B0604020202020204" pitchFamily="34" charset="0"/>
                        </a:rPr>
                        <a:t>R’000</a:t>
                      </a:r>
                    </a:p>
                  </a:txBody>
                  <a:tcPr marL="68231" marR="68231" marT="45488" marB="45488"/>
                </a:tc>
                <a:tc>
                  <a:txBody>
                    <a:bodyPr/>
                    <a:lstStyle/>
                    <a:p>
                      <a:pPr algn="ctr"/>
                      <a:r>
                        <a:rPr lang="en-ZA" sz="1700" dirty="0">
                          <a:solidFill>
                            <a:srgbClr val="FFC000"/>
                          </a:solidFill>
                          <a:latin typeface="Century Gothic" panose="020B0502020202020204" pitchFamily="34" charset="0"/>
                          <a:cs typeface="Arial" panose="020B0604020202020204" pitchFamily="34" charset="0"/>
                        </a:rPr>
                        <a:t>2019/20</a:t>
                      </a:r>
                    </a:p>
                    <a:p>
                      <a:pPr algn="ctr"/>
                      <a:r>
                        <a:rPr lang="en-ZA" sz="1700" dirty="0">
                          <a:solidFill>
                            <a:srgbClr val="FFC000"/>
                          </a:solidFill>
                          <a:latin typeface="Century Gothic" panose="020B0502020202020204" pitchFamily="34" charset="0"/>
                          <a:cs typeface="Arial" panose="020B0604020202020204" pitchFamily="34" charset="0"/>
                        </a:rPr>
                        <a:t>R’000</a:t>
                      </a:r>
                    </a:p>
                  </a:txBody>
                  <a:tcPr marL="68231" marR="68231" marT="45488" marB="45488"/>
                </a:tc>
                <a:tc>
                  <a:txBody>
                    <a:bodyPr/>
                    <a:lstStyle/>
                    <a:p>
                      <a:pPr algn="ctr"/>
                      <a:r>
                        <a:rPr lang="en-ZA" sz="1700" dirty="0">
                          <a:solidFill>
                            <a:srgbClr val="FFC000"/>
                          </a:solidFill>
                          <a:latin typeface="Century Gothic" panose="020B0502020202020204" pitchFamily="34" charset="0"/>
                          <a:cs typeface="Arial" panose="020B0604020202020204" pitchFamily="34" charset="0"/>
                        </a:rPr>
                        <a:t>% variance </a:t>
                      </a:r>
                    </a:p>
                  </a:txBody>
                  <a:tcPr marL="68231" marR="68231" marT="45488" marB="45488"/>
                </a:tc>
                <a:tc>
                  <a:txBody>
                    <a:bodyPr/>
                    <a:lstStyle/>
                    <a:p>
                      <a:pPr algn="ctr"/>
                      <a:r>
                        <a:rPr lang="en-ZA" sz="1700" dirty="0">
                          <a:solidFill>
                            <a:srgbClr val="FFC000"/>
                          </a:solidFill>
                          <a:latin typeface="Century Gothic" panose="020B0502020202020204" pitchFamily="34" charset="0"/>
                          <a:cs typeface="Arial" panose="020B0604020202020204" pitchFamily="34" charset="0"/>
                        </a:rPr>
                        <a:t>Reason for variance</a:t>
                      </a:r>
                    </a:p>
                  </a:txBody>
                  <a:tcPr marL="68231" marR="68231" marT="45488" marB="45488"/>
                </a:tc>
                <a:extLst>
                  <a:ext uri="{0D108BD9-81ED-4DB2-BD59-A6C34878D82A}">
                    <a16:rowId xmlns:a16="http://schemas.microsoft.com/office/drawing/2014/main" val="3240000986"/>
                  </a:ext>
                </a:extLst>
              </a:tr>
              <a:tr h="1482787">
                <a:tc>
                  <a:txBody>
                    <a:bodyPr/>
                    <a:lstStyle/>
                    <a:p>
                      <a:pPr marL="63500" indent="0" algn="l" fontAlgn="ctr"/>
                      <a:r>
                        <a:rPr lang="en-US" sz="1700" b="1" i="0" u="none" strike="noStrike" dirty="0">
                          <a:solidFill>
                            <a:schemeClr val="tx1"/>
                          </a:solidFill>
                          <a:effectLst/>
                          <a:latin typeface="Century Gothic" panose="020B0502020202020204" pitchFamily="34" charset="0"/>
                        </a:rPr>
                        <a:t>Communication</a:t>
                      </a:r>
                    </a:p>
                  </a:txBody>
                  <a:tcPr marL="3800" marR="3800" marT="3800" marB="0"/>
                </a:tc>
                <a:tc>
                  <a:txBody>
                    <a:bodyPr/>
                    <a:lstStyle/>
                    <a:p>
                      <a:pPr algn="r" fontAlgn="ctr"/>
                      <a:r>
                        <a:rPr lang="en-US" sz="1700" b="0" i="0" u="none" strike="noStrike" dirty="0">
                          <a:solidFill>
                            <a:schemeClr val="tx1"/>
                          </a:solidFill>
                          <a:effectLst/>
                          <a:latin typeface="Century Gothic" panose="020B0502020202020204" pitchFamily="34" charset="0"/>
                        </a:rPr>
                        <a:t>R12, 793</a:t>
                      </a:r>
                    </a:p>
                  </a:txBody>
                  <a:tcPr marL="3800" marR="3800" marT="3800" marB="0"/>
                </a:tc>
                <a:tc>
                  <a:txBody>
                    <a:bodyPr/>
                    <a:lstStyle/>
                    <a:p>
                      <a:pPr algn="r" fontAlgn="ctr"/>
                      <a:r>
                        <a:rPr lang="en-US" sz="1700" b="0" i="0" u="none" strike="noStrike" dirty="0">
                          <a:solidFill>
                            <a:schemeClr val="tx1"/>
                          </a:solidFill>
                          <a:effectLst/>
                          <a:latin typeface="Century Gothic" panose="020B0502020202020204" pitchFamily="34" charset="0"/>
                        </a:rPr>
                        <a:t>R7, 204</a:t>
                      </a:r>
                    </a:p>
                  </a:txBody>
                  <a:tcPr marL="3800" marR="3800" marT="3800" marB="0"/>
                </a:tc>
                <a:tc>
                  <a:txBody>
                    <a:bodyPr/>
                    <a:lstStyle/>
                    <a:p>
                      <a:pPr algn="ctr" fontAlgn="ctr"/>
                      <a:r>
                        <a:rPr lang="en-US" sz="1700" b="0" i="0" u="none" strike="noStrike" dirty="0">
                          <a:solidFill>
                            <a:schemeClr val="tx1"/>
                          </a:solidFill>
                          <a:effectLst/>
                          <a:latin typeface="Century Gothic" panose="020B0502020202020204" pitchFamily="34" charset="0"/>
                        </a:rPr>
                        <a:t>43.6%</a:t>
                      </a:r>
                    </a:p>
                  </a:txBody>
                  <a:tcPr marL="3800" marR="3800" marT="3800" marB="0"/>
                </a:tc>
                <a:tc>
                  <a:txBody>
                    <a:bodyPr/>
                    <a:lstStyle/>
                    <a:p>
                      <a:pPr algn="just" fontAlgn="ctr"/>
                      <a:r>
                        <a:rPr lang="en-US" sz="1700" b="0" i="0" u="none" strike="noStrike" dirty="0">
                          <a:solidFill>
                            <a:schemeClr val="tx1"/>
                          </a:solidFill>
                          <a:effectLst/>
                          <a:latin typeface="Century Gothic" panose="020B0502020202020204" pitchFamily="34" charset="0"/>
                        </a:rPr>
                        <a:t>Due to COVID 19 and a need to work from home, most officials had to use voice and data as a result spending on the item increased.</a:t>
                      </a:r>
                    </a:p>
                  </a:txBody>
                  <a:tcPr marL="3800" marR="3800" marT="3800" marB="0"/>
                </a:tc>
                <a:extLst>
                  <a:ext uri="{0D108BD9-81ED-4DB2-BD59-A6C34878D82A}">
                    <a16:rowId xmlns:a16="http://schemas.microsoft.com/office/drawing/2014/main" val="1147957193"/>
                  </a:ext>
                </a:extLst>
              </a:tr>
              <a:tr h="1295512">
                <a:tc>
                  <a:txBody>
                    <a:bodyPr/>
                    <a:lstStyle/>
                    <a:p>
                      <a:pPr marL="63500" indent="0" algn="l" fontAlgn="ctr"/>
                      <a:r>
                        <a:rPr lang="en-US" sz="1700" b="1" i="0" u="none" strike="noStrike" dirty="0">
                          <a:solidFill>
                            <a:schemeClr val="tx1"/>
                          </a:solidFill>
                          <a:effectLst/>
                          <a:latin typeface="Century Gothic" panose="020B0502020202020204" pitchFamily="34" charset="0"/>
                        </a:rPr>
                        <a:t>Computer services</a:t>
                      </a:r>
                    </a:p>
                  </a:txBody>
                  <a:tcPr marL="3800" marR="3800" marT="3800" marB="0"/>
                </a:tc>
                <a:tc>
                  <a:txBody>
                    <a:bodyPr/>
                    <a:lstStyle/>
                    <a:p>
                      <a:pPr algn="r" fontAlgn="ctr"/>
                      <a:r>
                        <a:rPr lang="en-US" sz="1700" b="0" i="0" u="none" strike="noStrike" dirty="0">
                          <a:solidFill>
                            <a:schemeClr val="tx1"/>
                          </a:solidFill>
                          <a:effectLst/>
                          <a:latin typeface="Century Gothic" panose="020B0502020202020204" pitchFamily="34" charset="0"/>
                        </a:rPr>
                        <a:t>R25, 577</a:t>
                      </a:r>
                    </a:p>
                  </a:txBody>
                  <a:tcPr marL="3800" marR="3800" marT="3800" marB="0"/>
                </a:tc>
                <a:tc>
                  <a:txBody>
                    <a:bodyPr/>
                    <a:lstStyle/>
                    <a:p>
                      <a:pPr algn="r" fontAlgn="ctr"/>
                      <a:r>
                        <a:rPr lang="en-US" sz="1700" b="0" i="0" u="none" strike="noStrike" dirty="0">
                          <a:solidFill>
                            <a:schemeClr val="tx1"/>
                          </a:solidFill>
                          <a:effectLst/>
                          <a:latin typeface="Century Gothic" panose="020B0502020202020204" pitchFamily="34" charset="0"/>
                        </a:rPr>
                        <a:t>R13, 090</a:t>
                      </a:r>
                    </a:p>
                  </a:txBody>
                  <a:tcPr marL="3800" marR="3800" marT="3800" marB="0"/>
                </a:tc>
                <a:tc>
                  <a:txBody>
                    <a:bodyPr/>
                    <a:lstStyle/>
                    <a:p>
                      <a:pPr algn="ctr" fontAlgn="ctr"/>
                      <a:r>
                        <a:rPr lang="en-US" sz="1700" b="0" i="0" u="none" strike="noStrike" dirty="0">
                          <a:solidFill>
                            <a:schemeClr val="tx1"/>
                          </a:solidFill>
                          <a:effectLst/>
                          <a:latin typeface="Century Gothic" panose="020B0502020202020204" pitchFamily="34" charset="0"/>
                        </a:rPr>
                        <a:t> 48.8%</a:t>
                      </a:r>
                    </a:p>
                  </a:txBody>
                  <a:tcPr marL="3800" marR="3800" marT="3800" marB="0"/>
                </a:tc>
                <a:tc>
                  <a:txBody>
                    <a:bodyPr/>
                    <a:lstStyle/>
                    <a:p>
                      <a:pPr algn="just" fontAlgn="ctr"/>
                      <a:r>
                        <a:rPr lang="en-US" sz="1700" b="0" i="0" u="none" strike="noStrike" dirty="0">
                          <a:solidFill>
                            <a:schemeClr val="tx1"/>
                          </a:solidFill>
                          <a:effectLst/>
                          <a:latin typeface="Century Gothic" panose="020B0502020202020204" pitchFamily="34" charset="0"/>
                        </a:rPr>
                        <a:t>The increase was due to the procurement of systems required for officials to be able to work from home .</a:t>
                      </a:r>
                    </a:p>
                  </a:txBody>
                  <a:tcPr marL="3800" marR="3800" marT="3800" marB="0"/>
                </a:tc>
                <a:extLst>
                  <a:ext uri="{0D108BD9-81ED-4DB2-BD59-A6C34878D82A}">
                    <a16:rowId xmlns:a16="http://schemas.microsoft.com/office/drawing/2014/main" val="2141484551"/>
                  </a:ext>
                </a:extLst>
              </a:tr>
              <a:tr h="1529784">
                <a:tc>
                  <a:txBody>
                    <a:bodyPr/>
                    <a:lstStyle/>
                    <a:p>
                      <a:pPr marL="63500" indent="0" algn="l" fontAlgn="ctr"/>
                      <a:r>
                        <a:rPr lang="en-US" sz="1700" b="1" i="0" u="none" strike="noStrike" dirty="0">
                          <a:solidFill>
                            <a:schemeClr val="tx1"/>
                          </a:solidFill>
                          <a:effectLst/>
                          <a:latin typeface="Century Gothic" panose="020B0502020202020204" pitchFamily="34" charset="0"/>
                        </a:rPr>
                        <a:t>Agency outsourced services</a:t>
                      </a:r>
                    </a:p>
                  </a:txBody>
                  <a:tcPr marL="3800" marR="3800" marT="3800" marB="0"/>
                </a:tc>
                <a:tc>
                  <a:txBody>
                    <a:bodyPr/>
                    <a:lstStyle/>
                    <a:p>
                      <a:pPr algn="r" fontAlgn="ctr"/>
                      <a:r>
                        <a:rPr lang="en-US" sz="1700" b="0" i="0" u="none" strike="noStrike" dirty="0">
                          <a:solidFill>
                            <a:schemeClr val="tx1"/>
                          </a:solidFill>
                          <a:effectLst/>
                          <a:latin typeface="Century Gothic" panose="020B0502020202020204" pitchFamily="34" charset="0"/>
                        </a:rPr>
                        <a:t>R10, 242</a:t>
                      </a:r>
                    </a:p>
                  </a:txBody>
                  <a:tcPr marL="3800" marR="3800" marT="3800" marB="0"/>
                </a:tc>
                <a:tc>
                  <a:txBody>
                    <a:bodyPr/>
                    <a:lstStyle/>
                    <a:p>
                      <a:pPr algn="r" fontAlgn="ctr"/>
                      <a:r>
                        <a:rPr lang="en-US" sz="1700" b="0" i="0" u="none" strike="noStrike" dirty="0">
                          <a:solidFill>
                            <a:schemeClr val="tx1"/>
                          </a:solidFill>
                          <a:effectLst/>
                          <a:latin typeface="Century Gothic" panose="020B0502020202020204" pitchFamily="34" charset="0"/>
                        </a:rPr>
                        <a:t>R9, 149</a:t>
                      </a:r>
                    </a:p>
                  </a:txBody>
                  <a:tcPr marL="3800" marR="3800" marT="3800" marB="0"/>
                </a:tc>
                <a:tc>
                  <a:txBody>
                    <a:bodyPr/>
                    <a:lstStyle/>
                    <a:p>
                      <a:pPr algn="ctr" fontAlgn="ctr"/>
                      <a:r>
                        <a:rPr lang="en-US" sz="1700" b="0" i="0" u="none" strike="noStrike" dirty="0">
                          <a:solidFill>
                            <a:schemeClr val="tx1"/>
                          </a:solidFill>
                          <a:effectLst/>
                          <a:latin typeface="Century Gothic" panose="020B0502020202020204" pitchFamily="34" charset="0"/>
                        </a:rPr>
                        <a:t>10.7%</a:t>
                      </a:r>
                    </a:p>
                  </a:txBody>
                  <a:tcPr marL="3800" marR="3800" marT="3800" marB="0"/>
                </a:tc>
                <a:tc>
                  <a:txBody>
                    <a:bodyPr/>
                    <a:lstStyle/>
                    <a:p>
                      <a:pPr algn="just" fontAlgn="ctr"/>
                      <a:r>
                        <a:rPr lang="en-US" sz="1700" b="0" i="0" u="none" strike="noStrike" dirty="0">
                          <a:solidFill>
                            <a:schemeClr val="tx1"/>
                          </a:solidFill>
                          <a:effectLst/>
                          <a:latin typeface="Century Gothic" panose="020B0502020202020204" pitchFamily="34" charset="0"/>
                        </a:rPr>
                        <a:t>The increase was due to use of temporary employment services.</a:t>
                      </a:r>
                    </a:p>
                  </a:txBody>
                  <a:tcPr marL="3800" marR="3800" marT="380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5492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9F13-6FA4-2247-8ACC-725851C886C8}"/>
              </a:ext>
            </a:extLst>
          </p:cNvPr>
          <p:cNvSpPr>
            <a:spLocks noGrp="1"/>
          </p:cNvSpPr>
          <p:nvPr>
            <p:ph type="title"/>
          </p:nvPr>
        </p:nvSpPr>
        <p:spPr>
          <a:xfrm>
            <a:off x="-1" y="8710"/>
            <a:ext cx="9045677" cy="956397"/>
          </a:xfrm>
        </p:spPr>
        <p:txBody>
          <a:bodyPr>
            <a:noAutofit/>
          </a:bodyPr>
          <a:lstStyle/>
          <a:p>
            <a:pPr>
              <a:defRPr/>
            </a:pPr>
            <a:r>
              <a:rPr lang="en-ZA" sz="3192" b="1" dirty="0">
                <a:latin typeface="Gill Sans MT" panose="020B0502020104020203" pitchFamily="34" charset="0"/>
                <a:cs typeface="Calibri" panose="020F0502020204030204" pitchFamily="34" charset="0"/>
              </a:rPr>
              <a:t>Financial Statements: Reasons for slow spending on goods and services</a:t>
            </a:r>
          </a:p>
        </p:txBody>
      </p:sp>
      <p:sp>
        <p:nvSpPr>
          <p:cNvPr id="4" name="Slide Number Placeholder 3">
            <a:extLst>
              <a:ext uri="{FF2B5EF4-FFF2-40B4-BE49-F238E27FC236}">
                <a16:creationId xmlns:a16="http://schemas.microsoft.com/office/drawing/2014/main" id="{AB393BB7-24BF-A844-AF18-A334CD5E8990}"/>
              </a:ext>
            </a:extLst>
          </p:cNvPr>
          <p:cNvSpPr>
            <a:spLocks noGrp="1"/>
          </p:cNvSpPr>
          <p:nvPr>
            <p:ph type="sldNum" sz="quarter" idx="12"/>
          </p:nvPr>
        </p:nvSpPr>
        <p:spPr/>
        <p:txBody>
          <a:bodyPr/>
          <a:lstStyle/>
          <a:p>
            <a:pPr marL="0" marR="0" lvl="0" indent="0" algn="r" defTabSz="684086"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4"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4086" rtl="0" eaLnBrk="1" fontAlgn="auto" latinLnBrk="0" hangingPunct="1">
                <a:lnSpc>
                  <a:spcPct val="100000"/>
                </a:lnSpc>
                <a:spcBef>
                  <a:spcPts val="0"/>
                </a:spcBef>
                <a:spcAft>
                  <a:spcPts val="0"/>
                </a:spcAft>
                <a:buClrTx/>
                <a:buSzTx/>
                <a:buFontTx/>
                <a:buNone/>
                <a:tabLst/>
                <a:defRPr/>
              </a:pPr>
              <a:t>57</a:t>
            </a:fld>
            <a:endParaRPr kumimoji="0" lang="en-US" sz="1194"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9D54A5E4-160A-7A48-A6C1-024C9ACB8023}"/>
              </a:ext>
            </a:extLst>
          </p:cNvPr>
          <p:cNvSpPr txBox="1">
            <a:spLocks/>
          </p:cNvSpPr>
          <p:nvPr/>
        </p:nvSpPr>
        <p:spPr>
          <a:xfrm>
            <a:off x="0" y="1123093"/>
            <a:ext cx="9045676" cy="5013326"/>
          </a:xfrm>
          <a:prstGeom prst="rect">
            <a:avLst/>
          </a:prstGeom>
        </p:spPr>
        <p:txBody>
          <a:bodyPr vert="horz" lIns="91207" tIns="45604" rIns="91207" bIns="45604" rtlCol="0">
            <a:norm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Due to COVID 19 pandemic the department experienced slow spending on most of their items due to the following reasons:</a:t>
            </a: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There was no travel during the lockdown. When the lockdown was eased little travel took place.</a:t>
            </a: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There were no meetings as a result there was little spending on catering and venues and facilities.</a:t>
            </a: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There was little maintenance of the building due to lockdown.</a:t>
            </a: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There was no training that took place during lockdown and when training resumed few took place.</a:t>
            </a: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Due to lockdown lot of activities did not take place resulting in slow spending under goods and services.</a:t>
            </a: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90" b="0" i="0" u="none" strike="noStrike" kern="1200" cap="none" spc="0" normalizeH="0" baseline="0" noProof="0" dirty="0">
              <a:ln>
                <a:noFill/>
              </a:ln>
              <a:solidFill>
                <a:prstClr val="black"/>
              </a:solidFill>
              <a:effectLst/>
              <a:uLnTx/>
              <a:uFillTx/>
              <a:latin typeface="Gill Sans MT" panose="020B0502020104020203"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cs typeface="Arial" panose="020B0604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454917"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ZA"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9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795"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58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B9AC72-71CD-4A71-883E-E68B9E686329}"/>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58</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978196F9-FBC3-48BD-B5A3-B717DAEFAFEA}"/>
              </a:ext>
            </a:extLst>
          </p:cNvPr>
          <p:cNvSpPr>
            <a:spLocks noGrp="1"/>
          </p:cNvSpPr>
          <p:nvPr>
            <p:ph type="title"/>
          </p:nvPr>
        </p:nvSpPr>
        <p:spPr>
          <a:xfrm>
            <a:off x="11642" y="8710"/>
            <a:ext cx="9120716" cy="1004838"/>
          </a:xfrm>
        </p:spPr>
        <p:txBody>
          <a:bodyPr>
            <a:noAutofit/>
          </a:bodyPr>
          <a:lstStyle/>
          <a:p>
            <a:r>
              <a:rPr lang="en-US" sz="3100" b="1" dirty="0">
                <a:latin typeface="Century Gothic" panose="020B0502020202020204" pitchFamily="34" charset="0"/>
              </a:rPr>
              <a:t>Financial Statements: Spending on Transfers and Subsidies (High Spending line item(s)</a:t>
            </a:r>
            <a:r>
              <a:rPr lang="en-US" sz="3100" b="1" dirty="0">
                <a:solidFill>
                  <a:srgbClr val="FFC000"/>
                </a:solidFill>
                <a:latin typeface="Century Gothic" panose="020B0502020202020204" pitchFamily="34" charset="0"/>
              </a:rPr>
              <a:t/>
            </a:r>
            <a:br>
              <a:rPr lang="en-US" sz="3100" b="1" dirty="0">
                <a:solidFill>
                  <a:srgbClr val="FFC000"/>
                </a:solidFill>
                <a:latin typeface="Century Gothic" panose="020B0502020202020204" pitchFamily="34" charset="0"/>
              </a:rPr>
            </a:br>
            <a:endParaRPr lang="en-US" sz="3100" b="1" dirty="0">
              <a:solidFill>
                <a:srgbClr val="FFC000"/>
              </a:solidFill>
              <a:latin typeface="Century Gothic" panose="020B0502020202020204" pitchFamily="34" charset="0"/>
            </a:endParaRPr>
          </a:p>
        </p:txBody>
      </p:sp>
      <p:graphicFrame>
        <p:nvGraphicFramePr>
          <p:cNvPr id="8" name="Content Placeholder 4">
            <a:extLst>
              <a:ext uri="{FF2B5EF4-FFF2-40B4-BE49-F238E27FC236}">
                <a16:creationId xmlns:a16="http://schemas.microsoft.com/office/drawing/2014/main" id="{38C9560F-DDE1-49F9-8210-9D2ACC914D97}"/>
              </a:ext>
            </a:extLst>
          </p:cNvPr>
          <p:cNvGraphicFramePr>
            <a:graphicFrameLocks/>
          </p:cNvGraphicFramePr>
          <p:nvPr>
            <p:extLst>
              <p:ext uri="{D42A27DB-BD31-4B8C-83A1-F6EECF244321}">
                <p14:modId xmlns:p14="http://schemas.microsoft.com/office/powerpoint/2010/main" val="1455128672"/>
              </p:ext>
            </p:extLst>
          </p:nvPr>
        </p:nvGraphicFramePr>
        <p:xfrm>
          <a:off x="108155" y="1014405"/>
          <a:ext cx="8908026" cy="5646929"/>
        </p:xfrm>
        <a:graphic>
          <a:graphicData uri="http://schemas.openxmlformats.org/drawingml/2006/table">
            <a:tbl>
              <a:tblPr firstRow="1" bandRow="1">
                <a:tableStyleId>{5C22544A-7EE6-4342-B048-85BDC9FD1C3A}</a:tableStyleId>
              </a:tblPr>
              <a:tblGrid>
                <a:gridCol w="7060862">
                  <a:extLst>
                    <a:ext uri="{9D8B030D-6E8A-4147-A177-3AD203B41FA5}">
                      <a16:colId xmlns:a16="http://schemas.microsoft.com/office/drawing/2014/main" val="940239341"/>
                    </a:ext>
                  </a:extLst>
                </a:gridCol>
                <a:gridCol w="1847164">
                  <a:extLst>
                    <a:ext uri="{9D8B030D-6E8A-4147-A177-3AD203B41FA5}">
                      <a16:colId xmlns:a16="http://schemas.microsoft.com/office/drawing/2014/main" val="1691263736"/>
                    </a:ext>
                  </a:extLst>
                </a:gridCol>
              </a:tblGrid>
              <a:tr h="698144">
                <a:tc>
                  <a:txBody>
                    <a:bodyPr/>
                    <a:lstStyle/>
                    <a:p>
                      <a:r>
                        <a:rPr lang="en-US" sz="2000" dirty="0">
                          <a:solidFill>
                            <a:srgbClr val="FFC000"/>
                          </a:solidFill>
                          <a:latin typeface="Century Gothic" panose="020B0502020202020204" pitchFamily="34" charset="0"/>
                          <a:cs typeface="Arial" panose="020B0604020202020204" pitchFamily="34" charset="0"/>
                        </a:rPr>
                        <a:t>Item</a:t>
                      </a:r>
                      <a:endParaRPr lang="en-ZA" sz="2000" dirty="0">
                        <a:solidFill>
                          <a:srgbClr val="FFC000"/>
                        </a:solidFill>
                        <a:latin typeface="Century Gothic" panose="020B0502020202020204" pitchFamily="34" charset="0"/>
                        <a:cs typeface="Arial" panose="020B0604020202020204" pitchFamily="34" charset="0"/>
                      </a:endParaRPr>
                    </a:p>
                  </a:txBody>
                  <a:tcPr marL="68231" marR="68231" marT="45488" marB="45488" anchor="ctr"/>
                </a:tc>
                <a:tc>
                  <a:txBody>
                    <a:bodyPr/>
                    <a:lstStyle/>
                    <a:p>
                      <a:pPr algn="ctr"/>
                      <a:r>
                        <a:rPr lang="en-US" sz="2000" dirty="0">
                          <a:solidFill>
                            <a:srgbClr val="FFC000"/>
                          </a:solidFill>
                          <a:latin typeface="Century Gothic" panose="020B0502020202020204" pitchFamily="34" charset="0"/>
                          <a:cs typeface="Arial" panose="020B0604020202020204" pitchFamily="34" charset="0"/>
                        </a:rPr>
                        <a:t>2020/21</a:t>
                      </a:r>
                    </a:p>
                    <a:p>
                      <a:pPr algn="ctr"/>
                      <a:r>
                        <a:rPr lang="en-US" sz="2000" dirty="0">
                          <a:solidFill>
                            <a:srgbClr val="FFC000"/>
                          </a:solidFill>
                          <a:latin typeface="Century Gothic" panose="020B0502020202020204" pitchFamily="34" charset="0"/>
                          <a:cs typeface="Arial" panose="020B0604020202020204" pitchFamily="34" charset="0"/>
                        </a:rPr>
                        <a:t>R’000</a:t>
                      </a:r>
                      <a:endParaRPr lang="en-ZA" sz="2000" dirty="0">
                        <a:solidFill>
                          <a:srgbClr val="FFC000"/>
                        </a:solidFill>
                        <a:latin typeface="Century Gothic" panose="020B0502020202020204" pitchFamily="34" charset="0"/>
                        <a:cs typeface="Arial" panose="020B0604020202020204" pitchFamily="34" charset="0"/>
                      </a:endParaRPr>
                    </a:p>
                  </a:txBody>
                  <a:tcPr marL="68231" marR="68231" marT="45488" marB="45488" anchor="ctr"/>
                </a:tc>
                <a:extLst>
                  <a:ext uri="{0D108BD9-81ED-4DB2-BD59-A6C34878D82A}">
                    <a16:rowId xmlns:a16="http://schemas.microsoft.com/office/drawing/2014/main" val="3240000986"/>
                  </a:ext>
                </a:extLst>
              </a:tr>
              <a:tr h="436653">
                <a:tc>
                  <a:txBody>
                    <a:bodyPr/>
                    <a:lstStyle/>
                    <a:p>
                      <a:pPr algn="l" fontAlgn="ctr"/>
                      <a:r>
                        <a:rPr lang="en-US" sz="1800" b="1" i="0" u="none" strike="noStrike" dirty="0">
                          <a:solidFill>
                            <a:schemeClr val="tx1"/>
                          </a:solidFill>
                          <a:effectLst/>
                          <a:latin typeface="Century Gothic" panose="020B0502020202020204" pitchFamily="34" charset="0"/>
                        </a:rPr>
                        <a:t>Parliamentary grants</a:t>
                      </a:r>
                    </a:p>
                  </a:txBody>
                  <a:tcPr marL="3800" marR="3800" marT="3800" marB="0" anchor="ctr"/>
                </a:tc>
                <a:tc>
                  <a:txBody>
                    <a:bodyPr/>
                    <a:lstStyle/>
                    <a:p>
                      <a:pPr algn="r" fontAlgn="b"/>
                      <a:r>
                        <a:rPr lang="en-US" sz="1800" b="1" i="0" u="none" strike="noStrike" dirty="0">
                          <a:solidFill>
                            <a:srgbClr val="000000"/>
                          </a:solidFill>
                          <a:effectLst/>
                          <a:latin typeface="Century Gothic" panose="020B0502020202020204" pitchFamily="34" charset="0"/>
                        </a:rPr>
                        <a:t>2 63 7236</a:t>
                      </a:r>
                    </a:p>
                  </a:txBody>
                  <a:tcPr marL="3810" marR="3810" marT="3810" marB="0" anchor="b"/>
                </a:tc>
                <a:extLst>
                  <a:ext uri="{0D108BD9-81ED-4DB2-BD59-A6C34878D82A}">
                    <a16:rowId xmlns:a16="http://schemas.microsoft.com/office/drawing/2014/main" val="3691566580"/>
                  </a:ext>
                </a:extLst>
              </a:tr>
              <a:tr h="303569">
                <a:tc>
                  <a:txBody>
                    <a:bodyPr/>
                    <a:lstStyle/>
                    <a:p>
                      <a:pPr algn="l" fontAlgn="ctr"/>
                      <a:r>
                        <a:rPr lang="en-US" sz="1800" b="0" i="0" u="none" strike="noStrike" dirty="0">
                          <a:solidFill>
                            <a:schemeClr val="tx1"/>
                          </a:solidFill>
                          <a:effectLst/>
                          <a:latin typeface="Century Gothic" panose="020B0502020202020204" pitchFamily="34" charset="0"/>
                        </a:rPr>
                        <a:t>Academy of Science of South Africa</a:t>
                      </a:r>
                    </a:p>
                  </a:txBody>
                  <a:tcPr marL="3800" marR="3800" marT="3800" marB="0" anchor="ctr"/>
                </a:tc>
                <a:tc>
                  <a:txBody>
                    <a:bodyPr/>
                    <a:lstStyle/>
                    <a:p>
                      <a:pPr algn="r" fontAlgn="ctr"/>
                      <a:r>
                        <a:rPr lang="en-US" sz="1800" b="0" i="0" u="none" strike="noStrike" dirty="0">
                          <a:solidFill>
                            <a:schemeClr val="tx1"/>
                          </a:solidFill>
                          <a:effectLst/>
                          <a:latin typeface="Century Gothic" panose="020B0502020202020204" pitchFamily="34" charset="0"/>
                        </a:rPr>
                        <a:t>24 840</a:t>
                      </a:r>
                    </a:p>
                  </a:txBody>
                  <a:tcPr marL="3800" marR="3800" marT="3800" marB="0" anchor="ctr"/>
                </a:tc>
                <a:extLst>
                  <a:ext uri="{0D108BD9-81ED-4DB2-BD59-A6C34878D82A}">
                    <a16:rowId xmlns:a16="http://schemas.microsoft.com/office/drawing/2014/main" val="3857387561"/>
                  </a:ext>
                </a:extLst>
              </a:tr>
              <a:tr h="406533">
                <a:tc>
                  <a:txBody>
                    <a:bodyPr/>
                    <a:lstStyle/>
                    <a:p>
                      <a:pPr algn="l" fontAlgn="ctr"/>
                      <a:r>
                        <a:rPr lang="en-US" sz="1800" b="0" i="0" u="none" strike="noStrike" dirty="0">
                          <a:solidFill>
                            <a:schemeClr val="tx1"/>
                          </a:solidFill>
                          <a:effectLst/>
                          <a:latin typeface="Century Gothic" panose="020B0502020202020204" pitchFamily="34" charset="0"/>
                        </a:rPr>
                        <a:t>Council for Scientific and Industrial Research</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893 581 </a:t>
                      </a:r>
                    </a:p>
                  </a:txBody>
                  <a:tcPr marL="3810" marR="3810" marT="3810" marB="0" anchor="ctr"/>
                </a:tc>
                <a:extLst>
                  <a:ext uri="{0D108BD9-81ED-4DB2-BD59-A6C34878D82A}">
                    <a16:rowId xmlns:a16="http://schemas.microsoft.com/office/drawing/2014/main" val="1147957193"/>
                  </a:ext>
                </a:extLst>
              </a:tr>
              <a:tr h="320594">
                <a:tc>
                  <a:txBody>
                    <a:bodyPr/>
                    <a:lstStyle/>
                    <a:p>
                      <a:pPr algn="l" fontAlgn="ctr"/>
                      <a:r>
                        <a:rPr lang="en-US" sz="1800" b="0" i="0" u="none" strike="noStrike" dirty="0">
                          <a:solidFill>
                            <a:schemeClr val="tx1"/>
                          </a:solidFill>
                          <a:effectLst/>
                          <a:latin typeface="Century Gothic" panose="020B0502020202020204" pitchFamily="34" charset="0"/>
                        </a:rPr>
                        <a:t>Human Science Research Council</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289 325 </a:t>
                      </a:r>
                    </a:p>
                  </a:txBody>
                  <a:tcPr marL="3810" marR="3810" marT="3810" marB="0" anchor="ctr"/>
                </a:tc>
                <a:extLst>
                  <a:ext uri="{0D108BD9-81ED-4DB2-BD59-A6C34878D82A}">
                    <a16:rowId xmlns:a16="http://schemas.microsoft.com/office/drawing/2014/main" val="10003"/>
                  </a:ext>
                </a:extLst>
              </a:tr>
              <a:tr h="409924">
                <a:tc>
                  <a:txBody>
                    <a:bodyPr/>
                    <a:lstStyle/>
                    <a:p>
                      <a:pPr algn="l" fontAlgn="ctr"/>
                      <a:r>
                        <a:rPr lang="en-US" sz="1800" b="0" i="0" u="none" strike="noStrike" dirty="0">
                          <a:solidFill>
                            <a:schemeClr val="tx1"/>
                          </a:solidFill>
                          <a:effectLst/>
                          <a:latin typeface="Century Gothic" panose="020B0502020202020204" pitchFamily="34" charset="0"/>
                        </a:rPr>
                        <a:t>National Research Foundation</a:t>
                      </a:r>
                    </a:p>
                  </a:txBody>
                  <a:tcPr marL="3800" marR="3800" marT="3800" marB="0" anchor="ctr"/>
                </a:tc>
                <a:tc>
                  <a:txBody>
                    <a:bodyPr/>
                    <a:lstStyle/>
                    <a:p>
                      <a:pPr marL="0" marR="0" lvl="0" indent="0" algn="r" defTabSz="912114" rtl="0" eaLnBrk="1" fontAlgn="ctr"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859 469</a:t>
                      </a:r>
                    </a:p>
                  </a:txBody>
                  <a:tcPr marL="3800" marR="3800" marT="3800" marB="0" anchor="ctr"/>
                </a:tc>
                <a:extLst>
                  <a:ext uri="{0D108BD9-81ED-4DB2-BD59-A6C34878D82A}">
                    <a16:rowId xmlns:a16="http://schemas.microsoft.com/office/drawing/2014/main" val="470557572"/>
                  </a:ext>
                </a:extLst>
              </a:tr>
              <a:tr h="305121">
                <a:tc>
                  <a:txBody>
                    <a:bodyPr/>
                    <a:lstStyle/>
                    <a:p>
                      <a:pPr algn="l" fontAlgn="ctr"/>
                      <a:r>
                        <a:rPr lang="en-US" sz="1800" b="0" i="0" u="none" strike="noStrike" dirty="0">
                          <a:solidFill>
                            <a:schemeClr val="tx1"/>
                          </a:solidFill>
                          <a:effectLst/>
                          <a:latin typeface="Century Gothic" panose="020B0502020202020204" pitchFamily="34" charset="0"/>
                        </a:rPr>
                        <a:t>South African National Space Agency</a:t>
                      </a:r>
                    </a:p>
                  </a:txBody>
                  <a:tcPr marL="3800" marR="3800" marT="3800" marB="0" anchor="ctr"/>
                </a:tc>
                <a:tc>
                  <a:txBody>
                    <a:bodyPr/>
                    <a:lstStyle/>
                    <a:p>
                      <a:pPr algn="r" fontAlgn="ctr"/>
                      <a:r>
                        <a:rPr lang="en-US" sz="1800" b="0" i="0" u="none" strike="noStrike" dirty="0">
                          <a:solidFill>
                            <a:schemeClr val="tx1"/>
                          </a:solidFill>
                          <a:effectLst/>
                          <a:latin typeface="Century Gothic" panose="020B0502020202020204" pitchFamily="34" charset="0"/>
                        </a:rPr>
                        <a:t>161 196</a:t>
                      </a:r>
                    </a:p>
                  </a:txBody>
                  <a:tcPr marL="3800" marR="3800" marT="3800" marB="0" anchor="ctr"/>
                </a:tc>
                <a:extLst>
                  <a:ext uri="{0D108BD9-81ED-4DB2-BD59-A6C34878D82A}">
                    <a16:rowId xmlns:a16="http://schemas.microsoft.com/office/drawing/2014/main" val="1659625399"/>
                  </a:ext>
                </a:extLst>
              </a:tr>
              <a:tr h="402486">
                <a:tc>
                  <a:txBody>
                    <a:bodyPr/>
                    <a:lstStyle/>
                    <a:p>
                      <a:pPr algn="l" fontAlgn="ctr"/>
                      <a:r>
                        <a:rPr lang="en-US" sz="1800" b="0" i="0" u="none" strike="noStrike" dirty="0">
                          <a:solidFill>
                            <a:schemeClr val="tx1"/>
                          </a:solidFill>
                          <a:effectLst/>
                          <a:latin typeface="Century Gothic" panose="020B0502020202020204" pitchFamily="34" charset="0"/>
                        </a:rPr>
                        <a:t>Technology Innovation Agency</a:t>
                      </a:r>
                    </a:p>
                  </a:txBody>
                  <a:tcPr marL="3800" marR="3800" marT="3800" marB="0" anchor="ctr"/>
                </a:tc>
                <a:tc>
                  <a:txBody>
                    <a:bodyPr/>
                    <a:lstStyle/>
                    <a:p>
                      <a:pPr algn="r" fontAlgn="ctr"/>
                      <a:r>
                        <a:rPr lang="en-US" sz="1800" b="0" i="0" u="none" strike="noStrike" dirty="0">
                          <a:solidFill>
                            <a:schemeClr val="tx1"/>
                          </a:solidFill>
                          <a:effectLst/>
                          <a:latin typeface="Century Gothic" panose="020B0502020202020204" pitchFamily="34" charset="0"/>
                        </a:rPr>
                        <a:t>408 825</a:t>
                      </a:r>
                    </a:p>
                  </a:txBody>
                  <a:tcPr marL="3800" marR="3800" marT="3800" marB="0" anchor="ctr"/>
                </a:tc>
                <a:extLst>
                  <a:ext uri="{0D108BD9-81ED-4DB2-BD59-A6C34878D82A}">
                    <a16:rowId xmlns:a16="http://schemas.microsoft.com/office/drawing/2014/main" val="1751944382"/>
                  </a:ext>
                </a:extLst>
              </a:tr>
              <a:tr h="402486">
                <a:tc>
                  <a:txBody>
                    <a:bodyPr/>
                    <a:lstStyle/>
                    <a:p>
                      <a:pPr algn="l" fontAlgn="ctr"/>
                      <a:r>
                        <a:rPr lang="en-US" sz="1800" b="1" i="0" u="none" strike="noStrike" dirty="0">
                          <a:solidFill>
                            <a:schemeClr val="tx1"/>
                          </a:solidFill>
                          <a:effectLst/>
                          <a:latin typeface="Century Gothic" panose="020B0502020202020204" pitchFamily="34" charset="0"/>
                        </a:rPr>
                        <a:t>High spending line items</a:t>
                      </a:r>
                    </a:p>
                  </a:txBody>
                  <a:tcPr marL="3800" marR="3800" marT="3800" marB="0" anchor="ctr"/>
                </a:tc>
                <a:tc>
                  <a:txBody>
                    <a:bodyPr/>
                    <a:lstStyle/>
                    <a:p>
                      <a:pPr algn="r" fontAlgn="b"/>
                      <a:r>
                        <a:rPr lang="en-US" sz="1800" b="1" i="0" u="none" strike="noStrike" dirty="0">
                          <a:solidFill>
                            <a:srgbClr val="000000"/>
                          </a:solidFill>
                          <a:effectLst/>
                          <a:latin typeface="Century Gothic" panose="020B0502020202020204" pitchFamily="34" charset="0"/>
                        </a:rPr>
                        <a:t>2 440 951</a:t>
                      </a:r>
                    </a:p>
                  </a:txBody>
                  <a:tcPr marL="3810" marR="3810" marT="3810" marB="0" anchor="b"/>
                </a:tc>
                <a:extLst>
                  <a:ext uri="{0D108BD9-81ED-4DB2-BD59-A6C34878D82A}">
                    <a16:rowId xmlns:a16="http://schemas.microsoft.com/office/drawing/2014/main" val="3682647585"/>
                  </a:ext>
                </a:extLst>
              </a:tr>
              <a:tr h="349043">
                <a:tc>
                  <a:txBody>
                    <a:bodyPr/>
                    <a:lstStyle/>
                    <a:p>
                      <a:pPr algn="l" fontAlgn="ctr"/>
                      <a:r>
                        <a:rPr lang="en-US" sz="1800" b="0" i="0" u="none" strike="noStrike" dirty="0">
                          <a:solidFill>
                            <a:schemeClr val="tx1"/>
                          </a:solidFill>
                          <a:effectLst/>
                          <a:latin typeface="Century Gothic" panose="020B0502020202020204" pitchFamily="34" charset="0"/>
                        </a:rPr>
                        <a:t>Human Resource Development</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831,109 </a:t>
                      </a:r>
                    </a:p>
                  </a:txBody>
                  <a:tcPr marL="3810" marR="3810" marT="3810" marB="0" anchor="ctr"/>
                </a:tc>
                <a:extLst>
                  <a:ext uri="{0D108BD9-81ED-4DB2-BD59-A6C34878D82A}">
                    <a16:rowId xmlns:a16="http://schemas.microsoft.com/office/drawing/2014/main" val="277656066"/>
                  </a:ext>
                </a:extLst>
              </a:tr>
              <a:tr h="402486">
                <a:tc>
                  <a:txBody>
                    <a:bodyPr/>
                    <a:lstStyle/>
                    <a:p>
                      <a:pPr algn="l" fontAlgn="ctr"/>
                      <a:r>
                        <a:rPr lang="en-US" sz="1800" b="0" i="0" u="none" strike="noStrike" dirty="0">
                          <a:solidFill>
                            <a:schemeClr val="tx1"/>
                          </a:solidFill>
                          <a:effectLst/>
                          <a:latin typeface="Century Gothic" panose="020B0502020202020204" pitchFamily="34" charset="0"/>
                        </a:rPr>
                        <a:t>Research and Development Infrastructure</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587,679 </a:t>
                      </a:r>
                    </a:p>
                  </a:txBody>
                  <a:tcPr marL="3810" marR="3810" marT="3810" marB="0" anchor="ctr"/>
                </a:tc>
                <a:extLst>
                  <a:ext uri="{0D108BD9-81ED-4DB2-BD59-A6C34878D82A}">
                    <a16:rowId xmlns:a16="http://schemas.microsoft.com/office/drawing/2014/main" val="1100748375"/>
                  </a:ext>
                </a:extLst>
              </a:tr>
              <a:tr h="402486">
                <a:tc>
                  <a:txBody>
                    <a:bodyPr/>
                    <a:lstStyle/>
                    <a:p>
                      <a:pPr algn="l" fontAlgn="ctr"/>
                      <a:r>
                        <a:rPr lang="en-US" sz="1800" b="0" i="0" u="none" strike="noStrike" dirty="0">
                          <a:solidFill>
                            <a:schemeClr val="tx1"/>
                          </a:solidFill>
                          <a:effectLst/>
                          <a:latin typeface="Century Gothic" panose="020B0502020202020204" pitchFamily="34" charset="0"/>
                        </a:rPr>
                        <a:t>Square Kilometre Array</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477,655 </a:t>
                      </a:r>
                    </a:p>
                  </a:txBody>
                  <a:tcPr marL="3810" marR="3810" marT="3810" marB="0" anchor="ctr"/>
                </a:tc>
                <a:extLst>
                  <a:ext uri="{0D108BD9-81ED-4DB2-BD59-A6C34878D82A}">
                    <a16:rowId xmlns:a16="http://schemas.microsoft.com/office/drawing/2014/main" val="534643414"/>
                  </a:ext>
                </a:extLst>
              </a:tr>
              <a:tr h="402486">
                <a:tc>
                  <a:txBody>
                    <a:bodyPr/>
                    <a:lstStyle/>
                    <a:p>
                      <a:pPr algn="l" fontAlgn="ctr"/>
                      <a:r>
                        <a:rPr lang="en-US" sz="1800" b="0" i="0" u="none" strike="noStrike" dirty="0">
                          <a:solidFill>
                            <a:schemeClr val="tx1"/>
                          </a:solidFill>
                          <a:effectLst/>
                          <a:latin typeface="Century Gothic" panose="020B0502020202020204" pitchFamily="34" charset="0"/>
                        </a:rPr>
                        <a:t>South African Research Chairs Initiative</a:t>
                      </a:r>
                    </a:p>
                  </a:txBody>
                  <a:tcPr marL="3800" marR="3800" marT="3800" marB="0" anchor="ctr"/>
                </a:tc>
                <a:tc>
                  <a:txBody>
                    <a:bodyPr/>
                    <a:lstStyle/>
                    <a:p>
                      <a:pPr algn="r" fontAlgn="ctr"/>
                      <a:r>
                        <a:rPr lang="en-US" sz="1800" b="0" i="0" u="none" strike="noStrike" dirty="0">
                          <a:solidFill>
                            <a:srgbClr val="000000"/>
                          </a:solidFill>
                          <a:effectLst/>
                          <a:latin typeface="Century Gothic" panose="020B0502020202020204" pitchFamily="34" charset="0"/>
                        </a:rPr>
                        <a:t>           544,508 </a:t>
                      </a:r>
                    </a:p>
                  </a:txBody>
                  <a:tcPr marL="3810" marR="3810" marT="3810" marB="0" anchor="ctr"/>
                </a:tc>
                <a:extLst>
                  <a:ext uri="{0D108BD9-81ED-4DB2-BD59-A6C34878D82A}">
                    <a16:rowId xmlns:a16="http://schemas.microsoft.com/office/drawing/2014/main" val="1425151219"/>
                  </a:ext>
                </a:extLst>
              </a:tr>
              <a:tr h="402486">
                <a:tc>
                  <a:txBody>
                    <a:bodyPr/>
                    <a:lstStyle/>
                    <a:p>
                      <a:pPr algn="l" fontAlgn="ctr"/>
                      <a:r>
                        <a:rPr lang="en-US" sz="1800" b="1" i="0" u="none" strike="noStrike" dirty="0">
                          <a:solidFill>
                            <a:schemeClr val="tx1"/>
                          </a:solidFill>
                          <a:effectLst/>
                          <a:latin typeface="Century Gothic" panose="020B0502020202020204" pitchFamily="34" charset="0"/>
                        </a:rPr>
                        <a:t>Total</a:t>
                      </a:r>
                    </a:p>
                  </a:txBody>
                  <a:tcPr marL="3800" marR="3800" marT="3800" marB="0" anchor="ctr"/>
                </a:tc>
                <a:tc>
                  <a:txBody>
                    <a:bodyPr/>
                    <a:lstStyle/>
                    <a:p>
                      <a:pPr algn="r" fontAlgn="ctr"/>
                      <a:r>
                        <a:rPr lang="en-US" sz="1800" b="1" i="0" u="none" strike="noStrike" dirty="0">
                          <a:solidFill>
                            <a:schemeClr val="tx1"/>
                          </a:solidFill>
                          <a:effectLst/>
                          <a:latin typeface="Century Gothic" panose="020B0502020202020204" pitchFamily="34" charset="0"/>
                        </a:rPr>
                        <a:t>5 078 187</a:t>
                      </a:r>
                    </a:p>
                  </a:txBody>
                  <a:tcPr marL="3800" marR="3800" marT="3800" marB="0" anchor="ctr"/>
                </a:tc>
                <a:extLst>
                  <a:ext uri="{0D108BD9-81ED-4DB2-BD59-A6C34878D82A}">
                    <a16:rowId xmlns:a16="http://schemas.microsoft.com/office/drawing/2014/main" val="4241287585"/>
                  </a:ext>
                </a:extLst>
              </a:tr>
            </a:tbl>
          </a:graphicData>
        </a:graphic>
      </p:graphicFrame>
    </p:spTree>
    <p:extLst>
      <p:ext uri="{BB962C8B-B14F-4D97-AF65-F5344CB8AC3E}">
        <p14:creationId xmlns:p14="http://schemas.microsoft.com/office/powerpoint/2010/main" val="105456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7343AE-23DE-FD4B-B75D-4A4A6BC5177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79D1546-E2A0-4744-95A1-67723CA71490}"/>
              </a:ext>
            </a:extLst>
          </p:cNvPr>
          <p:cNvSpPr>
            <a:spLocks noGrp="1"/>
          </p:cNvSpPr>
          <p:nvPr>
            <p:ph type="title"/>
          </p:nvPr>
        </p:nvSpPr>
        <p:spPr>
          <a:xfrm>
            <a:off x="0" y="0"/>
            <a:ext cx="9067799" cy="932874"/>
          </a:xfrm>
        </p:spPr>
        <p:txBody>
          <a:bodyPr anchor="ctr">
            <a:noAutofit/>
          </a:bodyPr>
          <a:lstStyle/>
          <a:p>
            <a:pPr marL="101600">
              <a:lnSpc>
                <a:spcPct val="80000"/>
              </a:lnSpc>
              <a:spcBef>
                <a:spcPts val="850"/>
              </a:spcBef>
            </a:pPr>
            <a:r>
              <a:rPr lang="en-US" sz="3000" b="1" dirty="0">
                <a:latin typeface="Century Gothic" panose="020B0502020202020204" pitchFamily="34" charset="0"/>
              </a:rPr>
              <a:t/>
            </a:r>
            <a:br>
              <a:rPr lang="en-US" sz="3000" b="1" dirty="0">
                <a:latin typeface="Century Gothic" panose="020B0502020202020204" pitchFamily="34" charset="0"/>
              </a:rPr>
            </a:br>
            <a:r>
              <a:rPr lang="en-US" sz="3000" b="1" dirty="0">
                <a:latin typeface="Century Gothic" panose="020B0502020202020204" pitchFamily="34" charset="0"/>
              </a:rPr>
              <a:t/>
            </a:r>
            <a:br>
              <a:rPr lang="en-US" sz="3000" b="1" dirty="0">
                <a:latin typeface="Century Gothic" panose="020B0502020202020204" pitchFamily="34" charset="0"/>
              </a:rPr>
            </a:br>
            <a:r>
              <a:rPr lang="en-US" sz="3400" b="1" dirty="0">
                <a:latin typeface="Century Gothic" panose="020B0502020202020204" pitchFamily="34" charset="0"/>
              </a:rPr>
              <a:t>2020/21 DSI Annual  overall performance </a:t>
            </a:r>
            <a:r>
              <a:rPr lang="en-US" sz="3000" b="1" dirty="0">
                <a:latin typeface="Century Gothic" panose="020B0502020202020204" pitchFamily="34" charset="0"/>
              </a:rPr>
              <a:t/>
            </a:r>
            <a:br>
              <a:rPr lang="en-US" sz="3000" b="1" dirty="0">
                <a:latin typeface="Century Gothic" panose="020B0502020202020204" pitchFamily="34" charset="0"/>
              </a:rPr>
            </a:br>
            <a:r>
              <a:rPr lang="en-US" sz="3000" b="1" dirty="0">
                <a:latin typeface="Century Gothic" panose="020B0502020202020204" pitchFamily="34" charset="0"/>
              </a:rPr>
              <a:t/>
            </a:r>
            <a:br>
              <a:rPr lang="en-US" sz="3000" b="1" dirty="0">
                <a:latin typeface="Century Gothic" panose="020B0502020202020204" pitchFamily="34" charset="0"/>
              </a:rPr>
            </a:br>
            <a:endParaRPr lang="en-US" sz="3000" b="1" dirty="0">
              <a:latin typeface="Century Gothic" panose="020B0502020202020204" pitchFamily="34" charset="0"/>
            </a:endParaRPr>
          </a:p>
        </p:txBody>
      </p:sp>
      <p:sp>
        <p:nvSpPr>
          <p:cNvPr id="7" name="Rectangle 3">
            <a:extLst>
              <a:ext uri="{FF2B5EF4-FFF2-40B4-BE49-F238E27FC236}">
                <a16:creationId xmlns:a16="http://schemas.microsoft.com/office/drawing/2014/main" id="{2719A20F-A6FF-4191-95BF-E2B38962FCF7}"/>
              </a:ext>
            </a:extLst>
          </p:cNvPr>
          <p:cNvSpPr txBox="1">
            <a:spLocks noChangeArrowheads="1"/>
          </p:cNvSpPr>
          <p:nvPr/>
        </p:nvSpPr>
        <p:spPr>
          <a:xfrm>
            <a:off x="-1" y="1019908"/>
            <a:ext cx="9067799" cy="5599967"/>
          </a:xfrm>
          <a:prstGeom prst="rect">
            <a:avLst/>
          </a:prstGeom>
        </p:spPr>
        <p:txBody>
          <a:bodyPr vert="horz" lIns="91440" tIns="45720" rIns="91440" bIns="45720" rtlCol="0">
            <a:norm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228029" marR="0" lvl="0" indent="-228029" algn="ctr" defTabSz="912114" rtl="0" eaLnBrk="1" fontAlgn="auto" latinLnBrk="0" hangingPunct="1">
              <a:lnSpc>
                <a:spcPct val="90000"/>
              </a:lnSpc>
              <a:spcBef>
                <a:spcPts val="998"/>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srgbClr val="FF6600"/>
              </a:solidFill>
              <a:effectLst/>
              <a:uLnTx/>
              <a:uFillTx/>
              <a:latin typeface="Gill Sans MT"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A9502731-2048-40C7-A326-95E991C46854}"/>
              </a:ext>
            </a:extLst>
          </p:cNvPr>
          <p:cNvSpPr>
            <a:spLocks noGrp="1"/>
          </p:cNvSpPr>
          <p:nvPr>
            <p:ph idx="1"/>
          </p:nvPr>
        </p:nvSpPr>
        <p:spPr>
          <a:xfrm>
            <a:off x="64656" y="969818"/>
            <a:ext cx="8985560" cy="5870720"/>
          </a:xfrm>
        </p:spPr>
        <p:txBody>
          <a:bodyPr>
            <a:normAutofit/>
          </a:bodyPr>
          <a:lstStyle/>
          <a:p>
            <a:pPr marL="114300" lvl="0" indent="0" algn="just" defTabSz="914400">
              <a:buClr>
                <a:srgbClr val="FFC000"/>
              </a:buClr>
              <a:buNone/>
              <a:tabLst>
                <a:tab pos="-285750" algn="l"/>
                <a:tab pos="263525" algn="l"/>
                <a:tab pos="285750" algn="l"/>
              </a:tabLst>
            </a:pPr>
            <a:r>
              <a:rPr lang="en-US" altLang="zh-CN" dirty="0">
                <a:solidFill>
                  <a:schemeClr val="tx1"/>
                </a:solidFill>
                <a:latin typeface="Century Gothic" panose="020B0502020202020204" pitchFamily="34" charset="0"/>
                <a:ea typeface="SimSun" charset="0"/>
                <a:cs typeface="SimSun" charset="0"/>
              </a:rPr>
              <a:t>Approved 2020/21 Annual Performance Plan (APP)</a:t>
            </a:r>
          </a:p>
          <a:p>
            <a:pPr marL="400050" indent="-285750" algn="just" defTabSz="914400">
              <a:buClr>
                <a:srgbClr val="FFC000"/>
              </a:buClr>
              <a:tabLst>
                <a:tab pos="-285750" algn="l"/>
                <a:tab pos="263525" algn="l"/>
                <a:tab pos="285750" algn="l"/>
              </a:tabLst>
            </a:pPr>
            <a:r>
              <a:rPr lang="en-US" altLang="zh-CN" dirty="0">
                <a:solidFill>
                  <a:schemeClr val="tx1"/>
                </a:solidFill>
                <a:latin typeface="Century Gothic" panose="020B0502020202020204" pitchFamily="34" charset="0"/>
                <a:ea typeface="SimSun" charset="0"/>
                <a:cs typeface="SimSun" charset="0"/>
              </a:rPr>
              <a:t>total number of output targets n=52 </a:t>
            </a:r>
          </a:p>
          <a:p>
            <a:pPr marL="114300" indent="0" algn="just" defTabSz="914400">
              <a:buClr>
                <a:srgbClr val="FFC000"/>
              </a:buClr>
              <a:buNone/>
              <a:tabLst>
                <a:tab pos="-285750" algn="l"/>
                <a:tab pos="263525" algn="l"/>
                <a:tab pos="285750" algn="l"/>
              </a:tabLst>
            </a:pPr>
            <a:r>
              <a:rPr lang="en-US" altLang="zh-CN" b="1" dirty="0">
                <a:solidFill>
                  <a:schemeClr val="tx1"/>
                </a:solidFill>
                <a:latin typeface="Century Gothic" panose="020B0502020202020204" pitchFamily="34" charset="0"/>
                <a:ea typeface="SimSun" charset="0"/>
                <a:cs typeface="SimSun" charset="0"/>
              </a:rPr>
              <a:t>			</a:t>
            </a:r>
            <a:r>
              <a:rPr lang="en-US" altLang="zh-CN" b="1" dirty="0">
                <a:solidFill>
                  <a:srgbClr val="009900"/>
                </a:solidFill>
                <a:latin typeface="Century Gothic" panose="020B0502020202020204" pitchFamily="34" charset="0"/>
                <a:ea typeface="SimSun" charset="0"/>
                <a:cs typeface="SimSun" charset="0"/>
              </a:rPr>
              <a:t>[achieved: 45 (87%)]</a:t>
            </a:r>
            <a:r>
              <a:rPr lang="en-US" altLang="zh-CN" dirty="0">
                <a:solidFill>
                  <a:schemeClr val="tx1"/>
                </a:solidFill>
                <a:latin typeface="Century Gothic" panose="020B0502020202020204" pitchFamily="34" charset="0"/>
                <a:ea typeface="SimSun" charset="0"/>
                <a:cs typeface="SimSun" charset="0"/>
              </a:rPr>
              <a:t> and </a:t>
            </a:r>
            <a:r>
              <a:rPr lang="en-US" altLang="zh-CN" b="1" dirty="0">
                <a:solidFill>
                  <a:srgbClr val="FF0000"/>
                </a:solidFill>
                <a:latin typeface="Century Gothic" panose="020B0502020202020204" pitchFamily="34" charset="0"/>
                <a:ea typeface="SimSun" charset="0"/>
                <a:cs typeface="SimSun" charset="0"/>
              </a:rPr>
              <a:t>[7 (13%) not achieved]</a:t>
            </a:r>
          </a:p>
          <a:p>
            <a:pPr marL="114300" lvl="0" indent="0" algn="just" defTabSz="914400">
              <a:buNone/>
              <a:tabLst>
                <a:tab pos="-285750" algn="l"/>
                <a:tab pos="263525" algn="l"/>
                <a:tab pos="285750" algn="l"/>
              </a:tabLst>
            </a:pPr>
            <a:r>
              <a:rPr lang="en-US" altLang="zh-CN" sz="1600" b="1" dirty="0">
                <a:solidFill>
                  <a:schemeClr val="tx1"/>
                </a:solidFill>
                <a:latin typeface="Century Gothic" panose="020B0502020202020204" pitchFamily="34" charset="0"/>
                <a:ea typeface="SimSun" charset="0"/>
                <a:cs typeface="SimSun" charset="0"/>
              </a:rPr>
              <a:t>				</a:t>
            </a:r>
            <a:endParaRPr lang="en-ZA" b="1" dirty="0">
              <a:latin typeface="Century Gothic" panose="020B0502020202020204" pitchFamily="34" charset="0"/>
            </a:endParaRPr>
          </a:p>
        </p:txBody>
      </p:sp>
      <p:graphicFrame>
        <p:nvGraphicFramePr>
          <p:cNvPr id="9" name="Chart 8">
            <a:extLst>
              <a:ext uri="{FF2B5EF4-FFF2-40B4-BE49-F238E27FC236}">
                <a16:creationId xmlns:a16="http://schemas.microsoft.com/office/drawing/2014/main" id="{BEED0D15-B3CD-4B40-B995-335D00A663BE}"/>
              </a:ext>
            </a:extLst>
          </p:cNvPr>
          <p:cNvGraphicFramePr>
            <a:graphicFrameLocks/>
          </p:cNvGraphicFramePr>
          <p:nvPr>
            <p:extLst>
              <p:ext uri="{D42A27DB-BD31-4B8C-83A1-F6EECF244321}">
                <p14:modId xmlns:p14="http://schemas.microsoft.com/office/powerpoint/2010/main" val="3451091124"/>
              </p:ext>
            </p:extLst>
          </p:nvPr>
        </p:nvGraphicFramePr>
        <p:xfrm>
          <a:off x="64656" y="2149642"/>
          <a:ext cx="9003142" cy="46908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69427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9F13-6FA4-2247-8ACC-725851C886C8}"/>
              </a:ext>
            </a:extLst>
          </p:cNvPr>
          <p:cNvSpPr>
            <a:spLocks noGrp="1"/>
          </p:cNvSpPr>
          <p:nvPr>
            <p:ph type="title"/>
          </p:nvPr>
        </p:nvSpPr>
        <p:spPr>
          <a:xfrm>
            <a:off x="0" y="8710"/>
            <a:ext cx="8917858" cy="956397"/>
          </a:xfrm>
        </p:spPr>
        <p:txBody>
          <a:bodyPr>
            <a:noAutofit/>
          </a:bodyPr>
          <a:lstStyle/>
          <a:p>
            <a:pPr>
              <a:defRPr/>
            </a:pPr>
            <a:r>
              <a:rPr lang="en-ZA" sz="3192" b="1" dirty="0">
                <a:latin typeface="Century Gothic" panose="020B0502020202020204" pitchFamily="34" charset="0"/>
                <a:cs typeface="Calibri" panose="020F0502020204030204" pitchFamily="34" charset="0"/>
              </a:rPr>
              <a:t>Financial Statements: Impact on Operations</a:t>
            </a:r>
          </a:p>
        </p:txBody>
      </p:sp>
      <p:sp>
        <p:nvSpPr>
          <p:cNvPr id="3" name="Content Placeholder 2">
            <a:extLst>
              <a:ext uri="{FF2B5EF4-FFF2-40B4-BE49-F238E27FC236}">
                <a16:creationId xmlns:a16="http://schemas.microsoft.com/office/drawing/2014/main" id="{B257BFB0-760B-EB4F-9D18-D668126E8180}"/>
              </a:ext>
            </a:extLst>
          </p:cNvPr>
          <p:cNvSpPr>
            <a:spLocks noGrp="1"/>
          </p:cNvSpPr>
          <p:nvPr>
            <p:ph idx="1"/>
          </p:nvPr>
        </p:nvSpPr>
        <p:spPr>
          <a:xfrm>
            <a:off x="-1" y="1004816"/>
            <a:ext cx="9026013" cy="5302877"/>
          </a:xfrm>
        </p:spPr>
        <p:txBody>
          <a:bodyPr/>
          <a:lstStyle/>
          <a:p>
            <a:pPr marL="0" indent="0">
              <a:buNone/>
            </a:pPr>
            <a:r>
              <a:rPr lang="en-US" sz="2394" b="1" dirty="0">
                <a:solidFill>
                  <a:schemeClr val="tx1"/>
                </a:solidFill>
                <a:latin typeface="Gill Sans MT" panose="020B0502020104020203" pitchFamily="34" charset="0"/>
              </a:rPr>
              <a:t>The impact of the underspending to the </a:t>
            </a:r>
            <a:r>
              <a:rPr lang="en-US" sz="2394" b="1" dirty="0">
                <a:latin typeface="Gill Sans MT" panose="020B0502020104020203" pitchFamily="34" charset="0"/>
              </a:rPr>
              <a:t>department</a:t>
            </a:r>
            <a:r>
              <a:rPr lang="en-US" b="1" dirty="0"/>
              <a:t>:</a:t>
            </a:r>
          </a:p>
          <a:p>
            <a:endParaRPr lang="en-US" dirty="0"/>
          </a:p>
        </p:txBody>
      </p:sp>
      <p:sp>
        <p:nvSpPr>
          <p:cNvPr id="4" name="Slide Number Placeholder 3">
            <a:extLst>
              <a:ext uri="{FF2B5EF4-FFF2-40B4-BE49-F238E27FC236}">
                <a16:creationId xmlns:a16="http://schemas.microsoft.com/office/drawing/2014/main" id="{AB393BB7-24BF-A844-AF18-A334CD5E8990}"/>
              </a:ext>
            </a:extLst>
          </p:cNvPr>
          <p:cNvSpPr>
            <a:spLocks noGrp="1"/>
          </p:cNvSpPr>
          <p:nvPr>
            <p:ph type="sldNum" sz="quarter" idx="12"/>
          </p:nvPr>
        </p:nvSpPr>
        <p:spPr/>
        <p:txBody>
          <a:bodyPr/>
          <a:lstStyle/>
          <a:p>
            <a:pPr marL="0" marR="0" lvl="0" indent="0" algn="r" defTabSz="684086"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4"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684086" rtl="0" eaLnBrk="1" fontAlgn="auto" latinLnBrk="0" hangingPunct="1">
                <a:lnSpc>
                  <a:spcPct val="100000"/>
                </a:lnSpc>
                <a:spcBef>
                  <a:spcPts val="0"/>
                </a:spcBef>
                <a:spcAft>
                  <a:spcPts val="0"/>
                </a:spcAft>
                <a:buClrTx/>
                <a:buSzTx/>
                <a:buFontTx/>
                <a:buNone/>
                <a:tabLst/>
                <a:defRPr/>
              </a:pPr>
              <a:t>59</a:t>
            </a:fld>
            <a:endParaRPr kumimoji="0" lang="en-US" sz="1194"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9D54A5E4-160A-7A48-A6C1-024C9ACB8023}"/>
              </a:ext>
            </a:extLst>
          </p:cNvPr>
          <p:cNvSpPr txBox="1">
            <a:spLocks/>
          </p:cNvSpPr>
          <p:nvPr/>
        </p:nvSpPr>
        <p:spPr>
          <a:xfrm>
            <a:off x="0" y="1614545"/>
            <a:ext cx="9026012" cy="4572244"/>
          </a:xfrm>
          <a:prstGeom prst="rect">
            <a:avLst/>
          </a:prstGeom>
        </p:spPr>
        <p:txBody>
          <a:bodyPr vert="horz" lIns="91207" tIns="45604" rIns="91207" bIns="45604" rtlCol="0">
            <a:noAutofit/>
          </a:bodyPr>
          <a:lstStyle>
            <a:lvl1pPr marL="228029" indent="-228029" algn="l" defTabSz="912114" rtl="0" eaLnBrk="1" latinLnBrk="0" hangingPunct="1">
              <a:lnSpc>
                <a:spcPct val="90000"/>
              </a:lnSpc>
              <a:spcBef>
                <a:spcPts val="998"/>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1pPr>
            <a:lvl2pPr marL="684086"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2pPr>
            <a:lvl3pPr marL="1140143"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3pPr>
            <a:lvl4pPr marL="1596200"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4pPr>
            <a:lvl5pPr marL="2052257" indent="-228029" algn="l" defTabSz="912114" rtl="0" eaLnBrk="1" latinLnBrk="0" hangingPunct="1">
              <a:lnSpc>
                <a:spcPct val="90000"/>
              </a:lnSpc>
              <a:spcBef>
                <a:spcPts val="499"/>
              </a:spcBef>
              <a:buFont typeface="Arial" panose="020B0604020202020204" pitchFamily="34" charset="0"/>
              <a:buChar char="•"/>
              <a:defRPr sz="1800" b="0" i="0" kern="1200">
                <a:solidFill>
                  <a:schemeClr val="tx1">
                    <a:lumMod val="65000"/>
                    <a:lumOff val="35000"/>
                  </a:schemeClr>
                </a:solidFill>
                <a:latin typeface="Arial" panose="020B0604020202020204" pitchFamily="34" charset="0"/>
                <a:ea typeface="Roboto Condensed" panose="02000000000000000000" pitchFamily="2" charset="0"/>
                <a:cs typeface="Arial" panose="020B0604020202020204" pitchFamily="34" charset="0"/>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a:lstStyle>
          <a:p>
            <a:pPr marL="388708" marR="0" lvl="1" indent="-342900" algn="just" defTabSz="912114" rtl="0" eaLnBrk="1" fontAlgn="auto" latinLnBrk="0" hangingPunct="1">
              <a:lnSpc>
                <a:spcPct val="90000"/>
              </a:lnSpc>
              <a:spcBef>
                <a:spcPts val="499"/>
              </a:spcBef>
              <a:spcAft>
                <a:spcPts val="0"/>
              </a:spcAft>
              <a:buClrTx/>
              <a:buSzTx/>
              <a:buFont typeface="Wingdings" panose="05000000000000000000" pitchFamily="2" charset="2"/>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rPr>
              <a:t>There won’t be any financial impact to the department as a result of underspending under compensation item. However the delays in the filling of positions will have an impact on the existing personnel due to added responsibilities.</a:t>
            </a:r>
          </a:p>
          <a:p>
            <a:pPr marL="388708" marR="0" lvl="1" indent="-342900" algn="just" defTabSz="912114" rtl="0" eaLnBrk="1" fontAlgn="auto" latinLnBrk="0" hangingPunct="1">
              <a:lnSpc>
                <a:spcPct val="90000"/>
              </a:lnSpc>
              <a:spcBef>
                <a:spcPts val="499"/>
              </a:spcBef>
              <a:spcAft>
                <a:spcPts val="0"/>
              </a:spcAft>
              <a:buClrTx/>
              <a:buSzTx/>
              <a:buFont typeface="Wingdings" panose="05000000000000000000" pitchFamily="2" charset="2"/>
              <a:buChar char="§"/>
              <a:tabLst/>
              <a:defRPr/>
            </a:pPr>
            <a:endPar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388708" marR="0" lvl="1" indent="-342900" algn="just" defTabSz="912114" rtl="0" eaLnBrk="1" fontAlgn="auto" latinLnBrk="0" hangingPunct="1">
              <a:lnSpc>
                <a:spcPct val="90000"/>
              </a:lnSpc>
              <a:spcBef>
                <a:spcPts val="499"/>
              </a:spcBef>
              <a:spcAft>
                <a:spcPts val="0"/>
              </a:spcAft>
              <a:buClrTx/>
              <a:buSzTx/>
              <a:buFont typeface="Wingdings" panose="05000000000000000000" pitchFamily="2" charset="2"/>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rPr>
              <a:t>For the underspending in transfers and subsidies for the Presidential Employment Stimulus package, the department requested a roll-over from the National Treasury for this funds but it was declined. The department reprioritised funding from slow spending programmes for this project.</a:t>
            </a:r>
          </a:p>
          <a:p>
            <a:pPr marL="388708" marR="0" lvl="1" indent="-342900" algn="just" defTabSz="912114" rtl="0" eaLnBrk="1" fontAlgn="auto" latinLnBrk="0" hangingPunct="1">
              <a:lnSpc>
                <a:spcPct val="90000"/>
              </a:lnSpc>
              <a:spcBef>
                <a:spcPts val="499"/>
              </a:spcBef>
              <a:spcAft>
                <a:spcPts val="0"/>
              </a:spcAft>
              <a:buClrTx/>
              <a:buSzTx/>
              <a:buFont typeface="Wingdings" panose="05000000000000000000" pitchFamily="2" charset="2"/>
              <a:buChar char="§"/>
              <a:tabLst/>
              <a:defRPr/>
            </a:pPr>
            <a:endPar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388708" marR="0" lvl="1" indent="-342900" algn="just" defTabSz="912114" rtl="0" eaLnBrk="1" fontAlgn="auto" latinLnBrk="0" hangingPunct="1">
              <a:lnSpc>
                <a:spcPct val="90000"/>
              </a:lnSpc>
              <a:spcBef>
                <a:spcPts val="499"/>
              </a:spcBef>
              <a:spcAft>
                <a:spcPts val="0"/>
              </a:spcAft>
              <a:buClrTx/>
              <a:buSzTx/>
              <a:buFont typeface="Wingdings" panose="05000000000000000000" pitchFamily="2" charset="2"/>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rPr>
              <a:t>The projects that were not finalised;</a:t>
            </a:r>
          </a:p>
          <a:p>
            <a:pPr marL="844765" lvl="2" indent="-342900" algn="just">
              <a:buFont typeface="Wingdings" panose="05000000000000000000" pitchFamily="2" charset="2"/>
              <a:buChar char="ü"/>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rPr>
              <a:t>in goods and services will be financed through shifting of funds in the subsequent financial year</a:t>
            </a:r>
          </a:p>
          <a:p>
            <a:pPr marL="844765" lvl="2" indent="-342900" algn="just">
              <a:buFont typeface="Wingdings" panose="05000000000000000000" pitchFamily="2" charset="2"/>
              <a:buChar char="ü"/>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rPr>
              <a:t>in capital assets will be financed through shifting of funds in the subsequent financial year</a:t>
            </a: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45808"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387851" marR="0" lvl="1" indent="-342043" algn="just" defTabSz="912114" rtl="0" eaLnBrk="1" fontAlgn="auto" latinLnBrk="0" hangingPunct="1">
              <a:lnSpc>
                <a:spcPct val="90000"/>
              </a:lnSpc>
              <a:spcBef>
                <a:spcPts val="499"/>
              </a:spcBef>
              <a:spcAft>
                <a:spcPts val="0"/>
              </a:spcAft>
              <a:buClrTx/>
              <a:buSzTx/>
              <a:buFont typeface="Arial" panose="020B0604020202020204" pitchFamily="34" charset="0"/>
              <a:buChar char="•"/>
              <a:tabLst/>
              <a:defRPr/>
            </a:pPr>
            <a:endParaRPr kumimoji="0" lang="en-GB"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454917" marR="0" lvl="1" indent="0" algn="just" defTabSz="912114" rtl="0" eaLnBrk="1" fontAlgn="auto" latinLnBrk="0" hangingPunct="1">
              <a:lnSpc>
                <a:spcPct val="90000"/>
              </a:lnSpc>
              <a:spcBef>
                <a:spcPts val="499"/>
              </a:spcBef>
              <a:spcAft>
                <a:spcPts val="0"/>
              </a:spcAft>
              <a:buClrTx/>
              <a:buSzTx/>
              <a:buFont typeface="Arial" panose="020B0604020202020204" pitchFamily="34" charset="0"/>
              <a:buNone/>
              <a:tabLst/>
              <a:defRPr/>
            </a:pPr>
            <a:endParaRPr kumimoji="0" lang="en-ZA"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a:p>
            <a:pPr marL="228029" marR="0" lvl="0" indent="-228029" algn="l" defTabSz="912114" rtl="0" eaLnBrk="1" fontAlgn="auto" latinLnBrk="0" hangingPunct="1">
              <a:lnSpc>
                <a:spcPct val="90000"/>
              </a:lnSpc>
              <a:spcBef>
                <a:spcPts val="998"/>
              </a:spcBef>
              <a:spcAft>
                <a:spcPts val="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ndParaRPr>
          </a:p>
        </p:txBody>
      </p:sp>
    </p:spTree>
    <p:extLst>
      <p:ext uri="{BB962C8B-B14F-4D97-AF65-F5344CB8AC3E}">
        <p14:creationId xmlns:p14="http://schemas.microsoft.com/office/powerpoint/2010/main" val="2429566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097443-18E9-4C68-A95F-7E7A29FAC01D}"/>
              </a:ext>
            </a:extLst>
          </p:cNvPr>
          <p:cNvSpPr>
            <a:spLocks noGrp="1"/>
          </p:cNvSpPr>
          <p:nvPr>
            <p:ph type="sldNum" sz="quarter" idx="12"/>
          </p:nvPr>
        </p:nvSpPr>
        <p:spPr/>
        <p:txBody>
          <a:bodyPr/>
          <a:lstStyle/>
          <a:p>
            <a:pPr marL="0" marR="0" lvl="0" indent="0" algn="r" defTabSz="456057" rtl="0" eaLnBrk="1" fontAlgn="base" latinLnBrk="0" hangingPunct="1">
              <a:lnSpc>
                <a:spcPct val="100000"/>
              </a:lnSpc>
              <a:spcBef>
                <a:spcPct val="0"/>
              </a:spcBef>
              <a:spcAft>
                <a:spcPct val="0"/>
              </a:spcAft>
              <a:buClrTx/>
              <a:buSzTx/>
              <a:buFontTx/>
              <a:buNone/>
              <a:tabLst/>
              <a:defRPr/>
            </a:pPr>
            <a:fld id="{6BEAD508-187F-9C41-8168-FD791BBC9830}" type="slidenum">
              <a:rPr kumimoji="0" lang="en-US" sz="1197"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rPr>
              <a:pPr marL="0" marR="0" lvl="0" indent="0" algn="r" defTabSz="456057" rtl="0" eaLnBrk="1" fontAlgn="base" latinLnBrk="0" hangingPunct="1">
                <a:lnSpc>
                  <a:spcPct val="100000"/>
                </a:lnSpc>
                <a:spcBef>
                  <a:spcPct val="0"/>
                </a:spcBef>
                <a:spcAft>
                  <a:spcPct val="0"/>
                </a:spcAft>
                <a:buClrTx/>
                <a:buSzTx/>
                <a:buFontTx/>
                <a:buNone/>
                <a:tabLst/>
                <a:defRPr/>
              </a:pPr>
              <a:t>60</a:t>
            </a:fld>
            <a:endParaRPr kumimoji="0" lang="en-US" sz="1197"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p:sp>
        <p:nvSpPr>
          <p:cNvPr id="6" name="Subtitle 2">
            <a:extLst>
              <a:ext uri="{FF2B5EF4-FFF2-40B4-BE49-F238E27FC236}">
                <a16:creationId xmlns:a16="http://schemas.microsoft.com/office/drawing/2014/main" id="{3D9A354D-7294-42F1-B2A4-0E30A3EEF3AE}"/>
              </a:ext>
            </a:extLst>
          </p:cNvPr>
          <p:cNvSpPr>
            <a:spLocks noGrp="1"/>
          </p:cNvSpPr>
          <p:nvPr>
            <p:ph idx="1"/>
          </p:nvPr>
        </p:nvSpPr>
        <p:spPr>
          <a:xfrm>
            <a:off x="0" y="1107152"/>
            <a:ext cx="9144000" cy="1075609"/>
          </a:xfrm>
        </p:spPr>
        <p:txBody>
          <a:bodyPr>
            <a:noAutofit/>
          </a:bodyPr>
          <a:lstStyle/>
          <a:p>
            <a:pPr marL="0" lvl="1" indent="0" algn="just">
              <a:buNone/>
            </a:pPr>
            <a:r>
              <a:rPr lang="en-GB" sz="1700" dirty="0">
                <a:latin typeface="Century Gothic" panose="020B0502020202020204" pitchFamily="34" charset="0"/>
              </a:rPr>
              <a:t>The Total procurement expenditure on goods and services from 1 April 2020 to 31 March 2021 amounted to </a:t>
            </a:r>
            <a:r>
              <a:rPr lang="en-US" sz="1700" dirty="0">
                <a:latin typeface="Century Gothic" panose="020B0502020202020204" pitchFamily="34" charset="0"/>
              </a:rPr>
              <a:t>R47 643 764</a:t>
            </a:r>
            <a:r>
              <a:rPr lang="en-ZA" sz="1700" dirty="0">
                <a:latin typeface="Century Gothic" panose="020B0502020202020204" pitchFamily="34" charset="0"/>
              </a:rPr>
              <a:t>.</a:t>
            </a:r>
          </a:p>
          <a:p>
            <a:pPr marL="0" lvl="1" indent="0" algn="just">
              <a:buNone/>
            </a:pPr>
            <a:r>
              <a:rPr lang="en-GB" sz="1700" dirty="0">
                <a:latin typeface="Century Gothic" panose="020B0502020202020204" pitchFamily="34" charset="0"/>
              </a:rPr>
              <a:t>The procurement expenditure on </a:t>
            </a:r>
            <a:r>
              <a:rPr lang="en-ZA" sz="1700" dirty="0">
                <a:latin typeface="Century Gothic" panose="020B0502020202020204" pitchFamily="34" charset="0"/>
              </a:rPr>
              <a:t>SMMEs, Black, Women and Youth Owned Companies is depicted below </a:t>
            </a:r>
            <a:r>
              <a:rPr lang="en-GB" sz="1700" dirty="0">
                <a:latin typeface="Century Gothic" panose="020B0502020202020204" pitchFamily="34" charset="0"/>
              </a:rPr>
              <a:t>as follows:</a:t>
            </a:r>
            <a:endParaRPr lang="en-ZA" sz="1700" dirty="0">
              <a:latin typeface="Century Gothic" panose="020B0502020202020204" pitchFamily="34" charset="0"/>
            </a:endParaRPr>
          </a:p>
          <a:p>
            <a:pPr marL="0" lvl="1" indent="0" algn="just">
              <a:buNone/>
            </a:pPr>
            <a:endParaRPr lang="en-ZA" sz="1700"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C6DBE052-02A8-2449-92B7-E3BFAA813AAE}"/>
              </a:ext>
            </a:extLst>
          </p:cNvPr>
          <p:cNvGraphicFramePr>
            <a:graphicFrameLocks noGrp="1"/>
          </p:cNvGraphicFramePr>
          <p:nvPr>
            <p:extLst>
              <p:ext uri="{D42A27DB-BD31-4B8C-83A1-F6EECF244321}">
                <p14:modId xmlns:p14="http://schemas.microsoft.com/office/powerpoint/2010/main" val="1857616659"/>
              </p:ext>
            </p:extLst>
          </p:nvPr>
        </p:nvGraphicFramePr>
        <p:xfrm>
          <a:off x="68826" y="2296623"/>
          <a:ext cx="8947355" cy="2122153"/>
        </p:xfrm>
        <a:graphic>
          <a:graphicData uri="http://schemas.openxmlformats.org/drawingml/2006/table">
            <a:tbl>
              <a:tblPr firstRow="1" bandRow="1">
                <a:tableStyleId>{5C22544A-7EE6-4342-B048-85BDC9FD1C3A}</a:tableStyleId>
              </a:tblPr>
              <a:tblGrid>
                <a:gridCol w="1953830">
                  <a:extLst>
                    <a:ext uri="{9D8B030D-6E8A-4147-A177-3AD203B41FA5}">
                      <a16:colId xmlns:a16="http://schemas.microsoft.com/office/drawing/2014/main" val="20000"/>
                    </a:ext>
                  </a:extLst>
                </a:gridCol>
                <a:gridCol w="1801302">
                  <a:extLst>
                    <a:ext uri="{9D8B030D-6E8A-4147-A177-3AD203B41FA5}">
                      <a16:colId xmlns:a16="http://schemas.microsoft.com/office/drawing/2014/main" val="20001"/>
                    </a:ext>
                  </a:extLst>
                </a:gridCol>
                <a:gridCol w="1709232">
                  <a:extLst>
                    <a:ext uri="{9D8B030D-6E8A-4147-A177-3AD203B41FA5}">
                      <a16:colId xmlns:a16="http://schemas.microsoft.com/office/drawing/2014/main" val="20002"/>
                    </a:ext>
                  </a:extLst>
                </a:gridCol>
                <a:gridCol w="1702538">
                  <a:extLst>
                    <a:ext uri="{9D8B030D-6E8A-4147-A177-3AD203B41FA5}">
                      <a16:colId xmlns:a16="http://schemas.microsoft.com/office/drawing/2014/main" val="20003"/>
                    </a:ext>
                  </a:extLst>
                </a:gridCol>
                <a:gridCol w="1780453">
                  <a:extLst>
                    <a:ext uri="{9D8B030D-6E8A-4147-A177-3AD203B41FA5}">
                      <a16:colId xmlns:a16="http://schemas.microsoft.com/office/drawing/2014/main" val="1184478447"/>
                    </a:ext>
                  </a:extLst>
                </a:gridCol>
              </a:tblGrid>
              <a:tr h="155029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a:t>
                      </a:r>
                      <a:r>
                        <a:rPr lang="en-US" sz="1600" baseline="0" dirty="0">
                          <a:latin typeface="Arial" panose="020B0604020202020204" pitchFamily="34" charset="0"/>
                          <a:cs typeface="Arial" panose="020B0604020202020204" pitchFamily="34" charset="0"/>
                        </a:rPr>
                        <a:t> PROCUREMENT</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latin typeface="Arial" panose="020B0604020202020204" pitchFamily="34" charset="0"/>
                          <a:cs typeface="Arial" panose="020B0604020202020204" pitchFamily="34" charset="0"/>
                        </a:rPr>
                        <a:t>EXPENDITURE</a:t>
                      </a: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SMME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BLACK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WOMAN OWNED COMPANIES</a:t>
                      </a: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YOUTH OWNED COMPANIES</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txBody>
                  <a:tcPr marL="91207" marR="91207" marT="45488" marB="45488"/>
                </a:tc>
                <a:extLst>
                  <a:ext uri="{0D108BD9-81ED-4DB2-BD59-A6C34878D82A}">
                    <a16:rowId xmlns:a16="http://schemas.microsoft.com/office/drawing/2014/main" val="10000"/>
                  </a:ext>
                </a:extLst>
              </a:tr>
              <a:tr h="568137">
                <a:tc>
                  <a:txBody>
                    <a:bodyPr/>
                    <a:lstStyle/>
                    <a:p>
                      <a:pPr algn="ctr" rtl="0" fontAlgn="ctr"/>
                      <a:r>
                        <a:rPr lang="en-US" sz="1600" b="1" i="0" u="none" strike="noStrike">
                          <a:solidFill>
                            <a:srgbClr val="000000"/>
                          </a:solidFill>
                          <a:effectLst/>
                          <a:latin typeface="Arial" panose="020B0604020202020204" pitchFamily="34" charset="0"/>
                        </a:rPr>
                        <a:t>R47 643 764</a:t>
                      </a:r>
                    </a:p>
                  </a:txBody>
                  <a:tcPr marL="7620" marR="7620" marT="7620" marB="0" anchor="ctr"/>
                </a:tc>
                <a:tc>
                  <a:txBody>
                    <a:bodyPr/>
                    <a:lstStyle/>
                    <a:p>
                      <a:pPr algn="ctr" rtl="0" fontAlgn="ctr"/>
                      <a:r>
                        <a:rPr lang="en-US" sz="1600" b="1" i="0" u="none" strike="noStrike">
                          <a:solidFill>
                            <a:srgbClr val="000000"/>
                          </a:solidFill>
                          <a:effectLst/>
                          <a:latin typeface="Arial" panose="020B0604020202020204" pitchFamily="34" charset="0"/>
                        </a:rPr>
                        <a:t>R18 960 682</a:t>
                      </a:r>
                    </a:p>
                  </a:txBody>
                  <a:tcPr marL="7620" marR="7620" marT="7620" marB="0" anchor="ctr"/>
                </a:tc>
                <a:tc>
                  <a:txBody>
                    <a:bodyPr/>
                    <a:lstStyle/>
                    <a:p>
                      <a:pPr algn="ctr" rtl="0" fontAlgn="ctr"/>
                      <a:r>
                        <a:rPr lang="en-US" sz="1600" b="1" i="0" u="none" strike="noStrike" dirty="0">
                          <a:solidFill>
                            <a:srgbClr val="000000"/>
                          </a:solidFill>
                          <a:effectLst/>
                          <a:latin typeface="Arial" panose="020B0604020202020204" pitchFamily="34" charset="0"/>
                        </a:rPr>
                        <a:t>R31 925 822</a:t>
                      </a:r>
                    </a:p>
                  </a:txBody>
                  <a:tcPr marL="7620" marR="7620" marT="7620" marB="0" anchor="ctr"/>
                </a:tc>
                <a:tc>
                  <a:txBody>
                    <a:bodyPr/>
                    <a:lstStyle/>
                    <a:p>
                      <a:pPr algn="ctr" rtl="0" fontAlgn="ctr"/>
                      <a:r>
                        <a:rPr lang="en-US" sz="1600" b="1" i="0" u="none" strike="noStrike" dirty="0">
                          <a:solidFill>
                            <a:srgbClr val="000000"/>
                          </a:solidFill>
                          <a:effectLst/>
                          <a:latin typeface="Arial" panose="020B0604020202020204" pitchFamily="34" charset="0"/>
                        </a:rPr>
                        <a:t>R15 072 225</a:t>
                      </a:r>
                    </a:p>
                  </a:txBody>
                  <a:tcPr marL="7620" marR="7620" marT="7620" marB="0" anchor="ctr"/>
                </a:tc>
                <a:tc>
                  <a:txBody>
                    <a:bodyPr/>
                    <a:lstStyle/>
                    <a:p>
                      <a:pPr algn="ctr" rtl="0" fontAlgn="ctr"/>
                      <a:r>
                        <a:rPr lang="en-US" sz="1600" b="1" i="0" u="none" strike="noStrike" dirty="0">
                          <a:solidFill>
                            <a:srgbClr val="000000"/>
                          </a:solidFill>
                          <a:effectLst/>
                          <a:latin typeface="Arial" panose="020B0604020202020204" pitchFamily="34" charset="0"/>
                        </a:rPr>
                        <a:t>R6 762 090</a:t>
                      </a:r>
                    </a:p>
                  </a:txBody>
                  <a:tcPr marL="7620" marR="7620" marT="7620" marB="0" anchor="ctr"/>
                </a:tc>
                <a:extLst>
                  <a:ext uri="{0D108BD9-81ED-4DB2-BD59-A6C34878D82A}">
                    <a16:rowId xmlns:a16="http://schemas.microsoft.com/office/drawing/2014/main" val="10001"/>
                  </a:ext>
                </a:extLst>
              </a:tr>
            </a:tbl>
          </a:graphicData>
        </a:graphic>
      </p:graphicFrame>
      <p:graphicFrame>
        <p:nvGraphicFramePr>
          <p:cNvPr id="10" name="Table 9">
            <a:extLst>
              <a:ext uri="{FF2B5EF4-FFF2-40B4-BE49-F238E27FC236}">
                <a16:creationId xmlns:a16="http://schemas.microsoft.com/office/drawing/2014/main" id="{126E3F9D-3366-E541-A148-607DA0A6559B}"/>
              </a:ext>
            </a:extLst>
          </p:cNvPr>
          <p:cNvGraphicFramePr>
            <a:graphicFrameLocks noGrp="1"/>
          </p:cNvGraphicFramePr>
          <p:nvPr>
            <p:extLst>
              <p:ext uri="{D42A27DB-BD31-4B8C-83A1-F6EECF244321}">
                <p14:modId xmlns:p14="http://schemas.microsoft.com/office/powerpoint/2010/main" val="2556061279"/>
              </p:ext>
            </p:extLst>
          </p:nvPr>
        </p:nvGraphicFramePr>
        <p:xfrm>
          <a:off x="68826" y="4480667"/>
          <a:ext cx="8947354" cy="1453655"/>
        </p:xfrm>
        <a:graphic>
          <a:graphicData uri="http://schemas.openxmlformats.org/drawingml/2006/table">
            <a:tbl>
              <a:tblPr firstRow="1" bandRow="1">
                <a:tableStyleId>{5C22544A-7EE6-4342-B048-85BDC9FD1C3A}</a:tableStyleId>
              </a:tblPr>
              <a:tblGrid>
                <a:gridCol w="1943682">
                  <a:extLst>
                    <a:ext uri="{9D8B030D-6E8A-4147-A177-3AD203B41FA5}">
                      <a16:colId xmlns:a16="http://schemas.microsoft.com/office/drawing/2014/main" val="20000"/>
                    </a:ext>
                  </a:extLst>
                </a:gridCol>
                <a:gridCol w="2603106">
                  <a:extLst>
                    <a:ext uri="{9D8B030D-6E8A-4147-A177-3AD203B41FA5}">
                      <a16:colId xmlns:a16="http://schemas.microsoft.com/office/drawing/2014/main" val="20001"/>
                    </a:ext>
                  </a:extLst>
                </a:gridCol>
                <a:gridCol w="2117790">
                  <a:extLst>
                    <a:ext uri="{9D8B030D-6E8A-4147-A177-3AD203B41FA5}">
                      <a16:colId xmlns:a16="http://schemas.microsoft.com/office/drawing/2014/main" val="20002"/>
                    </a:ext>
                  </a:extLst>
                </a:gridCol>
                <a:gridCol w="2282776">
                  <a:extLst>
                    <a:ext uri="{9D8B030D-6E8A-4147-A177-3AD203B41FA5}">
                      <a16:colId xmlns:a16="http://schemas.microsoft.com/office/drawing/2014/main" val="2664668599"/>
                    </a:ext>
                  </a:extLst>
                </a:gridCol>
              </a:tblGrid>
              <a:tr h="1063852">
                <a:tc>
                  <a:txBody>
                    <a:bodyPr/>
                    <a:lstStyle/>
                    <a:p>
                      <a:pPr algn="ctr"/>
                      <a:r>
                        <a:rPr lang="en-US" sz="1600" dirty="0">
                          <a:latin typeface="Gill Sans MT"/>
                          <a:cs typeface="Gill Sans MT"/>
                        </a:rPr>
                        <a:t>% EXPENDITURE ON SMME COMPANIES</a:t>
                      </a:r>
                    </a:p>
                  </a:txBody>
                  <a:tcPr marL="91207" marR="91207" marT="45488" marB="45488"/>
                </a:tc>
                <a:tc>
                  <a:txBody>
                    <a:bodyPr/>
                    <a:lstStyle/>
                    <a:p>
                      <a:pPr algn="ctr"/>
                      <a:r>
                        <a:rPr lang="en-US" sz="1600" dirty="0">
                          <a:latin typeface="Gill Sans MT"/>
                          <a:cs typeface="Gill Sans MT"/>
                        </a:rPr>
                        <a:t>%</a:t>
                      </a:r>
                      <a:r>
                        <a:rPr lang="en-US" sz="1600" baseline="0" dirty="0">
                          <a:latin typeface="Gill Sans MT"/>
                          <a:cs typeface="Gill Sans MT"/>
                        </a:rPr>
                        <a:t> EXPENDITURE ON BLACK OWNED COMPANIES </a:t>
                      </a:r>
                      <a:endParaRPr lang="en-US" sz="1600" dirty="0">
                        <a:latin typeface="Gill Sans MT"/>
                        <a:cs typeface="Gill Sans MT"/>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WOMEN OWNED COMPANIES </a:t>
                      </a:r>
                      <a:endParaRPr lang="en-US" sz="1600" dirty="0">
                        <a:latin typeface="Gill Sans MT"/>
                        <a:cs typeface="Gill Sans MT"/>
                      </a:endParaRP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YOUTH OWNED COMPANIES </a:t>
                      </a:r>
                      <a:endParaRPr lang="en-US" sz="1600" dirty="0">
                        <a:latin typeface="Gill Sans MT"/>
                        <a:cs typeface="Gill Sans MT"/>
                      </a:endParaRPr>
                    </a:p>
                  </a:txBody>
                  <a:tcPr marL="91207" marR="91207" marT="45488" marB="45488"/>
                </a:tc>
                <a:extLst>
                  <a:ext uri="{0D108BD9-81ED-4DB2-BD59-A6C34878D82A}">
                    <a16:rowId xmlns:a16="http://schemas.microsoft.com/office/drawing/2014/main" val="10000"/>
                  </a:ext>
                </a:extLst>
              </a:tr>
              <a:tr h="387319">
                <a:tc>
                  <a:txBody>
                    <a:bodyPr/>
                    <a:lstStyle/>
                    <a:p>
                      <a:pPr algn="ctr" rtl="0" fontAlgn="ctr"/>
                      <a:r>
                        <a:rPr lang="en-US" sz="1600" b="1" i="0" u="none" strike="noStrike">
                          <a:solidFill>
                            <a:srgbClr val="000000"/>
                          </a:solidFill>
                          <a:effectLst/>
                          <a:latin typeface="Arial" panose="020B0604020202020204" pitchFamily="34" charset="0"/>
                        </a:rPr>
                        <a:t>39,8%</a:t>
                      </a:r>
                    </a:p>
                  </a:txBody>
                  <a:tcPr marL="7620" marR="7620" marT="7620" marB="0" anchor="ctr"/>
                </a:tc>
                <a:tc>
                  <a:txBody>
                    <a:bodyPr/>
                    <a:lstStyle/>
                    <a:p>
                      <a:pPr algn="ctr" rtl="0" fontAlgn="ctr"/>
                      <a:r>
                        <a:rPr lang="en-US" sz="1600" b="1" i="0" u="none" strike="noStrike">
                          <a:solidFill>
                            <a:srgbClr val="000000"/>
                          </a:solidFill>
                          <a:effectLst/>
                          <a:latin typeface="Arial" panose="020B0604020202020204" pitchFamily="34" charset="0"/>
                        </a:rPr>
                        <a:t>67,0%</a:t>
                      </a:r>
                    </a:p>
                  </a:txBody>
                  <a:tcPr marL="7620" marR="7620" marT="7620" marB="0" anchor="ctr"/>
                </a:tc>
                <a:tc>
                  <a:txBody>
                    <a:bodyPr/>
                    <a:lstStyle/>
                    <a:p>
                      <a:pPr algn="ctr" rtl="0" fontAlgn="ctr"/>
                      <a:r>
                        <a:rPr lang="en-US" sz="1600" b="1" i="0" u="none" strike="noStrike">
                          <a:solidFill>
                            <a:srgbClr val="000000"/>
                          </a:solidFill>
                          <a:effectLst/>
                          <a:latin typeface="Arial" panose="020B0604020202020204" pitchFamily="34" charset="0"/>
                        </a:rPr>
                        <a:t>31,6%</a:t>
                      </a:r>
                    </a:p>
                  </a:txBody>
                  <a:tcPr marL="7620" marR="7620" marT="7620" marB="0" anchor="ctr"/>
                </a:tc>
                <a:tc>
                  <a:txBody>
                    <a:bodyPr/>
                    <a:lstStyle/>
                    <a:p>
                      <a:pPr algn="ctr" rtl="0" fontAlgn="ctr"/>
                      <a:r>
                        <a:rPr lang="en-US" sz="1600" b="1" i="0" u="none" strike="noStrike" dirty="0">
                          <a:solidFill>
                            <a:srgbClr val="000000"/>
                          </a:solidFill>
                          <a:effectLst/>
                          <a:latin typeface="Arial" panose="020B0604020202020204" pitchFamily="34" charset="0"/>
                        </a:rPr>
                        <a:t>14,2%</a:t>
                      </a:r>
                    </a:p>
                  </a:txBody>
                  <a:tcPr marL="7620" marR="7620" marT="762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E09D627D-5C9C-4628-87A8-C9A9F00C4D80}"/>
              </a:ext>
            </a:extLst>
          </p:cNvPr>
          <p:cNvSpPr txBox="1">
            <a:spLocks/>
          </p:cNvSpPr>
          <p:nvPr/>
        </p:nvSpPr>
        <p:spPr bwMode="auto">
          <a:xfrm>
            <a:off x="68826" y="122278"/>
            <a:ext cx="8436482" cy="720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07" tIns="45604" rIns="91207" bIns="45604" numCol="1" anchor="ctr" anchorCtr="0" compatLnSpc="1">
            <a:prstTxWarp prst="textNoShape">
              <a:avLst/>
            </a:prstTxWarp>
          </a:bodyPr>
          <a:lstStyle>
            <a:lvl1pPr algn="l" defTabSz="457200" rtl="0" eaLnBrk="1" fontAlgn="base" hangingPunct="1">
              <a:spcBef>
                <a:spcPct val="0"/>
              </a:spcBef>
              <a:spcAft>
                <a:spcPct val="0"/>
              </a:spcAft>
              <a:defRPr sz="4400" b="1" kern="1200">
                <a:solidFill>
                  <a:srgbClr val="F36403"/>
                </a:solidFill>
                <a:latin typeface="Arial"/>
                <a:ea typeface="MS PGothic" pitchFamily="34" charset="-128"/>
                <a:cs typeface="Arial"/>
              </a:defRPr>
            </a:lvl1pPr>
            <a:lvl2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2pPr>
            <a:lvl3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3pPr>
            <a:lvl4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4pPr>
            <a:lvl5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5pPr>
            <a:lvl6pPr marL="457200" algn="l" defTabSz="457200" rtl="0" eaLnBrk="1" fontAlgn="base" hangingPunct="1">
              <a:spcBef>
                <a:spcPct val="0"/>
              </a:spcBef>
              <a:spcAft>
                <a:spcPct val="0"/>
              </a:spcAft>
              <a:defRPr b="1">
                <a:solidFill>
                  <a:srgbClr val="F36403"/>
                </a:solidFill>
                <a:latin typeface="Arial" pitchFamily="34" charset="0"/>
                <a:cs typeface="Arial" pitchFamily="34" charset="0"/>
              </a:defRPr>
            </a:lvl6pPr>
            <a:lvl7pPr marL="914400" algn="l" defTabSz="457200" rtl="0" eaLnBrk="1" fontAlgn="base" hangingPunct="1">
              <a:spcBef>
                <a:spcPct val="0"/>
              </a:spcBef>
              <a:spcAft>
                <a:spcPct val="0"/>
              </a:spcAft>
              <a:defRPr b="1">
                <a:solidFill>
                  <a:srgbClr val="F36403"/>
                </a:solidFill>
                <a:latin typeface="Arial" pitchFamily="34" charset="0"/>
                <a:cs typeface="Arial" pitchFamily="34" charset="0"/>
              </a:defRPr>
            </a:lvl7pPr>
            <a:lvl8pPr marL="1371600" algn="l" defTabSz="457200" rtl="0" eaLnBrk="1" fontAlgn="base" hangingPunct="1">
              <a:spcBef>
                <a:spcPct val="0"/>
              </a:spcBef>
              <a:spcAft>
                <a:spcPct val="0"/>
              </a:spcAft>
              <a:defRPr b="1">
                <a:solidFill>
                  <a:srgbClr val="F36403"/>
                </a:solidFill>
                <a:latin typeface="Arial" pitchFamily="34" charset="0"/>
                <a:cs typeface="Arial" pitchFamily="34" charset="0"/>
              </a:defRPr>
            </a:lvl8pPr>
            <a:lvl9pPr marL="1828800" algn="l" defTabSz="457200" rtl="0" eaLnBrk="1" fontAlgn="base" hangingPunct="1">
              <a:spcBef>
                <a:spcPct val="0"/>
              </a:spcBef>
              <a:spcAft>
                <a:spcPct val="0"/>
              </a:spcAft>
              <a:defRPr b="1">
                <a:solidFill>
                  <a:srgbClr val="F36403"/>
                </a:solidFill>
                <a:latin typeface="Arial" pitchFamily="34" charset="0"/>
                <a:cs typeface="Arial" pitchFamily="34" charset="0"/>
              </a:defRPr>
            </a:lvl9pPr>
          </a:lstStyle>
          <a:p>
            <a:pPr marL="0" marR="0" lvl="0" indent="0" algn="just" defTabSz="456057" rtl="0" eaLnBrk="1" fontAlgn="base" latinLnBrk="0" hangingPunct="1">
              <a:lnSpc>
                <a:spcPct val="100000"/>
              </a:lnSpc>
              <a:spcBef>
                <a:spcPct val="20000"/>
              </a:spcBef>
              <a:spcAft>
                <a:spcPct val="0"/>
              </a:spcAft>
              <a:buClr>
                <a:srgbClr val="F36403"/>
              </a:buClr>
              <a:buSzTx/>
              <a:buFontTx/>
              <a:buNone/>
              <a:tabLst/>
              <a:defRPr/>
            </a:pPr>
            <a:r>
              <a:rPr kumimoji="0" lang="en-US" sz="3100" b="1" i="0" u="none" strike="noStrike" kern="1200" cap="none" spc="0" normalizeH="0" baseline="0" noProof="0" dirty="0">
                <a:ln>
                  <a:noFill/>
                </a:ln>
                <a:solidFill>
                  <a:prstClr val="white"/>
                </a:solidFill>
                <a:effectLst/>
                <a:uLnTx/>
                <a:uFillTx/>
                <a:latin typeface="Century Gothic" panose="020B0502020202020204" pitchFamily="34" charset="0"/>
                <a:ea typeface="MS PGothic" pitchFamily="34" charset="-128"/>
                <a:cs typeface="Arial"/>
              </a:rPr>
              <a:t>2020/2021: Spending on Procurement</a:t>
            </a:r>
          </a:p>
        </p:txBody>
      </p:sp>
    </p:spTree>
    <p:extLst>
      <p:ext uri="{BB962C8B-B14F-4D97-AF65-F5344CB8AC3E}">
        <p14:creationId xmlns:p14="http://schemas.microsoft.com/office/powerpoint/2010/main" val="16448699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097443-18E9-4C68-A95F-7E7A29FAC01D}"/>
              </a:ext>
            </a:extLst>
          </p:cNvPr>
          <p:cNvSpPr>
            <a:spLocks noGrp="1"/>
          </p:cNvSpPr>
          <p:nvPr>
            <p:ph type="sldNum" sz="quarter" idx="12"/>
          </p:nvPr>
        </p:nvSpPr>
        <p:spPr/>
        <p:txBody>
          <a:bodyPr/>
          <a:lstStyle/>
          <a:p>
            <a:pPr marL="0" marR="0" lvl="0" indent="0" algn="r" defTabSz="456057" rtl="0" eaLnBrk="1" fontAlgn="base" latinLnBrk="0" hangingPunct="1">
              <a:lnSpc>
                <a:spcPct val="100000"/>
              </a:lnSpc>
              <a:spcBef>
                <a:spcPct val="0"/>
              </a:spcBef>
              <a:spcAft>
                <a:spcPct val="0"/>
              </a:spcAft>
              <a:buClrTx/>
              <a:buSzTx/>
              <a:buFontTx/>
              <a:buNone/>
              <a:tabLst/>
              <a:defRPr/>
            </a:pPr>
            <a:fld id="{6BEAD508-187F-9C41-8168-FD791BBC9830}" type="slidenum">
              <a:rPr kumimoji="0" lang="en-US" sz="1197"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rPr>
              <a:pPr marL="0" marR="0" lvl="0" indent="0" algn="r" defTabSz="456057" rtl="0" eaLnBrk="1" fontAlgn="base" latinLnBrk="0" hangingPunct="1">
                <a:lnSpc>
                  <a:spcPct val="100000"/>
                </a:lnSpc>
                <a:spcBef>
                  <a:spcPct val="0"/>
                </a:spcBef>
                <a:spcAft>
                  <a:spcPct val="0"/>
                </a:spcAft>
                <a:buClrTx/>
                <a:buSzTx/>
                <a:buFontTx/>
                <a:buNone/>
                <a:tabLst/>
                <a:defRPr/>
              </a:pPr>
              <a:t>61</a:t>
            </a:fld>
            <a:endParaRPr kumimoji="0" lang="en-US" sz="1197" b="0" i="0"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endParaRPr>
          </a:p>
        </p:txBody>
      </p:sp>
      <p:sp>
        <p:nvSpPr>
          <p:cNvPr id="6" name="Subtitle 2">
            <a:extLst>
              <a:ext uri="{FF2B5EF4-FFF2-40B4-BE49-F238E27FC236}">
                <a16:creationId xmlns:a16="http://schemas.microsoft.com/office/drawing/2014/main" id="{3D9A354D-7294-42F1-B2A4-0E30A3EEF3AE}"/>
              </a:ext>
            </a:extLst>
          </p:cNvPr>
          <p:cNvSpPr>
            <a:spLocks noGrp="1"/>
          </p:cNvSpPr>
          <p:nvPr>
            <p:ph idx="1"/>
          </p:nvPr>
        </p:nvSpPr>
        <p:spPr>
          <a:xfrm>
            <a:off x="0" y="1115015"/>
            <a:ext cx="8967019" cy="1184103"/>
          </a:xfrm>
        </p:spPr>
        <p:txBody>
          <a:bodyPr>
            <a:noAutofit/>
          </a:bodyPr>
          <a:lstStyle/>
          <a:p>
            <a:pPr marL="0" lvl="1" indent="0" algn="just">
              <a:buNone/>
            </a:pPr>
            <a:r>
              <a:rPr lang="en-GB" sz="1700" dirty="0">
                <a:latin typeface="Century Gothic" panose="020B0502020202020204" pitchFamily="34" charset="0"/>
              </a:rPr>
              <a:t>The total COVID-19 procurement expenditure on goods and services from 1 April 2020 to 31 March 2021 amounted to </a:t>
            </a:r>
            <a:r>
              <a:rPr lang="en-US" sz="1700" dirty="0">
                <a:latin typeface="Century Gothic" panose="020B0502020202020204" pitchFamily="34" charset="0"/>
              </a:rPr>
              <a:t>R1 873 051</a:t>
            </a:r>
            <a:r>
              <a:rPr lang="en-ZA" sz="1700" dirty="0">
                <a:latin typeface="Century Gothic" panose="020B0502020202020204" pitchFamily="34" charset="0"/>
              </a:rPr>
              <a:t>.</a:t>
            </a:r>
          </a:p>
          <a:p>
            <a:pPr marL="0" lvl="1" indent="0" algn="just">
              <a:buNone/>
            </a:pPr>
            <a:r>
              <a:rPr lang="en-GB" sz="1700" dirty="0">
                <a:latin typeface="Century Gothic" panose="020B0502020202020204" pitchFamily="34" charset="0"/>
              </a:rPr>
              <a:t>The procurement expenditure on </a:t>
            </a:r>
            <a:r>
              <a:rPr lang="en-ZA" sz="1700" dirty="0">
                <a:latin typeface="Century Gothic" panose="020B0502020202020204" pitchFamily="34" charset="0"/>
              </a:rPr>
              <a:t>SMMEs, Black, Women and Youth Owned Companies is depicted below </a:t>
            </a:r>
            <a:r>
              <a:rPr lang="en-GB" sz="1700" dirty="0">
                <a:latin typeface="Century Gothic" panose="020B0502020202020204" pitchFamily="34" charset="0"/>
              </a:rPr>
              <a:t>as follows:</a:t>
            </a:r>
            <a:endParaRPr lang="en-ZA" sz="1700" dirty="0">
              <a:latin typeface="Century Gothic" panose="020B0502020202020204" pitchFamily="34" charset="0"/>
            </a:endParaRPr>
          </a:p>
          <a:p>
            <a:pPr marL="0" lvl="1" indent="0" algn="just">
              <a:buNone/>
            </a:pPr>
            <a:endParaRPr lang="en-ZA" sz="1995" b="1" dirty="0">
              <a:latin typeface="Gill Sans MT" panose="020B0502020104020203" pitchFamily="34" charset="0"/>
            </a:endParaRPr>
          </a:p>
        </p:txBody>
      </p:sp>
      <p:graphicFrame>
        <p:nvGraphicFramePr>
          <p:cNvPr id="9" name="Table 8">
            <a:extLst>
              <a:ext uri="{FF2B5EF4-FFF2-40B4-BE49-F238E27FC236}">
                <a16:creationId xmlns:a16="http://schemas.microsoft.com/office/drawing/2014/main" id="{C6DBE052-02A8-2449-92B7-E3BFAA813AAE}"/>
              </a:ext>
            </a:extLst>
          </p:cNvPr>
          <p:cNvGraphicFramePr>
            <a:graphicFrameLocks noGrp="1"/>
          </p:cNvGraphicFramePr>
          <p:nvPr>
            <p:extLst>
              <p:ext uri="{D42A27DB-BD31-4B8C-83A1-F6EECF244321}">
                <p14:modId xmlns:p14="http://schemas.microsoft.com/office/powerpoint/2010/main" val="1766462570"/>
              </p:ext>
            </p:extLst>
          </p:nvPr>
        </p:nvGraphicFramePr>
        <p:xfrm>
          <a:off x="167148" y="2359192"/>
          <a:ext cx="8799871" cy="2122153"/>
        </p:xfrm>
        <a:graphic>
          <a:graphicData uri="http://schemas.openxmlformats.org/drawingml/2006/table">
            <a:tbl>
              <a:tblPr firstRow="1" bandRow="1">
                <a:tableStyleId>{5C22544A-7EE6-4342-B048-85BDC9FD1C3A}</a:tableStyleId>
              </a:tblPr>
              <a:tblGrid>
                <a:gridCol w="1921624">
                  <a:extLst>
                    <a:ext uri="{9D8B030D-6E8A-4147-A177-3AD203B41FA5}">
                      <a16:colId xmlns:a16="http://schemas.microsoft.com/office/drawing/2014/main" val="20000"/>
                    </a:ext>
                  </a:extLst>
                </a:gridCol>
                <a:gridCol w="1771610">
                  <a:extLst>
                    <a:ext uri="{9D8B030D-6E8A-4147-A177-3AD203B41FA5}">
                      <a16:colId xmlns:a16="http://schemas.microsoft.com/office/drawing/2014/main" val="20001"/>
                    </a:ext>
                  </a:extLst>
                </a:gridCol>
                <a:gridCol w="1681058">
                  <a:extLst>
                    <a:ext uri="{9D8B030D-6E8A-4147-A177-3AD203B41FA5}">
                      <a16:colId xmlns:a16="http://schemas.microsoft.com/office/drawing/2014/main" val="20002"/>
                    </a:ext>
                  </a:extLst>
                </a:gridCol>
                <a:gridCol w="1674474">
                  <a:extLst>
                    <a:ext uri="{9D8B030D-6E8A-4147-A177-3AD203B41FA5}">
                      <a16:colId xmlns:a16="http://schemas.microsoft.com/office/drawing/2014/main" val="20003"/>
                    </a:ext>
                  </a:extLst>
                </a:gridCol>
                <a:gridCol w="1751105">
                  <a:extLst>
                    <a:ext uri="{9D8B030D-6E8A-4147-A177-3AD203B41FA5}">
                      <a16:colId xmlns:a16="http://schemas.microsoft.com/office/drawing/2014/main" val="1184478447"/>
                    </a:ext>
                  </a:extLst>
                </a:gridCol>
              </a:tblGrid>
              <a:tr h="155029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a:t>
                      </a:r>
                      <a:r>
                        <a:rPr lang="en-US" sz="1600" baseline="0" dirty="0">
                          <a:latin typeface="Arial" panose="020B0604020202020204" pitchFamily="34" charset="0"/>
                          <a:cs typeface="Arial" panose="020B0604020202020204" pitchFamily="34" charset="0"/>
                        </a:rPr>
                        <a:t> PROCUREMENT</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aseline="0" dirty="0">
                          <a:latin typeface="Arial" panose="020B0604020202020204" pitchFamily="34" charset="0"/>
                          <a:cs typeface="Arial" panose="020B0604020202020204" pitchFamily="34" charset="0"/>
                        </a:rPr>
                        <a:t>EXPENDITURE</a:t>
                      </a: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SMME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BLACK COMPANIES</a:t>
                      </a:r>
                    </a:p>
                    <a:p>
                      <a:pPr algn="ctr"/>
                      <a:endParaRPr lang="en-US" sz="1600" dirty="0">
                        <a:latin typeface="Arial" panose="020B0604020202020204" pitchFamily="34" charset="0"/>
                        <a:cs typeface="Arial" panose="020B0604020202020204" pitchFamily="34" charset="0"/>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WOMAN OWNED COMPANIES</a:t>
                      </a: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TOTAL EXPENDITURE ON YOUTH OWNED COMPANIES</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600" dirty="0">
                        <a:latin typeface="Arial" panose="020B0604020202020204" pitchFamily="34" charset="0"/>
                        <a:cs typeface="Arial" panose="020B0604020202020204" pitchFamily="34" charset="0"/>
                      </a:endParaRPr>
                    </a:p>
                  </a:txBody>
                  <a:tcPr marL="91207" marR="91207" marT="45488" marB="45488"/>
                </a:tc>
                <a:extLst>
                  <a:ext uri="{0D108BD9-81ED-4DB2-BD59-A6C34878D82A}">
                    <a16:rowId xmlns:a16="http://schemas.microsoft.com/office/drawing/2014/main" val="10000"/>
                  </a:ext>
                </a:extLst>
              </a:tr>
              <a:tr h="568137">
                <a:tc>
                  <a:txBody>
                    <a:bodyPr/>
                    <a:lstStyle/>
                    <a:p>
                      <a:pPr algn="ctr" rtl="0" fontAlgn="ctr"/>
                      <a:r>
                        <a:rPr lang="en-US" sz="1600" b="1" i="0" u="none" strike="noStrike">
                          <a:solidFill>
                            <a:srgbClr val="000000"/>
                          </a:solidFill>
                          <a:effectLst/>
                          <a:latin typeface="Arial" panose="020B0604020202020204" pitchFamily="34" charset="0"/>
                        </a:rPr>
                        <a:t>R1 873 051</a:t>
                      </a:r>
                    </a:p>
                  </a:txBody>
                  <a:tcPr marL="0" marR="0" marT="0" marB="0" anchor="ctr"/>
                </a:tc>
                <a:tc>
                  <a:txBody>
                    <a:bodyPr/>
                    <a:lstStyle/>
                    <a:p>
                      <a:pPr algn="ctr" rtl="0" fontAlgn="ctr"/>
                      <a:r>
                        <a:rPr lang="en-US" sz="1600" b="1" i="0" u="none" strike="noStrike">
                          <a:solidFill>
                            <a:srgbClr val="000000"/>
                          </a:solidFill>
                          <a:effectLst/>
                          <a:latin typeface="Arial" panose="020B0604020202020204" pitchFamily="34" charset="0"/>
                        </a:rPr>
                        <a:t>R1 748 595</a:t>
                      </a:r>
                    </a:p>
                  </a:txBody>
                  <a:tcPr marL="0" marR="0" marT="0" marB="0" anchor="ctr"/>
                </a:tc>
                <a:tc>
                  <a:txBody>
                    <a:bodyPr/>
                    <a:lstStyle/>
                    <a:p>
                      <a:pPr algn="ctr" rtl="0" fontAlgn="ctr"/>
                      <a:r>
                        <a:rPr lang="en-US" sz="1600" b="1" i="0" u="none" strike="noStrike">
                          <a:solidFill>
                            <a:srgbClr val="000000"/>
                          </a:solidFill>
                          <a:effectLst/>
                          <a:latin typeface="Arial" panose="020B0604020202020204" pitchFamily="34" charset="0"/>
                        </a:rPr>
                        <a:t>R1 368 039</a:t>
                      </a:r>
                    </a:p>
                  </a:txBody>
                  <a:tcPr marL="0" marR="0" marT="0" marB="0" anchor="ctr"/>
                </a:tc>
                <a:tc>
                  <a:txBody>
                    <a:bodyPr/>
                    <a:lstStyle/>
                    <a:p>
                      <a:pPr algn="ctr" rtl="0" fontAlgn="ctr"/>
                      <a:r>
                        <a:rPr lang="en-US" sz="1600" b="1" i="0" u="none" strike="noStrike">
                          <a:solidFill>
                            <a:srgbClr val="000000"/>
                          </a:solidFill>
                          <a:effectLst/>
                          <a:latin typeface="Arial" panose="020B0604020202020204" pitchFamily="34" charset="0"/>
                        </a:rPr>
                        <a:t>R304 960</a:t>
                      </a:r>
                    </a:p>
                  </a:txBody>
                  <a:tcPr marL="0" marR="0" marT="0" marB="0" anchor="ctr"/>
                </a:tc>
                <a:tc>
                  <a:txBody>
                    <a:bodyPr/>
                    <a:lstStyle/>
                    <a:p>
                      <a:pPr algn="ctr" rtl="0" fontAlgn="ctr"/>
                      <a:r>
                        <a:rPr lang="en-US" sz="1600" b="1" i="0" u="none" strike="noStrike" dirty="0">
                          <a:solidFill>
                            <a:srgbClr val="000000"/>
                          </a:solidFill>
                          <a:effectLst/>
                          <a:latin typeface="Arial" panose="020B0604020202020204" pitchFamily="34" charset="0"/>
                        </a:rPr>
                        <a:t>R1 122 035</a:t>
                      </a:r>
                    </a:p>
                  </a:txBody>
                  <a:tcPr marL="0" marR="0" marT="0" marB="0" anchor="ctr"/>
                </a:tc>
                <a:extLst>
                  <a:ext uri="{0D108BD9-81ED-4DB2-BD59-A6C34878D82A}">
                    <a16:rowId xmlns:a16="http://schemas.microsoft.com/office/drawing/2014/main" val="10001"/>
                  </a:ext>
                </a:extLst>
              </a:tr>
            </a:tbl>
          </a:graphicData>
        </a:graphic>
      </p:graphicFrame>
      <p:graphicFrame>
        <p:nvGraphicFramePr>
          <p:cNvPr id="10" name="Table 9">
            <a:extLst>
              <a:ext uri="{FF2B5EF4-FFF2-40B4-BE49-F238E27FC236}">
                <a16:creationId xmlns:a16="http://schemas.microsoft.com/office/drawing/2014/main" id="{126E3F9D-3366-E541-A148-607DA0A6559B}"/>
              </a:ext>
            </a:extLst>
          </p:cNvPr>
          <p:cNvGraphicFramePr>
            <a:graphicFrameLocks noGrp="1"/>
          </p:cNvGraphicFramePr>
          <p:nvPr>
            <p:extLst>
              <p:ext uri="{D42A27DB-BD31-4B8C-83A1-F6EECF244321}">
                <p14:modId xmlns:p14="http://schemas.microsoft.com/office/powerpoint/2010/main" val="1886293969"/>
              </p:ext>
            </p:extLst>
          </p:nvPr>
        </p:nvGraphicFramePr>
        <p:xfrm>
          <a:off x="167148" y="4550845"/>
          <a:ext cx="8799871" cy="1435290"/>
        </p:xfrm>
        <a:graphic>
          <a:graphicData uri="http://schemas.openxmlformats.org/drawingml/2006/table">
            <a:tbl>
              <a:tblPr firstRow="1" bandRow="1">
                <a:tableStyleId>{5C22544A-7EE6-4342-B048-85BDC9FD1C3A}</a:tableStyleId>
              </a:tblPr>
              <a:tblGrid>
                <a:gridCol w="1911643">
                  <a:extLst>
                    <a:ext uri="{9D8B030D-6E8A-4147-A177-3AD203B41FA5}">
                      <a16:colId xmlns:a16="http://schemas.microsoft.com/office/drawing/2014/main" val="20000"/>
                    </a:ext>
                  </a:extLst>
                </a:gridCol>
                <a:gridCol w="2560198">
                  <a:extLst>
                    <a:ext uri="{9D8B030D-6E8A-4147-A177-3AD203B41FA5}">
                      <a16:colId xmlns:a16="http://schemas.microsoft.com/office/drawing/2014/main" val="20001"/>
                    </a:ext>
                  </a:extLst>
                </a:gridCol>
                <a:gridCol w="2082882">
                  <a:extLst>
                    <a:ext uri="{9D8B030D-6E8A-4147-A177-3AD203B41FA5}">
                      <a16:colId xmlns:a16="http://schemas.microsoft.com/office/drawing/2014/main" val="20002"/>
                    </a:ext>
                  </a:extLst>
                </a:gridCol>
                <a:gridCol w="2245148">
                  <a:extLst>
                    <a:ext uri="{9D8B030D-6E8A-4147-A177-3AD203B41FA5}">
                      <a16:colId xmlns:a16="http://schemas.microsoft.com/office/drawing/2014/main" val="2664668599"/>
                    </a:ext>
                  </a:extLst>
                </a:gridCol>
              </a:tblGrid>
              <a:tr h="1063852">
                <a:tc>
                  <a:txBody>
                    <a:bodyPr/>
                    <a:lstStyle/>
                    <a:p>
                      <a:pPr algn="ctr"/>
                      <a:r>
                        <a:rPr lang="en-US" sz="1600" dirty="0">
                          <a:latin typeface="Gill Sans MT"/>
                          <a:cs typeface="Gill Sans MT"/>
                        </a:rPr>
                        <a:t>% EXPENDITURE ON SMME COMPANIES</a:t>
                      </a:r>
                    </a:p>
                  </a:txBody>
                  <a:tcPr marL="91207" marR="91207" marT="45488" marB="45488"/>
                </a:tc>
                <a:tc>
                  <a:txBody>
                    <a:bodyPr/>
                    <a:lstStyle/>
                    <a:p>
                      <a:pPr algn="ctr"/>
                      <a:r>
                        <a:rPr lang="en-US" sz="1600" dirty="0">
                          <a:latin typeface="Gill Sans MT"/>
                          <a:cs typeface="Gill Sans MT"/>
                        </a:rPr>
                        <a:t>%</a:t>
                      </a:r>
                      <a:r>
                        <a:rPr lang="en-US" sz="1600" baseline="0" dirty="0">
                          <a:latin typeface="Gill Sans MT"/>
                          <a:cs typeface="Gill Sans MT"/>
                        </a:rPr>
                        <a:t> EXPENDITURE ON BLACK OWNED COMPANIES </a:t>
                      </a:r>
                      <a:endParaRPr lang="en-US" sz="1600" dirty="0">
                        <a:latin typeface="Gill Sans MT"/>
                        <a:cs typeface="Gill Sans MT"/>
                      </a:endParaRPr>
                    </a:p>
                  </a:txBody>
                  <a:tcPr marL="91207" marR="91207" marT="45488" marB="45488"/>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WOMEN OWNED COMPANIES </a:t>
                      </a:r>
                      <a:endParaRPr lang="en-US" sz="1600" dirty="0">
                        <a:latin typeface="Gill Sans MT"/>
                        <a:cs typeface="Gill Sans MT"/>
                      </a:endParaRPr>
                    </a:p>
                  </a:txBody>
                  <a:tcPr marL="91207" marR="91207" marT="45488" marB="4548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Gill Sans MT"/>
                          <a:cs typeface="Gill Sans MT"/>
                        </a:rPr>
                        <a:t>%</a:t>
                      </a:r>
                      <a:r>
                        <a:rPr lang="en-US" sz="1600" baseline="0" dirty="0">
                          <a:latin typeface="Gill Sans MT"/>
                          <a:cs typeface="Gill Sans MT"/>
                        </a:rPr>
                        <a:t> EXPENDITURE ON  YOUTH OWNED COMPANIES </a:t>
                      </a:r>
                      <a:endParaRPr lang="en-US" sz="1600" dirty="0">
                        <a:latin typeface="Gill Sans MT"/>
                        <a:cs typeface="Gill Sans MT"/>
                      </a:endParaRPr>
                    </a:p>
                  </a:txBody>
                  <a:tcPr marL="91207" marR="91207" marT="45488" marB="45488"/>
                </a:tc>
                <a:extLst>
                  <a:ext uri="{0D108BD9-81ED-4DB2-BD59-A6C34878D82A}">
                    <a16:rowId xmlns:a16="http://schemas.microsoft.com/office/drawing/2014/main" val="10000"/>
                  </a:ext>
                </a:extLst>
              </a:tr>
              <a:tr h="368954">
                <a:tc>
                  <a:txBody>
                    <a:bodyPr/>
                    <a:lstStyle/>
                    <a:p>
                      <a:pPr algn="ctr" rtl="0" fontAlgn="ctr"/>
                      <a:r>
                        <a:rPr lang="en-US" sz="1600" b="1" i="0" u="none" strike="noStrike">
                          <a:solidFill>
                            <a:srgbClr val="000000"/>
                          </a:solidFill>
                          <a:effectLst/>
                          <a:latin typeface="Arial" panose="020B0604020202020204" pitchFamily="34" charset="0"/>
                        </a:rPr>
                        <a:t>93,4%</a:t>
                      </a:r>
                    </a:p>
                  </a:txBody>
                  <a:tcPr marL="0" marR="0" marT="0" marB="0" anchor="ctr"/>
                </a:tc>
                <a:tc>
                  <a:txBody>
                    <a:bodyPr/>
                    <a:lstStyle/>
                    <a:p>
                      <a:pPr algn="ctr" rtl="0" fontAlgn="ctr"/>
                      <a:r>
                        <a:rPr lang="en-US" sz="1600" b="1" i="0" u="none" strike="noStrike">
                          <a:solidFill>
                            <a:srgbClr val="000000"/>
                          </a:solidFill>
                          <a:effectLst/>
                          <a:latin typeface="Arial" panose="020B0604020202020204" pitchFamily="34" charset="0"/>
                        </a:rPr>
                        <a:t>73,0%</a:t>
                      </a:r>
                    </a:p>
                  </a:txBody>
                  <a:tcPr marL="0" marR="0" marT="0" marB="0" anchor="ctr"/>
                </a:tc>
                <a:tc>
                  <a:txBody>
                    <a:bodyPr/>
                    <a:lstStyle/>
                    <a:p>
                      <a:pPr algn="ctr" rtl="0" fontAlgn="ctr"/>
                      <a:r>
                        <a:rPr lang="en-US" sz="1600" b="1" i="0" u="none" strike="noStrike">
                          <a:solidFill>
                            <a:srgbClr val="000000"/>
                          </a:solidFill>
                          <a:effectLst/>
                          <a:latin typeface="Arial" panose="020B0604020202020204" pitchFamily="34" charset="0"/>
                        </a:rPr>
                        <a:t>16,3%</a:t>
                      </a:r>
                    </a:p>
                  </a:txBody>
                  <a:tcPr marL="0" marR="0" marT="0" marB="0" anchor="ctr"/>
                </a:tc>
                <a:tc>
                  <a:txBody>
                    <a:bodyPr/>
                    <a:lstStyle/>
                    <a:p>
                      <a:pPr algn="ctr" rtl="0" fontAlgn="ctr"/>
                      <a:r>
                        <a:rPr lang="en-US" sz="1600" b="1" i="0" u="none" strike="noStrike" dirty="0">
                          <a:solidFill>
                            <a:srgbClr val="000000"/>
                          </a:solidFill>
                          <a:effectLst/>
                          <a:latin typeface="Arial" panose="020B0604020202020204" pitchFamily="34" charset="0"/>
                        </a:rPr>
                        <a:t>59,9%</a:t>
                      </a:r>
                    </a:p>
                  </a:txBody>
                  <a:tcPr marL="0" marR="0"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BB2FC476-550B-477A-B783-CFB86C4ADA5D}"/>
              </a:ext>
            </a:extLst>
          </p:cNvPr>
          <p:cNvSpPr txBox="1">
            <a:spLocks/>
          </p:cNvSpPr>
          <p:nvPr/>
        </p:nvSpPr>
        <p:spPr bwMode="auto">
          <a:xfrm>
            <a:off x="0" y="181635"/>
            <a:ext cx="8967019" cy="7204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207" tIns="45604" rIns="91207" bIns="45604" numCol="1" anchor="ctr" anchorCtr="0" compatLnSpc="1">
            <a:prstTxWarp prst="textNoShape">
              <a:avLst/>
            </a:prstTxWarp>
          </a:bodyPr>
          <a:lstStyle>
            <a:lvl1pPr algn="l" defTabSz="457200" rtl="0" eaLnBrk="1" fontAlgn="base" hangingPunct="1">
              <a:spcBef>
                <a:spcPct val="0"/>
              </a:spcBef>
              <a:spcAft>
                <a:spcPct val="0"/>
              </a:spcAft>
              <a:defRPr sz="4400" b="1" kern="1200">
                <a:solidFill>
                  <a:srgbClr val="F36403"/>
                </a:solidFill>
                <a:latin typeface="Arial"/>
                <a:ea typeface="MS PGothic" pitchFamily="34" charset="-128"/>
                <a:cs typeface="Arial"/>
              </a:defRPr>
            </a:lvl1pPr>
            <a:lvl2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2pPr>
            <a:lvl3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3pPr>
            <a:lvl4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4pPr>
            <a:lvl5pPr algn="l" defTabSz="457200" rtl="0" eaLnBrk="1" fontAlgn="base" hangingPunct="1">
              <a:spcBef>
                <a:spcPct val="0"/>
              </a:spcBef>
              <a:spcAft>
                <a:spcPct val="0"/>
              </a:spcAft>
              <a:defRPr sz="4400" b="1">
                <a:solidFill>
                  <a:srgbClr val="F36403"/>
                </a:solidFill>
                <a:latin typeface="Arial" pitchFamily="34" charset="0"/>
                <a:ea typeface="MS PGothic" pitchFamily="34" charset="-128"/>
                <a:cs typeface="Arial" pitchFamily="34" charset="0"/>
              </a:defRPr>
            </a:lvl5pPr>
            <a:lvl6pPr marL="457200" algn="l" defTabSz="457200" rtl="0" eaLnBrk="1" fontAlgn="base" hangingPunct="1">
              <a:spcBef>
                <a:spcPct val="0"/>
              </a:spcBef>
              <a:spcAft>
                <a:spcPct val="0"/>
              </a:spcAft>
              <a:defRPr b="1">
                <a:solidFill>
                  <a:srgbClr val="F36403"/>
                </a:solidFill>
                <a:latin typeface="Arial" pitchFamily="34" charset="0"/>
                <a:cs typeface="Arial" pitchFamily="34" charset="0"/>
              </a:defRPr>
            </a:lvl6pPr>
            <a:lvl7pPr marL="914400" algn="l" defTabSz="457200" rtl="0" eaLnBrk="1" fontAlgn="base" hangingPunct="1">
              <a:spcBef>
                <a:spcPct val="0"/>
              </a:spcBef>
              <a:spcAft>
                <a:spcPct val="0"/>
              </a:spcAft>
              <a:defRPr b="1">
                <a:solidFill>
                  <a:srgbClr val="F36403"/>
                </a:solidFill>
                <a:latin typeface="Arial" pitchFamily="34" charset="0"/>
                <a:cs typeface="Arial" pitchFamily="34" charset="0"/>
              </a:defRPr>
            </a:lvl7pPr>
            <a:lvl8pPr marL="1371600" algn="l" defTabSz="457200" rtl="0" eaLnBrk="1" fontAlgn="base" hangingPunct="1">
              <a:spcBef>
                <a:spcPct val="0"/>
              </a:spcBef>
              <a:spcAft>
                <a:spcPct val="0"/>
              </a:spcAft>
              <a:defRPr b="1">
                <a:solidFill>
                  <a:srgbClr val="F36403"/>
                </a:solidFill>
                <a:latin typeface="Arial" pitchFamily="34" charset="0"/>
                <a:cs typeface="Arial" pitchFamily="34" charset="0"/>
              </a:defRPr>
            </a:lvl8pPr>
            <a:lvl9pPr marL="1828800" algn="l" defTabSz="457200" rtl="0" eaLnBrk="1" fontAlgn="base" hangingPunct="1">
              <a:spcBef>
                <a:spcPct val="0"/>
              </a:spcBef>
              <a:spcAft>
                <a:spcPct val="0"/>
              </a:spcAft>
              <a:defRPr b="1">
                <a:solidFill>
                  <a:srgbClr val="F36403"/>
                </a:solidFill>
                <a:latin typeface="Arial" pitchFamily="34" charset="0"/>
                <a:cs typeface="Arial" pitchFamily="34" charset="0"/>
              </a:defRPr>
            </a:lvl9pPr>
          </a:lstStyle>
          <a:p>
            <a:pPr marL="0" marR="0" lvl="0" indent="0" defTabSz="456057" rtl="0" eaLnBrk="1" fontAlgn="base" latinLnBrk="0" hangingPunct="1">
              <a:lnSpc>
                <a:spcPct val="100000"/>
              </a:lnSpc>
              <a:spcBef>
                <a:spcPct val="20000"/>
              </a:spcBef>
              <a:spcAft>
                <a:spcPct val="0"/>
              </a:spcAft>
              <a:buClr>
                <a:srgbClr val="F36403"/>
              </a:buClr>
              <a:buSzTx/>
              <a:buFontTx/>
              <a:buNone/>
              <a:tabLst/>
              <a:defRPr/>
            </a:pPr>
            <a:r>
              <a:rPr kumimoji="0" lang="en-US" sz="2793" b="1" i="0" u="none" strike="noStrike" kern="1200" cap="none" spc="0" normalizeH="0" baseline="0" noProof="0" dirty="0">
                <a:ln>
                  <a:noFill/>
                </a:ln>
                <a:solidFill>
                  <a:prstClr val="white"/>
                </a:solidFill>
                <a:effectLst/>
                <a:uLnTx/>
                <a:uFillTx/>
                <a:latin typeface="Century Gothic" panose="020B0502020202020204" pitchFamily="34" charset="0"/>
                <a:ea typeface="MS PGothic" pitchFamily="34" charset="-128"/>
                <a:cs typeface="Arial"/>
              </a:rPr>
              <a:t>2020/21 Spending on COVID-19 Procurement</a:t>
            </a:r>
          </a:p>
        </p:txBody>
      </p:sp>
    </p:spTree>
    <p:extLst>
      <p:ext uri="{BB962C8B-B14F-4D97-AF65-F5344CB8AC3E}">
        <p14:creationId xmlns:p14="http://schemas.microsoft.com/office/powerpoint/2010/main" val="1870058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40021F-DA4D-46BA-A76A-90A6AF46570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62</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32524B47-BC00-41A7-9C92-42C24EA5030B}"/>
              </a:ext>
            </a:extLst>
          </p:cNvPr>
          <p:cNvSpPr>
            <a:spLocks noGrp="1"/>
          </p:cNvSpPr>
          <p:nvPr>
            <p:ph type="title"/>
          </p:nvPr>
        </p:nvSpPr>
        <p:spPr>
          <a:xfrm>
            <a:off x="0" y="121116"/>
            <a:ext cx="9144000" cy="845535"/>
          </a:xfrm>
        </p:spPr>
        <p:txBody>
          <a:bodyPr>
            <a:noAutofit/>
          </a:bodyPr>
          <a:lstStyle/>
          <a:p>
            <a:r>
              <a:rPr lang="en-US" sz="3100" b="1" dirty="0">
                <a:latin typeface="Century Gothic" panose="020B0502020202020204" pitchFamily="34" charset="0"/>
              </a:rPr>
              <a:t>Average Payment Days of Invoices Per Month For 2019/20 And 2020/21 Financial Years</a:t>
            </a:r>
          </a:p>
        </p:txBody>
      </p:sp>
      <p:graphicFrame>
        <p:nvGraphicFramePr>
          <p:cNvPr id="9" name="Content Placeholder 4">
            <a:extLst>
              <a:ext uri="{FF2B5EF4-FFF2-40B4-BE49-F238E27FC236}">
                <a16:creationId xmlns:a16="http://schemas.microsoft.com/office/drawing/2014/main" id="{62164046-FB5D-4C60-A336-1B430DE2900C}"/>
              </a:ext>
            </a:extLst>
          </p:cNvPr>
          <p:cNvGraphicFramePr>
            <a:graphicFrameLocks noGrp="1"/>
          </p:cNvGraphicFramePr>
          <p:nvPr>
            <p:ph idx="1"/>
            <p:extLst>
              <p:ext uri="{D42A27DB-BD31-4B8C-83A1-F6EECF244321}">
                <p14:modId xmlns:p14="http://schemas.microsoft.com/office/powerpoint/2010/main" val="2370954062"/>
              </p:ext>
            </p:extLst>
          </p:nvPr>
        </p:nvGraphicFramePr>
        <p:xfrm>
          <a:off x="108155" y="1050926"/>
          <a:ext cx="8957187" cy="5764032"/>
        </p:xfrm>
        <a:graphic>
          <a:graphicData uri="http://schemas.openxmlformats.org/drawingml/2006/table">
            <a:tbl>
              <a:tblPr firstRow="1" bandRow="1">
                <a:tableStyleId>{5C22544A-7EE6-4342-B048-85BDC9FD1C3A}</a:tableStyleId>
              </a:tblPr>
              <a:tblGrid>
                <a:gridCol w="4423163">
                  <a:extLst>
                    <a:ext uri="{9D8B030D-6E8A-4147-A177-3AD203B41FA5}">
                      <a16:colId xmlns:a16="http://schemas.microsoft.com/office/drawing/2014/main" val="20000"/>
                    </a:ext>
                  </a:extLst>
                </a:gridCol>
                <a:gridCol w="2427559">
                  <a:extLst>
                    <a:ext uri="{9D8B030D-6E8A-4147-A177-3AD203B41FA5}">
                      <a16:colId xmlns:a16="http://schemas.microsoft.com/office/drawing/2014/main" val="2249556431"/>
                    </a:ext>
                  </a:extLst>
                </a:gridCol>
                <a:gridCol w="2106465">
                  <a:extLst>
                    <a:ext uri="{9D8B030D-6E8A-4147-A177-3AD203B41FA5}">
                      <a16:colId xmlns:a16="http://schemas.microsoft.com/office/drawing/2014/main" val="20001"/>
                    </a:ext>
                  </a:extLst>
                </a:gridCol>
              </a:tblGrid>
              <a:tr h="350171">
                <a:tc rowSpan="2">
                  <a:txBody>
                    <a:bodyPr/>
                    <a:lstStyle/>
                    <a:p>
                      <a:pPr algn="ctr"/>
                      <a:r>
                        <a:rPr lang="en-US" sz="1900" dirty="0">
                          <a:solidFill>
                            <a:schemeClr val="tx1"/>
                          </a:solidFill>
                          <a:latin typeface="Century Gothic" panose="020B0502020202020204" pitchFamily="34" charset="0"/>
                          <a:cs typeface="Arial" panose="020B0604020202020204" pitchFamily="34" charset="0"/>
                        </a:rPr>
                        <a:t>Month</a:t>
                      </a:r>
                    </a:p>
                  </a:txBody>
                  <a:tcPr marL="91207" marR="91207" marT="45604" marB="45604"/>
                </a:tc>
                <a:tc gridSpan="2">
                  <a:txBody>
                    <a:bodyPr/>
                    <a:lstStyle/>
                    <a:p>
                      <a:pPr algn="ctr"/>
                      <a:r>
                        <a:rPr lang="en-US" sz="1900" dirty="0">
                          <a:solidFill>
                            <a:schemeClr val="tx1"/>
                          </a:solidFill>
                          <a:latin typeface="Century Gothic" panose="020B0502020202020204" pitchFamily="34" charset="0"/>
                          <a:cs typeface="Arial" panose="020B0604020202020204" pitchFamily="34" charset="0"/>
                        </a:rPr>
                        <a:t>Average</a:t>
                      </a:r>
                      <a:r>
                        <a:rPr lang="en-US" sz="1900" baseline="0" dirty="0">
                          <a:solidFill>
                            <a:schemeClr val="tx1"/>
                          </a:solidFill>
                          <a:latin typeface="Century Gothic" panose="020B0502020202020204" pitchFamily="34" charset="0"/>
                          <a:cs typeface="Arial" panose="020B0604020202020204" pitchFamily="34" charset="0"/>
                        </a:rPr>
                        <a:t> payment days</a:t>
                      </a:r>
                      <a:endParaRPr lang="en-US" sz="1900" dirty="0">
                        <a:solidFill>
                          <a:schemeClr val="tx1"/>
                        </a:solidFill>
                        <a:latin typeface="Century Gothic" panose="020B0502020202020204" pitchFamily="34" charset="0"/>
                        <a:cs typeface="Arial" panose="020B0604020202020204" pitchFamily="34" charset="0"/>
                      </a:endParaRPr>
                    </a:p>
                  </a:txBody>
                  <a:tcPr marL="91207" marR="91207" marT="45604" marB="45604"/>
                </a:tc>
                <a:tc hMerge="1">
                  <a:txBody>
                    <a:bodyPr/>
                    <a:lstStyle/>
                    <a:p>
                      <a:pPr algn="ctr"/>
                      <a:endParaRPr lang="en-US" sz="1800" dirty="0">
                        <a:solidFill>
                          <a:schemeClr val="tx1"/>
                        </a:solidFill>
                        <a:latin typeface="Arial"/>
                        <a:cs typeface="Arial"/>
                      </a:endParaRPr>
                    </a:p>
                  </a:txBody>
                  <a:tcPr marL="91207" marR="91207" marT="45604" marB="45604"/>
                </a:tc>
                <a:extLst>
                  <a:ext uri="{0D108BD9-81ED-4DB2-BD59-A6C34878D82A}">
                    <a16:rowId xmlns:a16="http://schemas.microsoft.com/office/drawing/2014/main" val="10000"/>
                  </a:ext>
                </a:extLst>
              </a:tr>
              <a:tr h="383458">
                <a:tc vMerge="1">
                  <a:txBody>
                    <a:bodyPr/>
                    <a:lstStyle/>
                    <a:p>
                      <a:pPr algn="l"/>
                      <a:endParaRPr lang="en-US" sz="1800" dirty="0">
                        <a:latin typeface="Arial"/>
                        <a:cs typeface="Arial"/>
                      </a:endParaRPr>
                    </a:p>
                  </a:txBody>
                  <a:tcPr marL="91207" marR="91207" marT="45604" marB="45604"/>
                </a:tc>
                <a:tc>
                  <a:txBody>
                    <a:bodyPr/>
                    <a:lstStyle/>
                    <a:p>
                      <a:pPr algn="ctr"/>
                      <a:r>
                        <a:rPr lang="en-US" sz="1900" b="1" dirty="0">
                          <a:latin typeface="Century Gothic" panose="020B0502020202020204" pitchFamily="34" charset="0"/>
                          <a:cs typeface="Arial" panose="020B0604020202020204" pitchFamily="34" charset="0"/>
                        </a:rPr>
                        <a:t>2020/21</a:t>
                      </a:r>
                    </a:p>
                  </a:txBody>
                  <a:tcPr marL="91207" marR="91207" marT="45604" marB="45604"/>
                </a:tc>
                <a:tc>
                  <a:txBody>
                    <a:bodyPr/>
                    <a:lstStyle/>
                    <a:p>
                      <a:pPr algn="ctr"/>
                      <a:r>
                        <a:rPr lang="en-US" sz="1900" b="1" dirty="0">
                          <a:latin typeface="Century Gothic" panose="020B0502020202020204" pitchFamily="34" charset="0"/>
                          <a:cs typeface="Arial" panose="020B0604020202020204" pitchFamily="34" charset="0"/>
                        </a:rPr>
                        <a:t>2019/20</a:t>
                      </a:r>
                    </a:p>
                  </a:txBody>
                  <a:tcPr marL="91207" marR="91207" marT="45604" marB="45604"/>
                </a:tc>
                <a:extLst>
                  <a:ext uri="{0D108BD9-81ED-4DB2-BD59-A6C34878D82A}">
                    <a16:rowId xmlns:a16="http://schemas.microsoft.com/office/drawing/2014/main" val="810133974"/>
                  </a:ext>
                </a:extLst>
              </a:tr>
              <a:tr h="339686">
                <a:tc>
                  <a:txBody>
                    <a:bodyPr/>
                    <a:lstStyle/>
                    <a:p>
                      <a:pPr algn="l"/>
                      <a:r>
                        <a:rPr lang="en-US" sz="1900" dirty="0">
                          <a:latin typeface="Century Gothic" panose="020B0502020202020204" pitchFamily="34" charset="0"/>
                          <a:cs typeface="Arial" panose="020B0604020202020204" pitchFamily="34" charset="0"/>
                        </a:rPr>
                        <a:t>April</a:t>
                      </a:r>
                    </a:p>
                  </a:txBody>
                  <a:tcPr marL="91207" marR="91207" marT="45604" marB="45604"/>
                </a:tc>
                <a:tc>
                  <a:txBody>
                    <a:bodyPr/>
                    <a:lstStyle/>
                    <a:p>
                      <a:pPr algn="ctr"/>
                      <a:r>
                        <a:rPr lang="en-US" sz="1900" dirty="0">
                          <a:latin typeface="Century Gothic" panose="020B0502020202020204" pitchFamily="34" charset="0"/>
                          <a:cs typeface="Arial" panose="020B0604020202020204" pitchFamily="34" charset="0"/>
                        </a:rPr>
                        <a:t>12</a:t>
                      </a:r>
                    </a:p>
                  </a:txBody>
                  <a:tcPr marL="91207" marR="91207" marT="45604" marB="45604"/>
                </a:tc>
                <a:tc>
                  <a:txBody>
                    <a:bodyPr/>
                    <a:lstStyle/>
                    <a:p>
                      <a:pPr algn="ctr"/>
                      <a:r>
                        <a:rPr lang="en-US" sz="1900" dirty="0">
                          <a:latin typeface="Century Gothic" panose="020B0502020202020204" pitchFamily="34" charset="0"/>
                          <a:cs typeface="Arial" panose="020B0604020202020204" pitchFamily="34" charset="0"/>
                        </a:rPr>
                        <a:t>11</a:t>
                      </a:r>
                    </a:p>
                  </a:txBody>
                  <a:tcPr marL="91207" marR="91207" marT="45604" marB="45604"/>
                </a:tc>
                <a:extLst>
                  <a:ext uri="{0D108BD9-81ED-4DB2-BD59-A6C34878D82A}">
                    <a16:rowId xmlns:a16="http://schemas.microsoft.com/office/drawing/2014/main" val="10001"/>
                  </a:ext>
                </a:extLst>
              </a:tr>
              <a:tr h="277091">
                <a:tc>
                  <a:txBody>
                    <a:bodyPr/>
                    <a:lstStyle/>
                    <a:p>
                      <a:pPr algn="l"/>
                      <a:r>
                        <a:rPr lang="en-US" sz="1900" dirty="0">
                          <a:latin typeface="Century Gothic" panose="020B0502020202020204" pitchFamily="34" charset="0"/>
                          <a:cs typeface="Arial" panose="020B0604020202020204" pitchFamily="34" charset="0"/>
                        </a:rPr>
                        <a:t>May </a:t>
                      </a:r>
                    </a:p>
                  </a:txBody>
                  <a:tcPr marL="91207" marR="91207" marT="45604" marB="45604"/>
                </a:tc>
                <a:tc>
                  <a:txBody>
                    <a:bodyPr/>
                    <a:lstStyle/>
                    <a:p>
                      <a:pPr algn="ctr"/>
                      <a:r>
                        <a:rPr lang="en-US" sz="1900" dirty="0">
                          <a:latin typeface="Century Gothic" panose="020B0502020202020204" pitchFamily="34" charset="0"/>
                          <a:cs typeface="Arial" panose="020B0604020202020204" pitchFamily="34" charset="0"/>
                        </a:rPr>
                        <a:t>8</a:t>
                      </a:r>
                    </a:p>
                  </a:txBody>
                  <a:tcPr marL="91207" marR="91207" marT="45604" marB="45604"/>
                </a:tc>
                <a:tc>
                  <a:txBody>
                    <a:bodyPr/>
                    <a:lstStyle/>
                    <a:p>
                      <a:pPr algn="ctr"/>
                      <a:r>
                        <a:rPr lang="en-US" sz="1900" dirty="0">
                          <a:latin typeface="Century Gothic" panose="020B0502020202020204" pitchFamily="34" charset="0"/>
                          <a:cs typeface="Arial" panose="020B0604020202020204" pitchFamily="34" charset="0"/>
                        </a:rPr>
                        <a:t>9</a:t>
                      </a:r>
                    </a:p>
                  </a:txBody>
                  <a:tcPr marL="91207" marR="91207" marT="45604" marB="45604"/>
                </a:tc>
                <a:extLst>
                  <a:ext uri="{0D108BD9-81ED-4DB2-BD59-A6C34878D82A}">
                    <a16:rowId xmlns:a16="http://schemas.microsoft.com/office/drawing/2014/main" val="10002"/>
                  </a:ext>
                </a:extLst>
              </a:tr>
              <a:tr h="329970">
                <a:tc>
                  <a:txBody>
                    <a:bodyPr/>
                    <a:lstStyle/>
                    <a:p>
                      <a:pPr algn="l"/>
                      <a:r>
                        <a:rPr lang="en-US" sz="1900" dirty="0">
                          <a:latin typeface="Century Gothic" panose="020B0502020202020204" pitchFamily="34" charset="0"/>
                          <a:cs typeface="Arial" panose="020B0604020202020204" pitchFamily="34" charset="0"/>
                        </a:rPr>
                        <a:t>June </a:t>
                      </a:r>
                    </a:p>
                  </a:txBody>
                  <a:tcPr marL="91207" marR="91207" marT="45604" marB="45604"/>
                </a:tc>
                <a:tc>
                  <a:txBody>
                    <a:bodyPr/>
                    <a:lstStyle/>
                    <a:p>
                      <a:pPr algn="ctr"/>
                      <a:r>
                        <a:rPr lang="en-US" sz="1900" dirty="0">
                          <a:latin typeface="Century Gothic" panose="020B0502020202020204" pitchFamily="34" charset="0"/>
                          <a:cs typeface="Arial" panose="020B0604020202020204" pitchFamily="34" charset="0"/>
                        </a:rPr>
                        <a:t>12</a:t>
                      </a:r>
                    </a:p>
                  </a:txBody>
                  <a:tcPr marL="91207" marR="91207" marT="45604" marB="45604"/>
                </a:tc>
                <a:tc>
                  <a:txBody>
                    <a:bodyPr/>
                    <a:lstStyle/>
                    <a:p>
                      <a:pPr algn="ctr"/>
                      <a:r>
                        <a:rPr lang="en-US" sz="1900" dirty="0">
                          <a:latin typeface="Century Gothic" panose="020B0502020202020204" pitchFamily="34" charset="0"/>
                          <a:cs typeface="Arial" panose="020B0604020202020204" pitchFamily="34" charset="0"/>
                        </a:rPr>
                        <a:t>9</a:t>
                      </a:r>
                    </a:p>
                  </a:txBody>
                  <a:tcPr marL="91207" marR="91207" marT="45604" marB="45604"/>
                </a:tc>
                <a:extLst>
                  <a:ext uri="{0D108BD9-81ED-4DB2-BD59-A6C34878D82A}">
                    <a16:rowId xmlns:a16="http://schemas.microsoft.com/office/drawing/2014/main" val="10003"/>
                  </a:ext>
                </a:extLst>
              </a:tr>
              <a:tr h="299722">
                <a:tc>
                  <a:txBody>
                    <a:bodyPr/>
                    <a:lstStyle/>
                    <a:p>
                      <a:pPr algn="l"/>
                      <a:r>
                        <a:rPr lang="en-US" sz="1900" dirty="0">
                          <a:latin typeface="Century Gothic" panose="020B0502020202020204" pitchFamily="34" charset="0"/>
                          <a:cs typeface="Arial" panose="020B0604020202020204" pitchFamily="34" charset="0"/>
                        </a:rPr>
                        <a:t>July</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11</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extLst>
                  <a:ext uri="{0D108BD9-81ED-4DB2-BD59-A6C34878D82A}">
                    <a16:rowId xmlns:a16="http://schemas.microsoft.com/office/drawing/2014/main" val="384837795"/>
                  </a:ext>
                </a:extLst>
              </a:tr>
              <a:tr h="297183">
                <a:tc>
                  <a:txBody>
                    <a:bodyPr/>
                    <a:lstStyle/>
                    <a:p>
                      <a:pPr algn="l"/>
                      <a:r>
                        <a:rPr lang="en-US" sz="1900" dirty="0">
                          <a:latin typeface="Century Gothic" panose="020B0502020202020204" pitchFamily="34" charset="0"/>
                          <a:cs typeface="Arial" panose="020B0604020202020204" pitchFamily="34" charset="0"/>
                        </a:rPr>
                        <a:t>August</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10</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extLst>
                  <a:ext uri="{0D108BD9-81ED-4DB2-BD59-A6C34878D82A}">
                    <a16:rowId xmlns:a16="http://schemas.microsoft.com/office/drawing/2014/main" val="143125753"/>
                  </a:ext>
                </a:extLst>
              </a:tr>
              <a:tr h="308499">
                <a:tc>
                  <a:txBody>
                    <a:bodyPr/>
                    <a:lstStyle/>
                    <a:p>
                      <a:pPr algn="l"/>
                      <a:r>
                        <a:rPr lang="en-US" sz="1900" dirty="0">
                          <a:latin typeface="Century Gothic" panose="020B0502020202020204" pitchFamily="34" charset="0"/>
                          <a:cs typeface="Arial" panose="020B0604020202020204" pitchFamily="34" charset="0"/>
                        </a:rPr>
                        <a:t>September</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9</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7</a:t>
                      </a:r>
                    </a:p>
                  </a:txBody>
                  <a:tcPr marL="9525" marR="9525" marT="9525" marB="0"/>
                </a:tc>
                <a:extLst>
                  <a:ext uri="{0D108BD9-81ED-4DB2-BD59-A6C34878D82A}">
                    <a16:rowId xmlns:a16="http://schemas.microsoft.com/office/drawing/2014/main" val="1109451106"/>
                  </a:ext>
                </a:extLst>
              </a:tr>
              <a:tr h="319814">
                <a:tc>
                  <a:txBody>
                    <a:bodyPr/>
                    <a:lstStyle/>
                    <a:p>
                      <a:pPr algn="l"/>
                      <a:r>
                        <a:rPr lang="en-US" sz="1900" dirty="0">
                          <a:latin typeface="Century Gothic" panose="020B0502020202020204" pitchFamily="34" charset="0"/>
                          <a:cs typeface="Arial" panose="020B0604020202020204" pitchFamily="34" charset="0"/>
                        </a:rPr>
                        <a:t>October</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extLst>
                  <a:ext uri="{0D108BD9-81ED-4DB2-BD59-A6C34878D82A}">
                    <a16:rowId xmlns:a16="http://schemas.microsoft.com/office/drawing/2014/main" val="779018097"/>
                  </a:ext>
                </a:extLst>
              </a:tr>
              <a:tr h="317275">
                <a:tc>
                  <a:txBody>
                    <a:bodyPr/>
                    <a:lstStyle/>
                    <a:p>
                      <a:pPr algn="l"/>
                      <a:r>
                        <a:rPr lang="en-US" sz="1900" dirty="0">
                          <a:latin typeface="Century Gothic" panose="020B0502020202020204" pitchFamily="34" charset="0"/>
                          <a:cs typeface="Arial" panose="020B0604020202020204" pitchFamily="34" charset="0"/>
                        </a:rPr>
                        <a:t>November</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11</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extLst>
                  <a:ext uri="{0D108BD9-81ED-4DB2-BD59-A6C34878D82A}">
                    <a16:rowId xmlns:a16="http://schemas.microsoft.com/office/drawing/2014/main" val="2638998509"/>
                  </a:ext>
                </a:extLst>
              </a:tr>
              <a:tr h="356300">
                <a:tc>
                  <a:txBody>
                    <a:bodyPr/>
                    <a:lstStyle/>
                    <a:p>
                      <a:pPr algn="l"/>
                      <a:r>
                        <a:rPr lang="en-US" sz="1900" dirty="0">
                          <a:latin typeface="Century Gothic" panose="020B0502020202020204" pitchFamily="34" charset="0"/>
                          <a:cs typeface="Arial" panose="020B0604020202020204" pitchFamily="34" charset="0"/>
                        </a:rPr>
                        <a:t>December</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7</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9</a:t>
                      </a:r>
                    </a:p>
                  </a:txBody>
                  <a:tcPr marL="9525" marR="9525" marT="9525" marB="0"/>
                </a:tc>
                <a:extLst>
                  <a:ext uri="{0D108BD9-81ED-4DB2-BD59-A6C34878D82A}">
                    <a16:rowId xmlns:a16="http://schemas.microsoft.com/office/drawing/2014/main" val="4244642416"/>
                  </a:ext>
                </a:extLst>
              </a:tr>
              <a:tr h="346364">
                <a:tc>
                  <a:txBody>
                    <a:bodyPr/>
                    <a:lstStyle/>
                    <a:p>
                      <a:pPr algn="l"/>
                      <a:r>
                        <a:rPr lang="en-US" sz="1900" dirty="0">
                          <a:latin typeface="Century Gothic" panose="020B0502020202020204" pitchFamily="34" charset="0"/>
                          <a:cs typeface="Arial" panose="020B0604020202020204" pitchFamily="34" charset="0"/>
                        </a:rPr>
                        <a:t>January</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6</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11</a:t>
                      </a:r>
                    </a:p>
                  </a:txBody>
                  <a:tcPr marL="9525" marR="9525" marT="9525" marB="0"/>
                </a:tc>
                <a:extLst>
                  <a:ext uri="{0D108BD9-81ED-4DB2-BD59-A6C34878D82A}">
                    <a16:rowId xmlns:a16="http://schemas.microsoft.com/office/drawing/2014/main" val="2887508134"/>
                  </a:ext>
                </a:extLst>
              </a:tr>
              <a:tr h="346363">
                <a:tc>
                  <a:txBody>
                    <a:bodyPr/>
                    <a:lstStyle/>
                    <a:p>
                      <a:pPr algn="l"/>
                      <a:r>
                        <a:rPr lang="en-US" sz="1900" dirty="0">
                          <a:latin typeface="Century Gothic" panose="020B0502020202020204" pitchFamily="34" charset="0"/>
                          <a:cs typeface="Arial" panose="020B0604020202020204" pitchFamily="34" charset="0"/>
                        </a:rPr>
                        <a:t>February</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11</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8</a:t>
                      </a:r>
                    </a:p>
                  </a:txBody>
                  <a:tcPr marL="9525" marR="9525" marT="9525" marB="0"/>
                </a:tc>
                <a:extLst>
                  <a:ext uri="{0D108BD9-81ED-4DB2-BD59-A6C34878D82A}">
                    <a16:rowId xmlns:a16="http://schemas.microsoft.com/office/drawing/2014/main" val="3942193975"/>
                  </a:ext>
                </a:extLst>
              </a:tr>
              <a:tr h="374073">
                <a:tc>
                  <a:txBody>
                    <a:bodyPr/>
                    <a:lstStyle/>
                    <a:p>
                      <a:pPr algn="l"/>
                      <a:r>
                        <a:rPr lang="en-US" sz="1900" dirty="0">
                          <a:latin typeface="Century Gothic" panose="020B0502020202020204" pitchFamily="34" charset="0"/>
                          <a:cs typeface="Arial" panose="020B0604020202020204" pitchFamily="34" charset="0"/>
                        </a:rPr>
                        <a:t>March</a:t>
                      </a:r>
                    </a:p>
                  </a:txBody>
                  <a:tcPr marL="91207" marR="91207" marT="45604" marB="45604"/>
                </a:tc>
                <a:tc>
                  <a:txBody>
                    <a:bodyPr/>
                    <a:lstStyle/>
                    <a:p>
                      <a:pPr algn="ctr" fontAlgn="b"/>
                      <a:r>
                        <a:rPr lang="en-US" sz="1900" b="0" i="0" u="none" strike="noStrike" dirty="0">
                          <a:solidFill>
                            <a:srgbClr val="000000"/>
                          </a:solidFill>
                          <a:effectLst/>
                          <a:latin typeface="Century Gothic" panose="020B0502020202020204" pitchFamily="34" charset="0"/>
                          <a:cs typeface="Arial" panose="020B0604020202020204" pitchFamily="34" charset="0"/>
                        </a:rPr>
                        <a:t>7</a:t>
                      </a:r>
                    </a:p>
                  </a:txBody>
                  <a:tcPr marL="9525" marR="9525" marT="9525" marB="0"/>
                </a:tc>
                <a:tc>
                  <a:txBody>
                    <a:bodyPr/>
                    <a:lstStyle/>
                    <a:p>
                      <a:pPr algn="ctr" fontAlgn="b"/>
                      <a:r>
                        <a:rPr lang="en-ZA" sz="1900" b="0" i="0" u="none" strike="noStrike" dirty="0">
                          <a:solidFill>
                            <a:srgbClr val="000000"/>
                          </a:solidFill>
                          <a:effectLst/>
                          <a:latin typeface="Century Gothic" panose="020B0502020202020204" pitchFamily="34" charset="0"/>
                          <a:cs typeface="Arial" panose="020B0604020202020204" pitchFamily="34" charset="0"/>
                        </a:rPr>
                        <a:t>7</a:t>
                      </a:r>
                    </a:p>
                  </a:txBody>
                  <a:tcPr marL="9525" marR="9525" marT="9525" marB="0"/>
                </a:tc>
                <a:extLst>
                  <a:ext uri="{0D108BD9-81ED-4DB2-BD59-A6C34878D82A}">
                    <a16:rowId xmlns:a16="http://schemas.microsoft.com/office/drawing/2014/main" val="4203529873"/>
                  </a:ext>
                </a:extLst>
              </a:tr>
              <a:tr h="430590">
                <a:tc>
                  <a:txBody>
                    <a:bodyPr/>
                    <a:lstStyle/>
                    <a:p>
                      <a:pPr algn="l"/>
                      <a:r>
                        <a:rPr lang="en-US" sz="1900" b="1" dirty="0">
                          <a:latin typeface="Century Gothic" panose="020B0502020202020204" pitchFamily="34" charset="0"/>
                          <a:cs typeface="Arial" panose="020B0604020202020204" pitchFamily="34" charset="0"/>
                        </a:rPr>
                        <a:t>Total average number of days</a:t>
                      </a:r>
                    </a:p>
                  </a:txBody>
                  <a:tcPr marL="91207" marR="91207" marT="45604" marB="45604">
                    <a:solidFill>
                      <a:schemeClr val="accent1"/>
                    </a:solidFill>
                  </a:tcPr>
                </a:tc>
                <a:tc>
                  <a:txBody>
                    <a:bodyPr/>
                    <a:lstStyle/>
                    <a:p>
                      <a:pPr algn="ctr" fontAlgn="b"/>
                      <a:r>
                        <a:rPr lang="en-US" sz="1900" b="1" i="0" u="none" strike="noStrike" dirty="0">
                          <a:solidFill>
                            <a:srgbClr val="000000"/>
                          </a:solidFill>
                          <a:effectLst/>
                          <a:latin typeface="Century Gothic" panose="020B0502020202020204" pitchFamily="34" charset="0"/>
                          <a:cs typeface="Arial" panose="020B0604020202020204" pitchFamily="34" charset="0"/>
                        </a:rPr>
                        <a:t>9</a:t>
                      </a:r>
                      <a:endParaRPr lang="en-ZA" sz="19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tc>
                  <a:txBody>
                    <a:bodyPr/>
                    <a:lstStyle/>
                    <a:p>
                      <a:pPr algn="ctr" fontAlgn="b"/>
                      <a:r>
                        <a:rPr lang="en-US" sz="1900" b="1" i="0" u="none" strike="noStrike" dirty="0">
                          <a:solidFill>
                            <a:srgbClr val="000000"/>
                          </a:solidFill>
                          <a:effectLst/>
                          <a:latin typeface="Century Gothic" panose="020B0502020202020204" pitchFamily="34" charset="0"/>
                          <a:cs typeface="Arial" panose="020B0604020202020204" pitchFamily="34" charset="0"/>
                        </a:rPr>
                        <a:t>9</a:t>
                      </a:r>
                      <a:endParaRPr lang="en-ZA" sz="19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extLst>
                  <a:ext uri="{0D108BD9-81ED-4DB2-BD59-A6C34878D82A}">
                    <a16:rowId xmlns:a16="http://schemas.microsoft.com/office/drawing/2014/main" val="780130681"/>
                  </a:ext>
                </a:extLst>
              </a:tr>
            </a:tbl>
          </a:graphicData>
        </a:graphic>
      </p:graphicFrame>
    </p:spTree>
    <p:extLst>
      <p:ext uri="{BB962C8B-B14F-4D97-AF65-F5344CB8AC3E}">
        <p14:creationId xmlns:p14="http://schemas.microsoft.com/office/powerpoint/2010/main" val="12102188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40021F-DA4D-46BA-A76A-90A6AF46570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63</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32524B47-BC00-41A7-9C92-42C24EA5030B}"/>
              </a:ext>
            </a:extLst>
          </p:cNvPr>
          <p:cNvSpPr>
            <a:spLocks noGrp="1"/>
          </p:cNvSpPr>
          <p:nvPr>
            <p:ph type="title"/>
          </p:nvPr>
        </p:nvSpPr>
        <p:spPr>
          <a:xfrm>
            <a:off x="280616" y="66777"/>
            <a:ext cx="8293281" cy="845535"/>
          </a:xfrm>
        </p:spPr>
        <p:txBody>
          <a:bodyPr>
            <a:noAutofit/>
          </a:bodyPr>
          <a:lstStyle/>
          <a:p>
            <a:r>
              <a:rPr lang="en-US" sz="3100" b="1" dirty="0">
                <a:latin typeface="Century Gothic" panose="020B0502020202020204" pitchFamily="34" charset="0"/>
              </a:rPr>
              <a:t>Percentage Of Invoice Paid Within 30 Days Per Month For 2019/20 and 2020/21 Financial Years</a:t>
            </a:r>
          </a:p>
        </p:txBody>
      </p:sp>
      <p:graphicFrame>
        <p:nvGraphicFramePr>
          <p:cNvPr id="9" name="Content Placeholder 4">
            <a:extLst>
              <a:ext uri="{FF2B5EF4-FFF2-40B4-BE49-F238E27FC236}">
                <a16:creationId xmlns:a16="http://schemas.microsoft.com/office/drawing/2014/main" id="{62164046-FB5D-4C60-A336-1B430DE2900C}"/>
              </a:ext>
            </a:extLst>
          </p:cNvPr>
          <p:cNvGraphicFramePr>
            <a:graphicFrameLocks noGrp="1"/>
          </p:cNvGraphicFramePr>
          <p:nvPr>
            <p:ph idx="1"/>
            <p:extLst>
              <p:ext uri="{D42A27DB-BD31-4B8C-83A1-F6EECF244321}">
                <p14:modId xmlns:p14="http://schemas.microsoft.com/office/powerpoint/2010/main" val="2466760375"/>
              </p:ext>
            </p:extLst>
          </p:nvPr>
        </p:nvGraphicFramePr>
        <p:xfrm>
          <a:off x="108157" y="995054"/>
          <a:ext cx="8957185" cy="5803964"/>
        </p:xfrm>
        <a:graphic>
          <a:graphicData uri="http://schemas.openxmlformats.org/drawingml/2006/table">
            <a:tbl>
              <a:tblPr firstRow="1" bandRow="1">
                <a:tableStyleId>{5C22544A-7EE6-4342-B048-85BDC9FD1C3A}</a:tableStyleId>
              </a:tblPr>
              <a:tblGrid>
                <a:gridCol w="1415843">
                  <a:extLst>
                    <a:ext uri="{9D8B030D-6E8A-4147-A177-3AD203B41FA5}">
                      <a16:colId xmlns:a16="http://schemas.microsoft.com/office/drawing/2014/main" val="20000"/>
                    </a:ext>
                  </a:extLst>
                </a:gridCol>
                <a:gridCol w="1297858">
                  <a:extLst>
                    <a:ext uri="{9D8B030D-6E8A-4147-A177-3AD203B41FA5}">
                      <a16:colId xmlns:a16="http://schemas.microsoft.com/office/drawing/2014/main" val="2249556431"/>
                    </a:ext>
                  </a:extLst>
                </a:gridCol>
                <a:gridCol w="1396181">
                  <a:extLst>
                    <a:ext uri="{9D8B030D-6E8A-4147-A177-3AD203B41FA5}">
                      <a16:colId xmlns:a16="http://schemas.microsoft.com/office/drawing/2014/main" val="20001"/>
                    </a:ext>
                  </a:extLst>
                </a:gridCol>
                <a:gridCol w="4847303">
                  <a:extLst>
                    <a:ext uri="{9D8B030D-6E8A-4147-A177-3AD203B41FA5}">
                      <a16:colId xmlns:a16="http://schemas.microsoft.com/office/drawing/2014/main" val="954211425"/>
                    </a:ext>
                  </a:extLst>
                </a:gridCol>
              </a:tblGrid>
              <a:tr h="325623">
                <a:tc rowSpan="2">
                  <a:txBody>
                    <a:bodyPr/>
                    <a:lstStyle/>
                    <a:p>
                      <a:pPr algn="ctr"/>
                      <a:endParaRPr lang="en-US" sz="1600" dirty="0">
                        <a:solidFill>
                          <a:schemeClr val="tx1"/>
                        </a:solidFill>
                        <a:latin typeface="Century Gothic" panose="020B0502020202020204" pitchFamily="34" charset="0"/>
                        <a:cs typeface="Arial" panose="020B0604020202020204" pitchFamily="34" charset="0"/>
                      </a:endParaRPr>
                    </a:p>
                    <a:p>
                      <a:pPr algn="ctr"/>
                      <a:r>
                        <a:rPr lang="en-US" sz="1600" dirty="0">
                          <a:solidFill>
                            <a:schemeClr val="tx1"/>
                          </a:solidFill>
                          <a:latin typeface="Century Gothic" panose="020B0502020202020204" pitchFamily="34" charset="0"/>
                          <a:cs typeface="Arial" panose="020B0604020202020204" pitchFamily="34" charset="0"/>
                        </a:rPr>
                        <a:t>Month</a:t>
                      </a:r>
                    </a:p>
                  </a:txBody>
                  <a:tcPr marL="91207" marR="91207" marT="45604" marB="45604"/>
                </a:tc>
                <a:tc gridSpan="2">
                  <a:txBody>
                    <a:bodyPr/>
                    <a:lstStyle/>
                    <a:p>
                      <a:pPr algn="ctr"/>
                      <a:r>
                        <a:rPr lang="en-US" sz="1600" dirty="0">
                          <a:solidFill>
                            <a:schemeClr val="tx1"/>
                          </a:solidFill>
                          <a:latin typeface="Century Gothic" panose="020B0502020202020204" pitchFamily="34" charset="0"/>
                          <a:cs typeface="Arial" panose="020B0604020202020204" pitchFamily="34" charset="0"/>
                        </a:rPr>
                        <a:t>Average</a:t>
                      </a:r>
                      <a:r>
                        <a:rPr lang="en-US" sz="1600" baseline="0" dirty="0">
                          <a:solidFill>
                            <a:schemeClr val="tx1"/>
                          </a:solidFill>
                          <a:latin typeface="Century Gothic" panose="020B0502020202020204" pitchFamily="34" charset="0"/>
                          <a:cs typeface="Arial" panose="020B0604020202020204" pitchFamily="34" charset="0"/>
                        </a:rPr>
                        <a:t> payment days</a:t>
                      </a:r>
                      <a:endParaRPr lang="en-US" sz="1600" dirty="0">
                        <a:solidFill>
                          <a:schemeClr val="tx1"/>
                        </a:solidFill>
                        <a:latin typeface="Century Gothic" panose="020B0502020202020204" pitchFamily="34" charset="0"/>
                        <a:cs typeface="Arial" panose="020B0604020202020204" pitchFamily="34" charset="0"/>
                      </a:endParaRPr>
                    </a:p>
                  </a:txBody>
                  <a:tcPr marL="91207" marR="91207" marT="45604" marB="45604"/>
                </a:tc>
                <a:tc hMerge="1">
                  <a:txBody>
                    <a:bodyPr/>
                    <a:lstStyle/>
                    <a:p>
                      <a:pPr algn="ctr"/>
                      <a:endParaRPr lang="en-US" sz="1800" dirty="0">
                        <a:solidFill>
                          <a:schemeClr val="tx1"/>
                        </a:solidFill>
                        <a:latin typeface="Arial"/>
                        <a:cs typeface="Arial"/>
                      </a:endParaRPr>
                    </a:p>
                  </a:txBody>
                  <a:tcPr marL="91207" marR="91207" marT="45604" marB="45604"/>
                </a:tc>
                <a:tc>
                  <a:txBody>
                    <a:bodyPr/>
                    <a:lstStyle/>
                    <a:p>
                      <a:pPr algn="ctr"/>
                      <a:r>
                        <a:rPr lang="en-US" sz="1600" dirty="0">
                          <a:solidFill>
                            <a:schemeClr val="tx1"/>
                          </a:solidFill>
                          <a:latin typeface="Century Gothic" panose="020B0502020202020204" pitchFamily="34" charset="0"/>
                          <a:cs typeface="Arial" panose="020B0604020202020204" pitchFamily="34" charset="0"/>
                        </a:rPr>
                        <a:t>Comments</a:t>
                      </a:r>
                    </a:p>
                  </a:txBody>
                  <a:tcPr marL="91207" marR="91207" marT="45604" marB="45604"/>
                </a:tc>
                <a:extLst>
                  <a:ext uri="{0D108BD9-81ED-4DB2-BD59-A6C34878D82A}">
                    <a16:rowId xmlns:a16="http://schemas.microsoft.com/office/drawing/2014/main" val="10000"/>
                  </a:ext>
                </a:extLst>
              </a:tr>
              <a:tr h="325623">
                <a:tc vMerge="1">
                  <a:txBody>
                    <a:bodyPr/>
                    <a:lstStyle/>
                    <a:p>
                      <a:pPr algn="l"/>
                      <a:endParaRPr lang="en-US" sz="1800" dirty="0">
                        <a:latin typeface="Arial"/>
                        <a:cs typeface="Arial"/>
                      </a:endParaRPr>
                    </a:p>
                  </a:txBody>
                  <a:tcPr marL="91207" marR="91207" marT="45604" marB="45604"/>
                </a:tc>
                <a:tc>
                  <a:txBody>
                    <a:bodyPr/>
                    <a:lstStyle/>
                    <a:p>
                      <a:pPr algn="ctr"/>
                      <a:r>
                        <a:rPr lang="en-US" sz="1600" b="1" dirty="0">
                          <a:latin typeface="Century Gothic" panose="020B0502020202020204" pitchFamily="34" charset="0"/>
                          <a:cs typeface="Arial" panose="020B0604020202020204" pitchFamily="34" charset="0"/>
                        </a:rPr>
                        <a:t>2020/21</a:t>
                      </a:r>
                    </a:p>
                  </a:txBody>
                  <a:tcPr marL="91207" marR="91207" marT="45604" marB="45604"/>
                </a:tc>
                <a:tc>
                  <a:txBody>
                    <a:bodyPr/>
                    <a:lstStyle/>
                    <a:p>
                      <a:pPr algn="ctr"/>
                      <a:r>
                        <a:rPr lang="en-US" sz="1600" b="1" dirty="0">
                          <a:latin typeface="Century Gothic" panose="020B0502020202020204" pitchFamily="34" charset="0"/>
                          <a:cs typeface="Arial" panose="020B0604020202020204" pitchFamily="34" charset="0"/>
                        </a:rPr>
                        <a:t>2019/20</a:t>
                      </a:r>
                    </a:p>
                  </a:txBody>
                  <a:tcPr marL="91207" marR="91207" marT="45604" marB="45604"/>
                </a:tc>
                <a:tc>
                  <a:txBody>
                    <a:bodyPr/>
                    <a:lstStyle/>
                    <a:p>
                      <a:pPr algn="ctr"/>
                      <a:endParaRPr lang="en-US" sz="1600" b="1" dirty="0">
                        <a:latin typeface="Century Gothic" panose="020B0502020202020204" pitchFamily="34" charset="0"/>
                        <a:cs typeface="Arial" panose="020B0604020202020204" pitchFamily="34" charset="0"/>
                      </a:endParaRPr>
                    </a:p>
                  </a:txBody>
                  <a:tcPr marL="91207" marR="91207" marT="45604" marB="45604"/>
                </a:tc>
                <a:extLst>
                  <a:ext uri="{0D108BD9-81ED-4DB2-BD59-A6C34878D82A}">
                    <a16:rowId xmlns:a16="http://schemas.microsoft.com/office/drawing/2014/main" val="810133974"/>
                  </a:ext>
                </a:extLst>
              </a:tr>
              <a:tr h="325623">
                <a:tc>
                  <a:txBody>
                    <a:bodyPr/>
                    <a:lstStyle/>
                    <a:p>
                      <a:pPr algn="l"/>
                      <a:r>
                        <a:rPr lang="en-US" sz="1600" dirty="0">
                          <a:latin typeface="Century Gothic" panose="020B0502020202020204" pitchFamily="34" charset="0"/>
                          <a:cs typeface="Arial" panose="020B0604020202020204" pitchFamily="34" charset="0"/>
                        </a:rPr>
                        <a:t>April</a:t>
                      </a:r>
                    </a:p>
                  </a:txBody>
                  <a:tcPr marL="91207" marR="91207" marT="45604" marB="45604"/>
                </a:tc>
                <a:tc>
                  <a:txBody>
                    <a:bodyPr/>
                    <a:lstStyle/>
                    <a:p>
                      <a:pPr algn="ctr"/>
                      <a:r>
                        <a:rPr lang="en-US" sz="1600" dirty="0">
                          <a:latin typeface="Century Gothic" panose="020B0502020202020204" pitchFamily="34" charset="0"/>
                          <a:cs typeface="Arial" panose="020B0604020202020204" pitchFamily="34" charset="0"/>
                        </a:rPr>
                        <a:t>100%</a:t>
                      </a:r>
                    </a:p>
                  </a:txBody>
                  <a:tcPr marL="91207" marR="91207" marT="45604" marB="45604"/>
                </a:tc>
                <a:tc>
                  <a:txBody>
                    <a:bodyPr/>
                    <a:lstStyle/>
                    <a:p>
                      <a:pPr algn="ctr"/>
                      <a:r>
                        <a:rPr lang="en-US" sz="1600" dirty="0">
                          <a:latin typeface="Century Gothic" panose="020B0502020202020204" pitchFamily="34" charset="0"/>
                          <a:cs typeface="Arial" panose="020B0604020202020204" pitchFamily="34" charset="0"/>
                        </a:rPr>
                        <a:t>100%</a:t>
                      </a:r>
                    </a:p>
                  </a:txBody>
                  <a:tcPr marL="91207" marR="91207" marT="45604" marB="45604"/>
                </a:tc>
                <a:tc>
                  <a:txBody>
                    <a:bodyPr/>
                    <a:lstStyle/>
                    <a:p>
                      <a:pPr algn="ctr"/>
                      <a:endParaRPr lang="en-US" sz="1600" dirty="0">
                        <a:latin typeface="Century Gothic" panose="020B0502020202020204" pitchFamily="34" charset="0"/>
                        <a:cs typeface="Arial" panose="020B0604020202020204" pitchFamily="34" charset="0"/>
                      </a:endParaRPr>
                    </a:p>
                  </a:txBody>
                  <a:tcPr marL="91207" marR="91207" marT="45604" marB="45604"/>
                </a:tc>
                <a:extLst>
                  <a:ext uri="{0D108BD9-81ED-4DB2-BD59-A6C34878D82A}">
                    <a16:rowId xmlns:a16="http://schemas.microsoft.com/office/drawing/2014/main" val="10001"/>
                  </a:ext>
                </a:extLst>
              </a:tr>
              <a:tr h="325623">
                <a:tc>
                  <a:txBody>
                    <a:bodyPr/>
                    <a:lstStyle/>
                    <a:p>
                      <a:pPr algn="l"/>
                      <a:r>
                        <a:rPr lang="en-US" sz="1600" dirty="0">
                          <a:latin typeface="Century Gothic" panose="020B0502020202020204" pitchFamily="34" charset="0"/>
                          <a:cs typeface="Arial" panose="020B0604020202020204" pitchFamily="34" charset="0"/>
                        </a:rPr>
                        <a:t>May </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100%</a:t>
                      </a: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1207" marR="91207" marT="45604" marB="45604"/>
                </a:tc>
                <a:extLst>
                  <a:ext uri="{0D108BD9-81ED-4DB2-BD59-A6C34878D82A}">
                    <a16:rowId xmlns:a16="http://schemas.microsoft.com/office/drawing/2014/main" val="10002"/>
                  </a:ext>
                </a:extLst>
              </a:tr>
              <a:tr h="325623">
                <a:tc>
                  <a:txBody>
                    <a:bodyPr/>
                    <a:lstStyle/>
                    <a:p>
                      <a:pPr algn="l"/>
                      <a:r>
                        <a:rPr lang="en-US" sz="1600" dirty="0">
                          <a:latin typeface="Century Gothic" panose="020B0502020202020204" pitchFamily="34" charset="0"/>
                          <a:cs typeface="Arial" panose="020B0604020202020204" pitchFamily="34" charset="0"/>
                        </a:rPr>
                        <a:t>June </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100%</a:t>
                      </a: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1207" marR="91207" marT="45604" marB="45604"/>
                </a:tc>
                <a:extLst>
                  <a:ext uri="{0D108BD9-81ED-4DB2-BD59-A6C34878D82A}">
                    <a16:rowId xmlns:a16="http://schemas.microsoft.com/office/drawing/2014/main" val="10003"/>
                  </a:ext>
                </a:extLst>
              </a:tr>
              <a:tr h="325623">
                <a:tc>
                  <a:txBody>
                    <a:bodyPr/>
                    <a:lstStyle/>
                    <a:p>
                      <a:pPr algn="l"/>
                      <a:r>
                        <a:rPr lang="en-US" sz="1600" dirty="0">
                          <a:latin typeface="Century Gothic" panose="020B0502020202020204" pitchFamily="34" charset="0"/>
                          <a:cs typeface="Arial" panose="020B0604020202020204" pitchFamily="34" charset="0"/>
                        </a:rPr>
                        <a:t>July</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entury Gothic" panose="020B0502020202020204" pitchFamily="34" charset="0"/>
                          <a:ea typeface="+mn-ea"/>
                          <a:cs typeface="Arial" panose="020B0604020202020204" pitchFamily="34" charset="0"/>
                        </a:rPr>
                        <a:t>100%</a:t>
                      </a: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val="384837795"/>
                  </a:ext>
                </a:extLst>
              </a:tr>
              <a:tr h="542464">
                <a:tc>
                  <a:txBody>
                    <a:bodyPr/>
                    <a:lstStyle/>
                    <a:p>
                      <a:pPr algn="l"/>
                      <a:r>
                        <a:rPr lang="en-US" sz="1600" dirty="0">
                          <a:latin typeface="Century Gothic" panose="020B0502020202020204" pitchFamily="34" charset="0"/>
                          <a:cs typeface="Arial" panose="020B0604020202020204" pitchFamily="34" charset="0"/>
                        </a:rPr>
                        <a:t>August</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92.57%</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 department could not process all invoices due to the closure of the building and self-isolation of finance staff as a result of COVID 19 cases.</a:t>
                      </a:r>
                    </a:p>
                  </a:txBody>
                  <a:tcPr marL="9525" marR="9525" marT="9525" marB="0"/>
                </a:tc>
                <a:extLst>
                  <a:ext uri="{0D108BD9-81ED-4DB2-BD59-A6C34878D82A}">
                    <a16:rowId xmlns:a16="http://schemas.microsoft.com/office/drawing/2014/main" val="143125753"/>
                  </a:ext>
                </a:extLst>
              </a:tr>
              <a:tr h="599317">
                <a:tc>
                  <a:txBody>
                    <a:bodyPr/>
                    <a:lstStyle/>
                    <a:p>
                      <a:pPr algn="l"/>
                      <a:r>
                        <a:rPr lang="en-US" sz="1600" dirty="0">
                          <a:latin typeface="Century Gothic" panose="020B0502020202020204" pitchFamily="34" charset="0"/>
                          <a:cs typeface="Arial" panose="020B0604020202020204" pitchFamily="34" charset="0"/>
                        </a:rPr>
                        <a:t>September</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94.97%</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Few invoices could not be processes because the service provider’s tax matters were not in order and this was only pick-up during the processing of invoices.</a:t>
                      </a:r>
                    </a:p>
                  </a:txBody>
                  <a:tcPr marL="9525" marR="9525" marT="9525" marB="0"/>
                </a:tc>
                <a:extLst>
                  <a:ext uri="{0D108BD9-81ED-4DB2-BD59-A6C34878D82A}">
                    <a16:rowId xmlns:a16="http://schemas.microsoft.com/office/drawing/2014/main" val="1109451106"/>
                  </a:ext>
                </a:extLst>
              </a:tr>
              <a:tr h="325623">
                <a:tc>
                  <a:txBody>
                    <a:bodyPr/>
                    <a:lstStyle/>
                    <a:p>
                      <a:pPr algn="l"/>
                      <a:r>
                        <a:rPr lang="en-US" sz="1600" dirty="0">
                          <a:latin typeface="Century Gothic" panose="020B0502020202020204" pitchFamily="34" charset="0"/>
                          <a:cs typeface="Arial" panose="020B0604020202020204" pitchFamily="34" charset="0"/>
                        </a:rPr>
                        <a:t>October</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val="2018621710"/>
                  </a:ext>
                </a:extLst>
              </a:tr>
              <a:tr h="382066">
                <a:tc>
                  <a:txBody>
                    <a:bodyPr/>
                    <a:lstStyle/>
                    <a:p>
                      <a:pPr algn="l"/>
                      <a:r>
                        <a:rPr lang="en-US" sz="1600" dirty="0">
                          <a:latin typeface="Century Gothic" panose="020B0502020202020204" pitchFamily="34" charset="0"/>
                          <a:cs typeface="Arial" panose="020B0604020202020204" pitchFamily="34" charset="0"/>
                        </a:rPr>
                        <a:t>November</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98.87%</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The invoice was incorrectly captured and not verified by responsible official.</a:t>
                      </a:r>
                    </a:p>
                  </a:txBody>
                  <a:tcPr marL="9525" marR="9525" marT="9525" marB="0"/>
                </a:tc>
                <a:extLst>
                  <a:ext uri="{0D108BD9-81ED-4DB2-BD59-A6C34878D82A}">
                    <a16:rowId xmlns:a16="http://schemas.microsoft.com/office/drawing/2014/main" val="1189831468"/>
                  </a:ext>
                </a:extLst>
              </a:tr>
              <a:tr h="325623">
                <a:tc>
                  <a:txBody>
                    <a:bodyPr/>
                    <a:lstStyle/>
                    <a:p>
                      <a:pPr algn="l"/>
                      <a:r>
                        <a:rPr lang="en-US" sz="1600" dirty="0">
                          <a:latin typeface="Century Gothic" panose="020B0502020202020204" pitchFamily="34" charset="0"/>
                          <a:cs typeface="Arial" panose="020B0604020202020204" pitchFamily="34" charset="0"/>
                        </a:rPr>
                        <a:t>December</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val="2003086264"/>
                  </a:ext>
                </a:extLst>
              </a:tr>
              <a:tr h="325623">
                <a:tc>
                  <a:txBody>
                    <a:bodyPr/>
                    <a:lstStyle/>
                    <a:p>
                      <a:pPr algn="l"/>
                      <a:r>
                        <a:rPr lang="en-US" sz="1600" dirty="0">
                          <a:latin typeface="Century Gothic" panose="020B0502020202020204" pitchFamily="34" charset="0"/>
                          <a:cs typeface="Arial" panose="020B0604020202020204" pitchFamily="34" charset="0"/>
                        </a:rPr>
                        <a:t>January</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val="4129807932"/>
                  </a:ext>
                </a:extLst>
              </a:tr>
              <a:tr h="325623">
                <a:tc>
                  <a:txBody>
                    <a:bodyPr/>
                    <a:lstStyle/>
                    <a:p>
                      <a:pPr algn="l"/>
                      <a:r>
                        <a:rPr lang="en-US" sz="1600" dirty="0">
                          <a:latin typeface="Century Gothic" panose="020B0502020202020204" pitchFamily="34" charset="0"/>
                          <a:cs typeface="Arial" panose="020B0604020202020204" pitchFamily="34" charset="0"/>
                        </a:rPr>
                        <a:t>February</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val="2278759835"/>
                  </a:ext>
                </a:extLst>
              </a:tr>
              <a:tr h="325623">
                <a:tc>
                  <a:txBody>
                    <a:bodyPr/>
                    <a:lstStyle/>
                    <a:p>
                      <a:pPr algn="l"/>
                      <a:r>
                        <a:rPr lang="en-US" sz="1600" dirty="0">
                          <a:latin typeface="Century Gothic" panose="020B0502020202020204" pitchFamily="34" charset="0"/>
                          <a:cs typeface="Arial" panose="020B0604020202020204" pitchFamily="34" charset="0"/>
                        </a:rPr>
                        <a:t>March</a:t>
                      </a:r>
                    </a:p>
                  </a:txBody>
                  <a:tcPr marL="91207" marR="91207" marT="45604" marB="45604"/>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100%</a:t>
                      </a:r>
                    </a:p>
                  </a:txBody>
                  <a:tcPr marL="9525" marR="9525" marT="9525" marB="0"/>
                </a:tc>
                <a:tc>
                  <a:txBody>
                    <a:bodyPr/>
                    <a:lstStyle/>
                    <a:p>
                      <a:pPr marL="0" marR="0" lvl="0" indent="0" algn="ctr" defTabSz="912114"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99.51%</a:t>
                      </a:r>
                    </a:p>
                  </a:txBody>
                  <a:tcPr marL="9525" marR="9525" marT="9525" marB="0"/>
                </a:tc>
                <a:tc>
                  <a:txBody>
                    <a:bodyPr/>
                    <a:lstStyle/>
                    <a:p>
                      <a:pPr marL="0" marR="0" lvl="0" indent="0" algn="just" defTabSz="91211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txBody>
                  <a:tcPr marL="9525" marR="9525" marT="9525" marB="0"/>
                </a:tc>
                <a:extLst>
                  <a:ext uri="{0D108BD9-81ED-4DB2-BD59-A6C34878D82A}">
                    <a16:rowId xmlns:a16="http://schemas.microsoft.com/office/drawing/2014/main" val="2563289757"/>
                  </a:ext>
                </a:extLst>
              </a:tr>
              <a:tr h="562604">
                <a:tc>
                  <a:txBody>
                    <a:bodyPr/>
                    <a:lstStyle/>
                    <a:p>
                      <a:pPr algn="l"/>
                      <a:r>
                        <a:rPr lang="en-US" sz="1600" b="1" dirty="0">
                          <a:latin typeface="Century Gothic" panose="020B0502020202020204" pitchFamily="34" charset="0"/>
                          <a:cs typeface="Arial" panose="020B0604020202020204" pitchFamily="34" charset="0"/>
                        </a:rPr>
                        <a:t>Average percentage</a:t>
                      </a:r>
                    </a:p>
                  </a:txBody>
                  <a:tcPr marL="91207" marR="91207" marT="45604" marB="45604">
                    <a:solidFill>
                      <a:schemeClr val="accent1"/>
                    </a:solidFill>
                  </a:tcPr>
                </a:tc>
                <a:tc>
                  <a:txBody>
                    <a:bodyPr/>
                    <a:lstStyle/>
                    <a:p>
                      <a:pPr algn="ctr" fontAlgn="b"/>
                      <a:r>
                        <a:rPr lang="en-US" sz="1600" b="1" i="0" u="none" strike="noStrike" dirty="0">
                          <a:solidFill>
                            <a:srgbClr val="000000"/>
                          </a:solidFill>
                          <a:effectLst/>
                          <a:latin typeface="Century Gothic" panose="020B0502020202020204" pitchFamily="34" charset="0"/>
                          <a:cs typeface="Arial" panose="020B0604020202020204" pitchFamily="34" charset="0"/>
                        </a:rPr>
                        <a:t>98.86%</a:t>
                      </a:r>
                      <a:endParaRPr lang="en-ZA" sz="16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tc>
                  <a:txBody>
                    <a:bodyPr/>
                    <a:lstStyle/>
                    <a:p>
                      <a:pPr algn="ctr" fontAlgn="b"/>
                      <a:r>
                        <a:rPr lang="en-US" sz="1600" b="1" i="0" u="none" strike="noStrike" dirty="0">
                          <a:solidFill>
                            <a:srgbClr val="000000"/>
                          </a:solidFill>
                          <a:effectLst/>
                          <a:latin typeface="Century Gothic" panose="020B0502020202020204" pitchFamily="34" charset="0"/>
                          <a:cs typeface="Arial" panose="020B0604020202020204" pitchFamily="34" charset="0"/>
                        </a:rPr>
                        <a:t>99.96%</a:t>
                      </a:r>
                      <a:endParaRPr lang="en-ZA" sz="16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tc>
                  <a:txBody>
                    <a:bodyPr/>
                    <a:lstStyle/>
                    <a:p>
                      <a:pPr algn="ctr" fontAlgn="b"/>
                      <a:endParaRPr lang="en-ZA" sz="1600" b="1" i="0" u="none" strike="noStrike" dirty="0">
                        <a:solidFill>
                          <a:srgbClr val="000000"/>
                        </a:solidFill>
                        <a:effectLst/>
                        <a:latin typeface="Century Gothic" panose="020B0502020202020204" pitchFamily="34" charset="0"/>
                        <a:cs typeface="Arial" panose="020B0604020202020204" pitchFamily="34" charset="0"/>
                      </a:endParaRPr>
                    </a:p>
                  </a:txBody>
                  <a:tcPr marL="9525" marR="9525" marT="9525" marB="0">
                    <a:solidFill>
                      <a:schemeClr val="accent1"/>
                    </a:solidFill>
                  </a:tcPr>
                </a:tc>
                <a:extLst>
                  <a:ext uri="{0D108BD9-81ED-4DB2-BD59-A6C34878D82A}">
                    <a16:rowId xmlns:a16="http://schemas.microsoft.com/office/drawing/2014/main" val="780130681"/>
                  </a:ext>
                </a:extLst>
              </a:tr>
            </a:tbl>
          </a:graphicData>
        </a:graphic>
      </p:graphicFrame>
    </p:spTree>
    <p:extLst>
      <p:ext uri="{BB962C8B-B14F-4D97-AF65-F5344CB8AC3E}">
        <p14:creationId xmlns:p14="http://schemas.microsoft.com/office/powerpoint/2010/main" val="27758862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64E2E3-8F4F-4327-AA32-04DF77014FDD}"/>
              </a:ext>
            </a:extLst>
          </p:cNvPr>
          <p:cNvSpPr>
            <a:spLocks noGrp="1"/>
          </p:cNvSpPr>
          <p:nvPr>
            <p:ph type="sldNum" sz="quarter" idx="12"/>
          </p:nvPr>
        </p:nvSpPr>
        <p:spPr/>
        <p:txBody>
          <a:bodyPr/>
          <a:lstStyle/>
          <a:p>
            <a:fld id="{6BEAD508-187F-9C41-8168-FD791BBC9830}" type="slidenum">
              <a:rPr lang="en-US" smtClean="0"/>
              <a:pPr/>
              <a:t>64</a:t>
            </a:fld>
            <a:endParaRPr lang="en-US" dirty="0"/>
          </a:p>
        </p:txBody>
      </p:sp>
      <p:pic>
        <p:nvPicPr>
          <p:cNvPr id="5" name="Picture 3" descr="C:\Users\UrszulaR\Pictures\DST photographs\Science engagement.JPG">
            <a:extLst>
              <a:ext uri="{FF2B5EF4-FFF2-40B4-BE49-F238E27FC236}">
                <a16:creationId xmlns:a16="http://schemas.microsoft.com/office/drawing/2014/main" id="{67137097-3E59-432B-A5B1-2932FCC9D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7557" y="-6447032"/>
            <a:ext cx="24384000" cy="1828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8">
            <a:extLst>
              <a:ext uri="{FF2B5EF4-FFF2-40B4-BE49-F238E27FC236}">
                <a16:creationId xmlns:a16="http://schemas.microsoft.com/office/drawing/2014/main" id="{C18B0673-E1DF-4112-9BD6-A393888435BF}"/>
              </a:ext>
            </a:extLst>
          </p:cNvPr>
          <p:cNvSpPr>
            <a:spLocks noChangeArrowheads="1"/>
          </p:cNvSpPr>
          <p:nvPr/>
        </p:nvSpPr>
        <p:spPr bwMode="auto">
          <a:xfrm>
            <a:off x="5781675" y="-1544638"/>
            <a:ext cx="3352800" cy="618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660400" indent="-660400" algn="ctr" eaLnBrk="1" hangingPunct="1"/>
            <a:endParaRPr lang="en-US" sz="3600" b="1" i="1" dirty="0">
              <a:solidFill>
                <a:srgbClr val="FFFFFF"/>
              </a:solidFill>
            </a:endParaRPr>
          </a:p>
          <a:p>
            <a:pPr marL="660400" indent="-660400" algn="ctr" eaLnBrk="1" hangingPunct="1"/>
            <a:endParaRPr lang="en-US" sz="3600" b="1" i="1" dirty="0">
              <a:solidFill>
                <a:srgbClr val="FFFFFF"/>
              </a:solidFill>
            </a:endParaRPr>
          </a:p>
          <a:p>
            <a:pPr marL="660400" indent="-660400" algn="ctr" eaLnBrk="1" hangingPunct="1"/>
            <a:endParaRPr lang="en-US" sz="3600" b="1" i="1" dirty="0">
              <a:solidFill>
                <a:srgbClr val="FFFFFF"/>
              </a:solidFill>
            </a:endParaRPr>
          </a:p>
          <a:p>
            <a:pPr marL="660400" indent="-660400" algn="ctr" eaLnBrk="1" hangingPunct="1"/>
            <a:r>
              <a:rPr lang="en-US" sz="3600" b="1" i="1" dirty="0">
                <a:solidFill>
                  <a:srgbClr val="FFFFFF"/>
                </a:solidFill>
                <a:latin typeface="Century Gothic" panose="020B0502020202020204" pitchFamily="34" charset="0"/>
              </a:rPr>
              <a:t>Dankie</a:t>
            </a:r>
          </a:p>
          <a:p>
            <a:pPr marL="660400" indent="-660400" algn="ctr" eaLnBrk="1" hangingPunct="1"/>
            <a:r>
              <a:rPr lang="en-US" sz="3600" b="1" i="1" dirty="0">
                <a:solidFill>
                  <a:srgbClr val="FFFFFF"/>
                </a:solidFill>
                <a:latin typeface="Century Gothic" panose="020B0502020202020204" pitchFamily="34" charset="0"/>
              </a:rPr>
              <a:t>Enkosi</a:t>
            </a:r>
          </a:p>
          <a:p>
            <a:pPr marL="660400" indent="-660400" algn="ctr" eaLnBrk="1" hangingPunct="1"/>
            <a:r>
              <a:rPr lang="en-US" sz="3600" b="1" i="1" dirty="0">
                <a:solidFill>
                  <a:srgbClr val="FFFFFF"/>
                </a:solidFill>
                <a:latin typeface="Century Gothic" panose="020B0502020202020204" pitchFamily="34" charset="0"/>
              </a:rPr>
              <a:t>Ha khensa</a:t>
            </a:r>
          </a:p>
          <a:p>
            <a:pPr marL="660400" indent="-660400" algn="ctr" eaLnBrk="1" hangingPunct="1"/>
            <a:r>
              <a:rPr lang="en-US" sz="3600" b="1" i="1" dirty="0">
                <a:solidFill>
                  <a:srgbClr val="FFFFFF"/>
                </a:solidFill>
                <a:latin typeface="Century Gothic" panose="020B0502020202020204" pitchFamily="34" charset="0"/>
              </a:rPr>
              <a:t>Re a leboga</a:t>
            </a:r>
          </a:p>
          <a:p>
            <a:pPr marL="660400" indent="-660400" algn="ctr" eaLnBrk="1" hangingPunct="1"/>
            <a:r>
              <a:rPr lang="en-US" sz="3600" b="1" i="1" dirty="0">
                <a:solidFill>
                  <a:srgbClr val="FFFFFF"/>
                </a:solidFill>
                <a:latin typeface="Century Gothic" panose="020B0502020202020204" pitchFamily="34" charset="0"/>
              </a:rPr>
              <a:t>Ro livhuwa </a:t>
            </a:r>
          </a:p>
          <a:p>
            <a:pPr marL="660400" indent="-660400" algn="ctr" eaLnBrk="1" hangingPunct="1"/>
            <a:r>
              <a:rPr lang="en-US" sz="3600" b="1" i="1" dirty="0">
                <a:solidFill>
                  <a:srgbClr val="FFFFFF"/>
                </a:solidFill>
                <a:latin typeface="Century Gothic" panose="020B0502020202020204" pitchFamily="34" charset="0"/>
              </a:rPr>
              <a:t>Siyabonga</a:t>
            </a:r>
          </a:p>
          <a:p>
            <a:pPr marL="660400" indent="-660400" algn="ctr" eaLnBrk="1" hangingPunct="1"/>
            <a:r>
              <a:rPr lang="en-US" sz="3600" b="1" i="1" dirty="0">
                <a:solidFill>
                  <a:srgbClr val="FFFFFF"/>
                </a:solidFill>
                <a:latin typeface="Century Gothic" panose="020B0502020202020204" pitchFamily="34" charset="0"/>
              </a:rPr>
              <a:t>Siyathokoza </a:t>
            </a:r>
          </a:p>
          <a:p>
            <a:pPr marL="660400" indent="-660400" algn="ctr" eaLnBrk="1" hangingPunct="1"/>
            <a:r>
              <a:rPr lang="en-US" sz="3600" b="1" i="1" dirty="0">
                <a:solidFill>
                  <a:srgbClr val="FFFFFF"/>
                </a:solidFill>
                <a:latin typeface="Century Gothic" panose="020B0502020202020204" pitchFamily="34" charset="0"/>
              </a:rPr>
              <a:t>Thank you</a:t>
            </a:r>
          </a:p>
        </p:txBody>
      </p:sp>
    </p:spTree>
    <p:extLst>
      <p:ext uri="{BB962C8B-B14F-4D97-AF65-F5344CB8AC3E}">
        <p14:creationId xmlns:p14="http://schemas.microsoft.com/office/powerpoint/2010/main" val="1635412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667" y="93028"/>
            <a:ext cx="8091948" cy="899211"/>
          </a:xfrm>
          <a:prstGeom prst="rect">
            <a:avLst/>
          </a:prstGeom>
        </p:spPr>
        <p:txBody>
          <a:bodyPr vert="horz" wrap="square" lIns="0" tIns="12691" rIns="0" bIns="0" rtlCol="0">
            <a:spAutoFit/>
          </a:bodyPr>
          <a:lstStyle/>
          <a:p>
            <a:pPr marL="12691">
              <a:spcBef>
                <a:spcPts val="100"/>
              </a:spcBef>
            </a:pPr>
            <a:r>
              <a:rPr lang="en-US" sz="3200" b="1" dirty="0">
                <a:solidFill>
                  <a:srgbClr val="FFC000"/>
                </a:solidFill>
                <a:latin typeface="Century Gothic" panose="020B0502020202020204" pitchFamily="34" charset="0"/>
              </a:rPr>
              <a:t>A TRANSFORMED, INCLUSIVE, RESPONSIVE COORDINATED AND EFFICIENT NSI</a:t>
            </a:r>
            <a:endParaRPr sz="3000" b="1" spc="-10" dirty="0">
              <a:latin typeface="Century Gothic" panose="020B0502020202020204" pitchFamily="34" charset="0"/>
              <a:cs typeface="Arial" panose="020B0604020202020204" pitchFamily="34" charset="0"/>
            </a:endParaRPr>
          </a:p>
        </p:txBody>
      </p:sp>
      <p:sp>
        <p:nvSpPr>
          <p:cNvPr id="3" name="object 3"/>
          <p:cNvSpPr txBox="1"/>
          <p:nvPr/>
        </p:nvSpPr>
        <p:spPr>
          <a:xfrm>
            <a:off x="78667" y="1006294"/>
            <a:ext cx="8888361" cy="7896294"/>
          </a:xfrm>
          <a:prstGeom prst="rect">
            <a:avLst/>
          </a:prstGeom>
        </p:spPr>
        <p:txBody>
          <a:bodyPr vert="horz" wrap="square" lIns="0" tIns="138968" rIns="0" bIns="0" rtlCol="0">
            <a:spAutoFit/>
          </a:bodyPr>
          <a:lstStyle/>
          <a:p>
            <a:pPr algn="just">
              <a:buClr>
                <a:srgbClr val="FFC000"/>
              </a:buClr>
            </a:pPr>
            <a:r>
              <a:rPr lang="en-ZA" sz="2100" b="1" dirty="0">
                <a:latin typeface="Century Gothic" panose="020B0502020202020204" pitchFamily="34" charset="0"/>
              </a:rPr>
              <a:t>Since approval of Decadal Plan by Cabinet in March 2021; </a:t>
            </a:r>
            <a:endParaRPr lang="en-US" sz="2100" b="1" dirty="0">
              <a:latin typeface="Century Gothic" panose="020B0502020202020204" pitchFamily="34" charset="0"/>
            </a:endParaRPr>
          </a:p>
          <a:p>
            <a:pPr marL="285750" indent="-285750" algn="just">
              <a:buClr>
                <a:srgbClr val="FFC000"/>
              </a:buClr>
              <a:buFont typeface="Wingdings" panose="05000000000000000000" pitchFamily="2" charset="2"/>
              <a:buChar char="q"/>
            </a:pPr>
            <a:r>
              <a:rPr lang="en-US" sz="2100" dirty="0">
                <a:solidFill>
                  <a:prstClr val="black"/>
                </a:solidFill>
                <a:latin typeface="Century Gothic" panose="020B0502020202020204" pitchFamily="34" charset="0"/>
                <a:cs typeface="Arial" panose="020B0604020202020204" pitchFamily="34" charset="0"/>
              </a:rPr>
              <a:t>A round of consultations with STI intensive government depts; HE institutions through </a:t>
            </a:r>
            <a:r>
              <a:rPr lang="en-US" sz="2100" dirty="0" err="1">
                <a:solidFill>
                  <a:prstClr val="black"/>
                </a:solidFill>
                <a:latin typeface="Century Gothic" panose="020B0502020202020204" pitchFamily="34" charset="0"/>
                <a:cs typeface="Arial" panose="020B0604020202020204" pitchFamily="34" charset="0"/>
              </a:rPr>
              <a:t>USAf</a:t>
            </a:r>
            <a:r>
              <a:rPr lang="en-US" sz="2100" dirty="0">
                <a:solidFill>
                  <a:prstClr val="black"/>
                </a:solidFill>
                <a:latin typeface="Century Gothic" panose="020B0502020202020204" pitchFamily="34" charset="0"/>
                <a:cs typeface="Arial" panose="020B0604020202020204" pitchFamily="34" charset="0"/>
              </a:rPr>
              <a:t> and research and science councils completed.</a:t>
            </a:r>
          </a:p>
          <a:p>
            <a:pPr marL="342660" lvl="1" indent="-342660" defTabSz="913760">
              <a:buClr>
                <a:srgbClr val="FFC000"/>
              </a:buClr>
              <a:buFont typeface="Wingdings" panose="05000000000000000000" pitchFamily="2" charset="2"/>
              <a:buChar char="q"/>
              <a:tabLst>
                <a:tab pos="696107" algn="l"/>
                <a:tab pos="696742" algn="l"/>
              </a:tabLst>
            </a:pPr>
            <a:r>
              <a:rPr lang="en-US" sz="2100" dirty="0">
                <a:solidFill>
                  <a:prstClr val="black"/>
                </a:solidFill>
                <a:latin typeface="Century Gothic" panose="020B0502020202020204" pitchFamily="34" charset="0"/>
                <a:cs typeface="Arial" panose="020B0604020202020204" pitchFamily="34" charset="0"/>
              </a:rPr>
              <a:t>Decadal Plan well received by stakeholders and input from a panel of experts who served as critical reviewers is being incorporated into the draft document.</a:t>
            </a:r>
          </a:p>
          <a:p>
            <a:pPr marL="342660" lvl="1" indent="-342660" defTabSz="913760">
              <a:buClr>
                <a:srgbClr val="FFC000"/>
              </a:buClr>
              <a:buFont typeface="Wingdings" panose="05000000000000000000" pitchFamily="2" charset="2"/>
              <a:buChar char="q"/>
              <a:tabLst>
                <a:tab pos="696107" algn="l"/>
                <a:tab pos="696742" algn="l"/>
              </a:tabLst>
            </a:pPr>
            <a:r>
              <a:rPr lang="en-US" sz="2100" dirty="0">
                <a:solidFill>
                  <a:prstClr val="black"/>
                </a:solidFill>
                <a:latin typeface="Century Gothic" panose="020B0502020202020204" pitchFamily="34" charset="0"/>
                <a:cs typeface="Arial" panose="020B0604020202020204" pitchFamily="34" charset="0"/>
              </a:rPr>
              <a:t>Minister </a:t>
            </a:r>
            <a:r>
              <a:rPr lang="en-US" sz="2100" dirty="0" err="1">
                <a:solidFill>
                  <a:prstClr val="black"/>
                </a:solidFill>
                <a:latin typeface="Century Gothic" panose="020B0502020202020204" pitchFamily="34" charset="0"/>
                <a:cs typeface="Arial" panose="020B0604020202020204" pitchFamily="34" charset="0"/>
              </a:rPr>
              <a:t>Nzimande</a:t>
            </a:r>
            <a:r>
              <a:rPr lang="en-US" sz="2100" dirty="0">
                <a:solidFill>
                  <a:prstClr val="black"/>
                </a:solidFill>
                <a:latin typeface="Century Gothic" panose="020B0502020202020204" pitchFamily="34" charset="0"/>
                <a:cs typeface="Arial" panose="020B0604020202020204" pitchFamily="34" charset="0"/>
              </a:rPr>
              <a:t> to host the inaugural Inter-Ministerial Committee  on Science, Technology and Innovation on 25 November 2021 and will cover the following:</a:t>
            </a:r>
          </a:p>
          <a:p>
            <a:pPr marL="456880" lvl="1" defTabSz="913760">
              <a:buClr>
                <a:srgbClr val="FFC000"/>
              </a:buClr>
            </a:pPr>
            <a:r>
              <a:rPr lang="en-US" sz="2100" i="1" dirty="0">
                <a:solidFill>
                  <a:prstClr val="black"/>
                </a:solidFill>
                <a:latin typeface="Century Gothic" panose="020B0502020202020204" pitchFamily="34" charset="0"/>
                <a:cs typeface="Arial" panose="020B0604020202020204" pitchFamily="34" charset="0"/>
              </a:rPr>
              <a:t>Principles of the systemic enablers for STI impact</a:t>
            </a:r>
            <a:r>
              <a:rPr lang="en-US" sz="2100" dirty="0">
                <a:solidFill>
                  <a:prstClr val="black"/>
                </a:solidFill>
                <a:latin typeface="Century Gothic" panose="020B0502020202020204" pitchFamily="34" charset="0"/>
                <a:cs typeface="Arial" panose="020B0604020202020204" pitchFamily="34" charset="0"/>
              </a:rPr>
              <a:t>:</a:t>
            </a:r>
          </a:p>
          <a:p>
            <a:pPr marL="1164169" indent="-342660" defTabSz="913760">
              <a:buClr>
                <a:srgbClr val="FFC000"/>
              </a:buClr>
              <a:buFont typeface="Courier New" panose="02070309020205020404" pitchFamily="49" charset="0"/>
              <a:buChar char="o"/>
            </a:pPr>
            <a:r>
              <a:rPr lang="en-US" sz="2100" dirty="0">
                <a:solidFill>
                  <a:prstClr val="black"/>
                </a:solidFill>
                <a:latin typeface="Century Gothic" panose="020B0502020202020204" pitchFamily="34" charset="0"/>
                <a:cs typeface="Arial" panose="020B0604020202020204" pitchFamily="34" charset="0"/>
              </a:rPr>
              <a:t>Strategic Management of Science and Innovation across government</a:t>
            </a:r>
          </a:p>
          <a:p>
            <a:pPr marL="1164169" indent="-342660" defTabSz="913760">
              <a:buClr>
                <a:srgbClr val="FFC000"/>
              </a:buClr>
              <a:buFont typeface="Courier New" panose="02070309020205020404" pitchFamily="49" charset="0"/>
              <a:buChar char="o"/>
            </a:pPr>
            <a:r>
              <a:rPr lang="en-US" sz="2100" dirty="0">
                <a:solidFill>
                  <a:prstClr val="black"/>
                </a:solidFill>
                <a:latin typeface="Century Gothic" panose="020B0502020202020204" pitchFamily="34" charset="0"/>
                <a:cs typeface="Arial" panose="020B0604020202020204" pitchFamily="34" charset="0"/>
              </a:rPr>
              <a:t>Budget Coordination and pooling of funds</a:t>
            </a:r>
          </a:p>
          <a:p>
            <a:pPr marL="1164169" indent="-342660" defTabSz="913760">
              <a:buClr>
                <a:srgbClr val="FFC000"/>
              </a:buClr>
              <a:buFont typeface="Courier New" panose="02070309020205020404" pitchFamily="49" charset="0"/>
              <a:buChar char="o"/>
            </a:pPr>
            <a:r>
              <a:rPr lang="en-US" sz="2100" dirty="0">
                <a:solidFill>
                  <a:prstClr val="black"/>
                </a:solidFill>
                <a:latin typeface="Century Gothic" panose="020B0502020202020204" pitchFamily="34" charset="0"/>
                <a:cs typeface="Arial" panose="020B0604020202020204" pitchFamily="34" charset="0"/>
              </a:rPr>
              <a:t>An Innovation Compact</a:t>
            </a:r>
          </a:p>
          <a:p>
            <a:pPr marL="342660" lvl="1" indent="-342660" defTabSz="913760">
              <a:buClr>
                <a:srgbClr val="FFC000"/>
              </a:buClr>
              <a:buFont typeface="Wingdings" panose="05000000000000000000" pitchFamily="2" charset="2"/>
              <a:buChar char="q"/>
              <a:tabLst>
                <a:tab pos="696107" algn="l"/>
                <a:tab pos="696742" algn="l"/>
              </a:tabLst>
            </a:pPr>
            <a:r>
              <a:rPr lang="en-US" sz="2100" dirty="0">
                <a:solidFill>
                  <a:prstClr val="black"/>
                </a:solidFill>
                <a:latin typeface="Century Gothic" panose="020B0502020202020204" pitchFamily="34" charset="0"/>
                <a:cs typeface="Arial" panose="020B0604020202020204" pitchFamily="34" charset="0"/>
              </a:rPr>
              <a:t>Consultations with industry bodies, civil society and </a:t>
            </a:r>
            <a:r>
              <a:rPr lang="en-US" sz="2100" dirty="0" err="1">
                <a:solidFill>
                  <a:prstClr val="black"/>
                </a:solidFill>
                <a:latin typeface="Century Gothic" panose="020B0502020202020204" pitchFamily="34" charset="0"/>
                <a:cs typeface="Arial" panose="020B0604020202020204" pitchFamily="34" charset="0"/>
              </a:rPr>
              <a:t>labour</a:t>
            </a:r>
            <a:r>
              <a:rPr lang="en-US" sz="2100" dirty="0">
                <a:solidFill>
                  <a:prstClr val="black"/>
                </a:solidFill>
                <a:latin typeface="Century Gothic" panose="020B0502020202020204" pitchFamily="34" charset="0"/>
                <a:cs typeface="Arial" panose="020B0604020202020204" pitchFamily="34" charset="0"/>
              </a:rPr>
              <a:t> will follow on endorsement of the Decadal Plan at the IMC.</a:t>
            </a:r>
          </a:p>
          <a:p>
            <a:pPr marL="342660" lvl="1" indent="-342660" defTabSz="913760">
              <a:buClr>
                <a:srgbClr val="FF3300"/>
              </a:buClr>
              <a:buFont typeface="Arial" panose="020B0604020202020204" pitchFamily="34" charset="0"/>
              <a:buChar char="•"/>
              <a:tabLst>
                <a:tab pos="696107" algn="l"/>
                <a:tab pos="696742" algn="l"/>
              </a:tabLst>
            </a:pPr>
            <a:endParaRPr lang="en-US" sz="2100" dirty="0">
              <a:solidFill>
                <a:prstClr val="black"/>
              </a:solidFill>
              <a:latin typeface="Century Gothic" panose="020B0502020202020204" pitchFamily="34" charset="0"/>
              <a:cs typeface="Arial" panose="020B0604020202020204" pitchFamily="34" charset="0"/>
            </a:endParaRPr>
          </a:p>
          <a:p>
            <a:pPr marL="0" lvl="1" defTabSz="913760">
              <a:buClr>
                <a:srgbClr val="FF3300"/>
              </a:buClr>
              <a:tabLst>
                <a:tab pos="696107" algn="l"/>
                <a:tab pos="696742" algn="l"/>
              </a:tabLst>
            </a:pPr>
            <a:r>
              <a:rPr lang="en-US" sz="2100" dirty="0">
                <a:solidFill>
                  <a:prstClr val="black"/>
                </a:solidFill>
                <a:latin typeface="Century Gothic" panose="020B0502020202020204" pitchFamily="34" charset="0"/>
                <a:cs typeface="Arial" panose="020B0604020202020204" pitchFamily="34" charset="0"/>
              </a:rPr>
              <a:t> </a:t>
            </a:r>
          </a:p>
          <a:p>
            <a:pPr marL="0" lvl="1" defTabSz="913760">
              <a:buClr>
                <a:srgbClr val="FF3300"/>
              </a:buClr>
              <a:tabLst>
                <a:tab pos="696107" algn="l"/>
                <a:tab pos="696742" algn="l"/>
              </a:tabLst>
            </a:pPr>
            <a:endParaRPr lang="en-US" sz="2100" dirty="0">
              <a:solidFill>
                <a:prstClr val="black"/>
              </a:solidFill>
              <a:latin typeface="Century Gothic" panose="020B0502020202020204" pitchFamily="34" charset="0"/>
              <a:cs typeface="Arial" panose="020B0604020202020204" pitchFamily="34" charset="0"/>
            </a:endParaRPr>
          </a:p>
          <a:p>
            <a:pPr marL="0" lvl="1" defTabSz="913760">
              <a:buClr>
                <a:srgbClr val="FF3300"/>
              </a:buClr>
              <a:tabLst>
                <a:tab pos="696107" algn="l"/>
                <a:tab pos="696742" algn="l"/>
              </a:tabLst>
            </a:pPr>
            <a:endParaRPr lang="en-US" sz="2100" dirty="0">
              <a:solidFill>
                <a:prstClr val="black"/>
              </a:solidFill>
              <a:latin typeface="Century Gothic" panose="020B0502020202020204" pitchFamily="34" charset="0"/>
              <a:cs typeface="Arial" panose="020B0604020202020204" pitchFamily="34" charset="0"/>
            </a:endParaRPr>
          </a:p>
          <a:p>
            <a:pPr marL="0" lvl="1" defTabSz="913760">
              <a:buClr>
                <a:srgbClr val="FF3300"/>
              </a:buClr>
              <a:tabLst>
                <a:tab pos="696107" algn="l"/>
                <a:tab pos="696742" algn="l"/>
              </a:tabLst>
            </a:pPr>
            <a:endParaRPr lang="en-US" sz="2100" dirty="0">
              <a:solidFill>
                <a:prstClr val="black"/>
              </a:solidFill>
              <a:latin typeface="Century Gothic" panose="020B0502020202020204" pitchFamily="34" charset="0"/>
              <a:cs typeface="Arial" panose="020B0604020202020204" pitchFamily="34" charset="0"/>
            </a:endParaRPr>
          </a:p>
          <a:p>
            <a:pPr marL="0" lvl="1" defTabSz="913760">
              <a:buClr>
                <a:srgbClr val="FF3300"/>
              </a:buClr>
              <a:tabLst>
                <a:tab pos="696107" algn="l"/>
                <a:tab pos="696742" algn="l"/>
              </a:tabLst>
            </a:pPr>
            <a:endParaRPr lang="en-US" sz="2100" dirty="0">
              <a:solidFill>
                <a:prstClr val="black"/>
              </a:solidFill>
              <a:latin typeface="Century Gothic" panose="020B0502020202020204" pitchFamily="34" charset="0"/>
              <a:cs typeface="Arial" panose="020B0604020202020204" pitchFamily="34" charset="0"/>
            </a:endParaRPr>
          </a:p>
          <a:p>
            <a:pPr marL="0" lvl="1" defTabSz="913760">
              <a:buClr>
                <a:srgbClr val="FF3300"/>
              </a:buClr>
              <a:tabLst>
                <a:tab pos="696107" algn="l"/>
                <a:tab pos="696742" algn="l"/>
              </a:tabLst>
            </a:pPr>
            <a:endParaRPr lang="en-US" sz="2100" dirty="0">
              <a:solidFill>
                <a:prstClr val="black"/>
              </a:solidFill>
              <a:latin typeface="Century Gothic" panose="020B0502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0627946-DF4C-4858-905F-0406FBB5C88F}"/>
              </a:ext>
            </a:extLst>
          </p:cNvPr>
          <p:cNvSpPr txBox="1"/>
          <p:nvPr/>
        </p:nvSpPr>
        <p:spPr>
          <a:xfrm>
            <a:off x="8607790" y="6085414"/>
            <a:ext cx="533029" cy="645881"/>
          </a:xfrm>
          <a:prstGeom prst="rect">
            <a:avLst/>
          </a:prstGeom>
          <a:noFill/>
        </p:spPr>
        <p:txBody>
          <a:bodyPr wrap="square" rtlCol="0">
            <a:spAutoFit/>
          </a:bodyPr>
          <a:lstStyle/>
          <a:p>
            <a:pPr defTabSz="913760"/>
            <a:r>
              <a:rPr lang="en-US" sz="1799" dirty="0">
                <a:solidFill>
                  <a:prstClr val="black"/>
                </a:solidFill>
                <a:latin typeface="Calibri"/>
              </a:rPr>
              <a:t>                                        17</a:t>
            </a:r>
          </a:p>
        </p:txBody>
      </p:sp>
    </p:spTree>
    <p:extLst>
      <p:ext uri="{BB962C8B-B14F-4D97-AF65-F5344CB8AC3E}">
        <p14:creationId xmlns:p14="http://schemas.microsoft.com/office/powerpoint/2010/main" val="249808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7343AE-23DE-FD4B-B75D-4A4A6BC51771}"/>
              </a:ext>
            </a:extLst>
          </p:cNvPr>
          <p:cNvSpPr>
            <a:spLocks noGrp="1"/>
          </p:cNvSpPr>
          <p:nvPr>
            <p:ph type="sldNum" sz="quarter" idx="12"/>
          </p:nvPr>
        </p:nvSpPr>
        <p:spPr/>
        <p:txBody>
          <a:bodyPr/>
          <a:lstStyle/>
          <a:p>
            <a:pPr defTabSz="515687"/>
            <a:fld id="{6BEAD508-187F-9C41-8168-FD791BBC9830}" type="slidenum">
              <a:rPr lang="en-US">
                <a:solidFill>
                  <a:prstClr val="black">
                    <a:tint val="75000"/>
                  </a:prstClr>
                </a:solidFill>
                <a:latin typeface="Calibri" panose="020F0502020204030204"/>
              </a:rPr>
              <a:pPr defTabSz="515687"/>
              <a:t>7</a:t>
            </a:fld>
            <a:endParaRPr lang="en-US" dirty="0">
              <a:solidFill>
                <a:prstClr val="black">
                  <a:tint val="75000"/>
                </a:prstClr>
              </a:solidFill>
              <a:latin typeface="Calibri" panose="020F0502020204030204"/>
            </a:endParaRPr>
          </a:p>
        </p:txBody>
      </p:sp>
      <p:sp>
        <p:nvSpPr>
          <p:cNvPr id="7" name="Content Placeholder 2">
            <a:extLst>
              <a:ext uri="{FF2B5EF4-FFF2-40B4-BE49-F238E27FC236}">
                <a16:creationId xmlns:a16="http://schemas.microsoft.com/office/drawing/2014/main" id="{0EC7AC37-FADC-42C1-A9D6-332852BDC2E3}"/>
              </a:ext>
            </a:extLst>
          </p:cNvPr>
          <p:cNvSpPr>
            <a:spLocks noGrp="1"/>
          </p:cNvSpPr>
          <p:nvPr>
            <p:ph idx="1"/>
          </p:nvPr>
        </p:nvSpPr>
        <p:spPr>
          <a:xfrm>
            <a:off x="137652" y="1071716"/>
            <a:ext cx="8858863" cy="5587188"/>
          </a:xfrm>
        </p:spPr>
        <p:txBody>
          <a:bodyPr>
            <a:noAutofit/>
          </a:bodyPr>
          <a:lstStyle/>
          <a:p>
            <a:pPr marL="0" indent="0" algn="just">
              <a:lnSpc>
                <a:spcPct val="150000"/>
              </a:lnSpc>
              <a:spcBef>
                <a:spcPts val="450"/>
              </a:spcBef>
              <a:buClr>
                <a:srgbClr val="FFC000"/>
              </a:buClr>
              <a:buNone/>
            </a:pPr>
            <a:r>
              <a:rPr lang="en-ZA" sz="1600" b="1" i="1" dirty="0">
                <a:solidFill>
                  <a:prstClr val="black"/>
                </a:solidFill>
                <a:latin typeface="Century Gothic" panose="020B0502020202020204" pitchFamily="34" charset="0"/>
              </a:rPr>
              <a:t>DSI Human capital development (HCD) targeted interventions:</a:t>
            </a:r>
          </a:p>
          <a:p>
            <a:pPr algn="just">
              <a:lnSpc>
                <a:spcPct val="150000"/>
              </a:lnSpc>
              <a:spcBef>
                <a:spcPts val="450"/>
              </a:spcBef>
              <a:buClr>
                <a:srgbClr val="FFC000"/>
              </a:buClr>
              <a:buFont typeface="Wingdings" panose="05000000000000000000" pitchFamily="2" charset="2"/>
              <a:buChar char="q"/>
            </a:pPr>
            <a:r>
              <a:rPr lang="en-ZA" sz="1600" dirty="0">
                <a:solidFill>
                  <a:prstClr val="black"/>
                </a:solidFill>
                <a:latin typeface="Century Gothic" panose="020B0502020202020204" pitchFamily="34" charset="0"/>
              </a:rPr>
              <a:t>The NDP envisaged HCD as central in addressing South Africa’s unemployment, poverty and inequality challenges.</a:t>
            </a:r>
          </a:p>
          <a:p>
            <a:pPr marL="0" indent="0" algn="just">
              <a:lnSpc>
                <a:spcPct val="150000"/>
              </a:lnSpc>
              <a:spcBef>
                <a:spcPts val="450"/>
              </a:spcBef>
              <a:buClr>
                <a:srgbClr val="FFC000"/>
              </a:buClr>
              <a:buNone/>
            </a:pPr>
            <a:r>
              <a:rPr lang="en-ZA" sz="1600" b="1" i="1" dirty="0">
                <a:solidFill>
                  <a:prstClr val="black"/>
                </a:solidFill>
                <a:latin typeface="Century Gothic" panose="020B0502020202020204" pitchFamily="34" charset="0"/>
              </a:rPr>
              <a:t>Postgraduate Bursaries and Internships awarded  through NRF and other agencies</a:t>
            </a:r>
          </a:p>
          <a:p>
            <a:pPr marL="0" indent="0" algn="just">
              <a:lnSpc>
                <a:spcPct val="150000"/>
              </a:lnSpc>
              <a:buClr>
                <a:srgbClr val="FFC000"/>
              </a:buClr>
              <a:buNone/>
            </a:pPr>
            <a:endParaRPr lang="en-ZA" sz="1600" b="1" i="1" dirty="0">
              <a:solidFill>
                <a:prstClr val="black"/>
              </a:solidFill>
              <a:latin typeface="Century Gothic" panose="020B0502020202020204" pitchFamily="34" charset="0"/>
            </a:endParaRPr>
          </a:p>
          <a:p>
            <a:pPr marL="0" indent="0" algn="just">
              <a:lnSpc>
                <a:spcPct val="150000"/>
              </a:lnSpc>
              <a:buClr>
                <a:srgbClr val="FFC000"/>
              </a:buClr>
              <a:buNone/>
            </a:pPr>
            <a:endParaRPr lang="en-ZA" sz="1600" b="1" i="1" dirty="0">
              <a:solidFill>
                <a:prstClr val="black"/>
              </a:solidFill>
              <a:latin typeface="Century Gothic" panose="020B0502020202020204" pitchFamily="34" charset="0"/>
            </a:endParaRPr>
          </a:p>
          <a:p>
            <a:pPr marL="0" indent="0" algn="just">
              <a:lnSpc>
                <a:spcPct val="150000"/>
              </a:lnSpc>
              <a:buClr>
                <a:srgbClr val="FFC000"/>
              </a:buClr>
              <a:buNone/>
            </a:pPr>
            <a:endParaRPr lang="en-ZA" sz="1600" b="1" i="1" dirty="0">
              <a:solidFill>
                <a:prstClr val="black"/>
              </a:solidFill>
              <a:latin typeface="Century Gothic" panose="020B0502020202020204" pitchFamily="34" charset="0"/>
            </a:endParaRPr>
          </a:p>
          <a:p>
            <a:pPr marL="0" indent="0" algn="just">
              <a:lnSpc>
                <a:spcPct val="150000"/>
              </a:lnSpc>
              <a:spcBef>
                <a:spcPts val="450"/>
              </a:spcBef>
              <a:buClr>
                <a:srgbClr val="FFC000"/>
              </a:buClr>
              <a:buNone/>
            </a:pPr>
            <a:endParaRPr lang="en-ZA" sz="1600" b="1" dirty="0">
              <a:solidFill>
                <a:prstClr val="black"/>
              </a:solidFill>
              <a:latin typeface="Century Gothic" panose="020B0502020202020204" pitchFamily="34" charset="0"/>
            </a:endParaRPr>
          </a:p>
          <a:p>
            <a:pPr marL="0" indent="0" algn="just">
              <a:lnSpc>
                <a:spcPct val="150000"/>
              </a:lnSpc>
              <a:spcBef>
                <a:spcPts val="450"/>
              </a:spcBef>
              <a:buClr>
                <a:srgbClr val="FFC000"/>
              </a:buClr>
              <a:buNone/>
            </a:pPr>
            <a:endParaRPr lang="en-ZA" sz="1600" b="1" dirty="0">
              <a:solidFill>
                <a:prstClr val="black"/>
              </a:solidFill>
              <a:latin typeface="Century Gothic" panose="020B0502020202020204" pitchFamily="34" charset="0"/>
            </a:endParaRPr>
          </a:p>
          <a:p>
            <a:pPr marL="0" indent="0" algn="just">
              <a:lnSpc>
                <a:spcPct val="150000"/>
              </a:lnSpc>
              <a:spcBef>
                <a:spcPts val="450"/>
              </a:spcBef>
              <a:buClr>
                <a:srgbClr val="FFC000"/>
              </a:buClr>
              <a:buNone/>
            </a:pPr>
            <a:r>
              <a:rPr lang="en-ZA" sz="1600" b="1" i="1" dirty="0">
                <a:solidFill>
                  <a:prstClr val="black"/>
                </a:solidFill>
                <a:latin typeface="Century Gothic" panose="020B0502020202020204" pitchFamily="34" charset="0"/>
              </a:rPr>
              <a:t>Current transformation Interventions; </a:t>
            </a:r>
          </a:p>
          <a:p>
            <a:pPr marL="0" indent="0" algn="just">
              <a:lnSpc>
                <a:spcPct val="150000"/>
              </a:lnSpc>
              <a:spcBef>
                <a:spcPts val="450"/>
              </a:spcBef>
              <a:buClr>
                <a:srgbClr val="FFC000"/>
              </a:buClr>
              <a:buNone/>
            </a:pPr>
            <a:r>
              <a:rPr lang="en-ZA" sz="1600" b="1" dirty="0">
                <a:solidFill>
                  <a:prstClr val="black"/>
                </a:solidFill>
                <a:latin typeface="Century Gothic" panose="020B0502020202020204" pitchFamily="34" charset="0"/>
              </a:rPr>
              <a:t>Task team established within the DSI to; </a:t>
            </a:r>
          </a:p>
          <a:p>
            <a:pPr lvl="1"/>
            <a:r>
              <a:rPr lang="en-GB" sz="1600" dirty="0">
                <a:latin typeface="Century Gothic" panose="020B0502020202020204" pitchFamily="34" charset="0"/>
              </a:rPr>
              <a:t>co-create a robust and evidence-based transformation agenda for the next 10 years and  </a:t>
            </a:r>
          </a:p>
          <a:p>
            <a:pPr lvl="1"/>
            <a:r>
              <a:rPr lang="en-GB" sz="1600" dirty="0">
                <a:latin typeface="Century Gothic" panose="020B0502020202020204" pitchFamily="34" charset="0"/>
              </a:rPr>
              <a:t>identify reforms and actions to be implemented over the 2020-2025 cycle by DSI and its entities to enhance transformation outcomes.</a:t>
            </a:r>
            <a:endParaRPr lang="en-US" sz="1600" dirty="0">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36583266"/>
              </p:ext>
            </p:extLst>
          </p:nvPr>
        </p:nvGraphicFramePr>
        <p:xfrm>
          <a:off x="137651" y="2756160"/>
          <a:ext cx="8858865" cy="2218300"/>
        </p:xfrm>
        <a:graphic>
          <a:graphicData uri="http://schemas.openxmlformats.org/drawingml/2006/table">
            <a:tbl>
              <a:tblPr firstRow="1" bandRow="1">
                <a:tableStyleId>{5C22544A-7EE6-4342-B048-85BDC9FD1C3A}</a:tableStyleId>
              </a:tblPr>
              <a:tblGrid>
                <a:gridCol w="2290586">
                  <a:extLst>
                    <a:ext uri="{9D8B030D-6E8A-4147-A177-3AD203B41FA5}">
                      <a16:colId xmlns:a16="http://schemas.microsoft.com/office/drawing/2014/main" val="1636696817"/>
                    </a:ext>
                  </a:extLst>
                </a:gridCol>
                <a:gridCol w="1599161">
                  <a:extLst>
                    <a:ext uri="{9D8B030D-6E8A-4147-A177-3AD203B41FA5}">
                      <a16:colId xmlns:a16="http://schemas.microsoft.com/office/drawing/2014/main" val="3606583256"/>
                    </a:ext>
                  </a:extLst>
                </a:gridCol>
                <a:gridCol w="820145">
                  <a:extLst>
                    <a:ext uri="{9D8B030D-6E8A-4147-A177-3AD203B41FA5}">
                      <a16:colId xmlns:a16="http://schemas.microsoft.com/office/drawing/2014/main" val="2952191548"/>
                    </a:ext>
                  </a:extLst>
                </a:gridCol>
                <a:gridCol w="974527">
                  <a:extLst>
                    <a:ext uri="{9D8B030D-6E8A-4147-A177-3AD203B41FA5}">
                      <a16:colId xmlns:a16="http://schemas.microsoft.com/office/drawing/2014/main" val="977056465"/>
                    </a:ext>
                  </a:extLst>
                </a:gridCol>
                <a:gridCol w="955228">
                  <a:extLst>
                    <a:ext uri="{9D8B030D-6E8A-4147-A177-3AD203B41FA5}">
                      <a16:colId xmlns:a16="http://schemas.microsoft.com/office/drawing/2014/main" val="2298069494"/>
                    </a:ext>
                  </a:extLst>
                </a:gridCol>
                <a:gridCol w="1080663">
                  <a:extLst>
                    <a:ext uri="{9D8B030D-6E8A-4147-A177-3AD203B41FA5}">
                      <a16:colId xmlns:a16="http://schemas.microsoft.com/office/drawing/2014/main" val="43065338"/>
                    </a:ext>
                  </a:extLst>
                </a:gridCol>
                <a:gridCol w="1138555">
                  <a:extLst>
                    <a:ext uri="{9D8B030D-6E8A-4147-A177-3AD203B41FA5}">
                      <a16:colId xmlns:a16="http://schemas.microsoft.com/office/drawing/2014/main" val="365615251"/>
                    </a:ext>
                  </a:extLst>
                </a:gridCol>
              </a:tblGrid>
              <a:tr h="388796">
                <a:tc>
                  <a:txBody>
                    <a:bodyPr/>
                    <a:lstStyle/>
                    <a:p>
                      <a:endParaRPr lang="en-US" sz="1300" dirty="0">
                        <a:latin typeface="Century Gothic" panose="020B0502020202020204" pitchFamily="34" charset="0"/>
                      </a:endParaRPr>
                    </a:p>
                  </a:txBody>
                  <a:tcPr marL="68755" marR="68755" marT="34378" marB="34378"/>
                </a:tc>
                <a:tc>
                  <a:txBody>
                    <a:bodyPr/>
                    <a:lstStyle/>
                    <a:p>
                      <a:pPr algn="ctr"/>
                      <a:r>
                        <a:rPr lang="en-ZA" sz="1300" dirty="0">
                          <a:solidFill>
                            <a:srgbClr val="FFC000"/>
                          </a:solidFill>
                          <a:latin typeface="Century Gothic" panose="020B0502020202020204" pitchFamily="34" charset="0"/>
                        </a:rPr>
                        <a:t>Total Beneficiaries</a:t>
                      </a:r>
                    </a:p>
                    <a:p>
                      <a:pPr algn="ctr"/>
                      <a:endParaRPr lang="en-ZA" sz="1300" dirty="0">
                        <a:solidFill>
                          <a:srgbClr val="FFC000"/>
                        </a:solidFill>
                        <a:latin typeface="Century Gothic" panose="020B0502020202020204" pitchFamily="34" charset="0"/>
                      </a:endParaRPr>
                    </a:p>
                  </a:txBody>
                  <a:tcPr marL="68755" marR="68755" marT="34378" marB="34378"/>
                </a:tc>
                <a:tc>
                  <a:txBody>
                    <a:bodyPr/>
                    <a:lstStyle/>
                    <a:p>
                      <a:pPr algn="ctr"/>
                      <a:r>
                        <a:rPr lang="en-US" sz="1300" dirty="0">
                          <a:solidFill>
                            <a:srgbClr val="FFC000"/>
                          </a:solidFill>
                          <a:latin typeface="Century Gothic" panose="020B0502020202020204" pitchFamily="34" charset="0"/>
                        </a:rPr>
                        <a:t>Black</a:t>
                      </a:r>
                      <a:endParaRPr lang="en-ZA" sz="1300" dirty="0">
                        <a:solidFill>
                          <a:srgbClr val="FFC000"/>
                        </a:solidFill>
                        <a:latin typeface="Century Gothic" panose="020B0502020202020204" pitchFamily="34" charset="0"/>
                      </a:endParaRPr>
                    </a:p>
                  </a:txBody>
                  <a:tcPr marL="68755" marR="68755" marT="34378" marB="34378"/>
                </a:tc>
                <a:tc>
                  <a:txBody>
                    <a:bodyPr/>
                    <a:lstStyle/>
                    <a:p>
                      <a:pPr algn="ctr"/>
                      <a:r>
                        <a:rPr lang="en-US" sz="1300" dirty="0">
                          <a:solidFill>
                            <a:srgbClr val="FFC000"/>
                          </a:solidFill>
                          <a:latin typeface="Century Gothic" panose="020B0502020202020204" pitchFamily="34" charset="0"/>
                        </a:rPr>
                        <a:t>Women</a:t>
                      </a:r>
                      <a:endParaRPr lang="en-ZA" sz="1300" dirty="0">
                        <a:solidFill>
                          <a:srgbClr val="FFC000"/>
                        </a:solidFill>
                        <a:latin typeface="Century Gothic" panose="020B0502020202020204" pitchFamily="34" charset="0"/>
                      </a:endParaRPr>
                    </a:p>
                  </a:txBody>
                  <a:tcPr marL="68755" marR="68755" marT="34378" marB="34378"/>
                </a:tc>
                <a:tc>
                  <a:txBody>
                    <a:bodyPr/>
                    <a:lstStyle/>
                    <a:p>
                      <a:pPr algn="ctr"/>
                      <a:r>
                        <a:rPr lang="en-ZA" sz="1300" dirty="0">
                          <a:solidFill>
                            <a:srgbClr val="FFC000"/>
                          </a:solidFill>
                          <a:latin typeface="Century Gothic" panose="020B0502020202020204" pitchFamily="34" charset="0"/>
                        </a:rPr>
                        <a:t>Black Women</a:t>
                      </a:r>
                    </a:p>
                  </a:txBody>
                  <a:tcPr marL="68755" marR="68755" marT="34378" marB="34378"/>
                </a:tc>
                <a:tc>
                  <a:txBody>
                    <a:bodyPr/>
                    <a:lstStyle/>
                    <a:p>
                      <a:pPr algn="ctr"/>
                      <a:r>
                        <a:rPr lang="en-ZA" sz="1300" dirty="0">
                          <a:solidFill>
                            <a:srgbClr val="FFC000"/>
                          </a:solidFill>
                          <a:latin typeface="Century Gothic" panose="020B0502020202020204" pitchFamily="34" charset="0"/>
                        </a:rPr>
                        <a:t>People with Disabilities</a:t>
                      </a:r>
                    </a:p>
                  </a:txBody>
                  <a:tcPr marL="68755" marR="68755" marT="34378" marB="34378"/>
                </a:tc>
                <a:tc>
                  <a:txBody>
                    <a:bodyPr/>
                    <a:lstStyle/>
                    <a:p>
                      <a:pPr algn="ctr"/>
                      <a:r>
                        <a:rPr lang="en-ZA" sz="1300" baseline="0" dirty="0">
                          <a:solidFill>
                            <a:srgbClr val="FFC000"/>
                          </a:solidFill>
                          <a:latin typeface="Century Gothic" panose="020B0502020202020204" pitchFamily="34" charset="0"/>
                        </a:rPr>
                        <a:t>South</a:t>
                      </a:r>
                    </a:p>
                    <a:p>
                      <a:pPr algn="ctr"/>
                      <a:r>
                        <a:rPr lang="en-ZA" sz="1300" baseline="0" dirty="0">
                          <a:solidFill>
                            <a:srgbClr val="FFC000"/>
                          </a:solidFill>
                          <a:latin typeface="Century Gothic" panose="020B0502020202020204" pitchFamily="34" charset="0"/>
                        </a:rPr>
                        <a:t> Africans </a:t>
                      </a:r>
                      <a:endParaRPr lang="en-ZA" sz="1300" dirty="0">
                        <a:solidFill>
                          <a:srgbClr val="FFC000"/>
                        </a:solidFill>
                        <a:latin typeface="Century Gothic" panose="020B0502020202020204" pitchFamily="34" charset="0"/>
                      </a:endParaRPr>
                    </a:p>
                  </a:txBody>
                  <a:tcPr marL="68755" marR="68755" marT="34378" marB="34378"/>
                </a:tc>
                <a:extLst>
                  <a:ext uri="{0D108BD9-81ED-4DB2-BD59-A6C34878D82A}">
                    <a16:rowId xmlns:a16="http://schemas.microsoft.com/office/drawing/2014/main" val="1705150894"/>
                  </a:ext>
                </a:extLst>
              </a:tr>
              <a:tr h="388796">
                <a:tc>
                  <a:txBody>
                    <a:bodyPr/>
                    <a:lstStyle/>
                    <a:p>
                      <a:r>
                        <a:rPr lang="en-ZA" sz="1300" dirty="0">
                          <a:latin typeface="Century Gothic" panose="020B0502020202020204" pitchFamily="34" charset="0"/>
                        </a:rPr>
                        <a:t>BTech/Honours and master’s students</a:t>
                      </a:r>
                    </a:p>
                  </a:txBody>
                  <a:tcPr marL="68755" marR="68755" marT="34378" marB="34378"/>
                </a:tc>
                <a:tc>
                  <a:txBody>
                    <a:bodyPr/>
                    <a:lstStyle/>
                    <a:p>
                      <a:pPr algn="ctr"/>
                      <a:r>
                        <a:rPr lang="en-US" sz="1500" dirty="0">
                          <a:latin typeface="Century Gothic" panose="020B0502020202020204" pitchFamily="34" charset="0"/>
                        </a:rPr>
                        <a:t>8 610</a:t>
                      </a:r>
                      <a:endParaRPr lang="en-ZA" sz="1500" dirty="0">
                        <a:latin typeface="Century Gothic" panose="020B0502020202020204" pitchFamily="34" charset="0"/>
                      </a:endParaRPr>
                    </a:p>
                  </a:txBody>
                  <a:tcPr marL="68755" marR="68755" marT="34378" marB="34378"/>
                </a:tc>
                <a:tc>
                  <a:txBody>
                    <a:bodyPr/>
                    <a:lstStyle/>
                    <a:p>
                      <a:pPr algn="ctr"/>
                      <a:r>
                        <a:rPr lang="en-ZA" sz="1500" dirty="0">
                          <a:latin typeface="Century Gothic" panose="020B0502020202020204" pitchFamily="34" charset="0"/>
                        </a:rPr>
                        <a:t>7 151</a:t>
                      </a:r>
                    </a:p>
                  </a:txBody>
                  <a:tcPr marL="68755" marR="68755" marT="34378" marB="34378"/>
                </a:tc>
                <a:tc>
                  <a:txBody>
                    <a:bodyPr/>
                    <a:lstStyle/>
                    <a:p>
                      <a:pPr algn="ctr"/>
                      <a:r>
                        <a:rPr lang="en-ZA" sz="1500" dirty="0">
                          <a:latin typeface="Century Gothic" panose="020B0502020202020204" pitchFamily="34" charset="0"/>
                        </a:rPr>
                        <a:t>5 346</a:t>
                      </a:r>
                    </a:p>
                  </a:txBody>
                  <a:tcPr marL="68755" marR="68755" marT="34378" marB="34378"/>
                </a:tc>
                <a:tc>
                  <a:txBody>
                    <a:bodyPr/>
                    <a:lstStyle/>
                    <a:p>
                      <a:pPr algn="ctr"/>
                      <a:r>
                        <a:rPr lang="en-ZA" sz="1500" dirty="0">
                          <a:latin typeface="Century Gothic" panose="020B0502020202020204" pitchFamily="34" charset="0"/>
                        </a:rPr>
                        <a:t>4 525</a:t>
                      </a:r>
                    </a:p>
                  </a:txBody>
                  <a:tcPr marL="68755" marR="68755" marT="34378" marB="34378"/>
                </a:tc>
                <a:tc>
                  <a:txBody>
                    <a:bodyPr/>
                    <a:lstStyle/>
                    <a:p>
                      <a:pPr algn="ctr"/>
                      <a:r>
                        <a:rPr lang="en-ZA" sz="1500" dirty="0">
                          <a:latin typeface="Century Gothic" panose="020B0502020202020204" pitchFamily="34" charset="0"/>
                        </a:rPr>
                        <a:t>18</a:t>
                      </a:r>
                    </a:p>
                  </a:txBody>
                  <a:tcPr marL="68755" marR="68755" marT="34378" marB="34378"/>
                </a:tc>
                <a:tc>
                  <a:txBody>
                    <a:bodyPr/>
                    <a:lstStyle/>
                    <a:p>
                      <a:pPr algn="ctr"/>
                      <a:r>
                        <a:rPr lang="en-ZA" sz="1500" dirty="0">
                          <a:latin typeface="Century Gothic" panose="020B0502020202020204" pitchFamily="34" charset="0"/>
                        </a:rPr>
                        <a:t> 8 309</a:t>
                      </a:r>
                    </a:p>
                  </a:txBody>
                  <a:tcPr marL="68755" marR="68755" marT="34378" marB="34378"/>
                </a:tc>
                <a:extLst>
                  <a:ext uri="{0D108BD9-81ED-4DB2-BD59-A6C34878D82A}">
                    <a16:rowId xmlns:a16="http://schemas.microsoft.com/office/drawing/2014/main" val="3597871095"/>
                  </a:ext>
                </a:extLst>
              </a:tr>
              <a:tr h="228776">
                <a:tc>
                  <a:txBody>
                    <a:bodyPr/>
                    <a:lstStyle/>
                    <a:p>
                      <a:r>
                        <a:rPr lang="en-US" sz="1300" dirty="0">
                          <a:latin typeface="Century Gothic" panose="020B0502020202020204" pitchFamily="34" charset="0"/>
                        </a:rPr>
                        <a:t>Doctoral students</a:t>
                      </a:r>
                      <a:endParaRPr lang="en-ZA" sz="1300" dirty="0">
                        <a:latin typeface="Century Gothic" panose="020B0502020202020204" pitchFamily="34" charset="0"/>
                      </a:endParaRPr>
                    </a:p>
                  </a:txBody>
                  <a:tcPr marL="68755" marR="68755" marT="34378" marB="34378"/>
                </a:tc>
                <a:tc>
                  <a:txBody>
                    <a:bodyPr/>
                    <a:lstStyle/>
                    <a:p>
                      <a:pPr algn="ctr"/>
                      <a:r>
                        <a:rPr lang="en-US" sz="1500" dirty="0">
                          <a:latin typeface="Century Gothic" panose="020B0502020202020204" pitchFamily="34" charset="0"/>
                        </a:rPr>
                        <a:t>2 961</a:t>
                      </a:r>
                      <a:endParaRPr lang="en-ZA" sz="1500" dirty="0">
                        <a:latin typeface="Century Gothic" panose="020B0502020202020204" pitchFamily="34" charset="0"/>
                      </a:endParaRPr>
                    </a:p>
                  </a:txBody>
                  <a:tcPr marL="68755" marR="68755" marT="34378" marB="34378"/>
                </a:tc>
                <a:tc>
                  <a:txBody>
                    <a:bodyPr/>
                    <a:lstStyle/>
                    <a:p>
                      <a:pPr algn="ctr"/>
                      <a:r>
                        <a:rPr lang="en-ZA" sz="1500" dirty="0">
                          <a:latin typeface="Century Gothic" panose="020B0502020202020204" pitchFamily="34" charset="0"/>
                        </a:rPr>
                        <a:t>1 882</a:t>
                      </a:r>
                    </a:p>
                  </a:txBody>
                  <a:tcPr marL="68755" marR="68755" marT="34378" marB="34378"/>
                </a:tc>
                <a:tc>
                  <a:txBody>
                    <a:bodyPr/>
                    <a:lstStyle/>
                    <a:p>
                      <a:pPr algn="ctr"/>
                      <a:r>
                        <a:rPr lang="en-ZA" sz="1500" dirty="0">
                          <a:latin typeface="Century Gothic" panose="020B0502020202020204" pitchFamily="34" charset="0"/>
                        </a:rPr>
                        <a:t>1 653</a:t>
                      </a:r>
                    </a:p>
                  </a:txBody>
                  <a:tcPr marL="68755" marR="68755" marT="34378" marB="34378"/>
                </a:tc>
                <a:tc>
                  <a:txBody>
                    <a:bodyPr/>
                    <a:lstStyle/>
                    <a:p>
                      <a:pPr algn="ctr"/>
                      <a:r>
                        <a:rPr lang="en-ZA" sz="1500" dirty="0">
                          <a:latin typeface="Century Gothic" panose="020B0502020202020204" pitchFamily="34" charset="0"/>
                        </a:rPr>
                        <a:t>1 148</a:t>
                      </a:r>
                    </a:p>
                  </a:txBody>
                  <a:tcPr marL="68755" marR="68755" marT="34378" marB="34378"/>
                </a:tc>
                <a:tc>
                  <a:txBody>
                    <a:bodyPr/>
                    <a:lstStyle/>
                    <a:p>
                      <a:pPr algn="ctr"/>
                      <a:r>
                        <a:rPr lang="en-ZA" sz="1500" dirty="0">
                          <a:latin typeface="Century Gothic" panose="020B0502020202020204" pitchFamily="34" charset="0"/>
                        </a:rPr>
                        <a:t>29</a:t>
                      </a:r>
                    </a:p>
                  </a:txBody>
                  <a:tcPr marL="68755" marR="68755" marT="34378" marB="34378"/>
                </a:tc>
                <a:tc>
                  <a:txBody>
                    <a:bodyPr/>
                    <a:lstStyle/>
                    <a:p>
                      <a:pPr algn="ctr"/>
                      <a:r>
                        <a:rPr lang="en-ZA" sz="1500">
                          <a:latin typeface="Century Gothic" panose="020B0502020202020204" pitchFamily="34" charset="0"/>
                        </a:rPr>
                        <a:t>  2 </a:t>
                      </a:r>
                      <a:r>
                        <a:rPr lang="en-ZA" sz="1500" dirty="0">
                          <a:latin typeface="Century Gothic" panose="020B0502020202020204" pitchFamily="34" charset="0"/>
                        </a:rPr>
                        <a:t>442</a:t>
                      </a:r>
                    </a:p>
                  </a:txBody>
                  <a:tcPr marL="68755" marR="68755" marT="34378" marB="34378"/>
                </a:tc>
                <a:extLst>
                  <a:ext uri="{0D108BD9-81ED-4DB2-BD59-A6C34878D82A}">
                    <a16:rowId xmlns:a16="http://schemas.microsoft.com/office/drawing/2014/main" val="4130232810"/>
                  </a:ext>
                </a:extLst>
              </a:tr>
              <a:tr h="388796">
                <a:tc>
                  <a:txBody>
                    <a:bodyPr/>
                    <a:lstStyle/>
                    <a:p>
                      <a:r>
                        <a:rPr lang="en-ZA" sz="1300" b="1" dirty="0">
                          <a:latin typeface="Century Gothic" panose="020B0502020202020204" pitchFamily="34" charset="0"/>
                        </a:rPr>
                        <a:t>Total no of students funded</a:t>
                      </a:r>
                    </a:p>
                    <a:p>
                      <a:endParaRPr lang="en-ZA" sz="1300" b="1" dirty="0">
                        <a:latin typeface="Century Gothic" panose="020B0502020202020204" pitchFamily="34" charset="0"/>
                      </a:endParaRPr>
                    </a:p>
                  </a:txBody>
                  <a:tcPr marL="68755" marR="68755" marT="34378" marB="34378"/>
                </a:tc>
                <a:tc>
                  <a:txBody>
                    <a:bodyPr/>
                    <a:lstStyle/>
                    <a:p>
                      <a:pPr marL="0" marR="0" indent="0" algn="ctr" defTabSz="912114" rtl="0" eaLnBrk="1" fontAlgn="auto" latinLnBrk="0" hangingPunct="1">
                        <a:lnSpc>
                          <a:spcPct val="100000"/>
                        </a:lnSpc>
                        <a:spcBef>
                          <a:spcPts val="0"/>
                        </a:spcBef>
                        <a:spcAft>
                          <a:spcPts val="0"/>
                        </a:spcAft>
                        <a:buClrTx/>
                        <a:buSzTx/>
                        <a:buFontTx/>
                        <a:buNone/>
                        <a:tabLst/>
                        <a:defRPr/>
                      </a:pPr>
                      <a:r>
                        <a:rPr lang="en-ZA" sz="1500" b="1" dirty="0">
                          <a:latin typeface="Century Gothic" panose="020B0502020202020204" pitchFamily="34" charset="0"/>
                        </a:rPr>
                        <a:t>11 571</a:t>
                      </a:r>
                    </a:p>
                    <a:p>
                      <a:pPr algn="ctr"/>
                      <a:endParaRPr lang="en-ZA" sz="1500" b="1" dirty="0">
                        <a:latin typeface="Century Gothic" panose="020B0502020202020204" pitchFamily="34" charset="0"/>
                      </a:endParaRPr>
                    </a:p>
                  </a:txBody>
                  <a:tcPr marL="68755" marR="68755" marT="34378" marB="34378"/>
                </a:tc>
                <a:tc>
                  <a:txBody>
                    <a:bodyPr/>
                    <a:lstStyle/>
                    <a:p>
                      <a:pPr algn="ctr"/>
                      <a:r>
                        <a:rPr lang="en-ZA" sz="1500" b="1" dirty="0">
                          <a:latin typeface="Century Gothic" panose="020B0502020202020204" pitchFamily="34" charset="0"/>
                        </a:rPr>
                        <a:t>9 033</a:t>
                      </a:r>
                    </a:p>
                  </a:txBody>
                  <a:tcPr marL="68755" marR="68755" marT="34378" marB="34378"/>
                </a:tc>
                <a:tc>
                  <a:txBody>
                    <a:bodyPr/>
                    <a:lstStyle/>
                    <a:p>
                      <a:pPr marL="0" algn="ctr" defTabSz="914485" rtl="0" eaLnBrk="1" latinLnBrk="0" hangingPunct="1"/>
                      <a:r>
                        <a:rPr lang="en-ZA" sz="1500" b="1" kern="1200" dirty="0">
                          <a:solidFill>
                            <a:schemeClr val="dk1"/>
                          </a:solidFill>
                          <a:latin typeface="Century Gothic" panose="020B0502020202020204" pitchFamily="34" charset="0"/>
                          <a:ea typeface="+mn-ea"/>
                          <a:cs typeface="+mn-cs"/>
                        </a:rPr>
                        <a:t>6 999</a:t>
                      </a:r>
                    </a:p>
                  </a:txBody>
                  <a:tcPr marL="68755" marR="68755" marT="34378" marB="34378"/>
                </a:tc>
                <a:tc>
                  <a:txBody>
                    <a:bodyPr/>
                    <a:lstStyle/>
                    <a:p>
                      <a:pPr algn="ctr"/>
                      <a:r>
                        <a:rPr lang="en-ZA" sz="1500" b="1" dirty="0">
                          <a:latin typeface="Century Gothic" panose="020B0502020202020204" pitchFamily="34" charset="0"/>
                        </a:rPr>
                        <a:t>5 673</a:t>
                      </a:r>
                    </a:p>
                  </a:txBody>
                  <a:tcPr marL="68755" marR="68755" marT="34378" marB="34378"/>
                </a:tc>
                <a:tc>
                  <a:txBody>
                    <a:bodyPr/>
                    <a:lstStyle/>
                    <a:p>
                      <a:pPr algn="ctr"/>
                      <a:r>
                        <a:rPr lang="en-ZA" sz="1500" b="1" dirty="0">
                          <a:latin typeface="Century Gothic" panose="020B0502020202020204" pitchFamily="34" charset="0"/>
                        </a:rPr>
                        <a:t>47</a:t>
                      </a:r>
                    </a:p>
                  </a:txBody>
                  <a:tcPr marL="68755" marR="68755" marT="34378" marB="34378"/>
                </a:tc>
                <a:tc>
                  <a:txBody>
                    <a:bodyPr/>
                    <a:lstStyle/>
                    <a:p>
                      <a:pPr algn="ctr"/>
                      <a:r>
                        <a:rPr lang="en-ZA" sz="1500" b="1" dirty="0">
                          <a:latin typeface="Century Gothic" panose="020B0502020202020204" pitchFamily="34" charset="0"/>
                        </a:rPr>
                        <a:t>10 751</a:t>
                      </a:r>
                    </a:p>
                  </a:txBody>
                  <a:tcPr marL="68755" marR="68755" marT="34378" marB="34378"/>
                </a:tc>
                <a:extLst>
                  <a:ext uri="{0D108BD9-81ED-4DB2-BD59-A6C34878D82A}">
                    <a16:rowId xmlns:a16="http://schemas.microsoft.com/office/drawing/2014/main" val="574713983"/>
                  </a:ext>
                </a:extLst>
              </a:tr>
              <a:tr h="388796">
                <a:tc>
                  <a:txBody>
                    <a:bodyPr/>
                    <a:lstStyle/>
                    <a:p>
                      <a:r>
                        <a:rPr lang="en-ZA" sz="1300" b="1" dirty="0">
                          <a:latin typeface="Century Gothic" panose="020B0502020202020204" pitchFamily="34" charset="0"/>
                        </a:rPr>
                        <a:t>Interns</a:t>
                      </a:r>
                    </a:p>
                    <a:p>
                      <a:endParaRPr lang="en-ZA" sz="1300" b="1" dirty="0">
                        <a:latin typeface="Century Gothic" panose="020B0502020202020204" pitchFamily="34" charset="0"/>
                      </a:endParaRPr>
                    </a:p>
                  </a:txBody>
                  <a:tcPr marL="68755" marR="68755" marT="34378" marB="34378"/>
                </a:tc>
                <a:tc>
                  <a:txBody>
                    <a:bodyPr/>
                    <a:lstStyle/>
                    <a:p>
                      <a:pPr algn="ctr"/>
                      <a:r>
                        <a:rPr lang="en-ZA" sz="1500" b="1" dirty="0">
                          <a:latin typeface="Century Gothic" panose="020B0502020202020204" pitchFamily="34" charset="0"/>
                        </a:rPr>
                        <a:t>1 085</a:t>
                      </a:r>
                    </a:p>
                  </a:txBody>
                  <a:tcPr marL="68755" marR="68755" marT="34378" marB="34378"/>
                </a:tc>
                <a:tc>
                  <a:txBody>
                    <a:bodyPr/>
                    <a:lstStyle/>
                    <a:p>
                      <a:pPr algn="ctr"/>
                      <a:r>
                        <a:rPr lang="en-ZA" sz="1500" b="1" dirty="0">
                          <a:latin typeface="Century Gothic" panose="020B0502020202020204" pitchFamily="34" charset="0"/>
                        </a:rPr>
                        <a:t>982</a:t>
                      </a:r>
                    </a:p>
                  </a:txBody>
                  <a:tcPr marL="68755" marR="68755" marT="34378" marB="34378"/>
                </a:tc>
                <a:tc>
                  <a:txBody>
                    <a:bodyPr/>
                    <a:lstStyle/>
                    <a:p>
                      <a:pPr algn="ctr"/>
                      <a:r>
                        <a:rPr lang="en-ZA" sz="1500" b="1" dirty="0">
                          <a:latin typeface="Century Gothic" panose="020B0502020202020204" pitchFamily="34" charset="0"/>
                        </a:rPr>
                        <a:t>700</a:t>
                      </a:r>
                    </a:p>
                  </a:txBody>
                  <a:tcPr marL="68755" marR="68755" marT="34378" marB="34378"/>
                </a:tc>
                <a:tc>
                  <a:txBody>
                    <a:bodyPr/>
                    <a:lstStyle/>
                    <a:p>
                      <a:pPr algn="ctr"/>
                      <a:r>
                        <a:rPr lang="en-ZA" sz="1500" b="1" dirty="0">
                          <a:latin typeface="Century Gothic" panose="020B0502020202020204" pitchFamily="34" charset="0"/>
                        </a:rPr>
                        <a:t>557</a:t>
                      </a:r>
                    </a:p>
                  </a:txBody>
                  <a:tcPr marL="68755" marR="68755" marT="34378" marB="34378"/>
                </a:tc>
                <a:tc>
                  <a:txBody>
                    <a:bodyPr/>
                    <a:lstStyle/>
                    <a:p>
                      <a:pPr algn="ctr"/>
                      <a:r>
                        <a:rPr lang="en-ZA" sz="1500" b="1" dirty="0">
                          <a:latin typeface="Century Gothic" panose="020B0502020202020204" pitchFamily="34" charset="0"/>
                        </a:rPr>
                        <a:t>5</a:t>
                      </a:r>
                    </a:p>
                  </a:txBody>
                  <a:tcPr marL="68755" marR="68755" marT="34378" marB="34378"/>
                </a:tc>
                <a:tc>
                  <a:txBody>
                    <a:bodyPr/>
                    <a:lstStyle/>
                    <a:p>
                      <a:pPr algn="ctr"/>
                      <a:r>
                        <a:rPr lang="en-ZA" sz="1500" b="1" dirty="0">
                          <a:latin typeface="Century Gothic" panose="020B0502020202020204" pitchFamily="34" charset="0"/>
                        </a:rPr>
                        <a:t>1085</a:t>
                      </a:r>
                    </a:p>
                  </a:txBody>
                  <a:tcPr marL="68755" marR="68755" marT="34378" marB="34378"/>
                </a:tc>
                <a:extLst>
                  <a:ext uri="{0D108BD9-81ED-4DB2-BD59-A6C34878D82A}">
                    <a16:rowId xmlns:a16="http://schemas.microsoft.com/office/drawing/2014/main" val="73967060"/>
                  </a:ext>
                </a:extLst>
              </a:tr>
            </a:tbl>
          </a:graphicData>
        </a:graphic>
      </p:graphicFrame>
      <p:sp>
        <p:nvSpPr>
          <p:cNvPr id="8" name="Title 1">
            <a:extLst>
              <a:ext uri="{FF2B5EF4-FFF2-40B4-BE49-F238E27FC236}">
                <a16:creationId xmlns:a16="http://schemas.microsoft.com/office/drawing/2014/main" id="{102B157E-AED8-4AA4-9DF3-BD4C84ECC50B}"/>
              </a:ext>
            </a:extLst>
          </p:cNvPr>
          <p:cNvSpPr>
            <a:spLocks noGrp="1"/>
          </p:cNvSpPr>
          <p:nvPr>
            <p:ph type="title"/>
          </p:nvPr>
        </p:nvSpPr>
        <p:spPr>
          <a:xfrm>
            <a:off x="0" y="1"/>
            <a:ext cx="9144000" cy="973014"/>
          </a:xfrm>
        </p:spPr>
        <p:txBody>
          <a:bodyPr>
            <a:noAutofit/>
          </a:bodyPr>
          <a:lstStyle/>
          <a:p>
            <a:r>
              <a:rPr lang="en-ZA" sz="2900" b="1" dirty="0">
                <a:latin typeface="Century Gothic" panose="020B0502020202020204" pitchFamily="34" charset="0"/>
              </a:rPr>
              <a:t>HUMAN RESOURCES AND SKILLS FOR </a:t>
            </a:r>
            <a:br>
              <a:rPr lang="en-ZA" sz="2900" b="1" dirty="0">
                <a:latin typeface="Century Gothic" panose="020B0502020202020204" pitchFamily="34" charset="0"/>
              </a:rPr>
            </a:br>
            <a:r>
              <a:rPr lang="en-ZA" sz="2900" b="1" dirty="0">
                <a:latin typeface="Century Gothic" panose="020B0502020202020204" pitchFamily="34" charset="0"/>
              </a:rPr>
              <a:t>ECONOMIC DEVELOPMENT (1)</a:t>
            </a:r>
            <a:br>
              <a:rPr lang="en-ZA" sz="2900" b="1" dirty="0">
                <a:latin typeface="Century Gothic" panose="020B0502020202020204" pitchFamily="34" charset="0"/>
              </a:rPr>
            </a:br>
            <a:endParaRPr lang="en-US" sz="2900" dirty="0">
              <a:latin typeface="Century Gothic" panose="020B0502020202020204" pitchFamily="34" charset="0"/>
            </a:endParaRPr>
          </a:p>
        </p:txBody>
      </p:sp>
    </p:spTree>
    <p:extLst>
      <p:ext uri="{BB962C8B-B14F-4D97-AF65-F5344CB8AC3E}">
        <p14:creationId xmlns:p14="http://schemas.microsoft.com/office/powerpoint/2010/main" val="3579070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4865A29-94FC-5F40-9DD2-C510EAEEF71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EAD508-187F-9C41-8168-FD791BBC9830}" type="slidenum">
              <a:rPr kumimoji="0" lang="en-US" sz="1197"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1197"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02B157E-AED8-4AA4-9DF3-BD4C84ECC50B}"/>
              </a:ext>
            </a:extLst>
          </p:cNvPr>
          <p:cNvSpPr>
            <a:spLocks noGrp="1"/>
          </p:cNvSpPr>
          <p:nvPr>
            <p:ph type="title"/>
          </p:nvPr>
        </p:nvSpPr>
        <p:spPr>
          <a:xfrm>
            <a:off x="0" y="29981"/>
            <a:ext cx="9144000" cy="973014"/>
          </a:xfrm>
        </p:spPr>
        <p:txBody>
          <a:bodyPr>
            <a:noAutofit/>
          </a:bodyPr>
          <a:lstStyle/>
          <a:p>
            <a:r>
              <a:rPr lang="en-US" sz="2900" b="1" dirty="0">
                <a:latin typeface="Century Gothic" panose="020B0502020202020204" pitchFamily="34" charset="0"/>
              </a:rPr>
              <a:t>HUMAN RESOURCES AND SKILLS FOR </a:t>
            </a:r>
            <a:br>
              <a:rPr lang="en-US" sz="2900" b="1" dirty="0">
                <a:latin typeface="Century Gothic" panose="020B0502020202020204" pitchFamily="34" charset="0"/>
              </a:rPr>
            </a:br>
            <a:r>
              <a:rPr lang="en-US" sz="2900" b="1" dirty="0">
                <a:latin typeface="Century Gothic" panose="020B0502020202020204" pitchFamily="34" charset="0"/>
              </a:rPr>
              <a:t>ECONOMIC DEVELOPMENT (2)</a:t>
            </a:r>
            <a:r>
              <a:rPr lang="en-US" sz="2900" dirty="0">
                <a:latin typeface="Century Gothic" panose="020B0502020202020204" pitchFamily="34" charset="0"/>
              </a:rPr>
              <a:t/>
            </a:r>
            <a:br>
              <a:rPr lang="en-US" sz="2900" dirty="0">
                <a:latin typeface="Century Gothic" panose="020B0502020202020204" pitchFamily="34" charset="0"/>
              </a:rPr>
            </a:br>
            <a:endParaRPr lang="en-US" sz="2900" dirty="0">
              <a:latin typeface="Century Gothic" panose="020B0502020202020204" pitchFamily="34" charset="0"/>
            </a:endParaRPr>
          </a:p>
        </p:txBody>
      </p:sp>
      <p:sp>
        <p:nvSpPr>
          <p:cNvPr id="7" name="Content Placeholder 2">
            <a:extLst>
              <a:ext uri="{FF2B5EF4-FFF2-40B4-BE49-F238E27FC236}">
                <a16:creationId xmlns:a16="http://schemas.microsoft.com/office/drawing/2014/main" id="{0EC7AC37-FADC-42C1-A9D6-332852BDC2E3}"/>
              </a:ext>
            </a:extLst>
          </p:cNvPr>
          <p:cNvSpPr>
            <a:spLocks noGrp="1"/>
          </p:cNvSpPr>
          <p:nvPr>
            <p:ph idx="1"/>
          </p:nvPr>
        </p:nvSpPr>
        <p:spPr>
          <a:xfrm>
            <a:off x="0" y="973015"/>
            <a:ext cx="9144000" cy="5320763"/>
          </a:xfrm>
        </p:spPr>
        <p:txBody>
          <a:bodyPr>
            <a:noAutofit/>
          </a:bodyPr>
          <a:lstStyle/>
          <a:p>
            <a:pPr marL="0" indent="0" algn="just">
              <a:lnSpc>
                <a:spcPct val="150000"/>
              </a:lnSpc>
              <a:buClr>
                <a:schemeClr val="accent4"/>
              </a:buClr>
              <a:buNone/>
            </a:pPr>
            <a:r>
              <a:rPr lang="en-US" sz="2100" b="1" i="1" dirty="0">
                <a:solidFill>
                  <a:schemeClr val="tx1"/>
                </a:solidFill>
                <a:latin typeface="Century Gothic" panose="020B0502020202020204" pitchFamily="34" charset="0"/>
              </a:rPr>
              <a:t>Increased the development of technical and vocational skills for the economy:</a:t>
            </a:r>
          </a:p>
          <a:p>
            <a:pPr algn="just">
              <a:lnSpc>
                <a:spcPct val="150000"/>
              </a:lnSpc>
              <a:buClr>
                <a:schemeClr val="accent4"/>
              </a:buClr>
              <a:buFont typeface="Wingdings" panose="05000000000000000000" pitchFamily="2" charset="2"/>
              <a:buChar char="q"/>
            </a:pPr>
            <a:r>
              <a:rPr lang="en-ZA" sz="2100" dirty="0">
                <a:solidFill>
                  <a:schemeClr val="tx1"/>
                </a:solidFill>
                <a:latin typeface="Century Gothic" panose="020B0502020202020204" pitchFamily="34" charset="0"/>
              </a:rPr>
              <a:t>50 Artisans and/or technicians trained in the energy and agriculture sectors, e.g.</a:t>
            </a:r>
          </a:p>
          <a:p>
            <a:pPr algn="just">
              <a:lnSpc>
                <a:spcPct val="150000"/>
              </a:lnSpc>
              <a:buClr>
                <a:schemeClr val="accent4"/>
              </a:buClr>
            </a:pPr>
            <a:r>
              <a:rPr lang="en-ZA" sz="2100" dirty="0">
                <a:solidFill>
                  <a:schemeClr val="tx1"/>
                </a:solidFill>
                <a:latin typeface="Century Gothic" panose="020B0502020202020204" pitchFamily="34" charset="0"/>
              </a:rPr>
              <a:t>6 – week Hydrogen Fuel Cell Training conducted through the </a:t>
            </a:r>
            <a:r>
              <a:rPr lang="en-ZA" sz="2100" dirty="0" err="1">
                <a:solidFill>
                  <a:schemeClr val="tx1"/>
                </a:solidFill>
                <a:latin typeface="Century Gothic" panose="020B0502020202020204" pitchFamily="34" charset="0"/>
              </a:rPr>
              <a:t>Bambili</a:t>
            </a:r>
            <a:r>
              <a:rPr lang="en-ZA" sz="2100" dirty="0">
                <a:solidFill>
                  <a:schemeClr val="tx1"/>
                </a:solidFill>
                <a:latin typeface="Century Gothic" panose="020B0502020202020204" pitchFamily="34" charset="0"/>
              </a:rPr>
              <a:t> Energy Group in partnership with the University of Pretoria. In support of DSI’s implementation of the Cabinet approved Hydrogen South Africa (HySA) Strategy through the 15-year HySA Programme. 17 graduates (15 unemployed TVET graduates with minimum N4 Chemical and Electrical Engineering)</a:t>
            </a:r>
          </a:p>
          <a:p>
            <a:pPr marL="0" indent="0" algn="just">
              <a:lnSpc>
                <a:spcPct val="150000"/>
              </a:lnSpc>
              <a:buClr>
                <a:schemeClr val="accent4"/>
              </a:buClr>
              <a:buNone/>
            </a:pPr>
            <a:endParaRPr lang="en-US" sz="2100" b="1" dirty="0">
              <a:solidFill>
                <a:schemeClr val="tx1"/>
              </a:solidFill>
              <a:latin typeface="Century Gothic" panose="020B0502020202020204" pitchFamily="34" charset="0"/>
            </a:endParaRPr>
          </a:p>
          <a:p>
            <a:pPr algn="just">
              <a:lnSpc>
                <a:spcPct val="150000"/>
              </a:lnSpc>
              <a:buClr>
                <a:schemeClr val="accent4"/>
              </a:buClr>
              <a:buFont typeface="Wingdings" panose="05000000000000000000" pitchFamily="2" charset="2"/>
              <a:buChar char="ü"/>
            </a:pPr>
            <a:endParaRPr lang="en-US" sz="2100" b="1" dirty="0">
              <a:solidFill>
                <a:schemeClr val="tx1"/>
              </a:solidFill>
              <a:latin typeface="Century Gothic" panose="020B0502020202020204" pitchFamily="34" charset="0"/>
            </a:endParaRPr>
          </a:p>
          <a:p>
            <a:pPr algn="just">
              <a:lnSpc>
                <a:spcPct val="150000"/>
              </a:lnSpc>
              <a:buClr>
                <a:schemeClr val="accent4"/>
              </a:buClr>
              <a:buFont typeface="Wingdings" panose="05000000000000000000" pitchFamily="2" charset="2"/>
              <a:buChar char="ü"/>
            </a:pPr>
            <a:endParaRPr lang="en-US" sz="2100" dirty="0">
              <a:solidFill>
                <a:schemeClr val="tx1"/>
              </a:solidFill>
            </a:endParaRPr>
          </a:p>
        </p:txBody>
      </p:sp>
    </p:spTree>
    <p:extLst>
      <p:ext uri="{BB962C8B-B14F-4D97-AF65-F5344CB8AC3E}">
        <p14:creationId xmlns:p14="http://schemas.microsoft.com/office/powerpoint/2010/main" val="23685266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4347</TotalTime>
  <Words>7030</Words>
  <Application>Microsoft Office PowerPoint</Application>
  <PresentationFormat>Custom</PresentationFormat>
  <Paragraphs>1218</Paragraphs>
  <Slides>65</Slides>
  <Notes>4</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65</vt:i4>
      </vt:variant>
    </vt:vector>
  </HeadingPairs>
  <TitlesOfParts>
    <vt:vector size="85" baseType="lpstr">
      <vt:lpstr>MS PGothic</vt:lpstr>
      <vt:lpstr>MS PGothic</vt:lpstr>
      <vt:lpstr>SimSun</vt:lpstr>
      <vt:lpstr>Arial</vt:lpstr>
      <vt:lpstr>Baskerville</vt:lpstr>
      <vt:lpstr>Calibri</vt:lpstr>
      <vt:lpstr>Calibri Light</vt:lpstr>
      <vt:lpstr>Century Gothic</vt:lpstr>
      <vt:lpstr>Courier New</vt:lpstr>
      <vt:lpstr>Gill Sans MT</vt:lpstr>
      <vt:lpstr>GillSans-Italic</vt:lpstr>
      <vt:lpstr>Helvetica Neue</vt:lpstr>
      <vt:lpstr>Roboto</vt:lpstr>
      <vt:lpstr>Roboto Condensed</vt:lpstr>
      <vt:lpstr>Times New Roman</vt:lpstr>
      <vt:lpstr>Wingdings</vt:lpstr>
      <vt:lpstr>Office Theme</vt:lpstr>
      <vt:lpstr>Custom Design</vt:lpstr>
      <vt:lpstr>1_Office Theme</vt:lpstr>
      <vt:lpstr>2_Office Theme</vt:lpstr>
      <vt:lpstr>Contents</vt:lpstr>
      <vt:lpstr>Presentation Outline</vt:lpstr>
      <vt:lpstr>DSI’s OUTCOME GOALS </vt:lpstr>
      <vt:lpstr>PowerPoint Presentation</vt:lpstr>
      <vt:lpstr>2020/21 AUDIT OUTCOME</vt:lpstr>
      <vt:lpstr>  2020/21 DSI Annual  overall performance   </vt:lpstr>
      <vt:lpstr>A TRANSFORMED, INCLUSIVE, RESPONSIVE COORDINATED AND EFFICIENT NSI</vt:lpstr>
      <vt:lpstr>HUMAN RESOURCES AND SKILLS FOR  ECONOMIC DEVELOPMENT (1) </vt:lpstr>
      <vt:lpstr>HUMAN RESOURCES AND SKILLS FOR  ECONOMIC DEVELOPMENT (2) </vt:lpstr>
      <vt:lpstr>INCREASED KNOWLEDGE GENERATION  AND INNOVATION OUTPUTS (1) </vt:lpstr>
      <vt:lpstr>INCREASED KNOWLEDGE GENERATION  AND INNOVATION OUTPUTS (2) </vt:lpstr>
      <vt:lpstr>PowerPoint Presentation</vt:lpstr>
      <vt:lpstr>PowerPoint Presentation</vt:lpstr>
      <vt:lpstr>PowerPoint Presentation</vt:lpstr>
      <vt:lpstr>INCREASED KNOWLEDGE GENERATION  AND INNOVATION OUTPUTS (3) </vt:lpstr>
      <vt:lpstr>DSI COVID-19 INTERVENTIONS</vt:lpstr>
      <vt:lpstr>DSI COVID-19 INTERVENTIONS  (2) </vt:lpstr>
      <vt:lpstr>DSI COVID-19 INTERVENTIONS  (3) </vt:lpstr>
      <vt:lpstr>PowerPoint Presentation</vt:lpstr>
      <vt:lpstr>National Policy Data Observatory (NPDO) </vt:lpstr>
      <vt:lpstr>National Policy Data Observatory (NPDO) </vt:lpstr>
      <vt:lpstr>KNOWLEDGE UTILISATION FOR ECONOMIC DEVELOPMENT (1)   </vt:lpstr>
      <vt:lpstr>KNOWLEDGE UTILISATION FOR ECONOMIC DEVELOPMENT (2)   </vt:lpstr>
      <vt:lpstr>KNOWLEDGE UTILISATION FOR  ECONOMIC DEVELOPMENT (3)   </vt:lpstr>
      <vt:lpstr>Knowledge utilisation for inclusive development (1)   </vt:lpstr>
      <vt:lpstr>Knowledge utilisation for inclusive development (2)   </vt:lpstr>
      <vt:lpstr>Innovation in support of a capable and developmental state (1)   </vt:lpstr>
      <vt:lpstr>Innovation in support of a capable and developmental state (2)   </vt:lpstr>
      <vt:lpstr>Innovation in support of a capable and developmental state (3)   </vt:lpstr>
      <vt:lpstr>DSI DDM projects</vt:lpstr>
      <vt:lpstr>International cooperation and resources (1)   </vt:lpstr>
      <vt:lpstr>International cooperation and resources (2)   </vt:lpstr>
      <vt:lpstr>Performance Overview for All DSI Entities (1) </vt:lpstr>
      <vt:lpstr>Performance Overview for All DSI Entities (2)  </vt:lpstr>
      <vt:lpstr> 2020/21  UNDERPERFORMANCE </vt:lpstr>
      <vt:lpstr>Classification of reasons for variances due  to non/under achievement                                         </vt:lpstr>
      <vt:lpstr>DSI’s Underperformance Overview  </vt:lpstr>
      <vt:lpstr>DSI’s Underperformance Overview  </vt:lpstr>
      <vt:lpstr>DSI’s Underperformance Overview  </vt:lpstr>
      <vt:lpstr>  PROVINCIAL DSI PROJECTS  </vt:lpstr>
      <vt:lpstr>SAMPLED DSI PROJECTS                               </vt:lpstr>
      <vt:lpstr> SAMPLED DSI PROJECTS </vt:lpstr>
      <vt:lpstr>Sampled projects                               </vt:lpstr>
      <vt:lpstr>Sampled projects                             </vt:lpstr>
      <vt:lpstr>Sampled projects                             </vt:lpstr>
      <vt:lpstr>PowerPoint Presentation</vt:lpstr>
      <vt:lpstr>Financial Statements: Sources of Revenue and Spending Appropriation Statement </vt:lpstr>
      <vt:lpstr>2020/21 Adjustment Budget Split</vt:lpstr>
      <vt:lpstr>Overall Financial Performance</vt:lpstr>
      <vt:lpstr>Financial Statements: Financial Performance Per Programme Appropriation Statement </vt:lpstr>
      <vt:lpstr>Financial Statements: Financial Performance Per Programme </vt:lpstr>
      <vt:lpstr>Financial Statements:  Appropriation Statement</vt:lpstr>
      <vt:lpstr>Financial Performance Per Classification</vt:lpstr>
      <vt:lpstr>Reasons For Variances and Proposed Remedies</vt:lpstr>
      <vt:lpstr>Reasons For Variances and Proposed Remedies</vt:lpstr>
      <vt:lpstr>Budget and Expenditure For COVID19</vt:lpstr>
      <vt:lpstr>Financial Statements: Highest spending goods and services items, note 5 </vt:lpstr>
      <vt:lpstr>Financial Statements: Reasons for slow spending on goods and services</vt:lpstr>
      <vt:lpstr>Financial Statements: Spending on Transfers and Subsidies (High Spending line item(s) </vt:lpstr>
      <vt:lpstr>Financial Statements: Impact on Operations</vt:lpstr>
      <vt:lpstr>PowerPoint Presentation</vt:lpstr>
      <vt:lpstr>PowerPoint Presentation</vt:lpstr>
      <vt:lpstr>Average Payment Days of Invoices Per Month For 2019/20 And 2020/21 Financial Years</vt:lpstr>
      <vt:lpstr>Percentage Of Invoice Paid Within 30 Days Per Month For 2019/20 and 2020/21 Financial Years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Noluthando Skaka</cp:lastModifiedBy>
  <cp:revision>498</cp:revision>
  <cp:lastPrinted>2021-10-11T09:22:15Z</cp:lastPrinted>
  <dcterms:created xsi:type="dcterms:W3CDTF">2018-03-06T16:17:46Z</dcterms:created>
  <dcterms:modified xsi:type="dcterms:W3CDTF">2021-11-19T13:15:32Z</dcterms:modified>
</cp:coreProperties>
</file>