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68" r:id="rId3"/>
    <p:sldId id="267" r:id="rId4"/>
    <p:sldId id="270" r:id="rId5"/>
    <p:sldId id="271" r:id="rId6"/>
    <p:sldId id="272" r:id="rId7"/>
    <p:sldId id="273" r:id="rId8"/>
    <p:sldId id="274" r:id="rId9"/>
    <p:sldId id="269" r:id="rId10"/>
    <p:sldId id="401" r:id="rId11"/>
    <p:sldId id="264" r:id="rId12"/>
    <p:sldId id="275" r:id="rId13"/>
    <p:sldId id="265" r:id="rId14"/>
    <p:sldId id="258" r:id="rId15"/>
    <p:sldId id="25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onder Dlangamandla" initials="WD" lastIdx="1" clrIdx="0">
    <p:extLst>
      <p:ext uri="{19B8F6BF-5375-455C-9EA6-DF929625EA0E}">
        <p15:presenceInfo xmlns:p15="http://schemas.microsoft.com/office/powerpoint/2012/main" xmlns="" userId="S::Wonder@DTPS.GOV.ZA::f0bb51f2-f89d-41c6-9795-14ced2b3d55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119F66"/>
    <a:srgbClr val="0BA580"/>
    <a:srgbClr val="008238"/>
    <a:srgbClr val="005D2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233" autoAdjust="0"/>
    <p:restoredTop sz="94660"/>
  </p:normalViewPr>
  <p:slideViewPr>
    <p:cSldViewPr snapToGrid="0" showGuides="1">
      <p:cViewPr varScale="1">
        <p:scale>
          <a:sx n="68" d="100"/>
          <a:sy n="68" d="100"/>
        </p:scale>
        <p:origin x="-126" y="-2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70CC6715-62B1-44B4-B7BE-48AE499FAB2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42C05F5-0828-4A09-A4AD-AF409796D89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FBCE13-60DD-4A9C-BBC9-F28A6E0F6B1F}" type="datetimeFigureOut">
              <a:rPr lang="en-ZA" smtClean="0"/>
              <a:pPr/>
              <a:t>2021/11/23</a:t>
            </a:fld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05650F8-051F-43FF-A474-EF5448A0185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EE08517-3D9C-4E27-9D56-CF8C3CAD6CB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B7CE13-1CE6-4249-9C8F-2A12BE236C4B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49017421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0460AB-BBAC-46A5-8D4C-DA4A0A7732AB}" type="datetimeFigureOut">
              <a:rPr lang="en-ZA" smtClean="0"/>
              <a:pPr/>
              <a:t>2021/11/23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674A81-4BCB-4692-BB83-42CDE19C2421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145154033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xmlns="" id="{3DE510FD-C2BB-4C12-8820-C9EE4E4C51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532074"/>
            <a:ext cx="12174381" cy="574017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E9C6AE70-9C6A-4811-BE55-CD65077A49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20343" y="1835629"/>
            <a:ext cx="6955969" cy="1746591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defRPr sz="5400" b="1">
                <a:latin typeface="+mn-lt"/>
              </a:defRPr>
            </a:lvl1pPr>
          </a:lstStyle>
          <a:p>
            <a:r>
              <a:rPr lang="en-GB"/>
              <a:t>Click to edit Master title style</a:t>
            </a:r>
            <a:endParaRPr lang="en-Z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F8B6128-A7FC-4239-BC08-667D11122D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20343" y="3706839"/>
            <a:ext cx="6955970" cy="92415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ZA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4C3D6594-B71B-4308-B614-AB2B17AD219D}"/>
              </a:ext>
            </a:extLst>
          </p:cNvPr>
          <p:cNvSpPr/>
          <p:nvPr userDrawn="1"/>
        </p:nvSpPr>
        <p:spPr>
          <a:xfrm>
            <a:off x="17620" y="1120368"/>
            <a:ext cx="4095103" cy="45719"/>
          </a:xfrm>
          <a:prstGeom prst="rect">
            <a:avLst/>
          </a:prstGeom>
          <a:solidFill>
            <a:srgbClr val="005D2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16C75A5D-1DA1-48C8-816E-3C3DAB500DAC}"/>
              </a:ext>
            </a:extLst>
          </p:cNvPr>
          <p:cNvSpPr txBox="1"/>
          <p:nvPr userDrawn="1"/>
        </p:nvSpPr>
        <p:spPr>
          <a:xfrm>
            <a:off x="4112723" y="1001700"/>
            <a:ext cx="77920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85000"/>
                  </a:schemeClr>
                </a:solidFill>
              </a:rPr>
              <a:t>department of communications and digital technologies</a:t>
            </a:r>
            <a:endParaRPr lang="en-ZA" sz="120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16" name="Picture 15" descr="Text&#10;&#10;Description automatically generated">
            <a:extLst>
              <a:ext uri="{FF2B5EF4-FFF2-40B4-BE49-F238E27FC236}">
                <a16:creationId xmlns:a16="http://schemas.microsoft.com/office/drawing/2014/main" xmlns="" id="{110FF2FA-6275-4709-AF5F-BB5D50947F4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5687" y="115716"/>
            <a:ext cx="1948542" cy="693899"/>
          </a:xfrm>
          <a:prstGeom prst="rect">
            <a:avLst/>
          </a:prstGeom>
        </p:spPr>
      </p:pic>
      <p:pic>
        <p:nvPicPr>
          <p:cNvPr id="19" name="Picture 18" descr="Logo, company name&#10;&#10;Description automatically generated">
            <a:extLst>
              <a:ext uri="{FF2B5EF4-FFF2-40B4-BE49-F238E27FC236}">
                <a16:creationId xmlns:a16="http://schemas.microsoft.com/office/drawing/2014/main" xmlns="" id="{CCBE8881-4F42-414E-9377-7680BF4D561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329651" y="189334"/>
            <a:ext cx="546662" cy="546662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E23B0F19-FC00-4344-89AF-3742A7C73B6E}"/>
              </a:ext>
            </a:extLst>
          </p:cNvPr>
          <p:cNvSpPr/>
          <p:nvPr userDrawn="1"/>
        </p:nvSpPr>
        <p:spPr>
          <a:xfrm>
            <a:off x="8096897" y="6076285"/>
            <a:ext cx="4095103" cy="45719"/>
          </a:xfrm>
          <a:prstGeom prst="rect">
            <a:avLst/>
          </a:prstGeom>
          <a:solidFill>
            <a:srgbClr val="005D2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0FA46FF2-FE79-4A0B-933B-E5A749B6E6EB}"/>
              </a:ext>
            </a:extLst>
          </p:cNvPr>
          <p:cNvSpPr txBox="1"/>
          <p:nvPr userDrawn="1"/>
        </p:nvSpPr>
        <p:spPr>
          <a:xfrm>
            <a:off x="-39388" y="5960644"/>
            <a:ext cx="80554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A leader in enabling a connected and digitally transformed South Africa!</a:t>
            </a:r>
            <a:endParaRPr lang="en-ZA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A5972417-FFF1-4212-8FCA-A2576EDC19F7}"/>
              </a:ext>
            </a:extLst>
          </p:cNvPr>
          <p:cNvSpPr/>
          <p:nvPr userDrawn="1"/>
        </p:nvSpPr>
        <p:spPr>
          <a:xfrm>
            <a:off x="-1" y="6508754"/>
            <a:ext cx="12192001" cy="295846"/>
          </a:xfrm>
          <a:prstGeom prst="rect">
            <a:avLst/>
          </a:prstGeom>
          <a:solidFill>
            <a:srgbClr val="005D2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2115153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9B0B69D-2F9C-4DFE-BED6-0CE895EDB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5914"/>
            <a:ext cx="10515600" cy="63477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 b="1">
                <a:latin typeface="+mn-lt"/>
              </a:defRPr>
            </a:lvl1pPr>
          </a:lstStyle>
          <a:p>
            <a:r>
              <a:rPr lang="en-GB"/>
              <a:t>Click to edit Master title style</a:t>
            </a:r>
            <a:endParaRPr lang="en-ZA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F728CE9-FFF7-4402-8872-62BC4FE850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ZA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8A0849EC-A302-4946-9A36-38CFF6C49189}"/>
              </a:ext>
            </a:extLst>
          </p:cNvPr>
          <p:cNvGrpSpPr/>
          <p:nvPr userDrawn="1"/>
        </p:nvGrpSpPr>
        <p:grpSpPr>
          <a:xfrm>
            <a:off x="-1" y="84185"/>
            <a:ext cx="12192001" cy="756961"/>
            <a:chOff x="-1" y="84185"/>
            <a:chExt cx="12192001" cy="756961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2802760C-518F-4A32-94B2-347376D3152C}"/>
                </a:ext>
              </a:extLst>
            </p:cNvPr>
            <p:cNvSpPr/>
            <p:nvPr userDrawn="1"/>
          </p:nvSpPr>
          <p:spPr>
            <a:xfrm>
              <a:off x="-1" y="84185"/>
              <a:ext cx="12192001" cy="7569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pic>
          <p:nvPicPr>
            <p:cNvPr id="7" name="Picture 6" descr="Text&#10;&#10;Description automatically generated">
              <a:extLst>
                <a:ext uri="{FF2B5EF4-FFF2-40B4-BE49-F238E27FC236}">
                  <a16:creationId xmlns:a16="http://schemas.microsoft.com/office/drawing/2014/main" xmlns="" id="{AAE3827A-1FAD-4E4B-ACE9-65D41969612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15687" y="115716"/>
              <a:ext cx="1948542" cy="693899"/>
            </a:xfrm>
            <a:prstGeom prst="rect">
              <a:avLst/>
            </a:prstGeom>
          </p:spPr>
        </p:pic>
        <p:pic>
          <p:nvPicPr>
            <p:cNvPr id="8" name="Picture 7" descr="Logo, company name&#10;&#10;Description automatically generated">
              <a:extLst>
                <a:ext uri="{FF2B5EF4-FFF2-40B4-BE49-F238E27FC236}">
                  <a16:creationId xmlns:a16="http://schemas.microsoft.com/office/drawing/2014/main" xmlns="" id="{CCA55A74-1223-4293-A1ED-618D9AB52D0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329651" y="189334"/>
              <a:ext cx="546662" cy="546662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9B6D90AA-A795-4DEC-97CA-5BC0A734C5FB}"/>
              </a:ext>
            </a:extLst>
          </p:cNvPr>
          <p:cNvGrpSpPr/>
          <p:nvPr userDrawn="1"/>
        </p:nvGrpSpPr>
        <p:grpSpPr>
          <a:xfrm>
            <a:off x="-1" y="887694"/>
            <a:ext cx="12192002" cy="5916906"/>
            <a:chOff x="-1" y="887694"/>
            <a:chExt cx="12192002" cy="5916906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F6530085-3380-4365-BD76-A2A131976D17}"/>
                </a:ext>
              </a:extLst>
            </p:cNvPr>
            <p:cNvSpPr/>
            <p:nvPr userDrawn="1"/>
          </p:nvSpPr>
          <p:spPr>
            <a:xfrm>
              <a:off x="-1" y="6508754"/>
              <a:ext cx="12192001" cy="295846"/>
            </a:xfrm>
            <a:prstGeom prst="rect">
              <a:avLst/>
            </a:prstGeom>
            <a:solidFill>
              <a:srgbClr val="005D2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F8C889E7-AE45-4285-A319-D219FADBC89D}"/>
                </a:ext>
              </a:extLst>
            </p:cNvPr>
            <p:cNvSpPr txBox="1"/>
            <p:nvPr userDrawn="1"/>
          </p:nvSpPr>
          <p:spPr>
            <a:xfrm>
              <a:off x="315687" y="6519640"/>
              <a:ext cx="117456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A leader in enabling a connected and digitally transformed South Africa!</a:t>
              </a:r>
              <a:endParaRPr lang="en-ZA" sz="1200" dirty="0">
                <a:solidFill>
                  <a:schemeClr val="bg1"/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8A3275EF-F25A-42DA-A234-B7361FF8A8C1}"/>
                </a:ext>
              </a:extLst>
            </p:cNvPr>
            <p:cNvSpPr/>
            <p:nvPr userDrawn="1"/>
          </p:nvSpPr>
          <p:spPr>
            <a:xfrm>
              <a:off x="0" y="887694"/>
              <a:ext cx="12192001" cy="62312"/>
            </a:xfrm>
            <a:prstGeom prst="rect">
              <a:avLst/>
            </a:prstGeom>
            <a:solidFill>
              <a:srgbClr val="005D2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A8B530CD-E4DE-4D8B-B104-77BB8B7FE3A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alphaModFix amt="40000"/>
          </a:blip>
          <a:stretch>
            <a:fillRect/>
          </a:stretch>
        </p:blipFill>
        <p:spPr>
          <a:xfrm>
            <a:off x="0" y="1429070"/>
            <a:ext cx="12192000" cy="504815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E2E12E35-8CCA-499C-93DE-5169309B83F4}"/>
              </a:ext>
            </a:extLst>
          </p:cNvPr>
          <p:cNvSpPr txBox="1"/>
          <p:nvPr userDrawn="1"/>
        </p:nvSpPr>
        <p:spPr>
          <a:xfrm>
            <a:off x="11329651" y="6519640"/>
            <a:ext cx="7317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79ED8FE-4BA5-4EDF-8EAE-5C9367B71FA3}" type="slidenum">
              <a:rPr lang="en-ZA" sz="1400" b="1" smtClean="0">
                <a:solidFill>
                  <a:schemeClr val="bg1"/>
                </a:solidFill>
              </a:rPr>
              <a:pPr algn="r"/>
              <a:t>‹#›</a:t>
            </a:fld>
            <a:endParaRPr lang="en-ZA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4355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D2EDE05E-263D-4643-A7FC-7A78FDDB1C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1099457"/>
            <a:ext cx="2628900" cy="5077506"/>
          </a:xfrm>
          <a:prstGeom prst="rect">
            <a:avLst/>
          </a:prstGeom>
        </p:spPr>
        <p:txBody>
          <a:bodyPr vert="eaVert">
            <a:normAutofit/>
          </a:bodyPr>
          <a:lstStyle>
            <a:lvl1pPr>
              <a:defRPr sz="4000" b="1">
                <a:latin typeface="+mn-lt"/>
              </a:defRPr>
            </a:lvl1pPr>
          </a:lstStyle>
          <a:p>
            <a:r>
              <a:rPr lang="en-GB"/>
              <a:t>Click to edit Master title style</a:t>
            </a:r>
            <a:endParaRPr lang="en-ZA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2F375EC-703E-4C5F-8590-756B942327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099457"/>
            <a:ext cx="7734300" cy="507750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ZA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467F5F66-0780-4A1F-9E3A-808A7256E576}"/>
              </a:ext>
            </a:extLst>
          </p:cNvPr>
          <p:cNvGrpSpPr/>
          <p:nvPr userDrawn="1"/>
        </p:nvGrpSpPr>
        <p:grpSpPr>
          <a:xfrm>
            <a:off x="-1" y="84185"/>
            <a:ext cx="12192001" cy="756961"/>
            <a:chOff x="-1" y="84185"/>
            <a:chExt cx="12192001" cy="756961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279A589B-DFA5-42DA-817D-E9EB614D2422}"/>
                </a:ext>
              </a:extLst>
            </p:cNvPr>
            <p:cNvSpPr/>
            <p:nvPr userDrawn="1"/>
          </p:nvSpPr>
          <p:spPr>
            <a:xfrm>
              <a:off x="-1" y="84185"/>
              <a:ext cx="12192001" cy="7569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pic>
          <p:nvPicPr>
            <p:cNvPr id="7" name="Picture 6" descr="Text&#10;&#10;Description automatically generated">
              <a:extLst>
                <a:ext uri="{FF2B5EF4-FFF2-40B4-BE49-F238E27FC236}">
                  <a16:creationId xmlns:a16="http://schemas.microsoft.com/office/drawing/2014/main" xmlns="" id="{FA23B353-7B3C-4D05-9299-371E6464F50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15687" y="115716"/>
              <a:ext cx="1948542" cy="693899"/>
            </a:xfrm>
            <a:prstGeom prst="rect">
              <a:avLst/>
            </a:prstGeom>
          </p:spPr>
        </p:pic>
        <p:pic>
          <p:nvPicPr>
            <p:cNvPr id="8" name="Picture 7" descr="Logo, company name&#10;&#10;Description automatically generated">
              <a:extLst>
                <a:ext uri="{FF2B5EF4-FFF2-40B4-BE49-F238E27FC236}">
                  <a16:creationId xmlns:a16="http://schemas.microsoft.com/office/drawing/2014/main" xmlns="" id="{47270A4D-0F5B-4435-9746-81F739014B5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329651" y="189334"/>
              <a:ext cx="546662" cy="546662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F2C6B271-E058-43DE-AE74-D5D6F55D7AA5}"/>
              </a:ext>
            </a:extLst>
          </p:cNvPr>
          <p:cNvGrpSpPr/>
          <p:nvPr userDrawn="1"/>
        </p:nvGrpSpPr>
        <p:grpSpPr>
          <a:xfrm>
            <a:off x="-1" y="887694"/>
            <a:ext cx="12192002" cy="5916906"/>
            <a:chOff x="-1" y="887694"/>
            <a:chExt cx="12192002" cy="5916906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D61E80DE-3F2B-4542-B563-C95EE9E404DE}"/>
                </a:ext>
              </a:extLst>
            </p:cNvPr>
            <p:cNvSpPr/>
            <p:nvPr userDrawn="1"/>
          </p:nvSpPr>
          <p:spPr>
            <a:xfrm>
              <a:off x="-1" y="6508754"/>
              <a:ext cx="12192001" cy="295846"/>
            </a:xfrm>
            <a:prstGeom prst="rect">
              <a:avLst/>
            </a:prstGeom>
            <a:solidFill>
              <a:srgbClr val="005D2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0EAA238C-2F06-4AAE-A3A3-516611E5AB1B}"/>
                </a:ext>
              </a:extLst>
            </p:cNvPr>
            <p:cNvSpPr txBox="1"/>
            <p:nvPr userDrawn="1"/>
          </p:nvSpPr>
          <p:spPr>
            <a:xfrm>
              <a:off x="315687" y="6519640"/>
              <a:ext cx="117456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A leader in enabling a connected and digitally transformed South Africa!</a:t>
              </a:r>
              <a:endParaRPr lang="en-ZA" sz="1200" dirty="0">
                <a:solidFill>
                  <a:schemeClr val="bg1"/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9F913655-55D2-4726-BF06-35D3752D109A}"/>
                </a:ext>
              </a:extLst>
            </p:cNvPr>
            <p:cNvSpPr/>
            <p:nvPr userDrawn="1"/>
          </p:nvSpPr>
          <p:spPr>
            <a:xfrm>
              <a:off x="0" y="887694"/>
              <a:ext cx="12192001" cy="62312"/>
            </a:xfrm>
            <a:prstGeom prst="rect">
              <a:avLst/>
            </a:prstGeom>
            <a:solidFill>
              <a:srgbClr val="005D2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470CA915-034C-42E4-8D4F-28B7F87A9B2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alphaModFix amt="40000"/>
          </a:blip>
          <a:stretch>
            <a:fillRect/>
          </a:stretch>
        </p:blipFill>
        <p:spPr>
          <a:xfrm>
            <a:off x="0" y="1429070"/>
            <a:ext cx="12192000" cy="504815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9E3F3E7-802C-4344-9CBD-BF958404D04B}"/>
              </a:ext>
            </a:extLst>
          </p:cNvPr>
          <p:cNvSpPr txBox="1"/>
          <p:nvPr userDrawn="1"/>
        </p:nvSpPr>
        <p:spPr>
          <a:xfrm>
            <a:off x="11329651" y="6519640"/>
            <a:ext cx="7317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79ED8FE-4BA5-4EDF-8EAE-5C9367B71FA3}" type="slidenum">
              <a:rPr lang="en-ZA" sz="1400" b="1" smtClean="0">
                <a:solidFill>
                  <a:schemeClr val="bg1"/>
                </a:solidFill>
              </a:rPr>
              <a:pPr algn="r"/>
              <a:t>‹#›</a:t>
            </a:fld>
            <a:endParaRPr lang="en-ZA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0763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53DCC0C-BCB1-4C07-A562-AF4C72069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21229"/>
            <a:ext cx="10515600" cy="56945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 b="1">
                <a:latin typeface="+mn-lt"/>
              </a:defRPr>
            </a:lvl1pPr>
          </a:lstStyle>
          <a:p>
            <a:r>
              <a:rPr lang="en-GB"/>
              <a:t>Click to edit Master title style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3435B06-EE93-46D0-9167-91B81DFC7C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ZA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F4AF2B11-8239-447D-B777-E8DE3567095E}"/>
              </a:ext>
            </a:extLst>
          </p:cNvPr>
          <p:cNvGrpSpPr/>
          <p:nvPr userDrawn="1"/>
        </p:nvGrpSpPr>
        <p:grpSpPr>
          <a:xfrm>
            <a:off x="-1" y="84185"/>
            <a:ext cx="12192001" cy="756961"/>
            <a:chOff x="-1" y="84185"/>
            <a:chExt cx="12192001" cy="756961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D8AC5688-453B-412E-92CC-8C2B5953CA91}"/>
                </a:ext>
              </a:extLst>
            </p:cNvPr>
            <p:cNvSpPr/>
            <p:nvPr userDrawn="1"/>
          </p:nvSpPr>
          <p:spPr>
            <a:xfrm>
              <a:off x="-1" y="84185"/>
              <a:ext cx="12192001" cy="7569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pic>
          <p:nvPicPr>
            <p:cNvPr id="7" name="Picture 6" descr="Text&#10;&#10;Description automatically generated">
              <a:extLst>
                <a:ext uri="{FF2B5EF4-FFF2-40B4-BE49-F238E27FC236}">
                  <a16:creationId xmlns:a16="http://schemas.microsoft.com/office/drawing/2014/main" xmlns="" id="{B2AEC325-7928-4D77-8F14-B4BE53D2CD9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15687" y="115716"/>
              <a:ext cx="1948542" cy="693899"/>
            </a:xfrm>
            <a:prstGeom prst="rect">
              <a:avLst/>
            </a:prstGeom>
          </p:spPr>
        </p:pic>
        <p:pic>
          <p:nvPicPr>
            <p:cNvPr id="8" name="Picture 7" descr="Logo, company name&#10;&#10;Description automatically generated">
              <a:extLst>
                <a:ext uri="{FF2B5EF4-FFF2-40B4-BE49-F238E27FC236}">
                  <a16:creationId xmlns:a16="http://schemas.microsoft.com/office/drawing/2014/main" xmlns="" id="{F29B6663-D7BE-47D2-B762-989A8983D1D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329651" y="189334"/>
              <a:ext cx="546662" cy="546662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3B48304D-E45A-45FC-8B37-6DB4FF5346B9}"/>
              </a:ext>
            </a:extLst>
          </p:cNvPr>
          <p:cNvGrpSpPr/>
          <p:nvPr userDrawn="1"/>
        </p:nvGrpSpPr>
        <p:grpSpPr>
          <a:xfrm>
            <a:off x="-1" y="887694"/>
            <a:ext cx="12192002" cy="5916906"/>
            <a:chOff x="-1" y="887694"/>
            <a:chExt cx="12192002" cy="5916906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2BA560C0-248D-49B8-AE8D-83BF28888025}"/>
                </a:ext>
              </a:extLst>
            </p:cNvPr>
            <p:cNvSpPr/>
            <p:nvPr userDrawn="1"/>
          </p:nvSpPr>
          <p:spPr>
            <a:xfrm>
              <a:off x="-1" y="6508754"/>
              <a:ext cx="12192001" cy="295846"/>
            </a:xfrm>
            <a:prstGeom prst="rect">
              <a:avLst/>
            </a:prstGeom>
            <a:solidFill>
              <a:srgbClr val="005D2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6ECAF86F-B443-4A67-A043-D53AF6296DDF}"/>
                </a:ext>
              </a:extLst>
            </p:cNvPr>
            <p:cNvSpPr txBox="1"/>
            <p:nvPr userDrawn="1"/>
          </p:nvSpPr>
          <p:spPr>
            <a:xfrm>
              <a:off x="315687" y="6519640"/>
              <a:ext cx="117456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A leader in enabling a connected and digitally transformed South Africa!</a:t>
              </a:r>
              <a:endParaRPr lang="en-ZA" sz="1200" dirty="0">
                <a:solidFill>
                  <a:schemeClr val="bg1"/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8B7CD7B5-9294-4D29-8157-D07A4D2D4AB3}"/>
                </a:ext>
              </a:extLst>
            </p:cNvPr>
            <p:cNvSpPr/>
            <p:nvPr userDrawn="1"/>
          </p:nvSpPr>
          <p:spPr>
            <a:xfrm>
              <a:off x="0" y="887694"/>
              <a:ext cx="12192001" cy="62312"/>
            </a:xfrm>
            <a:prstGeom prst="rect">
              <a:avLst/>
            </a:prstGeom>
            <a:solidFill>
              <a:srgbClr val="005D2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5D4D0CB9-FFFD-47BB-B72D-9AF99AB85AC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alphaModFix amt="40000"/>
          </a:blip>
          <a:stretch>
            <a:fillRect/>
          </a:stretch>
        </p:blipFill>
        <p:spPr>
          <a:xfrm>
            <a:off x="0" y="1429070"/>
            <a:ext cx="12192000" cy="504815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54026153-2E8A-41A1-A2D7-AF279F209F2A}"/>
              </a:ext>
            </a:extLst>
          </p:cNvPr>
          <p:cNvSpPr txBox="1"/>
          <p:nvPr userDrawn="1"/>
        </p:nvSpPr>
        <p:spPr>
          <a:xfrm>
            <a:off x="11329651" y="6519640"/>
            <a:ext cx="7317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79ED8FE-4BA5-4EDF-8EAE-5C9367B71FA3}" type="slidenum">
              <a:rPr lang="en-ZA" sz="1400" b="1" smtClean="0">
                <a:solidFill>
                  <a:schemeClr val="bg1"/>
                </a:solidFill>
              </a:rPr>
              <a:pPr algn="r"/>
              <a:t>‹#›</a:t>
            </a:fld>
            <a:endParaRPr lang="en-ZA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5758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25BBF2-7ACF-463B-B9A4-B826F59B5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051" y="1228718"/>
            <a:ext cx="10515600" cy="59858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 b="1">
                <a:latin typeface="+mn-lt"/>
              </a:defRPr>
            </a:lvl1pPr>
          </a:lstStyle>
          <a:p>
            <a:r>
              <a:rPr lang="en-GB"/>
              <a:t>Click to edit Master title style</a:t>
            </a:r>
            <a:endParaRPr lang="en-Z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0A4D7B4-73EE-4DBD-873F-0B575F28C2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094316"/>
            <a:ext cx="10515600" cy="39953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C432AE33-DFED-4FD8-BE53-7566959F3430}"/>
              </a:ext>
            </a:extLst>
          </p:cNvPr>
          <p:cNvGrpSpPr/>
          <p:nvPr userDrawn="1"/>
        </p:nvGrpSpPr>
        <p:grpSpPr>
          <a:xfrm>
            <a:off x="-1" y="84185"/>
            <a:ext cx="12192001" cy="756961"/>
            <a:chOff x="-1" y="84185"/>
            <a:chExt cx="12192001" cy="756961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6B53FCB9-D163-43FB-A080-0E8E0AAF718E}"/>
                </a:ext>
              </a:extLst>
            </p:cNvPr>
            <p:cNvSpPr/>
            <p:nvPr userDrawn="1"/>
          </p:nvSpPr>
          <p:spPr>
            <a:xfrm>
              <a:off x="-1" y="84185"/>
              <a:ext cx="12192001" cy="7569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pic>
          <p:nvPicPr>
            <p:cNvPr id="7" name="Picture 6" descr="Text&#10;&#10;Description automatically generated">
              <a:extLst>
                <a:ext uri="{FF2B5EF4-FFF2-40B4-BE49-F238E27FC236}">
                  <a16:creationId xmlns:a16="http://schemas.microsoft.com/office/drawing/2014/main" xmlns="" id="{8A139EC7-78AA-40EB-AC48-C7AA7666A58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15687" y="115716"/>
              <a:ext cx="1948542" cy="693899"/>
            </a:xfrm>
            <a:prstGeom prst="rect">
              <a:avLst/>
            </a:prstGeom>
          </p:spPr>
        </p:pic>
        <p:pic>
          <p:nvPicPr>
            <p:cNvPr id="8" name="Picture 7" descr="Logo, company name&#10;&#10;Description automatically generated">
              <a:extLst>
                <a:ext uri="{FF2B5EF4-FFF2-40B4-BE49-F238E27FC236}">
                  <a16:creationId xmlns:a16="http://schemas.microsoft.com/office/drawing/2014/main" xmlns="" id="{AD673780-8584-4A82-9BFD-53A012FD437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329651" y="189334"/>
              <a:ext cx="546662" cy="546662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7C63376A-7D09-4963-A97F-DC05EE7F46F0}"/>
              </a:ext>
            </a:extLst>
          </p:cNvPr>
          <p:cNvGrpSpPr/>
          <p:nvPr userDrawn="1"/>
        </p:nvGrpSpPr>
        <p:grpSpPr>
          <a:xfrm>
            <a:off x="-1" y="887694"/>
            <a:ext cx="12192002" cy="5916906"/>
            <a:chOff x="-1" y="887694"/>
            <a:chExt cx="12192002" cy="5916906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F1B3A7C8-2566-45D1-AFED-45FD24CC2378}"/>
                </a:ext>
              </a:extLst>
            </p:cNvPr>
            <p:cNvSpPr/>
            <p:nvPr userDrawn="1"/>
          </p:nvSpPr>
          <p:spPr>
            <a:xfrm>
              <a:off x="-1" y="6508754"/>
              <a:ext cx="12192001" cy="295846"/>
            </a:xfrm>
            <a:prstGeom prst="rect">
              <a:avLst/>
            </a:prstGeom>
            <a:solidFill>
              <a:srgbClr val="005D2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F151F598-01DA-4859-AD79-9027333DC507}"/>
                </a:ext>
              </a:extLst>
            </p:cNvPr>
            <p:cNvSpPr txBox="1"/>
            <p:nvPr userDrawn="1"/>
          </p:nvSpPr>
          <p:spPr>
            <a:xfrm>
              <a:off x="315687" y="6519640"/>
              <a:ext cx="117456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A leader in enabling a connected and digitally transformed South Africa!</a:t>
              </a:r>
              <a:endParaRPr lang="en-ZA" sz="1200" dirty="0">
                <a:solidFill>
                  <a:schemeClr val="bg1"/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1B792CB5-45F1-42A0-AE2C-A6560CD99BEB}"/>
                </a:ext>
              </a:extLst>
            </p:cNvPr>
            <p:cNvSpPr/>
            <p:nvPr userDrawn="1"/>
          </p:nvSpPr>
          <p:spPr>
            <a:xfrm>
              <a:off x="0" y="887694"/>
              <a:ext cx="12192001" cy="62312"/>
            </a:xfrm>
            <a:prstGeom prst="rect">
              <a:avLst/>
            </a:prstGeom>
            <a:solidFill>
              <a:srgbClr val="005D2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2E20BAF7-D1EE-4250-A7E8-0F903FBFD40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alphaModFix amt="40000"/>
          </a:blip>
          <a:stretch>
            <a:fillRect/>
          </a:stretch>
        </p:blipFill>
        <p:spPr>
          <a:xfrm>
            <a:off x="0" y="1429070"/>
            <a:ext cx="12192000" cy="504815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65B8AA4-93E4-46EB-9A08-6A417D02CD2C}"/>
              </a:ext>
            </a:extLst>
          </p:cNvPr>
          <p:cNvSpPr txBox="1"/>
          <p:nvPr userDrawn="1"/>
        </p:nvSpPr>
        <p:spPr>
          <a:xfrm>
            <a:off x="11329651" y="6519640"/>
            <a:ext cx="7317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79ED8FE-4BA5-4EDF-8EAE-5C9367B71FA3}" type="slidenum">
              <a:rPr lang="en-ZA" sz="1400" b="1" smtClean="0">
                <a:solidFill>
                  <a:schemeClr val="bg1"/>
                </a:solidFill>
              </a:rPr>
              <a:pPr algn="r"/>
              <a:t>‹#›</a:t>
            </a:fld>
            <a:endParaRPr lang="en-ZA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8200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02BD06A-099D-42EB-9E9D-77B90CFDE0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77686"/>
            <a:ext cx="10515600" cy="61300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 b="1">
                <a:latin typeface="+mn-lt"/>
              </a:defRPr>
            </a:lvl1pPr>
          </a:lstStyle>
          <a:p>
            <a:r>
              <a:rPr lang="en-GB"/>
              <a:t>Click to edit Master title style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67A0BE9-B9DD-4672-BD9B-DA227B2BEF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Z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E816645-A85D-44CA-BE60-8A2695C0B1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ZA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97635F3E-1E6C-4D41-892F-FDFCC853D1CE}"/>
              </a:ext>
            </a:extLst>
          </p:cNvPr>
          <p:cNvGrpSpPr/>
          <p:nvPr userDrawn="1"/>
        </p:nvGrpSpPr>
        <p:grpSpPr>
          <a:xfrm>
            <a:off x="-1" y="84185"/>
            <a:ext cx="12192001" cy="756961"/>
            <a:chOff x="-1" y="84185"/>
            <a:chExt cx="12192001" cy="756961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1FF527DE-0526-47F9-993E-C33431F2A994}"/>
                </a:ext>
              </a:extLst>
            </p:cNvPr>
            <p:cNvSpPr/>
            <p:nvPr userDrawn="1"/>
          </p:nvSpPr>
          <p:spPr>
            <a:xfrm>
              <a:off x="-1" y="84185"/>
              <a:ext cx="12192001" cy="7569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pic>
          <p:nvPicPr>
            <p:cNvPr id="8" name="Picture 7" descr="Text&#10;&#10;Description automatically generated">
              <a:extLst>
                <a:ext uri="{FF2B5EF4-FFF2-40B4-BE49-F238E27FC236}">
                  <a16:creationId xmlns:a16="http://schemas.microsoft.com/office/drawing/2014/main" xmlns="" id="{B4105B12-F4E5-455A-92E1-8C21D2CA0B0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15687" y="115716"/>
              <a:ext cx="1948542" cy="693899"/>
            </a:xfrm>
            <a:prstGeom prst="rect">
              <a:avLst/>
            </a:prstGeom>
          </p:spPr>
        </p:pic>
        <p:pic>
          <p:nvPicPr>
            <p:cNvPr id="9" name="Picture 8" descr="Logo, company name&#10;&#10;Description automatically generated">
              <a:extLst>
                <a:ext uri="{FF2B5EF4-FFF2-40B4-BE49-F238E27FC236}">
                  <a16:creationId xmlns:a16="http://schemas.microsoft.com/office/drawing/2014/main" xmlns="" id="{94177F6E-5560-450C-9ECE-66CFFDBD26C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329651" y="189334"/>
              <a:ext cx="546662" cy="546662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D286ADDE-056B-441F-8B12-5B3F00A21DFF}"/>
              </a:ext>
            </a:extLst>
          </p:cNvPr>
          <p:cNvGrpSpPr/>
          <p:nvPr userDrawn="1"/>
        </p:nvGrpSpPr>
        <p:grpSpPr>
          <a:xfrm>
            <a:off x="-1" y="887694"/>
            <a:ext cx="12192002" cy="5916906"/>
            <a:chOff x="-1" y="887694"/>
            <a:chExt cx="12192002" cy="591690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41846B6C-FD5D-4A1F-B04E-992656AD1FEA}"/>
                </a:ext>
              </a:extLst>
            </p:cNvPr>
            <p:cNvSpPr/>
            <p:nvPr userDrawn="1"/>
          </p:nvSpPr>
          <p:spPr>
            <a:xfrm>
              <a:off x="-1" y="6508754"/>
              <a:ext cx="12192001" cy="295846"/>
            </a:xfrm>
            <a:prstGeom prst="rect">
              <a:avLst/>
            </a:prstGeom>
            <a:solidFill>
              <a:srgbClr val="005D2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D1135F8E-0F5F-4CE6-AE10-B1FCA142F63A}"/>
                </a:ext>
              </a:extLst>
            </p:cNvPr>
            <p:cNvSpPr txBox="1"/>
            <p:nvPr userDrawn="1"/>
          </p:nvSpPr>
          <p:spPr>
            <a:xfrm>
              <a:off x="315687" y="6519640"/>
              <a:ext cx="117456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A leader in enabling a connected and digitally transformed South Africa!</a:t>
              </a:r>
              <a:endParaRPr lang="en-ZA" sz="1200" dirty="0">
                <a:solidFill>
                  <a:schemeClr val="bg1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CAE4E62F-46A6-4872-9110-0C44B1238655}"/>
                </a:ext>
              </a:extLst>
            </p:cNvPr>
            <p:cNvSpPr/>
            <p:nvPr userDrawn="1"/>
          </p:nvSpPr>
          <p:spPr>
            <a:xfrm>
              <a:off x="0" y="887694"/>
              <a:ext cx="12192001" cy="62312"/>
            </a:xfrm>
            <a:prstGeom prst="rect">
              <a:avLst/>
            </a:prstGeom>
            <a:solidFill>
              <a:srgbClr val="005D2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BA985534-60D3-46E4-95BD-3D3F692058D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alphaModFix amt="40000"/>
          </a:blip>
          <a:stretch>
            <a:fillRect/>
          </a:stretch>
        </p:blipFill>
        <p:spPr>
          <a:xfrm>
            <a:off x="0" y="1429070"/>
            <a:ext cx="12192000" cy="504815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D3C6052C-96D4-44E6-83D1-DC7481284827}"/>
              </a:ext>
            </a:extLst>
          </p:cNvPr>
          <p:cNvSpPr txBox="1"/>
          <p:nvPr userDrawn="1"/>
        </p:nvSpPr>
        <p:spPr>
          <a:xfrm>
            <a:off x="11329651" y="6519640"/>
            <a:ext cx="7317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79ED8FE-4BA5-4EDF-8EAE-5C9367B71FA3}" type="slidenum">
              <a:rPr lang="en-ZA" sz="1400" b="1" smtClean="0">
                <a:solidFill>
                  <a:schemeClr val="bg1"/>
                </a:solidFill>
              </a:rPr>
              <a:pPr algn="r"/>
              <a:t>‹#›</a:t>
            </a:fld>
            <a:endParaRPr lang="en-ZA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9906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D4FC4AB-9B57-41B3-871A-5A9AA6340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066800"/>
            <a:ext cx="10515600" cy="62388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 b="1">
                <a:latin typeface="+mn-lt"/>
              </a:defRPr>
            </a:lvl1pPr>
          </a:lstStyle>
          <a:p>
            <a:r>
              <a:rPr lang="en-GB"/>
              <a:t>Click to edit Master title style</a:t>
            </a:r>
            <a:endParaRPr lang="en-Z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C6DFA7C-538B-4F8E-A7F8-D6621AAC04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4A80D6E-29EF-47C1-BE0C-EEEEC37FE5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ZA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407547E-760F-4FD3-BD0E-EA034E1E04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400A8122-B0B2-4B66-AC1B-607055A4C1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ZA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CB56E957-9AE2-4C01-A5BF-E64DDBC18113}"/>
              </a:ext>
            </a:extLst>
          </p:cNvPr>
          <p:cNvGrpSpPr/>
          <p:nvPr userDrawn="1"/>
        </p:nvGrpSpPr>
        <p:grpSpPr>
          <a:xfrm>
            <a:off x="-1" y="84185"/>
            <a:ext cx="12192001" cy="756961"/>
            <a:chOff x="-1" y="84185"/>
            <a:chExt cx="12192001" cy="756961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78D98D65-D9F1-4DB2-9361-1660689772BA}"/>
                </a:ext>
              </a:extLst>
            </p:cNvPr>
            <p:cNvSpPr/>
            <p:nvPr userDrawn="1"/>
          </p:nvSpPr>
          <p:spPr>
            <a:xfrm>
              <a:off x="-1" y="84185"/>
              <a:ext cx="12192001" cy="7569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pic>
          <p:nvPicPr>
            <p:cNvPr id="10" name="Picture 9" descr="Text&#10;&#10;Description automatically generated">
              <a:extLst>
                <a:ext uri="{FF2B5EF4-FFF2-40B4-BE49-F238E27FC236}">
                  <a16:creationId xmlns:a16="http://schemas.microsoft.com/office/drawing/2014/main" xmlns="" id="{F6F689F6-D449-4ED3-99D1-36D404EA323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15687" y="115716"/>
              <a:ext cx="1948542" cy="693899"/>
            </a:xfrm>
            <a:prstGeom prst="rect">
              <a:avLst/>
            </a:prstGeom>
          </p:spPr>
        </p:pic>
        <p:pic>
          <p:nvPicPr>
            <p:cNvPr id="11" name="Picture 10" descr="Logo, company name&#10;&#10;Description automatically generated">
              <a:extLst>
                <a:ext uri="{FF2B5EF4-FFF2-40B4-BE49-F238E27FC236}">
                  <a16:creationId xmlns:a16="http://schemas.microsoft.com/office/drawing/2014/main" xmlns="" id="{09130E89-7CFF-42BE-B02C-861C44E1654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329651" y="189334"/>
              <a:ext cx="546662" cy="546662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7A6309C6-3825-4A2A-8253-C297F190F721}"/>
              </a:ext>
            </a:extLst>
          </p:cNvPr>
          <p:cNvGrpSpPr/>
          <p:nvPr userDrawn="1"/>
        </p:nvGrpSpPr>
        <p:grpSpPr>
          <a:xfrm>
            <a:off x="-1" y="887694"/>
            <a:ext cx="12192002" cy="5916906"/>
            <a:chOff x="-1" y="887694"/>
            <a:chExt cx="12192002" cy="5916906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27347F1C-366E-44BB-92AE-00C7DC70EB84}"/>
                </a:ext>
              </a:extLst>
            </p:cNvPr>
            <p:cNvSpPr/>
            <p:nvPr userDrawn="1"/>
          </p:nvSpPr>
          <p:spPr>
            <a:xfrm>
              <a:off x="-1" y="6508754"/>
              <a:ext cx="12192001" cy="295846"/>
            </a:xfrm>
            <a:prstGeom prst="rect">
              <a:avLst/>
            </a:prstGeom>
            <a:solidFill>
              <a:srgbClr val="005D2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EB507A52-66E3-4081-8B6E-E9EAF6D63F98}"/>
                </a:ext>
              </a:extLst>
            </p:cNvPr>
            <p:cNvSpPr txBox="1"/>
            <p:nvPr userDrawn="1"/>
          </p:nvSpPr>
          <p:spPr>
            <a:xfrm>
              <a:off x="315687" y="6519640"/>
              <a:ext cx="117456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A leader in enabling a connected and digitally transformed South Africa!</a:t>
              </a:r>
              <a:endParaRPr lang="en-ZA" sz="1200" dirty="0">
                <a:solidFill>
                  <a:schemeClr val="bg1"/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CB28E8A6-9468-486B-9D57-8A3F84E299F4}"/>
                </a:ext>
              </a:extLst>
            </p:cNvPr>
            <p:cNvSpPr/>
            <p:nvPr userDrawn="1"/>
          </p:nvSpPr>
          <p:spPr>
            <a:xfrm>
              <a:off x="0" y="887694"/>
              <a:ext cx="12192001" cy="62312"/>
            </a:xfrm>
            <a:prstGeom prst="rect">
              <a:avLst/>
            </a:prstGeom>
            <a:solidFill>
              <a:srgbClr val="005D2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D577272C-B9AF-477A-A122-9949B2262F8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alphaModFix amt="40000"/>
          </a:blip>
          <a:stretch>
            <a:fillRect/>
          </a:stretch>
        </p:blipFill>
        <p:spPr>
          <a:xfrm>
            <a:off x="0" y="1429070"/>
            <a:ext cx="12192000" cy="504815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E61A8003-7C28-4756-83A2-BA7F8F3E63FE}"/>
              </a:ext>
            </a:extLst>
          </p:cNvPr>
          <p:cNvSpPr txBox="1"/>
          <p:nvPr userDrawn="1"/>
        </p:nvSpPr>
        <p:spPr>
          <a:xfrm>
            <a:off x="11329651" y="6519640"/>
            <a:ext cx="7317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79ED8FE-4BA5-4EDF-8EAE-5C9367B71FA3}" type="slidenum">
              <a:rPr lang="en-ZA" sz="1400" b="1" smtClean="0">
                <a:solidFill>
                  <a:schemeClr val="bg1"/>
                </a:solidFill>
              </a:rPr>
              <a:pPr algn="r"/>
              <a:t>‹#›</a:t>
            </a:fld>
            <a:endParaRPr lang="en-ZA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1275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A59F89E-0479-4019-A2C3-6CE442578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66800"/>
            <a:ext cx="10515600" cy="62388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 b="1">
                <a:latin typeface="+mn-lt"/>
              </a:defRPr>
            </a:lvl1pPr>
          </a:lstStyle>
          <a:p>
            <a:r>
              <a:rPr lang="en-GB"/>
              <a:t>Click to edit Master title style</a:t>
            </a:r>
            <a:endParaRPr lang="en-ZA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F3A33D4F-7624-4271-ADF3-FACC2B2A3910}"/>
              </a:ext>
            </a:extLst>
          </p:cNvPr>
          <p:cNvGrpSpPr/>
          <p:nvPr userDrawn="1"/>
        </p:nvGrpSpPr>
        <p:grpSpPr>
          <a:xfrm>
            <a:off x="-1" y="84185"/>
            <a:ext cx="12192001" cy="756961"/>
            <a:chOff x="-1" y="84185"/>
            <a:chExt cx="12192001" cy="756961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F71CB27A-5B5B-4BEB-BA96-29F807125740}"/>
                </a:ext>
              </a:extLst>
            </p:cNvPr>
            <p:cNvSpPr/>
            <p:nvPr userDrawn="1"/>
          </p:nvSpPr>
          <p:spPr>
            <a:xfrm>
              <a:off x="-1" y="84185"/>
              <a:ext cx="12192001" cy="7569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pic>
          <p:nvPicPr>
            <p:cNvPr id="6" name="Picture 5" descr="Text&#10;&#10;Description automatically generated">
              <a:extLst>
                <a:ext uri="{FF2B5EF4-FFF2-40B4-BE49-F238E27FC236}">
                  <a16:creationId xmlns:a16="http://schemas.microsoft.com/office/drawing/2014/main" xmlns="" id="{4D159469-2137-45BC-8412-A02D900F77D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15687" y="115716"/>
              <a:ext cx="1948542" cy="693899"/>
            </a:xfrm>
            <a:prstGeom prst="rect">
              <a:avLst/>
            </a:prstGeom>
          </p:spPr>
        </p:pic>
        <p:pic>
          <p:nvPicPr>
            <p:cNvPr id="7" name="Picture 6" descr="Logo, company name&#10;&#10;Description automatically generated">
              <a:extLst>
                <a:ext uri="{FF2B5EF4-FFF2-40B4-BE49-F238E27FC236}">
                  <a16:creationId xmlns:a16="http://schemas.microsoft.com/office/drawing/2014/main" xmlns="" id="{3BAC9CC6-CAC1-4557-88DB-343DB6746F4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329651" y="189334"/>
              <a:ext cx="546662" cy="546662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D42616E5-78CA-4E61-AF8D-9CC8F4DFE6B0}"/>
              </a:ext>
            </a:extLst>
          </p:cNvPr>
          <p:cNvGrpSpPr/>
          <p:nvPr userDrawn="1"/>
        </p:nvGrpSpPr>
        <p:grpSpPr>
          <a:xfrm>
            <a:off x="-1" y="887694"/>
            <a:ext cx="12192002" cy="5916906"/>
            <a:chOff x="-1" y="887694"/>
            <a:chExt cx="12192002" cy="5916906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2CB14785-7284-46F9-9CBB-93A38C250872}"/>
                </a:ext>
              </a:extLst>
            </p:cNvPr>
            <p:cNvSpPr/>
            <p:nvPr userDrawn="1"/>
          </p:nvSpPr>
          <p:spPr>
            <a:xfrm>
              <a:off x="-1" y="6508754"/>
              <a:ext cx="12192001" cy="295846"/>
            </a:xfrm>
            <a:prstGeom prst="rect">
              <a:avLst/>
            </a:prstGeom>
            <a:solidFill>
              <a:srgbClr val="005D2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7453204F-E80A-4C0C-882A-CDCFD5519EDE}"/>
                </a:ext>
              </a:extLst>
            </p:cNvPr>
            <p:cNvSpPr txBox="1"/>
            <p:nvPr userDrawn="1"/>
          </p:nvSpPr>
          <p:spPr>
            <a:xfrm>
              <a:off x="315687" y="6519640"/>
              <a:ext cx="117456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A leader in enabling a connected and digitally transformed South Africa!</a:t>
              </a:r>
              <a:endParaRPr lang="en-ZA" sz="1200" dirty="0">
                <a:solidFill>
                  <a:schemeClr val="bg1"/>
                </a:solidFill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909DC60A-E4EA-4943-81E5-9EF498AA9CA3}"/>
                </a:ext>
              </a:extLst>
            </p:cNvPr>
            <p:cNvSpPr/>
            <p:nvPr userDrawn="1"/>
          </p:nvSpPr>
          <p:spPr>
            <a:xfrm>
              <a:off x="0" y="887694"/>
              <a:ext cx="12192001" cy="62312"/>
            </a:xfrm>
            <a:prstGeom prst="rect">
              <a:avLst/>
            </a:prstGeom>
            <a:solidFill>
              <a:srgbClr val="005D2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48025C63-1607-4FA9-8EAF-FF749CFB8C6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alphaModFix amt="40000"/>
          </a:blip>
          <a:stretch>
            <a:fillRect/>
          </a:stretch>
        </p:blipFill>
        <p:spPr>
          <a:xfrm>
            <a:off x="0" y="1429070"/>
            <a:ext cx="12192000" cy="504815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B022DA8-7D16-45D0-A1BA-CACD0FAF621D}"/>
              </a:ext>
            </a:extLst>
          </p:cNvPr>
          <p:cNvSpPr txBox="1"/>
          <p:nvPr userDrawn="1"/>
        </p:nvSpPr>
        <p:spPr>
          <a:xfrm>
            <a:off x="11329651" y="6519640"/>
            <a:ext cx="7317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79ED8FE-4BA5-4EDF-8EAE-5C9367B71FA3}" type="slidenum">
              <a:rPr lang="en-ZA" sz="1400" b="1" smtClean="0">
                <a:solidFill>
                  <a:schemeClr val="bg1"/>
                </a:solidFill>
              </a:rPr>
              <a:pPr algn="r"/>
              <a:t>‹#›</a:t>
            </a:fld>
            <a:endParaRPr lang="en-ZA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7864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AECAB219-600E-42B6-A51E-4ED14FDB5BE2}"/>
              </a:ext>
            </a:extLst>
          </p:cNvPr>
          <p:cNvGrpSpPr/>
          <p:nvPr userDrawn="1"/>
        </p:nvGrpSpPr>
        <p:grpSpPr>
          <a:xfrm>
            <a:off x="-1" y="84185"/>
            <a:ext cx="12192001" cy="756961"/>
            <a:chOff x="-1" y="84185"/>
            <a:chExt cx="12192001" cy="756961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3FCF5746-40A2-4711-8E2B-1160887CA08F}"/>
                </a:ext>
              </a:extLst>
            </p:cNvPr>
            <p:cNvSpPr/>
            <p:nvPr userDrawn="1"/>
          </p:nvSpPr>
          <p:spPr>
            <a:xfrm>
              <a:off x="-1" y="84185"/>
              <a:ext cx="12192001" cy="7569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pic>
          <p:nvPicPr>
            <p:cNvPr id="5" name="Picture 4" descr="Text&#10;&#10;Description automatically generated">
              <a:extLst>
                <a:ext uri="{FF2B5EF4-FFF2-40B4-BE49-F238E27FC236}">
                  <a16:creationId xmlns:a16="http://schemas.microsoft.com/office/drawing/2014/main" xmlns="" id="{4AD6B662-7522-4F45-B877-52FC904D995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15687" y="115716"/>
              <a:ext cx="1948542" cy="693899"/>
            </a:xfrm>
            <a:prstGeom prst="rect">
              <a:avLst/>
            </a:prstGeom>
          </p:spPr>
        </p:pic>
        <p:pic>
          <p:nvPicPr>
            <p:cNvPr id="6" name="Picture 5" descr="Logo, company name&#10;&#10;Description automatically generated">
              <a:extLst>
                <a:ext uri="{FF2B5EF4-FFF2-40B4-BE49-F238E27FC236}">
                  <a16:creationId xmlns:a16="http://schemas.microsoft.com/office/drawing/2014/main" xmlns="" id="{CC3C1861-06C7-4C41-9231-7F5059D7633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329651" y="189334"/>
              <a:ext cx="546662" cy="546662"/>
            </a:xfrm>
            <a:prstGeom prst="rect">
              <a:avLst/>
            </a:prstGeom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A8220575-6F04-42B8-BE22-59F8A506BA10}"/>
              </a:ext>
            </a:extLst>
          </p:cNvPr>
          <p:cNvGrpSpPr/>
          <p:nvPr userDrawn="1"/>
        </p:nvGrpSpPr>
        <p:grpSpPr>
          <a:xfrm>
            <a:off x="-1" y="887694"/>
            <a:ext cx="12192002" cy="5916906"/>
            <a:chOff x="-1" y="887694"/>
            <a:chExt cx="12192002" cy="5916906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AC886510-961B-4E9F-BE3B-2057B43D708E}"/>
                </a:ext>
              </a:extLst>
            </p:cNvPr>
            <p:cNvSpPr/>
            <p:nvPr userDrawn="1"/>
          </p:nvSpPr>
          <p:spPr>
            <a:xfrm>
              <a:off x="-1" y="6508754"/>
              <a:ext cx="12192001" cy="295846"/>
            </a:xfrm>
            <a:prstGeom prst="rect">
              <a:avLst/>
            </a:prstGeom>
            <a:solidFill>
              <a:srgbClr val="005D2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AC5B2333-2F3F-403D-A138-4E20536BBA19}"/>
                </a:ext>
              </a:extLst>
            </p:cNvPr>
            <p:cNvSpPr txBox="1"/>
            <p:nvPr userDrawn="1"/>
          </p:nvSpPr>
          <p:spPr>
            <a:xfrm>
              <a:off x="315687" y="6519640"/>
              <a:ext cx="117456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A leader in enabling a connected and digitally transformed South Africa!</a:t>
              </a:r>
              <a:endParaRPr lang="en-ZA" sz="1200" dirty="0">
                <a:solidFill>
                  <a:schemeClr val="bg1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E6006A21-EE92-44B5-BA2A-2D3211226D2D}"/>
                </a:ext>
              </a:extLst>
            </p:cNvPr>
            <p:cNvSpPr/>
            <p:nvPr userDrawn="1"/>
          </p:nvSpPr>
          <p:spPr>
            <a:xfrm>
              <a:off x="0" y="887694"/>
              <a:ext cx="12192001" cy="62312"/>
            </a:xfrm>
            <a:prstGeom prst="rect">
              <a:avLst/>
            </a:prstGeom>
            <a:solidFill>
              <a:srgbClr val="005D2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D1F97270-02FE-4D90-B286-2B56B6BB9C9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alphaModFix amt="40000"/>
          </a:blip>
          <a:stretch>
            <a:fillRect/>
          </a:stretch>
        </p:blipFill>
        <p:spPr>
          <a:xfrm>
            <a:off x="0" y="1429070"/>
            <a:ext cx="12192000" cy="504815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02592557-6380-4D2A-827A-F3372458D369}"/>
              </a:ext>
            </a:extLst>
          </p:cNvPr>
          <p:cNvSpPr txBox="1"/>
          <p:nvPr userDrawn="1"/>
        </p:nvSpPr>
        <p:spPr>
          <a:xfrm>
            <a:off x="11329651" y="6519640"/>
            <a:ext cx="7317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79ED8FE-4BA5-4EDF-8EAE-5C9367B71FA3}" type="slidenum">
              <a:rPr lang="en-ZA" sz="1400" b="1" smtClean="0">
                <a:solidFill>
                  <a:schemeClr val="bg1"/>
                </a:solidFill>
              </a:rPr>
              <a:pPr algn="r"/>
              <a:t>‹#›</a:t>
            </a:fld>
            <a:endParaRPr lang="en-ZA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4034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6DC4FFC-8A0D-4DDB-8F7C-33E1F6CF5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143000"/>
            <a:ext cx="3932237" cy="9144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7F71E13-520F-4D4E-8689-725B6B7776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143000"/>
            <a:ext cx="6172200" cy="471805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ZA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26939E1-06BA-4AA4-900D-E2EAE7A3C5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DA24D47D-9127-4A6A-94BA-E508094B553C}"/>
              </a:ext>
            </a:extLst>
          </p:cNvPr>
          <p:cNvGrpSpPr/>
          <p:nvPr userDrawn="1"/>
        </p:nvGrpSpPr>
        <p:grpSpPr>
          <a:xfrm>
            <a:off x="-1" y="84185"/>
            <a:ext cx="12192001" cy="756961"/>
            <a:chOff x="-1" y="84185"/>
            <a:chExt cx="12192001" cy="756961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388AE6B3-D553-4150-9C8A-351983D65632}"/>
                </a:ext>
              </a:extLst>
            </p:cNvPr>
            <p:cNvSpPr/>
            <p:nvPr userDrawn="1"/>
          </p:nvSpPr>
          <p:spPr>
            <a:xfrm>
              <a:off x="-1" y="84185"/>
              <a:ext cx="12192001" cy="7569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pic>
          <p:nvPicPr>
            <p:cNvPr id="8" name="Picture 7" descr="Text&#10;&#10;Description automatically generated">
              <a:extLst>
                <a:ext uri="{FF2B5EF4-FFF2-40B4-BE49-F238E27FC236}">
                  <a16:creationId xmlns:a16="http://schemas.microsoft.com/office/drawing/2014/main" xmlns="" id="{8BE40403-FA54-4A6B-888F-86C9CC55B57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15687" y="115716"/>
              <a:ext cx="1948542" cy="693899"/>
            </a:xfrm>
            <a:prstGeom prst="rect">
              <a:avLst/>
            </a:prstGeom>
          </p:spPr>
        </p:pic>
        <p:pic>
          <p:nvPicPr>
            <p:cNvPr id="9" name="Picture 8" descr="Logo, company name&#10;&#10;Description automatically generated">
              <a:extLst>
                <a:ext uri="{FF2B5EF4-FFF2-40B4-BE49-F238E27FC236}">
                  <a16:creationId xmlns:a16="http://schemas.microsoft.com/office/drawing/2014/main" xmlns="" id="{D8AD8D8E-638F-4469-BD2F-78A907F41BF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329651" y="189334"/>
              <a:ext cx="546662" cy="546662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B17055DF-9A70-4627-A732-79260B519779}"/>
              </a:ext>
            </a:extLst>
          </p:cNvPr>
          <p:cNvGrpSpPr/>
          <p:nvPr userDrawn="1"/>
        </p:nvGrpSpPr>
        <p:grpSpPr>
          <a:xfrm>
            <a:off x="-1" y="887694"/>
            <a:ext cx="12192002" cy="5916906"/>
            <a:chOff x="-1" y="887694"/>
            <a:chExt cx="12192002" cy="591690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C311BF66-6CF5-4E46-BB21-BAEA86339F54}"/>
                </a:ext>
              </a:extLst>
            </p:cNvPr>
            <p:cNvSpPr/>
            <p:nvPr userDrawn="1"/>
          </p:nvSpPr>
          <p:spPr>
            <a:xfrm>
              <a:off x="-1" y="6508754"/>
              <a:ext cx="12192001" cy="295846"/>
            </a:xfrm>
            <a:prstGeom prst="rect">
              <a:avLst/>
            </a:prstGeom>
            <a:solidFill>
              <a:srgbClr val="005D2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5327EE4F-447F-40AF-A131-1FB74736935C}"/>
                </a:ext>
              </a:extLst>
            </p:cNvPr>
            <p:cNvSpPr txBox="1"/>
            <p:nvPr userDrawn="1"/>
          </p:nvSpPr>
          <p:spPr>
            <a:xfrm>
              <a:off x="315687" y="6519640"/>
              <a:ext cx="117456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A leader in enabling a connected and digitally transformed South Africa!</a:t>
              </a:r>
              <a:endParaRPr lang="en-ZA" sz="1200" dirty="0">
                <a:solidFill>
                  <a:schemeClr val="bg1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CD5FACA5-0840-4DC8-B9B2-814A31CE3E0D}"/>
                </a:ext>
              </a:extLst>
            </p:cNvPr>
            <p:cNvSpPr/>
            <p:nvPr userDrawn="1"/>
          </p:nvSpPr>
          <p:spPr>
            <a:xfrm>
              <a:off x="0" y="887694"/>
              <a:ext cx="12192001" cy="62312"/>
            </a:xfrm>
            <a:prstGeom prst="rect">
              <a:avLst/>
            </a:prstGeom>
            <a:solidFill>
              <a:srgbClr val="005D2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99DA2E62-5C26-4559-A205-6B3EA63ED58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alphaModFix amt="40000"/>
          </a:blip>
          <a:stretch>
            <a:fillRect/>
          </a:stretch>
        </p:blipFill>
        <p:spPr>
          <a:xfrm>
            <a:off x="0" y="1429070"/>
            <a:ext cx="12192000" cy="504815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30B46FE9-A7BD-49A3-A5B9-8DC0ECF161B2}"/>
              </a:ext>
            </a:extLst>
          </p:cNvPr>
          <p:cNvSpPr txBox="1"/>
          <p:nvPr userDrawn="1"/>
        </p:nvSpPr>
        <p:spPr>
          <a:xfrm>
            <a:off x="11329651" y="6519640"/>
            <a:ext cx="7317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79ED8FE-4BA5-4EDF-8EAE-5C9367B71FA3}" type="slidenum">
              <a:rPr lang="en-ZA" sz="1400" b="1" smtClean="0">
                <a:solidFill>
                  <a:schemeClr val="bg1"/>
                </a:solidFill>
              </a:rPr>
              <a:pPr algn="r"/>
              <a:t>‹#›</a:t>
            </a:fld>
            <a:endParaRPr lang="en-ZA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1423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73DB7FF-0983-4F74-9F00-40CA8CDED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132114"/>
            <a:ext cx="3932237" cy="925286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ZA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322E7610-F522-4748-BAAF-B6A8CF795F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132114"/>
            <a:ext cx="6172200" cy="47289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532EC42-0136-4200-9E06-9401E98469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0EBC7731-29A7-46F7-9529-A344C7DD01B6}"/>
              </a:ext>
            </a:extLst>
          </p:cNvPr>
          <p:cNvGrpSpPr/>
          <p:nvPr userDrawn="1"/>
        </p:nvGrpSpPr>
        <p:grpSpPr>
          <a:xfrm>
            <a:off x="-1" y="84185"/>
            <a:ext cx="12192001" cy="756961"/>
            <a:chOff x="-1" y="84185"/>
            <a:chExt cx="12192001" cy="756961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E62C9695-5F93-4035-BAF9-C8D7AA053A33}"/>
                </a:ext>
              </a:extLst>
            </p:cNvPr>
            <p:cNvSpPr/>
            <p:nvPr userDrawn="1"/>
          </p:nvSpPr>
          <p:spPr>
            <a:xfrm>
              <a:off x="-1" y="84185"/>
              <a:ext cx="12192001" cy="7569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pic>
          <p:nvPicPr>
            <p:cNvPr id="8" name="Picture 7" descr="Text&#10;&#10;Description automatically generated">
              <a:extLst>
                <a:ext uri="{FF2B5EF4-FFF2-40B4-BE49-F238E27FC236}">
                  <a16:creationId xmlns:a16="http://schemas.microsoft.com/office/drawing/2014/main" xmlns="" id="{8F4DC723-7915-416A-B82C-0C0946385E0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15687" y="115716"/>
              <a:ext cx="1948542" cy="693899"/>
            </a:xfrm>
            <a:prstGeom prst="rect">
              <a:avLst/>
            </a:prstGeom>
          </p:spPr>
        </p:pic>
        <p:pic>
          <p:nvPicPr>
            <p:cNvPr id="9" name="Picture 8" descr="Logo, company name&#10;&#10;Description automatically generated">
              <a:extLst>
                <a:ext uri="{FF2B5EF4-FFF2-40B4-BE49-F238E27FC236}">
                  <a16:creationId xmlns:a16="http://schemas.microsoft.com/office/drawing/2014/main" xmlns="" id="{14B2639E-5854-43CC-866B-31CF1C763BB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329651" y="189334"/>
              <a:ext cx="546662" cy="546662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D12F7F46-CEA5-4B8F-8522-E0990BC0E71E}"/>
              </a:ext>
            </a:extLst>
          </p:cNvPr>
          <p:cNvGrpSpPr/>
          <p:nvPr userDrawn="1"/>
        </p:nvGrpSpPr>
        <p:grpSpPr>
          <a:xfrm>
            <a:off x="-1" y="887694"/>
            <a:ext cx="12192002" cy="5916906"/>
            <a:chOff x="-1" y="887694"/>
            <a:chExt cx="12192002" cy="591690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0FD593B3-6A7A-4729-875E-03D439AD3810}"/>
                </a:ext>
              </a:extLst>
            </p:cNvPr>
            <p:cNvSpPr/>
            <p:nvPr userDrawn="1"/>
          </p:nvSpPr>
          <p:spPr>
            <a:xfrm>
              <a:off x="-1" y="6508754"/>
              <a:ext cx="12192001" cy="295846"/>
            </a:xfrm>
            <a:prstGeom prst="rect">
              <a:avLst/>
            </a:prstGeom>
            <a:solidFill>
              <a:srgbClr val="005D2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20240E61-4440-4A9F-9A7A-DFCAC84732D2}"/>
                </a:ext>
              </a:extLst>
            </p:cNvPr>
            <p:cNvSpPr txBox="1"/>
            <p:nvPr userDrawn="1"/>
          </p:nvSpPr>
          <p:spPr>
            <a:xfrm>
              <a:off x="315687" y="6519640"/>
              <a:ext cx="117456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A leader in enabling a connected and digitally transformed South Africa!</a:t>
              </a:r>
              <a:endParaRPr lang="en-ZA" sz="1200" dirty="0">
                <a:solidFill>
                  <a:schemeClr val="bg1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57D4A99B-FA2B-402A-963D-A31DA5460E7F}"/>
                </a:ext>
              </a:extLst>
            </p:cNvPr>
            <p:cNvSpPr/>
            <p:nvPr userDrawn="1"/>
          </p:nvSpPr>
          <p:spPr>
            <a:xfrm>
              <a:off x="0" y="887694"/>
              <a:ext cx="12192001" cy="62312"/>
            </a:xfrm>
            <a:prstGeom prst="rect">
              <a:avLst/>
            </a:prstGeom>
            <a:solidFill>
              <a:srgbClr val="005D2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B49EF6E6-AE23-4219-9CC2-823C548779D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alphaModFix amt="40000"/>
          </a:blip>
          <a:stretch>
            <a:fillRect/>
          </a:stretch>
        </p:blipFill>
        <p:spPr>
          <a:xfrm>
            <a:off x="0" y="1429070"/>
            <a:ext cx="12192000" cy="504815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38B4DD6F-85A5-4194-911B-F4CC5031F767}"/>
              </a:ext>
            </a:extLst>
          </p:cNvPr>
          <p:cNvSpPr txBox="1"/>
          <p:nvPr userDrawn="1"/>
        </p:nvSpPr>
        <p:spPr>
          <a:xfrm>
            <a:off x="11329651" y="6519640"/>
            <a:ext cx="7317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79ED8FE-4BA5-4EDF-8EAE-5C9367B71FA3}" type="slidenum">
              <a:rPr lang="en-ZA" sz="1400" b="1" smtClean="0">
                <a:solidFill>
                  <a:schemeClr val="bg1"/>
                </a:solidFill>
              </a:rPr>
              <a:pPr algn="r"/>
              <a:t>‹#›</a:t>
            </a:fld>
            <a:endParaRPr lang="en-ZA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3661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106C9623-75CA-4707-83C7-7C2585FA5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0762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Z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73279EC-35EC-4FA4-8660-CC2BA241C6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612571"/>
            <a:ext cx="10515600" cy="35643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3601959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xmlns="" id="{4FD39DF8-293E-49ED-8B3F-355AE6F603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85064" y="944880"/>
            <a:ext cx="7091976" cy="2484120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defRPr sz="5400" b="1">
                <a:latin typeface="+mn-lt"/>
              </a:defRPr>
            </a:lvl1pPr>
          </a:lstStyle>
          <a:p>
            <a:pPr algn="l"/>
            <a:r>
              <a:rPr lang="en-US" sz="3200" dirty="0"/>
              <a:t>PROGRESS UPDATE ON THE IMPLEMENTATION OF BROADCASTING DIGITAL MIGRATION  TO PORTFOLIO COMMITTEE ON COMMUNICATIONS  </a:t>
            </a:r>
            <a:endParaRPr lang="en-ZA" sz="3200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xmlns="" id="{49704975-F5C2-4879-ADC8-A8F433D0BB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84240" y="4510781"/>
            <a:ext cx="6094476" cy="6606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z="3200" b="1" dirty="0"/>
              <a:t>18 November 2021</a:t>
            </a:r>
            <a:endParaRPr lang="en-ZA" sz="3200" b="1" dirty="0"/>
          </a:p>
        </p:txBody>
      </p:sp>
    </p:spTree>
    <p:extLst>
      <p:ext uri="{BB962C8B-B14F-4D97-AF65-F5344CB8AC3E}">
        <p14:creationId xmlns:p14="http://schemas.microsoft.com/office/powerpoint/2010/main" xmlns="" val="7107800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5952ECF-2A6F-45E6-AB49-8F910ABC5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8689"/>
            <a:ext cx="10515600" cy="598588"/>
          </a:xfrm>
        </p:spPr>
        <p:txBody>
          <a:bodyPr anchor="b">
            <a:noAutofit/>
          </a:bodyPr>
          <a:lstStyle/>
          <a:p>
            <a:pPr algn="ctr"/>
            <a:r>
              <a:rPr kumimoji="0" lang="en-US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Analogue Switch Off </a:t>
            </a:r>
            <a:endParaRPr lang="en-ZA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BA120B9D-E3A1-4BC2-830D-F908B5945D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20217" y="1544514"/>
            <a:ext cx="3571783" cy="4119440"/>
          </a:xfrm>
        </p:spPr>
        <p:txBody>
          <a:bodyPr>
            <a:normAutofit lnSpcReduction="10000"/>
          </a:bodyPr>
          <a:lstStyle/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b="1" dirty="0">
                <a:solidFill>
                  <a:schemeClr val="tx1"/>
                </a:solidFill>
              </a:rPr>
              <a:t>FS province has been completed</a:t>
            </a:r>
          </a:p>
          <a:p>
            <a:endParaRPr lang="en-ZA" b="1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b="1" dirty="0">
                <a:solidFill>
                  <a:schemeClr val="tx1"/>
                </a:solidFill>
              </a:rPr>
              <a:t>NC last site switch off approved. Switch-off event planned for 26 Nov 21</a:t>
            </a:r>
            <a:r>
              <a:rPr lang="en-ZA" b="1" dirty="0"/>
              <a:t>.</a:t>
            </a:r>
          </a:p>
          <a:p>
            <a:endParaRPr lang="en-ZA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800" b="1" i="0" u="none" strike="noStrike" dirty="0">
                <a:solidFill>
                  <a:srgbClr val="000000"/>
                </a:solidFill>
                <a:effectLst/>
              </a:rPr>
              <a:t>STB registration and installations commenced in Limpopo and Mpumalanga.</a:t>
            </a:r>
          </a:p>
          <a:p>
            <a:endParaRPr lang="en-ZA" sz="1800" b="1" i="0" u="none" strike="noStrike" dirty="0">
              <a:solidFill>
                <a:srgbClr val="000000"/>
              </a:solidFill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800" b="1" i="0" u="none" strike="noStrike" dirty="0">
                <a:solidFill>
                  <a:srgbClr val="000000"/>
                </a:solidFill>
                <a:effectLst/>
              </a:rPr>
              <a:t>Household registrations continuing and ramping up installer capacity</a:t>
            </a:r>
            <a:r>
              <a:rPr lang="en-ZA" b="1" dirty="0"/>
              <a:t> </a:t>
            </a:r>
            <a:endParaRPr lang="en-ZA" sz="1800" b="1" i="0" u="none" strike="noStrike" dirty="0">
              <a:solidFill>
                <a:srgbClr val="000000"/>
              </a:solidFill>
              <a:effectLst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EB9C44A-0224-4584-9046-17A04F6D4FE5}"/>
              </a:ext>
            </a:extLst>
          </p:cNvPr>
          <p:cNvSpPr txBox="1"/>
          <p:nvPr/>
        </p:nvSpPr>
        <p:spPr>
          <a:xfrm>
            <a:off x="11515725" y="6200775"/>
            <a:ext cx="2857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200" dirty="0"/>
              <a:t>2</a:t>
            </a:r>
            <a:endParaRPr lang="en-Z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C1E0051-1519-4175-913D-A3CD050ADAA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219" y="1544514"/>
            <a:ext cx="8238344" cy="4119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484643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5952ECF-2A6F-45E6-AB49-8F910ABC5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6056" y="147253"/>
            <a:ext cx="7475856" cy="598588"/>
          </a:xfrm>
        </p:spPr>
        <p:txBody>
          <a:bodyPr>
            <a:normAutofit/>
          </a:bodyPr>
          <a:lstStyle/>
          <a:p>
            <a:r>
              <a:rPr lang="en-US" sz="2400" dirty="0"/>
              <a:t>Analogue Switch Off Plan – Towards successful migration</a:t>
            </a:r>
            <a:endParaRPr lang="en-ZA" sz="24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F461B5F-A035-4546-8265-C8FC050FD8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120" y="1026161"/>
            <a:ext cx="11958320" cy="4257870"/>
          </a:xfrm>
        </p:spPr>
        <p:txBody>
          <a:bodyPr>
            <a:normAutofit/>
          </a:bodyPr>
          <a:lstStyle/>
          <a:p>
            <a:pPr marL="447675" indent="-447675">
              <a:buFont typeface="Wingdings" panose="05000000000000000000" pitchFamily="2" charset="2"/>
              <a:buChar char="q"/>
            </a:pPr>
            <a:r>
              <a:rPr lang="en-US" sz="2100" dirty="0">
                <a:solidFill>
                  <a:schemeClr val="tx1"/>
                </a:solidFill>
              </a:rPr>
              <a:t>In line with 29 September 2021 Cabinet Decision, analogue switch off is targeted to be achieved as follows: </a:t>
            </a:r>
          </a:p>
          <a:p>
            <a:pPr lvl="1"/>
            <a:endParaRPr lang="en-US" dirty="0">
              <a:solidFill>
                <a:schemeClr val="tx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6B98DFA-CD58-4652-882C-C93B97AC985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5354" y="1666240"/>
            <a:ext cx="11833605" cy="4775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535465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5952ECF-2A6F-45E6-AB49-8F910ABC5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7398" y="26866"/>
            <a:ext cx="9315728" cy="733425"/>
          </a:xfrm>
        </p:spPr>
        <p:txBody>
          <a:bodyPr anchor="b">
            <a:noAutofit/>
          </a:bodyPr>
          <a:lstStyle/>
          <a:p>
            <a:pPr algn="ctr"/>
            <a:r>
              <a:rPr kumimoji="0" lang="en-US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After Market Support  </a:t>
            </a:r>
            <a:endParaRPr lang="en-ZA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EB9C44A-0224-4584-9046-17A04F6D4FE5}"/>
              </a:ext>
            </a:extLst>
          </p:cNvPr>
          <p:cNvSpPr txBox="1"/>
          <p:nvPr/>
        </p:nvSpPr>
        <p:spPr>
          <a:xfrm>
            <a:off x="11515725" y="6200775"/>
            <a:ext cx="2857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200" dirty="0"/>
              <a:t>2</a:t>
            </a:r>
            <a:endParaRPr lang="en-ZA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A9BDBB4-DD22-4CCA-97E1-778B30650EFA}"/>
              </a:ext>
            </a:extLst>
          </p:cNvPr>
          <p:cNvSpPr txBox="1"/>
          <p:nvPr/>
        </p:nvSpPr>
        <p:spPr>
          <a:xfrm>
            <a:off x="245616" y="1227163"/>
            <a:ext cx="11700768" cy="4220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A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aftermarket support plan has been approved by the BDM steering committee on the 22</a:t>
            </a:r>
            <a:r>
              <a:rPr lang="en-ZA" sz="24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nd</a:t>
            </a:r>
            <a:r>
              <a:rPr lang="en-ZA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October 2021. 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A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objective of the plan is ensure that registered households are supported in all languages during and after STB installation process. </a:t>
            </a:r>
          </a:p>
          <a:p>
            <a:pPr lvl="1" indent="-457200"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ZA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The existing Call Centre within Sentech is being transitioned to the After-Market Support Centre and engagements are ongoing with SABC. 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A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The call centre is operational with a call and </a:t>
            </a:r>
            <a:r>
              <a:rPr lang="en-ZA" sz="2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whatsapp</a:t>
            </a:r>
            <a:r>
              <a:rPr lang="en-ZA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 contact numbers.</a:t>
            </a:r>
            <a:endParaRPr lang="en-ZA" sz="2400" dirty="0"/>
          </a:p>
        </p:txBody>
      </p:sp>
    </p:spTree>
    <p:extLst>
      <p:ext uri="{BB962C8B-B14F-4D97-AF65-F5344CB8AC3E}">
        <p14:creationId xmlns:p14="http://schemas.microsoft.com/office/powerpoint/2010/main" xmlns="" val="17021218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5952ECF-2A6F-45E6-AB49-8F910ABC5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6499" y="169761"/>
            <a:ext cx="7389319" cy="598588"/>
          </a:xfrm>
        </p:spPr>
        <p:txBody>
          <a:bodyPr>
            <a:normAutofit/>
          </a:bodyPr>
          <a:lstStyle/>
          <a:p>
            <a:r>
              <a:rPr lang="en-US" sz="2400" dirty="0"/>
              <a:t>Plans for November 2021</a:t>
            </a:r>
            <a:endParaRPr lang="en-ZA" sz="24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2904445-7758-4088-831E-FB0667F657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2504" y="1127760"/>
            <a:ext cx="11725175" cy="4961891"/>
          </a:xfrm>
        </p:spPr>
        <p:txBody>
          <a:bodyPr>
            <a:normAutofit/>
          </a:bodyPr>
          <a:lstStyle/>
          <a:p>
            <a:pPr marL="452438" lvl="1" indent="-452438" algn="just"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Drive Households registrations </a:t>
            </a:r>
          </a:p>
          <a:p>
            <a:pPr marL="909638" lvl="2" indent="-452438" algn="just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In collaboration with provincial governments, district and local municipalities </a:t>
            </a:r>
          </a:p>
          <a:p>
            <a:pPr marL="909638" lvl="2" indent="-452438" algn="just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ZA" sz="2000" dirty="0">
                <a:solidFill>
                  <a:schemeClr val="tx1"/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Accelerated Awareness and Communications campaign</a:t>
            </a:r>
          </a:p>
          <a:p>
            <a:pPr marL="909638" lvl="2" indent="-452438" algn="just">
              <a:spcBef>
                <a:spcPts val="1200"/>
              </a:spcBef>
              <a:buFont typeface="Wingdings" panose="05000000000000000000" pitchFamily="2" charset="2"/>
              <a:buChar char="§"/>
            </a:pPr>
            <a:endParaRPr lang="en-US" sz="500" dirty="0">
              <a:solidFill>
                <a:schemeClr val="tx1"/>
              </a:solidFill>
              <a:latin typeface="Arial" panose="020B0604020202020204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  <a:p>
            <a:pPr marL="452438" lvl="1" indent="-452438" algn="just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Finalize the Master-SLA with all the Stakeholders</a:t>
            </a:r>
          </a:p>
          <a:p>
            <a:pPr marL="909638" lvl="2" indent="-452438" algn="just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To ensure project governance and accountability </a:t>
            </a:r>
            <a:endParaRPr lang="en-ZA" sz="2000" dirty="0">
              <a:solidFill>
                <a:schemeClr val="tx1"/>
              </a:solidFill>
              <a:latin typeface="Arial" panose="020B0604020202020204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  <a:p>
            <a:pPr marL="452438" lvl="1" indent="-452438" algn="just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endParaRPr lang="en-US" sz="500" dirty="0">
              <a:solidFill>
                <a:schemeClr val="tx1"/>
              </a:solidFill>
              <a:latin typeface="Arial" panose="020B0604020202020204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  <a:p>
            <a:pPr marL="452438" lvl="1" indent="-452438" algn="just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Elevate Communication &amp; Awareness Campaign Implementation </a:t>
            </a:r>
            <a:endParaRPr lang="en-ZA" sz="2000" dirty="0">
              <a:solidFill>
                <a:schemeClr val="tx1"/>
              </a:solidFill>
              <a:latin typeface="Arial" panose="020B0604020202020204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  <a:p>
            <a:pPr marL="452438" lvl="1" indent="-452438" algn="just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endParaRPr lang="en-US" sz="500" dirty="0">
              <a:solidFill>
                <a:schemeClr val="tx1"/>
              </a:solidFill>
              <a:latin typeface="Arial" panose="020B0604020202020204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  <a:p>
            <a:pPr marL="452438" lvl="1" indent="-452438" algn="just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Finalize the  allocation delivery &amp; funding model with Broadcasters</a:t>
            </a:r>
          </a:p>
          <a:p>
            <a:pPr marL="909638" lvl="2" indent="-452438" algn="just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To commence with the distribution to qualifying registered households </a:t>
            </a:r>
          </a:p>
          <a:p>
            <a:pPr marL="452438" lvl="1" indent="-452438" algn="just">
              <a:spcBef>
                <a:spcPts val="1200"/>
              </a:spcBef>
              <a:buFont typeface="Wingdings" panose="05000000000000000000" pitchFamily="2" charset="2"/>
              <a:buChar char="q"/>
            </a:pPr>
            <a:endParaRPr lang="en-US" sz="500" dirty="0">
              <a:solidFill>
                <a:schemeClr val="tx1"/>
              </a:solidFill>
              <a:latin typeface="Arial" panose="020B0604020202020204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  <a:p>
            <a:pPr marL="452438" lvl="1" indent="-452438" algn="just"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Finalize the engagements with National Treasury for deviations to be authorized</a:t>
            </a:r>
          </a:p>
          <a:p>
            <a:pPr marL="909638" lvl="2" indent="-452438" algn="just">
              <a:spcBef>
                <a:spcPts val="1200"/>
              </a:spcBef>
              <a:buFont typeface="Wingdings" panose="05000000000000000000" pitchFamily="2" charset="2"/>
              <a:buChar char="q"/>
            </a:pPr>
            <a:endParaRPr lang="en-ZA" sz="2000" dirty="0">
              <a:solidFill>
                <a:schemeClr val="tx1"/>
              </a:solidFill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17567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F461B5F-A035-4546-8265-C8FC050FD8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6050" y="1168304"/>
            <a:ext cx="11672589" cy="3995335"/>
          </a:xfrm>
        </p:spPr>
        <p:txBody>
          <a:bodyPr>
            <a:normAutofit/>
          </a:bodyPr>
          <a:lstStyle/>
          <a:p>
            <a:pPr marL="447675" indent="-447675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Timeous approval of deviation by National Treasury to ensure effective governance.</a:t>
            </a:r>
          </a:p>
          <a:p>
            <a:pPr marL="447675" indent="-447675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Timeous conclusion of SLAs / MOUs with entities to ensure accountability. </a:t>
            </a:r>
          </a:p>
          <a:p>
            <a:pPr marL="447675" indent="-447675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Timeous decoder availability accompanied by efficient distribution and installations by the newly formed collaboration with broadcasters</a:t>
            </a:r>
          </a:p>
          <a:p>
            <a:pPr marL="447675" indent="-447675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Impactful communications and media engagement interventions.</a:t>
            </a:r>
          </a:p>
          <a:p>
            <a:pPr marL="447675" indent="-447675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Full collaboration of provincial governments, district and local municipalities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2366E6E5-827F-45EB-A5D7-C05DC915A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3436" y="250948"/>
            <a:ext cx="4336447" cy="598588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Critical Success Factors</a:t>
            </a:r>
            <a:endParaRPr lang="en-ZA" sz="3200" dirty="0"/>
          </a:p>
        </p:txBody>
      </p:sp>
    </p:spTree>
    <p:extLst>
      <p:ext uri="{BB962C8B-B14F-4D97-AF65-F5344CB8AC3E}">
        <p14:creationId xmlns:p14="http://schemas.microsoft.com/office/powerpoint/2010/main" xmlns="" val="16530140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art, bubble chart&#10;&#10;Description automatically generated">
            <a:extLst>
              <a:ext uri="{FF2B5EF4-FFF2-40B4-BE49-F238E27FC236}">
                <a16:creationId xmlns:a16="http://schemas.microsoft.com/office/drawing/2014/main" xmlns="" id="{3C7ECCAC-0AFE-4FA2-B378-C13F574D680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1414" y="953911"/>
            <a:ext cx="11669172" cy="5501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871082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5952ECF-2A6F-45E6-AB49-8F910ABC5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3315" y="118377"/>
            <a:ext cx="6288205" cy="598588"/>
          </a:xfrm>
        </p:spPr>
        <p:txBody>
          <a:bodyPr>
            <a:normAutofit fontScale="90000"/>
          </a:bodyPr>
          <a:lstStyle/>
          <a:p>
            <a:r>
              <a:rPr lang="en-US" sz="2400" dirty="0"/>
              <a:t>Contextual Background – Revised Delivery Model </a:t>
            </a:r>
            <a:endParaRPr lang="en-ZA" sz="24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2904445-7758-4088-831E-FB0667F657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2880" y="1097280"/>
            <a:ext cx="11734800" cy="5313680"/>
          </a:xfrm>
        </p:spPr>
        <p:txBody>
          <a:bodyPr>
            <a:normAutofit lnSpcReduction="10000"/>
          </a:bodyPr>
          <a:lstStyle/>
          <a:p>
            <a:pPr marL="355600" indent="-355600">
              <a:buFont typeface="Wingdings" panose="05000000000000000000" pitchFamily="2" charset="2"/>
              <a:buChar char="q"/>
            </a:pPr>
            <a:r>
              <a:rPr lang="en-ZA" sz="2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 29 September 2021 Cabinet approved the revised integrated Analogue Switch off (ASO) implementation plan to be achieved through the four key principles; namely</a:t>
            </a:r>
            <a:r>
              <a:rPr lang="en-ZA" sz="2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marL="742950" lvl="1" indent="-285750" algn="just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GB" b="1" u="sng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Batang" panose="02030600000101010101" pitchFamily="18" charset="-127"/>
              </a:rPr>
              <a:t>Principle 1:</a:t>
            </a:r>
            <a:r>
              <a:rPr lang="en-GB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Batang" panose="02030600000101010101" pitchFamily="18" charset="-127"/>
              </a:rPr>
              <a:t> 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ea typeface="Batang" panose="02030600000101010101" pitchFamily="18" charset="-127"/>
              </a:rPr>
              <a:t>Adoption of </a:t>
            </a:r>
            <a:r>
              <a:rPr lang="en-GB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Batang" panose="02030600000101010101" pitchFamily="18" charset="-127"/>
              </a:rPr>
              <a:t>an expedited 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ea typeface="Batang" panose="02030600000101010101" pitchFamily="18" charset="-127"/>
              </a:rPr>
              <a:t>analogue </a:t>
            </a:r>
            <a:r>
              <a:rPr lang="en-GB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Batang" panose="02030600000101010101" pitchFamily="18" charset="-127"/>
              </a:rPr>
              <a:t>switch-off approach at national level over a period not exceeding 31 January 2022</a:t>
            </a:r>
          </a:p>
          <a:p>
            <a:pPr marL="1200150" lvl="2" indent="-285750" algn="just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GB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Batang" panose="02030600000101010101" pitchFamily="18" charset="-127"/>
              </a:rPr>
              <a:t>simultaneously terminating analogues transmission services in all provinces.</a:t>
            </a:r>
            <a:endParaRPr lang="en-ZA" dirty="0">
              <a:solidFill>
                <a:schemeClr val="tx1"/>
              </a:solidFill>
              <a:effectLst/>
              <a:latin typeface="Arial" panose="020B0604020202020204" pitchFamily="34" charset="0"/>
              <a:ea typeface="Batang" panose="02030600000101010101" pitchFamily="18" charset="-127"/>
            </a:endParaRPr>
          </a:p>
          <a:p>
            <a:pPr marL="742950" lvl="1" indent="-285750" algn="just">
              <a:spcBef>
                <a:spcPts val="1200"/>
              </a:spcBef>
              <a:buFont typeface="Wingdings" panose="05000000000000000000" pitchFamily="2" charset="2"/>
              <a:buChar char="§"/>
            </a:pPr>
            <a:endParaRPr lang="en-US" sz="800" b="1" u="sng" dirty="0">
              <a:solidFill>
                <a:schemeClr val="tx1"/>
              </a:solidFill>
              <a:latin typeface="Arial" panose="020B0604020202020204" pitchFamily="34" charset="0"/>
              <a:ea typeface="Batang" panose="02030600000101010101" pitchFamily="18" charset="-127"/>
            </a:endParaRPr>
          </a:p>
          <a:p>
            <a:pPr marL="742950" lvl="1" indent="-285750" algn="just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b="1" u="sng" dirty="0">
                <a:solidFill>
                  <a:schemeClr val="tx1"/>
                </a:solidFill>
                <a:latin typeface="Arial" panose="020B0604020202020204" pitchFamily="34" charset="0"/>
                <a:ea typeface="Batang" panose="02030600000101010101" pitchFamily="18" charset="-127"/>
              </a:rPr>
              <a:t>Principle 2: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ea typeface="Batang" panose="02030600000101010101" pitchFamily="18" charset="-127"/>
              </a:rPr>
              <a:t>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Batang" panose="02030600000101010101" pitchFamily="18" charset="-127"/>
              </a:rPr>
              <a:t>Adopt a Managed Integrated Model (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ea typeface="Batang" panose="02030600000101010101" pitchFamily="18" charset="-127"/>
              </a:rPr>
              <a:t>MiM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Batang" panose="02030600000101010101" pitchFamily="18" charset="-127"/>
              </a:rPr>
              <a:t>) with all media players contributing towards connecting households during analogue switch-off.</a:t>
            </a:r>
            <a:endParaRPr lang="en-ZA" dirty="0">
              <a:solidFill>
                <a:schemeClr val="tx1"/>
              </a:solidFill>
              <a:latin typeface="Arial" panose="020B0604020202020204" pitchFamily="34" charset="0"/>
              <a:ea typeface="Batang" panose="02030600000101010101" pitchFamily="18" charset="-127"/>
            </a:endParaRPr>
          </a:p>
          <a:p>
            <a:pPr marL="742950" lvl="1" indent="-285750" algn="just">
              <a:spcBef>
                <a:spcPts val="1200"/>
              </a:spcBef>
              <a:buFont typeface="Wingdings" panose="05000000000000000000" pitchFamily="2" charset="2"/>
              <a:buChar char="§"/>
            </a:pPr>
            <a:endParaRPr lang="en-US" sz="800" b="1" u="sng" dirty="0">
              <a:solidFill>
                <a:schemeClr val="tx1"/>
              </a:solidFill>
              <a:effectLst/>
              <a:latin typeface="Arial" panose="020B0604020202020204" pitchFamily="34" charset="0"/>
              <a:ea typeface="Batang" panose="02030600000101010101" pitchFamily="18" charset="-127"/>
            </a:endParaRPr>
          </a:p>
          <a:p>
            <a:pPr marL="742950" lvl="1" indent="-285750" algn="just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b="1" u="sng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Batang" panose="02030600000101010101" pitchFamily="18" charset="-127"/>
              </a:rPr>
              <a:t>Principle 3:</a:t>
            </a:r>
            <a:r>
              <a:rPr lang="en-US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Batang" panose="02030600000101010101" pitchFamily="18" charset="-127"/>
              </a:rPr>
              <a:t> That all households registered by the 15</a:t>
            </a:r>
            <a:r>
              <a:rPr lang="en-US" baseline="30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Batang" panose="02030600000101010101" pitchFamily="18" charset="-127"/>
              </a:rPr>
              <a:t>th</a:t>
            </a:r>
            <a:r>
              <a:rPr lang="en-US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Batang" panose="02030600000101010101" pitchFamily="18" charset="-127"/>
              </a:rPr>
              <a:t> of October 2021 will be connected during analogue Switch-Off process, and households registered thereafter will be connected within 3 to 6 months period</a:t>
            </a:r>
            <a:r>
              <a:rPr lang="en-US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Batang" panose="02030600000101010101" pitchFamily="18" charset="-127"/>
              </a:rPr>
              <a:t>.</a:t>
            </a:r>
            <a:endParaRPr lang="en-ZA" b="1" dirty="0">
              <a:solidFill>
                <a:schemeClr val="tx1"/>
              </a:solidFill>
              <a:latin typeface="Arial" panose="020B0604020202020204" pitchFamily="34" charset="0"/>
              <a:ea typeface="Batang" panose="02030600000101010101" pitchFamily="18" charset="-127"/>
            </a:endParaRPr>
          </a:p>
          <a:p>
            <a:pPr marL="742950" lvl="1" indent="-285750" algn="just">
              <a:spcBef>
                <a:spcPts val="1200"/>
              </a:spcBef>
              <a:buFont typeface="Wingdings" panose="05000000000000000000" pitchFamily="2" charset="2"/>
              <a:buChar char="§"/>
            </a:pPr>
            <a:endParaRPr lang="en-US" sz="800" b="1" u="sng" dirty="0">
              <a:solidFill>
                <a:schemeClr val="tx1"/>
              </a:solidFill>
              <a:effectLst/>
              <a:latin typeface="Arial" panose="020B0604020202020204" pitchFamily="34" charset="0"/>
              <a:ea typeface="Batang" panose="02030600000101010101" pitchFamily="18" charset="-127"/>
            </a:endParaRPr>
          </a:p>
          <a:p>
            <a:pPr marL="742950" lvl="1" indent="-285750" algn="just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b="1" u="sng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Batang" panose="02030600000101010101" pitchFamily="18" charset="-127"/>
              </a:rPr>
              <a:t>Principle 4:</a:t>
            </a:r>
            <a:r>
              <a:rPr lang="en-US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Batang" panose="02030600000101010101" pitchFamily="18" charset="-127"/>
              </a:rPr>
              <a:t> Allocate devices distribution and installation to Broadcasters and platform operators based on confirmed capacity, </a:t>
            </a:r>
          </a:p>
          <a:p>
            <a:pPr marL="1200150" lvl="2" indent="-285750" algn="just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Batang" panose="02030600000101010101" pitchFamily="18" charset="-127"/>
              </a:rPr>
              <a:t>and where STB Installations from one entity lacks behind, households will be re-allocated through statistical allocation approach.</a:t>
            </a:r>
            <a:endParaRPr lang="en-ZA" dirty="0">
              <a:solidFill>
                <a:schemeClr val="tx1"/>
              </a:solidFill>
              <a:effectLst/>
              <a:latin typeface="Arial" panose="020B0604020202020204" pitchFamily="34" charset="0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27767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5952ECF-2A6F-45E6-AB49-8F910ABC5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5201" y="118377"/>
            <a:ext cx="9113520" cy="598588"/>
          </a:xfrm>
        </p:spPr>
        <p:txBody>
          <a:bodyPr>
            <a:normAutofit fontScale="90000"/>
          </a:bodyPr>
          <a:lstStyle/>
          <a:p>
            <a:r>
              <a:rPr lang="en-US" sz="2400" dirty="0"/>
              <a:t>Contextual Background – Enabling Delivery (Governance and Accountability) </a:t>
            </a:r>
            <a:endParaRPr lang="en-ZA" sz="24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2904445-7758-4088-831E-FB0667F657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2880" y="1290320"/>
            <a:ext cx="11734800" cy="4799331"/>
          </a:xfrm>
        </p:spPr>
        <p:txBody>
          <a:bodyPr>
            <a:normAutofit/>
          </a:bodyPr>
          <a:lstStyle/>
          <a:p>
            <a:pPr marL="355600" indent="-355600">
              <a:buFont typeface="Wingdings" panose="05000000000000000000" pitchFamily="2" charset="2"/>
              <a:buChar char="q"/>
            </a:pPr>
            <a:r>
              <a:rPr lang="en-ZA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Following the Cabinet approval, the Minister of Communications and Digital Technologies had subsequently: </a:t>
            </a:r>
          </a:p>
          <a:p>
            <a:pPr marL="812800" lvl="1" indent="-355600">
              <a:buFont typeface="Wingdings" panose="05000000000000000000" pitchFamily="2" charset="2"/>
              <a:buChar char="§"/>
            </a:pPr>
            <a:r>
              <a:rPr lang="en-ZA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Established a Project Steering Committee to oversee the implementation of the Digital Migration comprised of. </a:t>
            </a:r>
          </a:p>
          <a:p>
            <a:pPr marL="1270000" lvl="2" indent="-355600">
              <a:buFont typeface="Wingdings" panose="05000000000000000000" pitchFamily="2" charset="2"/>
              <a:buChar char="ü"/>
            </a:pPr>
            <a:r>
              <a:rPr lang="en-ZA" sz="2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</a:t>
            </a:r>
            <a:r>
              <a:rPr lang="en-ZA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arties that are involved in the implementation of the programme</a:t>
            </a:r>
          </a:p>
          <a:p>
            <a:pPr marL="1270000" lvl="2" indent="-355600">
              <a:buFont typeface="Wingdings" panose="05000000000000000000" pitchFamily="2" charset="2"/>
              <a:buChar char="ü"/>
            </a:pPr>
            <a:r>
              <a:rPr lang="en-ZA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Parties to be affected by the Analogue Switch Off process. </a:t>
            </a:r>
          </a:p>
          <a:p>
            <a:pPr marL="812800" lvl="1" indent="-355600">
              <a:buFont typeface="Wingdings" panose="05000000000000000000" pitchFamily="2" charset="2"/>
              <a:buChar char="§"/>
            </a:pPr>
            <a:r>
              <a:rPr lang="en-Z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Mandated department, entities and stakeholders to align plans to the analogue switch off plan. </a:t>
            </a:r>
          </a:p>
          <a:p>
            <a:pPr lvl="1"/>
            <a:endParaRPr lang="en-ZA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lvl="1" indent="-355600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en-ZA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project implementation is underway in line with the four principles of the implementation plan.</a:t>
            </a:r>
          </a:p>
        </p:txBody>
      </p:sp>
    </p:spTree>
    <p:extLst>
      <p:ext uri="{BB962C8B-B14F-4D97-AF65-F5344CB8AC3E}">
        <p14:creationId xmlns:p14="http://schemas.microsoft.com/office/powerpoint/2010/main" xmlns="" val="19644035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5952ECF-2A6F-45E6-AB49-8F910ABC5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2013" y="167668"/>
            <a:ext cx="3067974" cy="569459"/>
          </a:xfrm>
        </p:spPr>
        <p:txBody>
          <a:bodyPr anchor="ctr">
            <a:normAutofit/>
          </a:bodyPr>
          <a:lstStyle/>
          <a:p>
            <a:r>
              <a:rPr lang="en-GB" sz="3400" dirty="0"/>
              <a:t>ASO Model </a:t>
            </a:r>
            <a:endParaRPr lang="en-ZA" sz="3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B1EBFEB-A9A0-4660-8D57-6444BFD3C6FA}"/>
              </a:ext>
            </a:extLst>
          </p:cNvPr>
          <p:cNvSpPr txBox="1"/>
          <p:nvPr/>
        </p:nvSpPr>
        <p:spPr>
          <a:xfrm>
            <a:off x="11515725" y="6200775"/>
            <a:ext cx="2857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200" dirty="0"/>
              <a:t>3</a:t>
            </a:r>
            <a:endParaRPr lang="en-ZA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D528200-F74C-4757-A920-3DF0118D0E1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633491"/>
            <a:ext cx="12192000" cy="4074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872108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5952ECF-2A6F-45E6-AB49-8F910ABC5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8747" y="26866"/>
            <a:ext cx="5824568" cy="733425"/>
          </a:xfrm>
        </p:spPr>
        <p:txBody>
          <a:bodyPr anchor="b">
            <a:normAutofit/>
          </a:bodyPr>
          <a:lstStyle/>
          <a:p>
            <a:r>
              <a:rPr kumimoji="0" lang="en-US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Awareness Campaigns  </a:t>
            </a:r>
            <a:endParaRPr lang="en-ZA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EB9C44A-0224-4584-9046-17A04F6D4FE5}"/>
              </a:ext>
            </a:extLst>
          </p:cNvPr>
          <p:cNvSpPr txBox="1"/>
          <p:nvPr/>
        </p:nvSpPr>
        <p:spPr>
          <a:xfrm>
            <a:off x="11515725" y="6200775"/>
            <a:ext cx="2857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200" dirty="0"/>
              <a:t>2</a:t>
            </a:r>
            <a:endParaRPr lang="en-ZA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A9BDBB4-DD22-4CCA-97E1-778B30650EFA}"/>
              </a:ext>
            </a:extLst>
          </p:cNvPr>
          <p:cNvSpPr txBox="1"/>
          <p:nvPr/>
        </p:nvSpPr>
        <p:spPr>
          <a:xfrm>
            <a:off x="-283763" y="1268127"/>
            <a:ext cx="11799488" cy="4442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00150" lvl="2" indent="-28575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ZA" sz="1800" dirty="0">
                <a:effectLst/>
                <a:latin typeface="Arial" panose="020B0604020202020204" pitchFamily="34" charset="0"/>
                <a:ea typeface="Batang" panose="02030600000101010101" pitchFamily="18" charset="-127"/>
              </a:rPr>
              <a:t>The Steering committee approved Communications and Awareness strategy during October.</a:t>
            </a:r>
          </a:p>
          <a:p>
            <a:pPr marL="1200150" lvl="2" indent="-28575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Arial" panose="020B0604020202020204" pitchFamily="34" charset="0"/>
                <a:ea typeface="Batang" panose="02030600000101010101" pitchFamily="18" charset="-127"/>
              </a:rPr>
              <a:t>Currently running national messaging on analogue receiving televisions</a:t>
            </a:r>
            <a:endParaRPr lang="en-ZA" sz="1800" dirty="0">
              <a:effectLst/>
              <a:latin typeface="Arial" panose="020B0604020202020204" pitchFamily="34" charset="0"/>
              <a:ea typeface="Batang" panose="02030600000101010101" pitchFamily="18" charset="-127"/>
            </a:endParaRPr>
          </a:p>
          <a:p>
            <a:pPr marL="1200150" lvl="2" indent="-28575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Arial" panose="020B0604020202020204" pitchFamily="34" charset="0"/>
                <a:ea typeface="Batang" panose="02030600000101010101" pitchFamily="18" charset="-127"/>
              </a:rPr>
              <a:t>Minister’s media briefing on the 5</a:t>
            </a:r>
            <a:r>
              <a:rPr lang="en-US" sz="1800" baseline="30000" dirty="0">
                <a:effectLst/>
                <a:latin typeface="Arial" panose="020B0604020202020204" pitchFamily="34" charset="0"/>
                <a:ea typeface="Batang" panose="02030600000101010101" pitchFamily="18" charset="-127"/>
              </a:rPr>
              <a:t>th</a:t>
            </a:r>
            <a:r>
              <a:rPr lang="en-US" sz="1800" dirty="0">
                <a:effectLst/>
                <a:latin typeface="Arial" panose="020B0604020202020204" pitchFamily="34" charset="0"/>
                <a:ea typeface="Batang" panose="02030600000101010101" pitchFamily="18" charset="-127"/>
              </a:rPr>
              <a:t> of October 2021</a:t>
            </a:r>
            <a:endParaRPr lang="en-ZA" sz="1800" dirty="0">
              <a:effectLst/>
              <a:latin typeface="Arial" panose="020B0604020202020204" pitchFamily="34" charset="0"/>
              <a:ea typeface="Batang" panose="02030600000101010101" pitchFamily="18" charset="-127"/>
            </a:endParaRPr>
          </a:p>
          <a:p>
            <a:pPr marL="1200150" lvl="2" indent="-28575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Arial" panose="020B0604020202020204" pitchFamily="34" charset="0"/>
                <a:ea typeface="Batang" panose="02030600000101010101" pitchFamily="18" charset="-127"/>
              </a:rPr>
              <a:t>Minister’s live engagements on Morning Live, and 10 radio engagements.</a:t>
            </a:r>
            <a:endParaRPr lang="en-ZA" sz="1800" dirty="0">
              <a:effectLst/>
              <a:latin typeface="Arial" panose="020B0604020202020204" pitchFamily="34" charset="0"/>
              <a:ea typeface="Batang" panose="02030600000101010101" pitchFamily="18" charset="-127"/>
            </a:endParaRPr>
          </a:p>
          <a:p>
            <a:pPr marL="1200150" lvl="2" indent="-28575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Arial" panose="020B0604020202020204" pitchFamily="34" charset="0"/>
                <a:ea typeface="Batang" panose="02030600000101010101" pitchFamily="18" charset="-127"/>
              </a:rPr>
              <a:t>Live reads on 106 community radio stations across the country.   </a:t>
            </a:r>
            <a:endParaRPr lang="en-ZA" sz="1800" dirty="0">
              <a:effectLst/>
              <a:latin typeface="Arial" panose="020B0604020202020204" pitchFamily="34" charset="0"/>
              <a:ea typeface="Batang" panose="02030600000101010101" pitchFamily="18" charset="-127"/>
            </a:endParaRPr>
          </a:p>
          <a:p>
            <a:pPr marL="1200150" lvl="2" indent="-28575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Arial" panose="020B0604020202020204" pitchFamily="34" charset="0"/>
                <a:ea typeface="Batang" panose="02030600000101010101" pitchFamily="18" charset="-127"/>
              </a:rPr>
              <a:t> Script translated to all 11 official languages </a:t>
            </a:r>
            <a:endParaRPr lang="en-ZA" sz="1800" dirty="0">
              <a:effectLst/>
              <a:latin typeface="Arial" panose="020B0604020202020204" pitchFamily="34" charset="0"/>
              <a:ea typeface="Batang" panose="02030600000101010101" pitchFamily="18" charset="-127"/>
            </a:endParaRPr>
          </a:p>
          <a:p>
            <a:pPr marL="1200150" lvl="2" indent="-28575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Arial" panose="020B0604020202020204" pitchFamily="34" charset="0"/>
                <a:ea typeface="Batang" panose="02030600000101010101" pitchFamily="18" charset="-127"/>
              </a:rPr>
              <a:t>Live reads on all African language stations on SABC ,PSA on S 1,2,3</a:t>
            </a:r>
            <a:r>
              <a:rPr lang="en-ZA" sz="1800" dirty="0">
                <a:effectLst/>
                <a:latin typeface="Arial" panose="020B0604020202020204" pitchFamily="34" charset="0"/>
                <a:ea typeface="Batang" panose="02030600000101010101" pitchFamily="18" charset="-127"/>
              </a:rPr>
              <a:t> and </a:t>
            </a:r>
            <a:r>
              <a:rPr lang="en-US" sz="1800" dirty="0">
                <a:effectLst/>
                <a:latin typeface="Arial" panose="020B0604020202020204" pitchFamily="34" charset="0"/>
                <a:ea typeface="Batang" panose="02030600000101010101" pitchFamily="18" charset="-127"/>
              </a:rPr>
              <a:t>Social media activation </a:t>
            </a:r>
            <a:endParaRPr lang="en-ZA" sz="1800" dirty="0">
              <a:effectLst/>
              <a:latin typeface="Arial" panose="020B0604020202020204" pitchFamily="34" charset="0"/>
              <a:ea typeface="Batang" panose="02030600000101010101" pitchFamily="18" charset="-127"/>
            </a:endParaRPr>
          </a:p>
          <a:p>
            <a:pPr marL="1200150" lvl="2" indent="-28575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Arial" panose="020B0604020202020204" pitchFamily="34" charset="0"/>
                <a:ea typeface="Batang" panose="02030600000101010101" pitchFamily="18" charset="-127"/>
              </a:rPr>
              <a:t>Minister’s awareness campaigns in the Eastern Cape, Free-State, North-West and Limpopo</a:t>
            </a:r>
            <a:endParaRPr lang="en-ZA" sz="1800" dirty="0">
              <a:effectLst/>
              <a:latin typeface="Arial" panose="020B0604020202020204" pitchFamily="34" charset="0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14260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5952ECF-2A6F-45E6-AB49-8F910ABC5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8812" y="-40659"/>
            <a:ext cx="9315728" cy="733425"/>
          </a:xfrm>
        </p:spPr>
        <p:txBody>
          <a:bodyPr anchor="b">
            <a:noAutofit/>
          </a:bodyPr>
          <a:lstStyle/>
          <a:p>
            <a:pPr algn="ctr"/>
            <a:r>
              <a:rPr kumimoji="0" lang="en-US" sz="28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STB Registrations and Data Management System </a:t>
            </a:r>
            <a:endParaRPr lang="en-ZA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EB9C44A-0224-4584-9046-17A04F6D4FE5}"/>
              </a:ext>
            </a:extLst>
          </p:cNvPr>
          <p:cNvSpPr txBox="1"/>
          <p:nvPr/>
        </p:nvSpPr>
        <p:spPr>
          <a:xfrm>
            <a:off x="11515725" y="6200775"/>
            <a:ext cx="2857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200" dirty="0"/>
              <a:t>2</a:t>
            </a:r>
            <a:endParaRPr lang="en-ZA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A9BDBB4-DD22-4CCA-97E1-778B30650EFA}"/>
              </a:ext>
            </a:extLst>
          </p:cNvPr>
          <p:cNvSpPr txBox="1"/>
          <p:nvPr/>
        </p:nvSpPr>
        <p:spPr>
          <a:xfrm>
            <a:off x="318532" y="1254619"/>
            <a:ext cx="10778556" cy="4917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indent="-34290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Batang" panose="02030600000101010101" pitchFamily="18" charset="-127"/>
              </a:rPr>
              <a:t>Following the previous cabinet meeting, the Minister made a national call for STB registrations to improve number of </a:t>
            </a:r>
            <a:r>
              <a:rPr lang="en-GB" sz="2400" dirty="0">
                <a:solidFill>
                  <a:srgbClr val="000000"/>
                </a:solidFill>
                <a:latin typeface="Arial" panose="020B0604020202020204" pitchFamily="34" charset="0"/>
                <a:ea typeface="Batang" panose="02030600000101010101" pitchFamily="18" charset="-127"/>
              </a:rPr>
              <a:t>eli</a:t>
            </a:r>
            <a:r>
              <a:rPr lang="en-GB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Batang" panose="02030600000101010101" pitchFamily="18" charset="-127"/>
              </a:rPr>
              <a:t>gible households.</a:t>
            </a:r>
          </a:p>
          <a:p>
            <a:pPr marL="800100" indent="-342900" algn="just">
              <a:lnSpc>
                <a:spcPct val="15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400" dirty="0">
                <a:effectLst/>
                <a:latin typeface="Arial" panose="020B0604020202020204" pitchFamily="34" charset="0"/>
                <a:ea typeface="Batang" panose="02030600000101010101" pitchFamily="18" charset="-127"/>
              </a:rPr>
              <a:t>STB registrations are improving nationally, as at the end of October we recorded 48,453 new registrations bringing the total number of registrations to</a:t>
            </a:r>
            <a:r>
              <a:rPr lang="en-GB" sz="24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Batang" panose="02030600000101010101" pitchFamily="18" charset="-127"/>
              </a:rPr>
              <a:t> </a:t>
            </a:r>
            <a:r>
              <a:rPr lang="en-GB" sz="2400" dirty="0">
                <a:effectLst/>
                <a:latin typeface="Arial" panose="020B0604020202020204" pitchFamily="34" charset="0"/>
                <a:ea typeface="Batang" panose="02030600000101010101" pitchFamily="18" charset="-127"/>
              </a:rPr>
              <a:t>1,228,879.</a:t>
            </a:r>
          </a:p>
          <a:p>
            <a:pPr marL="800100" indent="-342900" algn="just">
              <a:lnSpc>
                <a:spcPct val="15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ea typeface="Batang" panose="02030600000101010101" pitchFamily="18" charset="-127"/>
              </a:rPr>
              <a:t>For the first two weeks of November, over 30 000 new applications were recorded.</a:t>
            </a:r>
            <a:endParaRPr lang="en-ZA" sz="2400" dirty="0">
              <a:effectLst/>
              <a:latin typeface="Arial" panose="020B0604020202020204" pitchFamily="34" charset="0"/>
              <a:ea typeface="Batang" panose="02030600000101010101" pitchFamily="18" charset="-127"/>
            </a:endParaRPr>
          </a:p>
          <a:p>
            <a:pPr marL="45720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endParaRPr lang="en-ZA" sz="2400" dirty="0">
              <a:effectLst/>
              <a:latin typeface="Arial" panose="020B0604020202020204" pitchFamily="34" charset="0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31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5952ECF-2A6F-45E6-AB49-8F910ABC5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24" y="-40659"/>
            <a:ext cx="9315728" cy="733425"/>
          </a:xfrm>
        </p:spPr>
        <p:txBody>
          <a:bodyPr anchor="b">
            <a:noAutofit/>
          </a:bodyPr>
          <a:lstStyle/>
          <a:p>
            <a:pPr algn="ctr"/>
            <a:r>
              <a:rPr kumimoji="0" lang="en-US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STB Installations </a:t>
            </a:r>
            <a:endParaRPr lang="en-ZA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EB9C44A-0224-4584-9046-17A04F6D4FE5}"/>
              </a:ext>
            </a:extLst>
          </p:cNvPr>
          <p:cNvSpPr txBox="1"/>
          <p:nvPr/>
        </p:nvSpPr>
        <p:spPr>
          <a:xfrm>
            <a:off x="11515725" y="6200775"/>
            <a:ext cx="2857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200" dirty="0"/>
              <a:t>2</a:t>
            </a:r>
            <a:endParaRPr lang="en-ZA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A9BDBB4-DD22-4CCA-97E1-778B30650EFA}"/>
              </a:ext>
            </a:extLst>
          </p:cNvPr>
          <p:cNvSpPr txBox="1"/>
          <p:nvPr/>
        </p:nvSpPr>
        <p:spPr>
          <a:xfrm>
            <a:off x="276363" y="1324193"/>
            <a:ext cx="10778556" cy="4209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69620" indent="-34290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effectLst/>
                <a:latin typeface="Arial" panose="020B0604020202020204" pitchFamily="34" charset="0"/>
                <a:ea typeface="Batang" panose="02030600000101010101" pitchFamily="18" charset="-127"/>
              </a:rPr>
              <a:t>STB Installations are underway in the 4 provinces of the Northern Cape, North-West, Limpopo and Mpumalanga. Installers are still active in the Free-State province to conclude new registrations. </a:t>
            </a:r>
            <a:endParaRPr lang="en-ZA" sz="2400" dirty="0">
              <a:effectLst/>
              <a:latin typeface="Arial" panose="020B0604020202020204" pitchFamily="34" charset="0"/>
              <a:ea typeface="Batang" panose="02030600000101010101" pitchFamily="18" charset="-127"/>
            </a:endParaRPr>
          </a:p>
          <a:p>
            <a:pPr marL="769620" indent="-342900" algn="just">
              <a:lnSpc>
                <a:spcPct val="15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ea typeface="Batang" panose="02030600000101010101" pitchFamily="18" charset="-127"/>
              </a:rPr>
              <a:t>Sentech’s is ramping up installer capacity for the remaining provinces, and National Treasury has recently approved the use of Broadcasters and Telkom in line with PFMA: Supply Chain Management Regulations</a:t>
            </a:r>
          </a:p>
          <a:p>
            <a:pPr marL="769620" indent="-34290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effectLst/>
                <a:latin typeface="Arial" panose="020B0604020202020204" pitchFamily="34" charset="0"/>
                <a:ea typeface="Batang" panose="02030600000101010101" pitchFamily="18" charset="-127"/>
              </a:rPr>
              <a:t>We have Installed STBs in Northern Cape to enable provincial switch-off </a:t>
            </a:r>
            <a:endParaRPr lang="en-ZA" sz="2400" dirty="0">
              <a:effectLst/>
              <a:latin typeface="Arial" panose="020B0604020202020204" pitchFamily="34" charset="0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17980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5952ECF-2A6F-45E6-AB49-8F910ABC5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24" y="-40659"/>
            <a:ext cx="9315728" cy="733425"/>
          </a:xfrm>
        </p:spPr>
        <p:txBody>
          <a:bodyPr anchor="b">
            <a:noAutofit/>
          </a:bodyPr>
          <a:lstStyle/>
          <a:p>
            <a:pPr algn="ctr"/>
            <a:r>
              <a:rPr kumimoji="0" lang="en-US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Analogue Switch Off </a:t>
            </a:r>
            <a:endParaRPr lang="en-ZA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EB9C44A-0224-4584-9046-17A04F6D4FE5}"/>
              </a:ext>
            </a:extLst>
          </p:cNvPr>
          <p:cNvSpPr txBox="1"/>
          <p:nvPr/>
        </p:nvSpPr>
        <p:spPr>
          <a:xfrm>
            <a:off x="11515725" y="6200775"/>
            <a:ext cx="2857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200" dirty="0"/>
              <a:t>2</a:t>
            </a:r>
            <a:endParaRPr lang="en-ZA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A9BDBB4-DD22-4CCA-97E1-778B30650EFA}"/>
              </a:ext>
            </a:extLst>
          </p:cNvPr>
          <p:cNvSpPr txBox="1"/>
          <p:nvPr/>
        </p:nvSpPr>
        <p:spPr>
          <a:xfrm>
            <a:off x="522718" y="1432173"/>
            <a:ext cx="10778556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effectLst/>
                <a:latin typeface="Arial" panose="020B0604020202020204" pitchFamily="34" charset="0"/>
                <a:ea typeface="Batang" panose="02030600000101010101" pitchFamily="18" charset="-127"/>
              </a:rPr>
              <a:t>The project has managed to conclude analogue Switch-off in the Free-State province at the end of October in accordance with the plan without TV black-outs.</a:t>
            </a:r>
            <a:endParaRPr lang="en-ZA" sz="2400" dirty="0">
              <a:effectLst/>
              <a:latin typeface="Arial" panose="020B0604020202020204" pitchFamily="34" charset="0"/>
              <a:ea typeface="Batang" panose="02030600000101010101" pitchFamily="18" charset="-127"/>
            </a:endParaRPr>
          </a:p>
          <a:p>
            <a:pPr marL="342900" lvl="0" indent="-342900" algn="just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effectLst/>
                <a:latin typeface="Arial" panose="020B0604020202020204" pitchFamily="34" charset="0"/>
                <a:ea typeface="Batang" panose="02030600000101010101" pitchFamily="18" charset="-127"/>
              </a:rPr>
              <a:t>Project has reached the required Installation threshold to conclude analogue Switch-off in the Northern Cape Province.</a:t>
            </a:r>
            <a:endParaRPr lang="en-ZA" sz="2400" dirty="0">
              <a:effectLst/>
              <a:latin typeface="Arial" panose="020B0604020202020204" pitchFamily="34" charset="0"/>
              <a:ea typeface="Batang" panose="02030600000101010101" pitchFamily="18" charset="-127"/>
            </a:endParaRPr>
          </a:p>
          <a:p>
            <a:pPr marL="342900" lvl="0" indent="-342900" algn="just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effectLst/>
                <a:latin typeface="Arial" panose="020B0604020202020204" pitchFamily="34" charset="0"/>
                <a:ea typeface="Batang" panose="02030600000101010101" pitchFamily="18" charset="-127"/>
              </a:rPr>
              <a:t>The project is also on track to switch-off North West in line with the approved Plan. </a:t>
            </a:r>
            <a:endParaRPr lang="en-ZA" sz="2400" dirty="0">
              <a:effectLst/>
              <a:latin typeface="Arial" panose="020B0604020202020204" pitchFamily="34" charset="0"/>
              <a:ea typeface="Batang" panose="02030600000101010101" pitchFamily="18" charset="-127"/>
            </a:endParaRPr>
          </a:p>
          <a:p>
            <a:pPr marL="342900" lvl="0" indent="-342900" algn="just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effectLst/>
                <a:latin typeface="Arial" panose="020B0604020202020204" pitchFamily="34" charset="0"/>
                <a:ea typeface="Batang" panose="02030600000101010101" pitchFamily="18" charset="-127"/>
              </a:rPr>
              <a:t>To date, 113 analogue transmitters have been switched off compared too 105 when Cabinet approved the revised Plan.</a:t>
            </a:r>
            <a:endParaRPr lang="en-ZA" sz="2400" dirty="0">
              <a:effectLst/>
              <a:latin typeface="Arial" panose="020B0604020202020204" pitchFamily="34" charset="0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94468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5952ECF-2A6F-45E6-AB49-8F910ABC5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7280" y="321577"/>
            <a:ext cx="9042399" cy="598588"/>
          </a:xfrm>
        </p:spPr>
        <p:txBody>
          <a:bodyPr>
            <a:normAutofit/>
          </a:bodyPr>
          <a:lstStyle/>
          <a:p>
            <a:pPr algn="ctr"/>
            <a:r>
              <a:rPr lang="en-US" sz="2400" dirty="0"/>
              <a:t>Summary of Analogue Services Switched Off </a:t>
            </a:r>
            <a:endParaRPr lang="en-ZA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847F252-618B-40BF-AB73-0E6A10309CB9}"/>
              </a:ext>
            </a:extLst>
          </p:cNvPr>
          <p:cNvSpPr txBox="1"/>
          <p:nvPr/>
        </p:nvSpPr>
        <p:spPr>
          <a:xfrm>
            <a:off x="128528" y="1069202"/>
            <a:ext cx="11612078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E69628AB-4A0F-40D7-AF5E-0D41302FFB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58026693"/>
              </p:ext>
            </p:extLst>
          </p:nvPr>
        </p:nvGraphicFramePr>
        <p:xfrm>
          <a:off x="128528" y="1157661"/>
          <a:ext cx="6281797" cy="4976439"/>
        </p:xfrm>
        <a:graphic>
          <a:graphicData uri="http://schemas.openxmlformats.org/drawingml/2006/table">
            <a:tbl>
              <a:tblPr/>
              <a:tblGrid>
                <a:gridCol w="339924">
                  <a:extLst>
                    <a:ext uri="{9D8B030D-6E8A-4147-A177-3AD203B41FA5}">
                      <a16:colId xmlns:a16="http://schemas.microsoft.com/office/drawing/2014/main" xmlns="" val="3064531782"/>
                    </a:ext>
                  </a:extLst>
                </a:gridCol>
                <a:gridCol w="1182934">
                  <a:extLst>
                    <a:ext uri="{9D8B030D-6E8A-4147-A177-3AD203B41FA5}">
                      <a16:colId xmlns:a16="http://schemas.microsoft.com/office/drawing/2014/main" xmlns="" val="1993731357"/>
                    </a:ext>
                  </a:extLst>
                </a:gridCol>
                <a:gridCol w="761430">
                  <a:extLst>
                    <a:ext uri="{9D8B030D-6E8A-4147-A177-3AD203B41FA5}">
                      <a16:colId xmlns:a16="http://schemas.microsoft.com/office/drawing/2014/main" xmlns="" val="1238783386"/>
                    </a:ext>
                  </a:extLst>
                </a:gridCol>
                <a:gridCol w="951788">
                  <a:extLst>
                    <a:ext uri="{9D8B030D-6E8A-4147-A177-3AD203B41FA5}">
                      <a16:colId xmlns:a16="http://schemas.microsoft.com/office/drawing/2014/main" xmlns="" val="3460737631"/>
                    </a:ext>
                  </a:extLst>
                </a:gridCol>
                <a:gridCol w="761430">
                  <a:extLst>
                    <a:ext uri="{9D8B030D-6E8A-4147-A177-3AD203B41FA5}">
                      <a16:colId xmlns:a16="http://schemas.microsoft.com/office/drawing/2014/main" xmlns="" val="3808901915"/>
                    </a:ext>
                  </a:extLst>
                </a:gridCol>
                <a:gridCol w="1269050">
                  <a:extLst>
                    <a:ext uri="{9D8B030D-6E8A-4147-A177-3AD203B41FA5}">
                      <a16:colId xmlns:a16="http://schemas.microsoft.com/office/drawing/2014/main" xmlns="" val="3442506391"/>
                    </a:ext>
                  </a:extLst>
                </a:gridCol>
                <a:gridCol w="1015241">
                  <a:extLst>
                    <a:ext uri="{9D8B030D-6E8A-4147-A177-3AD203B41FA5}">
                      <a16:colId xmlns:a16="http://schemas.microsoft.com/office/drawing/2014/main" xmlns="" val="669158582"/>
                    </a:ext>
                  </a:extLst>
                </a:gridCol>
              </a:tblGrid>
              <a:tr h="384662">
                <a:tc>
                  <a:txBody>
                    <a:bodyPr/>
                    <a:lstStyle/>
                    <a:p>
                      <a:pPr algn="l" fontAlgn="b"/>
                      <a:endParaRPr lang="en-Z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55222371"/>
                  </a:ext>
                </a:extLst>
              </a:tr>
              <a:tr h="513025">
                <a:tc>
                  <a:txBody>
                    <a:bodyPr/>
                    <a:lstStyle/>
                    <a:p>
                      <a:pPr algn="l" fontAlgn="b"/>
                      <a:endParaRPr lang="en-Z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NATIONAL HIGH LEVEL ASO SUMMARY as at November 2021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>
                    <a:lnL w="12700" cmpd="sng">
                      <a:noFill/>
                      <a:prstDash val="solid"/>
                    </a:lnL>
                    <a:lnT w="12700" cmpd="sng">
                      <a:noFill/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92599523"/>
                  </a:ext>
                </a:extLst>
              </a:tr>
              <a:tr h="215844">
                <a:tc>
                  <a:txBody>
                    <a:bodyPr/>
                    <a:lstStyle/>
                    <a:p>
                      <a:pPr algn="l" fontAlgn="b"/>
                      <a:endParaRPr lang="en-Z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PROVINCE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SABC ASO STATUS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ETV REMAINING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65918932"/>
                  </a:ext>
                </a:extLst>
              </a:tr>
              <a:tr h="400581">
                <a:tc>
                  <a:txBody>
                    <a:bodyPr/>
                    <a:lstStyle/>
                    <a:p>
                      <a:pPr algn="l" fontAlgn="b"/>
                      <a:endParaRPr lang="en-Z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ASO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REMAINING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Z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97235323"/>
                  </a:ext>
                </a:extLst>
              </a:tr>
              <a:tr h="215844">
                <a:tc>
                  <a:txBody>
                    <a:bodyPr/>
                    <a:lstStyle/>
                    <a:p>
                      <a:pPr algn="l" fontAlgn="b"/>
                      <a:endParaRPr lang="en-Z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FS (1*)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Z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33723455"/>
                  </a:ext>
                </a:extLst>
              </a:tr>
              <a:tr h="215844">
                <a:tc>
                  <a:txBody>
                    <a:bodyPr/>
                    <a:lstStyle/>
                    <a:p>
                      <a:pPr algn="l" fontAlgn="b"/>
                      <a:endParaRPr lang="en-Z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NC (15*)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Z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13285750"/>
                  </a:ext>
                </a:extLst>
              </a:tr>
              <a:tr h="215844">
                <a:tc>
                  <a:txBody>
                    <a:bodyPr/>
                    <a:lstStyle/>
                    <a:p>
                      <a:pPr algn="l" fontAlgn="b"/>
                      <a:endParaRPr lang="en-Z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NW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Z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08394451"/>
                  </a:ext>
                </a:extLst>
              </a:tr>
              <a:tr h="215844">
                <a:tc>
                  <a:txBody>
                    <a:bodyPr/>
                    <a:lstStyle/>
                    <a:p>
                      <a:pPr algn="l" fontAlgn="b"/>
                      <a:endParaRPr lang="en-Z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MP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Z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40504552"/>
                  </a:ext>
                </a:extLst>
              </a:tr>
              <a:tr h="215844">
                <a:tc>
                  <a:txBody>
                    <a:bodyPr/>
                    <a:lstStyle/>
                    <a:p>
                      <a:pPr algn="l" fontAlgn="b"/>
                      <a:endParaRPr lang="en-Z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LP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Z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45711309"/>
                  </a:ext>
                </a:extLst>
              </a:tr>
              <a:tr h="215844">
                <a:tc>
                  <a:txBody>
                    <a:bodyPr/>
                    <a:lstStyle/>
                    <a:p>
                      <a:pPr algn="l" fontAlgn="b"/>
                      <a:endParaRPr lang="en-Z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EC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Z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70896532"/>
                  </a:ext>
                </a:extLst>
              </a:tr>
              <a:tr h="215844">
                <a:tc>
                  <a:txBody>
                    <a:bodyPr/>
                    <a:lstStyle/>
                    <a:p>
                      <a:pPr algn="l" fontAlgn="b"/>
                      <a:endParaRPr lang="en-Z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KZN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Z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70386987"/>
                  </a:ext>
                </a:extLst>
              </a:tr>
              <a:tr h="215844">
                <a:tc>
                  <a:txBody>
                    <a:bodyPr/>
                    <a:lstStyle/>
                    <a:p>
                      <a:pPr algn="l" fontAlgn="b"/>
                      <a:endParaRPr lang="en-Z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WC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Z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35424668"/>
                  </a:ext>
                </a:extLst>
              </a:tr>
              <a:tr h="215844">
                <a:tc>
                  <a:txBody>
                    <a:bodyPr/>
                    <a:lstStyle/>
                    <a:p>
                      <a:pPr algn="l" fontAlgn="b"/>
                      <a:endParaRPr lang="en-Z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GP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Z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71356119"/>
                  </a:ext>
                </a:extLst>
              </a:tr>
              <a:tr h="215844">
                <a:tc>
                  <a:txBody>
                    <a:bodyPr/>
                    <a:lstStyle/>
                    <a:p>
                      <a:pPr algn="l" fontAlgn="b"/>
                      <a:endParaRPr lang="en-Z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314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91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Z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6508577"/>
                  </a:ext>
                </a:extLst>
              </a:tr>
              <a:tr h="215844">
                <a:tc>
                  <a:txBody>
                    <a:bodyPr/>
                    <a:lstStyle/>
                    <a:p>
                      <a:pPr algn="l" fontAlgn="b"/>
                      <a:endParaRPr lang="en-Z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06437950"/>
                  </a:ext>
                </a:extLst>
              </a:tr>
              <a:tr h="1026411">
                <a:tc>
                  <a:txBody>
                    <a:bodyPr/>
                    <a:lstStyle/>
                    <a:p>
                      <a:pPr algn="l" fontAlgn="b"/>
                      <a:endParaRPr lang="en-Z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 indicates ASO pre March 2021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>
                    <a:lnL w="12700" cmpd="sng">
                      <a:noFill/>
                      <a:prstDash val="solid"/>
                    </a:lnL>
                    <a:lnT w="12700" cmpd="sng">
                      <a:noFill/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702179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1941989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ial PowerPoint Template.potx" id="{8AC94DDC-C30F-47B1-B218-A364C378D60D}" vid="{BFA72B91-51DB-46FD-BF7A-574FBDFF26D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579</TotalTime>
  <Words>964</Words>
  <Application>Microsoft Office PowerPoint</Application>
  <PresentationFormat>Custom</PresentationFormat>
  <Paragraphs>161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PROGRESS UPDATE ON THE IMPLEMENTATION OF BROADCASTING DIGITAL MIGRATION  TO PORTFOLIO COMMITTEE ON COMMUNICATIONS  </vt:lpstr>
      <vt:lpstr>Contextual Background – Revised Delivery Model </vt:lpstr>
      <vt:lpstr>Contextual Background – Enabling Delivery (Governance and Accountability) </vt:lpstr>
      <vt:lpstr>ASO Model </vt:lpstr>
      <vt:lpstr>Awareness Campaigns  </vt:lpstr>
      <vt:lpstr>STB Registrations and Data Management System </vt:lpstr>
      <vt:lpstr>STB Installations </vt:lpstr>
      <vt:lpstr>Analogue Switch Off </vt:lpstr>
      <vt:lpstr>Summary of Analogue Services Switched Off </vt:lpstr>
      <vt:lpstr>Analogue Switch Off </vt:lpstr>
      <vt:lpstr>Analogue Switch Off Plan – Towards successful migration</vt:lpstr>
      <vt:lpstr>After Market Support  </vt:lpstr>
      <vt:lpstr>Plans for November 2021</vt:lpstr>
      <vt:lpstr>Critical Success Factors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Space can be sized</dc:title>
  <dc:creator>Microsoft Office User</dc:creator>
  <cp:lastModifiedBy>USER</cp:lastModifiedBy>
  <cp:revision>24</cp:revision>
  <dcterms:created xsi:type="dcterms:W3CDTF">2021-09-28T06:16:35Z</dcterms:created>
  <dcterms:modified xsi:type="dcterms:W3CDTF">2021-11-23T10:51:26Z</dcterms:modified>
</cp:coreProperties>
</file>