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505" r:id="rId2"/>
    <p:sldId id="514" r:id="rId3"/>
    <p:sldId id="583" r:id="rId4"/>
    <p:sldId id="580" r:id="rId5"/>
    <p:sldId id="582" r:id="rId6"/>
    <p:sldId id="559" r:id="rId7"/>
    <p:sldId id="560" r:id="rId8"/>
    <p:sldId id="515" r:id="rId9"/>
    <p:sldId id="520" r:id="rId10"/>
    <p:sldId id="562" r:id="rId11"/>
    <p:sldId id="574" r:id="rId12"/>
    <p:sldId id="547" r:id="rId13"/>
    <p:sldId id="563" r:id="rId14"/>
    <p:sldId id="564" r:id="rId15"/>
    <p:sldId id="566" r:id="rId16"/>
    <p:sldId id="573" r:id="rId17"/>
    <p:sldId id="565" r:id="rId18"/>
    <p:sldId id="567" r:id="rId19"/>
    <p:sldId id="576" r:id="rId20"/>
    <p:sldId id="568" r:id="rId21"/>
    <p:sldId id="577" r:id="rId22"/>
    <p:sldId id="569" r:id="rId23"/>
    <p:sldId id="578" r:id="rId24"/>
    <p:sldId id="570" r:id="rId25"/>
    <p:sldId id="571" r:id="rId26"/>
    <p:sldId id="579" r:id="rId27"/>
    <p:sldId id="528" r:id="rId28"/>
    <p:sldId id="538" r:id="rId29"/>
    <p:sldId id="540" r:id="rId30"/>
    <p:sldId id="541" r:id="rId31"/>
    <p:sldId id="572" r:id="rId32"/>
    <p:sldId id="588" r:id="rId33"/>
    <p:sldId id="586" r:id="rId34"/>
    <p:sldId id="587" r:id="rId35"/>
    <p:sldId id="512" r:id="rId36"/>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nelius Smuts" initials="CS" lastIdx="1" clrIdx="0">
    <p:extLst>
      <p:ext uri="{19B8F6BF-5375-455C-9EA6-DF929625EA0E}">
        <p15:presenceInfo xmlns:p15="http://schemas.microsoft.com/office/powerpoint/2012/main" userId="S-1-5-21-364931045-3237748808-1226445386-11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638" autoAdjust="0"/>
  </p:normalViewPr>
  <p:slideViewPr>
    <p:cSldViewPr>
      <p:cViewPr varScale="1">
        <p:scale>
          <a:sx n="73" d="100"/>
          <a:sy n="73" d="100"/>
        </p:scale>
        <p:origin x="606"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Achievement in Percentage: 81.81%</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89B-4D96-8362-3C5AF5C81935}"/>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89B-4D96-8362-3C5AF5C81935}"/>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F89B-4D96-8362-3C5AF5C81935}"/>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F89B-4D96-8362-3C5AF5C81935}"/>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F89B-4D96-8362-3C5AF5C81935}"/>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F89B-4D96-8362-3C5AF5C8193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Administration</c:v>
                </c:pt>
                <c:pt idx="1">
                  <c:v>LSCR</c:v>
                </c:pt>
                <c:pt idx="2">
                  <c:v>PEE</c:v>
                </c:pt>
                <c:pt idx="3">
                  <c:v>RPD</c:v>
                </c:pt>
                <c:pt idx="4">
                  <c:v>CMIL</c:v>
                </c:pt>
              </c:strCache>
            </c:strRef>
          </c:cat>
          <c:val>
            <c:numRef>
              <c:f>Sheet1!$B$2:$B$7</c:f>
              <c:numCache>
                <c:formatCode>0%</c:formatCode>
                <c:ptCount val="6"/>
                <c:pt idx="0">
                  <c:v>0.75</c:v>
                </c:pt>
                <c:pt idx="1">
                  <c:v>0.25</c:v>
                </c:pt>
                <c:pt idx="2">
                  <c:v>1</c:v>
                </c:pt>
                <c:pt idx="3">
                  <c:v>1.25</c:v>
                </c:pt>
                <c:pt idx="4">
                  <c:v>1</c:v>
                </c:pt>
              </c:numCache>
            </c:numRef>
          </c:val>
          <c:extLst>
            <c:ext xmlns:c16="http://schemas.microsoft.com/office/drawing/2014/chart" uri="{C3380CC4-5D6E-409C-BE32-E72D297353CC}">
              <c16:uniqueId val="{00000000-7F0A-4C56-9A89-AF6D15407E9D}"/>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5231481481481483E-2"/>
          <c:y val="0.18931014370050836"/>
          <c:w val="0.84953703703703709"/>
          <c:h val="0.65153297143229294"/>
        </c:manualLayout>
      </c:layout>
      <c:ofPieChart>
        <c:ofPieType val="bar"/>
        <c:varyColors val="1"/>
        <c:ser>
          <c:idx val="0"/>
          <c:order val="0"/>
          <c:tx>
            <c:strRef>
              <c:f>Sheet1!$B$1</c:f>
              <c:strCache>
                <c:ptCount val="1"/>
                <c:pt idx="0">
                  <c:v>Administration overall achieve in Percentage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1BD-4C36-B492-8A88A530D13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1BD-4C36-B492-8A88A530D13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1BD-4C36-B492-8A88A530D13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1BD-4C36-B492-8A88A530D13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1BD-4C36-B492-8A88A530D133}"/>
              </c:ext>
            </c:extLst>
          </c:dPt>
          <c:dPt>
            <c:idx val="5"/>
            <c:bubble3D val="0"/>
            <c:explosion val="5"/>
            <c:spPr>
              <a:solidFill>
                <a:schemeClr val="accent6"/>
              </a:solidFill>
              <a:ln w="19050">
                <a:solidFill>
                  <a:schemeClr val="lt1"/>
                </a:solidFill>
              </a:ln>
              <a:effectLst/>
            </c:spPr>
            <c:extLst>
              <c:ext xmlns:c16="http://schemas.microsoft.com/office/drawing/2014/chart" uri="{C3380CC4-5D6E-409C-BE32-E72D297353CC}">
                <c16:uniqueId val="{00000002-2A8F-4035-B5F3-8337B97FE22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Total No of Targets</c:v>
                </c:pt>
                <c:pt idx="1">
                  <c:v>No.of targets fully achieved</c:v>
                </c:pt>
                <c:pt idx="2">
                  <c:v>No of target partially achieved </c:v>
                </c:pt>
                <c:pt idx="3">
                  <c:v>No of targets not met</c:v>
                </c:pt>
                <c:pt idx="4">
                  <c:v>Overall achivement</c:v>
                </c:pt>
              </c:strCache>
            </c:strRef>
          </c:cat>
          <c:val>
            <c:numRef>
              <c:f>Sheet1!$B$2:$B$6</c:f>
              <c:numCache>
                <c:formatCode>General</c:formatCode>
                <c:ptCount val="5"/>
                <c:pt idx="0">
                  <c:v>8</c:v>
                </c:pt>
                <c:pt idx="1">
                  <c:v>6</c:v>
                </c:pt>
                <c:pt idx="2">
                  <c:v>2</c:v>
                </c:pt>
                <c:pt idx="3">
                  <c:v>0</c:v>
                </c:pt>
                <c:pt idx="4">
                  <c:v>75</c:v>
                </c:pt>
              </c:numCache>
            </c:numRef>
          </c:val>
          <c:extLst>
            <c:ext xmlns:c16="http://schemas.microsoft.com/office/drawing/2014/chart" uri="{C3380CC4-5D6E-409C-BE32-E72D297353CC}">
              <c16:uniqueId val="{00000000-2A8F-4035-B5F3-8337B97FE224}"/>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Legal Services &amp; Conflict Resolution overall achievement in percentages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255B-4A47-A9CA-EBA1B274B1C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255B-4A47-A9CA-EBA1B274B1C7}"/>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255B-4A47-A9CA-EBA1B274B1C7}"/>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255B-4A47-A9CA-EBA1B274B1C7}"/>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255B-4A47-A9CA-EBA1B274B1C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Total No of targets </c:v>
                </c:pt>
                <c:pt idx="1">
                  <c:v>Total targets achieved</c:v>
                </c:pt>
                <c:pt idx="2">
                  <c:v>Total targets partially achieved</c:v>
                </c:pt>
                <c:pt idx="3">
                  <c:v>Total targets not met</c:v>
                </c:pt>
                <c:pt idx="4">
                  <c:v>Overall achievement 25%</c:v>
                </c:pt>
              </c:strCache>
            </c:strRef>
          </c:cat>
          <c:val>
            <c:numRef>
              <c:f>Sheet1!$B$2:$B$6</c:f>
              <c:numCache>
                <c:formatCode>General</c:formatCode>
                <c:ptCount val="5"/>
                <c:pt idx="0">
                  <c:v>4</c:v>
                </c:pt>
                <c:pt idx="1">
                  <c:v>1</c:v>
                </c:pt>
                <c:pt idx="2">
                  <c:v>2</c:v>
                </c:pt>
                <c:pt idx="3">
                  <c:v>1</c:v>
                </c:pt>
                <c:pt idx="4">
                  <c:v>25</c:v>
                </c:pt>
              </c:numCache>
            </c:numRef>
          </c:val>
          <c:extLst>
            <c:ext xmlns:c16="http://schemas.microsoft.com/office/drawing/2014/chart" uri="{C3380CC4-5D6E-409C-BE32-E72D297353CC}">
              <c16:uniqueId val="{00000000-C0F0-40E5-94A1-48243DAA854D}"/>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466143554972301"/>
          <c:y val="1.996672212978369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Overall achievement in percentage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0C-4965-B318-52B3609EBB1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0C-4965-B318-52B3609EBB1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0C-4965-B318-52B3609EBB1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0C-4965-B318-52B3609EBB1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0C-4965-B318-52B3609EBB1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0C-4965-B318-52B3609EBB1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Total No of targets</c:v>
                </c:pt>
                <c:pt idx="1">
                  <c:v>No of targets achieved</c:v>
                </c:pt>
                <c:pt idx="2">
                  <c:v>No of targets partially met</c:v>
                </c:pt>
                <c:pt idx="3">
                  <c:v>No of targets not met </c:v>
                </c:pt>
                <c:pt idx="4">
                  <c:v>Overall achievement 100%</c:v>
                </c:pt>
              </c:strCache>
            </c:strRef>
          </c:cat>
          <c:val>
            <c:numRef>
              <c:f>Sheet1!$B$2:$B$6</c:f>
              <c:numCache>
                <c:formatCode>General</c:formatCode>
                <c:ptCount val="5"/>
                <c:pt idx="0">
                  <c:v>3</c:v>
                </c:pt>
                <c:pt idx="1">
                  <c:v>3</c:v>
                </c:pt>
                <c:pt idx="2">
                  <c:v>0</c:v>
                </c:pt>
                <c:pt idx="3">
                  <c:v>0</c:v>
                </c:pt>
                <c:pt idx="4" formatCode="0%">
                  <c:v>1</c:v>
                </c:pt>
              </c:numCache>
            </c:numRef>
          </c:val>
          <c:extLst>
            <c:ext xmlns:c16="http://schemas.microsoft.com/office/drawing/2014/chart" uri="{C3380CC4-5D6E-409C-BE32-E72D297353CC}">
              <c16:uniqueId val="{00000000-EF58-46FF-9BAA-DC44D46DEBD4}"/>
            </c:ext>
          </c:extLst>
        </c:ser>
        <c:dLbls>
          <c:showLegendKey val="0"/>
          <c:showVal val="0"/>
          <c:showCatName val="0"/>
          <c:showSerName val="0"/>
          <c:showPercent val="0"/>
          <c:showBubbleSize val="0"/>
          <c:showLeaderLines val="1"/>
        </c:dLbls>
        <c:gapWidth val="15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1666666666666664E-2"/>
          <c:y val="0.13462129495976879"/>
          <c:w val="0.90046296296296291"/>
          <c:h val="0.70807361880775432"/>
        </c:manualLayout>
      </c:layout>
      <c:ofPieChart>
        <c:ofPieType val="pie"/>
        <c:varyColors val="1"/>
        <c:ser>
          <c:idx val="0"/>
          <c:order val="0"/>
          <c:tx>
            <c:strRef>
              <c:f>Sheet1!$B$1</c:f>
              <c:strCache>
                <c:ptCount val="1"/>
                <c:pt idx="0">
                  <c:v>Overall achievement if percentage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E4-4C26-BA3D-90C78F255EE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9E4-4C26-BA3D-90C78F255EE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9E4-4C26-BA3D-90C78F255EE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9E4-4C26-BA3D-90C78F255EE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9E4-4C26-BA3D-90C78F255EE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9E4-4C26-BA3D-90C78F255EE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Total numbr of targets</c:v>
                </c:pt>
                <c:pt idx="1">
                  <c:v>No of targets achieved</c:v>
                </c:pt>
                <c:pt idx="2">
                  <c:v>No of targets partially achieved</c:v>
                </c:pt>
                <c:pt idx="3">
                  <c:v>No of targets not met</c:v>
                </c:pt>
                <c:pt idx="4">
                  <c:v>Overall achievement 125%</c:v>
                </c:pt>
              </c:strCache>
            </c:strRef>
          </c:cat>
          <c:val>
            <c:numRef>
              <c:f>Sheet1!$B$2:$B$6</c:f>
              <c:numCache>
                <c:formatCode>General</c:formatCode>
                <c:ptCount val="5"/>
                <c:pt idx="0">
                  <c:v>4</c:v>
                </c:pt>
                <c:pt idx="1">
                  <c:v>5</c:v>
                </c:pt>
                <c:pt idx="2">
                  <c:v>0</c:v>
                </c:pt>
                <c:pt idx="3">
                  <c:v>0</c:v>
                </c:pt>
                <c:pt idx="4" formatCode="0%">
                  <c:v>1.25</c:v>
                </c:pt>
              </c:numCache>
            </c:numRef>
          </c:val>
          <c:extLst>
            <c:ext xmlns:c16="http://schemas.microsoft.com/office/drawing/2014/chart" uri="{C3380CC4-5D6E-409C-BE32-E72D297353CC}">
              <c16:uniqueId val="{00000000-BCC3-4257-8E23-1F1B71119937}"/>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Overall achievement in Percentage</c:v>
                </c:pt>
              </c:strCache>
            </c:strRef>
          </c:tx>
          <c:dPt>
            <c:idx val="0"/>
            <c:bubble3D val="0"/>
            <c:spPr>
              <a:solidFill>
                <a:schemeClr val="accent1"/>
              </a:solidFill>
              <a:ln w="19050">
                <a:solidFill>
                  <a:schemeClr val="lt1"/>
                </a:solidFill>
              </a:ln>
              <a:effectLst/>
              <a:sp3d contourW="19050">
                <a:contourClr>
                  <a:schemeClr val="lt1"/>
                </a:contourClr>
              </a:sp3d>
            </c:spPr>
            <c:extLst>
              <c:ext xmlns:c16="http://schemas.microsoft.com/office/drawing/2014/chart" uri="{C3380CC4-5D6E-409C-BE32-E72D297353CC}">
                <c16:uniqueId val="{00000001-6A97-4CF4-803D-B33E10DAEF2D}"/>
              </c:ext>
            </c:extLst>
          </c:dPt>
          <c:dPt>
            <c:idx val="1"/>
            <c:bubble3D val="0"/>
            <c:spPr>
              <a:solidFill>
                <a:schemeClr val="accent2"/>
              </a:solidFill>
              <a:ln w="19050">
                <a:solidFill>
                  <a:schemeClr val="lt1"/>
                </a:solidFill>
              </a:ln>
              <a:effectLst/>
              <a:sp3d contourW="19050">
                <a:contourClr>
                  <a:schemeClr val="lt1"/>
                </a:contourClr>
              </a:sp3d>
            </c:spPr>
            <c:extLst>
              <c:ext xmlns:c16="http://schemas.microsoft.com/office/drawing/2014/chart" uri="{C3380CC4-5D6E-409C-BE32-E72D297353CC}">
                <c16:uniqueId val="{00000003-6A97-4CF4-803D-B33E10DAEF2D}"/>
              </c:ext>
            </c:extLst>
          </c:dPt>
          <c:dPt>
            <c:idx val="2"/>
            <c:bubble3D val="0"/>
            <c:spPr>
              <a:solidFill>
                <a:schemeClr val="accent3"/>
              </a:solidFill>
              <a:ln w="19050">
                <a:solidFill>
                  <a:schemeClr val="lt1"/>
                </a:solidFill>
              </a:ln>
              <a:effectLst/>
              <a:sp3d contourW="19050">
                <a:contourClr>
                  <a:schemeClr val="lt1"/>
                </a:contourClr>
              </a:sp3d>
            </c:spPr>
            <c:extLst>
              <c:ext xmlns:c16="http://schemas.microsoft.com/office/drawing/2014/chart" uri="{C3380CC4-5D6E-409C-BE32-E72D297353CC}">
                <c16:uniqueId val="{00000005-6A97-4CF4-803D-B33E10DAEF2D}"/>
              </c:ext>
            </c:extLst>
          </c:dPt>
          <c:dPt>
            <c:idx val="3"/>
            <c:bubble3D val="0"/>
            <c:spPr>
              <a:solidFill>
                <a:schemeClr val="accent4"/>
              </a:solidFill>
              <a:ln w="19050">
                <a:solidFill>
                  <a:schemeClr val="lt1"/>
                </a:solidFill>
              </a:ln>
              <a:effectLst/>
              <a:sp3d contourW="19050">
                <a:contourClr>
                  <a:schemeClr val="lt1"/>
                </a:contourClr>
              </a:sp3d>
            </c:spPr>
            <c:extLst>
              <c:ext xmlns:c16="http://schemas.microsoft.com/office/drawing/2014/chart" uri="{C3380CC4-5D6E-409C-BE32-E72D297353CC}">
                <c16:uniqueId val="{00000007-6A97-4CF4-803D-B33E10DAEF2D}"/>
              </c:ext>
            </c:extLst>
          </c:dPt>
          <c:dPt>
            <c:idx val="4"/>
            <c:bubble3D val="0"/>
            <c:spPr>
              <a:solidFill>
                <a:schemeClr val="accent5"/>
              </a:solidFill>
              <a:ln w="19050">
                <a:solidFill>
                  <a:schemeClr val="lt1"/>
                </a:solidFill>
              </a:ln>
              <a:effectLst/>
              <a:sp3d contourW="19050">
                <a:contourClr>
                  <a:schemeClr val="lt1"/>
                </a:contourClr>
              </a:sp3d>
            </c:spPr>
            <c:extLst>
              <c:ext xmlns:c16="http://schemas.microsoft.com/office/drawing/2014/chart" uri="{C3380CC4-5D6E-409C-BE32-E72D297353CC}">
                <c16:uniqueId val="{00000009-6A97-4CF4-803D-B33E10DAEF2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Total No of targets</c:v>
                </c:pt>
                <c:pt idx="1">
                  <c:v>No of targets achieved</c:v>
                </c:pt>
                <c:pt idx="2">
                  <c:v>No of targets partially achieved</c:v>
                </c:pt>
                <c:pt idx="3">
                  <c:v>No of targets not met</c:v>
                </c:pt>
                <c:pt idx="4">
                  <c:v>Overall achievement 100%</c:v>
                </c:pt>
              </c:strCache>
            </c:strRef>
          </c:cat>
          <c:val>
            <c:numRef>
              <c:f>Sheet1!$B$2:$B$6</c:f>
              <c:numCache>
                <c:formatCode>General</c:formatCode>
                <c:ptCount val="5"/>
                <c:pt idx="0">
                  <c:v>3</c:v>
                </c:pt>
                <c:pt idx="1">
                  <c:v>3</c:v>
                </c:pt>
                <c:pt idx="2">
                  <c:v>0</c:v>
                </c:pt>
                <c:pt idx="3">
                  <c:v>0</c:v>
                </c:pt>
              </c:numCache>
            </c:numRef>
          </c:val>
          <c:extLst>
            <c:ext xmlns:c16="http://schemas.microsoft.com/office/drawing/2014/chart" uri="{C3380CC4-5D6E-409C-BE32-E72D297353CC}">
              <c16:uniqueId val="{00000000-72FE-493E-941B-88CF9258F20B}"/>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fld id="{32D818EE-4E30-4071-BB53-3FA373A6BB11}" type="datetimeFigureOut">
              <a:rPr lang="en-ZA" smtClean="0"/>
              <a:t>2021/11/22</a:t>
            </a:fld>
            <a:endParaRPr lang="en-ZA"/>
          </a:p>
        </p:txBody>
      </p:sp>
      <p:sp>
        <p:nvSpPr>
          <p:cNvPr id="4" name="Footer Placeholder 3"/>
          <p:cNvSpPr>
            <a:spLocks noGrp="1"/>
          </p:cNvSpPr>
          <p:nvPr>
            <p:ph type="ftr" sz="quarter" idx="2"/>
          </p:nvPr>
        </p:nvSpPr>
        <p:spPr>
          <a:xfrm>
            <a:off x="0" y="6659563"/>
            <a:ext cx="4029075" cy="35083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5265738" y="6659563"/>
            <a:ext cx="4029075" cy="350837"/>
          </a:xfrm>
          <a:prstGeom prst="rect">
            <a:avLst/>
          </a:prstGeom>
        </p:spPr>
        <p:txBody>
          <a:bodyPr vert="horz" lIns="91440" tIns="45720" rIns="91440" bIns="45720" rtlCol="0" anchor="b"/>
          <a:lstStyle>
            <a:lvl1pPr algn="r">
              <a:defRPr sz="1200"/>
            </a:lvl1pPr>
          </a:lstStyle>
          <a:p>
            <a:fld id="{D1E55FFD-95C4-46B9-B278-4DD5F9C4C888}" type="slidenum">
              <a:rPr lang="en-ZA" smtClean="0"/>
              <a:t>‹#›</a:t>
            </a:fld>
            <a:endParaRPr lang="en-ZA"/>
          </a:p>
        </p:txBody>
      </p:sp>
    </p:spTree>
    <p:extLst>
      <p:ext uri="{BB962C8B-B14F-4D97-AF65-F5344CB8AC3E}">
        <p14:creationId xmlns:p14="http://schemas.microsoft.com/office/powerpoint/2010/main" val="29507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ZA"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C404E65E-B93D-47C9-83A6-7C3097B6D17E}" type="datetimeFigureOut">
              <a:rPr lang="en-ZA" smtClean="0"/>
              <a:pPr/>
              <a:t>2021/11/22</a:t>
            </a:fld>
            <a:endParaRPr lang="en-ZA" dirty="0"/>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txBody>
          <a:bodyPr vert="horz" lIns="93177" tIns="46589" rIns="93177" bIns="46589" rtlCol="0" anchor="ctr"/>
          <a:lstStyle/>
          <a:p>
            <a:endParaRPr lang="en-ZA"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6C03DE00-0B3C-42FD-A544-8D0FB66E5B1D}" type="slidenum">
              <a:rPr lang="en-ZA" smtClean="0"/>
              <a:pPr/>
              <a:t>‹#›</a:t>
            </a:fld>
            <a:endParaRPr lang="en-ZA" dirty="0"/>
          </a:p>
        </p:txBody>
      </p:sp>
    </p:spTree>
    <p:extLst>
      <p:ext uri="{BB962C8B-B14F-4D97-AF65-F5344CB8AC3E}">
        <p14:creationId xmlns:p14="http://schemas.microsoft.com/office/powerpoint/2010/main" val="892744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A6CCCC35-EC4B-4C66-ABEF-3BADBEA8F6A9}" type="datetime1">
              <a:rPr lang="en-ZA" smtClean="0"/>
              <a:t>2021/11/22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1B4519A2-6F1B-475B-ABFA-F16A6B4058F8}" type="datetime1">
              <a:rPr lang="en-ZA" smtClean="0"/>
              <a:t>2021/11/22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81B02DA2-2427-48B2-8EC2-FE7D2BFA890D}" type="datetime1">
              <a:rPr lang="en-ZA" smtClean="0"/>
              <a:t>2021/11/22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A9E3402-133A-4793-8DDB-34B844DB835D}" type="datetime1">
              <a:rPr lang="en-ZA" smtClean="0"/>
              <a:t>2021/11/22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2FF90B-F8C1-4925-9730-7A970177E585}" type="datetime1">
              <a:rPr lang="en-ZA" smtClean="0"/>
              <a:t>2021/11/22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62B346F4-EE1D-47FC-B4BE-8F7DDB1125E1}" type="datetime1">
              <a:rPr lang="en-ZA" smtClean="0"/>
              <a:t>2021/11/22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88EB2732-3E22-409F-8295-072E89D6F784}" type="datetime1">
              <a:rPr lang="en-ZA" smtClean="0"/>
              <a:t>2021/11/22</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E839AF19-C0E4-40EB-8B73-7B6926EFF4A9}" type="datetime1">
              <a:rPr lang="en-ZA" smtClean="0"/>
              <a:t>2021/11/22</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33880-4355-4423-8DCA-332885C4A27C}" type="datetime1">
              <a:rPr lang="en-ZA" smtClean="0"/>
              <a:t>2021/11/22</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19948B-5014-4760-8DA3-49B2EACC43CB}" type="datetime1">
              <a:rPr lang="en-ZA" smtClean="0"/>
              <a:t>2021/11/22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CE65AA-6F63-466F-8DC0-BD99AC2085CD}" type="datetime1">
              <a:rPr lang="en-ZA" smtClean="0"/>
              <a:t>2021/11/22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stretch>
            <a:fillRect l="-3000" t="-7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2DC9B-756E-4613-8757-CC5D895FAB93}" type="datetime1">
              <a:rPr lang="en-ZA" smtClean="0"/>
              <a:t>2021/11/22</a:t>
            </a:fld>
            <a:endParaRPr lang="en-ZA"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E64ED-D8FA-4E02-A433-5A4B85356F04}"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7648" y="274638"/>
            <a:ext cx="8654752" cy="1143000"/>
          </a:xfrm>
        </p:spPr>
        <p:txBody>
          <a:bodyPr>
            <a:normAutofit/>
          </a:bodyPr>
          <a:lstStyle/>
          <a:p>
            <a:r>
              <a:rPr lang="en-US" sz="3200" b="1" dirty="0">
                <a:solidFill>
                  <a:prstClr val="black"/>
                </a:solidFill>
                <a:latin typeface="Arial" panose="020B0604020202020204" pitchFamily="34" charset="0"/>
                <a:cs typeface="Arial" panose="020B0604020202020204" pitchFamily="34" charset="0"/>
              </a:rPr>
              <a:t>CRL Rights Commission</a:t>
            </a:r>
            <a:endParaRPr lang="en-Z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844824"/>
            <a:ext cx="10972800" cy="3816424"/>
          </a:xfrm>
        </p:spPr>
        <p:txBody>
          <a:bodyPr anchor="ctr">
            <a:normAutofit/>
          </a:bodyPr>
          <a:lstStyle/>
          <a:p>
            <a:pPr marL="0" indent="0" algn="ctr">
              <a:buNone/>
            </a:pPr>
            <a:r>
              <a:rPr lang="en-US" b="1" dirty="0">
                <a:solidFill>
                  <a:prstClr val="black"/>
                </a:solidFill>
                <a:latin typeface="Arial" panose="020B0604020202020204" pitchFamily="34" charset="0"/>
                <a:ea typeface="+mj-ea"/>
                <a:cs typeface="Arial" panose="020B0604020202020204" pitchFamily="34" charset="0"/>
              </a:rPr>
              <a:t>Presentation to the </a:t>
            </a:r>
          </a:p>
          <a:p>
            <a:pPr marL="0" indent="0" algn="ctr">
              <a:buNone/>
            </a:pPr>
            <a:r>
              <a:rPr lang="en-US" b="1" dirty="0">
                <a:solidFill>
                  <a:prstClr val="black"/>
                </a:solidFill>
                <a:latin typeface="Arial" panose="020B0604020202020204" pitchFamily="34" charset="0"/>
                <a:ea typeface="+mj-ea"/>
                <a:cs typeface="Arial" panose="020B0604020202020204" pitchFamily="34" charset="0"/>
              </a:rPr>
              <a:t>Portfolio Committee on Cooperative Governance and Traditional Affairs – CRL Rights Commission Annual Report 2020/2021</a:t>
            </a:r>
          </a:p>
          <a:p>
            <a:pPr marL="0" indent="0" algn="ctr">
              <a:buNone/>
            </a:pPr>
            <a:endParaRPr lang="en-US" b="1" dirty="0">
              <a:solidFill>
                <a:prstClr val="black"/>
              </a:solidFill>
              <a:latin typeface="Arial" panose="020B0604020202020204" pitchFamily="34" charset="0"/>
              <a:ea typeface="+mj-ea"/>
              <a:cs typeface="Arial" panose="020B0604020202020204" pitchFamily="34" charset="0"/>
            </a:endParaRPr>
          </a:p>
          <a:p>
            <a:pPr marL="0" indent="0" algn="ctr">
              <a:buNone/>
            </a:pPr>
            <a:r>
              <a:rPr lang="en-US" b="1" dirty="0">
                <a:solidFill>
                  <a:prstClr val="black"/>
                </a:solidFill>
                <a:latin typeface="Arial" panose="020B0604020202020204" pitchFamily="34" charset="0"/>
                <a:ea typeface="+mj-ea"/>
                <a:cs typeface="Arial" panose="020B0604020202020204" pitchFamily="34" charset="0"/>
              </a:rPr>
              <a:t>23  November 2021</a:t>
            </a:r>
            <a:endParaRPr lang="en-ZA"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125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EF40D-79B1-4D8E-A30E-A196BA1C0048}"/>
              </a:ext>
            </a:extLst>
          </p:cNvPr>
          <p:cNvSpPr>
            <a:spLocks noGrp="1"/>
          </p:cNvSpPr>
          <p:nvPr>
            <p:ph type="title"/>
          </p:nvPr>
        </p:nvSpPr>
        <p:spPr>
          <a:xfrm>
            <a:off x="2495600" y="274638"/>
            <a:ext cx="9086800" cy="1143000"/>
          </a:xfrm>
        </p:spPr>
        <p:txBody>
          <a:bodyPr>
            <a:normAutofit fontScale="90000"/>
          </a:bodyPr>
          <a:lstStyle/>
          <a:p>
            <a:r>
              <a:rPr lang="en-GB" dirty="0"/>
              <a:t>Summary of Overall Achievement: Graphical presentation- raw figures</a:t>
            </a:r>
            <a:endParaRPr lang="en-ZA" dirty="0"/>
          </a:p>
        </p:txBody>
      </p:sp>
      <p:pic>
        <p:nvPicPr>
          <p:cNvPr id="4" name="Content Placeholder 3">
            <a:extLst>
              <a:ext uri="{FF2B5EF4-FFF2-40B4-BE49-F238E27FC236}">
                <a16:creationId xmlns:a16="http://schemas.microsoft.com/office/drawing/2014/main" id="{24722809-D34C-4378-AD88-B86F7560504F}"/>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99617" y="1844824"/>
            <a:ext cx="9392765" cy="3887788"/>
          </a:xfrm>
          <a:prstGeom prst="rect">
            <a:avLst/>
          </a:prstGeom>
          <a:noFill/>
        </p:spPr>
      </p:pic>
    </p:spTree>
    <p:extLst>
      <p:ext uri="{BB962C8B-B14F-4D97-AF65-F5344CB8AC3E}">
        <p14:creationId xmlns:p14="http://schemas.microsoft.com/office/powerpoint/2010/main" val="824902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97C6F-3627-4B4A-9E21-102918FCFA04}"/>
              </a:ext>
            </a:extLst>
          </p:cNvPr>
          <p:cNvSpPr>
            <a:spLocks noGrp="1"/>
          </p:cNvSpPr>
          <p:nvPr>
            <p:ph type="title"/>
          </p:nvPr>
        </p:nvSpPr>
        <p:spPr>
          <a:xfrm>
            <a:off x="2855640" y="274638"/>
            <a:ext cx="8726760" cy="1143000"/>
          </a:xfrm>
        </p:spPr>
        <p:txBody>
          <a:bodyPr>
            <a:normAutofit fontScale="90000"/>
          </a:bodyPr>
          <a:lstStyle/>
          <a:p>
            <a:r>
              <a:rPr lang="en-GB" dirty="0"/>
              <a:t>Organisational Overall Achievement</a:t>
            </a:r>
            <a:br>
              <a:rPr lang="en-GB" dirty="0"/>
            </a:br>
            <a:endParaRPr lang="en-ZA" dirty="0"/>
          </a:p>
        </p:txBody>
      </p:sp>
      <p:graphicFrame>
        <p:nvGraphicFramePr>
          <p:cNvPr id="6" name="Content Placeholder 5">
            <a:extLst>
              <a:ext uri="{FF2B5EF4-FFF2-40B4-BE49-F238E27FC236}">
                <a16:creationId xmlns:a16="http://schemas.microsoft.com/office/drawing/2014/main" id="{573E0B28-BB13-4049-9709-5F28DD601C64}"/>
              </a:ext>
            </a:extLst>
          </p:cNvPr>
          <p:cNvGraphicFramePr>
            <a:graphicFrameLocks noGrp="1"/>
          </p:cNvGraphicFramePr>
          <p:nvPr>
            <p:ph idx="1"/>
            <p:extLst>
              <p:ext uri="{D42A27DB-BD31-4B8C-83A1-F6EECF244321}">
                <p14:modId xmlns:p14="http://schemas.microsoft.com/office/powerpoint/2010/main" val="2743442561"/>
              </p:ext>
            </p:extLst>
          </p:nvPr>
        </p:nvGraphicFramePr>
        <p:xfrm>
          <a:off x="609600" y="1124744"/>
          <a:ext cx="10972800" cy="45368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5021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44824"/>
            <a:ext cx="10972800" cy="3816424"/>
          </a:xfrm>
        </p:spPr>
        <p:txBody>
          <a:bodyPr/>
          <a:lstStyle/>
          <a:p>
            <a:pPr marL="0" indent="0" algn="ctr">
              <a:buNone/>
            </a:pPr>
            <a:endParaRPr lang="en-US" dirty="0"/>
          </a:p>
          <a:p>
            <a:pPr marL="0" indent="0" algn="ctr">
              <a:buNone/>
            </a:pPr>
            <a:endParaRPr lang="en-US" dirty="0"/>
          </a:p>
          <a:p>
            <a:pPr marL="0" indent="0" algn="ctr">
              <a:buNone/>
            </a:pPr>
            <a:r>
              <a:rPr lang="en-US" b="1" dirty="0">
                <a:solidFill>
                  <a:prstClr val="black"/>
                </a:solidFill>
                <a:latin typeface="Arial" panose="020B0604020202020204" pitchFamily="34" charset="0"/>
                <a:ea typeface="+mj-ea"/>
                <a:cs typeface="Arial" panose="020B0604020202020204" pitchFamily="34" charset="0"/>
              </a:rPr>
              <a:t>Performance on the 2020/21 Annual Targets per Programme</a:t>
            </a:r>
            <a:endParaRPr lang="en-ZA" b="1" dirty="0"/>
          </a:p>
        </p:txBody>
      </p:sp>
    </p:spTree>
    <p:extLst>
      <p:ext uri="{BB962C8B-B14F-4D97-AF65-F5344CB8AC3E}">
        <p14:creationId xmlns:p14="http://schemas.microsoft.com/office/powerpoint/2010/main" val="4245129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0E099-08EB-4314-83C6-1580DE58C806}"/>
              </a:ext>
            </a:extLst>
          </p:cNvPr>
          <p:cNvSpPr>
            <a:spLocks noGrp="1"/>
          </p:cNvSpPr>
          <p:nvPr>
            <p:ph type="title"/>
          </p:nvPr>
        </p:nvSpPr>
        <p:spPr>
          <a:xfrm>
            <a:off x="2711624" y="274638"/>
            <a:ext cx="8870776" cy="1143000"/>
          </a:xfrm>
        </p:spPr>
        <p:txBody>
          <a:bodyPr/>
          <a:lstStyle/>
          <a:p>
            <a:r>
              <a:rPr lang="en-ZA" dirty="0">
                <a:latin typeface="Arial" panose="020B0604020202020204" pitchFamily="34" charset="0"/>
                <a:cs typeface="Arial" panose="020B0604020202020204" pitchFamily="34" charset="0"/>
              </a:rPr>
              <a:t>Programme 1: Administration</a:t>
            </a:r>
          </a:p>
        </p:txBody>
      </p:sp>
      <p:graphicFrame>
        <p:nvGraphicFramePr>
          <p:cNvPr id="4" name="Table 4">
            <a:extLst>
              <a:ext uri="{FF2B5EF4-FFF2-40B4-BE49-F238E27FC236}">
                <a16:creationId xmlns:a16="http://schemas.microsoft.com/office/drawing/2014/main" id="{44E1F2EA-98F1-4615-B315-8D9F9993A781}"/>
              </a:ext>
            </a:extLst>
          </p:cNvPr>
          <p:cNvGraphicFramePr>
            <a:graphicFrameLocks noGrp="1"/>
          </p:cNvGraphicFramePr>
          <p:nvPr>
            <p:ph idx="1"/>
            <p:extLst>
              <p:ext uri="{D42A27DB-BD31-4B8C-83A1-F6EECF244321}">
                <p14:modId xmlns:p14="http://schemas.microsoft.com/office/powerpoint/2010/main" val="419118665"/>
              </p:ext>
            </p:extLst>
          </p:nvPr>
        </p:nvGraphicFramePr>
        <p:xfrm>
          <a:off x="335360" y="1866930"/>
          <a:ext cx="11116817" cy="4516121"/>
        </p:xfrm>
        <a:graphic>
          <a:graphicData uri="http://schemas.openxmlformats.org/drawingml/2006/table">
            <a:tbl>
              <a:tblPr firstRow="1" bandRow="1">
                <a:tableStyleId>{5C22544A-7EE6-4342-B048-85BDC9FD1C3A}</a:tableStyleId>
              </a:tblPr>
              <a:tblGrid>
                <a:gridCol w="1021343">
                  <a:extLst>
                    <a:ext uri="{9D8B030D-6E8A-4147-A177-3AD203B41FA5}">
                      <a16:colId xmlns:a16="http://schemas.microsoft.com/office/drawing/2014/main" val="1281526886"/>
                    </a:ext>
                  </a:extLst>
                </a:gridCol>
                <a:gridCol w="1282913">
                  <a:extLst>
                    <a:ext uri="{9D8B030D-6E8A-4147-A177-3AD203B41FA5}">
                      <a16:colId xmlns:a16="http://schemas.microsoft.com/office/drawing/2014/main" val="2039815386"/>
                    </a:ext>
                  </a:extLst>
                </a:gridCol>
                <a:gridCol w="1401349">
                  <a:extLst>
                    <a:ext uri="{9D8B030D-6E8A-4147-A177-3AD203B41FA5}">
                      <a16:colId xmlns:a16="http://schemas.microsoft.com/office/drawing/2014/main" val="2093419704"/>
                    </a:ext>
                  </a:extLst>
                </a:gridCol>
                <a:gridCol w="1235202">
                  <a:extLst>
                    <a:ext uri="{9D8B030D-6E8A-4147-A177-3AD203B41FA5}">
                      <a16:colId xmlns:a16="http://schemas.microsoft.com/office/drawing/2014/main" val="126822328"/>
                    </a:ext>
                  </a:extLst>
                </a:gridCol>
                <a:gridCol w="1235202">
                  <a:extLst>
                    <a:ext uri="{9D8B030D-6E8A-4147-A177-3AD203B41FA5}">
                      <a16:colId xmlns:a16="http://schemas.microsoft.com/office/drawing/2014/main" val="1745025875"/>
                    </a:ext>
                  </a:extLst>
                </a:gridCol>
                <a:gridCol w="1235202">
                  <a:extLst>
                    <a:ext uri="{9D8B030D-6E8A-4147-A177-3AD203B41FA5}">
                      <a16:colId xmlns:a16="http://schemas.microsoft.com/office/drawing/2014/main" val="489628192"/>
                    </a:ext>
                  </a:extLst>
                </a:gridCol>
                <a:gridCol w="1235202">
                  <a:extLst>
                    <a:ext uri="{9D8B030D-6E8A-4147-A177-3AD203B41FA5}">
                      <a16:colId xmlns:a16="http://schemas.microsoft.com/office/drawing/2014/main" val="4286453266"/>
                    </a:ext>
                  </a:extLst>
                </a:gridCol>
                <a:gridCol w="1235202">
                  <a:extLst>
                    <a:ext uri="{9D8B030D-6E8A-4147-A177-3AD203B41FA5}">
                      <a16:colId xmlns:a16="http://schemas.microsoft.com/office/drawing/2014/main" val="4038477334"/>
                    </a:ext>
                  </a:extLst>
                </a:gridCol>
                <a:gridCol w="1235202">
                  <a:extLst>
                    <a:ext uri="{9D8B030D-6E8A-4147-A177-3AD203B41FA5}">
                      <a16:colId xmlns:a16="http://schemas.microsoft.com/office/drawing/2014/main" val="3499285156"/>
                    </a:ext>
                  </a:extLst>
                </a:gridCol>
              </a:tblGrid>
              <a:tr h="889818">
                <a:tc>
                  <a:txBody>
                    <a:bodyPr/>
                    <a:lstStyle/>
                    <a:p>
                      <a:r>
                        <a:rPr lang="en-GB" sz="1050" dirty="0">
                          <a:solidFill>
                            <a:schemeClr val="tx1"/>
                          </a:solidFill>
                          <a:latin typeface="Arial" panose="020B0604020202020204" pitchFamily="34" charset="0"/>
                          <a:cs typeface="Arial" panose="020B0604020202020204" pitchFamily="34" charset="0"/>
                        </a:rPr>
                        <a:t>Outcomes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Outputs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Output Indicators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Audited Actual Performance 2018/19</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Audited Actual Performance 2019/20</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Planned Annual Targets 2020/21</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Actual Achievement 2020/21</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Deviation</a:t>
                      </a:r>
                    </a:p>
                    <a:p>
                      <a:r>
                        <a:rPr lang="en-GB" sz="1050" dirty="0">
                          <a:solidFill>
                            <a:schemeClr val="tx1"/>
                          </a:solidFill>
                          <a:latin typeface="Arial" panose="020B0604020202020204" pitchFamily="34" charset="0"/>
                          <a:cs typeface="Arial" panose="020B0604020202020204" pitchFamily="34" charset="0"/>
                        </a:rPr>
                        <a:t>from</a:t>
                      </a:r>
                    </a:p>
                    <a:p>
                      <a:r>
                        <a:rPr lang="en-GB" sz="1050" dirty="0">
                          <a:solidFill>
                            <a:schemeClr val="tx1"/>
                          </a:solidFill>
                          <a:latin typeface="Arial" panose="020B0604020202020204" pitchFamily="34" charset="0"/>
                          <a:cs typeface="Arial" panose="020B0604020202020204" pitchFamily="34" charset="0"/>
                        </a:rPr>
                        <a:t>planned target</a:t>
                      </a:r>
                    </a:p>
                    <a:p>
                      <a:r>
                        <a:rPr lang="en-GB" sz="1050" dirty="0">
                          <a:solidFill>
                            <a:schemeClr val="tx1"/>
                          </a:solidFill>
                          <a:latin typeface="Arial" panose="020B0604020202020204" pitchFamily="34" charset="0"/>
                          <a:cs typeface="Arial" panose="020B0604020202020204" pitchFamily="34" charset="0"/>
                        </a:rPr>
                        <a:t>to actual</a:t>
                      </a:r>
                    </a:p>
                    <a:p>
                      <a:r>
                        <a:rPr lang="en-GB" sz="1050" dirty="0">
                          <a:solidFill>
                            <a:schemeClr val="tx1"/>
                          </a:solidFill>
                          <a:latin typeface="Arial" panose="020B0604020202020204" pitchFamily="34" charset="0"/>
                          <a:cs typeface="Arial" panose="020B0604020202020204" pitchFamily="34" charset="0"/>
                        </a:rPr>
                        <a:t>achievement</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ZA" sz="1050" dirty="0">
                          <a:solidFill>
                            <a:schemeClr val="tx1"/>
                          </a:solidFill>
                          <a:latin typeface="Arial" panose="020B0604020202020204" pitchFamily="34" charset="0"/>
                          <a:cs typeface="Arial" panose="020B0604020202020204" pitchFamily="34" charset="0"/>
                        </a:rPr>
                        <a:t>Reasons for</a:t>
                      </a:r>
                    </a:p>
                    <a:p>
                      <a:r>
                        <a:rPr lang="en-ZA" sz="1050" dirty="0">
                          <a:solidFill>
                            <a:schemeClr val="tx1"/>
                          </a:solidFill>
                          <a:latin typeface="Arial" panose="020B0604020202020204" pitchFamily="34" charset="0"/>
                          <a:cs typeface="Arial" panose="020B0604020202020204" pitchFamily="34" charset="0"/>
                        </a:rPr>
                        <a:t>deviations</a:t>
                      </a:r>
                    </a:p>
                  </a:txBody>
                  <a:tcPr/>
                </a:tc>
                <a:extLst>
                  <a:ext uri="{0D108BD9-81ED-4DB2-BD59-A6C34878D82A}">
                    <a16:rowId xmlns:a16="http://schemas.microsoft.com/office/drawing/2014/main" val="3306505671"/>
                  </a:ext>
                </a:extLst>
              </a:tr>
              <a:tr h="816882">
                <a:tc rowSpan="4">
                  <a:txBody>
                    <a:bodyPr/>
                    <a:lstStyle/>
                    <a:p>
                      <a:r>
                        <a:rPr lang="en-GB" sz="1100" dirty="0">
                          <a:latin typeface="Arial" panose="020B0604020202020204" pitchFamily="34" charset="0"/>
                          <a:cs typeface="Arial" panose="020B0604020202020204" pitchFamily="34" charset="0"/>
                        </a:rPr>
                        <a:t>Good corporate</a:t>
                      </a:r>
                    </a:p>
                    <a:p>
                      <a:r>
                        <a:rPr lang="en-GB" sz="1100" dirty="0">
                          <a:latin typeface="Arial" panose="020B0604020202020204" pitchFamily="34" charset="0"/>
                          <a:cs typeface="Arial" panose="020B0604020202020204" pitchFamily="34" charset="0"/>
                        </a:rPr>
                        <a:t>governance,</a:t>
                      </a:r>
                    </a:p>
                    <a:p>
                      <a:r>
                        <a:rPr lang="en-GB" sz="1100" dirty="0">
                          <a:latin typeface="Arial" panose="020B0604020202020204" pitchFamily="34" charset="0"/>
                          <a:cs typeface="Arial" panose="020B0604020202020204" pitchFamily="34" charset="0"/>
                        </a:rPr>
                        <a:t>sound financial</a:t>
                      </a:r>
                    </a:p>
                    <a:p>
                      <a:r>
                        <a:rPr lang="en-GB" sz="1100" dirty="0">
                          <a:latin typeface="Arial" panose="020B0604020202020204" pitchFamily="34" charset="0"/>
                          <a:cs typeface="Arial" panose="020B0604020202020204" pitchFamily="34" charset="0"/>
                        </a:rPr>
                        <a:t>management and</a:t>
                      </a:r>
                    </a:p>
                    <a:p>
                      <a:r>
                        <a:rPr lang="en-GB" sz="1100" dirty="0">
                          <a:latin typeface="Arial" panose="020B0604020202020204" pitchFamily="34" charset="0"/>
                          <a:cs typeface="Arial" panose="020B0604020202020204" pitchFamily="34" charset="0"/>
                        </a:rPr>
                        <a:t>administrative</a:t>
                      </a:r>
                    </a:p>
                    <a:p>
                      <a:r>
                        <a:rPr lang="en-GB" sz="1100" dirty="0">
                          <a:latin typeface="Arial" panose="020B0604020202020204" pitchFamily="34" charset="0"/>
                          <a:cs typeface="Arial" panose="020B0604020202020204" pitchFamily="34" charset="0"/>
                        </a:rPr>
                        <a:t>support in line</a:t>
                      </a:r>
                    </a:p>
                    <a:p>
                      <a:r>
                        <a:rPr lang="en-GB" sz="1100" dirty="0">
                          <a:latin typeface="Arial" panose="020B0604020202020204" pitchFamily="34" charset="0"/>
                          <a:cs typeface="Arial" panose="020B0604020202020204" pitchFamily="34" charset="0"/>
                        </a:rPr>
                        <a:t>with legislation</a:t>
                      </a:r>
                      <a:endParaRPr lang="en-ZA" sz="1100" dirty="0">
                        <a:latin typeface="Arial" panose="020B0604020202020204" pitchFamily="34" charset="0"/>
                        <a:cs typeface="Arial" panose="020B0604020202020204" pitchFamily="34" charset="0"/>
                      </a:endParaRPr>
                    </a:p>
                  </a:txBody>
                  <a:tcPr/>
                </a:tc>
                <a:tc rowSpan="4">
                  <a:txBody>
                    <a:bodyPr/>
                    <a:lstStyle/>
                    <a:p>
                      <a:r>
                        <a:rPr lang="en-GB" sz="1100" dirty="0">
                          <a:latin typeface="Arial" panose="020B0604020202020204" pitchFamily="34" charset="0"/>
                          <a:cs typeface="Arial" panose="020B0604020202020204" pitchFamily="34" charset="0"/>
                        </a:rPr>
                        <a:t>Reports and</a:t>
                      </a:r>
                    </a:p>
                    <a:p>
                      <a:r>
                        <a:rPr lang="en-GB" sz="1100" dirty="0">
                          <a:latin typeface="Arial" panose="020B0604020202020204" pitchFamily="34" charset="0"/>
                          <a:cs typeface="Arial" panose="020B0604020202020204" pitchFamily="34" charset="0"/>
                        </a:rPr>
                        <a:t>minutes for</a:t>
                      </a:r>
                    </a:p>
                    <a:p>
                      <a:r>
                        <a:rPr lang="en-GB" sz="1100" dirty="0">
                          <a:latin typeface="Arial" panose="020B0604020202020204" pitchFamily="34" charset="0"/>
                          <a:cs typeface="Arial" panose="020B0604020202020204" pitchFamily="34" charset="0"/>
                        </a:rPr>
                        <a:t>increased</a:t>
                      </a:r>
                    </a:p>
                    <a:p>
                      <a:r>
                        <a:rPr lang="en-GB" sz="1100" dirty="0">
                          <a:latin typeface="Arial" panose="020B0604020202020204" pitchFamily="34" charset="0"/>
                          <a:cs typeface="Arial" panose="020B0604020202020204" pitchFamily="34" charset="0"/>
                        </a:rPr>
                        <a:t>oversight,</a:t>
                      </a:r>
                    </a:p>
                    <a:p>
                      <a:r>
                        <a:rPr lang="en-GB" sz="1100" dirty="0">
                          <a:latin typeface="Arial" panose="020B0604020202020204" pitchFamily="34" charset="0"/>
                          <a:cs typeface="Arial" panose="020B0604020202020204" pitchFamily="34" charset="0"/>
                        </a:rPr>
                        <a:t>reporting and</a:t>
                      </a:r>
                    </a:p>
                    <a:p>
                      <a:r>
                        <a:rPr lang="en-GB" sz="1100" dirty="0">
                          <a:latin typeface="Arial" panose="020B0604020202020204" pitchFamily="34" charset="0"/>
                          <a:cs typeface="Arial" panose="020B0604020202020204" pitchFamily="34" charset="0"/>
                        </a:rPr>
                        <a:t>evaluation and</a:t>
                      </a:r>
                    </a:p>
                    <a:p>
                      <a:r>
                        <a:rPr lang="en-GB" sz="1100" dirty="0">
                          <a:latin typeface="Arial" panose="020B0604020202020204" pitchFamily="34" charset="0"/>
                          <a:cs typeface="Arial" panose="020B0604020202020204" pitchFamily="34" charset="0"/>
                        </a:rPr>
                        <a:t>coordination</a:t>
                      </a:r>
                      <a:endParaRPr lang="en-ZA" sz="11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Number of Plenary and oversight</a:t>
                      </a:r>
                    </a:p>
                    <a:p>
                      <a:r>
                        <a:rPr lang="en-GB" sz="900" dirty="0">
                          <a:latin typeface="Arial" panose="020B0604020202020204" pitchFamily="34" charset="0"/>
                          <a:cs typeface="Arial" panose="020B0604020202020204" pitchFamily="34" charset="0"/>
                        </a:rPr>
                        <a:t>Committee</a:t>
                      </a:r>
                    </a:p>
                    <a:p>
                      <a:r>
                        <a:rPr lang="en-GB" sz="900" dirty="0">
                          <a:latin typeface="Arial" panose="020B0604020202020204" pitchFamily="34" charset="0"/>
                          <a:cs typeface="Arial" panose="020B0604020202020204" pitchFamily="34" charset="0"/>
                        </a:rPr>
                        <a:t>meetings held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5 plenary and 4</a:t>
                      </a:r>
                    </a:p>
                    <a:p>
                      <a:r>
                        <a:rPr lang="en-GB" sz="900" dirty="0">
                          <a:latin typeface="Arial" panose="020B0604020202020204" pitchFamily="34" charset="0"/>
                          <a:cs typeface="Arial" panose="020B0604020202020204" pitchFamily="34" charset="0"/>
                        </a:rPr>
                        <a:t>section 22 meetings</a:t>
                      </a:r>
                    </a:p>
                    <a:p>
                      <a:r>
                        <a:rPr lang="en-GB" sz="900" dirty="0">
                          <a:latin typeface="Arial" panose="020B0604020202020204" pitchFamily="34" charset="0"/>
                          <a:cs typeface="Arial" panose="020B0604020202020204" pitchFamily="34" charset="0"/>
                        </a:rPr>
                        <a:t>conducted</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Plenary and</a:t>
                      </a:r>
                    </a:p>
                    <a:p>
                      <a:r>
                        <a:rPr lang="en-GB" sz="900" dirty="0">
                          <a:latin typeface="Arial" panose="020B0604020202020204" pitchFamily="34" charset="0"/>
                          <a:cs typeface="Arial" panose="020B0604020202020204" pitchFamily="34" charset="0"/>
                        </a:rPr>
                        <a:t>4 Oversight</a:t>
                      </a:r>
                    </a:p>
                    <a:p>
                      <a:r>
                        <a:rPr lang="en-GB" sz="900" dirty="0">
                          <a:latin typeface="Arial" panose="020B0604020202020204" pitchFamily="34" charset="0"/>
                          <a:cs typeface="Arial" panose="020B0604020202020204" pitchFamily="34" charset="0"/>
                        </a:rPr>
                        <a:t>Committee</a:t>
                      </a:r>
                    </a:p>
                    <a:p>
                      <a:r>
                        <a:rPr lang="en-GB" sz="900" dirty="0">
                          <a:latin typeface="Arial" panose="020B0604020202020204" pitchFamily="34" charset="0"/>
                          <a:cs typeface="Arial" panose="020B0604020202020204" pitchFamily="34" charset="0"/>
                        </a:rPr>
                        <a:t>meetings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Plenary and</a:t>
                      </a:r>
                    </a:p>
                    <a:p>
                      <a:r>
                        <a:rPr lang="en-GB" sz="900" dirty="0">
                          <a:latin typeface="Arial" panose="020B0604020202020204" pitchFamily="34" charset="0"/>
                          <a:cs typeface="Arial" panose="020B0604020202020204" pitchFamily="34" charset="0"/>
                        </a:rPr>
                        <a:t>4 oversight</a:t>
                      </a:r>
                    </a:p>
                    <a:p>
                      <a:r>
                        <a:rPr lang="en-GB" sz="900" dirty="0">
                          <a:latin typeface="Arial" panose="020B0604020202020204" pitchFamily="34" charset="0"/>
                          <a:cs typeface="Arial" panose="020B0604020202020204" pitchFamily="34" charset="0"/>
                        </a:rPr>
                        <a:t>Committee</a:t>
                      </a:r>
                    </a:p>
                    <a:p>
                      <a:r>
                        <a:rPr lang="en-GB" sz="900" dirty="0">
                          <a:latin typeface="Arial" panose="020B0604020202020204" pitchFamily="34" charset="0"/>
                          <a:cs typeface="Arial" panose="020B0604020202020204" pitchFamily="34" charset="0"/>
                        </a:rPr>
                        <a:t>meetings held</a:t>
                      </a:r>
                    </a:p>
                    <a:p>
                      <a:r>
                        <a:rPr lang="en-GB" sz="900" dirty="0">
                          <a:latin typeface="Arial" panose="020B0604020202020204" pitchFamily="34" charset="0"/>
                          <a:cs typeface="Arial" panose="020B0604020202020204" pitchFamily="34" charset="0"/>
                        </a:rPr>
                        <a:t>per 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Plenary and</a:t>
                      </a:r>
                    </a:p>
                    <a:p>
                      <a:r>
                        <a:rPr lang="en-GB" sz="900" dirty="0">
                          <a:latin typeface="Arial" panose="020B0604020202020204" pitchFamily="34" charset="0"/>
                          <a:cs typeface="Arial" panose="020B0604020202020204" pitchFamily="34" charset="0"/>
                        </a:rPr>
                        <a:t>4 oversight</a:t>
                      </a:r>
                    </a:p>
                    <a:p>
                      <a:r>
                        <a:rPr lang="en-GB" sz="900" dirty="0">
                          <a:latin typeface="Arial" panose="020B0604020202020204" pitchFamily="34" charset="0"/>
                          <a:cs typeface="Arial" panose="020B0604020202020204" pitchFamily="34" charset="0"/>
                        </a:rPr>
                        <a:t>Committee</a:t>
                      </a:r>
                    </a:p>
                    <a:p>
                      <a:r>
                        <a:rPr lang="en-GB" sz="900" dirty="0">
                          <a:latin typeface="Arial" panose="020B0604020202020204" pitchFamily="34" charset="0"/>
                          <a:cs typeface="Arial" panose="020B0604020202020204" pitchFamily="34" charset="0"/>
                        </a:rPr>
                        <a:t>meetings held</a:t>
                      </a:r>
                    </a:p>
                    <a:p>
                      <a:r>
                        <a:rPr lang="en-GB" sz="900" dirty="0">
                          <a:latin typeface="Arial" panose="020B0604020202020204" pitchFamily="34" charset="0"/>
                          <a:cs typeface="Arial" panose="020B0604020202020204" pitchFamily="34" charset="0"/>
                        </a:rPr>
                        <a:t>per 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Target met</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No deviation</a:t>
                      </a:r>
                      <a:endParaRPr lang="en-ZA"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9761304"/>
                  </a:ext>
                </a:extLst>
              </a:tr>
              <a:tr h="962754">
                <a:tc vMerge="1">
                  <a:txBody>
                    <a:bodyPr/>
                    <a:lstStyle/>
                    <a:p>
                      <a:endParaRPr lang="en-ZA" dirty="0"/>
                    </a:p>
                  </a:txBody>
                  <a:tcPr/>
                </a:tc>
                <a:tc vMerge="1">
                  <a:txBody>
                    <a:bodyPr/>
                    <a:lstStyle/>
                    <a:p>
                      <a:endParaRPr lang="en-ZA" dirty="0"/>
                    </a:p>
                  </a:txBody>
                  <a:tcPr/>
                </a:tc>
                <a:tc>
                  <a:txBody>
                    <a:bodyPr/>
                    <a:lstStyle/>
                    <a:p>
                      <a:r>
                        <a:rPr lang="en-GB" sz="900" dirty="0">
                          <a:latin typeface="Arial" panose="020B0604020202020204" pitchFamily="34" charset="0"/>
                          <a:cs typeface="Arial" panose="020B0604020202020204" pitchFamily="34" charset="0"/>
                        </a:rPr>
                        <a:t>Number of</a:t>
                      </a:r>
                    </a:p>
                    <a:p>
                      <a:r>
                        <a:rPr lang="en-GB" sz="900" dirty="0">
                          <a:latin typeface="Arial" panose="020B0604020202020204" pitchFamily="34" charset="0"/>
                          <a:cs typeface="Arial" panose="020B0604020202020204" pitchFamily="34" charset="0"/>
                        </a:rPr>
                        <a:t>quarterly</a:t>
                      </a:r>
                    </a:p>
                    <a:p>
                      <a:r>
                        <a:rPr lang="en-GB" sz="900" dirty="0">
                          <a:latin typeface="Arial" panose="020B0604020202020204" pitchFamily="34" charset="0"/>
                          <a:cs typeface="Arial" panose="020B0604020202020204" pitchFamily="34" charset="0"/>
                        </a:rPr>
                        <a:t>performance</a:t>
                      </a:r>
                    </a:p>
                    <a:p>
                      <a:r>
                        <a:rPr lang="en-GB" sz="900" dirty="0">
                          <a:latin typeface="Arial" panose="020B0604020202020204" pitchFamily="34" charset="0"/>
                          <a:cs typeface="Arial" panose="020B0604020202020204" pitchFamily="34" charset="0"/>
                        </a:rPr>
                        <a:t>reports reviewed</a:t>
                      </a:r>
                    </a:p>
                    <a:p>
                      <a:r>
                        <a:rPr lang="en-GB" sz="900" dirty="0">
                          <a:latin typeface="Arial" panose="020B0604020202020204" pitchFamily="34" charset="0"/>
                          <a:cs typeface="Arial" panose="020B0604020202020204" pitchFamily="34" charset="0"/>
                        </a:rPr>
                        <a:t>per 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approved</a:t>
                      </a:r>
                    </a:p>
                    <a:p>
                      <a:r>
                        <a:rPr lang="en-GB" sz="900" dirty="0">
                          <a:latin typeface="Arial" panose="020B0604020202020204" pitchFamily="34" charset="0"/>
                          <a:cs typeface="Arial" panose="020B0604020202020204" pitchFamily="34" charset="0"/>
                        </a:rPr>
                        <a:t>business reports</a:t>
                      </a:r>
                    </a:p>
                    <a:p>
                      <a:r>
                        <a:rPr lang="en-GB" sz="900" dirty="0">
                          <a:latin typeface="Arial" panose="020B0604020202020204" pitchFamily="34" charset="0"/>
                          <a:cs typeface="Arial" panose="020B0604020202020204" pitchFamily="34" charset="0"/>
                        </a:rPr>
                        <a:t>consolidated and</a:t>
                      </a:r>
                    </a:p>
                    <a:p>
                      <a:r>
                        <a:rPr lang="en-GB" sz="900" dirty="0">
                          <a:latin typeface="Arial" panose="020B0604020202020204" pitchFamily="34" charset="0"/>
                          <a:cs typeface="Arial" panose="020B0604020202020204" pitchFamily="34" charset="0"/>
                        </a:rPr>
                        <a:t>compiled</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quarterly reports</a:t>
                      </a:r>
                    </a:p>
                    <a:p>
                      <a:r>
                        <a:rPr lang="en-GB" sz="900" dirty="0">
                          <a:latin typeface="Arial" panose="020B0604020202020204" pitchFamily="34" charset="0"/>
                          <a:cs typeface="Arial" panose="020B0604020202020204" pitchFamily="34" charset="0"/>
                        </a:rPr>
                        <a:t>were reviewed by</a:t>
                      </a:r>
                    </a:p>
                    <a:p>
                      <a:r>
                        <a:rPr lang="en-GB" sz="900" dirty="0">
                          <a:latin typeface="Arial" panose="020B0604020202020204" pitchFamily="34" charset="0"/>
                          <a:cs typeface="Arial" panose="020B0604020202020204" pitchFamily="34" charset="0"/>
                        </a:rPr>
                        <a:t>the CEO within</a:t>
                      </a:r>
                    </a:p>
                    <a:p>
                      <a:r>
                        <a:rPr lang="en-GB" sz="900" dirty="0">
                          <a:latin typeface="Arial" panose="020B0604020202020204" pitchFamily="34" charset="0"/>
                          <a:cs typeface="Arial" panose="020B0604020202020204" pitchFamily="34" charset="0"/>
                        </a:rPr>
                        <a:t>30 days after the</a:t>
                      </a:r>
                    </a:p>
                    <a:p>
                      <a:r>
                        <a:rPr lang="en-GB" sz="900" dirty="0">
                          <a:latin typeface="Arial" panose="020B0604020202020204" pitchFamily="34" charset="0"/>
                          <a:cs typeface="Arial" panose="020B0604020202020204" pitchFamily="34" charset="0"/>
                        </a:rPr>
                        <a:t>start of the new</a:t>
                      </a:r>
                    </a:p>
                    <a:p>
                      <a:r>
                        <a:rPr lang="en-GB" sz="900" dirty="0">
                          <a:latin typeface="Arial" panose="020B0604020202020204" pitchFamily="34" charset="0"/>
                          <a:cs typeface="Arial" panose="020B0604020202020204" pitchFamily="34" charset="0"/>
                        </a:rPr>
                        <a:t>quarter</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reviewed</a:t>
                      </a:r>
                    </a:p>
                    <a:p>
                      <a:r>
                        <a:rPr lang="en-GB" sz="900" dirty="0">
                          <a:latin typeface="Arial" panose="020B0604020202020204" pitchFamily="34" charset="0"/>
                          <a:cs typeface="Arial" panose="020B0604020202020204" pitchFamily="34" charset="0"/>
                        </a:rPr>
                        <a:t>quarterly</a:t>
                      </a:r>
                    </a:p>
                    <a:p>
                      <a:r>
                        <a:rPr lang="en-GB" sz="900" dirty="0">
                          <a:latin typeface="Arial" panose="020B0604020202020204" pitchFamily="34" charset="0"/>
                          <a:cs typeface="Arial" panose="020B0604020202020204" pitchFamily="34" charset="0"/>
                        </a:rPr>
                        <a:t>performance</a:t>
                      </a:r>
                    </a:p>
                    <a:p>
                      <a:r>
                        <a:rPr lang="en-GB" sz="900" dirty="0">
                          <a:latin typeface="Arial" panose="020B0604020202020204" pitchFamily="34" charset="0"/>
                          <a:cs typeface="Arial" panose="020B0604020202020204" pitchFamily="34" charset="0"/>
                        </a:rPr>
                        <a:t>reports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reviewed</a:t>
                      </a:r>
                    </a:p>
                    <a:p>
                      <a:r>
                        <a:rPr lang="en-GB" sz="900" dirty="0">
                          <a:latin typeface="Arial" panose="020B0604020202020204" pitchFamily="34" charset="0"/>
                          <a:cs typeface="Arial" panose="020B0604020202020204" pitchFamily="34" charset="0"/>
                        </a:rPr>
                        <a:t>quarterly</a:t>
                      </a:r>
                    </a:p>
                    <a:p>
                      <a:r>
                        <a:rPr lang="en-GB" sz="900" dirty="0">
                          <a:latin typeface="Arial" panose="020B0604020202020204" pitchFamily="34" charset="0"/>
                          <a:cs typeface="Arial" panose="020B0604020202020204" pitchFamily="34" charset="0"/>
                        </a:rPr>
                        <a:t>performance</a:t>
                      </a:r>
                    </a:p>
                    <a:p>
                      <a:r>
                        <a:rPr lang="en-GB" sz="900" dirty="0">
                          <a:latin typeface="Arial" panose="020B0604020202020204" pitchFamily="34" charset="0"/>
                          <a:cs typeface="Arial" panose="020B0604020202020204" pitchFamily="34" charset="0"/>
                        </a:rPr>
                        <a:t>reports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Target met</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No deviation</a:t>
                      </a:r>
                      <a:endParaRPr lang="en-ZA"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8956027"/>
                  </a:ext>
                </a:extLst>
              </a:tr>
              <a:tr h="816882">
                <a:tc vMerge="1">
                  <a:txBody>
                    <a:bodyPr/>
                    <a:lstStyle/>
                    <a:p>
                      <a:endParaRPr lang="en-ZA"/>
                    </a:p>
                  </a:txBody>
                  <a:tcPr/>
                </a:tc>
                <a:tc vMerge="1">
                  <a:txBody>
                    <a:bodyPr/>
                    <a:lstStyle/>
                    <a:p>
                      <a:endParaRPr lang="en-ZA" dirty="0"/>
                    </a:p>
                  </a:txBody>
                  <a:tcPr/>
                </a:tc>
                <a:tc>
                  <a:txBody>
                    <a:bodyPr/>
                    <a:lstStyle/>
                    <a:p>
                      <a:r>
                        <a:rPr lang="en-GB" sz="900" dirty="0">
                          <a:latin typeface="Arial" panose="020B0604020202020204" pitchFamily="34" charset="0"/>
                          <a:cs typeface="Arial" panose="020B0604020202020204" pitchFamily="34" charset="0"/>
                        </a:rPr>
                        <a:t>Number of</a:t>
                      </a:r>
                    </a:p>
                    <a:p>
                      <a:r>
                        <a:rPr lang="en-GB" sz="900" dirty="0">
                          <a:latin typeface="Arial" panose="020B0604020202020204" pitchFamily="34" charset="0"/>
                          <a:cs typeface="Arial" panose="020B0604020202020204" pitchFamily="34" charset="0"/>
                        </a:rPr>
                        <a:t>quarterly financial</a:t>
                      </a:r>
                    </a:p>
                    <a:p>
                      <a:r>
                        <a:rPr lang="en-GB" sz="900" dirty="0">
                          <a:latin typeface="Arial" panose="020B0604020202020204" pitchFamily="34" charset="0"/>
                          <a:cs typeface="Arial" panose="020B0604020202020204" pitchFamily="34" charset="0"/>
                        </a:rPr>
                        <a:t>statements</a:t>
                      </a:r>
                    </a:p>
                    <a:p>
                      <a:r>
                        <a:rPr lang="en-GB" sz="900" dirty="0">
                          <a:latin typeface="Arial" panose="020B0604020202020204" pitchFamily="34" charset="0"/>
                          <a:cs typeface="Arial" panose="020B0604020202020204" pitchFamily="34" charset="0"/>
                        </a:rPr>
                        <a:t>reviewed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sets of quarterly</a:t>
                      </a:r>
                    </a:p>
                    <a:p>
                      <a:r>
                        <a:rPr lang="en-GB" sz="900" dirty="0">
                          <a:latin typeface="Arial" panose="020B0604020202020204" pitchFamily="34" charset="0"/>
                          <a:cs typeface="Arial" panose="020B0604020202020204" pitchFamily="34" charset="0"/>
                        </a:rPr>
                        <a:t>financial statements</a:t>
                      </a:r>
                    </a:p>
                    <a:p>
                      <a:r>
                        <a:rPr lang="en-GB" sz="900" dirty="0">
                          <a:latin typeface="Arial" panose="020B0604020202020204" pitchFamily="34" charset="0"/>
                          <a:cs typeface="Arial" panose="020B0604020202020204" pitchFamily="34" charset="0"/>
                        </a:rPr>
                        <a:t>produced</a:t>
                      </a:r>
                      <a:endParaRPr lang="en-ZA" sz="900" dirty="0">
                        <a:latin typeface="Arial" panose="020B0604020202020204" pitchFamily="34" charset="0"/>
                        <a:cs typeface="Arial" panose="020B0604020202020204" pitchFamily="34" charset="0"/>
                      </a:endParaRPr>
                    </a:p>
                  </a:txBody>
                  <a:tcPr/>
                </a:tc>
                <a:tc>
                  <a:txBody>
                    <a:bodyPr/>
                    <a:lstStyle/>
                    <a:p>
                      <a:r>
                        <a:rPr lang="en-ZA" sz="900" dirty="0">
                          <a:latin typeface="Arial" panose="020B0604020202020204" pitchFamily="34" charset="0"/>
                          <a:cs typeface="Arial" panose="020B0604020202020204" pitchFamily="34" charset="0"/>
                        </a:rPr>
                        <a:t>Unqualified</a:t>
                      </a:r>
                    </a:p>
                    <a:p>
                      <a:r>
                        <a:rPr lang="en-ZA" sz="900" dirty="0">
                          <a:latin typeface="Arial" panose="020B0604020202020204" pitchFamily="34" charset="0"/>
                          <a:cs typeface="Arial" panose="020B0604020202020204" pitchFamily="34" charset="0"/>
                        </a:rPr>
                        <a:t>audit reports</a:t>
                      </a:r>
                    </a:p>
                    <a:p>
                      <a:r>
                        <a:rPr lang="en-ZA" sz="900" dirty="0">
                          <a:latin typeface="Arial" panose="020B0604020202020204" pitchFamily="34" charset="0"/>
                          <a:cs typeface="Arial" panose="020B0604020202020204" pitchFamily="34" charset="0"/>
                        </a:rPr>
                        <a:t>on Financial</a:t>
                      </a:r>
                    </a:p>
                    <a:p>
                      <a:r>
                        <a:rPr lang="en-ZA" sz="900" dirty="0">
                          <a:latin typeface="Arial" panose="020B0604020202020204" pitchFamily="34" charset="0"/>
                          <a:cs typeface="Arial" panose="020B0604020202020204" pitchFamily="34" charset="0"/>
                        </a:rPr>
                        <a:t>Statements.</a:t>
                      </a:r>
                    </a:p>
                  </a:txBody>
                  <a:tcPr/>
                </a:tc>
                <a:tc>
                  <a:txBody>
                    <a:bodyPr/>
                    <a:lstStyle/>
                    <a:p>
                      <a:r>
                        <a:rPr lang="en-GB" sz="900" dirty="0">
                          <a:latin typeface="Arial" panose="020B0604020202020204" pitchFamily="34" charset="0"/>
                          <a:cs typeface="Arial" panose="020B0604020202020204" pitchFamily="34" charset="0"/>
                        </a:rPr>
                        <a:t>4 quarterly</a:t>
                      </a:r>
                    </a:p>
                    <a:p>
                      <a:r>
                        <a:rPr lang="en-GB" sz="900" dirty="0">
                          <a:latin typeface="Arial" panose="020B0604020202020204" pitchFamily="34" charset="0"/>
                          <a:cs typeface="Arial" panose="020B0604020202020204" pitchFamily="34" charset="0"/>
                        </a:rPr>
                        <a:t>financial</a:t>
                      </a:r>
                    </a:p>
                    <a:p>
                      <a:r>
                        <a:rPr lang="en-GB" sz="900" dirty="0">
                          <a:latin typeface="Arial" panose="020B0604020202020204" pitchFamily="34" charset="0"/>
                          <a:cs typeface="Arial" panose="020B0604020202020204" pitchFamily="34" charset="0"/>
                        </a:rPr>
                        <a:t>statement</a:t>
                      </a:r>
                    </a:p>
                    <a:p>
                      <a:r>
                        <a:rPr lang="en-GB" sz="900" dirty="0">
                          <a:latin typeface="Arial" panose="020B0604020202020204" pitchFamily="34" charset="0"/>
                          <a:cs typeface="Arial" panose="020B0604020202020204" pitchFamily="34" charset="0"/>
                        </a:rPr>
                        <a:t>reviewed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quarterly</a:t>
                      </a:r>
                    </a:p>
                    <a:p>
                      <a:r>
                        <a:rPr lang="en-GB" sz="900" dirty="0">
                          <a:latin typeface="Arial" panose="020B0604020202020204" pitchFamily="34" charset="0"/>
                          <a:cs typeface="Arial" panose="020B0604020202020204" pitchFamily="34" charset="0"/>
                        </a:rPr>
                        <a:t>financial</a:t>
                      </a:r>
                    </a:p>
                    <a:p>
                      <a:r>
                        <a:rPr lang="en-GB" sz="900" dirty="0">
                          <a:latin typeface="Arial" panose="020B0604020202020204" pitchFamily="34" charset="0"/>
                          <a:cs typeface="Arial" panose="020B0604020202020204" pitchFamily="34" charset="0"/>
                        </a:rPr>
                        <a:t>statements</a:t>
                      </a:r>
                    </a:p>
                    <a:p>
                      <a:r>
                        <a:rPr lang="en-GB" sz="900" dirty="0">
                          <a:latin typeface="Arial" panose="020B0604020202020204" pitchFamily="34" charset="0"/>
                          <a:cs typeface="Arial" panose="020B0604020202020204" pitchFamily="34" charset="0"/>
                        </a:rPr>
                        <a:t>reviewed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Target met</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No deviation</a:t>
                      </a:r>
                      <a:endParaRPr lang="en-ZA"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35357292"/>
                  </a:ext>
                </a:extLst>
              </a:tr>
              <a:tr h="1028063">
                <a:tc vMerge="1">
                  <a:txBody>
                    <a:bodyPr/>
                    <a:lstStyle/>
                    <a:p>
                      <a:endParaRPr lang="en-ZA" dirty="0"/>
                    </a:p>
                  </a:txBody>
                  <a:tcPr/>
                </a:tc>
                <a:tc vMerge="1">
                  <a:txBody>
                    <a:bodyPr/>
                    <a:lstStyle/>
                    <a:p>
                      <a:endParaRPr lang="en-ZA" dirty="0"/>
                    </a:p>
                  </a:txBody>
                  <a:tcPr/>
                </a:tc>
                <a:tc>
                  <a:txBody>
                    <a:bodyPr/>
                    <a:lstStyle/>
                    <a:p>
                      <a:r>
                        <a:rPr lang="en-GB" sz="900" dirty="0">
                          <a:latin typeface="Arial" panose="020B0604020202020204" pitchFamily="34" charset="0"/>
                          <a:cs typeface="Arial" panose="020B0604020202020204" pitchFamily="34" charset="0"/>
                        </a:rPr>
                        <a:t>Number of</a:t>
                      </a:r>
                    </a:p>
                    <a:p>
                      <a:r>
                        <a:rPr lang="en-GB" sz="900" dirty="0">
                          <a:latin typeface="Arial" panose="020B0604020202020204" pitchFamily="34" charset="0"/>
                          <a:cs typeface="Arial" panose="020B0604020202020204" pitchFamily="34" charset="0"/>
                        </a:rPr>
                        <a:t>quarterly internal</a:t>
                      </a:r>
                    </a:p>
                    <a:p>
                      <a:r>
                        <a:rPr lang="en-GB" sz="900" dirty="0">
                          <a:latin typeface="Arial" panose="020B0604020202020204" pitchFamily="34" charset="0"/>
                          <a:cs typeface="Arial" panose="020B0604020202020204" pitchFamily="34" charset="0"/>
                        </a:rPr>
                        <a:t>audit reports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New Target</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quarterly</a:t>
                      </a:r>
                    </a:p>
                    <a:p>
                      <a:r>
                        <a:rPr lang="en-GB" sz="900" dirty="0">
                          <a:latin typeface="Arial" panose="020B0604020202020204" pitchFamily="34" charset="0"/>
                          <a:cs typeface="Arial" panose="020B0604020202020204" pitchFamily="34" charset="0"/>
                        </a:rPr>
                        <a:t>internal audit</a:t>
                      </a:r>
                    </a:p>
                    <a:p>
                      <a:r>
                        <a:rPr lang="en-GB" sz="900" dirty="0">
                          <a:latin typeface="Arial" panose="020B0604020202020204" pitchFamily="34" charset="0"/>
                          <a:cs typeface="Arial" panose="020B0604020202020204" pitchFamily="34" charset="0"/>
                        </a:rPr>
                        <a:t>reports reviewed</a:t>
                      </a:r>
                    </a:p>
                    <a:p>
                      <a:r>
                        <a:rPr lang="en-GB" sz="900" dirty="0">
                          <a:latin typeface="Arial" panose="020B0604020202020204" pitchFamily="34" charset="0"/>
                          <a:cs typeface="Arial" panose="020B0604020202020204" pitchFamily="34" charset="0"/>
                        </a:rPr>
                        <a:t>by the Audit</a:t>
                      </a:r>
                    </a:p>
                    <a:p>
                      <a:r>
                        <a:rPr lang="en-GB" sz="900" dirty="0">
                          <a:latin typeface="Arial" panose="020B0604020202020204" pitchFamily="34" charset="0"/>
                          <a:cs typeface="Arial" panose="020B0604020202020204" pitchFamily="34" charset="0"/>
                        </a:rPr>
                        <a:t>Committee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quarterly</a:t>
                      </a:r>
                    </a:p>
                    <a:p>
                      <a:r>
                        <a:rPr lang="en-GB" sz="900" dirty="0">
                          <a:latin typeface="Arial" panose="020B0604020202020204" pitchFamily="34" charset="0"/>
                          <a:cs typeface="Arial" panose="020B0604020202020204" pitchFamily="34" charset="0"/>
                        </a:rPr>
                        <a:t>internal audit</a:t>
                      </a:r>
                    </a:p>
                    <a:p>
                      <a:r>
                        <a:rPr lang="en-GB" sz="900" dirty="0">
                          <a:latin typeface="Arial" panose="020B0604020202020204" pitchFamily="34" charset="0"/>
                          <a:cs typeface="Arial" panose="020B0604020202020204" pitchFamily="34" charset="0"/>
                        </a:rPr>
                        <a:t>reports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4 quarterly</a:t>
                      </a:r>
                    </a:p>
                    <a:p>
                      <a:r>
                        <a:rPr lang="en-GB" sz="900" dirty="0">
                          <a:latin typeface="Arial" panose="020B0604020202020204" pitchFamily="34" charset="0"/>
                          <a:cs typeface="Arial" panose="020B0604020202020204" pitchFamily="34" charset="0"/>
                        </a:rPr>
                        <a:t>internal audit</a:t>
                      </a:r>
                    </a:p>
                    <a:p>
                      <a:r>
                        <a:rPr lang="en-GB" sz="900" dirty="0">
                          <a:latin typeface="Arial" panose="020B0604020202020204" pitchFamily="34" charset="0"/>
                          <a:cs typeface="Arial" panose="020B0604020202020204" pitchFamily="34" charset="0"/>
                        </a:rPr>
                        <a:t>reports per</a:t>
                      </a:r>
                    </a:p>
                    <a:p>
                      <a:r>
                        <a:rPr lang="en-GB" sz="900" dirty="0">
                          <a:latin typeface="Arial" panose="020B0604020202020204" pitchFamily="34" charset="0"/>
                          <a:cs typeface="Arial" panose="020B0604020202020204" pitchFamily="34" charset="0"/>
                        </a:rPr>
                        <a:t>annum</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Target met</a:t>
                      </a:r>
                      <a:endParaRPr lang="en-ZA"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No deviation</a:t>
                      </a:r>
                      <a:endParaRPr lang="en-ZA"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05388050"/>
                  </a:ext>
                </a:extLst>
              </a:tr>
            </a:tbl>
          </a:graphicData>
        </a:graphic>
      </p:graphicFrame>
    </p:spTree>
    <p:extLst>
      <p:ext uri="{BB962C8B-B14F-4D97-AF65-F5344CB8AC3E}">
        <p14:creationId xmlns:p14="http://schemas.microsoft.com/office/powerpoint/2010/main" val="1758686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E4E61-2768-44EB-A1FB-B1FF51FF1C60}"/>
              </a:ext>
            </a:extLst>
          </p:cNvPr>
          <p:cNvSpPr>
            <a:spLocks noGrp="1"/>
          </p:cNvSpPr>
          <p:nvPr>
            <p:ph type="title"/>
          </p:nvPr>
        </p:nvSpPr>
        <p:spPr>
          <a:xfrm>
            <a:off x="2639616" y="274638"/>
            <a:ext cx="8942784" cy="1143000"/>
          </a:xfrm>
        </p:spPr>
        <p:txBody>
          <a:bodyPr>
            <a:normAutofit/>
          </a:bodyPr>
          <a:lstStyle/>
          <a:p>
            <a:r>
              <a:rPr lang="en-ZA" dirty="0">
                <a:latin typeface="Arial" panose="020B0604020202020204" pitchFamily="34" charset="0"/>
                <a:cs typeface="Arial" panose="020B0604020202020204" pitchFamily="34" charset="0"/>
              </a:rPr>
              <a:t>Programme 1: Administration</a:t>
            </a:r>
            <a:br>
              <a:rPr lang="en-ZA" dirty="0">
                <a:latin typeface="Arial" panose="020B0604020202020204" pitchFamily="34" charset="0"/>
                <a:cs typeface="Arial" panose="020B0604020202020204" pitchFamily="34" charset="0"/>
              </a:rPr>
            </a:br>
            <a:r>
              <a:rPr lang="en-ZA" sz="1600" dirty="0">
                <a:latin typeface="Arial" panose="020B0604020202020204" pitchFamily="34" charset="0"/>
                <a:cs typeface="Arial" panose="020B0604020202020204" pitchFamily="34" charset="0"/>
              </a:rPr>
              <a:t>						</a:t>
            </a:r>
            <a:r>
              <a:rPr lang="en-ZA" sz="2400" dirty="0">
                <a:latin typeface="Arial" panose="020B0604020202020204" pitchFamily="34" charset="0"/>
                <a:cs typeface="Arial" panose="020B0604020202020204" pitchFamily="34" charset="0"/>
              </a:rPr>
              <a:t>…continues</a:t>
            </a:r>
            <a:endParaRPr lang="en-ZA"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42374BD5-733B-4096-8917-B9D54756B107}"/>
              </a:ext>
            </a:extLst>
          </p:cNvPr>
          <p:cNvGraphicFramePr>
            <a:graphicFrameLocks noGrp="1"/>
          </p:cNvGraphicFramePr>
          <p:nvPr>
            <p:ph idx="1"/>
            <p:extLst>
              <p:ext uri="{D42A27DB-BD31-4B8C-83A1-F6EECF244321}">
                <p14:modId xmlns:p14="http://schemas.microsoft.com/office/powerpoint/2010/main" val="2641128232"/>
              </p:ext>
            </p:extLst>
          </p:nvPr>
        </p:nvGraphicFramePr>
        <p:xfrm>
          <a:off x="191344" y="1628800"/>
          <a:ext cx="11677130" cy="4147666"/>
        </p:xfrm>
        <a:graphic>
          <a:graphicData uri="http://schemas.openxmlformats.org/drawingml/2006/table">
            <a:tbl>
              <a:tblPr firstRow="1" bandRow="1">
                <a:tableStyleId>{5C22544A-7EE6-4342-B048-85BDC9FD1C3A}</a:tableStyleId>
              </a:tblPr>
              <a:tblGrid>
                <a:gridCol w="1121424">
                  <a:extLst>
                    <a:ext uri="{9D8B030D-6E8A-4147-A177-3AD203B41FA5}">
                      <a16:colId xmlns:a16="http://schemas.microsoft.com/office/drawing/2014/main" val="2757440051"/>
                    </a:ext>
                  </a:extLst>
                </a:gridCol>
                <a:gridCol w="1196186">
                  <a:extLst>
                    <a:ext uri="{9D8B030D-6E8A-4147-A177-3AD203B41FA5}">
                      <a16:colId xmlns:a16="http://schemas.microsoft.com/office/drawing/2014/main" val="1215919314"/>
                    </a:ext>
                  </a:extLst>
                </a:gridCol>
                <a:gridCol w="1345709">
                  <a:extLst>
                    <a:ext uri="{9D8B030D-6E8A-4147-A177-3AD203B41FA5}">
                      <a16:colId xmlns:a16="http://schemas.microsoft.com/office/drawing/2014/main" val="1243441314"/>
                    </a:ext>
                  </a:extLst>
                </a:gridCol>
                <a:gridCol w="1270948">
                  <a:extLst>
                    <a:ext uri="{9D8B030D-6E8A-4147-A177-3AD203B41FA5}">
                      <a16:colId xmlns:a16="http://schemas.microsoft.com/office/drawing/2014/main" val="1432133465"/>
                    </a:ext>
                  </a:extLst>
                </a:gridCol>
                <a:gridCol w="1270948">
                  <a:extLst>
                    <a:ext uri="{9D8B030D-6E8A-4147-A177-3AD203B41FA5}">
                      <a16:colId xmlns:a16="http://schemas.microsoft.com/office/drawing/2014/main" val="189118062"/>
                    </a:ext>
                  </a:extLst>
                </a:gridCol>
                <a:gridCol w="1196186">
                  <a:extLst>
                    <a:ext uri="{9D8B030D-6E8A-4147-A177-3AD203B41FA5}">
                      <a16:colId xmlns:a16="http://schemas.microsoft.com/office/drawing/2014/main" val="3074752895"/>
                    </a:ext>
                  </a:extLst>
                </a:gridCol>
                <a:gridCol w="1269879">
                  <a:extLst>
                    <a:ext uri="{9D8B030D-6E8A-4147-A177-3AD203B41FA5}">
                      <a16:colId xmlns:a16="http://schemas.microsoft.com/office/drawing/2014/main" val="3918305367"/>
                    </a:ext>
                  </a:extLst>
                </a:gridCol>
                <a:gridCol w="1346777">
                  <a:extLst>
                    <a:ext uri="{9D8B030D-6E8A-4147-A177-3AD203B41FA5}">
                      <a16:colId xmlns:a16="http://schemas.microsoft.com/office/drawing/2014/main" val="1036397018"/>
                    </a:ext>
                  </a:extLst>
                </a:gridCol>
                <a:gridCol w="1659073">
                  <a:extLst>
                    <a:ext uri="{9D8B030D-6E8A-4147-A177-3AD203B41FA5}">
                      <a16:colId xmlns:a16="http://schemas.microsoft.com/office/drawing/2014/main" val="3967343597"/>
                    </a:ext>
                  </a:extLst>
                </a:gridCol>
              </a:tblGrid>
              <a:tr h="1008892">
                <a:tc>
                  <a:txBody>
                    <a:bodyPr/>
                    <a:lstStyle/>
                    <a:p>
                      <a:r>
                        <a:rPr lang="en-GB" sz="1050" dirty="0">
                          <a:solidFill>
                            <a:schemeClr val="tx1"/>
                          </a:solidFill>
                          <a:latin typeface="Arial" panose="020B0604020202020204" pitchFamily="34" charset="0"/>
                          <a:cs typeface="Arial" panose="020B0604020202020204" pitchFamily="34" charset="0"/>
                        </a:rPr>
                        <a:t>Outcomes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Outputs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Output Indicators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Audited Actual Performance 2018/19</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Audited Actual Performance 2019/20</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Planned Annual Targets 2020/21</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Actual Achievement 2020/21</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Deviation</a:t>
                      </a:r>
                    </a:p>
                    <a:p>
                      <a:r>
                        <a:rPr lang="en-GB" sz="1050" dirty="0">
                          <a:solidFill>
                            <a:schemeClr val="tx1"/>
                          </a:solidFill>
                          <a:latin typeface="Arial" panose="020B0604020202020204" pitchFamily="34" charset="0"/>
                          <a:cs typeface="Arial" panose="020B0604020202020204" pitchFamily="34" charset="0"/>
                        </a:rPr>
                        <a:t>from</a:t>
                      </a:r>
                    </a:p>
                    <a:p>
                      <a:r>
                        <a:rPr lang="en-GB" sz="1050" dirty="0">
                          <a:solidFill>
                            <a:schemeClr val="tx1"/>
                          </a:solidFill>
                          <a:latin typeface="Arial" panose="020B0604020202020204" pitchFamily="34" charset="0"/>
                          <a:cs typeface="Arial" panose="020B0604020202020204" pitchFamily="34" charset="0"/>
                        </a:rPr>
                        <a:t>planned target</a:t>
                      </a:r>
                    </a:p>
                    <a:p>
                      <a:r>
                        <a:rPr lang="en-GB" sz="1050" dirty="0">
                          <a:solidFill>
                            <a:schemeClr val="tx1"/>
                          </a:solidFill>
                          <a:latin typeface="Arial" panose="020B0604020202020204" pitchFamily="34" charset="0"/>
                          <a:cs typeface="Arial" panose="020B0604020202020204" pitchFamily="34" charset="0"/>
                        </a:rPr>
                        <a:t>to actual</a:t>
                      </a:r>
                    </a:p>
                    <a:p>
                      <a:r>
                        <a:rPr lang="en-GB" sz="1050" dirty="0">
                          <a:solidFill>
                            <a:schemeClr val="tx1"/>
                          </a:solidFill>
                          <a:latin typeface="Arial" panose="020B0604020202020204" pitchFamily="34" charset="0"/>
                          <a:cs typeface="Arial" panose="020B0604020202020204" pitchFamily="34" charset="0"/>
                        </a:rPr>
                        <a:t>achievement</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ZA" sz="1050" dirty="0">
                          <a:solidFill>
                            <a:schemeClr val="tx1"/>
                          </a:solidFill>
                          <a:latin typeface="Arial" panose="020B0604020202020204" pitchFamily="34" charset="0"/>
                          <a:cs typeface="Arial" panose="020B0604020202020204" pitchFamily="34" charset="0"/>
                        </a:rPr>
                        <a:t>Reasons for</a:t>
                      </a:r>
                    </a:p>
                    <a:p>
                      <a:r>
                        <a:rPr lang="en-ZA" sz="1050" dirty="0">
                          <a:solidFill>
                            <a:schemeClr val="tx1"/>
                          </a:solidFill>
                          <a:latin typeface="Arial" panose="020B0604020202020204" pitchFamily="34" charset="0"/>
                          <a:cs typeface="Arial" panose="020B0604020202020204" pitchFamily="34" charset="0"/>
                        </a:rPr>
                        <a:t>deviations</a:t>
                      </a:r>
                    </a:p>
                  </a:txBody>
                  <a:tcPr/>
                </a:tc>
                <a:extLst>
                  <a:ext uri="{0D108BD9-81ED-4DB2-BD59-A6C34878D82A}">
                    <a16:rowId xmlns:a16="http://schemas.microsoft.com/office/drawing/2014/main" val="3104381013"/>
                  </a:ext>
                </a:extLst>
              </a:tr>
              <a:tr h="1483157">
                <a:tc rowSpan="2">
                  <a:txBody>
                    <a:bodyPr/>
                    <a:lstStyle/>
                    <a:p>
                      <a:r>
                        <a:rPr lang="en-GB" sz="1100" dirty="0">
                          <a:latin typeface="Arial" panose="020B0604020202020204" pitchFamily="34" charset="0"/>
                          <a:cs typeface="Arial" panose="020B0604020202020204" pitchFamily="34" charset="0"/>
                        </a:rPr>
                        <a:t>Good corporate</a:t>
                      </a:r>
                    </a:p>
                    <a:p>
                      <a:r>
                        <a:rPr lang="en-GB" sz="1100" dirty="0">
                          <a:latin typeface="Arial" panose="020B0604020202020204" pitchFamily="34" charset="0"/>
                          <a:cs typeface="Arial" panose="020B0604020202020204" pitchFamily="34" charset="0"/>
                        </a:rPr>
                        <a:t>governance,</a:t>
                      </a:r>
                    </a:p>
                    <a:p>
                      <a:r>
                        <a:rPr lang="en-GB" sz="1100" dirty="0">
                          <a:latin typeface="Arial" panose="020B0604020202020204" pitchFamily="34" charset="0"/>
                          <a:cs typeface="Arial" panose="020B0604020202020204" pitchFamily="34" charset="0"/>
                        </a:rPr>
                        <a:t>sound financial</a:t>
                      </a:r>
                    </a:p>
                    <a:p>
                      <a:r>
                        <a:rPr lang="en-GB" sz="1100" dirty="0">
                          <a:latin typeface="Arial" panose="020B0604020202020204" pitchFamily="34" charset="0"/>
                          <a:cs typeface="Arial" panose="020B0604020202020204" pitchFamily="34" charset="0"/>
                        </a:rPr>
                        <a:t>management and</a:t>
                      </a:r>
                    </a:p>
                    <a:p>
                      <a:r>
                        <a:rPr lang="en-GB" sz="1100" dirty="0">
                          <a:latin typeface="Arial" panose="020B0604020202020204" pitchFamily="34" charset="0"/>
                          <a:cs typeface="Arial" panose="020B0604020202020204" pitchFamily="34" charset="0"/>
                        </a:rPr>
                        <a:t>administrative</a:t>
                      </a:r>
                    </a:p>
                    <a:p>
                      <a:r>
                        <a:rPr lang="en-GB" sz="1100" dirty="0">
                          <a:latin typeface="Arial" panose="020B0604020202020204" pitchFamily="34" charset="0"/>
                          <a:cs typeface="Arial" panose="020B0604020202020204" pitchFamily="34" charset="0"/>
                        </a:rPr>
                        <a:t>support in line</a:t>
                      </a:r>
                    </a:p>
                    <a:p>
                      <a:r>
                        <a:rPr lang="en-GB" sz="1100" dirty="0">
                          <a:latin typeface="Arial" panose="020B0604020202020204" pitchFamily="34" charset="0"/>
                          <a:cs typeface="Arial" panose="020B0604020202020204" pitchFamily="34" charset="0"/>
                        </a:rPr>
                        <a:t>with legislation</a:t>
                      </a:r>
                      <a:endParaRPr lang="en-ZA" sz="1100" dirty="0">
                        <a:latin typeface="Arial" panose="020B0604020202020204" pitchFamily="34" charset="0"/>
                        <a:cs typeface="Arial" panose="020B0604020202020204" pitchFamily="34" charset="0"/>
                      </a:endParaRPr>
                    </a:p>
                  </a:txBody>
                  <a:tcPr/>
                </a:tc>
                <a:tc rowSpan="2">
                  <a:txBody>
                    <a:bodyPr/>
                    <a:lstStyle/>
                    <a:p>
                      <a:r>
                        <a:rPr lang="en-GB" sz="1100" dirty="0">
                          <a:latin typeface="Arial" panose="020B0604020202020204" pitchFamily="34" charset="0"/>
                          <a:cs typeface="Arial" panose="020B0604020202020204" pitchFamily="34" charset="0"/>
                        </a:rPr>
                        <a:t>Reports and</a:t>
                      </a:r>
                    </a:p>
                    <a:p>
                      <a:r>
                        <a:rPr lang="en-GB" sz="1100" dirty="0">
                          <a:latin typeface="Arial" panose="020B0604020202020204" pitchFamily="34" charset="0"/>
                          <a:cs typeface="Arial" panose="020B0604020202020204" pitchFamily="34" charset="0"/>
                        </a:rPr>
                        <a:t>minutes for</a:t>
                      </a:r>
                    </a:p>
                    <a:p>
                      <a:r>
                        <a:rPr lang="en-GB" sz="1100" dirty="0">
                          <a:latin typeface="Arial" panose="020B0604020202020204" pitchFamily="34" charset="0"/>
                          <a:cs typeface="Arial" panose="020B0604020202020204" pitchFamily="34" charset="0"/>
                        </a:rPr>
                        <a:t>increased</a:t>
                      </a:r>
                    </a:p>
                    <a:p>
                      <a:r>
                        <a:rPr lang="en-GB" sz="1100" dirty="0">
                          <a:latin typeface="Arial" panose="020B0604020202020204" pitchFamily="34" charset="0"/>
                          <a:cs typeface="Arial" panose="020B0604020202020204" pitchFamily="34" charset="0"/>
                        </a:rPr>
                        <a:t>oversight,</a:t>
                      </a:r>
                    </a:p>
                    <a:p>
                      <a:r>
                        <a:rPr lang="en-GB" sz="1100" dirty="0">
                          <a:latin typeface="Arial" panose="020B0604020202020204" pitchFamily="34" charset="0"/>
                          <a:cs typeface="Arial" panose="020B0604020202020204" pitchFamily="34" charset="0"/>
                        </a:rPr>
                        <a:t>reporting and</a:t>
                      </a:r>
                    </a:p>
                    <a:p>
                      <a:r>
                        <a:rPr lang="en-GB" sz="1100" dirty="0">
                          <a:latin typeface="Arial" panose="020B0604020202020204" pitchFamily="34" charset="0"/>
                          <a:cs typeface="Arial" panose="020B0604020202020204" pitchFamily="34" charset="0"/>
                        </a:rPr>
                        <a:t>evaluation and</a:t>
                      </a:r>
                    </a:p>
                    <a:p>
                      <a:r>
                        <a:rPr lang="en-GB" sz="1100" dirty="0">
                          <a:latin typeface="Arial" panose="020B0604020202020204" pitchFamily="34" charset="0"/>
                          <a:cs typeface="Arial" panose="020B0604020202020204" pitchFamily="34" charset="0"/>
                        </a:rPr>
                        <a:t>coordination</a:t>
                      </a:r>
                      <a:endParaRPr lang="en-ZA" sz="11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Percentage</a:t>
                      </a:r>
                    </a:p>
                    <a:p>
                      <a:r>
                        <a:rPr lang="en-GB" sz="1000" dirty="0">
                          <a:latin typeface="Arial" panose="020B0604020202020204" pitchFamily="34" charset="0"/>
                          <a:cs typeface="Arial" panose="020B0604020202020204" pitchFamily="34" charset="0"/>
                        </a:rPr>
                        <a:t>of approved</a:t>
                      </a:r>
                    </a:p>
                    <a:p>
                      <a:r>
                        <a:rPr lang="en-GB" sz="1000" dirty="0">
                          <a:latin typeface="Arial" panose="020B0604020202020204" pitchFamily="34" charset="0"/>
                          <a:cs typeface="Arial" panose="020B0604020202020204" pitchFamily="34" charset="0"/>
                        </a:rPr>
                        <a:t>performance</a:t>
                      </a:r>
                    </a:p>
                    <a:p>
                      <a:r>
                        <a:rPr lang="en-GB" sz="1000" dirty="0">
                          <a:latin typeface="Arial" panose="020B0604020202020204" pitchFamily="34" charset="0"/>
                          <a:cs typeface="Arial" panose="020B0604020202020204" pitchFamily="34" charset="0"/>
                        </a:rPr>
                        <a:t>agreements</a:t>
                      </a:r>
                    </a:p>
                    <a:p>
                      <a:r>
                        <a:rPr lang="en-GB" sz="1000" dirty="0">
                          <a:latin typeface="Arial" panose="020B0604020202020204" pitchFamily="34" charset="0"/>
                          <a:cs typeface="Arial" panose="020B0604020202020204" pitchFamily="34" charset="0"/>
                        </a:rPr>
                        <a:t>aligned to the</a:t>
                      </a:r>
                    </a:p>
                    <a:p>
                      <a:r>
                        <a:rPr lang="en-GB" sz="1000" dirty="0">
                          <a:latin typeface="Arial" panose="020B0604020202020204" pitchFamily="34" charset="0"/>
                          <a:cs typeface="Arial" panose="020B0604020202020204" pitchFamily="34" charset="0"/>
                        </a:rPr>
                        <a:t>strategy and the</a:t>
                      </a:r>
                    </a:p>
                    <a:p>
                      <a:r>
                        <a:rPr lang="en-GB" sz="1000" dirty="0">
                          <a:latin typeface="Arial" panose="020B0604020202020204" pitchFamily="34" charset="0"/>
                          <a:cs typeface="Arial" panose="020B0604020202020204" pitchFamily="34" charset="0"/>
                        </a:rPr>
                        <a:t>structure annually</a:t>
                      </a:r>
                      <a:endParaRPr lang="en-ZA" sz="1000" dirty="0">
                        <a:latin typeface="Arial" panose="020B0604020202020204" pitchFamily="34" charset="0"/>
                        <a:cs typeface="Arial" panose="020B0604020202020204" pitchFamily="34" charset="0"/>
                      </a:endParaRPr>
                    </a:p>
                  </a:txBody>
                  <a:tcPr/>
                </a:tc>
                <a:tc>
                  <a:txBody>
                    <a:bodyPr/>
                    <a:lstStyle/>
                    <a:p>
                      <a:r>
                        <a:rPr lang="en-ZA" sz="1000" dirty="0">
                          <a:latin typeface="Arial" panose="020B0604020202020204" pitchFamily="34" charset="0"/>
                          <a:cs typeface="Arial" panose="020B0604020202020204" pitchFamily="34" charset="0"/>
                        </a:rPr>
                        <a:t>New target</a:t>
                      </a:r>
                    </a:p>
                  </a:txBody>
                  <a:tcPr/>
                </a:tc>
                <a:tc>
                  <a:txBody>
                    <a:bodyPr/>
                    <a:lstStyle/>
                    <a:p>
                      <a:r>
                        <a:rPr lang="en-GB" sz="1000" dirty="0">
                          <a:latin typeface="Arial" panose="020B0604020202020204" pitchFamily="34" charset="0"/>
                          <a:cs typeface="Arial" panose="020B0604020202020204" pitchFamily="34" charset="0"/>
                        </a:rPr>
                        <a:t>31 performance</a:t>
                      </a:r>
                    </a:p>
                    <a:p>
                      <a:r>
                        <a:rPr lang="en-GB" sz="1000" dirty="0">
                          <a:latin typeface="Arial" panose="020B0604020202020204" pitchFamily="34" charset="0"/>
                          <a:cs typeface="Arial" panose="020B0604020202020204" pitchFamily="34" charset="0"/>
                        </a:rPr>
                        <a:t>agreements</a:t>
                      </a:r>
                    </a:p>
                    <a:p>
                      <a:r>
                        <a:rPr lang="en-GB" sz="1000" dirty="0">
                          <a:latin typeface="Arial" panose="020B0604020202020204" pitchFamily="34" charset="0"/>
                          <a:cs typeface="Arial" panose="020B0604020202020204" pitchFamily="34" charset="0"/>
                        </a:rPr>
                        <a:t>submitted on time.</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100% approved</a:t>
                      </a:r>
                    </a:p>
                    <a:p>
                      <a:r>
                        <a:rPr lang="en-GB" sz="1000" dirty="0">
                          <a:latin typeface="Arial" panose="020B0604020202020204" pitchFamily="34" charset="0"/>
                          <a:cs typeface="Arial" panose="020B0604020202020204" pitchFamily="34" charset="0"/>
                        </a:rPr>
                        <a:t>annual</a:t>
                      </a:r>
                    </a:p>
                    <a:p>
                      <a:r>
                        <a:rPr lang="en-GB" sz="1000" dirty="0">
                          <a:latin typeface="Arial" panose="020B0604020202020204" pitchFamily="34" charset="0"/>
                          <a:cs typeface="Arial" panose="020B0604020202020204" pitchFamily="34" charset="0"/>
                        </a:rPr>
                        <a:t>performance</a:t>
                      </a:r>
                    </a:p>
                    <a:p>
                      <a:r>
                        <a:rPr lang="en-GB" sz="1000" dirty="0">
                          <a:latin typeface="Arial" panose="020B0604020202020204" pitchFamily="34" charset="0"/>
                          <a:cs typeface="Arial" panose="020B0604020202020204" pitchFamily="34" charset="0"/>
                        </a:rPr>
                        <a:t>agreements</a:t>
                      </a:r>
                    </a:p>
                    <a:p>
                      <a:r>
                        <a:rPr lang="en-GB" sz="1000" dirty="0">
                          <a:latin typeface="Arial" panose="020B0604020202020204" pitchFamily="34" charset="0"/>
                          <a:cs typeface="Arial" panose="020B0604020202020204" pitchFamily="34" charset="0"/>
                        </a:rPr>
                        <a:t>aligned to the</a:t>
                      </a:r>
                    </a:p>
                    <a:p>
                      <a:r>
                        <a:rPr lang="en-GB" sz="1000" dirty="0">
                          <a:latin typeface="Arial" panose="020B0604020202020204" pitchFamily="34" charset="0"/>
                          <a:cs typeface="Arial" panose="020B0604020202020204" pitchFamily="34" charset="0"/>
                        </a:rPr>
                        <a:t>strategy and</a:t>
                      </a:r>
                    </a:p>
                    <a:p>
                      <a:r>
                        <a:rPr lang="en-GB" sz="1000" dirty="0">
                          <a:latin typeface="Arial" panose="020B0604020202020204" pitchFamily="34" charset="0"/>
                          <a:cs typeface="Arial" panose="020B0604020202020204" pitchFamily="34" charset="0"/>
                        </a:rPr>
                        <a:t>the structure</a:t>
                      </a:r>
                    </a:p>
                    <a:p>
                      <a:r>
                        <a:rPr lang="en-GB" sz="1000" dirty="0">
                          <a:latin typeface="Arial" panose="020B0604020202020204" pitchFamily="34" charset="0"/>
                          <a:cs typeface="Arial" panose="020B0604020202020204" pitchFamily="34" charset="0"/>
                        </a:rPr>
                        <a:t>annually</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100% approved</a:t>
                      </a:r>
                    </a:p>
                    <a:p>
                      <a:r>
                        <a:rPr lang="en-GB" sz="1000" dirty="0">
                          <a:latin typeface="Arial" panose="020B0604020202020204" pitchFamily="34" charset="0"/>
                          <a:cs typeface="Arial" panose="020B0604020202020204" pitchFamily="34" charset="0"/>
                        </a:rPr>
                        <a:t>Annual performance</a:t>
                      </a:r>
                    </a:p>
                    <a:p>
                      <a:r>
                        <a:rPr lang="en-GB" sz="1000" dirty="0">
                          <a:latin typeface="Arial" panose="020B0604020202020204" pitchFamily="34" charset="0"/>
                          <a:cs typeface="Arial" panose="020B0604020202020204" pitchFamily="34" charset="0"/>
                        </a:rPr>
                        <a:t>agreements</a:t>
                      </a:r>
                    </a:p>
                    <a:p>
                      <a:r>
                        <a:rPr lang="en-GB" sz="1000" dirty="0">
                          <a:latin typeface="Arial" panose="020B0604020202020204" pitchFamily="34" charset="0"/>
                          <a:cs typeface="Arial" panose="020B0604020202020204" pitchFamily="34" charset="0"/>
                        </a:rPr>
                        <a:t>aligned to the</a:t>
                      </a:r>
                    </a:p>
                    <a:p>
                      <a:r>
                        <a:rPr lang="en-GB" sz="1000" dirty="0">
                          <a:latin typeface="Arial" panose="020B0604020202020204" pitchFamily="34" charset="0"/>
                          <a:cs typeface="Arial" panose="020B0604020202020204" pitchFamily="34" charset="0"/>
                        </a:rPr>
                        <a:t>strategy and</a:t>
                      </a:r>
                    </a:p>
                    <a:p>
                      <a:r>
                        <a:rPr lang="en-GB" sz="1000" dirty="0">
                          <a:latin typeface="Arial" panose="020B0604020202020204" pitchFamily="34" charset="0"/>
                          <a:cs typeface="Arial" panose="020B0604020202020204" pitchFamily="34" charset="0"/>
                        </a:rPr>
                        <a:t>the structure</a:t>
                      </a:r>
                    </a:p>
                    <a:p>
                      <a:r>
                        <a:rPr lang="en-GB" sz="1000" dirty="0">
                          <a:latin typeface="Arial" panose="020B0604020202020204" pitchFamily="34" charset="0"/>
                          <a:cs typeface="Arial" panose="020B0604020202020204" pitchFamily="34" charset="0"/>
                        </a:rPr>
                        <a:t>annually</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Target met</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No deviation</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68602638"/>
                  </a:ext>
                </a:extLst>
              </a:tr>
              <a:tr h="1655617">
                <a:tc vMerge="1">
                  <a:txBody>
                    <a:bodyPr/>
                    <a:lstStyle/>
                    <a:p>
                      <a:endParaRPr lang="en-ZA" dirty="0"/>
                    </a:p>
                  </a:txBody>
                  <a:tcPr/>
                </a:tc>
                <a:tc vMerge="1">
                  <a:txBody>
                    <a:bodyPr/>
                    <a:lstStyle/>
                    <a:p>
                      <a:endParaRPr lang="en-ZA" dirty="0"/>
                    </a:p>
                  </a:txBody>
                  <a:tcPr/>
                </a:tc>
                <a:tc>
                  <a:txBody>
                    <a:bodyPr/>
                    <a:lstStyle/>
                    <a:p>
                      <a:r>
                        <a:rPr lang="en-GB" sz="1000" dirty="0">
                          <a:latin typeface="Arial" panose="020B0604020202020204" pitchFamily="34" charset="0"/>
                          <a:cs typeface="Arial" panose="020B0604020202020204" pitchFamily="34" charset="0"/>
                        </a:rPr>
                        <a:t>Percentage of</a:t>
                      </a:r>
                    </a:p>
                    <a:p>
                      <a:r>
                        <a:rPr lang="en-GB" sz="1000" dirty="0">
                          <a:latin typeface="Arial" panose="020B0604020202020204" pitchFamily="34" charset="0"/>
                          <a:cs typeface="Arial" panose="020B0604020202020204" pitchFamily="34" charset="0"/>
                        </a:rPr>
                        <a:t>workplace skills</a:t>
                      </a:r>
                    </a:p>
                    <a:p>
                      <a:r>
                        <a:rPr lang="en-GB" sz="1000" dirty="0">
                          <a:latin typeface="Arial" panose="020B0604020202020204" pitchFamily="34" charset="0"/>
                          <a:cs typeface="Arial" panose="020B0604020202020204" pitchFamily="34" charset="0"/>
                        </a:rPr>
                        <a:t>development plan</a:t>
                      </a:r>
                    </a:p>
                    <a:p>
                      <a:r>
                        <a:rPr lang="en-GB" sz="1000" dirty="0">
                          <a:latin typeface="Arial" panose="020B0604020202020204" pitchFamily="34" charset="0"/>
                          <a:cs typeface="Arial" panose="020B0604020202020204" pitchFamily="34" charset="0"/>
                        </a:rPr>
                        <a:t>implemented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Implemented</a:t>
                      </a:r>
                    </a:p>
                    <a:p>
                      <a:r>
                        <a:rPr lang="en-GB" sz="1000" dirty="0">
                          <a:latin typeface="Arial" panose="020B0604020202020204" pitchFamily="34" charset="0"/>
                          <a:cs typeface="Arial" panose="020B0604020202020204" pitchFamily="34" charset="0"/>
                        </a:rPr>
                        <a:t>training and</a:t>
                      </a:r>
                    </a:p>
                    <a:p>
                      <a:r>
                        <a:rPr lang="en-GB" sz="1000" dirty="0">
                          <a:latin typeface="Arial" panose="020B0604020202020204" pitchFamily="34" charset="0"/>
                          <a:cs typeface="Arial" panose="020B0604020202020204" pitchFamily="34" charset="0"/>
                        </a:rPr>
                        <a:t>education</a:t>
                      </a:r>
                    </a:p>
                    <a:p>
                      <a:r>
                        <a:rPr lang="en-GB" sz="1000" dirty="0">
                          <a:latin typeface="Arial" panose="020B0604020202020204" pitchFamily="34" charset="0"/>
                          <a:cs typeface="Arial" panose="020B0604020202020204" pitchFamily="34" charset="0"/>
                        </a:rPr>
                        <a:t>programme as per</a:t>
                      </a:r>
                    </a:p>
                    <a:p>
                      <a:r>
                        <a:rPr lang="en-GB" sz="1000" dirty="0">
                          <a:latin typeface="Arial" panose="020B0604020202020204" pitchFamily="34" charset="0"/>
                          <a:cs typeface="Arial" panose="020B0604020202020204" pitchFamily="34" charset="0"/>
                        </a:rPr>
                        <a:t>personal growth</a:t>
                      </a:r>
                    </a:p>
                    <a:p>
                      <a:r>
                        <a:rPr lang="en-GB" sz="1000" dirty="0">
                          <a:latin typeface="Arial" panose="020B0604020202020204" pitchFamily="34" charset="0"/>
                          <a:cs typeface="Arial" panose="020B0604020202020204" pitchFamily="34" charset="0"/>
                        </a:rPr>
                        <a:t>plans per 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37.1% of</a:t>
                      </a:r>
                    </a:p>
                    <a:p>
                      <a:r>
                        <a:rPr lang="en-GB" sz="1000" dirty="0">
                          <a:latin typeface="Arial" panose="020B0604020202020204" pitchFamily="34" charset="0"/>
                          <a:cs typeface="Arial" panose="020B0604020202020204" pitchFamily="34" charset="0"/>
                        </a:rPr>
                        <a:t>workplace skills</a:t>
                      </a:r>
                    </a:p>
                    <a:p>
                      <a:r>
                        <a:rPr lang="en-GB" sz="1000" dirty="0">
                          <a:latin typeface="Arial" panose="020B0604020202020204" pitchFamily="34" charset="0"/>
                          <a:cs typeface="Arial" panose="020B0604020202020204" pitchFamily="34" charset="0"/>
                        </a:rPr>
                        <a:t>development</a:t>
                      </a:r>
                    </a:p>
                    <a:p>
                      <a:r>
                        <a:rPr lang="en-GB" sz="1000" dirty="0">
                          <a:latin typeface="Arial" panose="020B0604020202020204" pitchFamily="34" charset="0"/>
                          <a:cs typeface="Arial" panose="020B0604020202020204" pitchFamily="34" charset="0"/>
                        </a:rPr>
                        <a:t>plan has been</a:t>
                      </a:r>
                    </a:p>
                    <a:p>
                      <a:r>
                        <a:rPr lang="en-GB" sz="1000" dirty="0">
                          <a:latin typeface="Arial" panose="020B0604020202020204" pitchFamily="34" charset="0"/>
                          <a:cs typeface="Arial" panose="020B0604020202020204" pitchFamily="34" charset="0"/>
                        </a:rPr>
                        <a:t>implemented</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100% of</a:t>
                      </a:r>
                    </a:p>
                    <a:p>
                      <a:r>
                        <a:rPr lang="en-GB" sz="1000" dirty="0">
                          <a:latin typeface="Arial" panose="020B0604020202020204" pitchFamily="34" charset="0"/>
                          <a:cs typeface="Arial" panose="020B0604020202020204" pitchFamily="34" charset="0"/>
                        </a:rPr>
                        <a:t>Workplace skills</a:t>
                      </a:r>
                    </a:p>
                    <a:p>
                      <a:r>
                        <a:rPr lang="en-GB" sz="1000" dirty="0">
                          <a:latin typeface="Arial" panose="020B0604020202020204" pitchFamily="34" charset="0"/>
                          <a:cs typeface="Arial" panose="020B0604020202020204" pitchFamily="34" charset="0"/>
                        </a:rPr>
                        <a:t>development</a:t>
                      </a:r>
                    </a:p>
                    <a:p>
                      <a:r>
                        <a:rPr lang="en-GB" sz="1000" dirty="0">
                          <a:latin typeface="Arial" panose="020B0604020202020204" pitchFamily="34" charset="0"/>
                          <a:cs typeface="Arial" panose="020B0604020202020204" pitchFamily="34" charset="0"/>
                        </a:rPr>
                        <a:t>plan</a:t>
                      </a:r>
                    </a:p>
                    <a:p>
                      <a:r>
                        <a:rPr lang="en-GB" sz="1000" dirty="0">
                          <a:latin typeface="Arial" panose="020B0604020202020204" pitchFamily="34" charset="0"/>
                          <a:cs typeface="Arial" panose="020B0604020202020204" pitchFamily="34" charset="0"/>
                        </a:rPr>
                        <a:t>implemented</a:t>
                      </a:r>
                    </a:p>
                    <a:p>
                      <a:r>
                        <a:rPr lang="en-GB" sz="1000" dirty="0">
                          <a:latin typeface="Arial" panose="020B0604020202020204" pitchFamily="34" charset="0"/>
                          <a:cs typeface="Arial" panose="020B0604020202020204" pitchFamily="34" charset="0"/>
                        </a:rPr>
                        <a:t>per 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45 % of</a:t>
                      </a:r>
                    </a:p>
                    <a:p>
                      <a:r>
                        <a:rPr lang="en-GB" sz="1000" dirty="0">
                          <a:latin typeface="Arial" panose="020B0604020202020204" pitchFamily="34" charset="0"/>
                          <a:cs typeface="Arial" panose="020B0604020202020204" pitchFamily="34" charset="0"/>
                        </a:rPr>
                        <a:t>Workplace skills</a:t>
                      </a:r>
                    </a:p>
                    <a:p>
                      <a:r>
                        <a:rPr lang="en-GB" sz="1000" dirty="0">
                          <a:latin typeface="Arial" panose="020B0604020202020204" pitchFamily="34" charset="0"/>
                          <a:cs typeface="Arial" panose="020B0604020202020204" pitchFamily="34" charset="0"/>
                        </a:rPr>
                        <a:t>development</a:t>
                      </a:r>
                    </a:p>
                    <a:p>
                      <a:r>
                        <a:rPr lang="en-GB" sz="1000" dirty="0">
                          <a:latin typeface="Arial" panose="020B0604020202020204" pitchFamily="34" charset="0"/>
                          <a:cs typeface="Arial" panose="020B0604020202020204" pitchFamily="34" charset="0"/>
                        </a:rPr>
                        <a:t>plan</a:t>
                      </a:r>
                    </a:p>
                    <a:p>
                      <a:r>
                        <a:rPr lang="en-GB" sz="1000" dirty="0">
                          <a:latin typeface="Arial" panose="020B0604020202020204" pitchFamily="34" charset="0"/>
                          <a:cs typeface="Arial" panose="020B0604020202020204" pitchFamily="34" charset="0"/>
                        </a:rPr>
                        <a:t>implemented</a:t>
                      </a:r>
                    </a:p>
                    <a:p>
                      <a:r>
                        <a:rPr lang="en-GB" sz="1000" dirty="0">
                          <a:latin typeface="Arial" panose="020B0604020202020204" pitchFamily="34" charset="0"/>
                          <a:cs typeface="Arial" panose="020B0604020202020204" pitchFamily="34" charset="0"/>
                        </a:rPr>
                        <a:t>per annum</a:t>
                      </a:r>
                    </a:p>
                    <a:p>
                      <a:endParaRPr lang="en-ZA" dirty="0"/>
                    </a:p>
                  </a:txBody>
                  <a:tcPr/>
                </a:tc>
                <a:tc>
                  <a:txBody>
                    <a:bodyPr/>
                    <a:lstStyle/>
                    <a:p>
                      <a:r>
                        <a:rPr lang="en-GB" sz="1000" dirty="0">
                          <a:latin typeface="Arial" panose="020B0604020202020204" pitchFamily="34" charset="0"/>
                          <a:cs typeface="Arial" panose="020B0604020202020204" pitchFamily="34" charset="0"/>
                        </a:rPr>
                        <a:t>Target partially met</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Due to Covid – 19 pandemic and lockdown,</a:t>
                      </a:r>
                    </a:p>
                    <a:p>
                      <a:r>
                        <a:rPr lang="en-GB" sz="1000" dirty="0">
                          <a:latin typeface="Arial" panose="020B0604020202020204" pitchFamily="34" charset="0"/>
                          <a:cs typeface="Arial" panose="020B0604020202020204" pitchFamily="34" charset="0"/>
                        </a:rPr>
                        <a:t>training service providers were unable to carry</a:t>
                      </a:r>
                    </a:p>
                    <a:p>
                      <a:r>
                        <a:rPr lang="en-GB" sz="1000" dirty="0">
                          <a:latin typeface="Arial" panose="020B0604020202020204" pitchFamily="34" charset="0"/>
                          <a:cs typeface="Arial" panose="020B0604020202020204" pitchFamily="34" charset="0"/>
                        </a:rPr>
                        <a:t>out the required services</a:t>
                      </a:r>
                    </a:p>
                    <a:p>
                      <a:r>
                        <a:rPr lang="en-GB" sz="1000" dirty="0">
                          <a:latin typeface="Arial" panose="020B0604020202020204" pitchFamily="34" charset="0"/>
                          <a:cs typeface="Arial" panose="020B0604020202020204" pitchFamily="34" charset="0"/>
                        </a:rPr>
                        <a:t>virtually and as a result,</a:t>
                      </a:r>
                    </a:p>
                    <a:p>
                      <a:r>
                        <a:rPr lang="en-GB" sz="1000" dirty="0">
                          <a:latin typeface="Arial" panose="020B0604020202020204" pitchFamily="34" charset="0"/>
                          <a:cs typeface="Arial" panose="020B0604020202020204" pitchFamily="34" charset="0"/>
                        </a:rPr>
                        <a:t>turnaround time for the planned target was</a:t>
                      </a:r>
                    </a:p>
                    <a:p>
                      <a:r>
                        <a:rPr lang="en-GB" sz="1000" dirty="0">
                          <a:latin typeface="Arial" panose="020B0604020202020204" pitchFamily="34" charset="0"/>
                          <a:cs typeface="Arial" panose="020B0604020202020204" pitchFamily="34" charset="0"/>
                        </a:rPr>
                        <a:t>prolonged</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87437837"/>
                  </a:ext>
                </a:extLst>
              </a:tr>
            </a:tbl>
          </a:graphicData>
        </a:graphic>
      </p:graphicFrame>
    </p:spTree>
    <p:extLst>
      <p:ext uri="{BB962C8B-B14F-4D97-AF65-F5344CB8AC3E}">
        <p14:creationId xmlns:p14="http://schemas.microsoft.com/office/powerpoint/2010/main" val="28718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6D1C-FE8B-46EE-932E-68D54392A660}"/>
              </a:ext>
            </a:extLst>
          </p:cNvPr>
          <p:cNvSpPr>
            <a:spLocks noGrp="1"/>
          </p:cNvSpPr>
          <p:nvPr>
            <p:ph type="title"/>
          </p:nvPr>
        </p:nvSpPr>
        <p:spPr>
          <a:xfrm>
            <a:off x="2711624" y="274638"/>
            <a:ext cx="8870776" cy="1143000"/>
          </a:xfrm>
        </p:spPr>
        <p:txBody>
          <a:bodyPr>
            <a:normAutofit/>
          </a:bodyPr>
          <a:lstStyle/>
          <a:p>
            <a:r>
              <a:rPr lang="en-ZA" dirty="0">
                <a:latin typeface="Arial" panose="020B0604020202020204" pitchFamily="34" charset="0"/>
                <a:cs typeface="Arial" panose="020B0604020202020204" pitchFamily="34" charset="0"/>
              </a:rPr>
              <a:t>Programme 1: Administration	</a:t>
            </a:r>
            <a:br>
              <a:rPr lang="en-ZA" dirty="0">
                <a:latin typeface="Arial" panose="020B0604020202020204" pitchFamily="34" charset="0"/>
                <a:cs typeface="Arial" panose="020B0604020202020204" pitchFamily="34" charset="0"/>
              </a:rPr>
            </a:br>
            <a:r>
              <a:rPr lang="en-ZA" sz="1100" dirty="0">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…continues</a:t>
            </a:r>
            <a:endParaRPr lang="en-ZA"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08C54B39-2121-48D6-9D74-2DDFEA71DFF7}"/>
              </a:ext>
            </a:extLst>
          </p:cNvPr>
          <p:cNvGraphicFramePr>
            <a:graphicFrameLocks noGrp="1"/>
          </p:cNvGraphicFramePr>
          <p:nvPr>
            <p:ph idx="1"/>
            <p:extLst>
              <p:ext uri="{D42A27DB-BD31-4B8C-83A1-F6EECF244321}">
                <p14:modId xmlns:p14="http://schemas.microsoft.com/office/powerpoint/2010/main" val="3547345125"/>
              </p:ext>
            </p:extLst>
          </p:nvPr>
        </p:nvGraphicFramePr>
        <p:xfrm>
          <a:off x="407370" y="1916832"/>
          <a:ext cx="11377260" cy="3672408"/>
        </p:xfrm>
        <a:graphic>
          <a:graphicData uri="http://schemas.openxmlformats.org/drawingml/2006/table">
            <a:tbl>
              <a:tblPr firstRow="1" bandRow="1">
                <a:tableStyleId>{5C22544A-7EE6-4342-B048-85BDC9FD1C3A}</a:tableStyleId>
              </a:tblPr>
              <a:tblGrid>
                <a:gridCol w="1264140">
                  <a:extLst>
                    <a:ext uri="{9D8B030D-6E8A-4147-A177-3AD203B41FA5}">
                      <a16:colId xmlns:a16="http://schemas.microsoft.com/office/drawing/2014/main" val="736875738"/>
                    </a:ext>
                  </a:extLst>
                </a:gridCol>
                <a:gridCol w="1264140">
                  <a:extLst>
                    <a:ext uri="{9D8B030D-6E8A-4147-A177-3AD203B41FA5}">
                      <a16:colId xmlns:a16="http://schemas.microsoft.com/office/drawing/2014/main" val="1365547995"/>
                    </a:ext>
                  </a:extLst>
                </a:gridCol>
                <a:gridCol w="1264140">
                  <a:extLst>
                    <a:ext uri="{9D8B030D-6E8A-4147-A177-3AD203B41FA5}">
                      <a16:colId xmlns:a16="http://schemas.microsoft.com/office/drawing/2014/main" val="947150538"/>
                    </a:ext>
                  </a:extLst>
                </a:gridCol>
                <a:gridCol w="1264140">
                  <a:extLst>
                    <a:ext uri="{9D8B030D-6E8A-4147-A177-3AD203B41FA5}">
                      <a16:colId xmlns:a16="http://schemas.microsoft.com/office/drawing/2014/main" val="1661365244"/>
                    </a:ext>
                  </a:extLst>
                </a:gridCol>
                <a:gridCol w="1264140">
                  <a:extLst>
                    <a:ext uri="{9D8B030D-6E8A-4147-A177-3AD203B41FA5}">
                      <a16:colId xmlns:a16="http://schemas.microsoft.com/office/drawing/2014/main" val="474853048"/>
                    </a:ext>
                  </a:extLst>
                </a:gridCol>
                <a:gridCol w="1264140">
                  <a:extLst>
                    <a:ext uri="{9D8B030D-6E8A-4147-A177-3AD203B41FA5}">
                      <a16:colId xmlns:a16="http://schemas.microsoft.com/office/drawing/2014/main" val="2244866054"/>
                    </a:ext>
                  </a:extLst>
                </a:gridCol>
                <a:gridCol w="1264140">
                  <a:extLst>
                    <a:ext uri="{9D8B030D-6E8A-4147-A177-3AD203B41FA5}">
                      <a16:colId xmlns:a16="http://schemas.microsoft.com/office/drawing/2014/main" val="1653623184"/>
                    </a:ext>
                  </a:extLst>
                </a:gridCol>
                <a:gridCol w="1264140">
                  <a:extLst>
                    <a:ext uri="{9D8B030D-6E8A-4147-A177-3AD203B41FA5}">
                      <a16:colId xmlns:a16="http://schemas.microsoft.com/office/drawing/2014/main" val="2401925336"/>
                    </a:ext>
                  </a:extLst>
                </a:gridCol>
                <a:gridCol w="1264140">
                  <a:extLst>
                    <a:ext uri="{9D8B030D-6E8A-4147-A177-3AD203B41FA5}">
                      <a16:colId xmlns:a16="http://schemas.microsoft.com/office/drawing/2014/main" val="4027373197"/>
                    </a:ext>
                  </a:extLst>
                </a:gridCol>
              </a:tblGrid>
              <a:tr h="968456">
                <a:tc>
                  <a:txBody>
                    <a:bodyPr/>
                    <a:lstStyle/>
                    <a:p>
                      <a:r>
                        <a:rPr lang="en-GB" sz="1050" dirty="0">
                          <a:solidFill>
                            <a:schemeClr val="tx1"/>
                          </a:solidFill>
                          <a:latin typeface="Arial" panose="020B0604020202020204" pitchFamily="34" charset="0"/>
                          <a:cs typeface="Arial" panose="020B0604020202020204" pitchFamily="34" charset="0"/>
                        </a:rPr>
                        <a:t>Outcomes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Outputs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Output Indicators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Audited Actual Performance 2018/19</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Audited Actual Performance 2019/20</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Planned Annual Targets 2020/21</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Actual Achievement 2020/21</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Deviation</a:t>
                      </a:r>
                    </a:p>
                    <a:p>
                      <a:r>
                        <a:rPr lang="en-GB" sz="1050" dirty="0">
                          <a:solidFill>
                            <a:schemeClr val="tx1"/>
                          </a:solidFill>
                          <a:latin typeface="Arial" panose="020B0604020202020204" pitchFamily="34" charset="0"/>
                          <a:cs typeface="Arial" panose="020B0604020202020204" pitchFamily="34" charset="0"/>
                        </a:rPr>
                        <a:t>from</a:t>
                      </a:r>
                    </a:p>
                    <a:p>
                      <a:r>
                        <a:rPr lang="en-GB" sz="1050" dirty="0">
                          <a:solidFill>
                            <a:schemeClr val="tx1"/>
                          </a:solidFill>
                          <a:latin typeface="Arial" panose="020B0604020202020204" pitchFamily="34" charset="0"/>
                          <a:cs typeface="Arial" panose="020B0604020202020204" pitchFamily="34" charset="0"/>
                        </a:rPr>
                        <a:t>planned target</a:t>
                      </a:r>
                    </a:p>
                    <a:p>
                      <a:r>
                        <a:rPr lang="en-GB" sz="1050" dirty="0">
                          <a:solidFill>
                            <a:schemeClr val="tx1"/>
                          </a:solidFill>
                          <a:latin typeface="Arial" panose="020B0604020202020204" pitchFamily="34" charset="0"/>
                          <a:cs typeface="Arial" panose="020B0604020202020204" pitchFamily="34" charset="0"/>
                        </a:rPr>
                        <a:t>to actual</a:t>
                      </a:r>
                    </a:p>
                    <a:p>
                      <a:r>
                        <a:rPr lang="en-GB" sz="1050" dirty="0">
                          <a:solidFill>
                            <a:schemeClr val="tx1"/>
                          </a:solidFill>
                          <a:latin typeface="Arial" panose="020B0604020202020204" pitchFamily="34" charset="0"/>
                          <a:cs typeface="Arial" panose="020B0604020202020204" pitchFamily="34" charset="0"/>
                        </a:rPr>
                        <a:t>achievement</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ZA" sz="1050" dirty="0">
                          <a:solidFill>
                            <a:schemeClr val="tx1"/>
                          </a:solidFill>
                          <a:latin typeface="Arial" panose="020B0604020202020204" pitchFamily="34" charset="0"/>
                          <a:cs typeface="Arial" panose="020B0604020202020204" pitchFamily="34" charset="0"/>
                        </a:rPr>
                        <a:t>Reasons for</a:t>
                      </a:r>
                    </a:p>
                    <a:p>
                      <a:r>
                        <a:rPr lang="en-ZA" sz="1050" dirty="0">
                          <a:solidFill>
                            <a:schemeClr val="tx1"/>
                          </a:solidFill>
                          <a:latin typeface="Arial" panose="020B0604020202020204" pitchFamily="34" charset="0"/>
                          <a:cs typeface="Arial" panose="020B0604020202020204" pitchFamily="34" charset="0"/>
                        </a:rPr>
                        <a:t>deviations</a:t>
                      </a:r>
                    </a:p>
                  </a:txBody>
                  <a:tcPr/>
                </a:tc>
                <a:extLst>
                  <a:ext uri="{0D108BD9-81ED-4DB2-BD59-A6C34878D82A}">
                    <a16:rowId xmlns:a16="http://schemas.microsoft.com/office/drawing/2014/main" val="2234454899"/>
                  </a:ext>
                </a:extLst>
              </a:tr>
              <a:tr h="1611335">
                <a:tc rowSpan="2">
                  <a:txBody>
                    <a:bodyPr/>
                    <a:lstStyle/>
                    <a:p>
                      <a:r>
                        <a:rPr lang="en-GB" sz="1100" dirty="0">
                          <a:latin typeface="Arial" panose="020B0604020202020204" pitchFamily="34" charset="0"/>
                          <a:cs typeface="Arial" panose="020B0604020202020204" pitchFamily="34" charset="0"/>
                        </a:rPr>
                        <a:t>Good corporate</a:t>
                      </a:r>
                    </a:p>
                    <a:p>
                      <a:r>
                        <a:rPr lang="en-GB" sz="1100" dirty="0">
                          <a:latin typeface="Arial" panose="020B0604020202020204" pitchFamily="34" charset="0"/>
                          <a:cs typeface="Arial" panose="020B0604020202020204" pitchFamily="34" charset="0"/>
                        </a:rPr>
                        <a:t>governance,</a:t>
                      </a:r>
                    </a:p>
                    <a:p>
                      <a:r>
                        <a:rPr lang="en-GB" sz="1100" dirty="0">
                          <a:latin typeface="Arial" panose="020B0604020202020204" pitchFamily="34" charset="0"/>
                          <a:cs typeface="Arial" panose="020B0604020202020204" pitchFamily="34" charset="0"/>
                        </a:rPr>
                        <a:t>sound financial</a:t>
                      </a:r>
                    </a:p>
                    <a:p>
                      <a:r>
                        <a:rPr lang="en-GB" sz="1100" dirty="0">
                          <a:latin typeface="Arial" panose="020B0604020202020204" pitchFamily="34" charset="0"/>
                          <a:cs typeface="Arial" panose="020B0604020202020204" pitchFamily="34" charset="0"/>
                        </a:rPr>
                        <a:t>management and</a:t>
                      </a:r>
                    </a:p>
                    <a:p>
                      <a:r>
                        <a:rPr lang="en-GB" sz="1100" dirty="0">
                          <a:latin typeface="Arial" panose="020B0604020202020204" pitchFamily="34" charset="0"/>
                          <a:cs typeface="Arial" panose="020B0604020202020204" pitchFamily="34" charset="0"/>
                        </a:rPr>
                        <a:t>administrative</a:t>
                      </a:r>
                    </a:p>
                    <a:p>
                      <a:r>
                        <a:rPr lang="en-GB" sz="1100" dirty="0">
                          <a:latin typeface="Arial" panose="020B0604020202020204" pitchFamily="34" charset="0"/>
                          <a:cs typeface="Arial" panose="020B0604020202020204" pitchFamily="34" charset="0"/>
                        </a:rPr>
                        <a:t>support in line</a:t>
                      </a:r>
                    </a:p>
                    <a:p>
                      <a:r>
                        <a:rPr lang="en-GB" sz="1100" dirty="0">
                          <a:latin typeface="Arial" panose="020B0604020202020204" pitchFamily="34" charset="0"/>
                          <a:cs typeface="Arial" panose="020B0604020202020204" pitchFamily="34" charset="0"/>
                        </a:rPr>
                        <a:t>with legislation</a:t>
                      </a:r>
                      <a:endParaRPr lang="en-ZA" sz="1100" dirty="0">
                        <a:latin typeface="Arial" panose="020B0604020202020204" pitchFamily="34" charset="0"/>
                        <a:cs typeface="Arial" panose="020B0604020202020204" pitchFamily="34" charset="0"/>
                      </a:endParaRPr>
                    </a:p>
                  </a:txBody>
                  <a:tcPr/>
                </a:tc>
                <a:tc rowSpan="2">
                  <a:txBody>
                    <a:bodyPr/>
                    <a:lstStyle/>
                    <a:p>
                      <a:r>
                        <a:rPr lang="en-GB" sz="1100" dirty="0">
                          <a:latin typeface="Arial" panose="020B0604020202020204" pitchFamily="34" charset="0"/>
                          <a:cs typeface="Arial" panose="020B0604020202020204" pitchFamily="34" charset="0"/>
                        </a:rPr>
                        <a:t>Reports and</a:t>
                      </a:r>
                    </a:p>
                    <a:p>
                      <a:r>
                        <a:rPr lang="en-GB" sz="1100" dirty="0">
                          <a:latin typeface="Arial" panose="020B0604020202020204" pitchFamily="34" charset="0"/>
                          <a:cs typeface="Arial" panose="020B0604020202020204" pitchFamily="34" charset="0"/>
                        </a:rPr>
                        <a:t>minutes for</a:t>
                      </a:r>
                    </a:p>
                    <a:p>
                      <a:r>
                        <a:rPr lang="en-GB" sz="1100" dirty="0">
                          <a:latin typeface="Arial" panose="020B0604020202020204" pitchFamily="34" charset="0"/>
                          <a:cs typeface="Arial" panose="020B0604020202020204" pitchFamily="34" charset="0"/>
                        </a:rPr>
                        <a:t>increased</a:t>
                      </a:r>
                    </a:p>
                    <a:p>
                      <a:r>
                        <a:rPr lang="en-GB" sz="1100" dirty="0">
                          <a:latin typeface="Arial" panose="020B0604020202020204" pitchFamily="34" charset="0"/>
                          <a:cs typeface="Arial" panose="020B0604020202020204" pitchFamily="34" charset="0"/>
                        </a:rPr>
                        <a:t>oversight,</a:t>
                      </a:r>
                    </a:p>
                    <a:p>
                      <a:r>
                        <a:rPr lang="en-GB" sz="1100" dirty="0">
                          <a:latin typeface="Arial" panose="020B0604020202020204" pitchFamily="34" charset="0"/>
                          <a:cs typeface="Arial" panose="020B0604020202020204" pitchFamily="34" charset="0"/>
                        </a:rPr>
                        <a:t>reporting and</a:t>
                      </a:r>
                    </a:p>
                    <a:p>
                      <a:r>
                        <a:rPr lang="en-GB" sz="1100" dirty="0">
                          <a:latin typeface="Arial" panose="020B0604020202020204" pitchFamily="34" charset="0"/>
                          <a:cs typeface="Arial" panose="020B0604020202020204" pitchFamily="34" charset="0"/>
                        </a:rPr>
                        <a:t>evaluation and</a:t>
                      </a:r>
                    </a:p>
                    <a:p>
                      <a:r>
                        <a:rPr lang="en-GB" sz="1100" dirty="0">
                          <a:latin typeface="Arial" panose="020B0604020202020204" pitchFamily="34" charset="0"/>
                          <a:cs typeface="Arial" panose="020B0604020202020204" pitchFamily="34" charset="0"/>
                        </a:rPr>
                        <a:t>coordination</a:t>
                      </a:r>
                      <a:endParaRPr lang="en-ZA" sz="11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Percentage of</a:t>
                      </a:r>
                    </a:p>
                    <a:p>
                      <a:r>
                        <a:rPr lang="en-GB" sz="1000" dirty="0">
                          <a:latin typeface="Arial" panose="020B0604020202020204" pitchFamily="34" charset="0"/>
                          <a:cs typeface="Arial" panose="020B0604020202020204" pitchFamily="34" charset="0"/>
                        </a:rPr>
                        <a:t>queries on internal</a:t>
                      </a:r>
                    </a:p>
                    <a:p>
                      <a:r>
                        <a:rPr lang="en-GB" sz="1000" dirty="0">
                          <a:latin typeface="Arial" panose="020B0604020202020204" pitchFamily="34" charset="0"/>
                          <a:cs typeface="Arial" panose="020B0604020202020204" pitchFamily="34" charset="0"/>
                        </a:rPr>
                        <a:t>and external audit</a:t>
                      </a:r>
                    </a:p>
                    <a:p>
                      <a:r>
                        <a:rPr lang="en-GB" sz="1000" dirty="0">
                          <a:latin typeface="Arial" panose="020B0604020202020204" pitchFamily="34" charset="0"/>
                          <a:cs typeface="Arial" panose="020B0604020202020204" pitchFamily="34" charset="0"/>
                        </a:rPr>
                        <a:t>findings resolved</a:t>
                      </a:r>
                    </a:p>
                    <a:p>
                      <a:r>
                        <a:rPr lang="en-GB" sz="1000" dirty="0">
                          <a:latin typeface="Arial" panose="020B0604020202020204" pitchFamily="34" charset="0"/>
                          <a:cs typeface="Arial" panose="020B0604020202020204" pitchFamily="34" charset="0"/>
                        </a:rPr>
                        <a:t>annually</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100% of audit</a:t>
                      </a:r>
                    </a:p>
                    <a:p>
                      <a:r>
                        <a:rPr lang="en-GB" sz="1000" dirty="0">
                          <a:latin typeface="Arial" panose="020B0604020202020204" pitchFamily="34" charset="0"/>
                          <a:cs typeface="Arial" panose="020B0604020202020204" pitchFamily="34" charset="0"/>
                        </a:rPr>
                        <a:t>queries resolved</a:t>
                      </a:r>
                    </a:p>
                    <a:p>
                      <a:r>
                        <a:rPr lang="en-GB" sz="1000" dirty="0">
                          <a:latin typeface="Arial" panose="020B0604020202020204" pitchFamily="34" charset="0"/>
                          <a:cs typeface="Arial" panose="020B0604020202020204" pitchFamily="34" charset="0"/>
                        </a:rPr>
                        <a:t>and findings</a:t>
                      </a:r>
                    </a:p>
                    <a:p>
                      <a:r>
                        <a:rPr lang="en-GB" sz="1000" dirty="0">
                          <a:latin typeface="Arial" panose="020B0604020202020204" pitchFamily="34" charset="0"/>
                          <a:cs typeface="Arial" panose="020B0604020202020204" pitchFamily="34" charset="0"/>
                        </a:rPr>
                        <a:t>register updated</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External and</a:t>
                      </a:r>
                    </a:p>
                    <a:p>
                      <a:r>
                        <a:rPr lang="en-GB" sz="1000" dirty="0">
                          <a:latin typeface="Arial" panose="020B0604020202020204" pitchFamily="34" charset="0"/>
                          <a:cs typeface="Arial" panose="020B0604020202020204" pitchFamily="34" charset="0"/>
                        </a:rPr>
                        <a:t>Internal audit</a:t>
                      </a:r>
                    </a:p>
                    <a:p>
                      <a:r>
                        <a:rPr lang="en-GB" sz="1000" dirty="0">
                          <a:latin typeface="Arial" panose="020B0604020202020204" pitchFamily="34" charset="0"/>
                          <a:cs typeface="Arial" panose="020B0604020202020204" pitchFamily="34" charset="0"/>
                        </a:rPr>
                        <a:t>findings register</a:t>
                      </a:r>
                    </a:p>
                    <a:p>
                      <a:r>
                        <a:rPr lang="en-GB" sz="1000" dirty="0">
                          <a:latin typeface="Arial" panose="020B0604020202020204" pitchFamily="34" charset="0"/>
                          <a:cs typeface="Arial" panose="020B0604020202020204" pitchFamily="34" charset="0"/>
                        </a:rPr>
                        <a:t>has been updated</a:t>
                      </a:r>
                    </a:p>
                    <a:p>
                      <a:r>
                        <a:rPr lang="en-GB" sz="1000" dirty="0">
                          <a:latin typeface="Arial" panose="020B0604020202020204" pitchFamily="34" charset="0"/>
                          <a:cs typeface="Arial" panose="020B0604020202020204" pitchFamily="34" charset="0"/>
                        </a:rPr>
                        <a:t>and all audit</a:t>
                      </a:r>
                    </a:p>
                    <a:p>
                      <a:r>
                        <a:rPr lang="en-GB" sz="1000" dirty="0">
                          <a:latin typeface="Arial" panose="020B0604020202020204" pitchFamily="34" charset="0"/>
                          <a:cs typeface="Arial" panose="020B0604020202020204" pitchFamily="34" charset="0"/>
                        </a:rPr>
                        <a:t>findings resolved</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100% of all</a:t>
                      </a:r>
                    </a:p>
                    <a:p>
                      <a:r>
                        <a:rPr lang="en-GB" sz="1000" dirty="0">
                          <a:latin typeface="Arial" panose="020B0604020202020204" pitchFamily="34" charset="0"/>
                          <a:cs typeface="Arial" panose="020B0604020202020204" pitchFamily="34" charset="0"/>
                        </a:rPr>
                        <a:t>queries on</a:t>
                      </a:r>
                    </a:p>
                    <a:p>
                      <a:r>
                        <a:rPr lang="en-GB" sz="1000" dirty="0">
                          <a:latin typeface="Arial" panose="020B0604020202020204" pitchFamily="34" charset="0"/>
                          <a:cs typeface="Arial" panose="020B0604020202020204" pitchFamily="34" charset="0"/>
                        </a:rPr>
                        <a:t>internal and</a:t>
                      </a:r>
                    </a:p>
                    <a:p>
                      <a:r>
                        <a:rPr lang="en-GB" sz="1000" dirty="0">
                          <a:latin typeface="Arial" panose="020B0604020202020204" pitchFamily="34" charset="0"/>
                          <a:cs typeface="Arial" panose="020B0604020202020204" pitchFamily="34" charset="0"/>
                        </a:rPr>
                        <a:t>external</a:t>
                      </a:r>
                    </a:p>
                    <a:p>
                      <a:r>
                        <a:rPr lang="en-GB" sz="1000" dirty="0">
                          <a:latin typeface="Arial" panose="020B0604020202020204" pitchFamily="34" charset="0"/>
                          <a:cs typeface="Arial" panose="020B0604020202020204" pitchFamily="34" charset="0"/>
                        </a:rPr>
                        <a:t>audit findings</a:t>
                      </a:r>
                    </a:p>
                    <a:p>
                      <a:r>
                        <a:rPr lang="en-GB" sz="1000" dirty="0">
                          <a:latin typeface="Arial" panose="020B0604020202020204" pitchFamily="34" charset="0"/>
                          <a:cs typeface="Arial" panose="020B0604020202020204" pitchFamily="34" charset="0"/>
                        </a:rPr>
                        <a:t>resolved</a:t>
                      </a:r>
                    </a:p>
                    <a:p>
                      <a:r>
                        <a:rPr lang="en-GB" sz="1000" dirty="0">
                          <a:latin typeface="Arial" panose="020B0604020202020204" pitchFamily="34" charset="0"/>
                          <a:cs typeface="Arial" panose="020B0604020202020204" pitchFamily="34" charset="0"/>
                        </a:rPr>
                        <a:t>annually</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85.33 % of</a:t>
                      </a:r>
                    </a:p>
                    <a:p>
                      <a:r>
                        <a:rPr lang="en-GB" sz="1000" dirty="0">
                          <a:latin typeface="Arial" panose="020B0604020202020204" pitchFamily="34" charset="0"/>
                          <a:cs typeface="Arial" panose="020B0604020202020204" pitchFamily="34" charset="0"/>
                        </a:rPr>
                        <a:t>all queries</a:t>
                      </a:r>
                    </a:p>
                    <a:p>
                      <a:r>
                        <a:rPr lang="en-GB" sz="1000" dirty="0">
                          <a:latin typeface="Arial" panose="020B0604020202020204" pitchFamily="34" charset="0"/>
                          <a:cs typeface="Arial" panose="020B0604020202020204" pitchFamily="34" charset="0"/>
                        </a:rPr>
                        <a:t>on internal</a:t>
                      </a:r>
                    </a:p>
                    <a:p>
                      <a:r>
                        <a:rPr lang="en-GB" sz="1000" dirty="0">
                          <a:latin typeface="Arial" panose="020B0604020202020204" pitchFamily="34" charset="0"/>
                          <a:cs typeface="Arial" panose="020B0604020202020204" pitchFamily="34" charset="0"/>
                        </a:rPr>
                        <a:t>and external</a:t>
                      </a:r>
                    </a:p>
                    <a:p>
                      <a:r>
                        <a:rPr lang="en-GB" sz="1000" dirty="0">
                          <a:latin typeface="Arial" panose="020B0604020202020204" pitchFamily="34" charset="0"/>
                          <a:cs typeface="Arial" panose="020B0604020202020204" pitchFamily="34" charset="0"/>
                        </a:rPr>
                        <a:t>audit findings</a:t>
                      </a:r>
                    </a:p>
                    <a:p>
                      <a:r>
                        <a:rPr lang="en-GB" sz="1000" dirty="0">
                          <a:latin typeface="Arial" panose="020B0604020202020204" pitchFamily="34" charset="0"/>
                          <a:cs typeface="Arial" panose="020B0604020202020204" pitchFamily="34" charset="0"/>
                        </a:rPr>
                        <a:t>resolved</a:t>
                      </a:r>
                    </a:p>
                    <a:p>
                      <a:r>
                        <a:rPr lang="en-GB" sz="1000" dirty="0">
                          <a:latin typeface="Arial" panose="020B0604020202020204" pitchFamily="34" charset="0"/>
                          <a:cs typeface="Arial" panose="020B0604020202020204" pitchFamily="34" charset="0"/>
                        </a:rPr>
                        <a:t>annually</a:t>
                      </a:r>
                      <a:endParaRPr lang="en-ZA" sz="1000" dirty="0">
                        <a:latin typeface="Arial" panose="020B0604020202020204" pitchFamily="34" charset="0"/>
                        <a:cs typeface="Arial" panose="020B0604020202020204" pitchFamily="34" charset="0"/>
                      </a:endParaRPr>
                    </a:p>
                  </a:txBody>
                  <a:tcPr/>
                </a:tc>
                <a:tc>
                  <a:txBody>
                    <a:bodyPr/>
                    <a:lstStyle/>
                    <a:p>
                      <a:r>
                        <a:rPr lang="en-ZA" sz="1000" dirty="0">
                          <a:latin typeface="Arial" panose="020B0604020202020204" pitchFamily="34" charset="0"/>
                          <a:cs typeface="Arial" panose="020B0604020202020204" pitchFamily="34" charset="0"/>
                        </a:rPr>
                        <a:t>Target</a:t>
                      </a:r>
                    </a:p>
                    <a:p>
                      <a:r>
                        <a:rPr lang="en-ZA" sz="1000" dirty="0">
                          <a:latin typeface="Arial" panose="020B0604020202020204" pitchFamily="34" charset="0"/>
                          <a:cs typeface="Arial" panose="020B0604020202020204" pitchFamily="34" charset="0"/>
                        </a:rPr>
                        <a:t>partially met</a:t>
                      </a:r>
                    </a:p>
                  </a:txBody>
                  <a:tcPr/>
                </a:tc>
                <a:tc>
                  <a:txBody>
                    <a:bodyPr/>
                    <a:lstStyle/>
                    <a:p>
                      <a:r>
                        <a:rPr lang="en-GB" sz="1000" dirty="0">
                          <a:latin typeface="Arial" panose="020B0604020202020204" pitchFamily="34" charset="0"/>
                          <a:cs typeface="Arial" panose="020B0604020202020204" pitchFamily="34" charset="0"/>
                        </a:rPr>
                        <a:t>Remaining</a:t>
                      </a:r>
                    </a:p>
                    <a:p>
                      <a:r>
                        <a:rPr lang="en-GB" sz="1000" dirty="0">
                          <a:latin typeface="Arial" panose="020B0604020202020204" pitchFamily="34" charset="0"/>
                          <a:cs typeface="Arial" panose="020B0604020202020204" pitchFamily="34" charset="0"/>
                        </a:rPr>
                        <a:t>queries</a:t>
                      </a:r>
                    </a:p>
                    <a:p>
                      <a:r>
                        <a:rPr lang="en-GB" sz="1000" dirty="0">
                          <a:latin typeface="Arial" panose="020B0604020202020204" pitchFamily="34" charset="0"/>
                          <a:cs typeface="Arial" panose="020B0604020202020204" pitchFamily="34" charset="0"/>
                        </a:rPr>
                        <a:t>are under</a:t>
                      </a:r>
                    </a:p>
                    <a:p>
                      <a:r>
                        <a:rPr lang="en-GB" sz="1000" dirty="0">
                          <a:latin typeface="Arial" panose="020B0604020202020204" pitchFamily="34" charset="0"/>
                          <a:cs typeface="Arial" panose="020B0604020202020204" pitchFamily="34" charset="0"/>
                        </a:rPr>
                        <a:t>investigation</a:t>
                      </a:r>
                    </a:p>
                    <a:p>
                      <a:r>
                        <a:rPr lang="en-GB" sz="1000" dirty="0">
                          <a:latin typeface="Arial" panose="020B0604020202020204" pitchFamily="34" charset="0"/>
                          <a:cs typeface="Arial" panose="020B0604020202020204" pitchFamily="34" charset="0"/>
                        </a:rPr>
                        <a:t>and report will</a:t>
                      </a:r>
                    </a:p>
                    <a:p>
                      <a:r>
                        <a:rPr lang="en-GB" sz="1000" dirty="0">
                          <a:latin typeface="Arial" panose="020B0604020202020204" pitchFamily="34" charset="0"/>
                          <a:cs typeface="Arial" panose="020B0604020202020204" pitchFamily="34" charset="0"/>
                        </a:rPr>
                        <a:t>be updated as</a:t>
                      </a:r>
                    </a:p>
                    <a:p>
                      <a:r>
                        <a:rPr lang="en-GB" sz="1000" dirty="0">
                          <a:latin typeface="Arial" panose="020B0604020202020204" pitchFamily="34" charset="0"/>
                          <a:cs typeface="Arial" panose="020B0604020202020204" pitchFamily="34" charset="0"/>
                        </a:rPr>
                        <a:t>soon as the</a:t>
                      </a:r>
                    </a:p>
                    <a:p>
                      <a:r>
                        <a:rPr lang="en-GB" sz="1000" dirty="0">
                          <a:latin typeface="Arial" panose="020B0604020202020204" pitchFamily="34" charset="0"/>
                          <a:cs typeface="Arial" panose="020B0604020202020204" pitchFamily="34" charset="0"/>
                        </a:rPr>
                        <a:t>matters are</a:t>
                      </a:r>
                    </a:p>
                    <a:p>
                      <a:r>
                        <a:rPr lang="en-GB" sz="1000" dirty="0">
                          <a:latin typeface="Arial" panose="020B0604020202020204" pitchFamily="34" charset="0"/>
                          <a:cs typeface="Arial" panose="020B0604020202020204" pitchFamily="34" charset="0"/>
                        </a:rPr>
                        <a:t>concluded.</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2238528"/>
                  </a:ext>
                </a:extLst>
              </a:tr>
              <a:tr h="1092617">
                <a:tc vMerge="1">
                  <a:txBody>
                    <a:bodyPr/>
                    <a:lstStyle/>
                    <a:p>
                      <a:endParaRPr lang="en-ZA"/>
                    </a:p>
                  </a:txBody>
                  <a:tcPr/>
                </a:tc>
                <a:tc vMerge="1">
                  <a:txBody>
                    <a:bodyPr/>
                    <a:lstStyle/>
                    <a:p>
                      <a:endParaRPr lang="en-ZA" dirty="0"/>
                    </a:p>
                  </a:txBody>
                  <a:tcPr/>
                </a:tc>
                <a:tc>
                  <a:txBody>
                    <a:bodyPr/>
                    <a:lstStyle/>
                    <a:p>
                      <a:r>
                        <a:rPr lang="en-GB" sz="1000" dirty="0">
                          <a:latin typeface="Arial" panose="020B0604020202020204" pitchFamily="34" charset="0"/>
                          <a:cs typeface="Arial" panose="020B0604020202020204" pitchFamily="34" charset="0"/>
                        </a:rPr>
                        <a:t>Number of reports</a:t>
                      </a:r>
                    </a:p>
                    <a:p>
                      <a:r>
                        <a:rPr lang="en-GB" sz="1000" dirty="0">
                          <a:latin typeface="Arial" panose="020B0604020202020204" pitchFamily="34" charset="0"/>
                          <a:cs typeface="Arial" panose="020B0604020202020204" pitchFamily="34" charset="0"/>
                        </a:rPr>
                        <a:t>on implemented</a:t>
                      </a:r>
                    </a:p>
                    <a:p>
                      <a:r>
                        <a:rPr lang="en-GB" sz="1000" dirty="0">
                          <a:latin typeface="Arial" panose="020B0604020202020204" pitchFamily="34" charset="0"/>
                          <a:cs typeface="Arial" panose="020B0604020202020204" pitchFamily="34" charset="0"/>
                        </a:rPr>
                        <a:t>risk management</a:t>
                      </a:r>
                    </a:p>
                    <a:p>
                      <a:r>
                        <a:rPr lang="en-GB" sz="1000" dirty="0">
                          <a:latin typeface="Arial" panose="020B0604020202020204" pitchFamily="34" charset="0"/>
                          <a:cs typeface="Arial" panose="020B0604020202020204" pitchFamily="34" charset="0"/>
                        </a:rPr>
                        <a:t>strategy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1 risk workshop</a:t>
                      </a:r>
                    </a:p>
                    <a:p>
                      <a:r>
                        <a:rPr lang="en-GB" sz="1000" dirty="0">
                          <a:latin typeface="Arial" panose="020B0604020202020204" pitchFamily="34" charset="0"/>
                          <a:cs typeface="Arial" panose="020B0604020202020204" pitchFamily="34" charset="0"/>
                        </a:rPr>
                        <a:t>conducted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Risk Management</a:t>
                      </a:r>
                    </a:p>
                    <a:p>
                      <a:r>
                        <a:rPr lang="en-GB" sz="1000" dirty="0">
                          <a:latin typeface="Arial" panose="020B0604020202020204" pitchFamily="34" charset="0"/>
                          <a:cs typeface="Arial" panose="020B0604020202020204" pitchFamily="34" charset="0"/>
                        </a:rPr>
                        <a:t>Workshop</a:t>
                      </a:r>
                    </a:p>
                    <a:p>
                      <a:r>
                        <a:rPr lang="en-GB" sz="1000" dirty="0">
                          <a:latin typeface="Arial" panose="020B0604020202020204" pitchFamily="34" charset="0"/>
                          <a:cs typeface="Arial" panose="020B0604020202020204" pitchFamily="34" charset="0"/>
                        </a:rPr>
                        <a:t>conducted, and</a:t>
                      </a:r>
                    </a:p>
                    <a:p>
                      <a:r>
                        <a:rPr lang="en-GB" sz="1000" dirty="0">
                          <a:latin typeface="Arial" panose="020B0604020202020204" pitchFamily="34" charset="0"/>
                          <a:cs typeface="Arial" panose="020B0604020202020204" pitchFamily="34" charset="0"/>
                        </a:rPr>
                        <a:t>risk register</a:t>
                      </a:r>
                    </a:p>
                    <a:p>
                      <a:r>
                        <a:rPr lang="en-GB" sz="1000" dirty="0">
                          <a:latin typeface="Arial" panose="020B0604020202020204" pitchFamily="34" charset="0"/>
                          <a:cs typeface="Arial" panose="020B0604020202020204" pitchFamily="34" charset="0"/>
                        </a:rPr>
                        <a:t>updated annually</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4 reports on</a:t>
                      </a:r>
                    </a:p>
                    <a:p>
                      <a:r>
                        <a:rPr lang="en-GB" sz="1000" dirty="0">
                          <a:latin typeface="Arial" panose="020B0604020202020204" pitchFamily="34" charset="0"/>
                          <a:cs typeface="Arial" panose="020B0604020202020204" pitchFamily="34" charset="0"/>
                        </a:rPr>
                        <a:t>implemented</a:t>
                      </a:r>
                    </a:p>
                    <a:p>
                      <a:r>
                        <a:rPr lang="en-GB" sz="1000" dirty="0">
                          <a:latin typeface="Arial" panose="020B0604020202020204" pitchFamily="34" charset="0"/>
                          <a:cs typeface="Arial" panose="020B0604020202020204" pitchFamily="34" charset="0"/>
                        </a:rPr>
                        <a:t>risk</a:t>
                      </a:r>
                    </a:p>
                    <a:p>
                      <a:r>
                        <a:rPr lang="en-GB" sz="1000" dirty="0">
                          <a:latin typeface="Arial" panose="020B0604020202020204" pitchFamily="34" charset="0"/>
                          <a:cs typeface="Arial" panose="020B0604020202020204" pitchFamily="34" charset="0"/>
                        </a:rPr>
                        <a:t>management</a:t>
                      </a:r>
                    </a:p>
                    <a:p>
                      <a:r>
                        <a:rPr lang="en-GB" sz="1000" dirty="0">
                          <a:latin typeface="Arial" panose="020B0604020202020204" pitchFamily="34" charset="0"/>
                          <a:cs typeface="Arial" panose="020B0604020202020204" pitchFamily="34" charset="0"/>
                        </a:rPr>
                        <a:t>strategies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4 reports on</a:t>
                      </a:r>
                    </a:p>
                    <a:p>
                      <a:r>
                        <a:rPr lang="en-GB" sz="1000" dirty="0">
                          <a:latin typeface="Arial" panose="020B0604020202020204" pitchFamily="34" charset="0"/>
                          <a:cs typeface="Arial" panose="020B0604020202020204" pitchFamily="34" charset="0"/>
                        </a:rPr>
                        <a:t>implemented</a:t>
                      </a:r>
                    </a:p>
                    <a:p>
                      <a:r>
                        <a:rPr lang="en-GB" sz="1000" dirty="0">
                          <a:latin typeface="Arial" panose="020B0604020202020204" pitchFamily="34" charset="0"/>
                          <a:cs typeface="Arial" panose="020B0604020202020204" pitchFamily="34" charset="0"/>
                        </a:rPr>
                        <a:t>risk</a:t>
                      </a:r>
                    </a:p>
                    <a:p>
                      <a:r>
                        <a:rPr lang="en-GB" sz="1000" dirty="0">
                          <a:latin typeface="Arial" panose="020B0604020202020204" pitchFamily="34" charset="0"/>
                          <a:cs typeface="Arial" panose="020B0604020202020204" pitchFamily="34" charset="0"/>
                        </a:rPr>
                        <a:t>management</a:t>
                      </a:r>
                    </a:p>
                    <a:p>
                      <a:r>
                        <a:rPr lang="en-GB" sz="1000" dirty="0">
                          <a:latin typeface="Arial" panose="020B0604020202020204" pitchFamily="34" charset="0"/>
                          <a:cs typeface="Arial" panose="020B0604020202020204" pitchFamily="34" charset="0"/>
                        </a:rPr>
                        <a:t>strategies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Target met</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No deviation</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6639810"/>
                  </a:ext>
                </a:extLst>
              </a:tr>
            </a:tbl>
          </a:graphicData>
        </a:graphic>
      </p:graphicFrame>
    </p:spTree>
    <p:extLst>
      <p:ext uri="{BB962C8B-B14F-4D97-AF65-F5344CB8AC3E}">
        <p14:creationId xmlns:p14="http://schemas.microsoft.com/office/powerpoint/2010/main" val="2679464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7BC75-B9A2-4A26-8265-77A65BBDF09C}"/>
              </a:ext>
            </a:extLst>
          </p:cNvPr>
          <p:cNvSpPr>
            <a:spLocks noGrp="1"/>
          </p:cNvSpPr>
          <p:nvPr>
            <p:ph type="title"/>
          </p:nvPr>
        </p:nvSpPr>
        <p:spPr>
          <a:xfrm>
            <a:off x="3719736" y="274638"/>
            <a:ext cx="7862664" cy="1143000"/>
          </a:xfrm>
        </p:spPr>
        <p:txBody>
          <a:bodyPr>
            <a:normAutofit fontScale="90000"/>
          </a:bodyPr>
          <a:lstStyle/>
          <a:p>
            <a:r>
              <a:rPr lang="en-GB" dirty="0"/>
              <a:t>Graphic Presentation of Administration Achievements</a:t>
            </a:r>
            <a:endParaRPr lang="en-ZA" dirty="0"/>
          </a:p>
        </p:txBody>
      </p:sp>
      <p:graphicFrame>
        <p:nvGraphicFramePr>
          <p:cNvPr id="9" name="Content Placeholder 8">
            <a:extLst>
              <a:ext uri="{FF2B5EF4-FFF2-40B4-BE49-F238E27FC236}">
                <a16:creationId xmlns:a16="http://schemas.microsoft.com/office/drawing/2014/main" id="{B9B0B228-3ACC-46DA-8D6C-44071508AEA6}"/>
              </a:ext>
            </a:extLst>
          </p:cNvPr>
          <p:cNvGraphicFramePr>
            <a:graphicFrameLocks noGrp="1"/>
          </p:cNvGraphicFramePr>
          <p:nvPr>
            <p:ph idx="1"/>
            <p:extLst>
              <p:ext uri="{D42A27DB-BD31-4B8C-83A1-F6EECF244321}">
                <p14:modId xmlns:p14="http://schemas.microsoft.com/office/powerpoint/2010/main" val="1776738165"/>
              </p:ext>
            </p:extLst>
          </p:nvPr>
        </p:nvGraphicFramePr>
        <p:xfrm>
          <a:off x="609600" y="1484785"/>
          <a:ext cx="10972800"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6596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FC398-6731-445E-AB4C-A9192D9591A3}"/>
              </a:ext>
            </a:extLst>
          </p:cNvPr>
          <p:cNvSpPr>
            <a:spLocks noGrp="1"/>
          </p:cNvSpPr>
          <p:nvPr>
            <p:ph type="title"/>
          </p:nvPr>
        </p:nvSpPr>
        <p:spPr>
          <a:xfrm>
            <a:off x="2639616" y="274638"/>
            <a:ext cx="8942784" cy="1143000"/>
          </a:xfrm>
        </p:spPr>
        <p:txBody>
          <a:bodyPr>
            <a:noAutofit/>
          </a:bodyPr>
          <a:lstStyle/>
          <a:p>
            <a:r>
              <a:rPr lang="en-ZA" sz="3200" dirty="0"/>
              <a:t>Programme 2: Legal Services and Conflict Resolution (LSCR) </a:t>
            </a:r>
          </a:p>
        </p:txBody>
      </p:sp>
      <p:graphicFrame>
        <p:nvGraphicFramePr>
          <p:cNvPr id="4" name="Table 4">
            <a:extLst>
              <a:ext uri="{FF2B5EF4-FFF2-40B4-BE49-F238E27FC236}">
                <a16:creationId xmlns:a16="http://schemas.microsoft.com/office/drawing/2014/main" id="{9AF4A81F-4631-45CD-B24C-0ADFB66FA994}"/>
              </a:ext>
            </a:extLst>
          </p:cNvPr>
          <p:cNvGraphicFramePr>
            <a:graphicFrameLocks noGrp="1"/>
          </p:cNvGraphicFramePr>
          <p:nvPr>
            <p:ph idx="1"/>
            <p:extLst>
              <p:ext uri="{D42A27DB-BD31-4B8C-83A1-F6EECF244321}">
                <p14:modId xmlns:p14="http://schemas.microsoft.com/office/powerpoint/2010/main" val="4155381390"/>
              </p:ext>
            </p:extLst>
          </p:nvPr>
        </p:nvGraphicFramePr>
        <p:xfrm>
          <a:off x="263353" y="1628800"/>
          <a:ext cx="11319047" cy="4411980"/>
        </p:xfrm>
        <a:graphic>
          <a:graphicData uri="http://schemas.openxmlformats.org/drawingml/2006/table">
            <a:tbl>
              <a:tblPr firstRow="1" bandRow="1">
                <a:tableStyleId>{7DF18680-E054-41AD-8BC1-D1AEF772440D}</a:tableStyleId>
              </a:tblPr>
              <a:tblGrid>
                <a:gridCol w="1188483">
                  <a:extLst>
                    <a:ext uri="{9D8B030D-6E8A-4147-A177-3AD203B41FA5}">
                      <a16:colId xmlns:a16="http://schemas.microsoft.com/office/drawing/2014/main" val="4065526049"/>
                    </a:ext>
                  </a:extLst>
                </a:gridCol>
                <a:gridCol w="1326860">
                  <a:extLst>
                    <a:ext uri="{9D8B030D-6E8A-4147-A177-3AD203B41FA5}">
                      <a16:colId xmlns:a16="http://schemas.microsoft.com/office/drawing/2014/main" val="3559476002"/>
                    </a:ext>
                  </a:extLst>
                </a:gridCol>
                <a:gridCol w="1124387">
                  <a:extLst>
                    <a:ext uri="{9D8B030D-6E8A-4147-A177-3AD203B41FA5}">
                      <a16:colId xmlns:a16="http://schemas.microsoft.com/office/drawing/2014/main" val="3220008062"/>
                    </a:ext>
                  </a:extLst>
                </a:gridCol>
                <a:gridCol w="1184806">
                  <a:extLst>
                    <a:ext uri="{9D8B030D-6E8A-4147-A177-3AD203B41FA5}">
                      <a16:colId xmlns:a16="http://schemas.microsoft.com/office/drawing/2014/main" val="2924000856"/>
                    </a:ext>
                  </a:extLst>
                </a:gridCol>
                <a:gridCol w="1266442">
                  <a:extLst>
                    <a:ext uri="{9D8B030D-6E8A-4147-A177-3AD203B41FA5}">
                      <a16:colId xmlns:a16="http://schemas.microsoft.com/office/drawing/2014/main" val="4063293872"/>
                    </a:ext>
                  </a:extLst>
                </a:gridCol>
                <a:gridCol w="965806">
                  <a:extLst>
                    <a:ext uri="{9D8B030D-6E8A-4147-A177-3AD203B41FA5}">
                      <a16:colId xmlns:a16="http://schemas.microsoft.com/office/drawing/2014/main" val="2871937114"/>
                    </a:ext>
                  </a:extLst>
                </a:gridCol>
                <a:gridCol w="1584176">
                  <a:extLst>
                    <a:ext uri="{9D8B030D-6E8A-4147-A177-3AD203B41FA5}">
                      <a16:colId xmlns:a16="http://schemas.microsoft.com/office/drawing/2014/main" val="3214086818"/>
                    </a:ext>
                  </a:extLst>
                </a:gridCol>
                <a:gridCol w="1224136">
                  <a:extLst>
                    <a:ext uri="{9D8B030D-6E8A-4147-A177-3AD203B41FA5}">
                      <a16:colId xmlns:a16="http://schemas.microsoft.com/office/drawing/2014/main" val="196928449"/>
                    </a:ext>
                  </a:extLst>
                </a:gridCol>
                <a:gridCol w="1453951">
                  <a:extLst>
                    <a:ext uri="{9D8B030D-6E8A-4147-A177-3AD203B41FA5}">
                      <a16:colId xmlns:a16="http://schemas.microsoft.com/office/drawing/2014/main" val="2411943663"/>
                    </a:ext>
                  </a:extLst>
                </a:gridCol>
              </a:tblGrid>
              <a:tr h="370840">
                <a:tc>
                  <a:txBody>
                    <a:bodyPr/>
                    <a:lstStyle/>
                    <a:p>
                      <a:r>
                        <a:rPr lang="en-GB" sz="1050" dirty="0">
                          <a:solidFill>
                            <a:schemeClr val="tx1"/>
                          </a:solidFill>
                          <a:latin typeface="Arial" panose="020B0604020202020204" pitchFamily="34" charset="0"/>
                          <a:cs typeface="Arial" panose="020B0604020202020204" pitchFamily="34" charset="0"/>
                        </a:rPr>
                        <a:t>Outcomes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Outputs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Output Indicators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Audited Actual Performance 2018/19</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Audited Actual Performance 2019/20</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Planned Annual Targets 2020/21</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Actual Achievement 2020/21</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GB" sz="1050" dirty="0">
                          <a:solidFill>
                            <a:schemeClr val="tx1"/>
                          </a:solidFill>
                          <a:latin typeface="Arial" panose="020B0604020202020204" pitchFamily="34" charset="0"/>
                          <a:cs typeface="Arial" panose="020B0604020202020204" pitchFamily="34" charset="0"/>
                        </a:rPr>
                        <a:t>Deviation</a:t>
                      </a:r>
                    </a:p>
                    <a:p>
                      <a:r>
                        <a:rPr lang="en-GB" sz="1050" dirty="0">
                          <a:solidFill>
                            <a:schemeClr val="tx1"/>
                          </a:solidFill>
                          <a:latin typeface="Arial" panose="020B0604020202020204" pitchFamily="34" charset="0"/>
                          <a:cs typeface="Arial" panose="020B0604020202020204" pitchFamily="34" charset="0"/>
                        </a:rPr>
                        <a:t>from</a:t>
                      </a:r>
                    </a:p>
                    <a:p>
                      <a:r>
                        <a:rPr lang="en-GB" sz="1050" dirty="0">
                          <a:solidFill>
                            <a:schemeClr val="tx1"/>
                          </a:solidFill>
                          <a:latin typeface="Arial" panose="020B0604020202020204" pitchFamily="34" charset="0"/>
                          <a:cs typeface="Arial" panose="020B0604020202020204" pitchFamily="34" charset="0"/>
                        </a:rPr>
                        <a:t>planned target</a:t>
                      </a:r>
                    </a:p>
                    <a:p>
                      <a:r>
                        <a:rPr lang="en-GB" sz="1050" dirty="0">
                          <a:solidFill>
                            <a:schemeClr val="tx1"/>
                          </a:solidFill>
                          <a:latin typeface="Arial" panose="020B0604020202020204" pitchFamily="34" charset="0"/>
                          <a:cs typeface="Arial" panose="020B0604020202020204" pitchFamily="34" charset="0"/>
                        </a:rPr>
                        <a:t>to actual</a:t>
                      </a:r>
                    </a:p>
                    <a:p>
                      <a:r>
                        <a:rPr lang="en-GB" sz="1050" dirty="0">
                          <a:solidFill>
                            <a:schemeClr val="tx1"/>
                          </a:solidFill>
                          <a:latin typeface="Arial" panose="020B0604020202020204" pitchFamily="34" charset="0"/>
                          <a:cs typeface="Arial" panose="020B0604020202020204" pitchFamily="34" charset="0"/>
                        </a:rPr>
                        <a:t>achievement</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r>
                        <a:rPr lang="en-ZA" sz="1050" dirty="0">
                          <a:solidFill>
                            <a:schemeClr val="tx1"/>
                          </a:solidFill>
                          <a:latin typeface="Arial" panose="020B0604020202020204" pitchFamily="34" charset="0"/>
                          <a:cs typeface="Arial" panose="020B0604020202020204" pitchFamily="34" charset="0"/>
                        </a:rPr>
                        <a:t>Reasons for</a:t>
                      </a:r>
                    </a:p>
                    <a:p>
                      <a:r>
                        <a:rPr lang="en-ZA" sz="1050" dirty="0">
                          <a:solidFill>
                            <a:schemeClr val="tx1"/>
                          </a:solidFill>
                          <a:latin typeface="Arial" panose="020B0604020202020204" pitchFamily="34" charset="0"/>
                          <a:cs typeface="Arial" panose="020B0604020202020204" pitchFamily="34" charset="0"/>
                        </a:rPr>
                        <a:t>deviations</a:t>
                      </a:r>
                    </a:p>
                  </a:txBody>
                  <a:tcPr/>
                </a:tc>
                <a:extLst>
                  <a:ext uri="{0D108BD9-81ED-4DB2-BD59-A6C34878D82A}">
                    <a16:rowId xmlns:a16="http://schemas.microsoft.com/office/drawing/2014/main" val="531045172"/>
                  </a:ext>
                </a:extLst>
              </a:tr>
              <a:tr h="370840">
                <a:tc rowSpan="2">
                  <a:txBody>
                    <a:bodyPr/>
                    <a:lstStyle/>
                    <a:p>
                      <a:r>
                        <a:rPr lang="en-GB" sz="1050" b="1" dirty="0">
                          <a:latin typeface="Arial" panose="020B0604020202020204" pitchFamily="34" charset="0"/>
                          <a:cs typeface="Arial" panose="020B0604020202020204" pitchFamily="34" charset="0"/>
                        </a:rPr>
                        <a:t>Strengthened</a:t>
                      </a:r>
                    </a:p>
                    <a:p>
                      <a:r>
                        <a:rPr lang="en-GB" sz="1050" b="1" dirty="0">
                          <a:latin typeface="Arial" panose="020B0604020202020204" pitchFamily="34" charset="0"/>
                          <a:cs typeface="Arial" panose="020B0604020202020204" pitchFamily="34" charset="0"/>
                        </a:rPr>
                        <a:t>conflict</a:t>
                      </a:r>
                    </a:p>
                    <a:p>
                      <a:r>
                        <a:rPr lang="en-GB" sz="1050" b="1" dirty="0">
                          <a:latin typeface="Arial" panose="020B0604020202020204" pitchFamily="34" charset="0"/>
                          <a:cs typeface="Arial" panose="020B0604020202020204" pitchFamily="34" charset="0"/>
                        </a:rPr>
                        <a:t>resolution and</a:t>
                      </a:r>
                    </a:p>
                    <a:p>
                      <a:r>
                        <a:rPr lang="en-GB" sz="1050" b="1" dirty="0">
                          <a:latin typeface="Arial" panose="020B0604020202020204" pitchFamily="34" charset="0"/>
                          <a:cs typeface="Arial" panose="020B0604020202020204" pitchFamily="34" charset="0"/>
                        </a:rPr>
                        <a:t>legislative</a:t>
                      </a:r>
                    </a:p>
                    <a:p>
                      <a:r>
                        <a:rPr lang="en-GB" sz="1050" b="1" dirty="0">
                          <a:latin typeface="Arial" panose="020B0604020202020204" pitchFamily="34" charset="0"/>
                          <a:cs typeface="Arial" panose="020B0604020202020204" pitchFamily="34" charset="0"/>
                        </a:rPr>
                        <a:t>reviews to</a:t>
                      </a:r>
                    </a:p>
                    <a:p>
                      <a:r>
                        <a:rPr lang="en-GB" sz="1050" b="1" dirty="0">
                          <a:latin typeface="Arial" panose="020B0604020202020204" pitchFamily="34" charset="0"/>
                          <a:cs typeface="Arial" panose="020B0604020202020204" pitchFamily="34" charset="0"/>
                        </a:rPr>
                        <a:t>promote</a:t>
                      </a:r>
                    </a:p>
                    <a:p>
                      <a:r>
                        <a:rPr lang="en-GB" sz="1050" b="1" dirty="0">
                          <a:latin typeface="Arial" panose="020B0604020202020204" pitchFamily="34" charset="0"/>
                          <a:cs typeface="Arial" panose="020B0604020202020204" pitchFamily="34" charset="0"/>
                        </a:rPr>
                        <a:t>and protect</a:t>
                      </a:r>
                    </a:p>
                    <a:p>
                      <a:r>
                        <a:rPr lang="en-GB" sz="1050" b="1" dirty="0">
                          <a:latin typeface="Arial" panose="020B0604020202020204" pitchFamily="34" charset="0"/>
                          <a:cs typeface="Arial" panose="020B0604020202020204" pitchFamily="34" charset="0"/>
                        </a:rPr>
                        <a:t>cultural,</a:t>
                      </a:r>
                    </a:p>
                    <a:p>
                      <a:r>
                        <a:rPr lang="en-GB" sz="1050" b="1" dirty="0">
                          <a:latin typeface="Arial" panose="020B0604020202020204" pitchFamily="34" charset="0"/>
                          <a:cs typeface="Arial" panose="020B0604020202020204" pitchFamily="34" charset="0"/>
                        </a:rPr>
                        <a:t>religious and</a:t>
                      </a:r>
                    </a:p>
                    <a:p>
                      <a:r>
                        <a:rPr lang="en-GB" sz="1050" b="1" dirty="0">
                          <a:latin typeface="Arial" panose="020B0604020202020204" pitchFamily="34" charset="0"/>
                          <a:cs typeface="Arial" panose="020B0604020202020204" pitchFamily="34" charset="0"/>
                        </a:rPr>
                        <a:t>linguistic</a:t>
                      </a:r>
                    </a:p>
                    <a:p>
                      <a:r>
                        <a:rPr lang="en-GB" sz="1050" b="1" dirty="0">
                          <a:latin typeface="Arial" panose="020B0604020202020204" pitchFamily="34" charset="0"/>
                          <a:cs typeface="Arial" panose="020B0604020202020204" pitchFamily="34" charset="0"/>
                        </a:rPr>
                        <a:t>rights of</a:t>
                      </a:r>
                    </a:p>
                    <a:p>
                      <a:r>
                        <a:rPr lang="en-GB" sz="1050" b="1" dirty="0">
                          <a:latin typeface="Arial" panose="020B0604020202020204" pitchFamily="34" charset="0"/>
                          <a:cs typeface="Arial" panose="020B0604020202020204" pitchFamily="34" charset="0"/>
                        </a:rPr>
                        <a:t>communities</a:t>
                      </a:r>
                      <a:endParaRPr lang="en-ZA" sz="1050" b="1"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Register of</a:t>
                      </a:r>
                    </a:p>
                    <a:p>
                      <a:r>
                        <a:rPr lang="en-GB" sz="1100" dirty="0">
                          <a:latin typeface="Arial" panose="020B0604020202020204" pitchFamily="34" charset="0"/>
                          <a:cs typeface="Arial" panose="020B0604020202020204" pitchFamily="34" charset="0"/>
                        </a:rPr>
                        <a:t>complaints/requests</a:t>
                      </a:r>
                    </a:p>
                    <a:p>
                      <a:r>
                        <a:rPr lang="en-GB" sz="1100" dirty="0">
                          <a:latin typeface="Arial" panose="020B0604020202020204" pitchFamily="34" charset="0"/>
                          <a:cs typeface="Arial" panose="020B0604020202020204" pitchFamily="34" charset="0"/>
                        </a:rPr>
                        <a:t>handled.</a:t>
                      </a:r>
                      <a:endParaRPr lang="en-ZA" sz="110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Percentage</a:t>
                      </a:r>
                    </a:p>
                    <a:p>
                      <a:r>
                        <a:rPr lang="en-GB" sz="1050" dirty="0">
                          <a:latin typeface="Arial" panose="020B0604020202020204" pitchFamily="34" charset="0"/>
                          <a:cs typeface="Arial" panose="020B0604020202020204" pitchFamily="34" charset="0"/>
                        </a:rPr>
                        <a:t>of complaints/</a:t>
                      </a:r>
                    </a:p>
                    <a:p>
                      <a:r>
                        <a:rPr lang="en-GB" sz="1050" dirty="0">
                          <a:latin typeface="Arial" panose="020B0604020202020204" pitchFamily="34" charset="0"/>
                          <a:cs typeface="Arial" panose="020B0604020202020204" pitchFamily="34" charset="0"/>
                        </a:rPr>
                        <a:t>requests handled</a:t>
                      </a:r>
                    </a:p>
                    <a:p>
                      <a:r>
                        <a:rPr lang="en-GB" sz="1050" dirty="0">
                          <a:latin typeface="Arial" panose="020B0604020202020204" pitchFamily="34" charset="0"/>
                          <a:cs typeface="Arial" panose="020B0604020202020204" pitchFamily="34" charset="0"/>
                        </a:rPr>
                        <a:t>per annum</a:t>
                      </a:r>
                      <a:endParaRPr lang="en-ZA" sz="105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100% of complaints</a:t>
                      </a:r>
                    </a:p>
                    <a:p>
                      <a:r>
                        <a:rPr lang="en-GB" sz="1050" dirty="0">
                          <a:latin typeface="Arial" panose="020B0604020202020204" pitchFamily="34" charset="0"/>
                          <a:cs typeface="Arial" panose="020B0604020202020204" pitchFamily="34" charset="0"/>
                        </a:rPr>
                        <a:t>and disputes</a:t>
                      </a:r>
                    </a:p>
                    <a:p>
                      <a:r>
                        <a:rPr lang="en-GB" sz="1050" dirty="0">
                          <a:latin typeface="Arial" panose="020B0604020202020204" pitchFamily="34" charset="0"/>
                          <a:cs typeface="Arial" panose="020B0604020202020204" pitchFamily="34" charset="0"/>
                        </a:rPr>
                        <a:t>received</a:t>
                      </a:r>
                    </a:p>
                    <a:p>
                      <a:r>
                        <a:rPr lang="en-GB" sz="1050" dirty="0">
                          <a:latin typeface="Arial" panose="020B0604020202020204" pitchFamily="34" charset="0"/>
                          <a:cs typeface="Arial" panose="020B0604020202020204" pitchFamily="34" charset="0"/>
                        </a:rPr>
                        <a:t>processed in line</a:t>
                      </a:r>
                    </a:p>
                    <a:p>
                      <a:r>
                        <a:rPr lang="en-GB" sz="1050" dirty="0">
                          <a:latin typeface="Arial" panose="020B0604020202020204" pitchFamily="34" charset="0"/>
                          <a:cs typeface="Arial" panose="020B0604020202020204" pitchFamily="34" charset="0"/>
                        </a:rPr>
                        <a:t>with Complaints</a:t>
                      </a:r>
                    </a:p>
                    <a:p>
                      <a:r>
                        <a:rPr lang="en-GB" sz="1050" dirty="0">
                          <a:latin typeface="Arial" panose="020B0604020202020204" pitchFamily="34" charset="0"/>
                          <a:cs typeface="Arial" panose="020B0604020202020204" pitchFamily="34" charset="0"/>
                        </a:rPr>
                        <a:t>Handling Manual</a:t>
                      </a:r>
                      <a:endParaRPr lang="en-ZA" sz="105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32% of Cases were processed in line with Complaints</a:t>
                      </a:r>
                    </a:p>
                    <a:p>
                      <a:r>
                        <a:rPr lang="en-GB" sz="1050" dirty="0">
                          <a:latin typeface="Arial" panose="020B0604020202020204" pitchFamily="34" charset="0"/>
                          <a:cs typeface="Arial" panose="020B0604020202020204" pitchFamily="34" charset="0"/>
                        </a:rPr>
                        <a:t>Handling Manual</a:t>
                      </a:r>
                      <a:endParaRPr lang="en-ZA" sz="105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80% of complaints</a:t>
                      </a:r>
                    </a:p>
                    <a:p>
                      <a:r>
                        <a:rPr lang="en-GB" sz="1050" dirty="0">
                          <a:latin typeface="Arial" panose="020B0604020202020204" pitchFamily="34" charset="0"/>
                          <a:cs typeface="Arial" panose="020B0604020202020204" pitchFamily="34" charset="0"/>
                        </a:rPr>
                        <a:t>(new and carried</a:t>
                      </a:r>
                    </a:p>
                    <a:p>
                      <a:r>
                        <a:rPr lang="en-GB" sz="1050" dirty="0">
                          <a:latin typeface="Arial" panose="020B0604020202020204" pitchFamily="34" charset="0"/>
                          <a:cs typeface="Arial" panose="020B0604020202020204" pitchFamily="34" charset="0"/>
                        </a:rPr>
                        <a:t>over) handled</a:t>
                      </a:r>
                    </a:p>
                    <a:p>
                      <a:r>
                        <a:rPr lang="en-GB" sz="1050" dirty="0">
                          <a:latin typeface="Arial" panose="020B0604020202020204" pitchFamily="34" charset="0"/>
                          <a:cs typeface="Arial" panose="020B0604020202020204" pitchFamily="34" charset="0"/>
                        </a:rPr>
                        <a:t>annually</a:t>
                      </a:r>
                      <a:endParaRPr lang="en-ZA" sz="105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33 % of complaints</a:t>
                      </a:r>
                    </a:p>
                    <a:p>
                      <a:r>
                        <a:rPr lang="en-GB" sz="1050" dirty="0">
                          <a:latin typeface="Arial" panose="020B0604020202020204" pitchFamily="34" charset="0"/>
                          <a:cs typeface="Arial" panose="020B0604020202020204" pitchFamily="34" charset="0"/>
                        </a:rPr>
                        <a:t>handled annually.</a:t>
                      </a:r>
                    </a:p>
                    <a:p>
                      <a:r>
                        <a:rPr lang="en-GB" sz="1050" dirty="0">
                          <a:latin typeface="Arial" panose="020B0604020202020204" pitchFamily="34" charset="0"/>
                          <a:cs typeface="Arial" panose="020B0604020202020204" pitchFamily="34" charset="0"/>
                        </a:rPr>
                        <a:t>50% of complaints</a:t>
                      </a:r>
                    </a:p>
                    <a:p>
                      <a:r>
                        <a:rPr lang="en-GB" sz="1050" dirty="0">
                          <a:latin typeface="Arial" panose="020B0604020202020204" pitchFamily="34" charset="0"/>
                          <a:cs typeface="Arial" panose="020B0604020202020204" pitchFamily="34" charset="0"/>
                        </a:rPr>
                        <a:t>received in the year</a:t>
                      </a:r>
                    </a:p>
                    <a:p>
                      <a:r>
                        <a:rPr lang="en-GB" sz="1050" dirty="0">
                          <a:latin typeface="Arial" panose="020B0604020202020204" pitchFamily="34" charset="0"/>
                          <a:cs typeface="Arial" panose="020B0604020202020204" pitchFamily="34" charset="0"/>
                        </a:rPr>
                        <a:t>under review and</a:t>
                      </a:r>
                    </a:p>
                    <a:p>
                      <a:r>
                        <a:rPr lang="en-GB" sz="1050" dirty="0">
                          <a:latin typeface="Arial" panose="020B0604020202020204" pitchFamily="34" charset="0"/>
                          <a:cs typeface="Arial" panose="020B0604020202020204" pitchFamily="34" charset="0"/>
                        </a:rPr>
                        <a:t>16% of complaints</a:t>
                      </a:r>
                    </a:p>
                    <a:p>
                      <a:r>
                        <a:rPr lang="en-GB" sz="1050" dirty="0">
                          <a:latin typeface="Arial" panose="020B0604020202020204" pitchFamily="34" charset="0"/>
                          <a:cs typeface="Arial" panose="020B0604020202020204" pitchFamily="34" charset="0"/>
                        </a:rPr>
                        <a:t>carried over from</a:t>
                      </a:r>
                    </a:p>
                    <a:p>
                      <a:r>
                        <a:rPr lang="en-GB" sz="1050" dirty="0">
                          <a:latin typeface="Arial" panose="020B0604020202020204" pitchFamily="34" charset="0"/>
                          <a:cs typeface="Arial" panose="020B0604020202020204" pitchFamily="34" charset="0"/>
                        </a:rPr>
                        <a:t>2019/20 financial</a:t>
                      </a:r>
                    </a:p>
                    <a:p>
                      <a:r>
                        <a:rPr lang="en-GB" sz="1050" dirty="0">
                          <a:latin typeface="Arial" panose="020B0604020202020204" pitchFamily="34" charset="0"/>
                          <a:cs typeface="Arial" panose="020B0604020202020204" pitchFamily="34" charset="0"/>
                        </a:rPr>
                        <a:t>year were handled.</a:t>
                      </a:r>
                      <a:endParaRPr lang="en-ZA" sz="105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Target partially met</a:t>
                      </a:r>
                      <a:endParaRPr lang="en-ZA" sz="1050" dirty="0">
                        <a:latin typeface="Arial" panose="020B0604020202020204" pitchFamily="34" charset="0"/>
                        <a:cs typeface="Arial" panose="020B0604020202020204" pitchFamily="34" charset="0"/>
                      </a:endParaRPr>
                    </a:p>
                  </a:txBody>
                  <a:tcPr/>
                </a:tc>
                <a:tc>
                  <a:txBody>
                    <a:bodyPr/>
                    <a:lstStyle/>
                    <a:p>
                      <a:r>
                        <a:rPr lang="en-GB" sz="1000" dirty="0">
                          <a:solidFill>
                            <a:schemeClr val="tx1"/>
                          </a:solidFill>
                          <a:latin typeface="Arial" panose="020B0604020202020204" pitchFamily="34" charset="0"/>
                          <a:cs typeface="Arial" panose="020B0604020202020204" pitchFamily="34" charset="0"/>
                        </a:rPr>
                        <a:t>New and carried</a:t>
                      </a:r>
                    </a:p>
                    <a:p>
                      <a:r>
                        <a:rPr lang="en-GB" sz="1000" dirty="0">
                          <a:solidFill>
                            <a:schemeClr val="tx1"/>
                          </a:solidFill>
                          <a:latin typeface="Arial" panose="020B0604020202020204" pitchFamily="34" charset="0"/>
                          <a:cs typeface="Arial" panose="020B0604020202020204" pitchFamily="34" charset="0"/>
                        </a:rPr>
                        <a:t>over complaints</a:t>
                      </a:r>
                    </a:p>
                    <a:p>
                      <a:r>
                        <a:rPr lang="en-GB" sz="1000" dirty="0">
                          <a:solidFill>
                            <a:schemeClr val="tx1"/>
                          </a:solidFill>
                          <a:latin typeface="Arial" panose="020B0604020202020204" pitchFamily="34" charset="0"/>
                          <a:cs typeface="Arial" panose="020B0604020202020204" pitchFamily="34" charset="0"/>
                        </a:rPr>
                        <a:t>needed deeper</a:t>
                      </a:r>
                    </a:p>
                    <a:p>
                      <a:r>
                        <a:rPr lang="en-GB" sz="1000" dirty="0">
                          <a:solidFill>
                            <a:schemeClr val="tx1"/>
                          </a:solidFill>
                          <a:latin typeface="Arial" panose="020B0604020202020204" pitchFamily="34" charset="0"/>
                          <a:cs typeface="Arial" panose="020B0604020202020204" pitchFamily="34" charset="0"/>
                        </a:rPr>
                        <a:t>and further</a:t>
                      </a:r>
                    </a:p>
                    <a:p>
                      <a:r>
                        <a:rPr lang="en-GB" sz="1000" dirty="0">
                          <a:solidFill>
                            <a:schemeClr val="tx1"/>
                          </a:solidFill>
                          <a:latin typeface="Arial" panose="020B0604020202020204" pitchFamily="34" charset="0"/>
                          <a:cs typeface="Arial" panose="020B0604020202020204" pitchFamily="34" charset="0"/>
                        </a:rPr>
                        <a:t>investigations</a:t>
                      </a:r>
                    </a:p>
                    <a:p>
                      <a:r>
                        <a:rPr lang="en-GB" sz="1000" dirty="0">
                          <a:solidFill>
                            <a:schemeClr val="tx1"/>
                          </a:solidFill>
                          <a:latin typeface="Arial" panose="020B0604020202020204" pitchFamily="34" charset="0"/>
                          <a:cs typeface="Arial" panose="020B0604020202020204" pitchFamily="34" charset="0"/>
                        </a:rPr>
                        <a:t>and mediation</a:t>
                      </a:r>
                    </a:p>
                    <a:p>
                      <a:r>
                        <a:rPr lang="en-GB" sz="1000" dirty="0">
                          <a:solidFill>
                            <a:schemeClr val="tx1"/>
                          </a:solidFill>
                          <a:latin typeface="Arial" panose="020B0604020202020204" pitchFamily="34" charset="0"/>
                          <a:cs typeface="Arial" panose="020B0604020202020204" pitchFamily="34" charset="0"/>
                        </a:rPr>
                        <a:t>which could</a:t>
                      </a:r>
                    </a:p>
                    <a:p>
                      <a:r>
                        <a:rPr lang="en-GB" sz="1000" dirty="0">
                          <a:solidFill>
                            <a:schemeClr val="tx1"/>
                          </a:solidFill>
                          <a:latin typeface="Arial" panose="020B0604020202020204" pitchFamily="34" charset="0"/>
                          <a:cs typeface="Arial" panose="020B0604020202020204" pitchFamily="34" charset="0"/>
                        </a:rPr>
                        <a:t>not be fully</a:t>
                      </a:r>
                    </a:p>
                    <a:p>
                      <a:r>
                        <a:rPr lang="en-GB" sz="1000" dirty="0">
                          <a:solidFill>
                            <a:schemeClr val="tx1"/>
                          </a:solidFill>
                          <a:latin typeface="Arial" panose="020B0604020202020204" pitchFamily="34" charset="0"/>
                          <a:cs typeface="Arial" panose="020B0604020202020204" pitchFamily="34" charset="0"/>
                        </a:rPr>
                        <a:t>accomplished</a:t>
                      </a:r>
                    </a:p>
                    <a:p>
                      <a:r>
                        <a:rPr lang="en-GB" sz="1000" dirty="0">
                          <a:solidFill>
                            <a:schemeClr val="tx1"/>
                          </a:solidFill>
                          <a:latin typeface="Arial" panose="020B0604020202020204" pitchFamily="34" charset="0"/>
                          <a:cs typeface="Arial" panose="020B0604020202020204" pitchFamily="34" charset="0"/>
                        </a:rPr>
                        <a:t>due to Covid-19</a:t>
                      </a:r>
                    </a:p>
                    <a:p>
                      <a:r>
                        <a:rPr lang="en-GB" sz="1000" dirty="0">
                          <a:solidFill>
                            <a:schemeClr val="tx1"/>
                          </a:solidFill>
                          <a:latin typeface="Arial" panose="020B0604020202020204" pitchFamily="34" charset="0"/>
                          <a:cs typeface="Arial" panose="020B0604020202020204" pitchFamily="34" charset="0"/>
                        </a:rPr>
                        <a:t>pandemic and</a:t>
                      </a:r>
                    </a:p>
                    <a:p>
                      <a:r>
                        <a:rPr lang="en-GB" sz="1000" dirty="0">
                          <a:solidFill>
                            <a:schemeClr val="tx1"/>
                          </a:solidFill>
                          <a:latin typeface="Arial" panose="020B0604020202020204" pitchFamily="34" charset="0"/>
                          <a:cs typeface="Arial" panose="020B0604020202020204" pitchFamily="34" charset="0"/>
                        </a:rPr>
                        <a:t>lockdown.</a:t>
                      </a:r>
                      <a:endParaRPr lang="en-ZA"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20938398"/>
                  </a:ext>
                </a:extLst>
              </a:tr>
              <a:tr h="1483360">
                <a:tc vMerge="1">
                  <a:txBody>
                    <a:bodyPr/>
                    <a:lstStyle/>
                    <a:p>
                      <a:endParaRPr lang="en-ZA" dirty="0"/>
                    </a:p>
                  </a:txBody>
                  <a:tcPr/>
                </a:tc>
                <a:tc>
                  <a:txBody>
                    <a:bodyPr/>
                    <a:lstStyle/>
                    <a:p>
                      <a:r>
                        <a:rPr lang="en-GB" sz="1000" dirty="0">
                          <a:latin typeface="Arial" panose="020B0604020202020204" pitchFamily="34" charset="0"/>
                          <a:cs typeface="Arial" panose="020B0604020202020204" pitchFamily="34" charset="0"/>
                        </a:rPr>
                        <a:t>Register of legal</a:t>
                      </a:r>
                    </a:p>
                    <a:p>
                      <a:r>
                        <a:rPr lang="en-GB" sz="1000" dirty="0">
                          <a:latin typeface="Arial" panose="020B0604020202020204" pitchFamily="34" charset="0"/>
                          <a:cs typeface="Arial" panose="020B0604020202020204" pitchFamily="34" charset="0"/>
                        </a:rPr>
                        <a:t>advice and opinions to the                                                Commission</a:t>
                      </a:r>
                    </a:p>
                    <a:p>
                      <a:r>
                        <a:rPr lang="en-GB" sz="1000" dirty="0">
                          <a:latin typeface="Arial" panose="020B0604020202020204" pitchFamily="34" charset="0"/>
                          <a:cs typeface="Arial" panose="020B0604020202020204" pitchFamily="34" charset="0"/>
                        </a:rPr>
                        <a:t>and to the public on</a:t>
                      </a:r>
                    </a:p>
                    <a:p>
                      <a:r>
                        <a:rPr lang="en-GB" sz="1000" dirty="0">
                          <a:latin typeface="Arial" panose="020B0604020202020204" pitchFamily="34" charset="0"/>
                          <a:cs typeface="Arial" panose="020B0604020202020204" pitchFamily="34" charset="0"/>
                        </a:rPr>
                        <a:t>cultural, religious and linguistic rights</a:t>
                      </a:r>
                      <a:endParaRPr lang="en-ZA" sz="10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Percentage of</a:t>
                      </a:r>
                    </a:p>
                    <a:p>
                      <a:r>
                        <a:rPr lang="en-GB" sz="1100" dirty="0">
                          <a:latin typeface="Arial" panose="020B0604020202020204" pitchFamily="34" charset="0"/>
                          <a:cs typeface="Arial" panose="020B0604020202020204" pitchFamily="34" charset="0"/>
                        </a:rPr>
                        <a:t>Legal opinions</a:t>
                      </a:r>
                    </a:p>
                    <a:p>
                      <a:r>
                        <a:rPr lang="en-GB" sz="1100" dirty="0">
                          <a:latin typeface="Arial" panose="020B0604020202020204" pitchFamily="34" charset="0"/>
                          <a:cs typeface="Arial" panose="020B0604020202020204" pitchFamily="34" charset="0"/>
                        </a:rPr>
                        <a:t>and/or drafts in</a:t>
                      </a:r>
                    </a:p>
                    <a:p>
                      <a:r>
                        <a:rPr lang="en-GB" sz="1100" dirty="0">
                          <a:latin typeface="Arial" panose="020B0604020202020204" pitchFamily="34" charset="0"/>
                          <a:cs typeface="Arial" panose="020B0604020202020204" pitchFamily="34" charset="0"/>
                        </a:rPr>
                        <a:t>responses to all</a:t>
                      </a:r>
                    </a:p>
                    <a:p>
                      <a:r>
                        <a:rPr lang="en-GB" sz="1100" dirty="0">
                          <a:latin typeface="Arial" panose="020B0604020202020204" pitchFamily="34" charset="0"/>
                          <a:cs typeface="Arial" panose="020B0604020202020204" pitchFamily="34" charset="0"/>
                        </a:rPr>
                        <a:t>requests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100% response</a:t>
                      </a:r>
                    </a:p>
                    <a:p>
                      <a:r>
                        <a:rPr lang="en-GB" sz="1050" dirty="0">
                          <a:latin typeface="Arial" panose="020B0604020202020204" pitchFamily="34" charset="0"/>
                          <a:cs typeface="Arial" panose="020B0604020202020204" pitchFamily="34" charset="0"/>
                        </a:rPr>
                        <a:t>to all requests</a:t>
                      </a:r>
                      <a:endParaRPr lang="en-ZA" sz="105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100% response</a:t>
                      </a:r>
                    </a:p>
                    <a:p>
                      <a:r>
                        <a:rPr lang="en-GB" sz="1100" dirty="0">
                          <a:latin typeface="Arial" panose="020B0604020202020204" pitchFamily="34" charset="0"/>
                          <a:cs typeface="Arial" panose="020B0604020202020204" pitchFamily="34" charset="0"/>
                        </a:rPr>
                        <a:t>to all requests: 36</a:t>
                      </a:r>
                    </a:p>
                    <a:p>
                      <a:r>
                        <a:rPr lang="en-GB" sz="1100" dirty="0">
                          <a:latin typeface="Arial" panose="020B0604020202020204" pitchFamily="34" charset="0"/>
                          <a:cs typeface="Arial" panose="020B0604020202020204" pitchFamily="34" charset="0"/>
                        </a:rPr>
                        <a:t>Legal opinions and/</a:t>
                      </a:r>
                    </a:p>
                    <a:p>
                      <a:r>
                        <a:rPr lang="en-GB" sz="1100" dirty="0">
                          <a:latin typeface="Arial" panose="020B0604020202020204" pitchFamily="34" charset="0"/>
                          <a:cs typeface="Arial" panose="020B0604020202020204" pitchFamily="34" charset="0"/>
                        </a:rPr>
                        <a:t>or drafts have been</a:t>
                      </a:r>
                    </a:p>
                    <a:p>
                      <a:r>
                        <a:rPr lang="en-GB" sz="1100" dirty="0">
                          <a:latin typeface="Arial" panose="020B0604020202020204" pitchFamily="34" charset="0"/>
                          <a:cs typeface="Arial" panose="020B0604020202020204" pitchFamily="34" charset="0"/>
                        </a:rPr>
                        <a:t>produced.</a:t>
                      </a:r>
                      <a:endParaRPr lang="en-ZA" sz="1100" dirty="0">
                        <a:latin typeface="Arial" panose="020B0604020202020204" pitchFamily="34" charset="0"/>
                        <a:cs typeface="Arial" panose="020B0604020202020204" pitchFamily="34" charset="0"/>
                      </a:endParaRPr>
                    </a:p>
                    <a:p>
                      <a:endParaRPr lang="en-ZA" sz="110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100% response</a:t>
                      </a:r>
                    </a:p>
                    <a:p>
                      <a:r>
                        <a:rPr lang="en-GB" sz="1050" dirty="0">
                          <a:latin typeface="Arial" panose="020B0604020202020204" pitchFamily="34" charset="0"/>
                          <a:cs typeface="Arial" panose="020B0604020202020204" pitchFamily="34" charset="0"/>
                        </a:rPr>
                        <a:t>to all legal advice/</a:t>
                      </a:r>
                    </a:p>
                    <a:p>
                      <a:r>
                        <a:rPr lang="en-GB" sz="1050" dirty="0">
                          <a:latin typeface="Arial" panose="020B0604020202020204" pitchFamily="34" charset="0"/>
                          <a:cs typeface="Arial" panose="020B0604020202020204" pitchFamily="34" charset="0"/>
                        </a:rPr>
                        <a:t>opinion requests</a:t>
                      </a:r>
                    </a:p>
                    <a:p>
                      <a:r>
                        <a:rPr lang="en-GB" sz="1050" dirty="0">
                          <a:latin typeface="Arial" panose="020B0604020202020204" pitchFamily="34" charset="0"/>
                          <a:cs typeface="Arial" panose="020B0604020202020204" pitchFamily="34" charset="0"/>
                        </a:rPr>
                        <a:t>annually</a:t>
                      </a:r>
                      <a:endParaRPr lang="en-ZA" sz="1050" dirty="0">
                        <a:latin typeface="Arial" panose="020B0604020202020204" pitchFamily="34" charset="0"/>
                        <a:cs typeface="Arial" panose="020B0604020202020204" pitchFamily="34" charset="0"/>
                      </a:endParaRPr>
                    </a:p>
                    <a:p>
                      <a:endParaRPr lang="en-ZA" sz="105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100% response</a:t>
                      </a:r>
                    </a:p>
                    <a:p>
                      <a:r>
                        <a:rPr lang="en-GB" sz="1050" dirty="0">
                          <a:latin typeface="Arial" panose="020B0604020202020204" pitchFamily="34" charset="0"/>
                          <a:cs typeface="Arial" panose="020B0604020202020204" pitchFamily="34" charset="0"/>
                        </a:rPr>
                        <a:t>to all legal advice/</a:t>
                      </a:r>
                    </a:p>
                    <a:p>
                      <a:r>
                        <a:rPr lang="en-GB" sz="1050" dirty="0">
                          <a:latin typeface="Arial" panose="020B0604020202020204" pitchFamily="34" charset="0"/>
                          <a:cs typeface="Arial" panose="020B0604020202020204" pitchFamily="34" charset="0"/>
                        </a:rPr>
                        <a:t>opinion requests</a:t>
                      </a:r>
                    </a:p>
                    <a:p>
                      <a:r>
                        <a:rPr lang="en-GB" sz="1050" dirty="0">
                          <a:latin typeface="Arial" panose="020B0604020202020204" pitchFamily="34" charset="0"/>
                          <a:cs typeface="Arial" panose="020B0604020202020204" pitchFamily="34" charset="0"/>
                        </a:rPr>
                        <a:t>annually</a:t>
                      </a:r>
                      <a:endParaRPr lang="en-ZA" sz="180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Target met</a:t>
                      </a:r>
                      <a:endParaRPr lang="en-ZA" sz="105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No deviation</a:t>
                      </a:r>
                      <a:endParaRPr lang="en-ZA" sz="105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73147104"/>
                  </a:ext>
                </a:extLst>
              </a:tr>
            </a:tbl>
          </a:graphicData>
        </a:graphic>
      </p:graphicFrame>
    </p:spTree>
    <p:extLst>
      <p:ext uri="{BB962C8B-B14F-4D97-AF65-F5344CB8AC3E}">
        <p14:creationId xmlns:p14="http://schemas.microsoft.com/office/powerpoint/2010/main" val="2953335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306A-3259-45E7-BA6F-2AB47DB1AD3B}"/>
              </a:ext>
            </a:extLst>
          </p:cNvPr>
          <p:cNvSpPr>
            <a:spLocks noGrp="1"/>
          </p:cNvSpPr>
          <p:nvPr>
            <p:ph type="title"/>
          </p:nvPr>
        </p:nvSpPr>
        <p:spPr>
          <a:xfrm>
            <a:off x="2639616" y="274638"/>
            <a:ext cx="8942784" cy="944244"/>
          </a:xfrm>
        </p:spPr>
        <p:txBody>
          <a:bodyPr>
            <a:noAutofit/>
          </a:bodyPr>
          <a:lstStyle/>
          <a:p>
            <a:r>
              <a:rPr lang="en-GB" sz="2800" dirty="0">
                <a:latin typeface="Arial" panose="020B0604020202020204" pitchFamily="34" charset="0"/>
                <a:cs typeface="Arial" panose="020B0604020202020204" pitchFamily="34" charset="0"/>
              </a:rPr>
              <a:t>Programme 2: Legal Services and Conflict Resolution (LSCR) 							</a:t>
            </a:r>
            <a:r>
              <a:rPr lang="en-GB" sz="1100" dirty="0">
                <a:latin typeface="Arial" panose="020B0604020202020204" pitchFamily="34" charset="0"/>
                <a:cs typeface="Arial" panose="020B0604020202020204" pitchFamily="34" charset="0"/>
              </a:rPr>
              <a:t>…continues</a:t>
            </a:r>
            <a:endParaRPr lang="en-ZA" sz="3200"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43502A6C-49AE-413F-9794-7AC7BE1AF3A9}"/>
              </a:ext>
            </a:extLst>
          </p:cNvPr>
          <p:cNvGraphicFramePr>
            <a:graphicFrameLocks noGrp="1"/>
          </p:cNvGraphicFramePr>
          <p:nvPr>
            <p:ph idx="1"/>
            <p:extLst>
              <p:ext uri="{D42A27DB-BD31-4B8C-83A1-F6EECF244321}">
                <p14:modId xmlns:p14="http://schemas.microsoft.com/office/powerpoint/2010/main" val="11839371"/>
              </p:ext>
            </p:extLst>
          </p:nvPr>
        </p:nvGraphicFramePr>
        <p:xfrm>
          <a:off x="191344" y="1218882"/>
          <a:ext cx="11579490" cy="5364480"/>
        </p:xfrm>
        <a:graphic>
          <a:graphicData uri="http://schemas.openxmlformats.org/drawingml/2006/table">
            <a:tbl>
              <a:tblPr firstRow="1" bandRow="1">
                <a:tableStyleId>{5C22544A-7EE6-4342-B048-85BDC9FD1C3A}</a:tableStyleId>
              </a:tblPr>
              <a:tblGrid>
                <a:gridCol w="1286610">
                  <a:extLst>
                    <a:ext uri="{9D8B030D-6E8A-4147-A177-3AD203B41FA5}">
                      <a16:colId xmlns:a16="http://schemas.microsoft.com/office/drawing/2014/main" val="1520635668"/>
                    </a:ext>
                  </a:extLst>
                </a:gridCol>
                <a:gridCol w="1286610">
                  <a:extLst>
                    <a:ext uri="{9D8B030D-6E8A-4147-A177-3AD203B41FA5}">
                      <a16:colId xmlns:a16="http://schemas.microsoft.com/office/drawing/2014/main" val="3109904666"/>
                    </a:ext>
                  </a:extLst>
                </a:gridCol>
                <a:gridCol w="1286610">
                  <a:extLst>
                    <a:ext uri="{9D8B030D-6E8A-4147-A177-3AD203B41FA5}">
                      <a16:colId xmlns:a16="http://schemas.microsoft.com/office/drawing/2014/main" val="1863444453"/>
                    </a:ext>
                  </a:extLst>
                </a:gridCol>
                <a:gridCol w="1286610">
                  <a:extLst>
                    <a:ext uri="{9D8B030D-6E8A-4147-A177-3AD203B41FA5}">
                      <a16:colId xmlns:a16="http://schemas.microsoft.com/office/drawing/2014/main" val="3385440987"/>
                    </a:ext>
                  </a:extLst>
                </a:gridCol>
                <a:gridCol w="1286610">
                  <a:extLst>
                    <a:ext uri="{9D8B030D-6E8A-4147-A177-3AD203B41FA5}">
                      <a16:colId xmlns:a16="http://schemas.microsoft.com/office/drawing/2014/main" val="3191784915"/>
                    </a:ext>
                  </a:extLst>
                </a:gridCol>
                <a:gridCol w="1286610">
                  <a:extLst>
                    <a:ext uri="{9D8B030D-6E8A-4147-A177-3AD203B41FA5}">
                      <a16:colId xmlns:a16="http://schemas.microsoft.com/office/drawing/2014/main" val="1362453813"/>
                    </a:ext>
                  </a:extLst>
                </a:gridCol>
                <a:gridCol w="1286610">
                  <a:extLst>
                    <a:ext uri="{9D8B030D-6E8A-4147-A177-3AD203B41FA5}">
                      <a16:colId xmlns:a16="http://schemas.microsoft.com/office/drawing/2014/main" val="3015770023"/>
                    </a:ext>
                  </a:extLst>
                </a:gridCol>
                <a:gridCol w="1286610">
                  <a:extLst>
                    <a:ext uri="{9D8B030D-6E8A-4147-A177-3AD203B41FA5}">
                      <a16:colId xmlns:a16="http://schemas.microsoft.com/office/drawing/2014/main" val="2555727672"/>
                    </a:ext>
                  </a:extLst>
                </a:gridCol>
                <a:gridCol w="1286610">
                  <a:extLst>
                    <a:ext uri="{9D8B030D-6E8A-4147-A177-3AD203B41FA5}">
                      <a16:colId xmlns:a16="http://schemas.microsoft.com/office/drawing/2014/main" val="2886542175"/>
                    </a:ext>
                  </a:extLst>
                </a:gridCol>
              </a:tblGrid>
              <a:tr h="370840">
                <a:tc>
                  <a:txBody>
                    <a:bodyPr/>
                    <a:lstStyle/>
                    <a:p>
                      <a:r>
                        <a:rPr lang="en-GB" sz="1400" dirty="0">
                          <a:solidFill>
                            <a:schemeClr val="tx1"/>
                          </a:solidFill>
                          <a:latin typeface="Arial" panose="020B0604020202020204" pitchFamily="34" charset="0"/>
                          <a:cs typeface="Arial" panose="020B0604020202020204" pitchFamily="34" charset="0"/>
                        </a:rPr>
                        <a:t>Outcomes</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Outputs</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Output Indicators</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Audited Actual Performance 2018/19</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Audited Actual Performance 2019/20</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Planned Annual Targets 2020/21</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Actual Achievement 2020/21</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Deviation</a:t>
                      </a:r>
                    </a:p>
                    <a:p>
                      <a:r>
                        <a:rPr lang="en-GB" sz="1400" dirty="0">
                          <a:solidFill>
                            <a:schemeClr val="tx1"/>
                          </a:solidFill>
                          <a:latin typeface="Arial" panose="020B0604020202020204" pitchFamily="34" charset="0"/>
                          <a:cs typeface="Arial" panose="020B0604020202020204" pitchFamily="34" charset="0"/>
                        </a:rPr>
                        <a:t>from</a:t>
                      </a:r>
                    </a:p>
                    <a:p>
                      <a:r>
                        <a:rPr lang="en-GB" sz="1400" dirty="0">
                          <a:solidFill>
                            <a:schemeClr val="tx1"/>
                          </a:solidFill>
                          <a:latin typeface="Arial" panose="020B0604020202020204" pitchFamily="34" charset="0"/>
                          <a:cs typeface="Arial" panose="020B0604020202020204" pitchFamily="34" charset="0"/>
                        </a:rPr>
                        <a:t>planned target</a:t>
                      </a:r>
                    </a:p>
                    <a:p>
                      <a:r>
                        <a:rPr lang="en-GB" sz="1400" dirty="0">
                          <a:solidFill>
                            <a:schemeClr val="tx1"/>
                          </a:solidFill>
                          <a:latin typeface="Arial" panose="020B0604020202020204" pitchFamily="34" charset="0"/>
                          <a:cs typeface="Arial" panose="020B0604020202020204" pitchFamily="34" charset="0"/>
                        </a:rPr>
                        <a:t>to actual</a:t>
                      </a:r>
                    </a:p>
                    <a:p>
                      <a:r>
                        <a:rPr lang="en-GB" sz="1400" dirty="0">
                          <a:solidFill>
                            <a:schemeClr val="tx1"/>
                          </a:solidFill>
                          <a:latin typeface="Arial" panose="020B0604020202020204" pitchFamily="34" charset="0"/>
                          <a:cs typeface="Arial" panose="020B0604020202020204" pitchFamily="34" charset="0"/>
                        </a:rPr>
                        <a:t>achievement</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dirty="0">
                          <a:solidFill>
                            <a:schemeClr val="tx1"/>
                          </a:solidFill>
                          <a:latin typeface="Arial" panose="020B0604020202020204" pitchFamily="34" charset="0"/>
                          <a:cs typeface="Arial" panose="020B0604020202020204" pitchFamily="34" charset="0"/>
                        </a:rPr>
                        <a:t>Reasons for</a:t>
                      </a:r>
                    </a:p>
                    <a:p>
                      <a:r>
                        <a:rPr lang="en-ZA" sz="1400" dirty="0">
                          <a:solidFill>
                            <a:schemeClr val="tx1"/>
                          </a:solidFill>
                          <a:latin typeface="Arial" panose="020B0604020202020204" pitchFamily="34" charset="0"/>
                          <a:cs typeface="Arial" panose="020B0604020202020204" pitchFamily="34" charset="0"/>
                        </a:rPr>
                        <a:t>deviations</a:t>
                      </a:r>
                    </a:p>
                  </a:txBody>
                  <a:tcPr/>
                </a:tc>
                <a:extLst>
                  <a:ext uri="{0D108BD9-81ED-4DB2-BD59-A6C34878D82A}">
                    <a16:rowId xmlns:a16="http://schemas.microsoft.com/office/drawing/2014/main" val="2277629083"/>
                  </a:ext>
                </a:extLst>
              </a:tr>
              <a:tr h="0">
                <a:tc rowSpan="2">
                  <a:txBody>
                    <a:bodyPr/>
                    <a:lstStyle/>
                    <a:p>
                      <a:r>
                        <a:rPr lang="en-GB" sz="1200" dirty="0">
                          <a:latin typeface="Arial" panose="020B0604020202020204" pitchFamily="34" charset="0"/>
                          <a:cs typeface="Arial" panose="020B0604020202020204" pitchFamily="34" charset="0"/>
                        </a:rPr>
                        <a:t>Strengthened</a:t>
                      </a:r>
                    </a:p>
                    <a:p>
                      <a:r>
                        <a:rPr lang="en-GB" sz="1200" dirty="0">
                          <a:latin typeface="Arial" panose="020B0604020202020204" pitchFamily="34" charset="0"/>
                          <a:cs typeface="Arial" panose="020B0604020202020204" pitchFamily="34" charset="0"/>
                        </a:rPr>
                        <a:t>conflict</a:t>
                      </a:r>
                    </a:p>
                    <a:p>
                      <a:r>
                        <a:rPr lang="en-GB" sz="1200" dirty="0">
                          <a:latin typeface="Arial" panose="020B0604020202020204" pitchFamily="34" charset="0"/>
                          <a:cs typeface="Arial" panose="020B0604020202020204" pitchFamily="34" charset="0"/>
                        </a:rPr>
                        <a:t>resolution and</a:t>
                      </a:r>
                    </a:p>
                    <a:p>
                      <a:r>
                        <a:rPr lang="en-GB" sz="1200" dirty="0">
                          <a:latin typeface="Arial" panose="020B0604020202020204" pitchFamily="34" charset="0"/>
                          <a:cs typeface="Arial" panose="020B0604020202020204" pitchFamily="34" charset="0"/>
                        </a:rPr>
                        <a:t>legislative</a:t>
                      </a:r>
                    </a:p>
                    <a:p>
                      <a:r>
                        <a:rPr lang="en-GB" sz="1200" dirty="0">
                          <a:latin typeface="Arial" panose="020B0604020202020204" pitchFamily="34" charset="0"/>
                          <a:cs typeface="Arial" panose="020B0604020202020204" pitchFamily="34" charset="0"/>
                        </a:rPr>
                        <a:t>reviews to</a:t>
                      </a:r>
                    </a:p>
                    <a:p>
                      <a:r>
                        <a:rPr lang="en-GB" sz="1200" dirty="0">
                          <a:latin typeface="Arial" panose="020B0604020202020204" pitchFamily="34" charset="0"/>
                          <a:cs typeface="Arial" panose="020B0604020202020204" pitchFamily="34" charset="0"/>
                        </a:rPr>
                        <a:t>promote</a:t>
                      </a:r>
                    </a:p>
                    <a:p>
                      <a:r>
                        <a:rPr lang="en-GB" sz="1200" dirty="0">
                          <a:latin typeface="Arial" panose="020B0604020202020204" pitchFamily="34" charset="0"/>
                          <a:cs typeface="Arial" panose="020B0604020202020204" pitchFamily="34" charset="0"/>
                        </a:rPr>
                        <a:t>and protect</a:t>
                      </a:r>
                    </a:p>
                    <a:p>
                      <a:r>
                        <a:rPr lang="en-GB" sz="1200" dirty="0">
                          <a:latin typeface="Arial" panose="020B0604020202020204" pitchFamily="34" charset="0"/>
                          <a:cs typeface="Arial" panose="020B0604020202020204" pitchFamily="34" charset="0"/>
                        </a:rPr>
                        <a:t>cultural,</a:t>
                      </a:r>
                    </a:p>
                    <a:p>
                      <a:r>
                        <a:rPr lang="en-GB" sz="1200" dirty="0">
                          <a:latin typeface="Arial" panose="020B0604020202020204" pitchFamily="34" charset="0"/>
                          <a:cs typeface="Arial" panose="020B0604020202020204" pitchFamily="34" charset="0"/>
                        </a:rPr>
                        <a:t>religious and</a:t>
                      </a:r>
                    </a:p>
                    <a:p>
                      <a:r>
                        <a:rPr lang="en-GB" sz="1200" dirty="0">
                          <a:latin typeface="Arial" panose="020B0604020202020204" pitchFamily="34" charset="0"/>
                          <a:cs typeface="Arial" panose="020B0604020202020204" pitchFamily="34" charset="0"/>
                        </a:rPr>
                        <a:t>linguistic</a:t>
                      </a:r>
                    </a:p>
                    <a:p>
                      <a:r>
                        <a:rPr lang="en-GB" sz="1200" dirty="0">
                          <a:latin typeface="Arial" panose="020B0604020202020204" pitchFamily="34" charset="0"/>
                          <a:cs typeface="Arial" panose="020B0604020202020204" pitchFamily="34" charset="0"/>
                        </a:rPr>
                        <a:t>rights of</a:t>
                      </a:r>
                    </a:p>
                    <a:p>
                      <a:r>
                        <a:rPr lang="en-GB" sz="1200" dirty="0">
                          <a:latin typeface="Arial" panose="020B0604020202020204" pitchFamily="34" charset="0"/>
                          <a:cs typeface="Arial" panose="020B0604020202020204" pitchFamily="34" charset="0"/>
                        </a:rPr>
                        <a:t>communities</a:t>
                      </a:r>
                    </a:p>
                    <a:p>
                      <a:endParaRPr lang="en-ZA" sz="1200" dirty="0">
                        <a:latin typeface="Arial" panose="020B0604020202020204" pitchFamily="34" charset="0"/>
                        <a:cs typeface="Arial" panose="020B0604020202020204" pitchFamily="34" charset="0"/>
                      </a:endParaRPr>
                    </a:p>
                  </a:txBody>
                  <a:tcPr/>
                </a:tc>
                <a:tc rowSpan="2">
                  <a:txBody>
                    <a:bodyPr/>
                    <a:lstStyle/>
                    <a:p>
                      <a:r>
                        <a:rPr lang="en-GB" sz="1000" dirty="0">
                          <a:latin typeface="Arial" panose="020B0604020202020204" pitchFamily="34" charset="0"/>
                          <a:cs typeface="Arial" panose="020B0604020202020204" pitchFamily="34" charset="0"/>
                        </a:rPr>
                        <a:t>Report on reviewed</a:t>
                      </a:r>
                    </a:p>
                    <a:p>
                      <a:r>
                        <a:rPr lang="en-GB" sz="1000" dirty="0">
                          <a:latin typeface="Arial" panose="020B0604020202020204" pitchFamily="34" charset="0"/>
                          <a:cs typeface="Arial" panose="020B0604020202020204" pitchFamily="34" charset="0"/>
                        </a:rPr>
                        <a:t>Bills before</a:t>
                      </a:r>
                    </a:p>
                    <a:p>
                      <a:r>
                        <a:rPr lang="en-GB" sz="1000" dirty="0">
                          <a:latin typeface="Arial" panose="020B0604020202020204" pitchFamily="34" charset="0"/>
                          <a:cs typeface="Arial" panose="020B0604020202020204" pitchFamily="34" charset="0"/>
                        </a:rPr>
                        <a:t>Parliament and</a:t>
                      </a:r>
                    </a:p>
                    <a:p>
                      <a:r>
                        <a:rPr lang="en-GB" sz="1000" dirty="0">
                          <a:latin typeface="Arial" panose="020B0604020202020204" pitchFamily="34" charset="0"/>
                          <a:cs typeface="Arial" panose="020B0604020202020204" pitchFamily="34" charset="0"/>
                        </a:rPr>
                        <a:t>report on reviewed</a:t>
                      </a:r>
                    </a:p>
                    <a:p>
                      <a:r>
                        <a:rPr lang="en-GB" sz="1000" dirty="0">
                          <a:latin typeface="Arial" panose="020B0604020202020204" pitchFamily="34" charset="0"/>
                          <a:cs typeface="Arial" panose="020B0604020202020204" pitchFamily="34" charset="0"/>
                        </a:rPr>
                        <a:t>legislation that</a:t>
                      </a:r>
                    </a:p>
                    <a:p>
                      <a:r>
                        <a:rPr lang="en-GB" sz="1000" dirty="0">
                          <a:latin typeface="Arial" panose="020B0604020202020204" pitchFamily="34" charset="0"/>
                          <a:cs typeface="Arial" panose="020B0604020202020204" pitchFamily="34" charset="0"/>
                        </a:rPr>
                        <a:t>impacts cultural,</a:t>
                      </a:r>
                    </a:p>
                    <a:p>
                      <a:r>
                        <a:rPr lang="en-GB" sz="1000" dirty="0">
                          <a:latin typeface="Arial" panose="020B0604020202020204" pitchFamily="34" charset="0"/>
                          <a:cs typeface="Arial" panose="020B0604020202020204" pitchFamily="34" charset="0"/>
                        </a:rPr>
                        <a:t>religious and</a:t>
                      </a:r>
                    </a:p>
                    <a:p>
                      <a:r>
                        <a:rPr lang="en-GB" sz="1000" dirty="0">
                          <a:latin typeface="Arial" panose="020B0604020202020204" pitchFamily="34" charset="0"/>
                          <a:cs typeface="Arial" panose="020B0604020202020204" pitchFamily="34" charset="0"/>
                        </a:rPr>
                        <a:t>linguistic rights of</a:t>
                      </a:r>
                    </a:p>
                    <a:p>
                      <a:r>
                        <a:rPr lang="en-GB" sz="1000" dirty="0">
                          <a:latin typeface="Arial" panose="020B0604020202020204" pitchFamily="34" charset="0"/>
                          <a:cs typeface="Arial" panose="020B0604020202020204" pitchFamily="34" charset="0"/>
                        </a:rPr>
                        <a:t>communities as</a:t>
                      </a:r>
                    </a:p>
                    <a:p>
                      <a:r>
                        <a:rPr lang="en-GB" sz="1000" dirty="0">
                          <a:latin typeface="Arial" panose="020B0604020202020204" pitchFamily="34" charset="0"/>
                          <a:cs typeface="Arial" panose="020B0604020202020204" pitchFamily="34" charset="0"/>
                        </a:rPr>
                        <a:t>guided by received</a:t>
                      </a:r>
                    </a:p>
                    <a:p>
                      <a:r>
                        <a:rPr lang="en-GB" sz="1000" dirty="0">
                          <a:latin typeface="Arial" panose="020B0604020202020204" pitchFamily="34" charset="0"/>
                          <a:cs typeface="Arial" panose="020B0604020202020204" pitchFamily="34" charset="0"/>
                        </a:rPr>
                        <a:t>complaints</a:t>
                      </a:r>
                    </a:p>
                    <a:p>
                      <a:endParaRPr lang="en-ZA" sz="1000" dirty="0">
                        <a:latin typeface="Arial" panose="020B0604020202020204" pitchFamily="34" charset="0"/>
                        <a:cs typeface="Arial" panose="020B0604020202020204" pitchFamily="34" charset="0"/>
                      </a:endParaRPr>
                    </a:p>
                  </a:txBody>
                  <a:tcPr/>
                </a:tc>
                <a:tc rowSpan="2">
                  <a:txBody>
                    <a:bodyPr/>
                    <a:lstStyle/>
                    <a:p>
                      <a:r>
                        <a:rPr lang="en-GB" sz="1000" dirty="0">
                          <a:latin typeface="Arial" panose="020B0604020202020204" pitchFamily="34" charset="0"/>
                          <a:cs typeface="Arial" panose="020B0604020202020204" pitchFamily="34" charset="0"/>
                        </a:rPr>
                        <a:t>Number of</a:t>
                      </a:r>
                    </a:p>
                    <a:p>
                      <a:r>
                        <a:rPr lang="en-GB" sz="1000" dirty="0">
                          <a:latin typeface="Arial" panose="020B0604020202020204" pitchFamily="34" charset="0"/>
                          <a:cs typeface="Arial" panose="020B0604020202020204" pitchFamily="34" charset="0"/>
                        </a:rPr>
                        <a:t>reviewed Bills</a:t>
                      </a:r>
                    </a:p>
                    <a:p>
                      <a:r>
                        <a:rPr lang="en-GB" sz="1000" dirty="0">
                          <a:latin typeface="Arial" panose="020B0604020202020204" pitchFamily="34" charset="0"/>
                          <a:cs typeface="Arial" panose="020B0604020202020204" pitchFamily="34" charset="0"/>
                        </a:rPr>
                        <a:t>before Parliament</a:t>
                      </a:r>
                    </a:p>
                    <a:p>
                      <a:r>
                        <a:rPr lang="en-GB" sz="1000" dirty="0">
                          <a:latin typeface="Arial" panose="020B0604020202020204" pitchFamily="34" charset="0"/>
                          <a:cs typeface="Arial" panose="020B0604020202020204" pitchFamily="34" charset="0"/>
                        </a:rPr>
                        <a:t>and on reviewed</a:t>
                      </a:r>
                    </a:p>
                    <a:p>
                      <a:r>
                        <a:rPr lang="en-GB" sz="1000" dirty="0">
                          <a:latin typeface="Arial" panose="020B0604020202020204" pitchFamily="34" charset="0"/>
                          <a:cs typeface="Arial" panose="020B0604020202020204" pitchFamily="34" charset="0"/>
                        </a:rPr>
                        <a:t>legislation that</a:t>
                      </a:r>
                    </a:p>
                    <a:p>
                      <a:r>
                        <a:rPr lang="en-GB" sz="1000" dirty="0">
                          <a:latin typeface="Arial" panose="020B0604020202020204" pitchFamily="34" charset="0"/>
                          <a:cs typeface="Arial" panose="020B0604020202020204" pitchFamily="34" charset="0"/>
                        </a:rPr>
                        <a:t>impacts cultural,</a:t>
                      </a:r>
                    </a:p>
                    <a:p>
                      <a:r>
                        <a:rPr lang="en-GB" sz="1000" dirty="0">
                          <a:latin typeface="Arial" panose="020B0604020202020204" pitchFamily="34" charset="0"/>
                          <a:cs typeface="Arial" panose="020B0604020202020204" pitchFamily="34" charset="0"/>
                        </a:rPr>
                        <a:t>religious and</a:t>
                      </a:r>
                    </a:p>
                    <a:p>
                      <a:r>
                        <a:rPr lang="en-GB" sz="1000" dirty="0">
                          <a:latin typeface="Arial" panose="020B0604020202020204" pitchFamily="34" charset="0"/>
                          <a:cs typeface="Arial" panose="020B0604020202020204" pitchFamily="34" charset="0"/>
                        </a:rPr>
                        <a:t>linguistic rights</a:t>
                      </a:r>
                    </a:p>
                    <a:p>
                      <a:r>
                        <a:rPr lang="en-GB" sz="1000" dirty="0">
                          <a:latin typeface="Arial" panose="020B0604020202020204" pitchFamily="34" charset="0"/>
                          <a:cs typeface="Arial" panose="020B0604020202020204" pitchFamily="34" charset="0"/>
                        </a:rPr>
                        <a:t>of communities</a:t>
                      </a:r>
                    </a:p>
                    <a:p>
                      <a:r>
                        <a:rPr lang="en-GB" sz="1000" dirty="0">
                          <a:latin typeface="Arial" panose="020B0604020202020204" pitchFamily="34" charset="0"/>
                          <a:cs typeface="Arial" panose="020B0604020202020204" pitchFamily="34" charset="0"/>
                        </a:rPr>
                        <a:t>as guided</a:t>
                      </a:r>
                    </a:p>
                    <a:p>
                      <a:r>
                        <a:rPr lang="en-GB" sz="1000" dirty="0">
                          <a:latin typeface="Arial" panose="020B0604020202020204" pitchFamily="34" charset="0"/>
                          <a:cs typeface="Arial" panose="020B0604020202020204" pitchFamily="34" charset="0"/>
                        </a:rPr>
                        <a:t>by received</a:t>
                      </a:r>
                    </a:p>
                    <a:p>
                      <a:r>
                        <a:rPr lang="en-GB" sz="1000" dirty="0">
                          <a:latin typeface="Arial" panose="020B0604020202020204" pitchFamily="34" charset="0"/>
                          <a:cs typeface="Arial" panose="020B0604020202020204" pitchFamily="34" charset="0"/>
                        </a:rPr>
                        <a:t>complaints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rowSpan="2">
                  <a:txBody>
                    <a:bodyPr/>
                    <a:lstStyle/>
                    <a:p>
                      <a:r>
                        <a:rPr lang="en-GB" sz="1050" dirty="0">
                          <a:latin typeface="Arial" panose="020B0604020202020204" pitchFamily="34" charset="0"/>
                          <a:cs typeface="Arial" panose="020B0604020202020204" pitchFamily="34" charset="0"/>
                        </a:rPr>
                        <a:t>New Target </a:t>
                      </a:r>
                      <a:endParaRPr lang="en-ZA" sz="105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One report on Bills</a:t>
                      </a:r>
                    </a:p>
                    <a:p>
                      <a:r>
                        <a:rPr lang="en-GB" sz="1000" dirty="0">
                          <a:latin typeface="Arial" panose="020B0604020202020204" pitchFamily="34" charset="0"/>
                          <a:cs typeface="Arial" panose="020B0604020202020204" pitchFamily="34" charset="0"/>
                        </a:rPr>
                        <a:t>before Parliament:</a:t>
                      </a:r>
                    </a:p>
                    <a:p>
                      <a:r>
                        <a:rPr lang="en-GB" sz="1000" dirty="0">
                          <a:latin typeface="Arial" panose="020B0604020202020204" pitchFamily="34" charset="0"/>
                          <a:cs typeface="Arial" panose="020B0604020202020204" pitchFamily="34" charset="0"/>
                        </a:rPr>
                        <a:t>• Recognition</a:t>
                      </a:r>
                    </a:p>
                    <a:p>
                      <a:r>
                        <a:rPr lang="en-GB" sz="1000" dirty="0">
                          <a:latin typeface="Arial" panose="020B0604020202020204" pitchFamily="34" charset="0"/>
                          <a:cs typeface="Arial" panose="020B0604020202020204" pitchFamily="34" charset="0"/>
                        </a:rPr>
                        <a:t>of Customary</a:t>
                      </a:r>
                    </a:p>
                    <a:p>
                      <a:r>
                        <a:rPr lang="en-GB" sz="1000" dirty="0">
                          <a:latin typeface="Arial" panose="020B0604020202020204" pitchFamily="34" charset="0"/>
                          <a:cs typeface="Arial" panose="020B0604020202020204" pitchFamily="34" charset="0"/>
                        </a:rPr>
                        <a:t>Marriages Bill;</a:t>
                      </a:r>
                    </a:p>
                    <a:p>
                      <a:r>
                        <a:rPr lang="en-GB" sz="1000" dirty="0">
                          <a:latin typeface="Arial" panose="020B0604020202020204" pitchFamily="34" charset="0"/>
                          <a:cs typeface="Arial" panose="020B0604020202020204" pitchFamily="34" charset="0"/>
                        </a:rPr>
                        <a:t>• Comments on</a:t>
                      </a:r>
                    </a:p>
                    <a:p>
                      <a:r>
                        <a:rPr lang="en-GB" sz="1000" dirty="0">
                          <a:latin typeface="Arial" panose="020B0604020202020204" pitchFamily="34" charset="0"/>
                          <a:cs typeface="Arial" panose="020B0604020202020204" pitchFamily="34" charset="0"/>
                        </a:rPr>
                        <a:t>Issue Paper on</a:t>
                      </a:r>
                    </a:p>
                    <a:p>
                      <a:r>
                        <a:rPr lang="en-GB" sz="1000" dirty="0">
                          <a:latin typeface="Arial" panose="020B0604020202020204" pitchFamily="34" charset="0"/>
                          <a:cs typeface="Arial" panose="020B0604020202020204" pitchFamily="34" charset="0"/>
                        </a:rPr>
                        <a:t>Single Marriage</a:t>
                      </a:r>
                    </a:p>
                    <a:p>
                      <a:r>
                        <a:rPr lang="en-GB" sz="1000" dirty="0">
                          <a:latin typeface="Arial" panose="020B0604020202020204" pitchFamily="34" charset="0"/>
                          <a:cs typeface="Arial" panose="020B0604020202020204" pitchFamily="34" charset="0"/>
                        </a:rPr>
                        <a:t>Statute;</a:t>
                      </a:r>
                    </a:p>
                    <a:p>
                      <a:r>
                        <a:rPr lang="en-GB" sz="1000" dirty="0">
                          <a:latin typeface="Arial" panose="020B0604020202020204" pitchFamily="34" charset="0"/>
                          <a:cs typeface="Arial" panose="020B0604020202020204" pitchFamily="34" charset="0"/>
                        </a:rPr>
                        <a:t>• Hearings on the</a:t>
                      </a:r>
                    </a:p>
                    <a:p>
                      <a:r>
                        <a:rPr lang="en-GB" sz="1000" dirty="0">
                          <a:latin typeface="Arial" panose="020B0604020202020204" pitchFamily="34" charset="0"/>
                          <a:cs typeface="Arial" panose="020B0604020202020204" pitchFamily="34" charset="0"/>
                        </a:rPr>
                        <a:t>use of languages</a:t>
                      </a:r>
                    </a:p>
                    <a:p>
                      <a:endParaRPr lang="en-ZA" sz="1000" dirty="0">
                        <a:latin typeface="Arial" panose="020B0604020202020204" pitchFamily="34" charset="0"/>
                        <a:cs typeface="Arial" panose="020B0604020202020204" pitchFamily="34" charset="0"/>
                      </a:endParaRPr>
                    </a:p>
                    <a:p>
                      <a:endParaRPr lang="en-ZA" sz="1000" dirty="0">
                        <a:latin typeface="Arial" panose="020B0604020202020204" pitchFamily="34" charset="0"/>
                        <a:cs typeface="Arial" panose="020B0604020202020204" pitchFamily="34" charset="0"/>
                      </a:endParaRPr>
                    </a:p>
                    <a:p>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Review 100%</a:t>
                      </a:r>
                    </a:p>
                    <a:p>
                      <a:r>
                        <a:rPr lang="en-GB" sz="1000" dirty="0">
                          <a:latin typeface="Arial" panose="020B0604020202020204" pitchFamily="34" charset="0"/>
                          <a:cs typeface="Arial" panose="020B0604020202020204" pitchFamily="34" charset="0"/>
                        </a:rPr>
                        <a:t>of Bills before</a:t>
                      </a:r>
                    </a:p>
                    <a:p>
                      <a:r>
                        <a:rPr lang="en-GB" sz="1000" dirty="0">
                          <a:latin typeface="Arial" panose="020B0604020202020204" pitchFamily="34" charset="0"/>
                          <a:cs typeface="Arial" panose="020B0604020202020204" pitchFamily="34" charset="0"/>
                        </a:rPr>
                        <a:t>Parliament that</a:t>
                      </a:r>
                    </a:p>
                    <a:p>
                      <a:r>
                        <a:rPr lang="en-GB" sz="1000" dirty="0">
                          <a:latin typeface="Arial" panose="020B0604020202020204" pitchFamily="34" charset="0"/>
                          <a:cs typeface="Arial" panose="020B0604020202020204" pitchFamily="34" charset="0"/>
                        </a:rPr>
                        <a:t>impacts on the</a:t>
                      </a:r>
                    </a:p>
                    <a:p>
                      <a:r>
                        <a:rPr lang="en-GB" sz="1000" dirty="0">
                          <a:latin typeface="Arial" panose="020B0604020202020204" pitchFamily="34" charset="0"/>
                          <a:cs typeface="Arial" panose="020B0604020202020204" pitchFamily="34" charset="0"/>
                        </a:rPr>
                        <a:t>mandate of the</a:t>
                      </a:r>
                    </a:p>
                    <a:p>
                      <a:r>
                        <a:rPr lang="en-GB" sz="1000" dirty="0">
                          <a:latin typeface="Arial" panose="020B0604020202020204" pitchFamily="34" charset="0"/>
                          <a:cs typeface="Arial" panose="020B0604020202020204" pitchFamily="34" charset="0"/>
                        </a:rPr>
                        <a:t>CRL Rights</a:t>
                      </a:r>
                    </a:p>
                    <a:p>
                      <a:r>
                        <a:rPr lang="en-GB" sz="1000" dirty="0">
                          <a:latin typeface="Arial" panose="020B0604020202020204" pitchFamily="34" charset="0"/>
                          <a:cs typeface="Arial" panose="020B0604020202020204" pitchFamily="34" charset="0"/>
                        </a:rPr>
                        <a:t>Commission</a:t>
                      </a:r>
                    </a:p>
                    <a:p>
                      <a:r>
                        <a:rPr lang="en-GB" sz="1000" dirty="0">
                          <a:latin typeface="Arial" panose="020B0604020202020204" pitchFamily="34" charset="0"/>
                          <a:cs typeface="Arial" panose="020B0604020202020204" pitchFamily="34" charset="0"/>
                        </a:rPr>
                        <a:t>annually</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0% of Bills before</a:t>
                      </a:r>
                    </a:p>
                    <a:p>
                      <a:r>
                        <a:rPr lang="en-GB" sz="1000" dirty="0">
                          <a:latin typeface="Arial" panose="020B0604020202020204" pitchFamily="34" charset="0"/>
                          <a:cs typeface="Arial" panose="020B0604020202020204" pitchFamily="34" charset="0"/>
                        </a:rPr>
                        <a:t>Parliament that</a:t>
                      </a:r>
                    </a:p>
                    <a:p>
                      <a:r>
                        <a:rPr lang="en-GB" sz="1000" dirty="0">
                          <a:latin typeface="Arial" panose="020B0604020202020204" pitchFamily="34" charset="0"/>
                          <a:cs typeface="Arial" panose="020B0604020202020204" pitchFamily="34" charset="0"/>
                        </a:rPr>
                        <a:t>impacts on the</a:t>
                      </a:r>
                    </a:p>
                    <a:p>
                      <a:r>
                        <a:rPr lang="en-GB" sz="1000" dirty="0">
                          <a:latin typeface="Arial" panose="020B0604020202020204" pitchFamily="34" charset="0"/>
                          <a:cs typeface="Arial" panose="020B0604020202020204" pitchFamily="34" charset="0"/>
                        </a:rPr>
                        <a:t>mandate of the</a:t>
                      </a:r>
                    </a:p>
                    <a:p>
                      <a:r>
                        <a:rPr lang="en-GB" sz="1000" dirty="0">
                          <a:latin typeface="Arial" panose="020B0604020202020204" pitchFamily="34" charset="0"/>
                          <a:cs typeface="Arial" panose="020B0604020202020204" pitchFamily="34" charset="0"/>
                        </a:rPr>
                        <a:t>CRL Rights</a:t>
                      </a:r>
                    </a:p>
                    <a:p>
                      <a:r>
                        <a:rPr lang="en-GB" sz="1000" dirty="0">
                          <a:latin typeface="Arial" panose="020B0604020202020204" pitchFamily="34" charset="0"/>
                          <a:cs typeface="Arial" panose="020B0604020202020204" pitchFamily="34" charset="0"/>
                        </a:rPr>
                        <a:t>Commission</a:t>
                      </a:r>
                    </a:p>
                    <a:p>
                      <a:r>
                        <a:rPr lang="en-GB" sz="1000" dirty="0">
                          <a:latin typeface="Arial" panose="020B0604020202020204" pitchFamily="34" charset="0"/>
                          <a:cs typeface="Arial" panose="020B0604020202020204" pitchFamily="34" charset="0"/>
                        </a:rPr>
                        <a:t>reviewed annually</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Target not met</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Management</a:t>
                      </a:r>
                    </a:p>
                    <a:p>
                      <a:r>
                        <a:rPr lang="en-GB" sz="1000" dirty="0">
                          <a:latin typeface="Arial" panose="020B0604020202020204" pitchFamily="34" charset="0"/>
                          <a:cs typeface="Arial" panose="020B0604020202020204" pitchFamily="34" charset="0"/>
                        </a:rPr>
                        <a:t>went into the</a:t>
                      </a:r>
                    </a:p>
                    <a:p>
                      <a:r>
                        <a:rPr lang="en-GB" sz="1000" dirty="0">
                          <a:latin typeface="Arial" panose="020B0604020202020204" pitchFamily="34" charset="0"/>
                          <a:cs typeface="Arial" panose="020B0604020202020204" pitchFamily="34" charset="0"/>
                        </a:rPr>
                        <a:t>Parliament</a:t>
                      </a:r>
                    </a:p>
                    <a:p>
                      <a:r>
                        <a:rPr lang="en-GB" sz="1000" dirty="0">
                          <a:latin typeface="Arial" panose="020B0604020202020204" pitchFamily="34" charset="0"/>
                          <a:cs typeface="Arial" panose="020B0604020202020204" pitchFamily="34" charset="0"/>
                        </a:rPr>
                        <a:t>website and</a:t>
                      </a:r>
                    </a:p>
                    <a:p>
                      <a:r>
                        <a:rPr lang="en-GB" sz="1000" dirty="0">
                          <a:latin typeface="Arial" panose="020B0604020202020204" pitchFamily="34" charset="0"/>
                          <a:cs typeface="Arial" panose="020B0604020202020204" pitchFamily="34" charset="0"/>
                        </a:rPr>
                        <a:t>found that there</a:t>
                      </a:r>
                    </a:p>
                    <a:p>
                      <a:r>
                        <a:rPr lang="en-GB" sz="1000" dirty="0">
                          <a:latin typeface="Arial" panose="020B0604020202020204" pitchFamily="34" charset="0"/>
                          <a:cs typeface="Arial" panose="020B0604020202020204" pitchFamily="34" charset="0"/>
                        </a:rPr>
                        <a:t>were no Bills</a:t>
                      </a:r>
                    </a:p>
                    <a:p>
                      <a:r>
                        <a:rPr lang="en-GB" sz="1000" dirty="0">
                          <a:latin typeface="Arial" panose="020B0604020202020204" pitchFamily="34" charset="0"/>
                          <a:cs typeface="Arial" panose="020B0604020202020204" pitchFamily="34" charset="0"/>
                        </a:rPr>
                        <a:t>that impacts</a:t>
                      </a:r>
                    </a:p>
                    <a:p>
                      <a:r>
                        <a:rPr lang="en-GB" sz="1000" dirty="0">
                          <a:latin typeface="Arial" panose="020B0604020202020204" pitchFamily="34" charset="0"/>
                          <a:cs typeface="Arial" panose="020B0604020202020204" pitchFamily="34" charset="0"/>
                        </a:rPr>
                        <a:t>on the cultural,</a:t>
                      </a:r>
                    </a:p>
                    <a:p>
                      <a:r>
                        <a:rPr lang="en-GB" sz="1000" dirty="0">
                          <a:latin typeface="Arial" panose="020B0604020202020204" pitchFamily="34" charset="0"/>
                          <a:cs typeface="Arial" panose="020B0604020202020204" pitchFamily="34" charset="0"/>
                        </a:rPr>
                        <a:t>religious and</a:t>
                      </a:r>
                    </a:p>
                    <a:p>
                      <a:r>
                        <a:rPr lang="en-GB" sz="1000" dirty="0">
                          <a:latin typeface="Arial" panose="020B0604020202020204" pitchFamily="34" charset="0"/>
                          <a:cs typeface="Arial" panose="020B0604020202020204" pitchFamily="34" charset="0"/>
                        </a:rPr>
                        <a:t>linguistic rights of</a:t>
                      </a:r>
                    </a:p>
                    <a:p>
                      <a:r>
                        <a:rPr lang="en-GB" sz="1000" dirty="0">
                          <a:latin typeface="Arial" panose="020B0604020202020204" pitchFamily="34" charset="0"/>
                          <a:cs typeface="Arial" panose="020B0604020202020204" pitchFamily="34" charset="0"/>
                        </a:rPr>
                        <a:t>communities</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93676920"/>
                  </a:ext>
                </a:extLst>
              </a:tr>
              <a:tr h="370840">
                <a:tc vMerge="1">
                  <a:txBody>
                    <a:bodyPr/>
                    <a:lstStyle/>
                    <a:p>
                      <a:endParaRPr lang="en-ZA" dirty="0"/>
                    </a:p>
                  </a:txBody>
                  <a:tcPr/>
                </a:tc>
                <a:tc vMerge="1">
                  <a:txBody>
                    <a:bodyPr/>
                    <a:lstStyle/>
                    <a:p>
                      <a:endParaRPr lang="en-ZA" dirty="0"/>
                    </a:p>
                  </a:txBody>
                  <a:tcPr/>
                </a:tc>
                <a:tc vMerge="1">
                  <a:txBody>
                    <a:bodyPr/>
                    <a:lstStyle/>
                    <a:p>
                      <a:endParaRPr lang="en-ZA" dirty="0"/>
                    </a:p>
                  </a:txBody>
                  <a:tcPr/>
                </a:tc>
                <a:tc vMerge="1">
                  <a:txBody>
                    <a:bodyPr/>
                    <a:lstStyle/>
                    <a:p>
                      <a:endParaRPr lang="en-ZA" dirty="0"/>
                    </a:p>
                  </a:txBody>
                  <a:tcPr/>
                </a:tc>
                <a:tc>
                  <a:txBody>
                    <a:bodyPr/>
                    <a:lstStyle/>
                    <a:p>
                      <a:r>
                        <a:rPr lang="en-GB" sz="1000" dirty="0">
                          <a:latin typeface="Arial" panose="020B0604020202020204" pitchFamily="34" charset="0"/>
                          <a:cs typeface="Arial" panose="020B0604020202020204" pitchFamily="34" charset="0"/>
                        </a:rPr>
                        <a:t>New Target</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16 Reviewed</a:t>
                      </a:r>
                    </a:p>
                    <a:p>
                      <a:r>
                        <a:rPr lang="en-GB" sz="1000" dirty="0">
                          <a:latin typeface="Arial" panose="020B0604020202020204" pitchFamily="34" charset="0"/>
                          <a:cs typeface="Arial" panose="020B0604020202020204" pitchFamily="34" charset="0"/>
                        </a:rPr>
                        <a:t>municipal</a:t>
                      </a:r>
                    </a:p>
                    <a:p>
                      <a:r>
                        <a:rPr lang="en-GB" sz="1000" dirty="0">
                          <a:latin typeface="Arial" panose="020B0604020202020204" pitchFamily="34" charset="0"/>
                          <a:cs typeface="Arial" panose="020B0604020202020204" pitchFamily="34" charset="0"/>
                        </a:rPr>
                        <a:t>metropolitan</a:t>
                      </a:r>
                    </a:p>
                    <a:p>
                      <a:r>
                        <a:rPr lang="en-GB" sz="1000" dirty="0">
                          <a:latin typeface="Arial" panose="020B0604020202020204" pitchFamily="34" charset="0"/>
                          <a:cs typeface="Arial" panose="020B0604020202020204" pitchFamily="34" charset="0"/>
                        </a:rPr>
                        <a:t>By-Laws: 8 on</a:t>
                      </a:r>
                    </a:p>
                    <a:p>
                      <a:r>
                        <a:rPr lang="en-GB" sz="1000" dirty="0">
                          <a:latin typeface="Arial" panose="020B0604020202020204" pitchFamily="34" charset="0"/>
                          <a:cs typeface="Arial" panose="020B0604020202020204" pitchFamily="34" charset="0"/>
                        </a:rPr>
                        <a:t>fireworks and 8 on</a:t>
                      </a:r>
                    </a:p>
                    <a:p>
                      <a:r>
                        <a:rPr lang="en-GB" sz="1000" dirty="0">
                          <a:latin typeface="Arial" panose="020B0604020202020204" pitchFamily="34" charset="0"/>
                          <a:cs typeface="Arial" panose="020B0604020202020204" pitchFamily="34" charset="0"/>
                        </a:rPr>
                        <a:t>cemeteries that</a:t>
                      </a:r>
                    </a:p>
                    <a:p>
                      <a:r>
                        <a:rPr lang="en-GB" sz="1000" dirty="0">
                          <a:latin typeface="Arial" panose="020B0604020202020204" pitchFamily="34" charset="0"/>
                          <a:cs typeface="Arial" panose="020B0604020202020204" pitchFamily="34" charset="0"/>
                        </a:rPr>
                        <a:t>impact cultural,</a:t>
                      </a:r>
                    </a:p>
                    <a:p>
                      <a:r>
                        <a:rPr lang="en-GB" sz="1000" dirty="0">
                          <a:latin typeface="Arial" panose="020B0604020202020204" pitchFamily="34" charset="0"/>
                          <a:cs typeface="Arial" panose="020B0604020202020204" pitchFamily="34" charset="0"/>
                        </a:rPr>
                        <a:t>religious and</a:t>
                      </a:r>
                    </a:p>
                    <a:p>
                      <a:r>
                        <a:rPr lang="en-GB" sz="1000" dirty="0">
                          <a:latin typeface="Arial" panose="020B0604020202020204" pitchFamily="34" charset="0"/>
                          <a:cs typeface="Arial" panose="020B0604020202020204" pitchFamily="34" charset="0"/>
                        </a:rPr>
                        <a:t>linguistic rights of</a:t>
                      </a:r>
                    </a:p>
                    <a:p>
                      <a:r>
                        <a:rPr lang="en-GB" sz="1000" dirty="0">
                          <a:latin typeface="Arial" panose="020B0604020202020204" pitchFamily="34" charset="0"/>
                          <a:cs typeface="Arial" panose="020B0604020202020204" pitchFamily="34" charset="0"/>
                        </a:rPr>
                        <a:t>communities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15 Municipal</a:t>
                      </a:r>
                    </a:p>
                    <a:p>
                      <a:r>
                        <a:rPr lang="en-GB" sz="1000" dirty="0">
                          <a:latin typeface="Arial" panose="020B0604020202020204" pitchFamily="34" charset="0"/>
                          <a:cs typeface="Arial" panose="020B0604020202020204" pitchFamily="34" charset="0"/>
                        </a:rPr>
                        <a:t>metropolitan</a:t>
                      </a:r>
                    </a:p>
                    <a:p>
                      <a:r>
                        <a:rPr lang="en-GB" sz="1000" dirty="0">
                          <a:latin typeface="Arial" panose="020B0604020202020204" pitchFamily="34" charset="0"/>
                          <a:cs typeface="Arial" panose="020B0604020202020204" pitchFamily="34" charset="0"/>
                        </a:rPr>
                        <a:t>By-Laws: 7 on</a:t>
                      </a:r>
                    </a:p>
                    <a:p>
                      <a:r>
                        <a:rPr lang="en-GB" sz="1000" dirty="0">
                          <a:latin typeface="Arial" panose="020B0604020202020204" pitchFamily="34" charset="0"/>
                          <a:cs typeface="Arial" panose="020B0604020202020204" pitchFamily="34" charset="0"/>
                        </a:rPr>
                        <a:t>fireworks and 8 on</a:t>
                      </a:r>
                    </a:p>
                    <a:p>
                      <a:r>
                        <a:rPr lang="en-GB" sz="1000" dirty="0">
                          <a:latin typeface="Arial" panose="020B0604020202020204" pitchFamily="34" charset="0"/>
                          <a:cs typeface="Arial" panose="020B0604020202020204" pitchFamily="34" charset="0"/>
                        </a:rPr>
                        <a:t>cemeteries that</a:t>
                      </a:r>
                    </a:p>
                    <a:p>
                      <a:r>
                        <a:rPr lang="en-GB" sz="1000" dirty="0">
                          <a:latin typeface="Arial" panose="020B0604020202020204" pitchFamily="34" charset="0"/>
                          <a:cs typeface="Arial" panose="020B0604020202020204" pitchFamily="34" charset="0"/>
                        </a:rPr>
                        <a:t>impact cultural,</a:t>
                      </a:r>
                    </a:p>
                    <a:p>
                      <a:r>
                        <a:rPr lang="en-GB" sz="1000" dirty="0">
                          <a:latin typeface="Arial" panose="020B0604020202020204" pitchFamily="34" charset="0"/>
                          <a:cs typeface="Arial" panose="020B0604020202020204" pitchFamily="34" charset="0"/>
                        </a:rPr>
                        <a:t>religious and</a:t>
                      </a:r>
                    </a:p>
                    <a:p>
                      <a:r>
                        <a:rPr lang="en-GB" sz="1000" dirty="0">
                          <a:latin typeface="Arial" panose="020B0604020202020204" pitchFamily="34" charset="0"/>
                          <a:cs typeface="Arial" panose="020B0604020202020204" pitchFamily="34" charset="0"/>
                        </a:rPr>
                        <a:t>linguistic rights of</a:t>
                      </a:r>
                    </a:p>
                    <a:p>
                      <a:r>
                        <a:rPr lang="en-GB" sz="1000" dirty="0">
                          <a:latin typeface="Arial" panose="020B0604020202020204" pitchFamily="34" charset="0"/>
                          <a:cs typeface="Arial" panose="020B0604020202020204" pitchFamily="34" charset="0"/>
                        </a:rPr>
                        <a:t>communities have</a:t>
                      </a:r>
                    </a:p>
                    <a:p>
                      <a:r>
                        <a:rPr lang="en-GB" sz="1000" dirty="0">
                          <a:latin typeface="Arial" panose="020B0604020202020204" pitchFamily="34" charset="0"/>
                          <a:cs typeface="Arial" panose="020B0604020202020204" pitchFamily="34" charset="0"/>
                        </a:rPr>
                        <a:t>been reviewed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Target partially met</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One metropolitan</a:t>
                      </a:r>
                    </a:p>
                    <a:p>
                      <a:r>
                        <a:rPr lang="en-GB" sz="1000" dirty="0">
                          <a:latin typeface="Arial" panose="020B0604020202020204" pitchFamily="34" charset="0"/>
                          <a:cs typeface="Arial" panose="020B0604020202020204" pitchFamily="34" charset="0"/>
                        </a:rPr>
                        <a:t>municipality</a:t>
                      </a:r>
                    </a:p>
                    <a:p>
                      <a:r>
                        <a:rPr lang="en-GB" sz="1000" dirty="0">
                          <a:latin typeface="Arial" panose="020B0604020202020204" pitchFamily="34" charset="0"/>
                          <a:cs typeface="Arial" panose="020B0604020202020204" pitchFamily="34" charset="0"/>
                        </a:rPr>
                        <a:t>(Buffalo</a:t>
                      </a:r>
                    </a:p>
                    <a:p>
                      <a:r>
                        <a:rPr lang="en-GB" sz="1000" dirty="0">
                          <a:latin typeface="Arial" panose="020B0604020202020204" pitchFamily="34" charset="0"/>
                          <a:cs typeface="Arial" panose="020B0604020202020204" pitchFamily="34" charset="0"/>
                        </a:rPr>
                        <a:t>Municipality) did</a:t>
                      </a:r>
                    </a:p>
                    <a:p>
                      <a:r>
                        <a:rPr lang="en-GB" sz="1000" dirty="0">
                          <a:latin typeface="Arial" panose="020B0604020202020204" pitchFamily="34" charset="0"/>
                          <a:cs typeface="Arial" panose="020B0604020202020204" pitchFamily="34" charset="0"/>
                        </a:rPr>
                        <a:t>not have By-laws</a:t>
                      </a:r>
                    </a:p>
                    <a:p>
                      <a:r>
                        <a:rPr lang="en-GB" sz="1000" dirty="0">
                          <a:latin typeface="Arial" panose="020B0604020202020204" pitchFamily="34" charset="0"/>
                          <a:cs typeface="Arial" panose="020B0604020202020204" pitchFamily="34" charset="0"/>
                        </a:rPr>
                        <a:t>on fireworks</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35393417"/>
                  </a:ext>
                </a:extLst>
              </a:tr>
            </a:tbl>
          </a:graphicData>
        </a:graphic>
      </p:graphicFrame>
    </p:spTree>
    <p:extLst>
      <p:ext uri="{BB962C8B-B14F-4D97-AF65-F5344CB8AC3E}">
        <p14:creationId xmlns:p14="http://schemas.microsoft.com/office/powerpoint/2010/main" val="1991964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DE121-FECE-4FF5-A6CC-CA31AB397E0F}"/>
              </a:ext>
            </a:extLst>
          </p:cNvPr>
          <p:cNvSpPr>
            <a:spLocks noGrp="1"/>
          </p:cNvSpPr>
          <p:nvPr>
            <p:ph type="title"/>
          </p:nvPr>
        </p:nvSpPr>
        <p:spPr>
          <a:xfrm>
            <a:off x="3431704" y="274638"/>
            <a:ext cx="8150696" cy="1143000"/>
          </a:xfrm>
        </p:spPr>
        <p:txBody>
          <a:bodyPr>
            <a:normAutofit fontScale="90000"/>
          </a:bodyPr>
          <a:lstStyle/>
          <a:p>
            <a:r>
              <a:rPr kumimoji="0" lang="en-GB" sz="4000" b="0" i="0" u="none" strike="noStrike" kern="1200" cap="none" spc="0" normalizeH="0" baseline="0" noProof="0" dirty="0">
                <a:ln>
                  <a:noFill/>
                </a:ln>
                <a:solidFill>
                  <a:prstClr val="black"/>
                </a:solidFill>
                <a:effectLst/>
                <a:uLnTx/>
                <a:uFillTx/>
                <a:latin typeface="Calibri"/>
                <a:ea typeface="+mj-ea"/>
                <a:cs typeface="+mj-cs"/>
              </a:rPr>
              <a:t>Graphic Presentation of Legal Services and Conflict Resolution Achievements</a:t>
            </a:r>
            <a:endParaRPr lang="en-ZA" dirty="0"/>
          </a:p>
        </p:txBody>
      </p:sp>
      <p:graphicFrame>
        <p:nvGraphicFramePr>
          <p:cNvPr id="6" name="Content Placeholder 5">
            <a:extLst>
              <a:ext uri="{FF2B5EF4-FFF2-40B4-BE49-F238E27FC236}">
                <a16:creationId xmlns:a16="http://schemas.microsoft.com/office/drawing/2014/main" id="{7C476A5A-D6E5-44D8-9922-6FBA7D7E4CE8}"/>
              </a:ext>
            </a:extLst>
          </p:cNvPr>
          <p:cNvGraphicFramePr>
            <a:graphicFrameLocks noGrp="1"/>
          </p:cNvGraphicFramePr>
          <p:nvPr>
            <p:ph idx="1"/>
            <p:extLst>
              <p:ext uri="{D42A27DB-BD31-4B8C-83A1-F6EECF244321}">
                <p14:modId xmlns:p14="http://schemas.microsoft.com/office/powerpoint/2010/main" val="3058150383"/>
              </p:ext>
            </p:extLst>
          </p:nvPr>
        </p:nvGraphicFramePr>
        <p:xfrm>
          <a:off x="609600" y="1844675"/>
          <a:ext cx="10972800" cy="3887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370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5600" y="274638"/>
            <a:ext cx="9086800" cy="1143000"/>
          </a:xfrm>
        </p:spPr>
        <p:txBody>
          <a:bodyPr>
            <a:normAutofit/>
          </a:bodyPr>
          <a:lstStyle/>
          <a:p>
            <a:r>
              <a:rPr lang="en-US" sz="3200" b="1" dirty="0">
                <a:latin typeface="Arial" panose="020B0604020202020204" pitchFamily="34" charset="0"/>
                <a:cs typeface="Arial" panose="020B0604020202020204" pitchFamily="34" charset="0"/>
              </a:rPr>
              <a:t>Presentation Outline</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844824"/>
            <a:ext cx="10972800" cy="3816424"/>
          </a:xfrm>
        </p:spPr>
        <p:txBody>
          <a:bodyPr>
            <a:normAutofit fontScale="92500" lnSpcReduction="20000"/>
          </a:bodyPr>
          <a:lstStyle/>
          <a:p>
            <a:pPr marL="0" indent="0">
              <a:buNone/>
            </a:pPr>
            <a:r>
              <a:rPr lang="en-US" sz="1600" b="1" dirty="0">
                <a:latin typeface="Arial" panose="020B0604020202020204" pitchFamily="34" charset="0"/>
                <a:cs typeface="Arial" panose="020B0604020202020204" pitchFamily="34" charset="0"/>
              </a:rPr>
              <a:t>Audit Outcomes</a:t>
            </a:r>
          </a:p>
          <a:p>
            <a:pPr marL="0" indent="0">
              <a:buNone/>
            </a:pPr>
            <a:r>
              <a:rPr lang="en-US" sz="1600" b="1" dirty="0">
                <a:latin typeface="Arial" panose="020B0604020202020204" pitchFamily="34" charset="0"/>
                <a:cs typeface="Arial" panose="020B0604020202020204" pitchFamily="34" charset="0"/>
              </a:rPr>
              <a:t>Part A</a:t>
            </a:r>
            <a:r>
              <a:rPr lang="en-US" sz="1600" dirty="0">
                <a:latin typeface="Arial" panose="020B0604020202020204" pitchFamily="34" charset="0"/>
                <a:cs typeface="Arial" panose="020B0604020202020204" pitchFamily="34" charset="0"/>
              </a:rPr>
              <a:t>: CRL Rights Commission 2020/2021 Performance on Predetermined Targets</a:t>
            </a:r>
          </a:p>
          <a:p>
            <a:pPr marL="514350" indent="-514350">
              <a:buFont typeface="+mj-lt"/>
              <a:buAutoNum type="arabicPeriod"/>
            </a:pPr>
            <a:r>
              <a:rPr lang="en-US" sz="1600" dirty="0">
                <a:latin typeface="Arial" panose="020B0604020202020204" pitchFamily="34" charset="0"/>
                <a:cs typeface="Arial" panose="020B0604020202020204" pitchFamily="34" charset="0"/>
              </a:rPr>
              <a:t>Overview: </a:t>
            </a:r>
            <a:r>
              <a:rPr lang="en-US" sz="1400" dirty="0">
                <a:latin typeface="Arial" panose="020B0604020202020204" pitchFamily="34" charset="0"/>
                <a:cs typeface="Arial" panose="020B0604020202020204" pitchFamily="34" charset="0"/>
              </a:rPr>
              <a:t>Strategy Plan 2020/2021 Outcomes and Outcome Indicators</a:t>
            </a:r>
          </a:p>
          <a:p>
            <a:pPr marL="514350" indent="-514350">
              <a:buFont typeface="+mj-lt"/>
              <a:buAutoNum type="arabicPeriod"/>
            </a:pPr>
            <a:r>
              <a:rPr lang="en-US" sz="1600" dirty="0">
                <a:latin typeface="Arial" panose="020B0604020202020204" pitchFamily="34" charset="0"/>
                <a:cs typeface="Arial" panose="020B0604020202020204" pitchFamily="34" charset="0"/>
              </a:rPr>
              <a:t>Impact Statement</a:t>
            </a:r>
          </a:p>
          <a:p>
            <a:pPr marL="514350" indent="-514350">
              <a:buFont typeface="+mj-lt"/>
              <a:buAutoNum type="arabicPeriod"/>
            </a:pPr>
            <a:r>
              <a:rPr lang="en-US" sz="1600" dirty="0">
                <a:latin typeface="Arial" panose="020B0604020202020204" pitchFamily="34" charset="0"/>
                <a:cs typeface="Arial" panose="020B0604020202020204" pitchFamily="34" charset="0"/>
              </a:rPr>
              <a:t>Our Vision, Mission and Values</a:t>
            </a:r>
          </a:p>
          <a:p>
            <a:pPr marL="514350" indent="-514350">
              <a:buFont typeface="+mj-lt"/>
              <a:buAutoNum type="arabicPeriod"/>
            </a:pPr>
            <a:r>
              <a:rPr lang="en-US" sz="1600" dirty="0">
                <a:latin typeface="Arial" panose="020B0604020202020204" pitchFamily="34" charset="0"/>
                <a:cs typeface="Arial" panose="020B0604020202020204" pitchFamily="34" charset="0"/>
              </a:rPr>
              <a:t>MTSF Priorities</a:t>
            </a:r>
          </a:p>
          <a:p>
            <a:pPr marL="514350" indent="-514350">
              <a:buFont typeface="+mj-lt"/>
              <a:buAutoNum type="arabicPeriod"/>
            </a:pPr>
            <a:r>
              <a:rPr lang="en-US" sz="1600" dirty="0">
                <a:latin typeface="Arial" panose="020B0604020202020204" pitchFamily="34" charset="0"/>
                <a:cs typeface="Arial" panose="020B0604020202020204" pitchFamily="34" charset="0"/>
              </a:rPr>
              <a:t>Performance on the 2020/21 Outcomes, Outcome Indicators. Outputs, Output Indicators  and Targets per </a:t>
            </a:r>
            <a:r>
              <a:rPr lang="en-US" sz="1600" dirty="0" err="1">
                <a:latin typeface="Arial" panose="020B0604020202020204" pitchFamily="34" charset="0"/>
                <a:cs typeface="Arial" panose="020B0604020202020204" pitchFamily="34" charset="0"/>
              </a:rPr>
              <a:t>programme</a:t>
            </a:r>
            <a:endParaRPr lang="en-US" sz="1600"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Part B </a:t>
            </a:r>
            <a:r>
              <a:rPr lang="en-US" sz="1600" dirty="0">
                <a:latin typeface="Arial" panose="020B0604020202020204" pitchFamily="34" charset="0"/>
                <a:cs typeface="Arial" panose="020B0604020202020204" pitchFamily="34" charset="0"/>
              </a:rPr>
              <a:t>CRL Rights Commission Financial Performance </a:t>
            </a:r>
          </a:p>
          <a:p>
            <a:pPr marL="514350" indent="-514350">
              <a:buFont typeface="+mj-lt"/>
              <a:buAutoNum type="arabicPeriod"/>
            </a:pPr>
            <a:r>
              <a:rPr lang="en-US" sz="1600" dirty="0">
                <a:latin typeface="Arial" panose="020B0604020202020204" pitchFamily="34" charset="0"/>
                <a:cs typeface="Arial" panose="020B0604020202020204" pitchFamily="34" charset="0"/>
              </a:rPr>
              <a:t>2020/2021 Appropriation Statement per programme and Economic Classification</a:t>
            </a:r>
          </a:p>
          <a:p>
            <a:pPr marL="514350" indent="-514350">
              <a:buFont typeface="+mj-lt"/>
              <a:buAutoNum type="arabicPeriod"/>
            </a:pPr>
            <a:r>
              <a:rPr lang="en-US" sz="1600" dirty="0">
                <a:latin typeface="Arial" panose="020B0604020202020204" pitchFamily="34" charset="0"/>
                <a:cs typeface="Arial" panose="020B0604020202020204" pitchFamily="34" charset="0"/>
              </a:rPr>
              <a:t>Reasons for underspending</a:t>
            </a:r>
          </a:p>
          <a:p>
            <a:pPr marL="514350" indent="-514350">
              <a:buFont typeface="+mj-lt"/>
              <a:buAutoNum type="arabicPeriod"/>
            </a:pPr>
            <a:r>
              <a:rPr lang="en-US" sz="1600" dirty="0">
                <a:latin typeface="Arial" panose="020B0604020202020204" pitchFamily="34" charset="0"/>
                <a:cs typeface="Arial" panose="020B0604020202020204" pitchFamily="34" charset="0"/>
              </a:rPr>
              <a:t>Irregular Expenditure Audit Outcomes</a:t>
            </a:r>
          </a:p>
          <a:p>
            <a:pPr marL="0" indent="0">
              <a:buNone/>
            </a:pPr>
            <a:r>
              <a:rPr lang="en-US" sz="1600" b="1" dirty="0">
                <a:latin typeface="Arial" panose="020B0604020202020204" pitchFamily="34" charset="0"/>
                <a:cs typeface="Arial" panose="020B0604020202020204" pitchFamily="34" charset="0"/>
              </a:rPr>
              <a:t>Part C  </a:t>
            </a:r>
            <a:r>
              <a:rPr lang="en-US" sz="1600" dirty="0">
                <a:latin typeface="Arial" panose="020B0604020202020204" pitchFamily="34" charset="0"/>
                <a:cs typeface="Arial" panose="020B0604020202020204" pitchFamily="34" charset="0"/>
              </a:rPr>
              <a:t>District Development Model and Human resources related matters</a:t>
            </a:r>
          </a:p>
          <a:p>
            <a:pPr marL="0" indent="0">
              <a:buNone/>
            </a:pPr>
            <a:r>
              <a:rPr lang="en-US" sz="1600" dirty="0">
                <a:latin typeface="Arial" panose="020B0604020202020204" pitchFamily="34" charset="0"/>
                <a:cs typeface="Arial" panose="020B0604020202020204" pitchFamily="34" charset="0"/>
              </a:rPr>
              <a:t>1.       District Development Plan</a:t>
            </a:r>
          </a:p>
          <a:p>
            <a:pPr marL="0" indent="0">
              <a:buNone/>
            </a:pPr>
            <a:r>
              <a:rPr lang="en-US" sz="1600" dirty="0">
                <a:latin typeface="Arial" panose="020B0604020202020204" pitchFamily="34" charset="0"/>
                <a:cs typeface="Arial" panose="020B0604020202020204" pitchFamily="34" charset="0"/>
              </a:rPr>
              <a:t>2.       Capacity and Capability Review Project Update</a:t>
            </a:r>
          </a:p>
          <a:p>
            <a:pPr marL="0" indent="0">
              <a:buNone/>
            </a:pPr>
            <a:r>
              <a:rPr lang="en-US" sz="1600" dirty="0">
                <a:latin typeface="Arial" panose="020B0604020202020204" pitchFamily="34" charset="0"/>
                <a:cs typeface="Arial" panose="020B0604020202020204" pitchFamily="34" charset="0"/>
              </a:rPr>
              <a:t>     </a:t>
            </a:r>
          </a:p>
          <a:p>
            <a:endParaRPr lang="en-ZA" sz="1600" dirty="0"/>
          </a:p>
        </p:txBody>
      </p:sp>
    </p:spTree>
    <p:extLst>
      <p:ext uri="{BB962C8B-B14F-4D97-AF65-F5344CB8AC3E}">
        <p14:creationId xmlns:p14="http://schemas.microsoft.com/office/powerpoint/2010/main" val="2445358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1118-58C9-4DF8-9FC9-51FA5E643C08}"/>
              </a:ext>
            </a:extLst>
          </p:cNvPr>
          <p:cNvSpPr>
            <a:spLocks noGrp="1"/>
          </p:cNvSpPr>
          <p:nvPr>
            <p:ph type="title"/>
          </p:nvPr>
        </p:nvSpPr>
        <p:spPr>
          <a:xfrm>
            <a:off x="2783632" y="274638"/>
            <a:ext cx="8798768" cy="1058825"/>
          </a:xfrm>
        </p:spPr>
        <p:txBody>
          <a:bodyPr>
            <a:noAutofit/>
          </a:bodyPr>
          <a:lstStyle/>
          <a:p>
            <a:r>
              <a:rPr lang="en-ZA" sz="2400" dirty="0">
                <a:latin typeface="Arial" panose="020B0604020202020204" pitchFamily="34" charset="0"/>
                <a:cs typeface="Arial" panose="020B0604020202020204" pitchFamily="34" charset="0"/>
              </a:rPr>
              <a:t>Programme 3: Public Engagement and Education (PEE)</a:t>
            </a:r>
          </a:p>
        </p:txBody>
      </p:sp>
      <p:graphicFrame>
        <p:nvGraphicFramePr>
          <p:cNvPr id="4" name="Table 4">
            <a:extLst>
              <a:ext uri="{FF2B5EF4-FFF2-40B4-BE49-F238E27FC236}">
                <a16:creationId xmlns:a16="http://schemas.microsoft.com/office/drawing/2014/main" id="{F193A0C7-9881-4C30-9A17-6292D4F631F4}"/>
              </a:ext>
            </a:extLst>
          </p:cNvPr>
          <p:cNvGraphicFramePr>
            <a:graphicFrameLocks noGrp="1"/>
          </p:cNvGraphicFramePr>
          <p:nvPr>
            <p:ph idx="1"/>
            <p:extLst>
              <p:ext uri="{D42A27DB-BD31-4B8C-83A1-F6EECF244321}">
                <p14:modId xmlns:p14="http://schemas.microsoft.com/office/powerpoint/2010/main" val="2553255572"/>
              </p:ext>
            </p:extLst>
          </p:nvPr>
        </p:nvGraphicFramePr>
        <p:xfrm>
          <a:off x="263352" y="1333463"/>
          <a:ext cx="11449269" cy="5227320"/>
        </p:xfrm>
        <a:graphic>
          <a:graphicData uri="http://schemas.openxmlformats.org/drawingml/2006/table">
            <a:tbl>
              <a:tblPr firstRow="1" bandRow="1">
                <a:tableStyleId>{5C22544A-7EE6-4342-B048-85BDC9FD1C3A}</a:tableStyleId>
              </a:tblPr>
              <a:tblGrid>
                <a:gridCol w="1272141">
                  <a:extLst>
                    <a:ext uri="{9D8B030D-6E8A-4147-A177-3AD203B41FA5}">
                      <a16:colId xmlns:a16="http://schemas.microsoft.com/office/drawing/2014/main" val="738147073"/>
                    </a:ext>
                  </a:extLst>
                </a:gridCol>
                <a:gridCol w="1272141">
                  <a:extLst>
                    <a:ext uri="{9D8B030D-6E8A-4147-A177-3AD203B41FA5}">
                      <a16:colId xmlns:a16="http://schemas.microsoft.com/office/drawing/2014/main" val="2188868472"/>
                    </a:ext>
                  </a:extLst>
                </a:gridCol>
                <a:gridCol w="1272141">
                  <a:extLst>
                    <a:ext uri="{9D8B030D-6E8A-4147-A177-3AD203B41FA5}">
                      <a16:colId xmlns:a16="http://schemas.microsoft.com/office/drawing/2014/main" val="4150745903"/>
                    </a:ext>
                  </a:extLst>
                </a:gridCol>
                <a:gridCol w="1272141">
                  <a:extLst>
                    <a:ext uri="{9D8B030D-6E8A-4147-A177-3AD203B41FA5}">
                      <a16:colId xmlns:a16="http://schemas.microsoft.com/office/drawing/2014/main" val="372759908"/>
                    </a:ext>
                  </a:extLst>
                </a:gridCol>
                <a:gridCol w="1272141">
                  <a:extLst>
                    <a:ext uri="{9D8B030D-6E8A-4147-A177-3AD203B41FA5}">
                      <a16:colId xmlns:a16="http://schemas.microsoft.com/office/drawing/2014/main" val="2430984262"/>
                    </a:ext>
                  </a:extLst>
                </a:gridCol>
                <a:gridCol w="1272141">
                  <a:extLst>
                    <a:ext uri="{9D8B030D-6E8A-4147-A177-3AD203B41FA5}">
                      <a16:colId xmlns:a16="http://schemas.microsoft.com/office/drawing/2014/main" val="321753898"/>
                    </a:ext>
                  </a:extLst>
                </a:gridCol>
                <a:gridCol w="1272141">
                  <a:extLst>
                    <a:ext uri="{9D8B030D-6E8A-4147-A177-3AD203B41FA5}">
                      <a16:colId xmlns:a16="http://schemas.microsoft.com/office/drawing/2014/main" val="630109401"/>
                    </a:ext>
                  </a:extLst>
                </a:gridCol>
                <a:gridCol w="1272141">
                  <a:extLst>
                    <a:ext uri="{9D8B030D-6E8A-4147-A177-3AD203B41FA5}">
                      <a16:colId xmlns:a16="http://schemas.microsoft.com/office/drawing/2014/main" val="2637244512"/>
                    </a:ext>
                  </a:extLst>
                </a:gridCol>
                <a:gridCol w="1272141">
                  <a:extLst>
                    <a:ext uri="{9D8B030D-6E8A-4147-A177-3AD203B41FA5}">
                      <a16:colId xmlns:a16="http://schemas.microsoft.com/office/drawing/2014/main" val="2447982384"/>
                    </a:ext>
                  </a:extLst>
                </a:gridCol>
              </a:tblGrid>
              <a:tr h="370840">
                <a:tc>
                  <a:txBody>
                    <a:bodyPr/>
                    <a:lstStyle/>
                    <a:p>
                      <a:r>
                        <a:rPr lang="en-GB" sz="1100" dirty="0">
                          <a:solidFill>
                            <a:schemeClr val="tx1"/>
                          </a:solidFill>
                          <a:latin typeface="Arial" panose="020B0604020202020204" pitchFamily="34" charset="0"/>
                          <a:cs typeface="Arial" panose="020B0604020202020204" pitchFamily="34" charset="0"/>
                        </a:rPr>
                        <a:t>Outcomes</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Outputs</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Output Indicators</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Audited Actual Performance 2018/19</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Audited Actual Performance 2019/20</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Planned Annual Targets 2020/21</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Actual Achievement 2020/21</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Deviation</a:t>
                      </a:r>
                    </a:p>
                    <a:p>
                      <a:r>
                        <a:rPr lang="en-GB" sz="1100" dirty="0">
                          <a:solidFill>
                            <a:schemeClr val="tx1"/>
                          </a:solidFill>
                          <a:latin typeface="Arial" panose="020B0604020202020204" pitchFamily="34" charset="0"/>
                          <a:cs typeface="Arial" panose="020B0604020202020204" pitchFamily="34" charset="0"/>
                        </a:rPr>
                        <a:t>from</a:t>
                      </a:r>
                    </a:p>
                    <a:p>
                      <a:r>
                        <a:rPr lang="en-GB" sz="1100" dirty="0">
                          <a:solidFill>
                            <a:schemeClr val="tx1"/>
                          </a:solidFill>
                          <a:latin typeface="Arial" panose="020B0604020202020204" pitchFamily="34" charset="0"/>
                          <a:cs typeface="Arial" panose="020B0604020202020204" pitchFamily="34" charset="0"/>
                        </a:rPr>
                        <a:t>planned target</a:t>
                      </a:r>
                    </a:p>
                    <a:p>
                      <a:r>
                        <a:rPr lang="en-GB" sz="1100" dirty="0">
                          <a:solidFill>
                            <a:schemeClr val="tx1"/>
                          </a:solidFill>
                          <a:latin typeface="Arial" panose="020B0604020202020204" pitchFamily="34" charset="0"/>
                          <a:cs typeface="Arial" panose="020B0604020202020204" pitchFamily="34" charset="0"/>
                        </a:rPr>
                        <a:t>to actual</a:t>
                      </a:r>
                    </a:p>
                    <a:p>
                      <a:r>
                        <a:rPr lang="en-GB" sz="1100" dirty="0">
                          <a:solidFill>
                            <a:schemeClr val="tx1"/>
                          </a:solidFill>
                          <a:latin typeface="Arial" panose="020B0604020202020204" pitchFamily="34" charset="0"/>
                          <a:cs typeface="Arial" panose="020B0604020202020204" pitchFamily="34" charset="0"/>
                        </a:rPr>
                        <a:t>achievement</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ZA" sz="1100" dirty="0">
                          <a:solidFill>
                            <a:schemeClr val="tx1"/>
                          </a:solidFill>
                          <a:latin typeface="Arial" panose="020B0604020202020204" pitchFamily="34" charset="0"/>
                          <a:cs typeface="Arial" panose="020B0604020202020204" pitchFamily="34" charset="0"/>
                        </a:rPr>
                        <a:t>Reasons for</a:t>
                      </a:r>
                    </a:p>
                    <a:p>
                      <a:r>
                        <a:rPr lang="en-ZA" sz="1100" dirty="0">
                          <a:solidFill>
                            <a:schemeClr val="tx1"/>
                          </a:solidFill>
                          <a:latin typeface="Arial" panose="020B0604020202020204" pitchFamily="34" charset="0"/>
                          <a:cs typeface="Arial" panose="020B0604020202020204" pitchFamily="34" charset="0"/>
                        </a:rPr>
                        <a:t>deviations</a:t>
                      </a:r>
                    </a:p>
                  </a:txBody>
                  <a:tcPr/>
                </a:tc>
                <a:extLst>
                  <a:ext uri="{0D108BD9-81ED-4DB2-BD59-A6C34878D82A}">
                    <a16:rowId xmlns:a16="http://schemas.microsoft.com/office/drawing/2014/main" val="1836768375"/>
                  </a:ext>
                </a:extLst>
              </a:tr>
              <a:tr h="370840">
                <a:tc rowSpan="3">
                  <a:txBody>
                    <a:bodyPr/>
                    <a:lstStyle/>
                    <a:p>
                      <a:pPr algn="l"/>
                      <a:r>
                        <a:rPr lang="en-ZA" sz="1100" b="1" i="0" u="none" strike="noStrike" baseline="0" dirty="0">
                          <a:latin typeface="Arial" panose="020B0604020202020204" pitchFamily="34" charset="0"/>
                          <a:cs typeface="Arial" panose="020B0604020202020204" pitchFamily="34" charset="0"/>
                        </a:rPr>
                        <a:t>Effective,</a:t>
                      </a:r>
                    </a:p>
                    <a:p>
                      <a:pPr algn="l"/>
                      <a:r>
                        <a:rPr lang="en-ZA" sz="1100" b="1" i="0" u="none" strike="noStrike" baseline="0" dirty="0">
                          <a:latin typeface="Arial" panose="020B0604020202020204" pitchFamily="34" charset="0"/>
                          <a:cs typeface="Arial" panose="020B0604020202020204" pitchFamily="34" charset="0"/>
                        </a:rPr>
                        <a:t>structured</a:t>
                      </a:r>
                    </a:p>
                    <a:p>
                      <a:pPr algn="l"/>
                      <a:r>
                        <a:rPr lang="en-ZA" sz="1100" b="1" i="0" u="none" strike="noStrike" baseline="0" dirty="0">
                          <a:latin typeface="Arial" panose="020B0604020202020204" pitchFamily="34" charset="0"/>
                          <a:cs typeface="Arial" panose="020B0604020202020204" pitchFamily="34" charset="0"/>
                        </a:rPr>
                        <a:t>and informed</a:t>
                      </a:r>
                    </a:p>
                    <a:p>
                      <a:pPr algn="l"/>
                      <a:r>
                        <a:rPr lang="en-ZA" sz="1100" b="1" i="0" u="none" strike="noStrike" baseline="0" dirty="0">
                          <a:latin typeface="Arial" panose="020B0604020202020204" pitchFamily="34" charset="0"/>
                          <a:cs typeface="Arial" panose="020B0604020202020204" pitchFamily="34" charset="0"/>
                        </a:rPr>
                        <a:t>communities</a:t>
                      </a:r>
                    </a:p>
                    <a:p>
                      <a:pPr algn="l"/>
                      <a:r>
                        <a:rPr lang="en-ZA" sz="1100" b="1" i="0" u="none" strike="noStrike" baseline="0" dirty="0">
                          <a:latin typeface="Arial" panose="020B0604020202020204" pitchFamily="34" charset="0"/>
                          <a:cs typeface="Arial" panose="020B0604020202020204" pitchFamily="34" charset="0"/>
                        </a:rPr>
                        <a:t>on cultural,</a:t>
                      </a:r>
                    </a:p>
                    <a:p>
                      <a:pPr algn="l"/>
                      <a:r>
                        <a:rPr lang="en-ZA" sz="1100" b="1" i="0" u="none" strike="noStrike" baseline="0" dirty="0">
                          <a:latin typeface="Arial" panose="020B0604020202020204" pitchFamily="34" charset="0"/>
                          <a:cs typeface="Arial" panose="020B0604020202020204" pitchFamily="34" charset="0"/>
                        </a:rPr>
                        <a:t>religious and</a:t>
                      </a:r>
                    </a:p>
                    <a:p>
                      <a:pPr algn="l"/>
                      <a:r>
                        <a:rPr lang="en-ZA" sz="1100" b="1" i="0" u="none" strike="noStrike" baseline="0" dirty="0">
                          <a:latin typeface="Arial" panose="020B0604020202020204" pitchFamily="34" charset="0"/>
                          <a:cs typeface="Arial" panose="020B0604020202020204" pitchFamily="34" charset="0"/>
                        </a:rPr>
                        <a:t>linguistic rights</a:t>
                      </a:r>
                    </a:p>
                    <a:p>
                      <a:pPr algn="l"/>
                      <a:r>
                        <a:rPr lang="en-ZA" sz="1100" b="1" i="0" u="none" strike="noStrike" baseline="0" dirty="0">
                          <a:latin typeface="Arial" panose="020B0604020202020204" pitchFamily="34" charset="0"/>
                          <a:cs typeface="Arial" panose="020B0604020202020204" pitchFamily="34" charset="0"/>
                        </a:rPr>
                        <a:t>matters</a:t>
                      </a:r>
                      <a:endParaRPr lang="en-ZA" sz="11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Reports on</a:t>
                      </a:r>
                    </a:p>
                    <a:p>
                      <a:r>
                        <a:rPr lang="en-GB" sz="1000" dirty="0">
                          <a:latin typeface="Arial" panose="020B0604020202020204" pitchFamily="34" charset="0"/>
                          <a:cs typeface="Arial" panose="020B0604020202020204" pitchFamily="34" charset="0"/>
                        </a:rPr>
                        <a:t>engagements with</a:t>
                      </a:r>
                    </a:p>
                    <a:p>
                      <a:r>
                        <a:rPr lang="en-GB" sz="1000" dirty="0">
                          <a:latin typeface="Arial" panose="020B0604020202020204" pitchFamily="34" charset="0"/>
                          <a:cs typeface="Arial" panose="020B0604020202020204" pitchFamily="34" charset="0"/>
                        </a:rPr>
                        <a:t>communities on</a:t>
                      </a:r>
                    </a:p>
                    <a:p>
                      <a:r>
                        <a:rPr lang="en-GB" sz="1000" dirty="0">
                          <a:latin typeface="Arial" panose="020B0604020202020204" pitchFamily="34" charset="0"/>
                          <a:cs typeface="Arial" panose="020B0604020202020204" pitchFamily="34" charset="0"/>
                        </a:rPr>
                        <a:t>cultural, religious</a:t>
                      </a:r>
                    </a:p>
                    <a:p>
                      <a:r>
                        <a:rPr lang="en-GB" sz="1000" dirty="0">
                          <a:latin typeface="Arial" panose="020B0604020202020204" pitchFamily="34" charset="0"/>
                          <a:cs typeface="Arial" panose="020B0604020202020204" pitchFamily="34" charset="0"/>
                        </a:rPr>
                        <a:t>and linguistic rights</a:t>
                      </a:r>
                    </a:p>
                    <a:p>
                      <a:r>
                        <a:rPr lang="en-GB" sz="1000" dirty="0">
                          <a:latin typeface="Arial" panose="020B0604020202020204" pitchFamily="34" charset="0"/>
                          <a:cs typeface="Arial" panose="020B0604020202020204" pitchFamily="34" charset="0"/>
                        </a:rPr>
                        <a:t>of communities</a:t>
                      </a:r>
                    </a:p>
                    <a:p>
                      <a:r>
                        <a:rPr lang="en-GB" sz="1000" dirty="0">
                          <a:latin typeface="Arial" panose="020B0604020202020204" pitchFamily="34" charset="0"/>
                          <a:cs typeface="Arial" panose="020B0604020202020204" pitchFamily="34" charset="0"/>
                        </a:rPr>
                        <a:t>conducted</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Number of</a:t>
                      </a:r>
                    </a:p>
                    <a:p>
                      <a:r>
                        <a:rPr lang="en-GB" sz="1000" dirty="0">
                          <a:latin typeface="Arial" panose="020B0604020202020204" pitchFamily="34" charset="0"/>
                          <a:cs typeface="Arial" panose="020B0604020202020204" pitchFamily="34" charset="0"/>
                        </a:rPr>
                        <a:t>engagements</a:t>
                      </a:r>
                    </a:p>
                    <a:p>
                      <a:r>
                        <a:rPr lang="en-GB" sz="1000" dirty="0">
                          <a:latin typeface="Arial" panose="020B0604020202020204" pitchFamily="34" charset="0"/>
                          <a:cs typeface="Arial" panose="020B0604020202020204" pitchFamily="34" charset="0"/>
                        </a:rPr>
                        <a:t>with</a:t>
                      </a:r>
                    </a:p>
                    <a:p>
                      <a:r>
                        <a:rPr lang="en-GB" sz="1000" dirty="0">
                          <a:latin typeface="Arial" panose="020B0604020202020204" pitchFamily="34" charset="0"/>
                          <a:cs typeface="Arial" panose="020B0604020202020204" pitchFamily="34" charset="0"/>
                        </a:rPr>
                        <a:t>communities on</a:t>
                      </a:r>
                    </a:p>
                    <a:p>
                      <a:r>
                        <a:rPr lang="en-GB" sz="1000" dirty="0">
                          <a:latin typeface="Arial" panose="020B0604020202020204" pitchFamily="34" charset="0"/>
                          <a:cs typeface="Arial" panose="020B0604020202020204" pitchFamily="34" charset="0"/>
                        </a:rPr>
                        <a:t>cultural, religious</a:t>
                      </a:r>
                    </a:p>
                    <a:p>
                      <a:r>
                        <a:rPr lang="en-GB" sz="1000" dirty="0">
                          <a:latin typeface="Arial" panose="020B0604020202020204" pitchFamily="34" charset="0"/>
                          <a:cs typeface="Arial" panose="020B0604020202020204" pitchFamily="34" charset="0"/>
                        </a:rPr>
                        <a:t>and linguistic</a:t>
                      </a:r>
                    </a:p>
                    <a:p>
                      <a:r>
                        <a:rPr lang="en-GB" sz="1000" dirty="0">
                          <a:latin typeface="Arial" panose="020B0604020202020204" pitchFamily="34" charset="0"/>
                          <a:cs typeface="Arial" panose="020B0604020202020204" pitchFamily="34" charset="0"/>
                        </a:rPr>
                        <a:t>communities</a:t>
                      </a:r>
                    </a:p>
                    <a:p>
                      <a:r>
                        <a:rPr lang="en-GB" sz="1000" dirty="0">
                          <a:latin typeface="Arial" panose="020B0604020202020204" pitchFamily="34" charset="0"/>
                          <a:cs typeface="Arial" panose="020B0604020202020204" pitchFamily="34" charset="0"/>
                        </a:rPr>
                        <a:t>conducted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7 nation building</a:t>
                      </a:r>
                    </a:p>
                    <a:p>
                      <a:r>
                        <a:rPr lang="en-GB" sz="1000" dirty="0">
                          <a:latin typeface="Arial" panose="020B0604020202020204" pitchFamily="34" charset="0"/>
                          <a:cs typeface="Arial" panose="020B0604020202020204" pitchFamily="34" charset="0"/>
                        </a:rPr>
                        <a:t>dialogues</a:t>
                      </a:r>
                    </a:p>
                    <a:p>
                      <a:r>
                        <a:rPr lang="en-GB" sz="1000" dirty="0">
                          <a:latin typeface="Arial" panose="020B0604020202020204" pitchFamily="34" charset="0"/>
                          <a:cs typeface="Arial" panose="020B0604020202020204" pitchFamily="34" charset="0"/>
                        </a:rPr>
                        <a:t>conducted</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4 engagements</a:t>
                      </a:r>
                    </a:p>
                    <a:p>
                      <a:r>
                        <a:rPr lang="en-GB" sz="1000" dirty="0">
                          <a:latin typeface="Arial" panose="020B0604020202020204" pitchFamily="34" charset="0"/>
                          <a:cs typeface="Arial" panose="020B0604020202020204" pitchFamily="34" charset="0"/>
                        </a:rPr>
                        <a:t>with PEE</a:t>
                      </a:r>
                    </a:p>
                    <a:p>
                      <a:r>
                        <a:rPr lang="en-GB" sz="1000" dirty="0">
                          <a:latin typeface="Arial" panose="020B0604020202020204" pitchFamily="34" charset="0"/>
                          <a:cs typeface="Arial" panose="020B0604020202020204" pitchFamily="34" charset="0"/>
                        </a:rPr>
                        <a:t>stakeholders on</a:t>
                      </a:r>
                    </a:p>
                    <a:p>
                      <a:r>
                        <a:rPr lang="en-GB" sz="1000" dirty="0">
                          <a:latin typeface="Arial" panose="020B0604020202020204" pitchFamily="34" charset="0"/>
                          <a:cs typeface="Arial" panose="020B0604020202020204" pitchFamily="34" charset="0"/>
                        </a:rPr>
                        <a:t>C-R-L matters</a:t>
                      </a:r>
                    </a:p>
                    <a:p>
                      <a:r>
                        <a:rPr lang="en-GB" sz="1000" dirty="0">
                          <a:latin typeface="Arial" panose="020B0604020202020204" pitchFamily="34" charset="0"/>
                          <a:cs typeface="Arial" panose="020B0604020202020204" pitchFamily="34" charset="0"/>
                        </a:rPr>
                        <a:t>have been</a:t>
                      </a:r>
                    </a:p>
                    <a:p>
                      <a:r>
                        <a:rPr lang="en-GB" sz="1000" dirty="0">
                          <a:latin typeface="Arial" panose="020B0604020202020204" pitchFamily="34" charset="0"/>
                          <a:cs typeface="Arial" panose="020B0604020202020204" pitchFamily="34" charset="0"/>
                        </a:rPr>
                        <a:t>conducted</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24 engagements</a:t>
                      </a:r>
                    </a:p>
                    <a:p>
                      <a:r>
                        <a:rPr lang="en-GB" sz="1000" dirty="0">
                          <a:latin typeface="Arial" panose="020B0604020202020204" pitchFamily="34" charset="0"/>
                          <a:cs typeface="Arial" panose="020B0604020202020204" pitchFamily="34" charset="0"/>
                        </a:rPr>
                        <a:t>with</a:t>
                      </a:r>
                    </a:p>
                    <a:p>
                      <a:r>
                        <a:rPr lang="en-GB" sz="1000" dirty="0">
                          <a:latin typeface="Arial" panose="020B0604020202020204" pitchFamily="34" charset="0"/>
                          <a:cs typeface="Arial" panose="020B0604020202020204" pitchFamily="34" charset="0"/>
                        </a:rPr>
                        <a:t>communities</a:t>
                      </a:r>
                    </a:p>
                    <a:p>
                      <a:r>
                        <a:rPr lang="en-GB" sz="1000" dirty="0">
                          <a:latin typeface="Arial" panose="020B0604020202020204" pitchFamily="34" charset="0"/>
                          <a:cs typeface="Arial" panose="020B0604020202020204" pitchFamily="34" charset="0"/>
                        </a:rPr>
                        <a:t>on cultural,</a:t>
                      </a:r>
                    </a:p>
                    <a:p>
                      <a:r>
                        <a:rPr lang="en-GB" sz="1000" dirty="0">
                          <a:latin typeface="Arial" panose="020B0604020202020204" pitchFamily="34" charset="0"/>
                          <a:cs typeface="Arial" panose="020B0604020202020204" pitchFamily="34" charset="0"/>
                        </a:rPr>
                        <a:t>religious and</a:t>
                      </a:r>
                    </a:p>
                    <a:p>
                      <a:r>
                        <a:rPr lang="en-GB" sz="1000" dirty="0">
                          <a:latin typeface="Arial" panose="020B0604020202020204" pitchFamily="34" charset="0"/>
                          <a:cs typeface="Arial" panose="020B0604020202020204" pitchFamily="34" charset="0"/>
                        </a:rPr>
                        <a:t>linguistic rights</a:t>
                      </a:r>
                    </a:p>
                    <a:p>
                      <a:r>
                        <a:rPr lang="en-GB" sz="1000" dirty="0">
                          <a:latin typeface="Arial" panose="020B0604020202020204" pitchFamily="34" charset="0"/>
                          <a:cs typeface="Arial" panose="020B0604020202020204" pitchFamily="34" charset="0"/>
                        </a:rPr>
                        <a:t>of communities</a:t>
                      </a:r>
                    </a:p>
                    <a:p>
                      <a:r>
                        <a:rPr lang="en-GB" sz="1000" dirty="0">
                          <a:latin typeface="Arial" panose="020B0604020202020204" pitchFamily="34" charset="0"/>
                          <a:cs typeface="Arial" panose="020B0604020202020204" pitchFamily="34" charset="0"/>
                        </a:rPr>
                        <a:t>per 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24 engagements</a:t>
                      </a:r>
                    </a:p>
                    <a:p>
                      <a:r>
                        <a:rPr lang="en-GB" sz="1000" dirty="0">
                          <a:latin typeface="Arial" panose="020B0604020202020204" pitchFamily="34" charset="0"/>
                          <a:cs typeface="Arial" panose="020B0604020202020204" pitchFamily="34" charset="0"/>
                        </a:rPr>
                        <a:t>with</a:t>
                      </a:r>
                    </a:p>
                    <a:p>
                      <a:r>
                        <a:rPr lang="en-GB" sz="1000" dirty="0">
                          <a:latin typeface="Arial" panose="020B0604020202020204" pitchFamily="34" charset="0"/>
                          <a:cs typeface="Arial" panose="020B0604020202020204" pitchFamily="34" charset="0"/>
                        </a:rPr>
                        <a:t>communities</a:t>
                      </a:r>
                    </a:p>
                    <a:p>
                      <a:r>
                        <a:rPr lang="en-GB" sz="1000" dirty="0">
                          <a:latin typeface="Arial" panose="020B0604020202020204" pitchFamily="34" charset="0"/>
                          <a:cs typeface="Arial" panose="020B0604020202020204" pitchFamily="34" charset="0"/>
                        </a:rPr>
                        <a:t>on cultural,</a:t>
                      </a:r>
                    </a:p>
                    <a:p>
                      <a:r>
                        <a:rPr lang="en-GB" sz="1000" dirty="0">
                          <a:latin typeface="Arial" panose="020B0604020202020204" pitchFamily="34" charset="0"/>
                          <a:cs typeface="Arial" panose="020B0604020202020204" pitchFamily="34" charset="0"/>
                        </a:rPr>
                        <a:t>religious and</a:t>
                      </a:r>
                    </a:p>
                    <a:p>
                      <a:r>
                        <a:rPr lang="en-GB" sz="1000" dirty="0">
                          <a:latin typeface="Arial" panose="020B0604020202020204" pitchFamily="34" charset="0"/>
                          <a:cs typeface="Arial" panose="020B0604020202020204" pitchFamily="34" charset="0"/>
                        </a:rPr>
                        <a:t>linguistics rights</a:t>
                      </a:r>
                    </a:p>
                    <a:p>
                      <a:r>
                        <a:rPr lang="en-GB" sz="1000" dirty="0">
                          <a:latin typeface="Arial" panose="020B0604020202020204" pitchFamily="34" charset="0"/>
                          <a:cs typeface="Arial" panose="020B0604020202020204" pitchFamily="34" charset="0"/>
                        </a:rPr>
                        <a:t>of communities</a:t>
                      </a:r>
                    </a:p>
                    <a:p>
                      <a:r>
                        <a:rPr lang="en-GB" sz="1000" dirty="0">
                          <a:latin typeface="Arial" panose="020B0604020202020204" pitchFamily="34" charset="0"/>
                          <a:cs typeface="Arial" panose="020B0604020202020204" pitchFamily="34" charset="0"/>
                        </a:rPr>
                        <a:t>were conducted</a:t>
                      </a:r>
                    </a:p>
                    <a:p>
                      <a:r>
                        <a:rPr lang="en-GB" sz="1000" dirty="0">
                          <a:latin typeface="Arial" panose="020B0604020202020204" pitchFamily="34" charset="0"/>
                          <a:cs typeface="Arial" panose="020B0604020202020204" pitchFamily="34" charset="0"/>
                        </a:rPr>
                        <a:t>per 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Target met</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No deviation</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44432032"/>
                  </a:ext>
                </a:extLst>
              </a:tr>
              <a:tr h="370840">
                <a:tc vMerge="1">
                  <a:txBody>
                    <a:bodyPr/>
                    <a:lstStyle/>
                    <a:p>
                      <a:endParaRPr lang="en-ZA" dirty="0"/>
                    </a:p>
                  </a:txBody>
                  <a:tcPr/>
                </a:tc>
                <a:tc>
                  <a:txBody>
                    <a:bodyPr/>
                    <a:lstStyle/>
                    <a:p>
                      <a:r>
                        <a:rPr lang="en-GB" sz="1050" dirty="0">
                          <a:latin typeface="Arial" panose="020B0604020202020204" pitchFamily="34" charset="0"/>
                          <a:cs typeface="Arial" panose="020B0604020202020204" pitchFamily="34" charset="0"/>
                        </a:rPr>
                        <a:t>Reports on public</a:t>
                      </a:r>
                    </a:p>
                    <a:p>
                      <a:r>
                        <a:rPr lang="en-GB" sz="1050" dirty="0">
                          <a:latin typeface="Arial" panose="020B0604020202020204" pitchFamily="34" charset="0"/>
                          <a:cs typeface="Arial" panose="020B0604020202020204" pitchFamily="34" charset="0"/>
                        </a:rPr>
                        <a:t>educational</a:t>
                      </a:r>
                    </a:p>
                    <a:p>
                      <a:r>
                        <a:rPr lang="en-GB" sz="1050" dirty="0">
                          <a:latin typeface="Arial" panose="020B0604020202020204" pitchFamily="34" charset="0"/>
                          <a:cs typeface="Arial" panose="020B0604020202020204" pitchFamily="34" charset="0"/>
                        </a:rPr>
                        <a:t>campaigns on</a:t>
                      </a:r>
                    </a:p>
                    <a:p>
                      <a:r>
                        <a:rPr lang="en-GB" sz="1050" dirty="0">
                          <a:latin typeface="Arial" panose="020B0604020202020204" pitchFamily="34" charset="0"/>
                          <a:cs typeface="Arial" panose="020B0604020202020204" pitchFamily="34" charset="0"/>
                        </a:rPr>
                        <a:t>cultural, religious</a:t>
                      </a:r>
                    </a:p>
                    <a:p>
                      <a:r>
                        <a:rPr lang="en-GB" sz="1050" dirty="0">
                          <a:latin typeface="Arial" panose="020B0604020202020204" pitchFamily="34" charset="0"/>
                          <a:cs typeface="Arial" panose="020B0604020202020204" pitchFamily="34" charset="0"/>
                        </a:rPr>
                        <a:t>and linguistic rights</a:t>
                      </a:r>
                    </a:p>
                    <a:p>
                      <a:r>
                        <a:rPr lang="en-GB" sz="1050" dirty="0">
                          <a:latin typeface="Arial" panose="020B0604020202020204" pitchFamily="34" charset="0"/>
                          <a:cs typeface="Arial" panose="020B0604020202020204" pitchFamily="34" charset="0"/>
                        </a:rPr>
                        <a:t>of communities</a:t>
                      </a:r>
                    </a:p>
                    <a:p>
                      <a:r>
                        <a:rPr lang="en-GB" sz="1050" dirty="0">
                          <a:latin typeface="Arial" panose="020B0604020202020204" pitchFamily="34" charset="0"/>
                          <a:cs typeface="Arial" panose="020B0604020202020204" pitchFamily="34" charset="0"/>
                        </a:rPr>
                        <a:t>conducted</a:t>
                      </a:r>
                      <a:endParaRPr lang="en-ZA" sz="105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Number of public</a:t>
                      </a:r>
                    </a:p>
                    <a:p>
                      <a:r>
                        <a:rPr lang="en-GB" sz="1000" dirty="0">
                          <a:latin typeface="Arial" panose="020B0604020202020204" pitchFamily="34" charset="0"/>
                          <a:cs typeface="Arial" panose="020B0604020202020204" pitchFamily="34" charset="0"/>
                        </a:rPr>
                        <a:t>educational</a:t>
                      </a:r>
                    </a:p>
                    <a:p>
                      <a:r>
                        <a:rPr lang="en-GB" sz="1000" dirty="0">
                          <a:latin typeface="Arial" panose="020B0604020202020204" pitchFamily="34" charset="0"/>
                          <a:cs typeface="Arial" panose="020B0604020202020204" pitchFamily="34" charset="0"/>
                        </a:rPr>
                        <a:t>campaigns</a:t>
                      </a:r>
                    </a:p>
                    <a:p>
                      <a:r>
                        <a:rPr lang="en-GB" sz="1000" dirty="0">
                          <a:latin typeface="Arial" panose="020B0604020202020204" pitchFamily="34" charset="0"/>
                          <a:cs typeface="Arial" panose="020B0604020202020204" pitchFamily="34" charset="0"/>
                        </a:rPr>
                        <a:t>on cultural,</a:t>
                      </a:r>
                    </a:p>
                    <a:p>
                      <a:r>
                        <a:rPr lang="en-GB" sz="1000" dirty="0">
                          <a:latin typeface="Arial" panose="020B0604020202020204" pitchFamily="34" charset="0"/>
                          <a:cs typeface="Arial" panose="020B0604020202020204" pitchFamily="34" charset="0"/>
                        </a:rPr>
                        <a:t>religious and</a:t>
                      </a:r>
                    </a:p>
                    <a:p>
                      <a:r>
                        <a:rPr lang="en-GB" sz="1000" dirty="0">
                          <a:latin typeface="Arial" panose="020B0604020202020204" pitchFamily="34" charset="0"/>
                          <a:cs typeface="Arial" panose="020B0604020202020204" pitchFamily="34" charset="0"/>
                        </a:rPr>
                        <a:t>linguistic rights</a:t>
                      </a:r>
                    </a:p>
                    <a:p>
                      <a:r>
                        <a:rPr lang="en-GB" sz="1000" dirty="0">
                          <a:latin typeface="Arial" panose="020B0604020202020204" pitchFamily="34" charset="0"/>
                          <a:cs typeface="Arial" panose="020B0604020202020204" pitchFamily="34" charset="0"/>
                        </a:rPr>
                        <a:t>of communities</a:t>
                      </a:r>
                    </a:p>
                    <a:p>
                      <a:r>
                        <a:rPr lang="en-GB" sz="1000" dirty="0">
                          <a:latin typeface="Arial" panose="020B0604020202020204" pitchFamily="34" charset="0"/>
                          <a:cs typeface="Arial" panose="020B0604020202020204" pitchFamily="34" charset="0"/>
                        </a:rPr>
                        <a:t>conducted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ZA" sz="1000" dirty="0">
                          <a:latin typeface="Arial" panose="020B0604020202020204" pitchFamily="34" charset="0"/>
                          <a:cs typeface="Arial" panose="020B0604020202020204" pitchFamily="34" charset="0"/>
                        </a:rPr>
                        <a:t>26 awareness</a:t>
                      </a:r>
                    </a:p>
                    <a:p>
                      <a:r>
                        <a:rPr lang="en-ZA" sz="1000" dirty="0">
                          <a:latin typeface="Arial" panose="020B0604020202020204" pitchFamily="34" charset="0"/>
                          <a:cs typeface="Arial" panose="020B0604020202020204" pitchFamily="34" charset="0"/>
                        </a:rPr>
                        <a:t>campaigns</a:t>
                      </a:r>
                    </a:p>
                  </a:txBody>
                  <a:tcPr/>
                </a:tc>
                <a:tc>
                  <a:txBody>
                    <a:bodyPr/>
                    <a:lstStyle/>
                    <a:p>
                      <a:r>
                        <a:rPr lang="en-GB" sz="1000" dirty="0">
                          <a:latin typeface="Arial" panose="020B0604020202020204" pitchFamily="34" charset="0"/>
                          <a:cs typeface="Arial" panose="020B0604020202020204" pitchFamily="34" charset="0"/>
                        </a:rPr>
                        <a:t>10 educational</a:t>
                      </a:r>
                    </a:p>
                    <a:p>
                      <a:r>
                        <a:rPr lang="en-GB" sz="1000" dirty="0">
                          <a:latin typeface="Arial" panose="020B0604020202020204" pitchFamily="34" charset="0"/>
                          <a:cs typeface="Arial" panose="020B0604020202020204" pitchFamily="34" charset="0"/>
                        </a:rPr>
                        <a:t>programmes</a:t>
                      </a:r>
                    </a:p>
                    <a:p>
                      <a:r>
                        <a:rPr lang="en-GB" sz="1000" dirty="0">
                          <a:latin typeface="Arial" panose="020B0604020202020204" pitchFamily="34" charset="0"/>
                          <a:cs typeface="Arial" panose="020B0604020202020204" pitchFamily="34" charset="0"/>
                        </a:rPr>
                        <a:t>have been</a:t>
                      </a:r>
                    </a:p>
                    <a:p>
                      <a:r>
                        <a:rPr lang="en-GB" sz="1000" dirty="0">
                          <a:latin typeface="Arial" panose="020B0604020202020204" pitchFamily="34" charset="0"/>
                          <a:cs typeface="Arial" panose="020B0604020202020204" pitchFamily="34" charset="0"/>
                        </a:rPr>
                        <a:t>conducted on</a:t>
                      </a:r>
                    </a:p>
                    <a:p>
                      <a:r>
                        <a:rPr lang="en-GB" sz="1000" dirty="0">
                          <a:latin typeface="Arial" panose="020B0604020202020204" pitchFamily="34" charset="0"/>
                          <a:cs typeface="Arial" panose="020B0604020202020204" pitchFamily="34" charset="0"/>
                        </a:rPr>
                        <a:t>CRL matters</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20 public</a:t>
                      </a:r>
                    </a:p>
                    <a:p>
                      <a:r>
                        <a:rPr lang="en-GB" sz="1000" dirty="0">
                          <a:latin typeface="Arial" panose="020B0604020202020204" pitchFamily="34" charset="0"/>
                          <a:cs typeface="Arial" panose="020B0604020202020204" pitchFamily="34" charset="0"/>
                        </a:rPr>
                        <a:t>educational</a:t>
                      </a:r>
                    </a:p>
                    <a:p>
                      <a:r>
                        <a:rPr lang="en-GB" sz="1000" dirty="0">
                          <a:latin typeface="Arial" panose="020B0604020202020204" pitchFamily="34" charset="0"/>
                          <a:cs typeface="Arial" panose="020B0604020202020204" pitchFamily="34" charset="0"/>
                        </a:rPr>
                        <a:t>campaigns</a:t>
                      </a:r>
                    </a:p>
                    <a:p>
                      <a:r>
                        <a:rPr lang="en-GB" sz="1000" dirty="0">
                          <a:latin typeface="Arial" panose="020B0604020202020204" pitchFamily="34" charset="0"/>
                          <a:cs typeface="Arial" panose="020B0604020202020204" pitchFamily="34" charset="0"/>
                        </a:rPr>
                        <a:t>on cultural,</a:t>
                      </a:r>
                    </a:p>
                    <a:p>
                      <a:r>
                        <a:rPr lang="en-GB" sz="1000" dirty="0">
                          <a:latin typeface="Arial" panose="020B0604020202020204" pitchFamily="34" charset="0"/>
                          <a:cs typeface="Arial" panose="020B0604020202020204" pitchFamily="34" charset="0"/>
                        </a:rPr>
                        <a:t>religious and</a:t>
                      </a:r>
                    </a:p>
                    <a:p>
                      <a:r>
                        <a:rPr lang="en-GB" sz="1000" dirty="0">
                          <a:latin typeface="Arial" panose="020B0604020202020204" pitchFamily="34" charset="0"/>
                          <a:cs typeface="Arial" panose="020B0604020202020204" pitchFamily="34" charset="0"/>
                        </a:rPr>
                        <a:t>linguistic rights</a:t>
                      </a:r>
                    </a:p>
                    <a:p>
                      <a:r>
                        <a:rPr lang="en-GB" sz="1000" dirty="0">
                          <a:latin typeface="Arial" panose="020B0604020202020204" pitchFamily="34" charset="0"/>
                          <a:cs typeface="Arial" panose="020B0604020202020204" pitchFamily="34" charset="0"/>
                        </a:rPr>
                        <a:t>of communities</a:t>
                      </a:r>
                    </a:p>
                    <a:p>
                      <a:r>
                        <a:rPr lang="en-GB" sz="1000" dirty="0">
                          <a:latin typeface="Arial" panose="020B0604020202020204" pitchFamily="34" charset="0"/>
                          <a:cs typeface="Arial" panose="020B0604020202020204" pitchFamily="34" charset="0"/>
                        </a:rPr>
                        <a:t>conducted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20 public</a:t>
                      </a:r>
                    </a:p>
                    <a:p>
                      <a:r>
                        <a:rPr lang="en-GB" sz="1000" dirty="0">
                          <a:latin typeface="Arial" panose="020B0604020202020204" pitchFamily="34" charset="0"/>
                          <a:cs typeface="Arial" panose="020B0604020202020204" pitchFamily="34" charset="0"/>
                        </a:rPr>
                        <a:t>educational</a:t>
                      </a:r>
                    </a:p>
                    <a:p>
                      <a:r>
                        <a:rPr lang="en-GB" sz="1000" dirty="0">
                          <a:latin typeface="Arial" panose="020B0604020202020204" pitchFamily="34" charset="0"/>
                          <a:cs typeface="Arial" panose="020B0604020202020204" pitchFamily="34" charset="0"/>
                        </a:rPr>
                        <a:t>campaigns</a:t>
                      </a:r>
                    </a:p>
                    <a:p>
                      <a:r>
                        <a:rPr lang="en-GB" sz="1000" dirty="0">
                          <a:latin typeface="Arial" panose="020B0604020202020204" pitchFamily="34" charset="0"/>
                          <a:cs typeface="Arial" panose="020B0604020202020204" pitchFamily="34" charset="0"/>
                        </a:rPr>
                        <a:t>on cultural,</a:t>
                      </a:r>
                    </a:p>
                    <a:p>
                      <a:r>
                        <a:rPr lang="en-GB" sz="1000" dirty="0">
                          <a:latin typeface="Arial" panose="020B0604020202020204" pitchFamily="34" charset="0"/>
                          <a:cs typeface="Arial" panose="020B0604020202020204" pitchFamily="34" charset="0"/>
                        </a:rPr>
                        <a:t>religious and</a:t>
                      </a:r>
                    </a:p>
                    <a:p>
                      <a:r>
                        <a:rPr lang="en-GB" sz="1000" dirty="0">
                          <a:latin typeface="Arial" panose="020B0604020202020204" pitchFamily="34" charset="0"/>
                          <a:cs typeface="Arial" panose="020B0604020202020204" pitchFamily="34" charset="0"/>
                        </a:rPr>
                        <a:t>linguistic rights</a:t>
                      </a:r>
                    </a:p>
                    <a:p>
                      <a:r>
                        <a:rPr lang="en-GB" sz="1000" dirty="0">
                          <a:latin typeface="Arial" panose="020B0604020202020204" pitchFamily="34" charset="0"/>
                          <a:cs typeface="Arial" panose="020B0604020202020204" pitchFamily="34" charset="0"/>
                        </a:rPr>
                        <a:t>of communities</a:t>
                      </a:r>
                    </a:p>
                    <a:p>
                      <a:r>
                        <a:rPr lang="en-GB" sz="1000" dirty="0">
                          <a:latin typeface="Arial" panose="020B0604020202020204" pitchFamily="34" charset="0"/>
                          <a:cs typeface="Arial" panose="020B0604020202020204" pitchFamily="34" charset="0"/>
                        </a:rPr>
                        <a:t>conducted per</a:t>
                      </a:r>
                    </a:p>
                    <a:p>
                      <a:r>
                        <a:rPr lang="en-GB" sz="1000" dirty="0">
                          <a:latin typeface="Arial" panose="020B0604020202020204" pitchFamily="34" charset="0"/>
                          <a:cs typeface="Arial" panose="020B0604020202020204" pitchFamily="34" charset="0"/>
                        </a:rPr>
                        <a:t>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Target met</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No deviation</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1868751"/>
                  </a:ext>
                </a:extLst>
              </a:tr>
              <a:tr h="370840">
                <a:tc vMerge="1">
                  <a:txBody>
                    <a:bodyPr/>
                    <a:lstStyle/>
                    <a:p>
                      <a:endParaRPr lang="en-ZA" dirty="0"/>
                    </a:p>
                  </a:txBody>
                  <a:tcPr/>
                </a:tc>
                <a:tc>
                  <a:txBody>
                    <a:bodyPr/>
                    <a:lstStyle/>
                    <a:p>
                      <a:r>
                        <a:rPr lang="en-GB" sz="1050" dirty="0">
                          <a:latin typeface="Arial" panose="020B0604020202020204" pitchFamily="34" charset="0"/>
                          <a:cs typeface="Arial" panose="020B0604020202020204" pitchFamily="34" charset="0"/>
                        </a:rPr>
                        <a:t>Established</a:t>
                      </a:r>
                    </a:p>
                    <a:p>
                      <a:r>
                        <a:rPr lang="en-GB" sz="1050" dirty="0">
                          <a:latin typeface="Arial" panose="020B0604020202020204" pitchFamily="34" charset="0"/>
                          <a:cs typeface="Arial" panose="020B0604020202020204" pitchFamily="34" charset="0"/>
                        </a:rPr>
                        <a:t>and maintained</a:t>
                      </a:r>
                    </a:p>
                    <a:p>
                      <a:r>
                        <a:rPr lang="en-GB" sz="1050" dirty="0">
                          <a:latin typeface="Arial" panose="020B0604020202020204" pitchFamily="34" charset="0"/>
                          <a:cs typeface="Arial" panose="020B0604020202020204" pitchFamily="34" charset="0"/>
                        </a:rPr>
                        <a:t>database of</a:t>
                      </a:r>
                    </a:p>
                    <a:p>
                      <a:r>
                        <a:rPr lang="en-GB" sz="1050" dirty="0">
                          <a:latin typeface="Arial" panose="020B0604020202020204" pitchFamily="34" charset="0"/>
                          <a:cs typeface="Arial" panose="020B0604020202020204" pitchFamily="34" charset="0"/>
                        </a:rPr>
                        <a:t>cultural, religious</a:t>
                      </a:r>
                    </a:p>
                    <a:p>
                      <a:r>
                        <a:rPr lang="en-GB" sz="1050" dirty="0">
                          <a:latin typeface="Arial" panose="020B0604020202020204" pitchFamily="34" charset="0"/>
                          <a:cs typeface="Arial" panose="020B0604020202020204" pitchFamily="34" charset="0"/>
                        </a:rPr>
                        <a:t>and linguistic</a:t>
                      </a:r>
                    </a:p>
                    <a:p>
                      <a:r>
                        <a:rPr lang="en-GB" sz="1050" dirty="0">
                          <a:latin typeface="Arial" panose="020B0604020202020204" pitchFamily="34" charset="0"/>
                          <a:cs typeface="Arial" panose="020B0604020202020204" pitchFamily="34" charset="0"/>
                        </a:rPr>
                        <a:t>community</a:t>
                      </a:r>
                    </a:p>
                    <a:p>
                      <a:r>
                        <a:rPr lang="en-GB" sz="1050" dirty="0">
                          <a:latin typeface="Arial" panose="020B0604020202020204" pitchFamily="34" charset="0"/>
                          <a:cs typeface="Arial" panose="020B0604020202020204" pitchFamily="34" charset="0"/>
                        </a:rPr>
                        <a:t>organisations and</a:t>
                      </a:r>
                    </a:p>
                    <a:p>
                      <a:r>
                        <a:rPr lang="en-GB" sz="1050" dirty="0">
                          <a:latin typeface="Arial" panose="020B0604020202020204" pitchFamily="34" charset="0"/>
                          <a:cs typeface="Arial" panose="020B0604020202020204" pitchFamily="34" charset="0"/>
                        </a:rPr>
                        <a:t>institutions</a:t>
                      </a:r>
                      <a:endParaRPr lang="en-ZA" sz="105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Updated,</a:t>
                      </a:r>
                    </a:p>
                    <a:p>
                      <a:r>
                        <a:rPr lang="en-GB" sz="1000" dirty="0">
                          <a:latin typeface="Arial" panose="020B0604020202020204" pitchFamily="34" charset="0"/>
                          <a:cs typeface="Arial" panose="020B0604020202020204" pitchFamily="34" charset="0"/>
                        </a:rPr>
                        <a:t>established</a:t>
                      </a:r>
                    </a:p>
                    <a:p>
                      <a:r>
                        <a:rPr lang="en-GB" sz="1000" dirty="0">
                          <a:latin typeface="Arial" panose="020B0604020202020204" pitchFamily="34" charset="0"/>
                          <a:cs typeface="Arial" panose="020B0604020202020204" pitchFamily="34" charset="0"/>
                        </a:rPr>
                        <a:t>and maintained</a:t>
                      </a:r>
                    </a:p>
                    <a:p>
                      <a:r>
                        <a:rPr lang="en-GB" sz="1000" dirty="0">
                          <a:latin typeface="Arial" panose="020B0604020202020204" pitchFamily="34" charset="0"/>
                          <a:cs typeface="Arial" panose="020B0604020202020204" pitchFamily="34" charset="0"/>
                        </a:rPr>
                        <a:t>database of</a:t>
                      </a:r>
                    </a:p>
                    <a:p>
                      <a:r>
                        <a:rPr lang="en-GB" sz="1000" dirty="0">
                          <a:latin typeface="Arial" panose="020B0604020202020204" pitchFamily="34" charset="0"/>
                          <a:cs typeface="Arial" panose="020B0604020202020204" pitchFamily="34" charset="0"/>
                        </a:rPr>
                        <a:t>community</a:t>
                      </a:r>
                    </a:p>
                    <a:p>
                      <a:r>
                        <a:rPr lang="en-GB" sz="1000" dirty="0">
                          <a:latin typeface="Arial" panose="020B0604020202020204" pitchFamily="34" charset="0"/>
                          <a:cs typeface="Arial" panose="020B0604020202020204" pitchFamily="34" charset="0"/>
                        </a:rPr>
                        <a:t>organisations</a:t>
                      </a:r>
                    </a:p>
                    <a:p>
                      <a:r>
                        <a:rPr lang="en-GB" sz="1000" dirty="0">
                          <a:latin typeface="Arial" panose="020B0604020202020204" pitchFamily="34" charset="0"/>
                          <a:cs typeface="Arial" panose="020B0604020202020204" pitchFamily="34" charset="0"/>
                        </a:rPr>
                        <a:t>and institutions</a:t>
                      </a:r>
                    </a:p>
                    <a:p>
                      <a:r>
                        <a:rPr lang="en-GB" sz="1000" dirty="0">
                          <a:latin typeface="Arial" panose="020B0604020202020204" pitchFamily="34" charset="0"/>
                          <a:cs typeface="Arial" panose="020B0604020202020204" pitchFamily="34" charset="0"/>
                        </a:rPr>
                        <a:t>per annum</a:t>
                      </a:r>
                      <a:endParaRPr lang="en-ZA" sz="1000" dirty="0">
                        <a:latin typeface="Arial" panose="020B0604020202020204" pitchFamily="34" charset="0"/>
                        <a:cs typeface="Arial" panose="020B0604020202020204" pitchFamily="34" charset="0"/>
                      </a:endParaRPr>
                    </a:p>
                  </a:txBody>
                  <a:tcPr/>
                </a:tc>
                <a:tc>
                  <a:txBody>
                    <a:bodyPr/>
                    <a:lstStyle/>
                    <a:p>
                      <a:r>
                        <a:rPr lang="en-GB" sz="1050" dirty="0">
                          <a:latin typeface="Arial" panose="020B0604020202020204" pitchFamily="34" charset="0"/>
                          <a:cs typeface="Arial" panose="020B0604020202020204" pitchFamily="34" charset="0"/>
                        </a:rPr>
                        <a:t>New indicator</a:t>
                      </a:r>
                      <a:endParaRPr lang="en-ZA" sz="105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Community</a:t>
                      </a:r>
                    </a:p>
                    <a:p>
                      <a:r>
                        <a:rPr lang="en-GB" sz="1000" dirty="0">
                          <a:latin typeface="Arial" panose="020B0604020202020204" pitchFamily="34" charset="0"/>
                          <a:cs typeface="Arial" panose="020B0604020202020204" pitchFamily="34" charset="0"/>
                        </a:rPr>
                        <a:t>Council Policy</a:t>
                      </a:r>
                    </a:p>
                    <a:p>
                      <a:r>
                        <a:rPr lang="en-GB" sz="1000" dirty="0">
                          <a:latin typeface="Arial" panose="020B0604020202020204" pitchFamily="34" charset="0"/>
                          <a:cs typeface="Arial" panose="020B0604020202020204" pitchFamily="34" charset="0"/>
                        </a:rPr>
                        <a:t>has been</a:t>
                      </a:r>
                    </a:p>
                    <a:p>
                      <a:r>
                        <a:rPr lang="en-GB" sz="1000" dirty="0">
                          <a:latin typeface="Arial" panose="020B0604020202020204" pitchFamily="34" charset="0"/>
                          <a:cs typeface="Arial" panose="020B0604020202020204" pitchFamily="34" charset="0"/>
                        </a:rPr>
                        <a:t>reviewed by</a:t>
                      </a:r>
                    </a:p>
                    <a:p>
                      <a:r>
                        <a:rPr lang="en-GB" sz="1000" dirty="0">
                          <a:latin typeface="Arial" panose="020B0604020202020204" pitchFamily="34" charset="0"/>
                          <a:cs typeface="Arial" panose="020B0604020202020204" pitchFamily="34" charset="0"/>
                        </a:rPr>
                        <a:t>March 2020</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1 updated</a:t>
                      </a:r>
                    </a:p>
                    <a:p>
                      <a:r>
                        <a:rPr lang="en-GB" sz="1000" dirty="0">
                          <a:latin typeface="Arial" panose="020B0604020202020204" pitchFamily="34" charset="0"/>
                          <a:cs typeface="Arial" panose="020B0604020202020204" pitchFamily="34" charset="0"/>
                        </a:rPr>
                        <a:t>maintained</a:t>
                      </a:r>
                    </a:p>
                    <a:p>
                      <a:r>
                        <a:rPr lang="en-GB" sz="1000" dirty="0">
                          <a:latin typeface="Arial" panose="020B0604020202020204" pitchFamily="34" charset="0"/>
                          <a:cs typeface="Arial" panose="020B0604020202020204" pitchFamily="34" charset="0"/>
                        </a:rPr>
                        <a:t>database of</a:t>
                      </a:r>
                    </a:p>
                    <a:p>
                      <a:r>
                        <a:rPr lang="en-GB" sz="1000" dirty="0">
                          <a:latin typeface="Arial" panose="020B0604020202020204" pitchFamily="34" charset="0"/>
                          <a:cs typeface="Arial" panose="020B0604020202020204" pitchFamily="34" charset="0"/>
                        </a:rPr>
                        <a:t>community</a:t>
                      </a:r>
                    </a:p>
                    <a:p>
                      <a:r>
                        <a:rPr lang="en-GB" sz="1000" dirty="0">
                          <a:latin typeface="Arial" panose="020B0604020202020204" pitchFamily="34" charset="0"/>
                          <a:cs typeface="Arial" panose="020B0604020202020204" pitchFamily="34" charset="0"/>
                        </a:rPr>
                        <a:t>organisations</a:t>
                      </a:r>
                    </a:p>
                    <a:p>
                      <a:r>
                        <a:rPr lang="en-GB" sz="1000" dirty="0">
                          <a:latin typeface="Arial" panose="020B0604020202020204" pitchFamily="34" charset="0"/>
                          <a:cs typeface="Arial" panose="020B0604020202020204" pitchFamily="34" charset="0"/>
                        </a:rPr>
                        <a:t>and institutions</a:t>
                      </a:r>
                    </a:p>
                    <a:p>
                      <a:r>
                        <a:rPr lang="en-GB" sz="1000" dirty="0">
                          <a:latin typeface="Arial" panose="020B0604020202020204" pitchFamily="34" charset="0"/>
                          <a:cs typeface="Arial" panose="020B0604020202020204" pitchFamily="34" charset="0"/>
                        </a:rPr>
                        <a:t>per 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Updated</a:t>
                      </a:r>
                    </a:p>
                    <a:p>
                      <a:r>
                        <a:rPr lang="en-GB" sz="1000" dirty="0">
                          <a:latin typeface="Arial" panose="020B0604020202020204" pitchFamily="34" charset="0"/>
                          <a:cs typeface="Arial" panose="020B0604020202020204" pitchFamily="34" charset="0"/>
                        </a:rPr>
                        <a:t>maintained</a:t>
                      </a:r>
                    </a:p>
                    <a:p>
                      <a:r>
                        <a:rPr lang="en-GB" sz="1000" dirty="0">
                          <a:latin typeface="Arial" panose="020B0604020202020204" pitchFamily="34" charset="0"/>
                          <a:cs typeface="Arial" panose="020B0604020202020204" pitchFamily="34" charset="0"/>
                        </a:rPr>
                        <a:t>database of</a:t>
                      </a:r>
                    </a:p>
                    <a:p>
                      <a:r>
                        <a:rPr lang="en-GB" sz="1000" dirty="0">
                          <a:latin typeface="Arial" panose="020B0604020202020204" pitchFamily="34" charset="0"/>
                          <a:cs typeface="Arial" panose="020B0604020202020204" pitchFamily="34" charset="0"/>
                        </a:rPr>
                        <a:t>community</a:t>
                      </a:r>
                    </a:p>
                    <a:p>
                      <a:r>
                        <a:rPr lang="en-GB" sz="1000" dirty="0">
                          <a:latin typeface="Arial" panose="020B0604020202020204" pitchFamily="34" charset="0"/>
                          <a:cs typeface="Arial" panose="020B0604020202020204" pitchFamily="34" charset="0"/>
                        </a:rPr>
                        <a:t>organisations</a:t>
                      </a:r>
                    </a:p>
                    <a:p>
                      <a:r>
                        <a:rPr lang="en-GB" sz="1000" dirty="0">
                          <a:latin typeface="Arial" panose="020B0604020202020204" pitchFamily="34" charset="0"/>
                          <a:cs typeface="Arial" panose="020B0604020202020204" pitchFamily="34" charset="0"/>
                        </a:rPr>
                        <a:t>and institutions</a:t>
                      </a:r>
                    </a:p>
                    <a:p>
                      <a:r>
                        <a:rPr lang="en-GB" sz="1000" dirty="0">
                          <a:latin typeface="Arial" panose="020B0604020202020204" pitchFamily="34" charset="0"/>
                          <a:cs typeface="Arial" panose="020B0604020202020204" pitchFamily="34" charset="0"/>
                        </a:rPr>
                        <a:t>per 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Target met</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No deviation</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67490411"/>
                  </a:ext>
                </a:extLst>
              </a:tr>
            </a:tbl>
          </a:graphicData>
        </a:graphic>
      </p:graphicFrame>
    </p:spTree>
    <p:extLst>
      <p:ext uri="{BB962C8B-B14F-4D97-AF65-F5344CB8AC3E}">
        <p14:creationId xmlns:p14="http://schemas.microsoft.com/office/powerpoint/2010/main" val="3394993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ABB2D-3F3D-422F-BC19-1ABF51F53CE0}"/>
              </a:ext>
            </a:extLst>
          </p:cNvPr>
          <p:cNvSpPr>
            <a:spLocks noGrp="1"/>
          </p:cNvSpPr>
          <p:nvPr>
            <p:ph type="title"/>
          </p:nvPr>
        </p:nvSpPr>
        <p:spPr>
          <a:xfrm>
            <a:off x="2567608" y="274638"/>
            <a:ext cx="9014792" cy="1143000"/>
          </a:xfrm>
        </p:spPr>
        <p:txBody>
          <a:bodyPr>
            <a:normAutofit fontScale="90000"/>
          </a:bodyPr>
          <a:lstStyle/>
          <a:p>
            <a:r>
              <a:rPr kumimoji="0" lang="en-GB" sz="4000" b="0" i="0" u="none" strike="noStrike" kern="1200" cap="none" spc="0" normalizeH="0" baseline="0" noProof="0" dirty="0">
                <a:ln>
                  <a:noFill/>
                </a:ln>
                <a:solidFill>
                  <a:prstClr val="black"/>
                </a:solidFill>
                <a:effectLst/>
                <a:uLnTx/>
                <a:uFillTx/>
                <a:latin typeface="Calibri"/>
                <a:ea typeface="+mj-ea"/>
                <a:cs typeface="+mj-cs"/>
              </a:rPr>
              <a:t>Graphic Presentation of Public Engagement and Education Achievements</a:t>
            </a:r>
            <a:endParaRPr lang="en-ZA" dirty="0"/>
          </a:p>
        </p:txBody>
      </p:sp>
      <p:graphicFrame>
        <p:nvGraphicFramePr>
          <p:cNvPr id="6" name="Content Placeholder 5">
            <a:extLst>
              <a:ext uri="{FF2B5EF4-FFF2-40B4-BE49-F238E27FC236}">
                <a16:creationId xmlns:a16="http://schemas.microsoft.com/office/drawing/2014/main" id="{ED562E41-088B-4B7E-A1ED-CB9852585652}"/>
              </a:ext>
            </a:extLst>
          </p:cNvPr>
          <p:cNvGraphicFramePr>
            <a:graphicFrameLocks noGrp="1"/>
          </p:cNvGraphicFramePr>
          <p:nvPr>
            <p:ph idx="1"/>
            <p:extLst>
              <p:ext uri="{D42A27DB-BD31-4B8C-83A1-F6EECF244321}">
                <p14:modId xmlns:p14="http://schemas.microsoft.com/office/powerpoint/2010/main" val="777014780"/>
              </p:ext>
            </p:extLst>
          </p:nvPr>
        </p:nvGraphicFramePr>
        <p:xfrm>
          <a:off x="609600" y="1844675"/>
          <a:ext cx="10972800" cy="3816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738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7E65E-C068-414C-B17C-DB526D492502}"/>
              </a:ext>
            </a:extLst>
          </p:cNvPr>
          <p:cNvSpPr>
            <a:spLocks noGrp="1"/>
          </p:cNvSpPr>
          <p:nvPr>
            <p:ph type="title"/>
          </p:nvPr>
        </p:nvSpPr>
        <p:spPr>
          <a:xfrm>
            <a:off x="3287688" y="274638"/>
            <a:ext cx="8294712" cy="1143000"/>
          </a:xfrm>
        </p:spPr>
        <p:txBody>
          <a:bodyPr>
            <a:noAutofit/>
          </a:bodyPr>
          <a:lstStyle/>
          <a:p>
            <a:r>
              <a:rPr lang="en-ZA" sz="2800" dirty="0">
                <a:latin typeface="Arial" panose="020B0604020202020204" pitchFamily="34" charset="0"/>
                <a:cs typeface="Arial" panose="020B0604020202020204" pitchFamily="34" charset="0"/>
              </a:rPr>
              <a:t>Programme 4: Research and Policy Development (RPD)</a:t>
            </a:r>
          </a:p>
        </p:txBody>
      </p:sp>
      <p:graphicFrame>
        <p:nvGraphicFramePr>
          <p:cNvPr id="4" name="Table 4">
            <a:extLst>
              <a:ext uri="{FF2B5EF4-FFF2-40B4-BE49-F238E27FC236}">
                <a16:creationId xmlns:a16="http://schemas.microsoft.com/office/drawing/2014/main" id="{B5CCFD06-7F53-4DA4-BDFB-0CA9009DB2D7}"/>
              </a:ext>
            </a:extLst>
          </p:cNvPr>
          <p:cNvGraphicFramePr>
            <a:graphicFrameLocks noGrp="1"/>
          </p:cNvGraphicFramePr>
          <p:nvPr>
            <p:ph idx="1"/>
            <p:extLst>
              <p:ext uri="{D42A27DB-BD31-4B8C-83A1-F6EECF244321}">
                <p14:modId xmlns:p14="http://schemas.microsoft.com/office/powerpoint/2010/main" val="1387569750"/>
              </p:ext>
            </p:extLst>
          </p:nvPr>
        </p:nvGraphicFramePr>
        <p:xfrm>
          <a:off x="205140" y="1988840"/>
          <a:ext cx="11377260" cy="2781300"/>
        </p:xfrm>
        <a:graphic>
          <a:graphicData uri="http://schemas.openxmlformats.org/drawingml/2006/table">
            <a:tbl>
              <a:tblPr firstRow="1" bandRow="1">
                <a:tableStyleId>{5C22544A-7EE6-4342-B048-85BDC9FD1C3A}</a:tableStyleId>
              </a:tblPr>
              <a:tblGrid>
                <a:gridCol w="1264140">
                  <a:extLst>
                    <a:ext uri="{9D8B030D-6E8A-4147-A177-3AD203B41FA5}">
                      <a16:colId xmlns:a16="http://schemas.microsoft.com/office/drawing/2014/main" val="2411569771"/>
                    </a:ext>
                  </a:extLst>
                </a:gridCol>
                <a:gridCol w="1264140">
                  <a:extLst>
                    <a:ext uri="{9D8B030D-6E8A-4147-A177-3AD203B41FA5}">
                      <a16:colId xmlns:a16="http://schemas.microsoft.com/office/drawing/2014/main" val="1218150048"/>
                    </a:ext>
                  </a:extLst>
                </a:gridCol>
                <a:gridCol w="1264140">
                  <a:extLst>
                    <a:ext uri="{9D8B030D-6E8A-4147-A177-3AD203B41FA5}">
                      <a16:colId xmlns:a16="http://schemas.microsoft.com/office/drawing/2014/main" val="986636790"/>
                    </a:ext>
                  </a:extLst>
                </a:gridCol>
                <a:gridCol w="1264140">
                  <a:extLst>
                    <a:ext uri="{9D8B030D-6E8A-4147-A177-3AD203B41FA5}">
                      <a16:colId xmlns:a16="http://schemas.microsoft.com/office/drawing/2014/main" val="3029712560"/>
                    </a:ext>
                  </a:extLst>
                </a:gridCol>
                <a:gridCol w="1264140">
                  <a:extLst>
                    <a:ext uri="{9D8B030D-6E8A-4147-A177-3AD203B41FA5}">
                      <a16:colId xmlns:a16="http://schemas.microsoft.com/office/drawing/2014/main" val="694858696"/>
                    </a:ext>
                  </a:extLst>
                </a:gridCol>
                <a:gridCol w="1264140">
                  <a:extLst>
                    <a:ext uri="{9D8B030D-6E8A-4147-A177-3AD203B41FA5}">
                      <a16:colId xmlns:a16="http://schemas.microsoft.com/office/drawing/2014/main" val="3857920250"/>
                    </a:ext>
                  </a:extLst>
                </a:gridCol>
                <a:gridCol w="1264140">
                  <a:extLst>
                    <a:ext uri="{9D8B030D-6E8A-4147-A177-3AD203B41FA5}">
                      <a16:colId xmlns:a16="http://schemas.microsoft.com/office/drawing/2014/main" val="3498563384"/>
                    </a:ext>
                  </a:extLst>
                </a:gridCol>
                <a:gridCol w="1264140">
                  <a:extLst>
                    <a:ext uri="{9D8B030D-6E8A-4147-A177-3AD203B41FA5}">
                      <a16:colId xmlns:a16="http://schemas.microsoft.com/office/drawing/2014/main" val="2011883001"/>
                    </a:ext>
                  </a:extLst>
                </a:gridCol>
                <a:gridCol w="1264140">
                  <a:extLst>
                    <a:ext uri="{9D8B030D-6E8A-4147-A177-3AD203B41FA5}">
                      <a16:colId xmlns:a16="http://schemas.microsoft.com/office/drawing/2014/main" val="4144417068"/>
                    </a:ext>
                  </a:extLst>
                </a:gridCol>
              </a:tblGrid>
              <a:tr h="370840">
                <a:tc>
                  <a:txBody>
                    <a:bodyPr/>
                    <a:lstStyle/>
                    <a:p>
                      <a:r>
                        <a:rPr lang="en-GB" sz="1100" dirty="0">
                          <a:solidFill>
                            <a:schemeClr val="tx1"/>
                          </a:solidFill>
                          <a:latin typeface="Arial" panose="020B0604020202020204" pitchFamily="34" charset="0"/>
                          <a:cs typeface="Arial" panose="020B0604020202020204" pitchFamily="34" charset="0"/>
                        </a:rPr>
                        <a:t>Outcomes</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Outputs</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Output Indicators</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Audited Actual Performance 2018/19</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Audited Actual Performance 2019/20</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Planned Annual Targets 2020/21</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Actual Achievement 2020/21</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Deviation</a:t>
                      </a:r>
                    </a:p>
                    <a:p>
                      <a:r>
                        <a:rPr lang="en-GB" sz="1100" dirty="0">
                          <a:solidFill>
                            <a:schemeClr val="tx1"/>
                          </a:solidFill>
                          <a:latin typeface="Arial" panose="020B0604020202020204" pitchFamily="34" charset="0"/>
                          <a:cs typeface="Arial" panose="020B0604020202020204" pitchFamily="34" charset="0"/>
                        </a:rPr>
                        <a:t>from</a:t>
                      </a:r>
                    </a:p>
                    <a:p>
                      <a:r>
                        <a:rPr lang="en-GB" sz="1100" dirty="0">
                          <a:solidFill>
                            <a:schemeClr val="tx1"/>
                          </a:solidFill>
                          <a:latin typeface="Arial" panose="020B0604020202020204" pitchFamily="34" charset="0"/>
                          <a:cs typeface="Arial" panose="020B0604020202020204" pitchFamily="34" charset="0"/>
                        </a:rPr>
                        <a:t>planned target</a:t>
                      </a:r>
                    </a:p>
                    <a:p>
                      <a:r>
                        <a:rPr lang="en-GB" sz="1100" dirty="0">
                          <a:solidFill>
                            <a:schemeClr val="tx1"/>
                          </a:solidFill>
                          <a:latin typeface="Arial" panose="020B0604020202020204" pitchFamily="34" charset="0"/>
                          <a:cs typeface="Arial" panose="020B0604020202020204" pitchFamily="34" charset="0"/>
                        </a:rPr>
                        <a:t>to actual</a:t>
                      </a:r>
                    </a:p>
                    <a:p>
                      <a:r>
                        <a:rPr lang="en-GB" sz="1100" dirty="0">
                          <a:solidFill>
                            <a:schemeClr val="tx1"/>
                          </a:solidFill>
                          <a:latin typeface="Arial" panose="020B0604020202020204" pitchFamily="34" charset="0"/>
                          <a:cs typeface="Arial" panose="020B0604020202020204" pitchFamily="34" charset="0"/>
                        </a:rPr>
                        <a:t>achievement</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ZA" sz="1100" dirty="0">
                          <a:solidFill>
                            <a:schemeClr val="tx1"/>
                          </a:solidFill>
                          <a:latin typeface="Arial" panose="020B0604020202020204" pitchFamily="34" charset="0"/>
                          <a:cs typeface="Arial" panose="020B0604020202020204" pitchFamily="34" charset="0"/>
                        </a:rPr>
                        <a:t>Reasons for</a:t>
                      </a:r>
                    </a:p>
                    <a:p>
                      <a:r>
                        <a:rPr lang="en-ZA" sz="1100" dirty="0">
                          <a:solidFill>
                            <a:schemeClr val="tx1"/>
                          </a:solidFill>
                          <a:latin typeface="Arial" panose="020B0604020202020204" pitchFamily="34" charset="0"/>
                          <a:cs typeface="Arial" panose="020B0604020202020204" pitchFamily="34" charset="0"/>
                        </a:rPr>
                        <a:t>deviations</a:t>
                      </a:r>
                    </a:p>
                  </a:txBody>
                  <a:tcPr/>
                </a:tc>
                <a:extLst>
                  <a:ext uri="{0D108BD9-81ED-4DB2-BD59-A6C34878D82A}">
                    <a16:rowId xmlns:a16="http://schemas.microsoft.com/office/drawing/2014/main" val="730604020"/>
                  </a:ext>
                </a:extLst>
              </a:tr>
              <a:tr h="370840">
                <a:tc>
                  <a:txBody>
                    <a:bodyPr/>
                    <a:lstStyle/>
                    <a:p>
                      <a:r>
                        <a:rPr lang="en-GB" sz="1050" dirty="0">
                          <a:latin typeface="Arial" panose="020B0604020202020204" pitchFamily="34" charset="0"/>
                          <a:cs typeface="Arial" panose="020B0604020202020204" pitchFamily="34" charset="0"/>
                        </a:rPr>
                        <a:t>Research</a:t>
                      </a:r>
                    </a:p>
                    <a:p>
                      <a:r>
                        <a:rPr lang="en-GB" sz="1050" dirty="0">
                          <a:latin typeface="Arial" panose="020B0604020202020204" pitchFamily="34" charset="0"/>
                          <a:cs typeface="Arial" panose="020B0604020202020204" pitchFamily="34" charset="0"/>
                        </a:rPr>
                        <a:t>recommendations</a:t>
                      </a:r>
                    </a:p>
                    <a:p>
                      <a:r>
                        <a:rPr lang="en-GB" sz="1050" dirty="0">
                          <a:latin typeface="Arial" panose="020B0604020202020204" pitchFamily="34" charset="0"/>
                          <a:cs typeface="Arial" panose="020B0604020202020204" pitchFamily="34" charset="0"/>
                        </a:rPr>
                        <a:t>to inform</a:t>
                      </a:r>
                    </a:p>
                    <a:p>
                      <a:r>
                        <a:rPr lang="en-GB" sz="1050" dirty="0">
                          <a:latin typeface="Arial" panose="020B0604020202020204" pitchFamily="34" charset="0"/>
                          <a:cs typeface="Arial" panose="020B0604020202020204" pitchFamily="34" charset="0"/>
                        </a:rPr>
                        <a:t>evidence-based</a:t>
                      </a:r>
                    </a:p>
                    <a:p>
                      <a:r>
                        <a:rPr lang="en-GB" sz="1050" dirty="0">
                          <a:latin typeface="Arial" panose="020B0604020202020204" pitchFamily="34" charset="0"/>
                          <a:cs typeface="Arial" panose="020B0604020202020204" pitchFamily="34" charset="0"/>
                        </a:rPr>
                        <a:t>policies and</a:t>
                      </a:r>
                    </a:p>
                    <a:p>
                      <a:r>
                        <a:rPr lang="en-GB" sz="1050" dirty="0">
                          <a:latin typeface="Arial" panose="020B0604020202020204" pitchFamily="34" charset="0"/>
                          <a:cs typeface="Arial" panose="020B0604020202020204" pitchFamily="34" charset="0"/>
                        </a:rPr>
                        <a:t>sustained</a:t>
                      </a:r>
                    </a:p>
                    <a:p>
                      <a:r>
                        <a:rPr lang="en-GB" sz="1050" dirty="0">
                          <a:latin typeface="Arial" panose="020B0604020202020204" pitchFamily="34" charset="0"/>
                          <a:cs typeface="Arial" panose="020B0604020202020204" pitchFamily="34" charset="0"/>
                        </a:rPr>
                        <a:t>resuscitation</a:t>
                      </a:r>
                    </a:p>
                    <a:p>
                      <a:r>
                        <a:rPr lang="en-GB" sz="1050" dirty="0">
                          <a:latin typeface="Arial" panose="020B0604020202020204" pitchFamily="34" charset="0"/>
                          <a:cs typeface="Arial" panose="020B0604020202020204" pitchFamily="34" charset="0"/>
                        </a:rPr>
                        <a:t>of diminishing</a:t>
                      </a:r>
                    </a:p>
                    <a:p>
                      <a:r>
                        <a:rPr lang="en-GB" sz="1050" dirty="0">
                          <a:latin typeface="Arial" panose="020B0604020202020204" pitchFamily="34" charset="0"/>
                          <a:cs typeface="Arial" panose="020B0604020202020204" pitchFamily="34" charset="0"/>
                        </a:rPr>
                        <a:t>and diminished</a:t>
                      </a:r>
                    </a:p>
                    <a:p>
                      <a:r>
                        <a:rPr lang="en-GB" sz="1050" dirty="0">
                          <a:latin typeface="Arial" panose="020B0604020202020204" pitchFamily="34" charset="0"/>
                          <a:cs typeface="Arial" panose="020B0604020202020204" pitchFamily="34" charset="0"/>
                        </a:rPr>
                        <a:t>community</a:t>
                      </a:r>
                    </a:p>
                    <a:p>
                      <a:r>
                        <a:rPr lang="en-GB" sz="1050" dirty="0">
                          <a:latin typeface="Arial" panose="020B0604020202020204" pitchFamily="34" charset="0"/>
                          <a:cs typeface="Arial" panose="020B0604020202020204" pitchFamily="34" charset="0"/>
                        </a:rPr>
                        <a:t>heritages</a:t>
                      </a:r>
                      <a:endParaRPr lang="en-ZA" sz="1050" dirty="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Research reports</a:t>
                      </a:r>
                    </a:p>
                    <a:p>
                      <a:r>
                        <a:rPr lang="en-GB" sz="1200" dirty="0">
                          <a:latin typeface="Arial" panose="020B0604020202020204" pitchFamily="34" charset="0"/>
                          <a:cs typeface="Arial" panose="020B0604020202020204" pitchFamily="34" charset="0"/>
                        </a:rPr>
                        <a:t>on cultural,</a:t>
                      </a:r>
                    </a:p>
                    <a:p>
                      <a:r>
                        <a:rPr lang="en-GB" sz="1200" dirty="0">
                          <a:latin typeface="Arial" panose="020B0604020202020204" pitchFamily="34" charset="0"/>
                          <a:cs typeface="Arial" panose="020B0604020202020204" pitchFamily="34" charset="0"/>
                        </a:rPr>
                        <a:t>religious and</a:t>
                      </a:r>
                    </a:p>
                    <a:p>
                      <a:r>
                        <a:rPr lang="en-GB" sz="1200" dirty="0">
                          <a:latin typeface="Arial" panose="020B0604020202020204" pitchFamily="34" charset="0"/>
                          <a:cs typeface="Arial" panose="020B0604020202020204" pitchFamily="34" charset="0"/>
                        </a:rPr>
                        <a:t>linguistic rights</a:t>
                      </a:r>
                    </a:p>
                    <a:p>
                      <a:r>
                        <a:rPr lang="en-GB" sz="1200" dirty="0">
                          <a:latin typeface="Arial" panose="020B0604020202020204" pitchFamily="34" charset="0"/>
                          <a:cs typeface="Arial" panose="020B0604020202020204" pitchFamily="34" charset="0"/>
                        </a:rPr>
                        <a:t>produced</a:t>
                      </a:r>
                      <a:endParaRPr lang="en-ZA" sz="12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Number of</a:t>
                      </a:r>
                    </a:p>
                    <a:p>
                      <a:r>
                        <a:rPr lang="en-GB" sz="1100" dirty="0">
                          <a:latin typeface="Arial" panose="020B0604020202020204" pitchFamily="34" charset="0"/>
                          <a:cs typeface="Arial" panose="020B0604020202020204" pitchFamily="34" charset="0"/>
                        </a:rPr>
                        <a:t>research reports</a:t>
                      </a:r>
                    </a:p>
                    <a:p>
                      <a:r>
                        <a:rPr lang="en-GB" sz="1100" dirty="0">
                          <a:latin typeface="Arial" panose="020B0604020202020204" pitchFamily="34" charset="0"/>
                          <a:cs typeface="Arial" panose="020B0604020202020204" pitchFamily="34" charset="0"/>
                        </a:rPr>
                        <a:t>on cultural,</a:t>
                      </a:r>
                    </a:p>
                    <a:p>
                      <a:r>
                        <a:rPr lang="en-GB" sz="1100" dirty="0">
                          <a:latin typeface="Arial" panose="020B0604020202020204" pitchFamily="34" charset="0"/>
                          <a:cs typeface="Arial" panose="020B0604020202020204" pitchFamily="34" charset="0"/>
                        </a:rPr>
                        <a:t>religious and</a:t>
                      </a:r>
                    </a:p>
                    <a:p>
                      <a:r>
                        <a:rPr lang="en-GB" sz="1100" dirty="0">
                          <a:latin typeface="Arial" panose="020B0604020202020204" pitchFamily="34" charset="0"/>
                          <a:cs typeface="Arial" panose="020B0604020202020204" pitchFamily="34" charset="0"/>
                        </a:rPr>
                        <a:t>linguistic rights</a:t>
                      </a:r>
                    </a:p>
                    <a:p>
                      <a:r>
                        <a:rPr lang="en-GB" sz="1100" dirty="0">
                          <a:latin typeface="Arial" panose="020B0604020202020204" pitchFamily="34" charset="0"/>
                          <a:cs typeface="Arial" panose="020B0604020202020204" pitchFamily="34" charset="0"/>
                        </a:rPr>
                        <a:t>produced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4 research</a:t>
                      </a:r>
                    </a:p>
                    <a:p>
                      <a:r>
                        <a:rPr lang="en-GB" sz="1100" dirty="0">
                          <a:latin typeface="Arial" panose="020B0604020202020204" pitchFamily="34" charset="0"/>
                          <a:cs typeface="Arial" panose="020B0604020202020204" pitchFamily="34" charset="0"/>
                        </a:rPr>
                        <a:t>reports per</a:t>
                      </a:r>
                    </a:p>
                    <a:p>
                      <a:r>
                        <a:rPr lang="en-GB" sz="1100" dirty="0">
                          <a:latin typeface="Arial" panose="020B0604020202020204" pitchFamily="34" charset="0"/>
                          <a:cs typeface="Arial" panose="020B0604020202020204" pitchFamily="34" charset="0"/>
                        </a:rPr>
                        <a:t>annum produced</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1 Research</a:t>
                      </a:r>
                    </a:p>
                    <a:p>
                      <a:r>
                        <a:rPr lang="en-GB" sz="1100" dirty="0">
                          <a:latin typeface="Arial" panose="020B0604020202020204" pitchFamily="34" charset="0"/>
                          <a:cs typeface="Arial" panose="020B0604020202020204" pitchFamily="34" charset="0"/>
                        </a:rPr>
                        <a:t>report on a topic</a:t>
                      </a:r>
                    </a:p>
                    <a:p>
                      <a:r>
                        <a:rPr lang="en-GB" sz="1100" dirty="0">
                          <a:latin typeface="Arial" panose="020B0604020202020204" pitchFamily="34" charset="0"/>
                          <a:cs typeface="Arial" panose="020B0604020202020204" pitchFamily="34" charset="0"/>
                        </a:rPr>
                        <a:t>approved by</a:t>
                      </a:r>
                    </a:p>
                    <a:p>
                      <a:r>
                        <a:rPr lang="en-GB" sz="1100" dirty="0">
                          <a:latin typeface="Arial" panose="020B0604020202020204" pitchFamily="34" charset="0"/>
                          <a:cs typeface="Arial" panose="020B0604020202020204" pitchFamily="34" charset="0"/>
                        </a:rPr>
                        <a:t>the research</a:t>
                      </a:r>
                    </a:p>
                    <a:p>
                      <a:r>
                        <a:rPr lang="en-GB" sz="1100" dirty="0">
                          <a:latin typeface="Arial" panose="020B0604020202020204" pitchFamily="34" charset="0"/>
                          <a:cs typeface="Arial" panose="020B0604020202020204" pitchFamily="34" charset="0"/>
                        </a:rPr>
                        <a:t>committee has</a:t>
                      </a:r>
                    </a:p>
                    <a:p>
                      <a:r>
                        <a:rPr lang="en-GB" sz="1100" dirty="0">
                          <a:latin typeface="Arial" panose="020B0604020202020204" pitchFamily="34" charset="0"/>
                          <a:cs typeface="Arial" panose="020B0604020202020204" pitchFamily="34" charset="0"/>
                        </a:rPr>
                        <a:t>been produced</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4 research</a:t>
                      </a:r>
                    </a:p>
                    <a:p>
                      <a:r>
                        <a:rPr lang="en-GB" sz="1100" dirty="0">
                          <a:latin typeface="Arial" panose="020B0604020202020204" pitchFamily="34" charset="0"/>
                          <a:cs typeface="Arial" panose="020B0604020202020204" pitchFamily="34" charset="0"/>
                        </a:rPr>
                        <a:t>reports on</a:t>
                      </a:r>
                    </a:p>
                    <a:p>
                      <a:r>
                        <a:rPr lang="en-GB" sz="1100" dirty="0">
                          <a:latin typeface="Arial" panose="020B0604020202020204" pitchFamily="34" charset="0"/>
                          <a:cs typeface="Arial" panose="020B0604020202020204" pitchFamily="34" charset="0"/>
                        </a:rPr>
                        <a:t>cultural, religious</a:t>
                      </a:r>
                    </a:p>
                    <a:p>
                      <a:r>
                        <a:rPr lang="en-GB" sz="1100" dirty="0">
                          <a:latin typeface="Arial" panose="020B0604020202020204" pitchFamily="34" charset="0"/>
                          <a:cs typeface="Arial" panose="020B0604020202020204" pitchFamily="34" charset="0"/>
                        </a:rPr>
                        <a:t>and linguistic</a:t>
                      </a:r>
                    </a:p>
                    <a:p>
                      <a:r>
                        <a:rPr lang="en-GB" sz="1100" dirty="0">
                          <a:latin typeface="Arial" panose="020B0604020202020204" pitchFamily="34" charset="0"/>
                          <a:cs typeface="Arial" panose="020B0604020202020204" pitchFamily="34" charset="0"/>
                        </a:rPr>
                        <a:t>rights produced</a:t>
                      </a:r>
                    </a:p>
                    <a:p>
                      <a:r>
                        <a:rPr lang="en-GB" sz="1100" dirty="0">
                          <a:latin typeface="Arial" panose="020B0604020202020204" pitchFamily="34" charset="0"/>
                          <a:cs typeface="Arial" panose="020B0604020202020204" pitchFamily="34" charset="0"/>
                        </a:rPr>
                        <a:t>per 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5 research</a:t>
                      </a:r>
                    </a:p>
                    <a:p>
                      <a:r>
                        <a:rPr lang="en-GB" sz="1100" dirty="0">
                          <a:latin typeface="Arial" panose="020B0604020202020204" pitchFamily="34" charset="0"/>
                          <a:cs typeface="Arial" panose="020B0604020202020204" pitchFamily="34" charset="0"/>
                        </a:rPr>
                        <a:t>reports on</a:t>
                      </a:r>
                    </a:p>
                    <a:p>
                      <a:r>
                        <a:rPr lang="en-GB" sz="1100" dirty="0">
                          <a:latin typeface="Arial" panose="020B0604020202020204" pitchFamily="34" charset="0"/>
                          <a:cs typeface="Arial" panose="020B0604020202020204" pitchFamily="34" charset="0"/>
                        </a:rPr>
                        <a:t>cultural, religious</a:t>
                      </a:r>
                    </a:p>
                    <a:p>
                      <a:r>
                        <a:rPr lang="en-GB" sz="1100" dirty="0">
                          <a:latin typeface="Arial" panose="020B0604020202020204" pitchFamily="34" charset="0"/>
                          <a:cs typeface="Arial" panose="020B0604020202020204" pitchFamily="34" charset="0"/>
                        </a:rPr>
                        <a:t>and linguistic</a:t>
                      </a:r>
                    </a:p>
                    <a:p>
                      <a:r>
                        <a:rPr lang="en-GB" sz="1100" dirty="0">
                          <a:latin typeface="Arial" panose="020B0604020202020204" pitchFamily="34" charset="0"/>
                          <a:cs typeface="Arial" panose="020B0604020202020204" pitchFamily="34" charset="0"/>
                        </a:rPr>
                        <a:t>rights produced</a:t>
                      </a:r>
                    </a:p>
                    <a:p>
                      <a:r>
                        <a:rPr lang="en-GB" sz="1100" dirty="0">
                          <a:latin typeface="Arial" panose="020B0604020202020204" pitchFamily="34" charset="0"/>
                          <a:cs typeface="Arial" panose="020B0604020202020204" pitchFamily="34" charset="0"/>
                        </a:rPr>
                        <a:t>per 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Target exceeded</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An urgent</a:t>
                      </a:r>
                    </a:p>
                    <a:p>
                      <a:r>
                        <a:rPr lang="en-GB" sz="1100" dirty="0">
                          <a:latin typeface="Arial" panose="020B0604020202020204" pitchFamily="34" charset="0"/>
                          <a:cs typeface="Arial" panose="020B0604020202020204" pitchFamily="34" charset="0"/>
                        </a:rPr>
                        <a:t>request was</a:t>
                      </a:r>
                    </a:p>
                    <a:p>
                      <a:r>
                        <a:rPr lang="en-GB" sz="1100" dirty="0">
                          <a:latin typeface="Arial" panose="020B0604020202020204" pitchFamily="34" charset="0"/>
                          <a:cs typeface="Arial" panose="020B0604020202020204" pitchFamily="34" charset="0"/>
                        </a:rPr>
                        <a:t>made to conduct</a:t>
                      </a:r>
                    </a:p>
                    <a:p>
                      <a:r>
                        <a:rPr lang="en-GB" sz="1100" dirty="0">
                          <a:latin typeface="Arial" panose="020B0604020202020204" pitchFamily="34" charset="0"/>
                          <a:cs typeface="Arial" panose="020B0604020202020204" pitchFamily="34" charset="0"/>
                        </a:rPr>
                        <a:t>research on a</a:t>
                      </a:r>
                    </a:p>
                    <a:p>
                      <a:r>
                        <a:rPr lang="en-GB" sz="1100" dirty="0">
                          <a:latin typeface="Arial" panose="020B0604020202020204" pitchFamily="34" charset="0"/>
                          <a:cs typeface="Arial" panose="020B0604020202020204" pitchFamily="34" charset="0"/>
                        </a:rPr>
                        <a:t>particular topic</a:t>
                      </a:r>
                    </a:p>
                    <a:p>
                      <a:r>
                        <a:rPr lang="en-GB" sz="1100" dirty="0">
                          <a:latin typeface="Arial" panose="020B0604020202020204" pitchFamily="34" charset="0"/>
                          <a:cs typeface="Arial" panose="020B0604020202020204" pitchFamily="34" charset="0"/>
                        </a:rPr>
                        <a:t>which needed</a:t>
                      </a:r>
                    </a:p>
                    <a:p>
                      <a:r>
                        <a:rPr lang="en-GB" sz="1100" dirty="0">
                          <a:latin typeface="Arial" panose="020B0604020202020204" pitchFamily="34" charset="0"/>
                          <a:cs typeface="Arial" panose="020B0604020202020204" pitchFamily="34" charset="0"/>
                        </a:rPr>
                        <a:t>the position of</a:t>
                      </a:r>
                    </a:p>
                    <a:p>
                      <a:r>
                        <a:rPr lang="en-GB" sz="1100" dirty="0">
                          <a:latin typeface="Arial" panose="020B0604020202020204" pitchFamily="34" charset="0"/>
                          <a:cs typeface="Arial" panose="020B0604020202020204" pitchFamily="34" charset="0"/>
                        </a:rPr>
                        <a:t>the Commission,</a:t>
                      </a:r>
                    </a:p>
                    <a:p>
                      <a:r>
                        <a:rPr lang="en-GB" sz="1100" dirty="0">
                          <a:latin typeface="Arial" panose="020B0604020202020204" pitchFamily="34" charset="0"/>
                          <a:cs typeface="Arial" panose="020B0604020202020204" pitchFamily="34" charset="0"/>
                        </a:rPr>
                        <a:t>hence the</a:t>
                      </a:r>
                    </a:p>
                    <a:p>
                      <a:r>
                        <a:rPr lang="en-GB" sz="1100" dirty="0">
                          <a:latin typeface="Arial" panose="020B0604020202020204" pitchFamily="34" charset="0"/>
                          <a:cs typeface="Arial" panose="020B0604020202020204" pitchFamily="34" charset="0"/>
                        </a:rPr>
                        <a:t>variation</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4884793"/>
                  </a:ext>
                </a:extLst>
              </a:tr>
            </a:tbl>
          </a:graphicData>
        </a:graphic>
      </p:graphicFrame>
    </p:spTree>
    <p:extLst>
      <p:ext uri="{BB962C8B-B14F-4D97-AF65-F5344CB8AC3E}">
        <p14:creationId xmlns:p14="http://schemas.microsoft.com/office/powerpoint/2010/main" val="2701684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EA9E2-B55B-4C54-8078-569AF03E51A1}"/>
              </a:ext>
            </a:extLst>
          </p:cNvPr>
          <p:cNvSpPr>
            <a:spLocks noGrp="1"/>
          </p:cNvSpPr>
          <p:nvPr>
            <p:ph type="title"/>
          </p:nvPr>
        </p:nvSpPr>
        <p:spPr>
          <a:xfrm>
            <a:off x="2783632" y="274638"/>
            <a:ext cx="8798768" cy="1143000"/>
          </a:xfrm>
        </p:spPr>
        <p:txBody>
          <a:bodyPr>
            <a:normAutofit fontScale="90000"/>
          </a:bodyPr>
          <a:lstStyle/>
          <a:p>
            <a:r>
              <a:rPr kumimoji="0" lang="en-GB" sz="3600" b="0" i="0" u="none" strike="noStrike" kern="1200" cap="none" spc="0" normalizeH="0" baseline="0" noProof="0" dirty="0">
                <a:ln>
                  <a:noFill/>
                </a:ln>
                <a:solidFill>
                  <a:prstClr val="black"/>
                </a:solidFill>
                <a:effectLst/>
                <a:uLnTx/>
                <a:uFillTx/>
                <a:latin typeface="Calibri"/>
                <a:ea typeface="+mj-ea"/>
                <a:cs typeface="+mj-cs"/>
              </a:rPr>
              <a:t>Graphic Presentation of Public Research and Policy Development  (RPD) achievements</a:t>
            </a:r>
            <a:endParaRPr lang="en-ZA" dirty="0"/>
          </a:p>
        </p:txBody>
      </p:sp>
      <p:graphicFrame>
        <p:nvGraphicFramePr>
          <p:cNvPr id="6" name="Content Placeholder 5">
            <a:extLst>
              <a:ext uri="{FF2B5EF4-FFF2-40B4-BE49-F238E27FC236}">
                <a16:creationId xmlns:a16="http://schemas.microsoft.com/office/drawing/2014/main" id="{641E12DE-C114-4152-A6A1-5C8A92189A21}"/>
              </a:ext>
            </a:extLst>
          </p:cNvPr>
          <p:cNvGraphicFramePr>
            <a:graphicFrameLocks noGrp="1"/>
          </p:cNvGraphicFramePr>
          <p:nvPr>
            <p:ph idx="1"/>
            <p:extLst>
              <p:ext uri="{D42A27DB-BD31-4B8C-83A1-F6EECF244321}">
                <p14:modId xmlns:p14="http://schemas.microsoft.com/office/powerpoint/2010/main" val="2603716352"/>
              </p:ext>
            </p:extLst>
          </p:nvPr>
        </p:nvGraphicFramePr>
        <p:xfrm>
          <a:off x="609600" y="1484785"/>
          <a:ext cx="10972800"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4813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A61A-3DEC-4FEF-AB8B-EAA1178DBCD9}"/>
              </a:ext>
            </a:extLst>
          </p:cNvPr>
          <p:cNvSpPr>
            <a:spLocks noGrp="1"/>
          </p:cNvSpPr>
          <p:nvPr>
            <p:ph type="title"/>
          </p:nvPr>
        </p:nvSpPr>
        <p:spPr>
          <a:xfrm>
            <a:off x="2567608" y="274638"/>
            <a:ext cx="9014792" cy="922114"/>
          </a:xfrm>
        </p:spPr>
        <p:txBody>
          <a:bodyPr>
            <a:noAutofit/>
          </a:bodyPr>
          <a:lstStyle/>
          <a:p>
            <a:r>
              <a:rPr lang="en-GB" sz="2800" dirty="0">
                <a:latin typeface="Arial" panose="020B0604020202020204" pitchFamily="34" charset="0"/>
                <a:cs typeface="Arial" panose="020B0604020202020204" pitchFamily="34" charset="0"/>
              </a:rPr>
              <a:t>Programme 5: Communication, Marketing, IT and Linkages (CMIL)</a:t>
            </a:r>
            <a:endParaRPr lang="en-ZA" sz="2800"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A74B3349-82B3-4085-B59D-ADA326E7F931}"/>
              </a:ext>
            </a:extLst>
          </p:cNvPr>
          <p:cNvGraphicFramePr>
            <a:graphicFrameLocks noGrp="1"/>
          </p:cNvGraphicFramePr>
          <p:nvPr>
            <p:ph idx="1"/>
            <p:extLst>
              <p:ext uri="{D42A27DB-BD31-4B8C-83A1-F6EECF244321}">
                <p14:modId xmlns:p14="http://schemas.microsoft.com/office/powerpoint/2010/main" val="1792818486"/>
              </p:ext>
            </p:extLst>
          </p:nvPr>
        </p:nvGraphicFramePr>
        <p:xfrm>
          <a:off x="263352" y="1196752"/>
          <a:ext cx="11491144" cy="522732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547325616"/>
                    </a:ext>
                  </a:extLst>
                </a:gridCol>
                <a:gridCol w="1190352">
                  <a:extLst>
                    <a:ext uri="{9D8B030D-6E8A-4147-A177-3AD203B41FA5}">
                      <a16:colId xmlns:a16="http://schemas.microsoft.com/office/drawing/2014/main" val="1911221736"/>
                    </a:ext>
                  </a:extLst>
                </a:gridCol>
                <a:gridCol w="1415892">
                  <a:extLst>
                    <a:ext uri="{9D8B030D-6E8A-4147-A177-3AD203B41FA5}">
                      <a16:colId xmlns:a16="http://schemas.microsoft.com/office/drawing/2014/main" val="2717031952"/>
                    </a:ext>
                  </a:extLst>
                </a:gridCol>
                <a:gridCol w="1276794">
                  <a:extLst>
                    <a:ext uri="{9D8B030D-6E8A-4147-A177-3AD203B41FA5}">
                      <a16:colId xmlns:a16="http://schemas.microsoft.com/office/drawing/2014/main" val="263680696"/>
                    </a:ext>
                  </a:extLst>
                </a:gridCol>
                <a:gridCol w="1276794">
                  <a:extLst>
                    <a:ext uri="{9D8B030D-6E8A-4147-A177-3AD203B41FA5}">
                      <a16:colId xmlns:a16="http://schemas.microsoft.com/office/drawing/2014/main" val="1487412434"/>
                    </a:ext>
                  </a:extLst>
                </a:gridCol>
                <a:gridCol w="1320888">
                  <a:extLst>
                    <a:ext uri="{9D8B030D-6E8A-4147-A177-3AD203B41FA5}">
                      <a16:colId xmlns:a16="http://schemas.microsoft.com/office/drawing/2014/main" val="1778210237"/>
                    </a:ext>
                  </a:extLst>
                </a:gridCol>
                <a:gridCol w="1368152">
                  <a:extLst>
                    <a:ext uri="{9D8B030D-6E8A-4147-A177-3AD203B41FA5}">
                      <a16:colId xmlns:a16="http://schemas.microsoft.com/office/drawing/2014/main" val="1985227693"/>
                    </a:ext>
                  </a:extLst>
                </a:gridCol>
                <a:gridCol w="1141342">
                  <a:extLst>
                    <a:ext uri="{9D8B030D-6E8A-4147-A177-3AD203B41FA5}">
                      <a16:colId xmlns:a16="http://schemas.microsoft.com/office/drawing/2014/main" val="3092332573"/>
                    </a:ext>
                  </a:extLst>
                </a:gridCol>
                <a:gridCol w="1276794">
                  <a:extLst>
                    <a:ext uri="{9D8B030D-6E8A-4147-A177-3AD203B41FA5}">
                      <a16:colId xmlns:a16="http://schemas.microsoft.com/office/drawing/2014/main" val="2659560443"/>
                    </a:ext>
                  </a:extLst>
                </a:gridCol>
              </a:tblGrid>
              <a:tr h="370840">
                <a:tc>
                  <a:txBody>
                    <a:bodyPr/>
                    <a:lstStyle/>
                    <a:p>
                      <a:r>
                        <a:rPr lang="en-GB" sz="1100" dirty="0">
                          <a:solidFill>
                            <a:schemeClr val="tx1"/>
                          </a:solidFill>
                          <a:latin typeface="Arial" panose="020B0604020202020204" pitchFamily="34" charset="0"/>
                          <a:cs typeface="Arial" panose="020B0604020202020204" pitchFamily="34" charset="0"/>
                        </a:rPr>
                        <a:t>Outcomes</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Outputs</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Output Indicators</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Audited Actual Performance 2018/19</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Audited Actual Performance 2019/20</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Planned Annual Targets 2020/21</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Actual Achievement 2020/21</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GB" sz="1100" dirty="0">
                          <a:solidFill>
                            <a:schemeClr val="tx1"/>
                          </a:solidFill>
                          <a:latin typeface="Arial" panose="020B0604020202020204" pitchFamily="34" charset="0"/>
                          <a:cs typeface="Arial" panose="020B0604020202020204" pitchFamily="34" charset="0"/>
                        </a:rPr>
                        <a:t>Deviation</a:t>
                      </a:r>
                    </a:p>
                    <a:p>
                      <a:r>
                        <a:rPr lang="en-GB" sz="1100" dirty="0">
                          <a:solidFill>
                            <a:schemeClr val="tx1"/>
                          </a:solidFill>
                          <a:latin typeface="Arial" panose="020B0604020202020204" pitchFamily="34" charset="0"/>
                          <a:cs typeface="Arial" panose="020B0604020202020204" pitchFamily="34" charset="0"/>
                        </a:rPr>
                        <a:t>from</a:t>
                      </a:r>
                    </a:p>
                    <a:p>
                      <a:r>
                        <a:rPr lang="en-GB" sz="1100" dirty="0">
                          <a:solidFill>
                            <a:schemeClr val="tx1"/>
                          </a:solidFill>
                          <a:latin typeface="Arial" panose="020B0604020202020204" pitchFamily="34" charset="0"/>
                          <a:cs typeface="Arial" panose="020B0604020202020204" pitchFamily="34" charset="0"/>
                        </a:rPr>
                        <a:t>planned target</a:t>
                      </a:r>
                    </a:p>
                    <a:p>
                      <a:r>
                        <a:rPr lang="en-GB" sz="1100" dirty="0">
                          <a:solidFill>
                            <a:schemeClr val="tx1"/>
                          </a:solidFill>
                          <a:latin typeface="Arial" panose="020B0604020202020204" pitchFamily="34" charset="0"/>
                          <a:cs typeface="Arial" panose="020B0604020202020204" pitchFamily="34" charset="0"/>
                        </a:rPr>
                        <a:t>to actual</a:t>
                      </a:r>
                    </a:p>
                    <a:p>
                      <a:r>
                        <a:rPr lang="en-GB" sz="1100" dirty="0">
                          <a:solidFill>
                            <a:schemeClr val="tx1"/>
                          </a:solidFill>
                          <a:latin typeface="Arial" panose="020B0604020202020204" pitchFamily="34" charset="0"/>
                          <a:cs typeface="Arial" panose="020B0604020202020204" pitchFamily="34" charset="0"/>
                        </a:rPr>
                        <a:t>achievement</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ZA" sz="1100" dirty="0">
                          <a:solidFill>
                            <a:schemeClr val="tx1"/>
                          </a:solidFill>
                          <a:latin typeface="Arial" panose="020B0604020202020204" pitchFamily="34" charset="0"/>
                          <a:cs typeface="Arial" panose="020B0604020202020204" pitchFamily="34" charset="0"/>
                        </a:rPr>
                        <a:t>Reasons for</a:t>
                      </a:r>
                    </a:p>
                    <a:p>
                      <a:r>
                        <a:rPr lang="en-ZA" sz="1100" dirty="0">
                          <a:solidFill>
                            <a:schemeClr val="tx1"/>
                          </a:solidFill>
                          <a:latin typeface="Arial" panose="020B0604020202020204" pitchFamily="34" charset="0"/>
                          <a:cs typeface="Arial" panose="020B0604020202020204" pitchFamily="34" charset="0"/>
                        </a:rPr>
                        <a:t>deviations</a:t>
                      </a:r>
                    </a:p>
                  </a:txBody>
                  <a:tcPr/>
                </a:tc>
                <a:extLst>
                  <a:ext uri="{0D108BD9-81ED-4DB2-BD59-A6C34878D82A}">
                    <a16:rowId xmlns:a16="http://schemas.microsoft.com/office/drawing/2014/main" val="4154627991"/>
                  </a:ext>
                </a:extLst>
              </a:tr>
              <a:tr h="370840">
                <a:tc rowSpan="3">
                  <a:txBody>
                    <a:bodyPr/>
                    <a:lstStyle/>
                    <a:p>
                      <a:r>
                        <a:rPr lang="en-GB" sz="1200" dirty="0">
                          <a:latin typeface="Arial" panose="020B0604020202020204" pitchFamily="34" charset="0"/>
                          <a:cs typeface="Arial" panose="020B0604020202020204" pitchFamily="34" charset="0"/>
                        </a:rPr>
                        <a:t>Intensified</a:t>
                      </a:r>
                    </a:p>
                    <a:p>
                      <a:r>
                        <a:rPr lang="en-GB" sz="1200" dirty="0">
                          <a:latin typeface="Arial" panose="020B0604020202020204" pitchFamily="34" charset="0"/>
                          <a:cs typeface="Arial" panose="020B0604020202020204" pitchFamily="34" charset="0"/>
                        </a:rPr>
                        <a:t>communication,</a:t>
                      </a:r>
                    </a:p>
                    <a:p>
                      <a:r>
                        <a:rPr lang="en-GB" sz="1200" dirty="0">
                          <a:latin typeface="Arial" panose="020B0604020202020204" pitchFamily="34" charset="0"/>
                          <a:cs typeface="Arial" panose="020B0604020202020204" pitchFamily="34" charset="0"/>
                        </a:rPr>
                        <a:t>marketing and</a:t>
                      </a:r>
                    </a:p>
                    <a:p>
                      <a:r>
                        <a:rPr lang="en-GB" sz="1200" dirty="0">
                          <a:latin typeface="Arial" panose="020B0604020202020204" pitchFamily="34" charset="0"/>
                          <a:cs typeface="Arial" panose="020B0604020202020204" pitchFamily="34" charset="0"/>
                        </a:rPr>
                        <a:t>knowledge</a:t>
                      </a:r>
                    </a:p>
                    <a:p>
                      <a:r>
                        <a:rPr lang="en-GB" sz="1200" dirty="0">
                          <a:latin typeface="Arial" panose="020B0604020202020204" pitchFamily="34" charset="0"/>
                          <a:cs typeface="Arial" panose="020B0604020202020204" pitchFamily="34" charset="0"/>
                        </a:rPr>
                        <a:t>management</a:t>
                      </a:r>
                    </a:p>
                    <a:p>
                      <a:r>
                        <a:rPr lang="en-GB" sz="1200" dirty="0">
                          <a:latin typeface="Arial" panose="020B0604020202020204" pitchFamily="34" charset="0"/>
                          <a:cs typeface="Arial" panose="020B0604020202020204" pitchFamily="34" charset="0"/>
                        </a:rPr>
                        <a:t>systems</a:t>
                      </a:r>
                      <a:endParaRPr lang="en-ZA" sz="12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Reports on the</a:t>
                      </a:r>
                    </a:p>
                    <a:p>
                      <a:r>
                        <a:rPr lang="en-GB" sz="1100" dirty="0">
                          <a:latin typeface="Arial" panose="020B0604020202020204" pitchFamily="34" charset="0"/>
                          <a:cs typeface="Arial" panose="020B0604020202020204" pitchFamily="34" charset="0"/>
                        </a:rPr>
                        <a:t>implemented</a:t>
                      </a:r>
                    </a:p>
                    <a:p>
                      <a:r>
                        <a:rPr lang="en-GB" sz="1100" dirty="0">
                          <a:latin typeface="Arial" panose="020B0604020202020204" pitchFamily="34" charset="0"/>
                          <a:cs typeface="Arial" panose="020B0604020202020204" pitchFamily="34" charset="0"/>
                        </a:rPr>
                        <a:t>internal and</a:t>
                      </a:r>
                    </a:p>
                    <a:p>
                      <a:r>
                        <a:rPr lang="en-GB" sz="1100" dirty="0">
                          <a:latin typeface="Arial" panose="020B0604020202020204" pitchFamily="34" charset="0"/>
                          <a:cs typeface="Arial" panose="020B0604020202020204" pitchFamily="34" charset="0"/>
                        </a:rPr>
                        <a:t>external</a:t>
                      </a:r>
                    </a:p>
                    <a:p>
                      <a:r>
                        <a:rPr lang="en-GB" sz="1100" dirty="0">
                          <a:latin typeface="Arial" panose="020B0604020202020204" pitchFamily="34" charset="0"/>
                          <a:cs typeface="Arial" panose="020B0604020202020204" pitchFamily="34" charset="0"/>
                        </a:rPr>
                        <a:t>communication</a:t>
                      </a:r>
                    </a:p>
                    <a:p>
                      <a:r>
                        <a:rPr lang="en-GB" sz="1100" dirty="0">
                          <a:latin typeface="Arial" panose="020B0604020202020204" pitchFamily="34" charset="0"/>
                          <a:cs typeface="Arial" panose="020B0604020202020204" pitchFamily="34" charset="0"/>
                        </a:rPr>
                        <a:t>and marketing</a:t>
                      </a:r>
                    </a:p>
                    <a:p>
                      <a:r>
                        <a:rPr lang="en-GB" sz="1100" dirty="0">
                          <a:latin typeface="Arial" panose="020B0604020202020204" pitchFamily="34" charset="0"/>
                          <a:cs typeface="Arial" panose="020B0604020202020204" pitchFamily="34" charset="0"/>
                        </a:rPr>
                        <a:t>strategy</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Number of</a:t>
                      </a:r>
                    </a:p>
                    <a:p>
                      <a:r>
                        <a:rPr lang="en-GB" sz="1100" dirty="0">
                          <a:latin typeface="Arial" panose="020B0604020202020204" pitchFamily="34" charset="0"/>
                          <a:cs typeface="Arial" panose="020B0604020202020204" pitchFamily="34" charset="0"/>
                        </a:rPr>
                        <a:t>reports on</a:t>
                      </a:r>
                    </a:p>
                    <a:p>
                      <a:r>
                        <a:rPr lang="en-GB" sz="1100" dirty="0">
                          <a:latin typeface="Arial" panose="020B0604020202020204" pitchFamily="34" charset="0"/>
                          <a:cs typeface="Arial" panose="020B0604020202020204" pitchFamily="34" charset="0"/>
                        </a:rPr>
                        <a:t>Implemented</a:t>
                      </a:r>
                    </a:p>
                    <a:p>
                      <a:r>
                        <a:rPr lang="en-GB" sz="1100" dirty="0">
                          <a:latin typeface="Arial" panose="020B0604020202020204" pitchFamily="34" charset="0"/>
                          <a:cs typeface="Arial" panose="020B0604020202020204" pitchFamily="34" charset="0"/>
                        </a:rPr>
                        <a:t>internal and</a:t>
                      </a:r>
                    </a:p>
                    <a:p>
                      <a:r>
                        <a:rPr lang="en-GB" sz="1100" dirty="0">
                          <a:latin typeface="Arial" panose="020B0604020202020204" pitchFamily="34" charset="0"/>
                          <a:cs typeface="Arial" panose="020B0604020202020204" pitchFamily="34" charset="0"/>
                        </a:rPr>
                        <a:t>external</a:t>
                      </a:r>
                    </a:p>
                    <a:p>
                      <a:r>
                        <a:rPr lang="en-GB" sz="1100" dirty="0">
                          <a:latin typeface="Arial" panose="020B0604020202020204" pitchFamily="34" charset="0"/>
                          <a:cs typeface="Arial" panose="020B0604020202020204" pitchFamily="34" charset="0"/>
                        </a:rPr>
                        <a:t>communication</a:t>
                      </a:r>
                    </a:p>
                    <a:p>
                      <a:r>
                        <a:rPr lang="en-GB" sz="1100" dirty="0">
                          <a:latin typeface="Arial" panose="020B0604020202020204" pitchFamily="34" charset="0"/>
                          <a:cs typeface="Arial" panose="020B0604020202020204" pitchFamily="34" charset="0"/>
                        </a:rPr>
                        <a:t>strategy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4 checklists of</a:t>
                      </a:r>
                    </a:p>
                    <a:p>
                      <a:r>
                        <a:rPr lang="en-GB" sz="1100" dirty="0">
                          <a:latin typeface="Arial" panose="020B0604020202020204" pitchFamily="34" charset="0"/>
                          <a:cs typeface="Arial" panose="020B0604020202020204" pitchFamily="34" charset="0"/>
                        </a:rPr>
                        <a:t>implemented</a:t>
                      </a:r>
                    </a:p>
                    <a:p>
                      <a:r>
                        <a:rPr lang="en-GB" sz="1100" dirty="0">
                          <a:latin typeface="Arial" panose="020B0604020202020204" pitchFamily="34" charset="0"/>
                          <a:cs typeface="Arial" panose="020B0604020202020204" pitchFamily="34" charset="0"/>
                        </a:rPr>
                        <a:t>and integrated</a:t>
                      </a:r>
                    </a:p>
                    <a:p>
                      <a:r>
                        <a:rPr lang="en-GB" sz="1100" dirty="0">
                          <a:latin typeface="Arial" panose="020B0604020202020204" pitchFamily="34" charset="0"/>
                          <a:cs typeface="Arial" panose="020B0604020202020204" pitchFamily="34" charset="0"/>
                        </a:rPr>
                        <a:t>communication</a:t>
                      </a:r>
                    </a:p>
                    <a:p>
                      <a:r>
                        <a:rPr lang="en-GB" sz="1100" dirty="0">
                          <a:latin typeface="Arial" panose="020B0604020202020204" pitchFamily="34" charset="0"/>
                          <a:cs typeface="Arial" panose="020B0604020202020204" pitchFamily="34" charset="0"/>
                        </a:rPr>
                        <a:t>and marketing</a:t>
                      </a:r>
                    </a:p>
                    <a:p>
                      <a:r>
                        <a:rPr lang="en-GB" sz="1100" dirty="0">
                          <a:latin typeface="Arial" panose="020B0604020202020204" pitchFamily="34" charset="0"/>
                          <a:cs typeface="Arial" panose="020B0604020202020204" pitchFamily="34" charset="0"/>
                        </a:rPr>
                        <a:t>strategy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External</a:t>
                      </a:r>
                    </a:p>
                    <a:p>
                      <a:r>
                        <a:rPr lang="en-GB" sz="1100" dirty="0">
                          <a:latin typeface="Arial" panose="020B0604020202020204" pitchFamily="34" charset="0"/>
                          <a:cs typeface="Arial" panose="020B0604020202020204" pitchFamily="34" charset="0"/>
                        </a:rPr>
                        <a:t>and Internal</a:t>
                      </a:r>
                    </a:p>
                    <a:p>
                      <a:r>
                        <a:rPr lang="en-GB" sz="1100" dirty="0">
                          <a:latin typeface="Arial" panose="020B0604020202020204" pitchFamily="34" charset="0"/>
                          <a:cs typeface="Arial" panose="020B0604020202020204" pitchFamily="34" charset="0"/>
                        </a:rPr>
                        <a:t>Communication</a:t>
                      </a:r>
                    </a:p>
                    <a:p>
                      <a:r>
                        <a:rPr lang="en-GB" sz="1100" dirty="0">
                          <a:latin typeface="Arial" panose="020B0604020202020204" pitchFamily="34" charset="0"/>
                          <a:cs typeface="Arial" panose="020B0604020202020204" pitchFamily="34" charset="0"/>
                        </a:rPr>
                        <a:t>Strategy has</a:t>
                      </a:r>
                    </a:p>
                    <a:p>
                      <a:r>
                        <a:rPr lang="en-GB" sz="1100" dirty="0">
                          <a:latin typeface="Arial" panose="020B0604020202020204" pitchFamily="34" charset="0"/>
                          <a:cs typeface="Arial" panose="020B0604020202020204" pitchFamily="34" charset="0"/>
                        </a:rPr>
                        <a:t>been approved</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4 reports on</a:t>
                      </a:r>
                    </a:p>
                    <a:p>
                      <a:r>
                        <a:rPr lang="en-GB" sz="1100" dirty="0">
                          <a:latin typeface="Arial" panose="020B0604020202020204" pitchFamily="34" charset="0"/>
                          <a:cs typeface="Arial" panose="020B0604020202020204" pitchFamily="34" charset="0"/>
                        </a:rPr>
                        <a:t>Implemented</a:t>
                      </a:r>
                    </a:p>
                    <a:p>
                      <a:r>
                        <a:rPr lang="en-GB" sz="1100" dirty="0">
                          <a:latin typeface="Arial" panose="020B0604020202020204" pitchFamily="34" charset="0"/>
                          <a:cs typeface="Arial" panose="020B0604020202020204" pitchFamily="34" charset="0"/>
                        </a:rPr>
                        <a:t>internal and</a:t>
                      </a:r>
                    </a:p>
                    <a:p>
                      <a:r>
                        <a:rPr lang="en-GB" sz="1100" dirty="0">
                          <a:latin typeface="Arial" panose="020B0604020202020204" pitchFamily="34" charset="0"/>
                          <a:cs typeface="Arial" panose="020B0604020202020204" pitchFamily="34" charset="0"/>
                        </a:rPr>
                        <a:t>external</a:t>
                      </a:r>
                    </a:p>
                    <a:p>
                      <a:r>
                        <a:rPr lang="en-GB" sz="1100" dirty="0">
                          <a:latin typeface="Arial" panose="020B0604020202020204" pitchFamily="34" charset="0"/>
                          <a:cs typeface="Arial" panose="020B0604020202020204" pitchFamily="34" charset="0"/>
                        </a:rPr>
                        <a:t>communication</a:t>
                      </a:r>
                    </a:p>
                    <a:p>
                      <a:r>
                        <a:rPr lang="en-GB" sz="1100" dirty="0">
                          <a:latin typeface="Arial" panose="020B0604020202020204" pitchFamily="34" charset="0"/>
                          <a:cs typeface="Arial" panose="020B0604020202020204" pitchFamily="34" charset="0"/>
                        </a:rPr>
                        <a:t>strategy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4 reports on</a:t>
                      </a:r>
                    </a:p>
                    <a:p>
                      <a:r>
                        <a:rPr lang="en-GB" sz="1100" dirty="0">
                          <a:latin typeface="Arial" panose="020B0604020202020204" pitchFamily="34" charset="0"/>
                          <a:cs typeface="Arial" panose="020B0604020202020204" pitchFamily="34" charset="0"/>
                        </a:rPr>
                        <a:t>Implemented</a:t>
                      </a:r>
                    </a:p>
                    <a:p>
                      <a:r>
                        <a:rPr lang="en-GB" sz="1100" dirty="0">
                          <a:latin typeface="Arial" panose="020B0604020202020204" pitchFamily="34" charset="0"/>
                          <a:cs typeface="Arial" panose="020B0604020202020204" pitchFamily="34" charset="0"/>
                        </a:rPr>
                        <a:t>internal and</a:t>
                      </a:r>
                    </a:p>
                    <a:p>
                      <a:r>
                        <a:rPr lang="en-GB" sz="1100" dirty="0">
                          <a:latin typeface="Arial" panose="020B0604020202020204" pitchFamily="34" charset="0"/>
                          <a:cs typeface="Arial" panose="020B0604020202020204" pitchFamily="34" charset="0"/>
                        </a:rPr>
                        <a:t>external</a:t>
                      </a:r>
                    </a:p>
                    <a:p>
                      <a:r>
                        <a:rPr lang="en-GB" sz="1100" dirty="0">
                          <a:latin typeface="Arial" panose="020B0604020202020204" pitchFamily="34" charset="0"/>
                          <a:cs typeface="Arial" panose="020B0604020202020204" pitchFamily="34" charset="0"/>
                        </a:rPr>
                        <a:t>communication</a:t>
                      </a:r>
                    </a:p>
                    <a:p>
                      <a:r>
                        <a:rPr lang="en-GB" sz="1100" dirty="0">
                          <a:latin typeface="Arial" panose="020B0604020202020204" pitchFamily="34" charset="0"/>
                          <a:cs typeface="Arial" panose="020B0604020202020204" pitchFamily="34" charset="0"/>
                        </a:rPr>
                        <a:t>strategy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Target met</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No deviation</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64159445"/>
                  </a:ext>
                </a:extLst>
              </a:tr>
              <a:tr h="370840">
                <a:tc vMerge="1">
                  <a:txBody>
                    <a:bodyPr/>
                    <a:lstStyle/>
                    <a:p>
                      <a:endParaRPr lang="en-ZA"/>
                    </a:p>
                  </a:txBody>
                  <a:tcPr/>
                </a:tc>
                <a:tc>
                  <a:txBody>
                    <a:bodyPr/>
                    <a:lstStyle/>
                    <a:p>
                      <a:r>
                        <a:rPr lang="en-GB" sz="1100" dirty="0">
                          <a:latin typeface="Arial" panose="020B0604020202020204" pitchFamily="34" charset="0"/>
                          <a:cs typeface="Arial" panose="020B0604020202020204" pitchFamily="34" charset="0"/>
                        </a:rPr>
                        <a:t>Stable and</a:t>
                      </a:r>
                    </a:p>
                    <a:p>
                      <a:r>
                        <a:rPr lang="en-GB" sz="1100" dirty="0">
                          <a:latin typeface="Arial" panose="020B0604020202020204" pitchFamily="34" charset="0"/>
                          <a:cs typeface="Arial" panose="020B0604020202020204" pitchFamily="34" charset="0"/>
                        </a:rPr>
                        <a:t>secure ICT</a:t>
                      </a:r>
                    </a:p>
                    <a:p>
                      <a:r>
                        <a:rPr lang="en-GB" sz="1100" dirty="0">
                          <a:latin typeface="Arial" panose="020B0604020202020204" pitchFamily="34" charset="0"/>
                          <a:cs typeface="Arial" panose="020B0604020202020204" pitchFamily="34" charset="0"/>
                        </a:rPr>
                        <a:t>environment</a:t>
                      </a:r>
                    </a:p>
                    <a:p>
                      <a:r>
                        <a:rPr lang="en-GB" sz="1100" dirty="0">
                          <a:latin typeface="Arial" panose="020B0604020202020204" pitchFamily="34" charset="0"/>
                          <a:cs typeface="Arial" panose="020B0604020202020204" pitchFamily="34" charset="0"/>
                        </a:rPr>
                        <a:t>that meets</a:t>
                      </a:r>
                    </a:p>
                    <a:p>
                      <a:r>
                        <a:rPr lang="en-GB" sz="1100" dirty="0">
                          <a:latin typeface="Arial" panose="020B0604020202020204" pitchFamily="34" charset="0"/>
                          <a:cs typeface="Arial" panose="020B0604020202020204" pitchFamily="34" charset="0"/>
                        </a:rPr>
                        <a:t>all functional</a:t>
                      </a:r>
                    </a:p>
                    <a:p>
                      <a:r>
                        <a:rPr lang="en-GB" sz="1100" dirty="0">
                          <a:latin typeface="Arial" panose="020B0604020202020204" pitchFamily="34" charset="0"/>
                          <a:cs typeface="Arial" panose="020B0604020202020204" pitchFamily="34" charset="0"/>
                        </a:rPr>
                        <a:t>needs of the</a:t>
                      </a:r>
                    </a:p>
                    <a:p>
                      <a:r>
                        <a:rPr lang="en-GB" sz="1100" dirty="0">
                          <a:latin typeface="Arial" panose="020B0604020202020204" pitchFamily="34" charset="0"/>
                          <a:cs typeface="Arial" panose="020B0604020202020204" pitchFamily="34" charset="0"/>
                        </a:rPr>
                        <a:t>Commission</a:t>
                      </a:r>
                    </a:p>
                    <a:p>
                      <a:r>
                        <a:rPr lang="en-GB" sz="1100" dirty="0">
                          <a:latin typeface="Arial" panose="020B0604020202020204" pitchFamily="34" charset="0"/>
                          <a:cs typeface="Arial" panose="020B0604020202020204" pitchFamily="34" charset="0"/>
                        </a:rPr>
                        <a:t>and its strategy</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Number of</a:t>
                      </a:r>
                    </a:p>
                    <a:p>
                      <a:r>
                        <a:rPr lang="en-GB" sz="1100" dirty="0">
                          <a:latin typeface="Arial" panose="020B0604020202020204" pitchFamily="34" charset="0"/>
                          <a:cs typeface="Arial" panose="020B0604020202020204" pitchFamily="34" charset="0"/>
                        </a:rPr>
                        <a:t>reports on</a:t>
                      </a:r>
                    </a:p>
                    <a:p>
                      <a:r>
                        <a:rPr lang="en-GB" sz="1100" dirty="0">
                          <a:latin typeface="Arial" panose="020B0604020202020204" pitchFamily="34" charset="0"/>
                          <a:cs typeface="Arial" panose="020B0604020202020204" pitchFamily="34" charset="0"/>
                        </a:rPr>
                        <a:t>maintained</a:t>
                      </a:r>
                    </a:p>
                    <a:p>
                      <a:r>
                        <a:rPr lang="en-GB" sz="1100" dirty="0">
                          <a:latin typeface="Arial" panose="020B0604020202020204" pitchFamily="34" charset="0"/>
                          <a:cs typeface="Arial" panose="020B0604020202020204" pitchFamily="34" charset="0"/>
                        </a:rPr>
                        <a:t>and upgraded</a:t>
                      </a:r>
                    </a:p>
                    <a:p>
                      <a:r>
                        <a:rPr lang="en-GB" sz="1100" dirty="0">
                          <a:latin typeface="Arial" panose="020B0604020202020204" pitchFamily="34" charset="0"/>
                          <a:cs typeface="Arial" panose="020B0604020202020204" pitchFamily="34" charset="0"/>
                        </a:rPr>
                        <a:t>infrastructure</a:t>
                      </a:r>
                    </a:p>
                    <a:p>
                      <a:r>
                        <a:rPr lang="en-GB" sz="1100" dirty="0">
                          <a:latin typeface="Arial" panose="020B0604020202020204" pitchFamily="34" charset="0"/>
                          <a:cs typeface="Arial" panose="020B0604020202020204" pitchFamily="34" charset="0"/>
                        </a:rPr>
                        <a:t>And implemented</a:t>
                      </a:r>
                    </a:p>
                    <a:p>
                      <a:r>
                        <a:rPr lang="en-GB" sz="1100" dirty="0">
                          <a:latin typeface="Arial" panose="020B0604020202020204" pitchFamily="34" charset="0"/>
                          <a:cs typeface="Arial" panose="020B0604020202020204" pitchFamily="34" charset="0"/>
                        </a:rPr>
                        <a:t>ICT Governance</a:t>
                      </a:r>
                    </a:p>
                    <a:p>
                      <a:r>
                        <a:rPr lang="en-GB" sz="1100" dirty="0">
                          <a:latin typeface="Arial" panose="020B0604020202020204" pitchFamily="34" charset="0"/>
                          <a:cs typeface="Arial" panose="020B0604020202020204" pitchFamily="34" charset="0"/>
                        </a:rPr>
                        <a:t>Framework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4 checklists of</a:t>
                      </a:r>
                    </a:p>
                    <a:p>
                      <a:r>
                        <a:rPr lang="en-GB" sz="1100" dirty="0">
                          <a:latin typeface="Arial" panose="020B0604020202020204" pitchFamily="34" charset="0"/>
                          <a:cs typeface="Arial" panose="020B0604020202020204" pitchFamily="34" charset="0"/>
                        </a:rPr>
                        <a:t>implemented IT</a:t>
                      </a:r>
                    </a:p>
                    <a:p>
                      <a:r>
                        <a:rPr lang="en-GB" sz="1100" dirty="0">
                          <a:latin typeface="Arial" panose="020B0604020202020204" pitchFamily="34" charset="0"/>
                          <a:cs typeface="Arial" panose="020B0604020202020204" pitchFamily="34" charset="0"/>
                        </a:rPr>
                        <a:t>Framework and</a:t>
                      </a:r>
                    </a:p>
                    <a:p>
                      <a:r>
                        <a:rPr lang="en-GB" sz="1100" dirty="0">
                          <a:latin typeface="Arial" panose="020B0604020202020204" pitchFamily="34" charset="0"/>
                          <a:cs typeface="Arial" panose="020B0604020202020204" pitchFamily="34" charset="0"/>
                        </a:rPr>
                        <a:t>IT strategy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IT Governance</a:t>
                      </a:r>
                    </a:p>
                    <a:p>
                      <a:r>
                        <a:rPr lang="en-GB" sz="1100" dirty="0">
                          <a:latin typeface="Arial" panose="020B0604020202020204" pitchFamily="34" charset="0"/>
                          <a:cs typeface="Arial" panose="020B0604020202020204" pitchFamily="34" charset="0"/>
                        </a:rPr>
                        <a:t>Framework has</a:t>
                      </a:r>
                    </a:p>
                    <a:p>
                      <a:r>
                        <a:rPr lang="en-GB" sz="1100" dirty="0">
                          <a:latin typeface="Arial" panose="020B0604020202020204" pitchFamily="34" charset="0"/>
                          <a:cs typeface="Arial" panose="020B0604020202020204" pitchFamily="34" charset="0"/>
                        </a:rPr>
                        <a:t>been reviewed</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4 reports on</a:t>
                      </a:r>
                    </a:p>
                    <a:p>
                      <a:r>
                        <a:rPr lang="en-GB" sz="1100" dirty="0">
                          <a:latin typeface="Arial" panose="020B0604020202020204" pitchFamily="34" charset="0"/>
                          <a:cs typeface="Arial" panose="020B0604020202020204" pitchFamily="34" charset="0"/>
                        </a:rPr>
                        <a:t>maintained</a:t>
                      </a:r>
                    </a:p>
                    <a:p>
                      <a:r>
                        <a:rPr lang="en-GB" sz="1100" dirty="0">
                          <a:latin typeface="Arial" panose="020B0604020202020204" pitchFamily="34" charset="0"/>
                          <a:cs typeface="Arial" panose="020B0604020202020204" pitchFamily="34" charset="0"/>
                        </a:rPr>
                        <a:t>and upgraded</a:t>
                      </a:r>
                    </a:p>
                    <a:p>
                      <a:r>
                        <a:rPr lang="en-GB" sz="1100" dirty="0">
                          <a:latin typeface="Arial" panose="020B0604020202020204" pitchFamily="34" charset="0"/>
                          <a:cs typeface="Arial" panose="020B0604020202020204" pitchFamily="34" charset="0"/>
                        </a:rPr>
                        <a:t>infrastructure</a:t>
                      </a:r>
                    </a:p>
                    <a:p>
                      <a:r>
                        <a:rPr lang="en-GB" sz="1100" dirty="0">
                          <a:latin typeface="Arial" panose="020B0604020202020204" pitchFamily="34" charset="0"/>
                          <a:cs typeface="Arial" panose="020B0604020202020204" pitchFamily="34" charset="0"/>
                        </a:rPr>
                        <a:t>and implemented</a:t>
                      </a:r>
                    </a:p>
                    <a:p>
                      <a:r>
                        <a:rPr lang="en-GB" sz="1100" dirty="0">
                          <a:latin typeface="Arial" panose="020B0604020202020204" pitchFamily="34" charset="0"/>
                          <a:cs typeface="Arial" panose="020B0604020202020204" pitchFamily="34" charset="0"/>
                        </a:rPr>
                        <a:t>ICT Governance</a:t>
                      </a:r>
                    </a:p>
                    <a:p>
                      <a:r>
                        <a:rPr lang="en-GB" sz="1100" dirty="0">
                          <a:latin typeface="Arial" panose="020B0604020202020204" pitchFamily="34" charset="0"/>
                          <a:cs typeface="Arial" panose="020B0604020202020204" pitchFamily="34" charset="0"/>
                        </a:rPr>
                        <a:t>Framework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4 reports on</a:t>
                      </a:r>
                    </a:p>
                    <a:p>
                      <a:r>
                        <a:rPr lang="en-GB" sz="1100" dirty="0">
                          <a:latin typeface="Arial" panose="020B0604020202020204" pitchFamily="34" charset="0"/>
                          <a:cs typeface="Arial" panose="020B0604020202020204" pitchFamily="34" charset="0"/>
                        </a:rPr>
                        <a:t>maintained</a:t>
                      </a:r>
                    </a:p>
                    <a:p>
                      <a:r>
                        <a:rPr lang="en-GB" sz="1100" dirty="0">
                          <a:latin typeface="Arial" panose="020B0604020202020204" pitchFamily="34" charset="0"/>
                          <a:cs typeface="Arial" panose="020B0604020202020204" pitchFamily="34" charset="0"/>
                        </a:rPr>
                        <a:t>and upgraded</a:t>
                      </a:r>
                    </a:p>
                    <a:p>
                      <a:r>
                        <a:rPr lang="en-GB" sz="1100" dirty="0">
                          <a:latin typeface="Arial" panose="020B0604020202020204" pitchFamily="34" charset="0"/>
                          <a:cs typeface="Arial" panose="020B0604020202020204" pitchFamily="34" charset="0"/>
                        </a:rPr>
                        <a:t>infrastructure</a:t>
                      </a:r>
                    </a:p>
                    <a:p>
                      <a:r>
                        <a:rPr lang="en-GB" sz="1100" dirty="0">
                          <a:latin typeface="Arial" panose="020B0604020202020204" pitchFamily="34" charset="0"/>
                          <a:cs typeface="Arial" panose="020B0604020202020204" pitchFamily="34" charset="0"/>
                        </a:rPr>
                        <a:t>and implemented</a:t>
                      </a:r>
                    </a:p>
                    <a:p>
                      <a:r>
                        <a:rPr lang="en-GB" sz="1100" dirty="0">
                          <a:latin typeface="Arial" panose="020B0604020202020204" pitchFamily="34" charset="0"/>
                          <a:cs typeface="Arial" panose="020B0604020202020204" pitchFamily="34" charset="0"/>
                        </a:rPr>
                        <a:t>ICT Governance</a:t>
                      </a:r>
                    </a:p>
                    <a:p>
                      <a:r>
                        <a:rPr lang="en-GB" sz="1100" dirty="0">
                          <a:latin typeface="Arial" panose="020B0604020202020204" pitchFamily="34" charset="0"/>
                          <a:cs typeface="Arial" panose="020B0604020202020204" pitchFamily="34" charset="0"/>
                        </a:rPr>
                        <a:t>Framework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Target met</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No deviation</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85248005"/>
                  </a:ext>
                </a:extLst>
              </a:tr>
              <a:tr h="370840">
                <a:tc vMerge="1">
                  <a:txBody>
                    <a:bodyPr/>
                    <a:lstStyle/>
                    <a:p>
                      <a:endParaRPr lang="en-ZA" dirty="0"/>
                    </a:p>
                  </a:txBody>
                  <a:tcPr/>
                </a:tc>
                <a:tc>
                  <a:txBody>
                    <a:bodyPr/>
                    <a:lstStyle/>
                    <a:p>
                      <a:r>
                        <a:rPr lang="en-GB" sz="1100" dirty="0">
                          <a:latin typeface="Arial" panose="020B0604020202020204" pitchFamily="34" charset="0"/>
                          <a:cs typeface="Arial" panose="020B0604020202020204" pitchFamily="34" charset="0"/>
                        </a:rPr>
                        <a:t>Report on</a:t>
                      </a:r>
                    </a:p>
                    <a:p>
                      <a:r>
                        <a:rPr lang="en-GB" sz="1100" dirty="0">
                          <a:latin typeface="Arial" panose="020B0604020202020204" pitchFamily="34" charset="0"/>
                          <a:cs typeface="Arial" panose="020B0604020202020204" pitchFamily="34" charset="0"/>
                        </a:rPr>
                        <a:t>monitored</a:t>
                      </a:r>
                    </a:p>
                    <a:p>
                      <a:r>
                        <a:rPr lang="en-GB" sz="1100" dirty="0">
                          <a:latin typeface="Arial" panose="020B0604020202020204" pitchFamily="34" charset="0"/>
                          <a:cs typeface="Arial" panose="020B0604020202020204" pitchFamily="34" charset="0"/>
                        </a:rPr>
                        <a:t>activities on</a:t>
                      </a:r>
                    </a:p>
                    <a:p>
                      <a:r>
                        <a:rPr lang="en-GB" sz="1100" dirty="0">
                          <a:latin typeface="Arial" panose="020B0604020202020204" pitchFamily="34" charset="0"/>
                          <a:cs typeface="Arial" panose="020B0604020202020204" pitchFamily="34" charset="0"/>
                        </a:rPr>
                        <a:t>social media</a:t>
                      </a:r>
                    </a:p>
                    <a:p>
                      <a:r>
                        <a:rPr lang="en-GB" sz="1100" dirty="0">
                          <a:latin typeface="Arial" panose="020B0604020202020204" pitchFamily="34" charset="0"/>
                          <a:cs typeface="Arial" panose="020B0604020202020204" pitchFamily="34" charset="0"/>
                        </a:rPr>
                        <a:t>platforms</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Number of</a:t>
                      </a:r>
                    </a:p>
                    <a:p>
                      <a:r>
                        <a:rPr lang="en-GB" sz="1100" dirty="0">
                          <a:latin typeface="Arial" panose="020B0604020202020204" pitchFamily="34" charset="0"/>
                          <a:cs typeface="Arial" panose="020B0604020202020204" pitchFamily="34" charset="0"/>
                        </a:rPr>
                        <a:t>reports of</a:t>
                      </a:r>
                    </a:p>
                    <a:p>
                      <a:r>
                        <a:rPr lang="en-GB" sz="1100" dirty="0">
                          <a:latin typeface="Arial" panose="020B0604020202020204" pitchFamily="34" charset="0"/>
                          <a:cs typeface="Arial" panose="020B0604020202020204" pitchFamily="34" charset="0"/>
                        </a:rPr>
                        <a:t>activities on</a:t>
                      </a:r>
                    </a:p>
                    <a:p>
                      <a:r>
                        <a:rPr lang="en-GB" sz="1100" dirty="0">
                          <a:latin typeface="Arial" panose="020B0604020202020204" pitchFamily="34" charset="0"/>
                          <a:cs typeface="Arial" panose="020B0604020202020204" pitchFamily="34" charset="0"/>
                        </a:rPr>
                        <a:t>social media</a:t>
                      </a:r>
                    </a:p>
                    <a:p>
                      <a:r>
                        <a:rPr lang="en-GB" sz="1100" dirty="0">
                          <a:latin typeface="Arial" panose="020B0604020202020204" pitchFamily="34" charset="0"/>
                          <a:cs typeface="Arial" panose="020B0604020202020204" pitchFamily="34" charset="0"/>
                        </a:rPr>
                        <a:t>platform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New target</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Report on active</a:t>
                      </a:r>
                    </a:p>
                    <a:p>
                      <a:r>
                        <a:rPr lang="en-GB" sz="1100" dirty="0">
                          <a:latin typeface="Arial" panose="020B0604020202020204" pitchFamily="34" charset="0"/>
                          <a:cs typeface="Arial" panose="020B0604020202020204" pitchFamily="34" charset="0"/>
                        </a:rPr>
                        <a:t>social media</a:t>
                      </a:r>
                    </a:p>
                    <a:p>
                      <a:r>
                        <a:rPr lang="en-GB" sz="1100" dirty="0">
                          <a:latin typeface="Arial" panose="020B0604020202020204" pitchFamily="34" charset="0"/>
                          <a:cs typeface="Arial" panose="020B0604020202020204" pitchFamily="34" charset="0"/>
                        </a:rPr>
                        <a:t>platforms and</a:t>
                      </a:r>
                    </a:p>
                    <a:p>
                      <a:r>
                        <a:rPr lang="en-GB" sz="1100" dirty="0">
                          <a:latin typeface="Arial" panose="020B0604020202020204" pitchFamily="34" charset="0"/>
                          <a:cs typeface="Arial" panose="020B0604020202020204" pitchFamily="34" charset="0"/>
                        </a:rPr>
                        <a:t>posts produced</a:t>
                      </a:r>
                    </a:p>
                    <a:p>
                      <a:r>
                        <a:rPr lang="en-GB" sz="1100" dirty="0">
                          <a:latin typeface="Arial" panose="020B0604020202020204" pitchFamily="34" charset="0"/>
                          <a:cs typeface="Arial" panose="020B0604020202020204" pitchFamily="34" charset="0"/>
                        </a:rPr>
                        <a:t>per annum</a:t>
                      </a:r>
                      <a:endParaRPr lang="en-ZA"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4 reports on</a:t>
                      </a:r>
                    </a:p>
                    <a:p>
                      <a:r>
                        <a:rPr lang="en-ZA" sz="1100" dirty="0">
                          <a:latin typeface="Arial" panose="020B0604020202020204" pitchFamily="34" charset="0"/>
                          <a:cs typeface="Arial" panose="020B0604020202020204" pitchFamily="34" charset="0"/>
                        </a:rPr>
                        <a:t>activities on</a:t>
                      </a:r>
                    </a:p>
                    <a:p>
                      <a:r>
                        <a:rPr lang="en-ZA" sz="1100" dirty="0">
                          <a:latin typeface="Arial" panose="020B0604020202020204" pitchFamily="34" charset="0"/>
                          <a:cs typeface="Arial" panose="020B0604020202020204" pitchFamily="34" charset="0"/>
                        </a:rPr>
                        <a:t>social media</a:t>
                      </a:r>
                    </a:p>
                    <a:p>
                      <a:r>
                        <a:rPr lang="en-ZA" sz="1100" dirty="0">
                          <a:latin typeface="Arial" panose="020B0604020202020204" pitchFamily="34" charset="0"/>
                          <a:cs typeface="Arial" panose="020B0604020202020204" pitchFamily="34" charset="0"/>
                        </a:rPr>
                        <a:t>platforms per</a:t>
                      </a:r>
                    </a:p>
                    <a:p>
                      <a:r>
                        <a:rPr lang="en-ZA" sz="1100" dirty="0">
                          <a:latin typeface="Arial" panose="020B0604020202020204" pitchFamily="34" charset="0"/>
                          <a:cs typeface="Arial" panose="020B0604020202020204" pitchFamily="34" charset="0"/>
                        </a:rPr>
                        <a:t>annum</a:t>
                      </a:r>
                    </a:p>
                  </a:txBody>
                  <a:tcPr/>
                </a:tc>
                <a:tc>
                  <a:txBody>
                    <a:bodyPr/>
                    <a:lstStyle/>
                    <a:p>
                      <a:r>
                        <a:rPr lang="en-ZA" sz="1100" dirty="0">
                          <a:latin typeface="Arial" panose="020B0604020202020204" pitchFamily="34" charset="0"/>
                          <a:cs typeface="Arial" panose="020B0604020202020204" pitchFamily="34" charset="0"/>
                        </a:rPr>
                        <a:t>4 reports</a:t>
                      </a:r>
                    </a:p>
                    <a:p>
                      <a:r>
                        <a:rPr lang="en-ZA" sz="1100" dirty="0">
                          <a:latin typeface="Arial" panose="020B0604020202020204" pitchFamily="34" charset="0"/>
                          <a:cs typeface="Arial" panose="020B0604020202020204" pitchFamily="34" charset="0"/>
                        </a:rPr>
                        <a:t>On activities on</a:t>
                      </a:r>
                    </a:p>
                    <a:p>
                      <a:r>
                        <a:rPr lang="en-ZA" sz="1100" dirty="0">
                          <a:latin typeface="Arial" panose="020B0604020202020204" pitchFamily="34" charset="0"/>
                          <a:cs typeface="Arial" panose="020B0604020202020204" pitchFamily="34" charset="0"/>
                        </a:rPr>
                        <a:t>social media</a:t>
                      </a:r>
                    </a:p>
                    <a:p>
                      <a:r>
                        <a:rPr lang="en-ZA" sz="1100" dirty="0">
                          <a:latin typeface="Arial" panose="020B0604020202020204" pitchFamily="34" charset="0"/>
                          <a:cs typeface="Arial" panose="020B0604020202020204" pitchFamily="34" charset="0"/>
                        </a:rPr>
                        <a:t>platform per</a:t>
                      </a:r>
                    </a:p>
                    <a:p>
                      <a:r>
                        <a:rPr lang="en-ZA" sz="1100" dirty="0">
                          <a:latin typeface="Arial" panose="020B0604020202020204" pitchFamily="34" charset="0"/>
                          <a:cs typeface="Arial" panose="020B0604020202020204" pitchFamily="34" charset="0"/>
                        </a:rPr>
                        <a:t>annum</a:t>
                      </a:r>
                    </a:p>
                  </a:txBody>
                  <a:tcPr/>
                </a:tc>
                <a:tc>
                  <a:txBody>
                    <a:bodyPr/>
                    <a:lstStyle/>
                    <a:p>
                      <a:r>
                        <a:rPr lang="en-GB" sz="1100" dirty="0">
                          <a:latin typeface="Arial" panose="020B0604020202020204" pitchFamily="34" charset="0"/>
                          <a:cs typeface="Arial" panose="020B0604020202020204" pitchFamily="34" charset="0"/>
                        </a:rPr>
                        <a:t>Target met</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No deviation</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69409224"/>
                  </a:ext>
                </a:extLst>
              </a:tr>
            </a:tbl>
          </a:graphicData>
        </a:graphic>
      </p:graphicFrame>
    </p:spTree>
    <p:extLst>
      <p:ext uri="{BB962C8B-B14F-4D97-AF65-F5344CB8AC3E}">
        <p14:creationId xmlns:p14="http://schemas.microsoft.com/office/powerpoint/2010/main" val="576267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0D14E-7CEC-40F1-8553-23793C7B6CAC}"/>
              </a:ext>
            </a:extLst>
          </p:cNvPr>
          <p:cNvSpPr>
            <a:spLocks noGrp="1"/>
          </p:cNvSpPr>
          <p:nvPr>
            <p:ph type="title"/>
          </p:nvPr>
        </p:nvSpPr>
        <p:spPr>
          <a:xfrm>
            <a:off x="2567608" y="274638"/>
            <a:ext cx="9014792" cy="1143000"/>
          </a:xfrm>
        </p:spPr>
        <p:txBody>
          <a:bodyPr>
            <a:noAutofit/>
          </a:bodyPr>
          <a:lstStyle/>
          <a:p>
            <a:r>
              <a:rPr lang="en-GB" sz="3200" dirty="0">
                <a:latin typeface="Arial" panose="020B0604020202020204" pitchFamily="34" charset="0"/>
                <a:cs typeface="Arial" panose="020B0604020202020204" pitchFamily="34" charset="0"/>
              </a:rPr>
              <a:t>Summary of Targets not achieved and strategies to deal with them</a:t>
            </a:r>
            <a:endParaRPr lang="en-ZA" sz="3200"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3E1573CF-911C-45BC-AB31-6A750079A850}"/>
              </a:ext>
            </a:extLst>
          </p:cNvPr>
          <p:cNvGraphicFramePr>
            <a:graphicFrameLocks noGrp="1"/>
          </p:cNvGraphicFramePr>
          <p:nvPr>
            <p:ph idx="1"/>
            <p:extLst>
              <p:ext uri="{D42A27DB-BD31-4B8C-83A1-F6EECF244321}">
                <p14:modId xmlns:p14="http://schemas.microsoft.com/office/powerpoint/2010/main" val="4096097086"/>
              </p:ext>
            </p:extLst>
          </p:nvPr>
        </p:nvGraphicFramePr>
        <p:xfrm>
          <a:off x="226454" y="1844824"/>
          <a:ext cx="11391055" cy="4404360"/>
        </p:xfrm>
        <a:graphic>
          <a:graphicData uri="http://schemas.openxmlformats.org/drawingml/2006/table">
            <a:tbl>
              <a:tblPr firstRow="1" bandRow="1">
                <a:tableStyleId>{5C22544A-7EE6-4342-B048-85BDC9FD1C3A}</a:tableStyleId>
              </a:tblPr>
              <a:tblGrid>
                <a:gridCol w="720078">
                  <a:extLst>
                    <a:ext uri="{9D8B030D-6E8A-4147-A177-3AD203B41FA5}">
                      <a16:colId xmlns:a16="http://schemas.microsoft.com/office/drawing/2014/main" val="3919847698"/>
                    </a:ext>
                  </a:extLst>
                </a:gridCol>
                <a:gridCol w="2808312">
                  <a:extLst>
                    <a:ext uri="{9D8B030D-6E8A-4147-A177-3AD203B41FA5}">
                      <a16:colId xmlns:a16="http://schemas.microsoft.com/office/drawing/2014/main" val="3633247876"/>
                    </a:ext>
                  </a:extLst>
                </a:gridCol>
                <a:gridCol w="1800200">
                  <a:extLst>
                    <a:ext uri="{9D8B030D-6E8A-4147-A177-3AD203B41FA5}">
                      <a16:colId xmlns:a16="http://schemas.microsoft.com/office/drawing/2014/main" val="81467240"/>
                    </a:ext>
                  </a:extLst>
                </a:gridCol>
                <a:gridCol w="1944216">
                  <a:extLst>
                    <a:ext uri="{9D8B030D-6E8A-4147-A177-3AD203B41FA5}">
                      <a16:colId xmlns:a16="http://schemas.microsoft.com/office/drawing/2014/main" val="1173393496"/>
                    </a:ext>
                  </a:extLst>
                </a:gridCol>
                <a:gridCol w="4118249">
                  <a:extLst>
                    <a:ext uri="{9D8B030D-6E8A-4147-A177-3AD203B41FA5}">
                      <a16:colId xmlns:a16="http://schemas.microsoft.com/office/drawing/2014/main" val="1447655046"/>
                    </a:ext>
                  </a:extLst>
                </a:gridCol>
              </a:tblGrid>
              <a:tr h="370840">
                <a:tc>
                  <a:txBody>
                    <a:bodyPr/>
                    <a:lstStyle/>
                    <a:p>
                      <a:r>
                        <a:rPr lang="en-GB" sz="1400" dirty="0">
                          <a:solidFill>
                            <a:schemeClr val="tx1"/>
                          </a:solidFill>
                          <a:latin typeface="Arial" panose="020B0604020202020204" pitchFamily="34" charset="0"/>
                          <a:cs typeface="Arial" panose="020B0604020202020204" pitchFamily="34" charset="0"/>
                        </a:rPr>
                        <a:t>PPI</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Performance Indicator</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Planned Annual Target</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Annual Achievement</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Reason for variance and correct measure</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7356751"/>
                  </a:ext>
                </a:extLst>
              </a:tr>
              <a:tr h="370840">
                <a:tc>
                  <a:txBody>
                    <a:bodyPr/>
                    <a:lstStyle/>
                    <a:p>
                      <a:r>
                        <a:rPr lang="en-GB" sz="1200" dirty="0">
                          <a:latin typeface="Arial" panose="020B0604020202020204" pitchFamily="34" charset="0"/>
                          <a:cs typeface="Arial" panose="020B0604020202020204" pitchFamily="34" charset="0"/>
                        </a:rPr>
                        <a:t>1.6</a:t>
                      </a:r>
                      <a:endParaRPr lang="en-ZA" sz="12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Percentage of workplace Skills</a:t>
                      </a:r>
                    </a:p>
                    <a:p>
                      <a:r>
                        <a:rPr lang="en-GB" sz="1100" dirty="0">
                          <a:latin typeface="Arial" panose="020B0604020202020204" pitchFamily="34" charset="0"/>
                          <a:cs typeface="Arial" panose="020B0604020202020204" pitchFamily="34" charset="0"/>
                        </a:rPr>
                        <a:t>Development Plan implemented per</a:t>
                      </a:r>
                    </a:p>
                    <a:p>
                      <a:r>
                        <a:rPr lang="en-GB" sz="1100" dirty="0">
                          <a:latin typeface="Arial" panose="020B0604020202020204" pitchFamily="34" charset="0"/>
                          <a:cs typeface="Arial" panose="020B0604020202020204" pitchFamily="34" charset="0"/>
                        </a:rPr>
                        <a:t>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100%</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52%</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Due to Covid–19 and lockdown it was difficult for some training service providers to carry out services virtually. The Commission will identify skills internally that can be used to provide training as well as to identify suppliers that have capacity to provide training virtually</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61303699"/>
                  </a:ext>
                </a:extLst>
              </a:tr>
              <a:tr h="370840">
                <a:tc>
                  <a:txBody>
                    <a:bodyPr/>
                    <a:lstStyle/>
                    <a:p>
                      <a:r>
                        <a:rPr lang="en-GB" sz="1200" dirty="0">
                          <a:latin typeface="Arial" panose="020B0604020202020204" pitchFamily="34" charset="0"/>
                          <a:cs typeface="Arial" panose="020B0604020202020204" pitchFamily="34" charset="0"/>
                        </a:rPr>
                        <a:t>1.7</a:t>
                      </a:r>
                      <a:endParaRPr lang="en-ZA" sz="12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Percentage of queries on internal</a:t>
                      </a:r>
                    </a:p>
                    <a:p>
                      <a:r>
                        <a:rPr lang="en-GB" sz="1100" dirty="0">
                          <a:latin typeface="Arial" panose="020B0604020202020204" pitchFamily="34" charset="0"/>
                          <a:cs typeface="Arial" panose="020B0604020202020204" pitchFamily="34" charset="0"/>
                        </a:rPr>
                        <a:t>and external audit findings resolved</a:t>
                      </a:r>
                    </a:p>
                    <a:p>
                      <a:r>
                        <a:rPr lang="en-GB" sz="1100" dirty="0">
                          <a:latin typeface="Arial" panose="020B0604020202020204" pitchFamily="34" charset="0"/>
                          <a:cs typeface="Arial" panose="020B0604020202020204" pitchFamily="34" charset="0"/>
                        </a:rPr>
                        <a:t>annually</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100%</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85.33%</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Remaining queries are under investigation and report</a:t>
                      </a:r>
                    </a:p>
                    <a:p>
                      <a:r>
                        <a:rPr lang="en-GB" sz="1100" dirty="0">
                          <a:latin typeface="Arial" panose="020B0604020202020204" pitchFamily="34" charset="0"/>
                          <a:cs typeface="Arial" panose="020B0604020202020204" pitchFamily="34" charset="0"/>
                        </a:rPr>
                        <a:t>will be updated as soon as the matters are concluded.</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15773864"/>
                  </a:ext>
                </a:extLst>
              </a:tr>
              <a:tr h="370840">
                <a:tc>
                  <a:txBody>
                    <a:bodyPr/>
                    <a:lstStyle/>
                    <a:p>
                      <a:r>
                        <a:rPr lang="en-GB" sz="1200" dirty="0">
                          <a:latin typeface="Arial" panose="020B0604020202020204" pitchFamily="34" charset="0"/>
                          <a:cs typeface="Arial" panose="020B0604020202020204" pitchFamily="34" charset="0"/>
                        </a:rPr>
                        <a:t>1.9</a:t>
                      </a:r>
                      <a:endParaRPr lang="en-ZA" sz="12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Percentage of complaints/requests</a:t>
                      </a:r>
                    </a:p>
                    <a:p>
                      <a:r>
                        <a:rPr lang="en-GB" sz="1100" dirty="0">
                          <a:latin typeface="Arial" panose="020B0604020202020204" pitchFamily="34" charset="0"/>
                          <a:cs typeface="Arial" panose="020B0604020202020204" pitchFamily="34" charset="0"/>
                        </a:rPr>
                        <a:t>handled per 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80%</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33% of complaints received in the year under review. 50% are new cases and 16% is for carried over cases were</a:t>
                      </a:r>
                    </a:p>
                    <a:p>
                      <a:r>
                        <a:rPr lang="en-GB" sz="1100" dirty="0">
                          <a:latin typeface="Arial" panose="020B0604020202020204" pitchFamily="34" charset="0"/>
                          <a:cs typeface="Arial" panose="020B0604020202020204" pitchFamily="34" charset="0"/>
                        </a:rPr>
                        <a:t>handled.</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New and carried over complaints needed deeper and</a:t>
                      </a:r>
                    </a:p>
                    <a:p>
                      <a:r>
                        <a:rPr lang="en-GB" sz="1100" dirty="0">
                          <a:latin typeface="Arial" panose="020B0604020202020204" pitchFamily="34" charset="0"/>
                          <a:cs typeface="Arial" panose="020B0604020202020204" pitchFamily="34" charset="0"/>
                        </a:rPr>
                        <a:t>further investigations and mediation which could not</a:t>
                      </a:r>
                    </a:p>
                    <a:p>
                      <a:r>
                        <a:rPr lang="en-GB" sz="1100" dirty="0">
                          <a:latin typeface="Arial" panose="020B0604020202020204" pitchFamily="34" charset="0"/>
                          <a:cs typeface="Arial" panose="020B0604020202020204" pitchFamily="34" charset="0"/>
                        </a:rPr>
                        <a:t>be fully accomplished due to Covid-19 pandemic and</a:t>
                      </a:r>
                    </a:p>
                    <a:p>
                      <a:r>
                        <a:rPr lang="en-GB" sz="1100" dirty="0">
                          <a:latin typeface="Arial" panose="020B0604020202020204" pitchFamily="34" charset="0"/>
                          <a:cs typeface="Arial" panose="020B0604020202020204" pitchFamily="34" charset="0"/>
                        </a:rPr>
                        <a:t>lockdown</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4611771"/>
                  </a:ext>
                </a:extLst>
              </a:tr>
              <a:tr h="370840">
                <a:tc>
                  <a:txBody>
                    <a:bodyPr/>
                    <a:lstStyle/>
                    <a:p>
                      <a:r>
                        <a:rPr lang="en-GB" sz="1200" dirty="0">
                          <a:latin typeface="Arial" panose="020B0604020202020204" pitchFamily="34" charset="0"/>
                          <a:cs typeface="Arial" panose="020B0604020202020204" pitchFamily="34" charset="0"/>
                        </a:rPr>
                        <a:t>1.10</a:t>
                      </a:r>
                      <a:endParaRPr lang="en-ZA" sz="12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Number of reviewed Bills before</a:t>
                      </a:r>
                    </a:p>
                    <a:p>
                      <a:r>
                        <a:rPr lang="en-GB" sz="1100" dirty="0">
                          <a:latin typeface="Arial" panose="020B0604020202020204" pitchFamily="34" charset="0"/>
                          <a:cs typeface="Arial" panose="020B0604020202020204" pitchFamily="34" charset="0"/>
                        </a:rPr>
                        <a:t>Parliament and on reviewed</a:t>
                      </a:r>
                    </a:p>
                    <a:p>
                      <a:r>
                        <a:rPr lang="en-GB" sz="1100" dirty="0">
                          <a:latin typeface="Arial" panose="020B0604020202020204" pitchFamily="34" charset="0"/>
                          <a:cs typeface="Arial" panose="020B0604020202020204" pitchFamily="34" charset="0"/>
                        </a:rPr>
                        <a:t>legislation that impacts cultural,</a:t>
                      </a:r>
                    </a:p>
                    <a:p>
                      <a:r>
                        <a:rPr lang="en-GB" sz="1100" dirty="0">
                          <a:latin typeface="Arial" panose="020B0604020202020204" pitchFamily="34" charset="0"/>
                          <a:cs typeface="Arial" panose="020B0604020202020204" pitchFamily="34" charset="0"/>
                        </a:rPr>
                        <a:t>religious and linguistic rights of</a:t>
                      </a:r>
                    </a:p>
                    <a:p>
                      <a:r>
                        <a:rPr lang="en-GB" sz="1100" dirty="0">
                          <a:latin typeface="Arial" panose="020B0604020202020204" pitchFamily="34" charset="0"/>
                          <a:cs typeface="Arial" panose="020B0604020202020204" pitchFamily="34" charset="0"/>
                        </a:rPr>
                        <a:t>communities as guided by received</a:t>
                      </a:r>
                    </a:p>
                    <a:p>
                      <a:r>
                        <a:rPr lang="en-GB" sz="1100" dirty="0">
                          <a:latin typeface="Arial" panose="020B0604020202020204" pitchFamily="34" charset="0"/>
                          <a:cs typeface="Arial" panose="020B0604020202020204" pitchFamily="34" charset="0"/>
                        </a:rPr>
                        <a:t>complaints per annum</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Review 100% of Bills before Parliament that impacts on the mandate of the CRL</a:t>
                      </a:r>
                    </a:p>
                    <a:p>
                      <a:r>
                        <a:rPr lang="en-GB" sz="1100" dirty="0">
                          <a:latin typeface="Arial" panose="020B0604020202020204" pitchFamily="34" charset="0"/>
                          <a:cs typeface="Arial" panose="020B0604020202020204" pitchFamily="34" charset="0"/>
                        </a:rPr>
                        <a:t>Rights Commission annually</a:t>
                      </a:r>
                      <a:endParaRPr lang="en-ZA" sz="1100" dirty="0">
                        <a:latin typeface="Arial" panose="020B0604020202020204" pitchFamily="34" charset="0"/>
                        <a:cs typeface="Arial" panose="020B0604020202020204" pitchFamily="34" charset="0"/>
                      </a:endParaRPr>
                    </a:p>
                  </a:txBody>
                  <a:tcPr/>
                </a:tc>
                <a:tc>
                  <a:txBody>
                    <a:bodyPr/>
                    <a:lstStyle/>
                    <a:p>
                      <a:r>
                        <a:rPr lang="en-GB" sz="1100" dirty="0">
                          <a:latin typeface="Arial" panose="020B0604020202020204" pitchFamily="34" charset="0"/>
                          <a:cs typeface="Arial" panose="020B0604020202020204" pitchFamily="34" charset="0"/>
                        </a:rPr>
                        <a:t>0% of Bills before Parliament</a:t>
                      </a:r>
                    </a:p>
                    <a:p>
                      <a:r>
                        <a:rPr lang="en-GB" sz="1100" dirty="0">
                          <a:latin typeface="Arial" panose="020B0604020202020204" pitchFamily="34" charset="0"/>
                          <a:cs typeface="Arial" panose="020B0604020202020204" pitchFamily="34" charset="0"/>
                        </a:rPr>
                        <a:t>that impacts on the mandate of</a:t>
                      </a:r>
                    </a:p>
                    <a:p>
                      <a:r>
                        <a:rPr lang="en-GB" sz="1100" dirty="0">
                          <a:latin typeface="Arial" panose="020B0604020202020204" pitchFamily="34" charset="0"/>
                          <a:cs typeface="Arial" panose="020B0604020202020204" pitchFamily="34" charset="0"/>
                        </a:rPr>
                        <a:t>the CRL Rights Commission</a:t>
                      </a:r>
                    </a:p>
                    <a:p>
                      <a:r>
                        <a:rPr lang="en-GB" sz="1100" dirty="0">
                          <a:latin typeface="Arial" panose="020B0604020202020204" pitchFamily="34" charset="0"/>
                          <a:cs typeface="Arial" panose="020B0604020202020204" pitchFamily="34" charset="0"/>
                        </a:rPr>
                        <a:t>reviewed annually</a:t>
                      </a:r>
                      <a:endParaRPr lang="en-ZA" sz="1100" dirty="0">
                        <a:latin typeface="Arial" panose="020B0604020202020204" pitchFamily="34" charset="0"/>
                        <a:cs typeface="Arial" panose="020B0604020202020204" pitchFamily="34" charset="0"/>
                      </a:endParaRPr>
                    </a:p>
                  </a:txBody>
                  <a:tcPr/>
                </a:tc>
                <a:tc>
                  <a:txBody>
                    <a:bodyPr/>
                    <a:lstStyle/>
                    <a:p>
                      <a:pPr algn="just"/>
                      <a:r>
                        <a:rPr lang="en-GB" sz="1100" dirty="0">
                          <a:latin typeface="Arial" panose="020B0604020202020204" pitchFamily="34" charset="0"/>
                          <a:cs typeface="Arial" panose="020B0604020202020204" pitchFamily="34" charset="0"/>
                        </a:rPr>
                        <a:t>Management went into the Parliament website</a:t>
                      </a:r>
                    </a:p>
                    <a:p>
                      <a:pPr algn="just"/>
                      <a:r>
                        <a:rPr lang="en-GB" sz="1100" dirty="0">
                          <a:latin typeface="Arial" panose="020B0604020202020204" pitchFamily="34" charset="0"/>
                          <a:cs typeface="Arial" panose="020B0604020202020204" pitchFamily="34" charset="0"/>
                        </a:rPr>
                        <a:t>and found there were no Bills that impacts on the</a:t>
                      </a:r>
                    </a:p>
                    <a:p>
                      <a:pPr algn="just"/>
                      <a:r>
                        <a:rPr lang="en-GB" sz="1100" dirty="0">
                          <a:latin typeface="Arial" panose="020B0604020202020204" pitchFamily="34" charset="0"/>
                          <a:cs typeface="Arial" panose="020B0604020202020204" pitchFamily="34" charset="0"/>
                        </a:rPr>
                        <a:t>cultural, religious and linguistic rights of communities.</a:t>
                      </a:r>
                    </a:p>
                    <a:p>
                      <a:pPr algn="just"/>
                      <a:r>
                        <a:rPr lang="en-GB" sz="1100" dirty="0">
                          <a:latin typeface="Arial" panose="020B0604020202020204" pitchFamily="34" charset="0"/>
                          <a:cs typeface="Arial" panose="020B0604020202020204" pitchFamily="34" charset="0"/>
                        </a:rPr>
                        <a:t>Management will continue monitoring Parliament’s</a:t>
                      </a:r>
                    </a:p>
                    <a:p>
                      <a:pPr algn="just"/>
                      <a:r>
                        <a:rPr lang="en-GB" sz="1100" dirty="0">
                          <a:latin typeface="Arial" panose="020B0604020202020204" pitchFamily="34" charset="0"/>
                          <a:cs typeface="Arial" panose="020B0604020202020204" pitchFamily="34" charset="0"/>
                        </a:rPr>
                        <a:t>website to ascertain that there are no Bills that</a:t>
                      </a:r>
                    </a:p>
                    <a:p>
                      <a:pPr algn="just"/>
                      <a:r>
                        <a:rPr lang="en-GB" sz="1100" dirty="0">
                          <a:latin typeface="Arial" panose="020B0604020202020204" pitchFamily="34" charset="0"/>
                          <a:cs typeface="Arial" panose="020B0604020202020204" pitchFamily="34" charset="0"/>
                        </a:rPr>
                        <a:t>impacts on the cultural, religious and linguistic rights</a:t>
                      </a:r>
                    </a:p>
                    <a:p>
                      <a:pPr algn="just"/>
                      <a:r>
                        <a:rPr lang="en-GB" sz="1100" dirty="0">
                          <a:latin typeface="Arial" panose="020B0604020202020204" pitchFamily="34" charset="0"/>
                          <a:cs typeface="Arial" panose="020B0604020202020204" pitchFamily="34" charset="0"/>
                        </a:rPr>
                        <a:t>of communities</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67620923"/>
                  </a:ext>
                </a:extLst>
              </a:tr>
            </a:tbl>
          </a:graphicData>
        </a:graphic>
      </p:graphicFrame>
    </p:spTree>
    <p:extLst>
      <p:ext uri="{BB962C8B-B14F-4D97-AF65-F5344CB8AC3E}">
        <p14:creationId xmlns:p14="http://schemas.microsoft.com/office/powerpoint/2010/main" val="2044048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74B96-D821-492F-B8D8-1155F81FB2D4}"/>
              </a:ext>
            </a:extLst>
          </p:cNvPr>
          <p:cNvSpPr>
            <a:spLocks noGrp="1"/>
          </p:cNvSpPr>
          <p:nvPr>
            <p:ph type="title"/>
          </p:nvPr>
        </p:nvSpPr>
        <p:spPr>
          <a:xfrm>
            <a:off x="2495600" y="274638"/>
            <a:ext cx="9086800" cy="1143000"/>
          </a:xfrm>
        </p:spPr>
        <p:txBody>
          <a:bodyPr>
            <a:normAutofit fontScale="90000"/>
          </a:bodyPr>
          <a:lstStyle/>
          <a:p>
            <a:r>
              <a:rPr kumimoji="0" lang="en-GB" sz="3600" b="0" i="0" u="none" strike="noStrike" kern="1200" cap="none" spc="0" normalizeH="0" baseline="0" noProof="0" dirty="0">
                <a:ln>
                  <a:noFill/>
                </a:ln>
                <a:solidFill>
                  <a:prstClr val="black"/>
                </a:solidFill>
                <a:effectLst/>
                <a:uLnTx/>
                <a:uFillTx/>
                <a:latin typeface="Calibri"/>
                <a:ea typeface="+mj-ea"/>
                <a:cs typeface="+mj-cs"/>
              </a:rPr>
              <a:t>Graphic Presentation of Communication, Marketing, IT and Linkages Achievements</a:t>
            </a:r>
            <a:endParaRPr lang="en-ZA" dirty="0"/>
          </a:p>
        </p:txBody>
      </p:sp>
      <p:graphicFrame>
        <p:nvGraphicFramePr>
          <p:cNvPr id="6" name="Content Placeholder 5">
            <a:extLst>
              <a:ext uri="{FF2B5EF4-FFF2-40B4-BE49-F238E27FC236}">
                <a16:creationId xmlns:a16="http://schemas.microsoft.com/office/drawing/2014/main" id="{55C968FB-A880-43B2-A929-D379A3771176}"/>
              </a:ext>
            </a:extLst>
          </p:cNvPr>
          <p:cNvGraphicFramePr>
            <a:graphicFrameLocks noGrp="1"/>
          </p:cNvGraphicFramePr>
          <p:nvPr>
            <p:ph idx="1"/>
            <p:extLst>
              <p:ext uri="{D42A27DB-BD31-4B8C-83A1-F6EECF244321}">
                <p14:modId xmlns:p14="http://schemas.microsoft.com/office/powerpoint/2010/main" val="21134172"/>
              </p:ext>
            </p:extLst>
          </p:nvPr>
        </p:nvGraphicFramePr>
        <p:xfrm>
          <a:off x="609600" y="1916113"/>
          <a:ext cx="10972800" cy="3816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8810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1624" y="274638"/>
            <a:ext cx="8870776" cy="1143000"/>
          </a:xfrm>
        </p:spPr>
        <p:txBody>
          <a:bodyPr/>
          <a:lstStyle/>
          <a:p>
            <a:r>
              <a:rPr lang="en-US" dirty="0">
                <a:latin typeface="Arial" panose="020B0604020202020204" pitchFamily="34" charset="0"/>
                <a:cs typeface="Arial" panose="020B0604020202020204" pitchFamily="34" charset="0"/>
              </a:rPr>
              <a:t>PART B</a:t>
            </a: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844824"/>
            <a:ext cx="10972800" cy="4281340"/>
          </a:xfrm>
        </p:spPr>
        <p:txBody>
          <a:bodyPr/>
          <a:lstStyle/>
          <a:p>
            <a:pPr algn="ctr"/>
            <a:endParaRPr lang="en-US" dirty="0"/>
          </a:p>
          <a:p>
            <a:pPr algn="ctr"/>
            <a:endParaRPr lang="en-US" dirty="0"/>
          </a:p>
          <a:p>
            <a:pPr marL="0" indent="0" algn="ctr">
              <a:buNone/>
            </a:pPr>
            <a:r>
              <a:rPr lang="en-US" dirty="0">
                <a:latin typeface="Arial" panose="020B0604020202020204" pitchFamily="34" charset="0"/>
                <a:cs typeface="Arial" panose="020B0604020202020204" pitchFamily="34" charset="0"/>
              </a:rPr>
              <a:t>FINANCIAL PERFORMANCE</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677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608" y="274638"/>
            <a:ext cx="9014792" cy="1143000"/>
          </a:xfrm>
        </p:spPr>
        <p:txBody>
          <a:bodyPr>
            <a:normAutofit/>
          </a:bodyPr>
          <a:lstStyle/>
          <a:p>
            <a:r>
              <a:rPr lang="en-US" sz="3200" b="1" dirty="0">
                <a:latin typeface="Arial" panose="020B0604020202020204" pitchFamily="34" charset="0"/>
                <a:cs typeface="Arial" panose="020B0604020202020204" pitchFamily="34" charset="0"/>
              </a:rPr>
              <a:t>Allocation and Economic Classification</a:t>
            </a:r>
            <a:endParaRPr lang="en-ZA" sz="3200" b="1"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4044770906"/>
              </p:ext>
            </p:extLst>
          </p:nvPr>
        </p:nvGraphicFramePr>
        <p:xfrm>
          <a:off x="335360" y="1988840"/>
          <a:ext cx="11593287" cy="3412990"/>
        </p:xfrm>
        <a:graphic>
          <a:graphicData uri="http://schemas.openxmlformats.org/drawingml/2006/table">
            <a:tbl>
              <a:tblPr firstRow="1" bandRow="1">
                <a:tableStyleId>{5C22544A-7EE6-4342-B048-85BDC9FD1C3A}</a:tableStyleId>
              </a:tblPr>
              <a:tblGrid>
                <a:gridCol w="4083171">
                  <a:extLst>
                    <a:ext uri="{9D8B030D-6E8A-4147-A177-3AD203B41FA5}">
                      <a16:colId xmlns:a16="http://schemas.microsoft.com/office/drawing/2014/main" val="1068087917"/>
                    </a:ext>
                  </a:extLst>
                </a:gridCol>
                <a:gridCol w="1822844">
                  <a:extLst>
                    <a:ext uri="{9D8B030D-6E8A-4147-A177-3AD203B41FA5}">
                      <a16:colId xmlns:a16="http://schemas.microsoft.com/office/drawing/2014/main" val="1241646011"/>
                    </a:ext>
                  </a:extLst>
                </a:gridCol>
                <a:gridCol w="2114499">
                  <a:extLst>
                    <a:ext uri="{9D8B030D-6E8A-4147-A177-3AD203B41FA5}">
                      <a16:colId xmlns:a16="http://schemas.microsoft.com/office/drawing/2014/main" val="25505220"/>
                    </a:ext>
                  </a:extLst>
                </a:gridCol>
                <a:gridCol w="1254115">
                  <a:extLst>
                    <a:ext uri="{9D8B030D-6E8A-4147-A177-3AD203B41FA5}">
                      <a16:colId xmlns:a16="http://schemas.microsoft.com/office/drawing/2014/main" val="2733422747"/>
                    </a:ext>
                  </a:extLst>
                </a:gridCol>
                <a:gridCol w="2318658">
                  <a:extLst>
                    <a:ext uri="{9D8B030D-6E8A-4147-A177-3AD203B41FA5}">
                      <a16:colId xmlns:a16="http://schemas.microsoft.com/office/drawing/2014/main" val="2457811323"/>
                    </a:ext>
                  </a:extLst>
                </a:gridCol>
              </a:tblGrid>
              <a:tr h="903286">
                <a:tc>
                  <a:txBody>
                    <a:bodyPr/>
                    <a:lstStyle/>
                    <a:p>
                      <a:r>
                        <a:rPr lang="en-US" sz="1600" dirty="0">
                          <a:solidFill>
                            <a:schemeClr val="tx1"/>
                          </a:solidFill>
                          <a:latin typeface="Arial" panose="020B0604020202020204" pitchFamily="34" charset="0"/>
                          <a:cs typeface="Arial" panose="020B0604020202020204" pitchFamily="34" charset="0"/>
                        </a:rPr>
                        <a:t>Economic Classification</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latin typeface="Arial" panose="020B0604020202020204" pitchFamily="34" charset="0"/>
                          <a:cs typeface="Arial" panose="020B0604020202020204" pitchFamily="34" charset="0"/>
                        </a:rPr>
                        <a:t>Final Allocation</a:t>
                      </a:r>
                    </a:p>
                    <a:p>
                      <a:r>
                        <a:rPr lang="en-US" sz="1600" dirty="0">
                          <a:solidFill>
                            <a:schemeClr val="tx1"/>
                          </a:solidFill>
                          <a:latin typeface="Arial" panose="020B0604020202020204" pitchFamily="34" charset="0"/>
                          <a:cs typeface="Arial" panose="020B0604020202020204" pitchFamily="34" charset="0"/>
                        </a:rPr>
                        <a:t>R’000</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latin typeface="Arial" panose="020B0604020202020204" pitchFamily="34" charset="0"/>
                          <a:cs typeface="Arial" panose="020B0604020202020204" pitchFamily="34" charset="0"/>
                        </a:rPr>
                        <a:t>Actual Expenditure</a:t>
                      </a:r>
                    </a:p>
                    <a:p>
                      <a:r>
                        <a:rPr lang="en-US" sz="1600" dirty="0">
                          <a:solidFill>
                            <a:schemeClr val="tx1"/>
                          </a:solidFill>
                          <a:latin typeface="Arial" panose="020B0604020202020204" pitchFamily="34" charset="0"/>
                          <a:cs typeface="Arial" panose="020B0604020202020204" pitchFamily="34" charset="0"/>
                        </a:rPr>
                        <a:t>R’000</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latin typeface="Arial" panose="020B0604020202020204" pitchFamily="34" charset="0"/>
                          <a:cs typeface="Arial" panose="020B0604020202020204" pitchFamily="34" charset="0"/>
                        </a:rPr>
                        <a:t>Variance</a:t>
                      </a:r>
                    </a:p>
                    <a:p>
                      <a:r>
                        <a:rPr lang="en-US" sz="1600" dirty="0">
                          <a:solidFill>
                            <a:schemeClr val="tx1"/>
                          </a:solidFill>
                          <a:latin typeface="Arial" panose="020B0604020202020204" pitchFamily="34" charset="0"/>
                          <a:cs typeface="Arial" panose="020B0604020202020204" pitchFamily="34" charset="0"/>
                        </a:rPr>
                        <a:t>R’000</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latin typeface="Arial" panose="020B0604020202020204" pitchFamily="34" charset="0"/>
                          <a:cs typeface="Arial" panose="020B0604020202020204" pitchFamily="34" charset="0"/>
                        </a:rPr>
                        <a:t>Expenditure % of Final Allocation</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10201735"/>
                  </a:ext>
                </a:extLst>
              </a:tr>
              <a:tr h="1290409">
                <a:tc>
                  <a:txBody>
                    <a:bodyPr/>
                    <a:lstStyle/>
                    <a:p>
                      <a:r>
                        <a:rPr lang="en-US" dirty="0"/>
                        <a:t>Current Payment</a:t>
                      </a:r>
                    </a:p>
                    <a:p>
                      <a:endParaRPr lang="en-US" dirty="0"/>
                    </a:p>
                    <a:p>
                      <a:pPr marL="285750" indent="-285750">
                        <a:buFont typeface="Arial" panose="020B0604020202020204" pitchFamily="34" charset="0"/>
                        <a:buChar char="•"/>
                      </a:pPr>
                      <a:r>
                        <a:rPr lang="en-US" dirty="0"/>
                        <a:t>Compensation of employees</a:t>
                      </a:r>
                    </a:p>
                    <a:p>
                      <a:pPr marL="285750" indent="-285750">
                        <a:buFont typeface="Arial" panose="020B0604020202020204" pitchFamily="34" charset="0"/>
                        <a:buChar char="•"/>
                      </a:pPr>
                      <a:r>
                        <a:rPr lang="en-US" dirty="0"/>
                        <a:t>Goods and Services</a:t>
                      </a:r>
                    </a:p>
                    <a:p>
                      <a:pPr marL="0" indent="0">
                        <a:buFont typeface="Arial" panose="020B0604020202020204" pitchFamily="34" charset="0"/>
                        <a:buNone/>
                      </a:pPr>
                      <a:endParaRPr lang="en-ZA" dirty="0"/>
                    </a:p>
                  </a:txBody>
                  <a:tcPr/>
                </a:tc>
                <a:tc>
                  <a:txBody>
                    <a:bodyPr/>
                    <a:lstStyle/>
                    <a:p>
                      <a:endParaRPr lang="en-ZA" dirty="0"/>
                    </a:p>
                    <a:p>
                      <a:endParaRPr lang="en-ZA" dirty="0"/>
                    </a:p>
                    <a:p>
                      <a:r>
                        <a:rPr lang="en-ZA" dirty="0"/>
                        <a:t>27 097</a:t>
                      </a:r>
                    </a:p>
                    <a:p>
                      <a:r>
                        <a:rPr lang="en-ZA" dirty="0"/>
                        <a:t>19 177</a:t>
                      </a:r>
                    </a:p>
                  </a:txBody>
                  <a:tcPr/>
                </a:tc>
                <a:tc>
                  <a:txBody>
                    <a:bodyPr/>
                    <a:lstStyle/>
                    <a:p>
                      <a:endParaRPr lang="en-ZA"/>
                    </a:p>
                    <a:p>
                      <a:endParaRPr lang="en-ZA"/>
                    </a:p>
                    <a:p>
                      <a:r>
                        <a:rPr lang="en-ZA"/>
                        <a:t>25 005</a:t>
                      </a:r>
                    </a:p>
                    <a:p>
                      <a:r>
                        <a:rPr lang="en-ZA"/>
                        <a:t>16 956</a:t>
                      </a:r>
                      <a:endParaRPr lang="en-ZA" dirty="0"/>
                    </a:p>
                  </a:txBody>
                  <a:tcPr/>
                </a:tc>
                <a:tc>
                  <a:txBody>
                    <a:bodyPr/>
                    <a:lstStyle/>
                    <a:p>
                      <a:endParaRPr lang="en-ZA" dirty="0"/>
                    </a:p>
                    <a:p>
                      <a:endParaRPr lang="en-ZA" dirty="0"/>
                    </a:p>
                    <a:p>
                      <a:r>
                        <a:rPr lang="en-ZA" dirty="0"/>
                        <a:t>2 092</a:t>
                      </a:r>
                    </a:p>
                    <a:p>
                      <a:r>
                        <a:rPr lang="en-ZA" dirty="0"/>
                        <a:t>2 221</a:t>
                      </a:r>
                    </a:p>
                    <a:p>
                      <a:endParaRPr lang="en-ZA" dirty="0"/>
                    </a:p>
                  </a:txBody>
                  <a:tcPr/>
                </a:tc>
                <a:tc>
                  <a:txBody>
                    <a:bodyPr/>
                    <a:lstStyle/>
                    <a:p>
                      <a:endParaRPr lang="en-ZA" dirty="0"/>
                    </a:p>
                    <a:p>
                      <a:endParaRPr lang="en-ZA" dirty="0"/>
                    </a:p>
                    <a:p>
                      <a:r>
                        <a:rPr lang="en-ZA" dirty="0"/>
                        <a:t>92.28</a:t>
                      </a:r>
                    </a:p>
                    <a:p>
                      <a:r>
                        <a:rPr lang="en-ZA" dirty="0"/>
                        <a:t>88.7</a:t>
                      </a:r>
                    </a:p>
                  </a:txBody>
                  <a:tcPr/>
                </a:tc>
                <a:extLst>
                  <a:ext uri="{0D108BD9-81ED-4DB2-BD59-A6C34878D82A}">
                    <a16:rowId xmlns:a16="http://schemas.microsoft.com/office/drawing/2014/main" val="805894600"/>
                  </a:ext>
                </a:extLst>
              </a:tr>
              <a:tr h="523332">
                <a:tc>
                  <a:txBody>
                    <a:bodyPr/>
                    <a:lstStyle/>
                    <a:p>
                      <a:r>
                        <a:rPr lang="en-US" dirty="0"/>
                        <a:t>Payment</a:t>
                      </a:r>
                      <a:r>
                        <a:rPr lang="en-US" baseline="0" dirty="0"/>
                        <a:t> of Capital assets</a:t>
                      </a:r>
                      <a:endParaRPr lang="en-ZA" dirty="0"/>
                    </a:p>
                  </a:txBody>
                  <a:tcPr/>
                </a:tc>
                <a:tc>
                  <a:txBody>
                    <a:bodyPr/>
                    <a:lstStyle/>
                    <a:p>
                      <a:r>
                        <a:rPr lang="en-ZA"/>
                        <a:t>0</a:t>
                      </a:r>
                      <a:endParaRPr lang="en-ZA" dirty="0"/>
                    </a:p>
                  </a:txBody>
                  <a:tcPr/>
                </a:tc>
                <a:tc>
                  <a:txBody>
                    <a:bodyPr/>
                    <a:lstStyle/>
                    <a:p>
                      <a:r>
                        <a:rPr lang="en-ZA"/>
                        <a:t>0</a:t>
                      </a:r>
                      <a:endParaRPr lang="en-ZA" dirty="0"/>
                    </a:p>
                  </a:txBody>
                  <a:tcPr/>
                </a:tc>
                <a:tc>
                  <a:txBody>
                    <a:bodyPr/>
                    <a:lstStyle/>
                    <a:p>
                      <a:r>
                        <a:rPr lang="en-ZA"/>
                        <a:t>0</a:t>
                      </a:r>
                      <a:endParaRPr lang="en-ZA" dirty="0"/>
                    </a:p>
                  </a:txBody>
                  <a:tcPr/>
                </a:tc>
                <a:tc>
                  <a:txBody>
                    <a:bodyPr/>
                    <a:lstStyle/>
                    <a:p>
                      <a:r>
                        <a:rPr lang="en-ZA" dirty="0"/>
                        <a:t>0</a:t>
                      </a:r>
                    </a:p>
                  </a:txBody>
                  <a:tcPr/>
                </a:tc>
                <a:extLst>
                  <a:ext uri="{0D108BD9-81ED-4DB2-BD59-A6C34878D82A}">
                    <a16:rowId xmlns:a16="http://schemas.microsoft.com/office/drawing/2014/main" val="2704296171"/>
                  </a:ext>
                </a:extLst>
              </a:tr>
              <a:tr h="523332">
                <a:tc>
                  <a:txBody>
                    <a:bodyPr/>
                    <a:lstStyle/>
                    <a:p>
                      <a:r>
                        <a:rPr lang="en-US" b="1" dirty="0"/>
                        <a:t>Total</a:t>
                      </a:r>
                      <a:endParaRPr lang="en-ZA" b="1" dirty="0"/>
                    </a:p>
                  </a:txBody>
                  <a:tcPr/>
                </a:tc>
                <a:tc>
                  <a:txBody>
                    <a:bodyPr/>
                    <a:lstStyle/>
                    <a:p>
                      <a:r>
                        <a:rPr lang="en-ZA" b="1" dirty="0"/>
                        <a:t>46 274</a:t>
                      </a:r>
                    </a:p>
                  </a:txBody>
                  <a:tcPr/>
                </a:tc>
                <a:tc>
                  <a:txBody>
                    <a:bodyPr/>
                    <a:lstStyle/>
                    <a:p>
                      <a:r>
                        <a:rPr lang="en-ZA" b="1"/>
                        <a:t>41 961</a:t>
                      </a:r>
                      <a:endParaRPr lang="en-ZA" b="1" dirty="0"/>
                    </a:p>
                  </a:txBody>
                  <a:tcPr/>
                </a:tc>
                <a:tc>
                  <a:txBody>
                    <a:bodyPr/>
                    <a:lstStyle/>
                    <a:p>
                      <a:r>
                        <a:rPr lang="en-ZA" b="1" dirty="0"/>
                        <a:t>4 313</a:t>
                      </a:r>
                    </a:p>
                  </a:txBody>
                  <a:tcPr/>
                </a:tc>
                <a:tc>
                  <a:txBody>
                    <a:bodyPr/>
                    <a:lstStyle/>
                    <a:p>
                      <a:r>
                        <a:rPr lang="en-ZA" b="1" dirty="0"/>
                        <a:t>90.68</a:t>
                      </a:r>
                    </a:p>
                  </a:txBody>
                  <a:tcPr/>
                </a:tc>
                <a:extLst>
                  <a:ext uri="{0D108BD9-81ED-4DB2-BD59-A6C34878D82A}">
                    <a16:rowId xmlns:a16="http://schemas.microsoft.com/office/drawing/2014/main" val="2037452446"/>
                  </a:ext>
                </a:extLst>
              </a:tr>
            </a:tbl>
          </a:graphicData>
        </a:graphic>
      </p:graphicFrame>
    </p:spTree>
    <p:extLst>
      <p:ext uri="{BB962C8B-B14F-4D97-AF65-F5344CB8AC3E}">
        <p14:creationId xmlns:p14="http://schemas.microsoft.com/office/powerpoint/2010/main" val="667265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5640" y="274638"/>
            <a:ext cx="8726760" cy="1143000"/>
          </a:xfrm>
        </p:spPr>
        <p:txBody>
          <a:bodyPr>
            <a:normAutofit/>
          </a:bodyPr>
          <a:lstStyle/>
          <a:p>
            <a:r>
              <a:rPr lang="en-US" sz="3200" dirty="0">
                <a:solidFill>
                  <a:prstClr val="black"/>
                </a:solidFill>
                <a:latin typeface="Arial" panose="020B0604020202020204" pitchFamily="34" charset="0"/>
                <a:cs typeface="Arial" panose="020B0604020202020204" pitchFamily="34" charset="0"/>
              </a:rPr>
              <a:t>Reasons for Underspending</a:t>
            </a:r>
            <a:endParaRPr lang="en-Z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988840"/>
            <a:ext cx="10972800" cy="3672408"/>
          </a:xfrm>
        </p:spPr>
        <p:txBody>
          <a:bodyPr>
            <a:normAutofit fontScale="85000" lnSpcReduction="20000"/>
          </a:bodyPr>
          <a:lstStyle/>
          <a:p>
            <a:pPr algn="just"/>
            <a:r>
              <a:rPr lang="en-ZA" dirty="0"/>
              <a:t>The operational expenditure of the CRL Rights Commission was mainly impacted by the travel restrictions due to the lockdown regulations relating to the Covid-19 pandemic at the beginning of the 202/2021 financial year, and which is still affecting travel arrangements.</a:t>
            </a:r>
          </a:p>
          <a:p>
            <a:pPr algn="just"/>
            <a:r>
              <a:rPr lang="en-ZA" dirty="0"/>
              <a:t>The saving in respect of employee cost relate to the cost of living adjustment that was not implemented during the 2020/2021 financial year due to the decision of National Treasury not to implement the customary cost of living adjustment due to the financial position of Government.</a:t>
            </a:r>
          </a:p>
          <a:p>
            <a:pPr algn="just"/>
            <a:r>
              <a:rPr lang="en-ZA" dirty="0"/>
              <a:t>The CRL Rights Commission achieved all its set targets through alternative interventions and the use of technology.</a:t>
            </a:r>
          </a:p>
        </p:txBody>
      </p:sp>
    </p:spTree>
    <p:extLst>
      <p:ext uri="{BB962C8B-B14F-4D97-AF65-F5344CB8AC3E}">
        <p14:creationId xmlns:p14="http://schemas.microsoft.com/office/powerpoint/2010/main" val="28499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E396-3889-4E92-A47B-211F91AD0FE1}"/>
              </a:ext>
            </a:extLst>
          </p:cNvPr>
          <p:cNvSpPr>
            <a:spLocks noGrp="1"/>
          </p:cNvSpPr>
          <p:nvPr>
            <p:ph type="title"/>
          </p:nvPr>
        </p:nvSpPr>
        <p:spPr>
          <a:xfrm>
            <a:off x="2855640" y="274638"/>
            <a:ext cx="8726760" cy="1143000"/>
          </a:xfrm>
        </p:spPr>
        <p:txBody>
          <a:bodyPr>
            <a:noAutofit/>
          </a:bodyPr>
          <a:lstStyle/>
          <a:p>
            <a:r>
              <a:rPr lang="en-GB" sz="3200" dirty="0">
                <a:latin typeface="Arial" panose="020B0604020202020204" pitchFamily="34" charset="0"/>
                <a:cs typeface="Arial" panose="020B0604020202020204" pitchFamily="34" charset="0"/>
              </a:rPr>
              <a:t>Audit Outcomes 2016/17-2020/21</a:t>
            </a:r>
            <a:endParaRPr lang="en-ZA" sz="3200" dirty="0">
              <a:latin typeface="Arial" panose="020B0604020202020204" pitchFamily="34" charset="0"/>
              <a:cs typeface="Arial" panose="020B0604020202020204" pitchFamily="34" charset="0"/>
            </a:endParaRPr>
          </a:p>
        </p:txBody>
      </p:sp>
      <p:pic>
        <p:nvPicPr>
          <p:cNvPr id="7" name="Content Placeholder 6">
            <a:extLst>
              <a:ext uri="{FF2B5EF4-FFF2-40B4-BE49-F238E27FC236}">
                <a16:creationId xmlns:a16="http://schemas.microsoft.com/office/drawing/2014/main" id="{44EC0ABF-F5FA-43A4-A7ED-8B472E663E0B}"/>
              </a:ext>
            </a:extLst>
          </p:cNvPr>
          <p:cNvPicPr>
            <a:picLocks noGrp="1" noChangeAspect="1"/>
          </p:cNvPicPr>
          <p:nvPr>
            <p:ph idx="1"/>
          </p:nvPr>
        </p:nvPicPr>
        <p:blipFill rotWithShape="1">
          <a:blip r:embed="rId2"/>
          <a:srcRect l="2832" t="28798" r="3009" b="13308"/>
          <a:stretch/>
        </p:blipFill>
        <p:spPr>
          <a:xfrm>
            <a:off x="598349" y="1844824"/>
            <a:ext cx="11242640" cy="3888432"/>
          </a:xfrm>
          <a:prstGeom prst="rect">
            <a:avLst/>
          </a:prstGeom>
        </p:spPr>
      </p:pic>
    </p:spTree>
    <p:extLst>
      <p:ext uri="{BB962C8B-B14F-4D97-AF65-F5344CB8AC3E}">
        <p14:creationId xmlns:p14="http://schemas.microsoft.com/office/powerpoint/2010/main" val="3389307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616" y="274638"/>
            <a:ext cx="8942784" cy="1143000"/>
          </a:xfrm>
        </p:spPr>
        <p:txBody>
          <a:bodyPr>
            <a:noAutofit/>
          </a:bodyPr>
          <a:lstStyle/>
          <a:p>
            <a:r>
              <a:rPr lang="en-US" sz="3200" dirty="0">
                <a:latin typeface="Arial" panose="020B0604020202020204" pitchFamily="34" charset="0"/>
                <a:cs typeface="Arial" panose="020B0604020202020204" pitchFamily="34" charset="0"/>
              </a:rPr>
              <a:t>Report on the 2020/21 Irregular Expenditure</a:t>
            </a:r>
            <a:endParaRPr lang="en-Z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2132856"/>
            <a:ext cx="10972800" cy="3096344"/>
          </a:xfrm>
        </p:spPr>
        <p:txBody>
          <a:bodyPr>
            <a:normAutofit/>
          </a:bodyPr>
          <a:lstStyle/>
          <a:p>
            <a:r>
              <a:rPr lang="en-ZA" sz="2400" dirty="0">
                <a:latin typeface="Arial" panose="020B0604020202020204" pitchFamily="34" charset="0"/>
                <a:cs typeface="Arial" panose="020B0604020202020204" pitchFamily="34" charset="0"/>
              </a:rPr>
              <a:t>There were two cases of irregular expenditure during the year under review.</a:t>
            </a:r>
          </a:p>
          <a:p>
            <a:pPr lvl="1"/>
            <a:r>
              <a:rPr lang="en-ZA" sz="2000" dirty="0">
                <a:latin typeface="Arial" panose="020B0604020202020204" pitchFamily="34" charset="0"/>
                <a:cs typeface="Arial" panose="020B0604020202020204" pitchFamily="34" charset="0"/>
              </a:rPr>
              <a:t>The first case relate to the contract for internal audit services that was terminated during the year under review due to it being found irregular by the AG in the 2019/2020 annual audit.</a:t>
            </a:r>
          </a:p>
          <a:p>
            <a:pPr lvl="1"/>
            <a:r>
              <a:rPr lang="en-ZA" sz="2000" dirty="0">
                <a:latin typeface="Arial" panose="020B0604020202020204" pitchFamily="34" charset="0"/>
                <a:cs typeface="Arial" panose="020B0604020202020204" pitchFamily="34" charset="0"/>
              </a:rPr>
              <a:t>The second case relate to the renewal of the contract for the supply of hygiene products at the head office that was not renewed procedurally.</a:t>
            </a:r>
          </a:p>
        </p:txBody>
      </p:sp>
    </p:spTree>
    <p:extLst>
      <p:ext uri="{BB962C8B-B14F-4D97-AF65-F5344CB8AC3E}">
        <p14:creationId xmlns:p14="http://schemas.microsoft.com/office/powerpoint/2010/main" val="3020605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B756F-0792-4DA0-911E-AB37D44AA6A7}"/>
              </a:ext>
            </a:extLst>
          </p:cNvPr>
          <p:cNvSpPr>
            <a:spLocks noGrp="1"/>
          </p:cNvSpPr>
          <p:nvPr>
            <p:ph type="title"/>
          </p:nvPr>
        </p:nvSpPr>
        <p:spPr>
          <a:xfrm>
            <a:off x="2495600" y="274638"/>
            <a:ext cx="9086800" cy="1143000"/>
          </a:xfrm>
        </p:spPr>
        <p:txBody>
          <a:bodyPr>
            <a:normAutofit fontScale="90000"/>
          </a:bodyPr>
          <a:lstStyle/>
          <a:p>
            <a:r>
              <a:rPr lang="en-GB" dirty="0"/>
              <a:t>Report on 2020/2021 Fruitless and Wasteful Expenditure</a:t>
            </a:r>
          </a:p>
        </p:txBody>
      </p:sp>
      <p:sp>
        <p:nvSpPr>
          <p:cNvPr id="3" name="Content Placeholder 2">
            <a:extLst>
              <a:ext uri="{FF2B5EF4-FFF2-40B4-BE49-F238E27FC236}">
                <a16:creationId xmlns:a16="http://schemas.microsoft.com/office/drawing/2014/main" id="{37ADA100-6C47-4E75-9C98-9AD1B56F24AA}"/>
              </a:ext>
            </a:extLst>
          </p:cNvPr>
          <p:cNvSpPr>
            <a:spLocks noGrp="1"/>
          </p:cNvSpPr>
          <p:nvPr>
            <p:ph idx="1"/>
          </p:nvPr>
        </p:nvSpPr>
        <p:spPr>
          <a:xfrm>
            <a:off x="609600" y="1844824"/>
            <a:ext cx="10972800" cy="3816424"/>
          </a:xfrm>
        </p:spPr>
        <p:txBody>
          <a:bodyPr>
            <a:normAutofit fontScale="92500"/>
          </a:bodyPr>
          <a:lstStyle/>
          <a:p>
            <a:r>
              <a:rPr lang="en-GB" dirty="0"/>
              <a:t>Five cases of fruitless and wasteful expenditure were reported during the year under review.</a:t>
            </a:r>
          </a:p>
          <a:p>
            <a:pPr lvl="1"/>
            <a:r>
              <a:rPr lang="en-GB" dirty="0"/>
              <a:t>Penalties and interest was raised by SARS due to late payment of PAYE to the amount of R 49 403.28.</a:t>
            </a:r>
          </a:p>
          <a:p>
            <a:pPr lvl="1"/>
            <a:r>
              <a:rPr lang="en-GB" dirty="0"/>
              <a:t>The other four cases relates to price inflation that was detected to the values of R 144 597, R 195 290, R 253 272 and R 234 267 respectively.</a:t>
            </a:r>
          </a:p>
          <a:p>
            <a:pPr lvl="1"/>
            <a:r>
              <a:rPr lang="en-GB" dirty="0"/>
              <a:t>Two of the cases in respect of price inflation relates to the procurement of promotional material, and two relates to the printing </a:t>
            </a:r>
            <a:r>
              <a:rPr lang="en-GB"/>
              <a:t>of reports.</a:t>
            </a:r>
            <a:endParaRPr lang="en-GB" dirty="0"/>
          </a:p>
        </p:txBody>
      </p:sp>
    </p:spTree>
    <p:extLst>
      <p:ext uri="{BB962C8B-B14F-4D97-AF65-F5344CB8AC3E}">
        <p14:creationId xmlns:p14="http://schemas.microsoft.com/office/powerpoint/2010/main" val="666730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C36D6-9FD3-478A-8C8C-FBE3E86F5937}"/>
              </a:ext>
            </a:extLst>
          </p:cNvPr>
          <p:cNvSpPr>
            <a:spLocks noGrp="1"/>
          </p:cNvSpPr>
          <p:nvPr>
            <p:ph type="title"/>
          </p:nvPr>
        </p:nvSpPr>
        <p:spPr/>
        <p:txBody>
          <a:bodyPr/>
          <a:lstStyle/>
          <a:p>
            <a:r>
              <a:rPr lang="en-ZA" dirty="0"/>
              <a:t>PART C</a:t>
            </a:r>
          </a:p>
        </p:txBody>
      </p:sp>
      <p:sp>
        <p:nvSpPr>
          <p:cNvPr id="3" name="Content Placeholder 2">
            <a:extLst>
              <a:ext uri="{FF2B5EF4-FFF2-40B4-BE49-F238E27FC236}">
                <a16:creationId xmlns:a16="http://schemas.microsoft.com/office/drawing/2014/main" id="{6233F867-AB13-439E-9DD2-3391A84C85ED}"/>
              </a:ext>
            </a:extLst>
          </p:cNvPr>
          <p:cNvSpPr>
            <a:spLocks noGrp="1"/>
          </p:cNvSpPr>
          <p:nvPr>
            <p:ph idx="1"/>
          </p:nvPr>
        </p:nvSpPr>
        <p:spPr/>
        <p:txBody>
          <a:bodyPr/>
          <a:lstStyle/>
          <a:p>
            <a:pPr marL="0" indent="0">
              <a:buNone/>
            </a:pPr>
            <a:endParaRPr lang="en-ZA" dirty="0"/>
          </a:p>
          <a:p>
            <a:pPr marL="0" indent="0">
              <a:buNone/>
            </a:pPr>
            <a:r>
              <a:rPr lang="en-ZA" dirty="0"/>
              <a:t>                       District Development Model </a:t>
            </a:r>
          </a:p>
          <a:p>
            <a:pPr marL="0" indent="0">
              <a:buNone/>
            </a:pPr>
            <a:r>
              <a:rPr lang="en-ZA" dirty="0"/>
              <a:t>                                               &amp;</a:t>
            </a:r>
          </a:p>
          <a:p>
            <a:pPr marL="0" indent="0">
              <a:buNone/>
            </a:pPr>
            <a:r>
              <a:rPr lang="en-ZA" dirty="0"/>
              <a:t>                    Human Resources Related Matters</a:t>
            </a:r>
          </a:p>
          <a:p>
            <a:pPr marL="0" indent="0">
              <a:buNone/>
            </a:pPr>
            <a:endParaRPr lang="en-ZA" dirty="0"/>
          </a:p>
        </p:txBody>
      </p:sp>
    </p:spTree>
    <p:extLst>
      <p:ext uri="{BB962C8B-B14F-4D97-AF65-F5344CB8AC3E}">
        <p14:creationId xmlns:p14="http://schemas.microsoft.com/office/powerpoint/2010/main" val="1469544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DBF35-4EB3-4953-94E0-C6B8AF987702}"/>
              </a:ext>
            </a:extLst>
          </p:cNvPr>
          <p:cNvSpPr>
            <a:spLocks noGrp="1"/>
          </p:cNvSpPr>
          <p:nvPr>
            <p:ph type="title"/>
          </p:nvPr>
        </p:nvSpPr>
        <p:spPr>
          <a:xfrm>
            <a:off x="2639616" y="274638"/>
            <a:ext cx="8942784" cy="1143000"/>
          </a:xfrm>
        </p:spPr>
        <p:txBody>
          <a:bodyPr>
            <a:normAutofit/>
          </a:bodyPr>
          <a:lstStyle/>
          <a:p>
            <a:r>
              <a:rPr lang="en-GB" dirty="0"/>
              <a:t>District Development Model</a:t>
            </a:r>
            <a:endParaRPr lang="en-ZA" dirty="0"/>
          </a:p>
        </p:txBody>
      </p:sp>
      <p:sp>
        <p:nvSpPr>
          <p:cNvPr id="3" name="Content Placeholder 2">
            <a:extLst>
              <a:ext uri="{FF2B5EF4-FFF2-40B4-BE49-F238E27FC236}">
                <a16:creationId xmlns:a16="http://schemas.microsoft.com/office/drawing/2014/main" id="{97E0FDDC-DC46-4F6D-8280-CE97517AF983}"/>
              </a:ext>
            </a:extLst>
          </p:cNvPr>
          <p:cNvSpPr>
            <a:spLocks noGrp="1"/>
          </p:cNvSpPr>
          <p:nvPr>
            <p:ph idx="1"/>
          </p:nvPr>
        </p:nvSpPr>
        <p:spPr>
          <a:xfrm>
            <a:off x="609600" y="1916832"/>
            <a:ext cx="10972800" cy="3816424"/>
          </a:xfrm>
        </p:spPr>
        <p:txBody>
          <a:bodyPr>
            <a:normAutofit/>
          </a:bodyPr>
          <a:lstStyle/>
          <a:p>
            <a:pPr algn="just"/>
            <a:r>
              <a:rPr lang="en-GB" dirty="0"/>
              <a:t>The Portfolio Committee advised that the Commission considers District Development Model in its planning</a:t>
            </a:r>
          </a:p>
          <a:p>
            <a:pPr algn="just"/>
            <a:r>
              <a:rPr lang="en-GB" dirty="0"/>
              <a:t>Workshops:  Management &amp; Commissioners</a:t>
            </a:r>
          </a:p>
          <a:p>
            <a:pPr lvl="1" algn="just"/>
            <a:r>
              <a:rPr lang="en-GB" dirty="0"/>
              <a:t>The Commission established collaboration with </a:t>
            </a:r>
            <a:r>
              <a:rPr lang="en-GB" dirty="0" err="1"/>
              <a:t>Cogta</a:t>
            </a:r>
            <a:r>
              <a:rPr lang="en-GB" dirty="0"/>
              <a:t> Gauteng Province.</a:t>
            </a:r>
          </a:p>
          <a:p>
            <a:pPr lvl="1" algn="just"/>
            <a:r>
              <a:rPr lang="en-GB" dirty="0"/>
              <a:t>MOU – being drafted</a:t>
            </a:r>
          </a:p>
          <a:p>
            <a:pPr lvl="1" algn="just"/>
            <a:r>
              <a:rPr lang="en-GB" dirty="0" err="1"/>
              <a:t>Cogta</a:t>
            </a:r>
            <a:r>
              <a:rPr lang="en-GB" dirty="0"/>
              <a:t> Gauteng - Sedibeng Municipality project </a:t>
            </a:r>
          </a:p>
          <a:p>
            <a:pPr marL="457200" lvl="1" indent="0">
              <a:buNone/>
            </a:pPr>
            <a:endParaRPr lang="en-ZA" dirty="0"/>
          </a:p>
        </p:txBody>
      </p:sp>
    </p:spTree>
    <p:extLst>
      <p:ext uri="{BB962C8B-B14F-4D97-AF65-F5344CB8AC3E}">
        <p14:creationId xmlns:p14="http://schemas.microsoft.com/office/powerpoint/2010/main" val="3080548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55993-385C-4765-95B6-76D9880C8EED}"/>
              </a:ext>
            </a:extLst>
          </p:cNvPr>
          <p:cNvSpPr>
            <a:spLocks noGrp="1"/>
          </p:cNvSpPr>
          <p:nvPr>
            <p:ph type="title"/>
          </p:nvPr>
        </p:nvSpPr>
        <p:spPr/>
        <p:txBody>
          <a:bodyPr/>
          <a:lstStyle/>
          <a:p>
            <a:r>
              <a:rPr lang="en-ZA" dirty="0"/>
              <a:t>Human Resources Related Matters</a:t>
            </a:r>
          </a:p>
        </p:txBody>
      </p:sp>
      <p:sp>
        <p:nvSpPr>
          <p:cNvPr id="3" name="Content Placeholder 2">
            <a:extLst>
              <a:ext uri="{FF2B5EF4-FFF2-40B4-BE49-F238E27FC236}">
                <a16:creationId xmlns:a16="http://schemas.microsoft.com/office/drawing/2014/main" id="{8183372D-D223-4391-ABD5-BABC9EA60142}"/>
              </a:ext>
            </a:extLst>
          </p:cNvPr>
          <p:cNvSpPr>
            <a:spLocks noGrp="1"/>
          </p:cNvSpPr>
          <p:nvPr>
            <p:ph idx="1"/>
          </p:nvPr>
        </p:nvSpPr>
        <p:spPr/>
        <p:txBody>
          <a:bodyPr/>
          <a:lstStyle/>
          <a:p>
            <a:pPr marL="0" indent="0">
              <a:buNone/>
            </a:pPr>
            <a:endParaRPr lang="en-ZA" dirty="0"/>
          </a:p>
          <a:p>
            <a:r>
              <a:rPr lang="en-ZA" dirty="0"/>
              <a:t>Resignations   </a:t>
            </a:r>
          </a:p>
          <a:p>
            <a:pPr marL="0" indent="0">
              <a:buNone/>
            </a:pPr>
            <a:r>
              <a:rPr lang="en-ZA" dirty="0"/>
              <a:t> -One senior Manager resigned in the year under review</a:t>
            </a:r>
          </a:p>
          <a:p>
            <a:r>
              <a:rPr lang="en-ZA" dirty="0"/>
              <a:t>Capacity and Capability </a:t>
            </a:r>
          </a:p>
          <a:p>
            <a:pPr marL="0" indent="0">
              <a:buNone/>
            </a:pPr>
            <a:r>
              <a:rPr lang="en-ZA" dirty="0"/>
              <a:t>-The project is almost complete.</a:t>
            </a:r>
          </a:p>
          <a:p>
            <a:pPr marL="0" indent="0">
              <a:buNone/>
            </a:pPr>
            <a:r>
              <a:rPr lang="en-ZA" dirty="0"/>
              <a:t>-Job Evaluation stage</a:t>
            </a:r>
          </a:p>
        </p:txBody>
      </p:sp>
    </p:spTree>
    <p:extLst>
      <p:ext uri="{BB962C8B-B14F-4D97-AF65-F5344CB8AC3E}">
        <p14:creationId xmlns:p14="http://schemas.microsoft.com/office/powerpoint/2010/main" val="2449864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2780928"/>
            <a:ext cx="8726760" cy="1143000"/>
          </a:xfrm>
        </p:spPr>
        <p:txBody>
          <a:bodyPr/>
          <a:lstStyle/>
          <a:p>
            <a:r>
              <a:rPr lang="en-US" dirty="0"/>
              <a:t>Thank you</a:t>
            </a:r>
            <a:endParaRPr lang="en-ZA" dirty="0"/>
          </a:p>
        </p:txBody>
      </p:sp>
    </p:spTree>
    <p:extLst>
      <p:ext uri="{BB962C8B-B14F-4D97-AF65-F5344CB8AC3E}">
        <p14:creationId xmlns:p14="http://schemas.microsoft.com/office/powerpoint/2010/main" val="132561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B37A6-3D3F-43B9-BDB9-3763DD3E5533}"/>
              </a:ext>
            </a:extLst>
          </p:cNvPr>
          <p:cNvSpPr>
            <a:spLocks noGrp="1"/>
          </p:cNvSpPr>
          <p:nvPr>
            <p:ph type="title"/>
          </p:nvPr>
        </p:nvSpPr>
        <p:spPr>
          <a:xfrm>
            <a:off x="2999656" y="274638"/>
            <a:ext cx="8582744" cy="1143000"/>
          </a:xfrm>
        </p:spPr>
        <p:txBody>
          <a:bodyPr>
            <a:noAutofit/>
          </a:bodyPr>
          <a:lstStyle/>
          <a:p>
            <a:r>
              <a:rPr lang="en-GB" sz="2800" b="1" dirty="0">
                <a:latin typeface="Arial" panose="020B0604020202020204" pitchFamily="34" charset="0"/>
                <a:cs typeface="Arial" panose="020B0604020202020204" pitchFamily="34" charset="0"/>
              </a:rPr>
              <a:t>Strategy Plan 2020/2021 Impact Statement, Programmes and Outcomes </a:t>
            </a:r>
            <a:endParaRPr lang="en-ZA" sz="2800" b="1" dirty="0">
              <a:latin typeface="Arial" panose="020B0604020202020204" pitchFamily="34" charset="0"/>
              <a:cs typeface="Arial" panose="020B0604020202020204" pitchFamily="34" charset="0"/>
            </a:endParaRPr>
          </a:p>
        </p:txBody>
      </p:sp>
      <p:pic>
        <p:nvPicPr>
          <p:cNvPr id="4" name="Content Placeholder 3">
            <a:extLst>
              <a:ext uri="{FF2B5EF4-FFF2-40B4-BE49-F238E27FC236}">
                <a16:creationId xmlns:a16="http://schemas.microsoft.com/office/drawing/2014/main" id="{51280A2B-635D-481C-AD69-3DBE6904143E}"/>
              </a:ext>
            </a:extLst>
          </p:cNvPr>
          <p:cNvPicPr>
            <a:picLocks noGrp="1" noChangeAspect="1"/>
          </p:cNvPicPr>
          <p:nvPr>
            <p:ph idx="1"/>
          </p:nvPr>
        </p:nvPicPr>
        <p:blipFill rotWithShape="1">
          <a:blip r:embed="rId2"/>
          <a:srcRect t="3267" b="1984"/>
          <a:stretch/>
        </p:blipFill>
        <p:spPr>
          <a:xfrm>
            <a:off x="2711624" y="1628800"/>
            <a:ext cx="8784976" cy="4176464"/>
          </a:xfrm>
          <a:prstGeom prst="rect">
            <a:avLst/>
          </a:prstGeom>
        </p:spPr>
      </p:pic>
    </p:spTree>
    <p:extLst>
      <p:ext uri="{BB962C8B-B14F-4D97-AF65-F5344CB8AC3E}">
        <p14:creationId xmlns:p14="http://schemas.microsoft.com/office/powerpoint/2010/main" val="857291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D74D0-A09E-4628-B121-F95A66654CB7}"/>
              </a:ext>
            </a:extLst>
          </p:cNvPr>
          <p:cNvSpPr>
            <a:spLocks noGrp="1"/>
          </p:cNvSpPr>
          <p:nvPr>
            <p:ph type="title"/>
          </p:nvPr>
        </p:nvSpPr>
        <p:spPr>
          <a:xfrm>
            <a:off x="2567608" y="274638"/>
            <a:ext cx="9014792" cy="1143000"/>
          </a:xfrm>
        </p:spPr>
        <p:txBody>
          <a:bodyPr>
            <a:normAutofit fontScale="90000"/>
          </a:bodyPr>
          <a:lstStyle/>
          <a:p>
            <a:r>
              <a:rPr kumimoji="0" lang="en-ZA" sz="25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Overview</a:t>
            </a:r>
            <a:br>
              <a:rPr kumimoji="0" lang="en-ZA" sz="25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r>
              <a:rPr kumimoji="0" lang="en-ZA" sz="25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Strategy Plan 2020/2021 Outcomes and Outcome Indicators</a:t>
            </a:r>
            <a:endParaRPr lang="en-ZA" dirty="0"/>
          </a:p>
        </p:txBody>
      </p:sp>
      <p:pic>
        <p:nvPicPr>
          <p:cNvPr id="14" name="Content Placeholder 13">
            <a:extLst>
              <a:ext uri="{FF2B5EF4-FFF2-40B4-BE49-F238E27FC236}">
                <a16:creationId xmlns:a16="http://schemas.microsoft.com/office/drawing/2014/main" id="{9CA21CFA-68B7-430A-8A53-146AC5F40B3E}"/>
              </a:ext>
            </a:extLst>
          </p:cNvPr>
          <p:cNvPicPr>
            <a:picLocks noGrp="1" noChangeAspect="1"/>
          </p:cNvPicPr>
          <p:nvPr>
            <p:ph idx="1"/>
          </p:nvPr>
        </p:nvPicPr>
        <p:blipFill rotWithShape="1">
          <a:blip r:embed="rId2"/>
          <a:srcRect l="7087" t="4260" r="7087" b="9117"/>
          <a:stretch/>
        </p:blipFill>
        <p:spPr>
          <a:xfrm>
            <a:off x="2711623" y="1232755"/>
            <a:ext cx="8299217" cy="4644517"/>
          </a:xfrm>
          <a:prstGeom prst="rect">
            <a:avLst/>
          </a:prstGeom>
        </p:spPr>
      </p:pic>
    </p:spTree>
    <p:extLst>
      <p:ext uri="{BB962C8B-B14F-4D97-AF65-F5344CB8AC3E}">
        <p14:creationId xmlns:p14="http://schemas.microsoft.com/office/powerpoint/2010/main" val="269604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6DC77-9C28-4F98-A87C-3BADE49569DE}"/>
              </a:ext>
            </a:extLst>
          </p:cNvPr>
          <p:cNvSpPr>
            <a:spLocks noGrp="1"/>
          </p:cNvSpPr>
          <p:nvPr>
            <p:ph type="title"/>
          </p:nvPr>
        </p:nvSpPr>
        <p:spPr>
          <a:xfrm>
            <a:off x="2567608" y="274638"/>
            <a:ext cx="9014792" cy="1143000"/>
          </a:xfrm>
        </p:spPr>
        <p:txBody>
          <a:bodyPr/>
          <a:lstStyle/>
          <a:p>
            <a:r>
              <a:rPr lang="en-GB" dirty="0"/>
              <a:t>Our Vision, Mission and Values</a:t>
            </a:r>
            <a:endParaRPr lang="en-ZA" dirty="0"/>
          </a:p>
        </p:txBody>
      </p:sp>
      <p:pic>
        <p:nvPicPr>
          <p:cNvPr id="6" name="Content Placeholder 5">
            <a:extLst>
              <a:ext uri="{FF2B5EF4-FFF2-40B4-BE49-F238E27FC236}">
                <a16:creationId xmlns:a16="http://schemas.microsoft.com/office/drawing/2014/main" id="{E3B8E48F-CF26-40D4-A433-71E1BFF593FB}"/>
              </a:ext>
            </a:extLst>
          </p:cNvPr>
          <p:cNvPicPr>
            <a:picLocks noGrp="1" noChangeAspect="1"/>
          </p:cNvPicPr>
          <p:nvPr>
            <p:ph idx="1"/>
          </p:nvPr>
        </p:nvPicPr>
        <p:blipFill>
          <a:blip r:embed="rId2"/>
          <a:stretch>
            <a:fillRect/>
          </a:stretch>
        </p:blipFill>
        <p:spPr>
          <a:xfrm>
            <a:off x="1342114" y="1955006"/>
            <a:ext cx="3168290" cy="3816350"/>
          </a:xfrm>
          <a:prstGeom prst="rect">
            <a:avLst/>
          </a:prstGeom>
        </p:spPr>
      </p:pic>
      <p:sp>
        <p:nvSpPr>
          <p:cNvPr id="4" name="Content Placeholder 2">
            <a:extLst>
              <a:ext uri="{FF2B5EF4-FFF2-40B4-BE49-F238E27FC236}">
                <a16:creationId xmlns:a16="http://schemas.microsoft.com/office/drawing/2014/main" id="{8CCA4611-1853-4294-AB1C-9E9029C6E7E6}"/>
              </a:ext>
            </a:extLst>
          </p:cNvPr>
          <p:cNvSpPr txBox="1">
            <a:spLocks/>
          </p:cNvSpPr>
          <p:nvPr/>
        </p:nvSpPr>
        <p:spPr>
          <a:xfrm>
            <a:off x="457200" y="1600200"/>
            <a:ext cx="375476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ZA" b="1">
              <a:latin typeface="Arial Body"/>
            </a:endParaRPr>
          </a:p>
          <a:p>
            <a:pPr marL="0" indent="0">
              <a:buFont typeface="Arial" pitchFamily="34" charset="0"/>
              <a:buNone/>
            </a:pPr>
            <a:endParaRPr lang="en-ZA" dirty="0"/>
          </a:p>
        </p:txBody>
      </p:sp>
      <p:graphicFrame>
        <p:nvGraphicFramePr>
          <p:cNvPr id="5" name="Content Placeholder 3">
            <a:extLst>
              <a:ext uri="{FF2B5EF4-FFF2-40B4-BE49-F238E27FC236}">
                <a16:creationId xmlns:a16="http://schemas.microsoft.com/office/drawing/2014/main" id="{A1E5FBFC-F695-412F-A779-E74010CF3A42}"/>
              </a:ext>
            </a:extLst>
          </p:cNvPr>
          <p:cNvGraphicFramePr>
            <a:graphicFrameLocks/>
          </p:cNvGraphicFramePr>
          <p:nvPr>
            <p:extLst>
              <p:ext uri="{D42A27DB-BD31-4B8C-83A1-F6EECF244321}">
                <p14:modId xmlns:p14="http://schemas.microsoft.com/office/powerpoint/2010/main" val="1402591929"/>
              </p:ext>
            </p:extLst>
          </p:nvPr>
        </p:nvGraphicFramePr>
        <p:xfrm>
          <a:off x="5664246" y="1417638"/>
          <a:ext cx="5114001" cy="4353718"/>
        </p:xfrm>
        <a:graphic>
          <a:graphicData uri="http://schemas.openxmlformats.org/drawingml/2006/table">
            <a:tbl>
              <a:tblPr firstRow="1" firstCol="1" bandRow="1"/>
              <a:tblGrid>
                <a:gridCol w="1354316">
                  <a:extLst>
                    <a:ext uri="{9D8B030D-6E8A-4147-A177-3AD203B41FA5}">
                      <a16:colId xmlns:a16="http://schemas.microsoft.com/office/drawing/2014/main" val="1552579754"/>
                    </a:ext>
                  </a:extLst>
                </a:gridCol>
                <a:gridCol w="3759685">
                  <a:extLst>
                    <a:ext uri="{9D8B030D-6E8A-4147-A177-3AD203B41FA5}">
                      <a16:colId xmlns:a16="http://schemas.microsoft.com/office/drawing/2014/main" val="3950081504"/>
                    </a:ext>
                  </a:extLst>
                </a:gridCol>
              </a:tblGrid>
              <a:tr h="206423">
                <a:tc>
                  <a:txBody>
                    <a:bodyPr/>
                    <a:lstStyle/>
                    <a:p>
                      <a:pPr algn="l">
                        <a:lnSpc>
                          <a:spcPct val="107000"/>
                        </a:lnSpc>
                        <a:spcAft>
                          <a:spcPts val="800"/>
                        </a:spcAft>
                      </a:pPr>
                      <a:r>
                        <a:rPr lang="en-US" sz="1000" b="1" dirty="0">
                          <a:effectLst/>
                          <a:latin typeface="Arial" panose="020B0604020202020204" pitchFamily="34" charset="0"/>
                          <a:ea typeface="Times New Roman" panose="02020603050405020304" pitchFamily="18" charset="0"/>
                          <a:cs typeface="Times New Roman" panose="02020603050405020304" pitchFamily="18" charset="0"/>
                        </a:rPr>
                        <a:t>VALUES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D7D31"/>
                    </a:solidFill>
                  </a:tcPr>
                </a:tc>
                <a:tc>
                  <a:txBody>
                    <a:bodyPr/>
                    <a:lstStyle/>
                    <a:p>
                      <a:pPr algn="l">
                        <a:lnSpc>
                          <a:spcPct val="107000"/>
                        </a:lnSpc>
                        <a:spcAft>
                          <a:spcPts val="800"/>
                        </a:spcAft>
                      </a:pPr>
                      <a:r>
                        <a:rPr lang="en-US" sz="1000" b="1" dirty="0">
                          <a:effectLst/>
                          <a:latin typeface="Arial" panose="020B0604020202020204" pitchFamily="34" charset="0"/>
                          <a:ea typeface="Times New Roman" panose="02020603050405020304" pitchFamily="18" charset="0"/>
                          <a:cs typeface="Times New Roman" panose="02020603050405020304" pitchFamily="18" charset="0"/>
                        </a:rPr>
                        <a:t>DEFINITION</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D7D31"/>
                    </a:solidFill>
                  </a:tcPr>
                </a:tc>
                <a:extLst>
                  <a:ext uri="{0D108BD9-81ED-4DB2-BD59-A6C34878D82A}">
                    <a16:rowId xmlns:a16="http://schemas.microsoft.com/office/drawing/2014/main" val="1462504731"/>
                  </a:ext>
                </a:extLst>
              </a:tr>
              <a:tr h="504015">
                <a:tc>
                  <a:txBody>
                    <a:bodyPr/>
                    <a:lstStyle/>
                    <a:p>
                      <a:pPr marL="0" lvl="0" indent="0" algn="l">
                        <a:lnSpc>
                          <a:spcPct val="107000"/>
                        </a:lnSpc>
                        <a:spcAft>
                          <a:spcPts val="800"/>
                        </a:spcAft>
                        <a:buFont typeface="+mj-lt"/>
                        <a:buNone/>
                        <a:tabLst>
                          <a:tab pos="195580" algn="l"/>
                        </a:tabLst>
                      </a:pPr>
                      <a:r>
                        <a:rPr lang="en-ZA" sz="900" b="1" dirty="0">
                          <a:effectLst/>
                          <a:latin typeface="Arial" panose="020B0604020202020204" pitchFamily="34" charset="0"/>
                          <a:ea typeface="Times New Roman" panose="02020603050405020304" pitchFamily="18" charset="0"/>
                          <a:cs typeface="Arial" panose="020B0604020202020204" pitchFamily="34" charset="0"/>
                        </a:rPr>
                        <a:t>Transparency</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in being open</a:t>
                      </a:r>
                      <a:r>
                        <a:rPr lang="en-US" sz="105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honest</a:t>
                      </a:r>
                      <a:r>
                        <a:rPr lang="en-US" sz="105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 conduct at all times when embarking in organizational operations</a:t>
                      </a:r>
                      <a:endParaRPr lang="en-ZA" sz="10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3913715438"/>
                  </a:ext>
                </a:extLst>
              </a:tr>
              <a:tr h="540603">
                <a:tc>
                  <a:txBody>
                    <a:bodyPr/>
                    <a:lstStyle/>
                    <a:p>
                      <a:pPr marL="0" lvl="0" indent="0" algn="l">
                        <a:lnSpc>
                          <a:spcPct val="107000"/>
                        </a:lnSpc>
                        <a:spcAft>
                          <a:spcPts val="800"/>
                        </a:spcAft>
                        <a:buFont typeface="+mj-lt"/>
                        <a:buNone/>
                        <a:tabLst>
                          <a:tab pos="195580" algn="l"/>
                        </a:tabLst>
                      </a:pPr>
                      <a:r>
                        <a:rPr lang="en-ZA" sz="900" b="1" dirty="0">
                          <a:effectLst/>
                          <a:latin typeface="Arial" panose="020B0604020202020204" pitchFamily="34" charset="0"/>
                          <a:ea typeface="Times New Roman" panose="02020603050405020304" pitchFamily="18" charset="0"/>
                          <a:cs typeface="Arial" panose="020B0604020202020204" pitchFamily="34" charset="0"/>
                        </a:rPr>
                        <a:t>Professionalism</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uphold high standard in self-conduct, self-presentation and adherence to the workplace policies and procedures </a:t>
                      </a:r>
                      <a:endParaRPr lang="en-ZA" sz="10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2527987702"/>
                  </a:ext>
                </a:extLst>
              </a:tr>
              <a:tr h="843633">
                <a:tc>
                  <a:txBody>
                    <a:bodyPr/>
                    <a:lstStyle/>
                    <a:p>
                      <a:pPr marL="0" lvl="0" indent="0" algn="l">
                        <a:lnSpc>
                          <a:spcPct val="107000"/>
                        </a:lnSpc>
                        <a:spcAft>
                          <a:spcPts val="800"/>
                        </a:spcAft>
                        <a:buFont typeface="+mj-lt"/>
                        <a:buNone/>
                        <a:tabLst>
                          <a:tab pos="195580" algn="l"/>
                        </a:tabLst>
                      </a:pPr>
                      <a:r>
                        <a:rPr lang="en-ZA" sz="900" b="1" dirty="0">
                          <a:effectLst/>
                          <a:latin typeface="Arial" panose="020B0604020202020204" pitchFamily="34" charset="0"/>
                          <a:ea typeface="Times New Roman" panose="02020603050405020304" pitchFamily="18" charset="0"/>
                          <a:cs typeface="Arial" panose="020B0604020202020204" pitchFamily="34" charset="0"/>
                        </a:rPr>
                        <a:t> Responsiveness</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understand the organizational, contextual and job demands to</a:t>
                      </a:r>
                      <a:r>
                        <a:rPr lang="en-US" sz="105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ensure the provision of appropriate service, rendered on time in order to uphold the organizational mandate</a:t>
                      </a:r>
                      <a:endParaRPr lang="en-ZA" sz="10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47572914"/>
                  </a:ext>
                </a:extLst>
              </a:tr>
              <a:tr h="673823">
                <a:tc>
                  <a:txBody>
                    <a:bodyPr/>
                    <a:lstStyle/>
                    <a:p>
                      <a:pPr marL="0" lvl="0" indent="0" algn="l">
                        <a:lnSpc>
                          <a:spcPct val="107000"/>
                        </a:lnSpc>
                        <a:spcAft>
                          <a:spcPts val="800"/>
                        </a:spcAft>
                        <a:buFont typeface="+mj-lt"/>
                        <a:buNone/>
                        <a:tabLst>
                          <a:tab pos="195580" algn="l"/>
                        </a:tabLst>
                      </a:pPr>
                      <a:r>
                        <a:rPr lang="en-ZA" sz="900" b="1" dirty="0">
                          <a:effectLst/>
                          <a:latin typeface="Arial" panose="020B0604020202020204" pitchFamily="34" charset="0"/>
                          <a:ea typeface="Times New Roman" panose="02020603050405020304" pitchFamily="18" charset="0"/>
                          <a:cs typeface="Arial" panose="020B0604020202020204" pitchFamily="34" charset="0"/>
                        </a:rPr>
                        <a:t>Accountability</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take full responsibility of decisions, conduct and actions in the workplace, and ensure to support and assist colleagues to uphold the same</a:t>
                      </a:r>
                      <a:endParaRPr lang="en-ZA" sz="10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679623417"/>
                  </a:ext>
                </a:extLst>
              </a:tr>
              <a:tr h="540603">
                <a:tc>
                  <a:txBody>
                    <a:bodyPr/>
                    <a:lstStyle/>
                    <a:p>
                      <a:pPr marL="0" lvl="0" indent="0" algn="l">
                        <a:lnSpc>
                          <a:spcPct val="107000"/>
                        </a:lnSpc>
                        <a:spcAft>
                          <a:spcPts val="800"/>
                        </a:spcAft>
                        <a:buFont typeface="+mj-lt"/>
                        <a:buNone/>
                        <a:tabLst>
                          <a:tab pos="195580" algn="l"/>
                        </a:tabLst>
                      </a:pPr>
                      <a:r>
                        <a:rPr lang="en-ZA" sz="900" b="1" dirty="0">
                          <a:effectLst/>
                          <a:latin typeface="Arial" panose="020B0604020202020204" pitchFamily="34" charset="0"/>
                          <a:ea typeface="Times New Roman" panose="02020603050405020304" pitchFamily="18" charset="0"/>
                          <a:cs typeface="Arial" panose="020B0604020202020204" pitchFamily="34" charset="0"/>
                        </a:rPr>
                        <a:t>Integrity</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and firm adherence to the code of conduct and ethics as prescribed by the organizational policies and procedures  </a:t>
                      </a:r>
                      <a:endParaRPr lang="en-ZA" sz="10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1889270538"/>
                  </a:ext>
                </a:extLst>
              </a:tr>
              <a:tr h="540603">
                <a:tc>
                  <a:txBody>
                    <a:bodyPr/>
                    <a:lstStyle/>
                    <a:p>
                      <a:pPr marL="0" lvl="0" indent="0" algn="l">
                        <a:lnSpc>
                          <a:spcPct val="107000"/>
                        </a:lnSpc>
                        <a:spcAft>
                          <a:spcPts val="800"/>
                        </a:spcAft>
                        <a:buFont typeface="+mj-lt"/>
                        <a:buNone/>
                        <a:tabLst>
                          <a:tab pos="195580" algn="l"/>
                        </a:tabLst>
                      </a:pPr>
                      <a:r>
                        <a:rPr lang="en-ZA" sz="900" b="1" dirty="0">
                          <a:effectLst/>
                          <a:latin typeface="Arial" panose="020B0604020202020204" pitchFamily="34" charset="0"/>
                          <a:ea typeface="Times New Roman" panose="02020603050405020304" pitchFamily="18" charset="0"/>
                          <a:cs typeface="Arial" panose="020B0604020202020204" pitchFamily="34" charset="0"/>
                        </a:rPr>
                        <a:t>Impartiality</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unbiased, fair play and conduct in all the dealings with colleagues, partners and other stakeholders in the workplace</a:t>
                      </a:r>
                      <a:endParaRPr lang="en-ZA" sz="10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791617388"/>
                  </a:ext>
                </a:extLst>
              </a:tr>
              <a:tr h="504015">
                <a:tc>
                  <a:txBody>
                    <a:bodyPr/>
                    <a:lstStyle/>
                    <a:p>
                      <a:pPr marL="0" lvl="0" indent="0" algn="l">
                        <a:lnSpc>
                          <a:spcPct val="107000"/>
                        </a:lnSpc>
                        <a:spcAft>
                          <a:spcPts val="800"/>
                        </a:spcAft>
                        <a:buFont typeface="+mj-lt"/>
                        <a:buNone/>
                        <a:tabLst>
                          <a:tab pos="195580" algn="l"/>
                        </a:tabLst>
                      </a:pPr>
                      <a:r>
                        <a:rPr lang="en-ZA" sz="900" b="1" dirty="0">
                          <a:effectLst/>
                          <a:latin typeface="Arial" panose="020B0604020202020204" pitchFamily="34" charset="0"/>
                          <a:ea typeface="Times New Roman" panose="02020603050405020304" pitchFamily="18" charset="0"/>
                          <a:cs typeface="Arial" panose="020B0604020202020204" pitchFamily="34" charset="0"/>
                        </a:rPr>
                        <a:t>Respect</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a:t>
                      </a:r>
                      <a:r>
                        <a:rPr lang="en-ZA"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actions of treating </a:t>
                      </a:r>
                      <a:r>
                        <a:rPr lang="en-US"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colleagues, partners and other stakeholders </a:t>
                      </a:r>
                      <a:r>
                        <a:rPr lang="en-ZA"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with appreciation and dignity at all times </a:t>
                      </a:r>
                      <a:endParaRPr lang="en-ZA" sz="10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847082526"/>
                  </a:ext>
                </a:extLst>
              </a:tr>
            </a:tbl>
          </a:graphicData>
        </a:graphic>
      </p:graphicFrame>
      <p:pic>
        <p:nvPicPr>
          <p:cNvPr id="7" name="Picture 6">
            <a:extLst>
              <a:ext uri="{FF2B5EF4-FFF2-40B4-BE49-F238E27FC236}">
                <a16:creationId xmlns:a16="http://schemas.microsoft.com/office/drawing/2014/main" id="{D40061F8-5EAD-4987-9DA0-48693A4DF22F}"/>
              </a:ext>
            </a:extLst>
          </p:cNvPr>
          <p:cNvPicPr>
            <a:picLocks noChangeAspect="1"/>
          </p:cNvPicPr>
          <p:nvPr/>
        </p:nvPicPr>
        <p:blipFill>
          <a:blip r:embed="rId2"/>
          <a:stretch>
            <a:fillRect/>
          </a:stretch>
        </p:blipFill>
        <p:spPr>
          <a:xfrm>
            <a:off x="959667" y="2137122"/>
            <a:ext cx="4464497" cy="3634234"/>
          </a:xfrm>
          <a:prstGeom prst="rect">
            <a:avLst/>
          </a:prstGeom>
        </p:spPr>
      </p:pic>
      <p:pic>
        <p:nvPicPr>
          <p:cNvPr id="8" name="Picture 7">
            <a:extLst>
              <a:ext uri="{FF2B5EF4-FFF2-40B4-BE49-F238E27FC236}">
                <a16:creationId xmlns:a16="http://schemas.microsoft.com/office/drawing/2014/main" id="{5910BB29-9BDA-4BB9-8423-3837BFFC2006}"/>
              </a:ext>
            </a:extLst>
          </p:cNvPr>
          <p:cNvPicPr>
            <a:picLocks noChangeAspect="1"/>
          </p:cNvPicPr>
          <p:nvPr/>
        </p:nvPicPr>
        <p:blipFill>
          <a:blip r:embed="rId3"/>
          <a:stretch>
            <a:fillRect/>
          </a:stretch>
        </p:blipFill>
        <p:spPr>
          <a:xfrm>
            <a:off x="1101858" y="2079501"/>
            <a:ext cx="1667131" cy="1380691"/>
          </a:xfrm>
          <a:prstGeom prst="rect">
            <a:avLst/>
          </a:prstGeom>
        </p:spPr>
      </p:pic>
      <p:grpSp>
        <p:nvGrpSpPr>
          <p:cNvPr id="9" name="Group 8">
            <a:extLst>
              <a:ext uri="{FF2B5EF4-FFF2-40B4-BE49-F238E27FC236}">
                <a16:creationId xmlns:a16="http://schemas.microsoft.com/office/drawing/2014/main" id="{5DFFFCEC-5A0B-455C-9AFF-59A254D3BCB8}"/>
              </a:ext>
            </a:extLst>
          </p:cNvPr>
          <p:cNvGrpSpPr/>
          <p:nvPr/>
        </p:nvGrpSpPr>
        <p:grpSpPr>
          <a:xfrm>
            <a:off x="1178695" y="3826593"/>
            <a:ext cx="1671910" cy="1380690"/>
            <a:chOff x="1793" y="2115799"/>
            <a:chExt cx="1467528" cy="1488231"/>
          </a:xfrm>
        </p:grpSpPr>
        <p:sp>
          <p:nvSpPr>
            <p:cNvPr id="10" name="Rectangle: Rounded Corners 9">
              <a:extLst>
                <a:ext uri="{FF2B5EF4-FFF2-40B4-BE49-F238E27FC236}">
                  <a16:creationId xmlns:a16="http://schemas.microsoft.com/office/drawing/2014/main" id="{EF84649C-539A-4421-A510-4EC5D65417DA}"/>
                </a:ext>
              </a:extLst>
            </p:cNvPr>
            <p:cNvSpPr/>
            <p:nvPr/>
          </p:nvSpPr>
          <p:spPr>
            <a:xfrm>
              <a:off x="1793" y="2115799"/>
              <a:ext cx="1467528" cy="1488231"/>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1" name="Rectangle: Rounded Corners 4">
              <a:extLst>
                <a:ext uri="{FF2B5EF4-FFF2-40B4-BE49-F238E27FC236}">
                  <a16:creationId xmlns:a16="http://schemas.microsoft.com/office/drawing/2014/main" id="{A2BBB64A-CA06-4DF6-97DD-C33B708D9901}"/>
                </a:ext>
              </a:extLst>
            </p:cNvPr>
            <p:cNvSpPr txBox="1"/>
            <p:nvPr/>
          </p:nvSpPr>
          <p:spPr>
            <a:xfrm>
              <a:off x="73432" y="2187438"/>
              <a:ext cx="1324250" cy="13449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dirty="0"/>
                <a:t>Mission</a:t>
              </a:r>
            </a:p>
          </p:txBody>
        </p:sp>
      </p:grpSp>
      <p:grpSp>
        <p:nvGrpSpPr>
          <p:cNvPr id="12" name="Group 11">
            <a:extLst>
              <a:ext uri="{FF2B5EF4-FFF2-40B4-BE49-F238E27FC236}">
                <a16:creationId xmlns:a16="http://schemas.microsoft.com/office/drawing/2014/main" id="{174146EF-B70A-4847-B1C8-477DF167D560}"/>
              </a:ext>
            </a:extLst>
          </p:cNvPr>
          <p:cNvGrpSpPr/>
          <p:nvPr/>
        </p:nvGrpSpPr>
        <p:grpSpPr>
          <a:xfrm>
            <a:off x="3191916" y="1955007"/>
            <a:ext cx="2199143" cy="1622785"/>
            <a:chOff x="1469680" y="1861"/>
            <a:chExt cx="2199143" cy="1800809"/>
          </a:xfrm>
        </p:grpSpPr>
        <p:sp>
          <p:nvSpPr>
            <p:cNvPr id="13" name="Arrow: Right 12">
              <a:extLst>
                <a:ext uri="{FF2B5EF4-FFF2-40B4-BE49-F238E27FC236}">
                  <a16:creationId xmlns:a16="http://schemas.microsoft.com/office/drawing/2014/main" id="{69C8CA6B-4F11-44CA-ABA7-64A97898B6BD}"/>
                </a:ext>
              </a:extLst>
            </p:cNvPr>
            <p:cNvSpPr/>
            <p:nvPr/>
          </p:nvSpPr>
          <p:spPr>
            <a:xfrm>
              <a:off x="1469680" y="1861"/>
              <a:ext cx="2199143" cy="1800809"/>
            </a:xfrm>
            <a:prstGeom prst="rightArrow">
              <a:avLst>
                <a:gd name="adj1" fmla="val 75000"/>
                <a:gd name="adj2" fmla="val 50000"/>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4" name="Arrow: Right 4">
              <a:extLst>
                <a:ext uri="{FF2B5EF4-FFF2-40B4-BE49-F238E27FC236}">
                  <a16:creationId xmlns:a16="http://schemas.microsoft.com/office/drawing/2014/main" id="{C6EF8BDC-E3CF-4956-B3D2-DE01F9382A77}"/>
                </a:ext>
              </a:extLst>
            </p:cNvPr>
            <p:cNvSpPr txBox="1"/>
            <p:nvPr/>
          </p:nvSpPr>
          <p:spPr>
            <a:xfrm>
              <a:off x="1742867" y="262606"/>
              <a:ext cx="1523840" cy="13506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1" algn="l" defTabSz="533400">
                <a:lnSpc>
                  <a:spcPct val="90000"/>
                </a:lnSpc>
                <a:spcBef>
                  <a:spcPct val="0"/>
                </a:spcBef>
                <a:spcAft>
                  <a:spcPct val="15000"/>
                </a:spcAft>
              </a:pPr>
              <a:r>
                <a:rPr lang="en-US" sz="1050" b="1" kern="1200" dirty="0">
                  <a:latin typeface="Arial Body"/>
                </a:rPr>
                <a:t>Mutual Respect amongst diverse cultural, religious and linguistic communities</a:t>
              </a:r>
            </a:p>
          </p:txBody>
        </p:sp>
      </p:grpSp>
      <p:grpSp>
        <p:nvGrpSpPr>
          <p:cNvPr id="15" name="Group 14">
            <a:extLst>
              <a:ext uri="{FF2B5EF4-FFF2-40B4-BE49-F238E27FC236}">
                <a16:creationId xmlns:a16="http://schemas.microsoft.com/office/drawing/2014/main" id="{28CAEBB0-3218-448C-B442-147FB1023C2F}"/>
              </a:ext>
            </a:extLst>
          </p:cNvPr>
          <p:cNvGrpSpPr/>
          <p:nvPr/>
        </p:nvGrpSpPr>
        <p:grpSpPr>
          <a:xfrm>
            <a:off x="3211466" y="3662662"/>
            <a:ext cx="2201292" cy="1622785"/>
            <a:chOff x="1469321" y="1977276"/>
            <a:chExt cx="2201292" cy="1765277"/>
          </a:xfrm>
        </p:grpSpPr>
        <p:sp>
          <p:nvSpPr>
            <p:cNvPr id="16" name="Arrow: Right 15">
              <a:extLst>
                <a:ext uri="{FF2B5EF4-FFF2-40B4-BE49-F238E27FC236}">
                  <a16:creationId xmlns:a16="http://schemas.microsoft.com/office/drawing/2014/main" id="{416CC781-9D0E-4813-9AE6-D6CA462E82B2}"/>
                </a:ext>
              </a:extLst>
            </p:cNvPr>
            <p:cNvSpPr/>
            <p:nvPr/>
          </p:nvSpPr>
          <p:spPr>
            <a:xfrm>
              <a:off x="1469321" y="1977276"/>
              <a:ext cx="2201292" cy="1765277"/>
            </a:xfrm>
            <a:prstGeom prst="rightArrow">
              <a:avLst>
                <a:gd name="adj1" fmla="val 75000"/>
                <a:gd name="adj2" fmla="val 50000"/>
              </a:avLst>
            </a:pr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sp>
        <p:sp>
          <p:nvSpPr>
            <p:cNvPr id="17" name="Arrow: Right 4">
              <a:extLst>
                <a:ext uri="{FF2B5EF4-FFF2-40B4-BE49-F238E27FC236}">
                  <a16:creationId xmlns:a16="http://schemas.microsoft.com/office/drawing/2014/main" id="{FD356A84-C8FC-4D51-8CCB-C20D2AFF0472}"/>
                </a:ext>
              </a:extLst>
            </p:cNvPr>
            <p:cNvSpPr txBox="1"/>
            <p:nvPr/>
          </p:nvSpPr>
          <p:spPr>
            <a:xfrm>
              <a:off x="1770439" y="2152562"/>
              <a:ext cx="1539313" cy="13239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1" algn="l" defTabSz="533400">
                <a:lnSpc>
                  <a:spcPct val="90000"/>
                </a:lnSpc>
                <a:spcBef>
                  <a:spcPct val="0"/>
                </a:spcBef>
                <a:spcAft>
                  <a:spcPct val="15000"/>
                </a:spcAft>
              </a:pPr>
              <a:r>
                <a:rPr lang="en-ZA" sz="1000" b="1" kern="1200" dirty="0">
                  <a:effectLst/>
                  <a:latin typeface="Arial Body"/>
                  <a:ea typeface="Times New Roman" panose="02020603050405020304" pitchFamily="18" charset="0"/>
                </a:rPr>
                <a:t>To foster rights of cultural, religious and linguistic communities to freely observe and practise their culture, religion and language</a:t>
              </a:r>
              <a:endParaRPr lang="en-US" sz="1000" b="1" kern="1200" dirty="0">
                <a:latin typeface="Arial Body"/>
              </a:endParaRPr>
            </a:p>
          </p:txBody>
        </p:sp>
      </p:grpSp>
    </p:spTree>
    <p:extLst>
      <p:ext uri="{BB962C8B-B14F-4D97-AF65-F5344CB8AC3E}">
        <p14:creationId xmlns:p14="http://schemas.microsoft.com/office/powerpoint/2010/main" val="4252140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8D074-DBDB-499A-A062-D666D9729FA1}"/>
              </a:ext>
            </a:extLst>
          </p:cNvPr>
          <p:cNvSpPr>
            <a:spLocks noGrp="1"/>
          </p:cNvSpPr>
          <p:nvPr>
            <p:ph type="title"/>
          </p:nvPr>
        </p:nvSpPr>
        <p:spPr>
          <a:xfrm>
            <a:off x="2639616" y="274638"/>
            <a:ext cx="8942784" cy="1143000"/>
          </a:xfrm>
        </p:spPr>
        <p:txBody>
          <a:bodyPr/>
          <a:lstStyle/>
          <a:p>
            <a:r>
              <a:rPr lang="en-GB" dirty="0"/>
              <a:t>MTSF Priorities</a:t>
            </a:r>
            <a:endParaRPr lang="en-ZA" dirty="0"/>
          </a:p>
        </p:txBody>
      </p:sp>
      <p:sp>
        <p:nvSpPr>
          <p:cNvPr id="3" name="Content Placeholder 2">
            <a:extLst>
              <a:ext uri="{FF2B5EF4-FFF2-40B4-BE49-F238E27FC236}">
                <a16:creationId xmlns:a16="http://schemas.microsoft.com/office/drawing/2014/main" id="{D413D089-A911-4D96-8E92-6C2DA3B3543E}"/>
              </a:ext>
            </a:extLst>
          </p:cNvPr>
          <p:cNvSpPr>
            <a:spLocks noGrp="1"/>
          </p:cNvSpPr>
          <p:nvPr>
            <p:ph idx="1"/>
          </p:nvPr>
        </p:nvSpPr>
        <p:spPr>
          <a:xfrm>
            <a:off x="609600" y="1916832"/>
            <a:ext cx="10972800" cy="3600400"/>
          </a:xfrm>
        </p:spPr>
        <p:txBody>
          <a:bodyPr/>
          <a:lstStyle/>
          <a:p>
            <a:pPr marL="0" indent="0">
              <a:buNone/>
            </a:pPr>
            <a:r>
              <a:rPr lang="en-GB" dirty="0"/>
              <a:t>The Commission Subscribe to the following Medium Term Strategic Framework (MTSF)</a:t>
            </a:r>
          </a:p>
          <a:p>
            <a:pPr marL="0" indent="0">
              <a:buNone/>
            </a:pPr>
            <a:endParaRPr lang="en-GB" sz="1600" dirty="0"/>
          </a:p>
          <a:p>
            <a:r>
              <a:rPr lang="en-GB" dirty="0"/>
              <a:t>Social Cohesion and Safe Communities</a:t>
            </a:r>
          </a:p>
          <a:p>
            <a:r>
              <a:rPr lang="en-GB" dirty="0"/>
              <a:t>Better Africa and the World</a:t>
            </a:r>
          </a:p>
          <a:p>
            <a:r>
              <a:rPr lang="en-GB" dirty="0"/>
              <a:t>A capable, Ethical and Developmental State</a:t>
            </a:r>
            <a:endParaRPr lang="en-ZA" dirty="0"/>
          </a:p>
        </p:txBody>
      </p:sp>
    </p:spTree>
    <p:extLst>
      <p:ext uri="{BB962C8B-B14F-4D97-AF65-F5344CB8AC3E}">
        <p14:creationId xmlns:p14="http://schemas.microsoft.com/office/powerpoint/2010/main" val="2682025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672" y="274638"/>
            <a:ext cx="8438728" cy="994122"/>
          </a:xfrm>
        </p:spPr>
        <p:txBody>
          <a:bodyPr>
            <a:noAutofit/>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PART A</a:t>
            </a:r>
            <a:r>
              <a:rPr lang="en-US" sz="2400"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Progress towards the achievement of institutional impacts and Outcomes</a:t>
            </a: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417638"/>
            <a:ext cx="10972800" cy="4315618"/>
          </a:xfrm>
        </p:spPr>
        <p:txBody>
          <a:bodyPr>
            <a:normAutofit/>
          </a:bodyPr>
          <a:lstStyle/>
          <a:p>
            <a:pPr marL="0" indent="0" algn="ctr">
              <a:buNone/>
            </a:pPr>
            <a:endParaRPr lang="en-ZA" sz="1800"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39938021-80BC-4494-B60D-50E5F4AC7ADE}"/>
              </a:ext>
            </a:extLst>
          </p:cNvPr>
          <p:cNvGraphicFramePr>
            <a:graphicFrameLocks noGrp="1"/>
          </p:cNvGraphicFramePr>
          <p:nvPr>
            <p:extLst>
              <p:ext uri="{D42A27DB-BD31-4B8C-83A1-F6EECF244321}">
                <p14:modId xmlns:p14="http://schemas.microsoft.com/office/powerpoint/2010/main" val="3579241826"/>
              </p:ext>
            </p:extLst>
          </p:nvPr>
        </p:nvGraphicFramePr>
        <p:xfrm>
          <a:off x="214399" y="1294920"/>
          <a:ext cx="11391056" cy="5211688"/>
        </p:xfrm>
        <a:graphic>
          <a:graphicData uri="http://schemas.openxmlformats.org/drawingml/2006/table">
            <a:tbl>
              <a:tblPr firstRow="1" bandRow="1">
                <a:tableStyleId>{5C22544A-7EE6-4342-B048-85BDC9FD1C3A}</a:tableStyleId>
              </a:tblPr>
              <a:tblGrid>
                <a:gridCol w="1236254">
                  <a:extLst>
                    <a:ext uri="{9D8B030D-6E8A-4147-A177-3AD203B41FA5}">
                      <a16:colId xmlns:a16="http://schemas.microsoft.com/office/drawing/2014/main" val="1219784444"/>
                    </a:ext>
                  </a:extLst>
                </a:gridCol>
                <a:gridCol w="3349203">
                  <a:extLst>
                    <a:ext uri="{9D8B030D-6E8A-4147-A177-3AD203B41FA5}">
                      <a16:colId xmlns:a16="http://schemas.microsoft.com/office/drawing/2014/main" val="738085962"/>
                    </a:ext>
                  </a:extLst>
                </a:gridCol>
                <a:gridCol w="2039279">
                  <a:extLst>
                    <a:ext uri="{9D8B030D-6E8A-4147-A177-3AD203B41FA5}">
                      <a16:colId xmlns:a16="http://schemas.microsoft.com/office/drawing/2014/main" val="2437200693"/>
                    </a:ext>
                  </a:extLst>
                </a:gridCol>
                <a:gridCol w="2488109">
                  <a:extLst>
                    <a:ext uri="{9D8B030D-6E8A-4147-A177-3AD203B41FA5}">
                      <a16:colId xmlns:a16="http://schemas.microsoft.com/office/drawing/2014/main" val="1311831101"/>
                    </a:ext>
                  </a:extLst>
                </a:gridCol>
                <a:gridCol w="2278211">
                  <a:extLst>
                    <a:ext uri="{9D8B030D-6E8A-4147-A177-3AD203B41FA5}">
                      <a16:colId xmlns:a16="http://schemas.microsoft.com/office/drawing/2014/main" val="811615320"/>
                    </a:ext>
                  </a:extLst>
                </a:gridCol>
              </a:tblGrid>
              <a:tr h="396044">
                <a:tc>
                  <a:txBody>
                    <a:bodyPr/>
                    <a:lstStyle/>
                    <a:p>
                      <a:r>
                        <a:rPr lang="en-GB" sz="1100" dirty="0">
                          <a:solidFill>
                            <a:schemeClr val="tx1"/>
                          </a:solidFill>
                          <a:latin typeface="Arial" panose="020B0604020202020204" pitchFamily="34" charset="0"/>
                          <a:cs typeface="Arial" panose="020B0604020202020204" pitchFamily="34" charset="0"/>
                        </a:rPr>
                        <a:t>Impact Statement</a:t>
                      </a:r>
                      <a:endParaRPr lang="en-ZA" sz="1100" dirty="0">
                        <a:solidFill>
                          <a:schemeClr val="tx1"/>
                        </a:solidFill>
                        <a:latin typeface="Arial" panose="020B0604020202020204" pitchFamily="34" charset="0"/>
                        <a:cs typeface="Arial" panose="020B0604020202020204" pitchFamily="34" charset="0"/>
                      </a:endParaRPr>
                    </a:p>
                  </a:txBody>
                  <a:tcPr/>
                </a:tc>
                <a:tc gridSpan="4">
                  <a:txBody>
                    <a:bodyPr/>
                    <a:lstStyle/>
                    <a:p>
                      <a:r>
                        <a:rPr lang="en-GB" sz="1050" dirty="0">
                          <a:solidFill>
                            <a:schemeClr val="tx1"/>
                          </a:solidFill>
                          <a:latin typeface="Arial" panose="020B0604020202020204" pitchFamily="34" charset="0"/>
                          <a:cs typeface="Arial" panose="020B0604020202020204" pitchFamily="34" charset="0"/>
                        </a:rPr>
                        <a:t>Enabled environment for cultural, religious and linguistic communities to co-exist and participate in the development, peace, friendship, humanity, tolerance, national unity on the basis of equality, non discrimination and free association</a:t>
                      </a:r>
                      <a:endParaRPr lang="en-ZA" sz="1050" dirty="0">
                        <a:solidFill>
                          <a:schemeClr val="tx1"/>
                        </a:solidFill>
                        <a:latin typeface="Arial" panose="020B0604020202020204" pitchFamily="34" charset="0"/>
                        <a:cs typeface="Arial" panose="020B0604020202020204" pitchFamily="34" charset="0"/>
                      </a:endParaRP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113528071"/>
                  </a:ext>
                </a:extLst>
              </a:tr>
              <a:tr h="396044">
                <a:tc>
                  <a:txBody>
                    <a:bodyPr/>
                    <a:lstStyle/>
                    <a:p>
                      <a:r>
                        <a:rPr lang="en-GB" sz="1050" b="1" dirty="0">
                          <a:latin typeface="Arial" panose="020B0604020202020204" pitchFamily="34" charset="0"/>
                          <a:cs typeface="Arial" panose="020B0604020202020204" pitchFamily="34" charset="0"/>
                        </a:rPr>
                        <a:t>MTSF Priorities</a:t>
                      </a:r>
                      <a:endParaRPr lang="en-ZA" sz="1050" b="1" dirty="0">
                        <a:latin typeface="Arial" panose="020B0604020202020204" pitchFamily="34" charset="0"/>
                        <a:cs typeface="Arial" panose="020B0604020202020204" pitchFamily="34" charset="0"/>
                      </a:endParaRPr>
                    </a:p>
                  </a:txBody>
                  <a:tcPr/>
                </a:tc>
                <a:tc gridSpan="4">
                  <a:txBody>
                    <a:bodyPr/>
                    <a:lstStyle/>
                    <a:p>
                      <a:pPr marL="0" indent="0">
                        <a:buFont typeface="Arial" panose="020B0604020202020204" pitchFamily="34" charset="0"/>
                        <a:buNone/>
                      </a:pPr>
                      <a:r>
                        <a:rPr lang="en-GB" sz="1000" b="1" dirty="0">
                          <a:latin typeface="Arial" panose="020B0604020202020204" pitchFamily="34" charset="0"/>
                          <a:cs typeface="Arial" panose="020B0604020202020204" pitchFamily="34" charset="0"/>
                        </a:rPr>
                        <a:t>Social cohesion and safe communities, Better Africa and the world and A capable, ethical and developmental state</a:t>
                      </a:r>
                      <a:endParaRPr lang="en-ZA" sz="1000" b="1" dirty="0">
                        <a:latin typeface="Arial" panose="020B0604020202020204" pitchFamily="34" charset="0"/>
                        <a:cs typeface="Arial" panose="020B0604020202020204" pitchFamily="34" charset="0"/>
                      </a:endParaRPr>
                    </a:p>
                  </a:txBody>
                  <a:tcPr/>
                </a:tc>
                <a:tc hMerge="1">
                  <a:txBody>
                    <a:bodyPr/>
                    <a:lstStyle/>
                    <a:p>
                      <a:endParaRPr lang="en-ZA" sz="1600" dirty="0">
                        <a:latin typeface="Arial" panose="020B0604020202020204" pitchFamily="34" charset="0"/>
                        <a:cs typeface="Arial" panose="020B0604020202020204" pitchFamily="34" charset="0"/>
                      </a:endParaRPr>
                    </a:p>
                  </a:txBody>
                  <a:tcPr/>
                </a:tc>
                <a:tc hMerge="1">
                  <a:txBody>
                    <a:bodyPr/>
                    <a:lstStyle/>
                    <a:p>
                      <a:endParaRPr lang="en-ZA" sz="1600" dirty="0">
                        <a:latin typeface="Arial" panose="020B0604020202020204" pitchFamily="34" charset="0"/>
                        <a:cs typeface="Arial" panose="020B0604020202020204" pitchFamily="34" charset="0"/>
                      </a:endParaRPr>
                    </a:p>
                  </a:txBody>
                  <a:tcPr/>
                </a:tc>
                <a:tc hMerge="1">
                  <a:txBody>
                    <a:bodyPr/>
                    <a:lstStyle/>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83430803"/>
                  </a:ext>
                </a:extLst>
              </a:tr>
              <a:tr h="396044">
                <a:tc>
                  <a:txBody>
                    <a:bodyPr/>
                    <a:lstStyle/>
                    <a:p>
                      <a:r>
                        <a:rPr lang="en-GB" sz="1050" b="1" dirty="0">
                          <a:latin typeface="Arial" panose="020B0604020202020204" pitchFamily="34" charset="0"/>
                          <a:cs typeface="Arial" panose="020B0604020202020204" pitchFamily="34" charset="0"/>
                        </a:rPr>
                        <a:t>Outcomes</a:t>
                      </a:r>
                      <a:endParaRPr lang="en-ZA" sz="1050" b="1" dirty="0">
                        <a:latin typeface="Arial" panose="020B0604020202020204" pitchFamily="34" charset="0"/>
                        <a:cs typeface="Arial" panose="020B0604020202020204" pitchFamily="34" charset="0"/>
                      </a:endParaRPr>
                    </a:p>
                  </a:txBody>
                  <a:tcPr/>
                </a:tc>
                <a:tc>
                  <a:txBody>
                    <a:bodyPr/>
                    <a:lstStyle/>
                    <a:p>
                      <a:r>
                        <a:rPr lang="en-GB" sz="1050" b="1" dirty="0">
                          <a:latin typeface="Arial" panose="020B0604020202020204" pitchFamily="34" charset="0"/>
                          <a:cs typeface="Arial" panose="020B0604020202020204" pitchFamily="34" charset="0"/>
                        </a:rPr>
                        <a:t>Outcome Indicator</a:t>
                      </a:r>
                      <a:endParaRPr lang="en-ZA" sz="1050" b="1" dirty="0">
                        <a:latin typeface="Arial" panose="020B0604020202020204" pitchFamily="34" charset="0"/>
                        <a:cs typeface="Arial" panose="020B0604020202020204" pitchFamily="34" charset="0"/>
                      </a:endParaRPr>
                    </a:p>
                  </a:txBody>
                  <a:tcPr/>
                </a:tc>
                <a:tc>
                  <a:txBody>
                    <a:bodyPr/>
                    <a:lstStyle/>
                    <a:p>
                      <a:r>
                        <a:rPr lang="en-GB" sz="1050" b="1" dirty="0">
                          <a:latin typeface="Arial" panose="020B0604020202020204" pitchFamily="34" charset="0"/>
                          <a:cs typeface="Arial" panose="020B0604020202020204" pitchFamily="34" charset="0"/>
                        </a:rPr>
                        <a:t>Baseline</a:t>
                      </a:r>
                      <a:endParaRPr lang="en-ZA" sz="1050" b="1" dirty="0">
                        <a:latin typeface="Arial" panose="020B0604020202020204" pitchFamily="34" charset="0"/>
                        <a:cs typeface="Arial" panose="020B0604020202020204" pitchFamily="34" charset="0"/>
                      </a:endParaRPr>
                    </a:p>
                  </a:txBody>
                  <a:tcPr/>
                </a:tc>
                <a:tc>
                  <a:txBody>
                    <a:bodyPr/>
                    <a:lstStyle/>
                    <a:p>
                      <a:r>
                        <a:rPr lang="en-GB" sz="1050" b="1" dirty="0">
                          <a:latin typeface="Arial" panose="020B0604020202020204" pitchFamily="34" charset="0"/>
                          <a:cs typeface="Arial" panose="020B0604020202020204" pitchFamily="34" charset="0"/>
                        </a:rPr>
                        <a:t>Five Year Targets</a:t>
                      </a:r>
                      <a:endParaRPr lang="en-ZA" sz="1050" b="1" dirty="0">
                        <a:latin typeface="Arial" panose="020B0604020202020204" pitchFamily="34" charset="0"/>
                        <a:cs typeface="Arial" panose="020B0604020202020204" pitchFamily="34" charset="0"/>
                      </a:endParaRPr>
                    </a:p>
                  </a:txBody>
                  <a:tcPr/>
                </a:tc>
                <a:tc>
                  <a:txBody>
                    <a:bodyPr/>
                    <a:lstStyle/>
                    <a:p>
                      <a:r>
                        <a:rPr lang="en-GB" sz="1050" b="1" dirty="0">
                          <a:latin typeface="Arial" panose="020B0604020202020204" pitchFamily="34" charset="0"/>
                          <a:cs typeface="Arial" panose="020B0604020202020204" pitchFamily="34" charset="0"/>
                        </a:rPr>
                        <a:t>Progress</a:t>
                      </a:r>
                      <a:endParaRPr lang="en-ZA" sz="105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52509076"/>
                  </a:ext>
                </a:extLst>
              </a:tr>
              <a:tr h="396044">
                <a:tc rowSpan="2">
                  <a:txBody>
                    <a:bodyPr/>
                    <a:lstStyle/>
                    <a:p>
                      <a:r>
                        <a:rPr lang="en-GB" sz="1200" dirty="0">
                          <a:latin typeface="Arial" panose="020B0604020202020204" pitchFamily="34" charset="0"/>
                          <a:cs typeface="Arial" panose="020B0604020202020204" pitchFamily="34" charset="0"/>
                        </a:rPr>
                        <a:t>1</a:t>
                      </a:r>
                      <a:endParaRPr lang="en-ZA" sz="12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Maintenance of unqualified audit opinion</a:t>
                      </a:r>
                    </a:p>
                    <a:p>
                      <a:r>
                        <a:rPr lang="en-GB" sz="1000" dirty="0">
                          <a:latin typeface="Arial" panose="020B0604020202020204" pitchFamily="34" charset="0"/>
                          <a:cs typeface="Arial" panose="020B0604020202020204" pitchFamily="34" charset="0"/>
                        </a:rPr>
                        <a:t>and improved oversight</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Unqualified audit opinion for</a:t>
                      </a:r>
                    </a:p>
                    <a:p>
                      <a:r>
                        <a:rPr lang="en-GB" sz="1000" dirty="0">
                          <a:latin typeface="Arial" panose="020B0604020202020204" pitchFamily="34" charset="0"/>
                          <a:cs typeface="Arial" panose="020B0604020202020204" pitchFamily="34" charset="0"/>
                        </a:rPr>
                        <a:t>2019/20</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Unqualified audit opinion for each year until 2024/25</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Clean audit in the 1st</a:t>
                      </a:r>
                    </a:p>
                    <a:p>
                      <a:r>
                        <a:rPr lang="en-GB" sz="1000" dirty="0">
                          <a:latin typeface="Arial" panose="020B0604020202020204" pitchFamily="34" charset="0"/>
                          <a:cs typeface="Arial" panose="020B0604020202020204" pitchFamily="34" charset="0"/>
                        </a:rPr>
                        <a:t>year</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89131389"/>
                  </a:ext>
                </a:extLst>
              </a:tr>
              <a:tr h="0">
                <a:tc vMerge="1">
                  <a:txBody>
                    <a:bodyPr/>
                    <a:lstStyle/>
                    <a:p>
                      <a:endParaRPr lang="en-ZA" sz="16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Reduction of wasteful, fruitless and irregular expenditure to zero</a:t>
                      </a:r>
                      <a:endParaRPr lang="en-ZA" sz="1000" dirty="0">
                        <a:latin typeface="Arial" panose="020B0604020202020204" pitchFamily="34" charset="0"/>
                        <a:cs typeface="Arial" panose="020B0604020202020204" pitchFamily="34" charset="0"/>
                      </a:endParaRPr>
                    </a:p>
                  </a:txBody>
                  <a:tcPr/>
                </a:tc>
                <a:tc>
                  <a:txBody>
                    <a:bodyPr/>
                    <a:lstStyle/>
                    <a:p>
                      <a:r>
                        <a:rPr lang="en-ZA" sz="1000" dirty="0">
                          <a:latin typeface="Arial" panose="020B0604020202020204" pitchFamily="34" charset="0"/>
                          <a:cs typeface="Arial" panose="020B0604020202020204" pitchFamily="34" charset="0"/>
                        </a:rPr>
                        <a:t>No irregular expenditure</a:t>
                      </a:r>
                    </a:p>
                  </a:txBody>
                  <a:tcPr/>
                </a:tc>
                <a:tc>
                  <a:txBody>
                    <a:bodyPr/>
                    <a:lstStyle/>
                    <a:p>
                      <a:r>
                        <a:rPr lang="en-GB" sz="1000" dirty="0">
                          <a:latin typeface="Arial" panose="020B0604020202020204" pitchFamily="34" charset="0"/>
                          <a:cs typeface="Arial" panose="020B0604020202020204" pitchFamily="34" charset="0"/>
                        </a:rPr>
                        <a:t>Zero fruitless, Irregular and wasteful expenditure</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In progress</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75399351"/>
                  </a:ext>
                </a:extLst>
              </a:tr>
              <a:tr h="396044">
                <a:tc rowSpan="2">
                  <a:txBody>
                    <a:bodyPr/>
                    <a:lstStyle/>
                    <a:p>
                      <a:r>
                        <a:rPr lang="en-GB" sz="1200" dirty="0">
                          <a:latin typeface="Arial" panose="020B0604020202020204" pitchFamily="34" charset="0"/>
                          <a:cs typeface="Arial" panose="020B0604020202020204" pitchFamily="34" charset="0"/>
                        </a:rPr>
                        <a:t>2</a:t>
                      </a:r>
                      <a:endParaRPr lang="en-ZA" sz="12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Percentage of complaints resolved</a:t>
                      </a:r>
                    </a:p>
                    <a:p>
                      <a:r>
                        <a:rPr lang="en-GB" sz="1000" dirty="0">
                          <a:latin typeface="Arial" panose="020B0604020202020204" pitchFamily="34" charset="0"/>
                          <a:cs typeface="Arial" panose="020B0604020202020204" pitchFamily="34" charset="0"/>
                        </a:rPr>
                        <a:t>within the approved turnaround timeframes</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New</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80% of complaints handled annually</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33% ( which is reported performance for 2020/21 financial period).</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53194483"/>
                  </a:ext>
                </a:extLst>
              </a:tr>
              <a:tr h="396044">
                <a:tc vMerge="1">
                  <a:txBody>
                    <a:bodyPr/>
                    <a:lstStyle/>
                    <a:p>
                      <a:endParaRPr lang="en-ZA" sz="16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Percentage and number of legislative reviews conducted</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New</a:t>
                      </a:r>
                      <a:endParaRPr lang="en-ZA" sz="10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100% of reviewed Bills before Parliament</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Number of Municipal By-Laws reviewed</a:t>
                      </a:r>
                      <a:endParaRPr lang="en-ZA" sz="10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000" dirty="0">
                          <a:latin typeface="Arial" panose="020B0604020202020204" pitchFamily="34" charset="0"/>
                          <a:cs typeface="Arial" panose="020B0604020202020204" pitchFamily="34" charset="0"/>
                        </a:rPr>
                        <a:t>0%</a:t>
                      </a:r>
                    </a:p>
                    <a:p>
                      <a:pPr marL="285750" indent="-285750">
                        <a:buFont typeface="Arial" panose="020B0604020202020204" pitchFamily="34" charset="0"/>
                        <a:buChar char="•"/>
                      </a:pPr>
                      <a:r>
                        <a:rPr lang="en-GB" sz="1000" dirty="0">
                          <a:latin typeface="Arial" panose="020B0604020202020204" pitchFamily="34" charset="0"/>
                          <a:cs typeface="Arial" panose="020B0604020202020204" pitchFamily="34" charset="0"/>
                        </a:rPr>
                        <a:t>15 Metropolitan By-Laws reviewed</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13809277"/>
                  </a:ext>
                </a:extLst>
              </a:tr>
              <a:tr h="396044">
                <a:tc>
                  <a:txBody>
                    <a:bodyPr/>
                    <a:lstStyle/>
                    <a:p>
                      <a:r>
                        <a:rPr lang="en-GB" sz="1200" dirty="0">
                          <a:latin typeface="Arial" panose="020B0604020202020204" pitchFamily="34" charset="0"/>
                          <a:cs typeface="Arial" panose="020B0604020202020204" pitchFamily="34" charset="0"/>
                        </a:rPr>
                        <a:t>3</a:t>
                      </a:r>
                      <a:endParaRPr lang="en-ZA" sz="12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Number of engagements and educational programmes conducted and community</a:t>
                      </a:r>
                    </a:p>
                    <a:p>
                      <a:r>
                        <a:rPr lang="en-GB" sz="1000" dirty="0">
                          <a:latin typeface="Arial" panose="020B0604020202020204" pitchFamily="34" charset="0"/>
                          <a:cs typeface="Arial" panose="020B0604020202020204" pitchFamily="34" charset="0"/>
                        </a:rPr>
                        <a:t>councils structured and recognised on CRL</a:t>
                      </a:r>
                    </a:p>
                    <a:p>
                      <a:r>
                        <a:rPr lang="en-GB" sz="1000" dirty="0">
                          <a:latin typeface="Arial" panose="020B0604020202020204" pitchFamily="34" charset="0"/>
                          <a:cs typeface="Arial" panose="020B0604020202020204" pitchFamily="34" charset="0"/>
                        </a:rPr>
                        <a:t>rights for the promotion of objectives of the</a:t>
                      </a:r>
                    </a:p>
                    <a:p>
                      <a:r>
                        <a:rPr lang="en-GB" sz="1000" dirty="0">
                          <a:latin typeface="Arial" panose="020B0604020202020204" pitchFamily="34" charset="0"/>
                          <a:cs typeface="Arial" panose="020B0604020202020204" pitchFamily="34" charset="0"/>
                        </a:rPr>
                        <a:t>Commission</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New</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250 engagements and educational</a:t>
                      </a:r>
                    </a:p>
                    <a:p>
                      <a:r>
                        <a:rPr lang="en-GB" sz="1000" dirty="0">
                          <a:latin typeface="Arial" panose="020B0604020202020204" pitchFamily="34" charset="0"/>
                          <a:cs typeface="Arial" panose="020B0604020202020204" pitchFamily="34" charset="0"/>
                        </a:rPr>
                        <a:t>programmes conducted with cultural religious and linguistic communities</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44 engagements and educational campaigns conducted with cultural, religious and linguistic communities</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24645238"/>
                  </a:ext>
                </a:extLst>
              </a:tr>
              <a:tr h="396044">
                <a:tc>
                  <a:txBody>
                    <a:bodyPr/>
                    <a:lstStyle/>
                    <a:p>
                      <a:r>
                        <a:rPr lang="en-GB" sz="1200" dirty="0">
                          <a:latin typeface="Arial" panose="020B0604020202020204" pitchFamily="34" charset="0"/>
                          <a:cs typeface="Arial" panose="020B0604020202020204" pitchFamily="34" charset="0"/>
                        </a:rPr>
                        <a:t>4</a:t>
                      </a:r>
                      <a:endParaRPr lang="en-ZA" sz="12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Number of research reports with recommendations to</a:t>
                      </a:r>
                    </a:p>
                    <a:p>
                      <a:r>
                        <a:rPr lang="en-GB" sz="1000" dirty="0">
                          <a:latin typeface="Arial" panose="020B0604020202020204" pitchFamily="34" charset="0"/>
                          <a:cs typeface="Arial" panose="020B0604020202020204" pitchFamily="34" charset="0"/>
                        </a:rPr>
                        <a:t>organs of state that seeks to influence legislation and policy position</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4 research reports produced per annum</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20 research reports with recommendations produced.</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5 research reports</a:t>
                      </a:r>
                    </a:p>
                    <a:p>
                      <a:r>
                        <a:rPr lang="en-GB" sz="1000" dirty="0">
                          <a:latin typeface="Arial" panose="020B0604020202020204" pitchFamily="34" charset="0"/>
                          <a:cs typeface="Arial" panose="020B0604020202020204" pitchFamily="34" charset="0"/>
                        </a:rPr>
                        <a:t>with recommendations</a:t>
                      </a:r>
                    </a:p>
                    <a:p>
                      <a:r>
                        <a:rPr lang="en-GB" sz="1000" dirty="0">
                          <a:latin typeface="Arial" panose="020B0604020202020204" pitchFamily="34" charset="0"/>
                          <a:cs typeface="Arial" panose="020B0604020202020204" pitchFamily="34" charset="0"/>
                        </a:rPr>
                        <a:t>were produced</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79343113"/>
                  </a:ext>
                </a:extLst>
              </a:tr>
              <a:tr h="396044">
                <a:tc>
                  <a:txBody>
                    <a:bodyPr/>
                    <a:lstStyle/>
                    <a:p>
                      <a:r>
                        <a:rPr lang="en-GB" sz="1200" dirty="0">
                          <a:latin typeface="Arial" panose="020B0604020202020204" pitchFamily="34" charset="0"/>
                          <a:cs typeface="Arial" panose="020B0604020202020204" pitchFamily="34" charset="0"/>
                        </a:rPr>
                        <a:t>5</a:t>
                      </a:r>
                      <a:endParaRPr lang="en-ZA" sz="12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Number of reports on Communications, Marketing and Knowledge Management systems produced</a:t>
                      </a:r>
                    </a:p>
                    <a:p>
                      <a:r>
                        <a:rPr lang="en-GB" sz="1000" dirty="0">
                          <a:latin typeface="Arial" panose="020B0604020202020204" pitchFamily="34" charset="0"/>
                          <a:cs typeface="Arial" panose="020B0604020202020204" pitchFamily="34" charset="0"/>
                        </a:rPr>
                        <a:t>and implementation of approved ICT Governance framework</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4 reports on communications,</a:t>
                      </a:r>
                    </a:p>
                    <a:p>
                      <a:r>
                        <a:rPr lang="en-GB" sz="1000" dirty="0">
                          <a:latin typeface="Arial" panose="020B0604020202020204" pitchFamily="34" charset="0"/>
                          <a:cs typeface="Arial" panose="020B0604020202020204" pitchFamily="34" charset="0"/>
                        </a:rPr>
                        <a:t>marketing and knowledge</a:t>
                      </a:r>
                    </a:p>
                    <a:p>
                      <a:r>
                        <a:rPr lang="en-GB" sz="1000" dirty="0">
                          <a:latin typeface="Arial" panose="020B0604020202020204" pitchFamily="34" charset="0"/>
                          <a:cs typeface="Arial" panose="020B0604020202020204" pitchFamily="34" charset="0"/>
                        </a:rPr>
                        <a:t>Management systems</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20 reports on communications,</a:t>
                      </a:r>
                    </a:p>
                    <a:p>
                      <a:r>
                        <a:rPr lang="en-GB" sz="1000" dirty="0">
                          <a:latin typeface="Arial" panose="020B0604020202020204" pitchFamily="34" charset="0"/>
                          <a:cs typeface="Arial" panose="020B0604020202020204" pitchFamily="34" charset="0"/>
                        </a:rPr>
                        <a:t>marketing and knowledge management systems</a:t>
                      </a:r>
                      <a:endParaRPr lang="en-ZA" sz="1000" dirty="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4 reports on communication</a:t>
                      </a:r>
                    </a:p>
                    <a:p>
                      <a:r>
                        <a:rPr lang="en-GB" sz="1000" dirty="0">
                          <a:latin typeface="Arial" panose="020B0604020202020204" pitchFamily="34" charset="0"/>
                          <a:cs typeface="Arial" panose="020B0604020202020204" pitchFamily="34" charset="0"/>
                        </a:rPr>
                        <a:t>and marketing and knowledge</a:t>
                      </a:r>
                    </a:p>
                    <a:p>
                      <a:r>
                        <a:rPr lang="en-GB" sz="1000" dirty="0">
                          <a:latin typeface="Arial" panose="020B0604020202020204" pitchFamily="34" charset="0"/>
                          <a:cs typeface="Arial" panose="020B0604020202020204" pitchFamily="34" charset="0"/>
                        </a:rPr>
                        <a:t>Management systems</a:t>
                      </a:r>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21088342"/>
                  </a:ext>
                </a:extLst>
              </a:tr>
            </a:tbl>
          </a:graphicData>
        </a:graphic>
      </p:graphicFrame>
    </p:spTree>
    <p:extLst>
      <p:ext uri="{BB962C8B-B14F-4D97-AF65-F5344CB8AC3E}">
        <p14:creationId xmlns:p14="http://schemas.microsoft.com/office/powerpoint/2010/main" val="128672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616" y="274638"/>
            <a:ext cx="8942784" cy="1143000"/>
          </a:xfrm>
        </p:spPr>
        <p:txBody>
          <a:bodyPr>
            <a:noAutofit/>
          </a:bodyPr>
          <a:lstStyle/>
          <a:p>
            <a:r>
              <a:rPr lang="en-US" sz="3600" dirty="0">
                <a:latin typeface="Arial" panose="020B0604020202020204" pitchFamily="34" charset="0"/>
                <a:cs typeface="Arial" panose="020B0604020202020204" pitchFamily="34" charset="0"/>
              </a:rPr>
              <a:t>Summary of Performance on the 2020/21 Annual Targets per programme</a:t>
            </a:r>
            <a:endParaRPr lang="en-ZA" sz="36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46226586"/>
              </p:ext>
            </p:extLst>
          </p:nvPr>
        </p:nvGraphicFramePr>
        <p:xfrm>
          <a:off x="263352" y="1916833"/>
          <a:ext cx="11377260" cy="4651794"/>
        </p:xfrm>
        <a:graphic>
          <a:graphicData uri="http://schemas.openxmlformats.org/drawingml/2006/table">
            <a:tbl>
              <a:tblPr firstRow="1" bandRow="1">
                <a:tableStyleId>{F5AB1C69-6EDB-4FF4-983F-18BD219EF322}</a:tableStyleId>
              </a:tblPr>
              <a:tblGrid>
                <a:gridCol w="1896210">
                  <a:extLst>
                    <a:ext uri="{9D8B030D-6E8A-4147-A177-3AD203B41FA5}">
                      <a16:colId xmlns:a16="http://schemas.microsoft.com/office/drawing/2014/main" val="1516501386"/>
                    </a:ext>
                  </a:extLst>
                </a:gridCol>
                <a:gridCol w="1896210">
                  <a:extLst>
                    <a:ext uri="{9D8B030D-6E8A-4147-A177-3AD203B41FA5}">
                      <a16:colId xmlns:a16="http://schemas.microsoft.com/office/drawing/2014/main" val="712625405"/>
                    </a:ext>
                  </a:extLst>
                </a:gridCol>
                <a:gridCol w="1896210">
                  <a:extLst>
                    <a:ext uri="{9D8B030D-6E8A-4147-A177-3AD203B41FA5}">
                      <a16:colId xmlns:a16="http://schemas.microsoft.com/office/drawing/2014/main" val="3919867980"/>
                    </a:ext>
                  </a:extLst>
                </a:gridCol>
                <a:gridCol w="1896210">
                  <a:extLst>
                    <a:ext uri="{9D8B030D-6E8A-4147-A177-3AD203B41FA5}">
                      <a16:colId xmlns:a16="http://schemas.microsoft.com/office/drawing/2014/main" val="929189770"/>
                    </a:ext>
                  </a:extLst>
                </a:gridCol>
                <a:gridCol w="1896210">
                  <a:extLst>
                    <a:ext uri="{9D8B030D-6E8A-4147-A177-3AD203B41FA5}">
                      <a16:colId xmlns:a16="http://schemas.microsoft.com/office/drawing/2014/main" val="2046948483"/>
                    </a:ext>
                  </a:extLst>
                </a:gridCol>
                <a:gridCol w="1896210">
                  <a:extLst>
                    <a:ext uri="{9D8B030D-6E8A-4147-A177-3AD203B41FA5}">
                      <a16:colId xmlns:a16="http://schemas.microsoft.com/office/drawing/2014/main" val="2159464778"/>
                    </a:ext>
                  </a:extLst>
                </a:gridCol>
              </a:tblGrid>
              <a:tr h="444676">
                <a:tc>
                  <a:txBody>
                    <a:bodyPr/>
                    <a:lstStyle/>
                    <a:p>
                      <a:pPr algn="ctr"/>
                      <a:endParaRPr lang="en-GB" sz="1050" dirty="0">
                        <a:solidFill>
                          <a:schemeClr val="tx1"/>
                        </a:solidFill>
                        <a:latin typeface="Arial" panose="020B0604020202020204" pitchFamily="34" charset="0"/>
                        <a:cs typeface="Arial" panose="020B0604020202020204" pitchFamily="34" charset="0"/>
                      </a:endParaRPr>
                    </a:p>
                    <a:p>
                      <a:pPr algn="ctr"/>
                      <a:r>
                        <a:rPr lang="en-GB" sz="1050" dirty="0">
                          <a:solidFill>
                            <a:schemeClr val="tx1"/>
                          </a:solidFill>
                          <a:latin typeface="Arial" panose="020B0604020202020204" pitchFamily="34" charset="0"/>
                          <a:cs typeface="Arial" panose="020B0604020202020204" pitchFamily="34" charset="0"/>
                        </a:rPr>
                        <a:t>Programmes</a:t>
                      </a:r>
                      <a:endParaRPr lang="en-ZA" sz="105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en-GB" sz="1050" dirty="0">
                        <a:solidFill>
                          <a:schemeClr val="tx1"/>
                        </a:solidFill>
                        <a:latin typeface="Arial" panose="020B0604020202020204" pitchFamily="34" charset="0"/>
                        <a:cs typeface="Arial" panose="020B0604020202020204" pitchFamily="34" charset="0"/>
                      </a:endParaRPr>
                    </a:p>
                    <a:p>
                      <a:pPr algn="ctr"/>
                      <a:r>
                        <a:rPr lang="en-ZA" sz="1050" dirty="0">
                          <a:solidFill>
                            <a:schemeClr val="tx1"/>
                          </a:solidFill>
                          <a:latin typeface="Arial" panose="020B0604020202020204" pitchFamily="34" charset="0"/>
                          <a:cs typeface="Arial" panose="020B0604020202020204" pitchFamily="34" charset="0"/>
                        </a:rPr>
                        <a:t>Total No of targets</a:t>
                      </a:r>
                    </a:p>
                  </a:txBody>
                  <a:tcPr/>
                </a:tc>
                <a:tc>
                  <a:txBody>
                    <a:bodyPr/>
                    <a:lstStyle/>
                    <a:p>
                      <a:pPr algn="ctr"/>
                      <a:endParaRPr lang="en-GB" sz="1050" dirty="0">
                        <a:solidFill>
                          <a:schemeClr val="tx1"/>
                        </a:solidFill>
                        <a:latin typeface="Arial" panose="020B0604020202020204" pitchFamily="34" charset="0"/>
                        <a:cs typeface="Arial" panose="020B0604020202020204" pitchFamily="34" charset="0"/>
                      </a:endParaRPr>
                    </a:p>
                    <a:p>
                      <a:pPr algn="ctr"/>
                      <a:r>
                        <a:rPr lang="en-ZA" sz="1050" dirty="0">
                          <a:solidFill>
                            <a:schemeClr val="tx1"/>
                          </a:solidFill>
                          <a:latin typeface="Arial" panose="020B0604020202020204" pitchFamily="34" charset="0"/>
                          <a:cs typeface="Arial" panose="020B0604020202020204" pitchFamily="34" charset="0"/>
                        </a:rPr>
                        <a:t>No. of targets fully achieve</a:t>
                      </a:r>
                    </a:p>
                  </a:txBody>
                  <a:tcPr/>
                </a:tc>
                <a:tc>
                  <a:txBody>
                    <a:bodyPr/>
                    <a:lstStyle/>
                    <a:p>
                      <a:pPr algn="ctr"/>
                      <a:endParaRPr lang="en-GB" sz="1050" dirty="0">
                        <a:solidFill>
                          <a:schemeClr val="tx1"/>
                        </a:solidFill>
                        <a:latin typeface="Arial" panose="020B0604020202020204" pitchFamily="34" charset="0"/>
                        <a:cs typeface="Arial" panose="020B0604020202020204" pitchFamily="34" charset="0"/>
                      </a:endParaRPr>
                    </a:p>
                    <a:p>
                      <a:pPr algn="ctr"/>
                      <a:r>
                        <a:rPr lang="en-ZA" sz="1050" dirty="0">
                          <a:solidFill>
                            <a:schemeClr val="tx1"/>
                          </a:solidFill>
                          <a:latin typeface="Arial" panose="020B0604020202020204" pitchFamily="34" charset="0"/>
                          <a:cs typeface="Arial" panose="020B0604020202020204" pitchFamily="34" charset="0"/>
                        </a:rPr>
                        <a:t>No. of targets partially achieved</a:t>
                      </a:r>
                    </a:p>
                  </a:txBody>
                  <a:tcPr/>
                </a:tc>
                <a:tc>
                  <a:txBody>
                    <a:bodyPr/>
                    <a:lstStyle/>
                    <a:p>
                      <a:pPr algn="ctr"/>
                      <a:endParaRPr lang="en-GB" sz="1050" dirty="0">
                        <a:solidFill>
                          <a:schemeClr val="tx1"/>
                        </a:solidFill>
                        <a:latin typeface="Arial" panose="020B0604020202020204" pitchFamily="34" charset="0"/>
                        <a:cs typeface="Arial" panose="020B0604020202020204" pitchFamily="34" charset="0"/>
                      </a:endParaRPr>
                    </a:p>
                    <a:p>
                      <a:pPr algn="ctr"/>
                      <a:r>
                        <a:rPr lang="en-ZA" sz="1050" dirty="0">
                          <a:solidFill>
                            <a:schemeClr val="tx1"/>
                          </a:solidFill>
                          <a:latin typeface="Arial" panose="020B0604020202020204" pitchFamily="34" charset="0"/>
                          <a:cs typeface="Arial" panose="020B0604020202020204" pitchFamily="34" charset="0"/>
                        </a:rPr>
                        <a:t>No. of targets not met</a:t>
                      </a:r>
                    </a:p>
                  </a:txBody>
                  <a:tcPr/>
                </a:tc>
                <a:tc>
                  <a:txBody>
                    <a:bodyPr/>
                    <a:lstStyle/>
                    <a:p>
                      <a:pPr algn="ctr"/>
                      <a:endParaRPr lang="en-GB" sz="1050" dirty="0">
                        <a:solidFill>
                          <a:schemeClr val="tx1"/>
                        </a:solidFill>
                        <a:latin typeface="Arial" panose="020B0604020202020204" pitchFamily="34" charset="0"/>
                        <a:cs typeface="Arial" panose="020B0604020202020204" pitchFamily="34" charset="0"/>
                      </a:endParaRPr>
                    </a:p>
                    <a:p>
                      <a:pPr algn="ctr"/>
                      <a:r>
                        <a:rPr lang="en-ZA" sz="1050" dirty="0">
                          <a:solidFill>
                            <a:schemeClr val="tx1"/>
                          </a:solidFill>
                          <a:latin typeface="Arial" panose="020B0604020202020204" pitchFamily="34" charset="0"/>
                          <a:cs typeface="Arial" panose="020B0604020202020204" pitchFamily="34" charset="0"/>
                        </a:rPr>
                        <a:t>Achievement in percentages</a:t>
                      </a:r>
                    </a:p>
                  </a:txBody>
                  <a:tcPr/>
                </a:tc>
                <a:extLst>
                  <a:ext uri="{0D108BD9-81ED-4DB2-BD59-A6C34878D82A}">
                    <a16:rowId xmlns:a16="http://schemas.microsoft.com/office/drawing/2014/main" val="2200632621"/>
                  </a:ext>
                </a:extLst>
              </a:tr>
              <a:tr h="617770">
                <a:tc>
                  <a:txBody>
                    <a:bodyPr/>
                    <a:lstStyle/>
                    <a:p>
                      <a:pPr algn="ctr"/>
                      <a:endParaRPr lang="en-ZA"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Programme 1: Administration</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GB" sz="1050" b="1" dirty="0">
                          <a:latin typeface="Arial" panose="020B0604020202020204" pitchFamily="34" charset="0"/>
                          <a:cs typeface="Arial" panose="020B0604020202020204" pitchFamily="34" charset="0"/>
                        </a:rPr>
                        <a:t>8</a:t>
                      </a:r>
                      <a:endParaRPr lang="en-ZA" sz="1050" b="1" dirty="0">
                        <a:latin typeface="Arial" panose="020B0604020202020204" pitchFamily="34" charset="0"/>
                        <a:cs typeface="Arial" panose="020B0604020202020204" pitchFamily="34" charset="0"/>
                      </a:endParaRP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6</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2</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0</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75%</a:t>
                      </a:r>
                    </a:p>
                    <a:p>
                      <a:pPr algn="ctr"/>
                      <a:endParaRPr lang="en-ZA" sz="1050" b="1" dirty="0">
                        <a:latin typeface="Arial" panose="020B0604020202020204" pitchFamily="34" charset="0"/>
                        <a:cs typeface="Arial" panose="020B0604020202020204" pitchFamily="34" charset="0"/>
                      </a:endParaRPr>
                    </a:p>
                    <a:p>
                      <a:pPr algn="ctr"/>
                      <a:endParaRPr lang="en-ZA" sz="105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5752100"/>
                  </a:ext>
                </a:extLst>
              </a:tr>
              <a:tr h="485391">
                <a:tc>
                  <a:txBody>
                    <a:bodyPr/>
                    <a:lstStyle/>
                    <a:p>
                      <a:pPr algn="ctr"/>
                      <a:r>
                        <a:rPr lang="en-ZA" sz="1050" b="1" dirty="0">
                          <a:latin typeface="Arial" panose="020B0604020202020204" pitchFamily="34" charset="0"/>
                          <a:cs typeface="Arial" panose="020B0604020202020204" pitchFamily="34" charset="0"/>
                        </a:rPr>
                        <a:t>Programme 2: Legal Services and Conflict Resolution (LS&amp;CR)</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GB" sz="1050" b="1" dirty="0">
                          <a:latin typeface="Arial" panose="020B0604020202020204" pitchFamily="34" charset="0"/>
                          <a:cs typeface="Arial" panose="020B0604020202020204" pitchFamily="34" charset="0"/>
                        </a:rPr>
                        <a:t>4</a:t>
                      </a:r>
                      <a:endParaRPr lang="en-ZA" sz="1050" b="1" dirty="0">
                        <a:latin typeface="Arial" panose="020B0604020202020204" pitchFamily="34" charset="0"/>
                        <a:cs typeface="Arial" panose="020B0604020202020204" pitchFamily="34" charset="0"/>
                      </a:endParaRP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1</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2</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1</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25%</a:t>
                      </a:r>
                      <a:endParaRPr lang="en-GB" sz="105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72669485"/>
                  </a:ext>
                </a:extLst>
              </a:tr>
              <a:tr h="485391">
                <a:tc>
                  <a:txBody>
                    <a:bodyPr/>
                    <a:lstStyle/>
                    <a:p>
                      <a:pPr algn="ctr"/>
                      <a:r>
                        <a:rPr lang="en-GB" sz="1050" b="1" dirty="0">
                          <a:latin typeface="Arial" panose="020B0604020202020204" pitchFamily="34" charset="0"/>
                          <a:cs typeface="Arial" panose="020B0604020202020204" pitchFamily="34" charset="0"/>
                        </a:rPr>
                        <a:t>Programme 3: Public Engagement and Education (PEE)</a:t>
                      </a:r>
                      <a:endParaRPr lang="en-ZA" sz="1050" b="1" dirty="0">
                        <a:latin typeface="Arial" panose="020B0604020202020204" pitchFamily="34" charset="0"/>
                        <a:cs typeface="Arial" panose="020B0604020202020204" pitchFamily="34" charset="0"/>
                      </a:endParaRP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GB" sz="1050" b="1" dirty="0">
                          <a:latin typeface="Arial" panose="020B0604020202020204" pitchFamily="34" charset="0"/>
                          <a:cs typeface="Arial" panose="020B0604020202020204" pitchFamily="34" charset="0"/>
                        </a:rPr>
                        <a:t>3</a:t>
                      </a:r>
                      <a:endParaRPr lang="en-ZA" sz="1050" b="1" dirty="0">
                        <a:latin typeface="Arial" panose="020B0604020202020204" pitchFamily="34" charset="0"/>
                        <a:cs typeface="Arial" panose="020B0604020202020204" pitchFamily="34" charset="0"/>
                      </a:endParaRP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3</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0</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0</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2458659556"/>
                  </a:ext>
                </a:extLst>
              </a:tr>
              <a:tr h="582714">
                <a:tc>
                  <a:txBody>
                    <a:bodyPr/>
                    <a:lstStyle/>
                    <a:p>
                      <a:pPr algn="ctr"/>
                      <a:endParaRPr lang="en-GB" sz="1050" b="1" dirty="0">
                        <a:latin typeface="Arial" panose="020B0604020202020204" pitchFamily="34" charset="0"/>
                        <a:cs typeface="Arial" panose="020B0604020202020204" pitchFamily="34" charset="0"/>
                      </a:endParaRPr>
                    </a:p>
                    <a:p>
                      <a:pPr algn="ctr"/>
                      <a:r>
                        <a:rPr lang="en-GB" sz="1050" b="1" dirty="0">
                          <a:latin typeface="Arial" panose="020B0604020202020204" pitchFamily="34" charset="0"/>
                          <a:cs typeface="Arial" panose="020B0604020202020204" pitchFamily="34" charset="0"/>
                        </a:rPr>
                        <a:t>Programme 4: Research and Policy Development (RPD)</a:t>
                      </a:r>
                      <a:endParaRPr lang="en-ZA" sz="1050" b="1" dirty="0">
                        <a:latin typeface="Arial" panose="020B0604020202020204" pitchFamily="34" charset="0"/>
                        <a:cs typeface="Arial" panose="020B0604020202020204" pitchFamily="34" charset="0"/>
                      </a:endParaRP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GB" sz="1050" b="1" dirty="0">
                          <a:latin typeface="Arial" panose="020B0604020202020204" pitchFamily="34" charset="0"/>
                          <a:cs typeface="Arial" panose="020B0604020202020204" pitchFamily="34" charset="0"/>
                        </a:rPr>
                        <a:t>4</a:t>
                      </a:r>
                      <a:endParaRPr lang="en-ZA" sz="1050" b="1" dirty="0">
                        <a:latin typeface="Arial" panose="020B0604020202020204" pitchFamily="34" charset="0"/>
                        <a:cs typeface="Arial" panose="020B0604020202020204" pitchFamily="34" charset="0"/>
                      </a:endParaRP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5</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0</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0</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125%</a:t>
                      </a:r>
                    </a:p>
                  </a:txBody>
                  <a:tcPr/>
                </a:tc>
                <a:extLst>
                  <a:ext uri="{0D108BD9-81ED-4DB2-BD59-A6C34878D82A}">
                    <a16:rowId xmlns:a16="http://schemas.microsoft.com/office/drawing/2014/main" val="680049047"/>
                  </a:ext>
                </a:extLst>
              </a:tr>
              <a:tr h="617770">
                <a:tc>
                  <a:txBody>
                    <a:bodyPr/>
                    <a:lstStyle/>
                    <a:p>
                      <a:pPr algn="ctr"/>
                      <a:endParaRPr lang="en-GB" sz="1050" b="1" dirty="0">
                        <a:latin typeface="Arial" panose="020B0604020202020204" pitchFamily="34" charset="0"/>
                        <a:cs typeface="Arial" panose="020B0604020202020204" pitchFamily="34" charset="0"/>
                      </a:endParaRPr>
                    </a:p>
                    <a:p>
                      <a:pPr algn="ctr"/>
                      <a:r>
                        <a:rPr lang="en-GB" sz="1050" b="1" dirty="0">
                          <a:latin typeface="Arial" panose="020B0604020202020204" pitchFamily="34" charset="0"/>
                          <a:cs typeface="Arial" panose="020B0604020202020204" pitchFamily="34" charset="0"/>
                        </a:rPr>
                        <a:t>Programme 5: Communication, Marketing and IT and Linkages (CMIL)</a:t>
                      </a:r>
                      <a:endParaRPr lang="en-ZA" sz="1050" b="1" dirty="0">
                        <a:latin typeface="Arial" panose="020B0604020202020204" pitchFamily="34" charset="0"/>
                        <a:cs typeface="Arial" panose="020B0604020202020204" pitchFamily="34" charset="0"/>
                      </a:endParaRP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GB" sz="1050" b="1" dirty="0">
                          <a:latin typeface="Arial" panose="020B0604020202020204" pitchFamily="34" charset="0"/>
                          <a:cs typeface="Arial" panose="020B0604020202020204" pitchFamily="34" charset="0"/>
                        </a:rPr>
                        <a:t>3</a:t>
                      </a:r>
                      <a:endParaRPr lang="en-ZA" sz="1050" b="1" dirty="0">
                        <a:latin typeface="Arial" panose="020B0604020202020204" pitchFamily="34" charset="0"/>
                        <a:cs typeface="Arial" panose="020B0604020202020204" pitchFamily="34" charset="0"/>
                      </a:endParaRP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3</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0</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0</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3808475751"/>
                  </a:ext>
                </a:extLst>
              </a:tr>
              <a:tr h="582714">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TOTALS</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22</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18</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4</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1</a:t>
                      </a:r>
                    </a:p>
                  </a:txBody>
                  <a:tcPr/>
                </a:tc>
                <a:tc>
                  <a:txBody>
                    <a:bodyPr/>
                    <a:lstStyle/>
                    <a:p>
                      <a:pPr algn="ctr"/>
                      <a:endParaRPr lang="en-GB" sz="1050" b="1" dirty="0">
                        <a:latin typeface="Arial" panose="020B0604020202020204" pitchFamily="34" charset="0"/>
                        <a:cs typeface="Arial" panose="020B0604020202020204" pitchFamily="34" charset="0"/>
                      </a:endParaRPr>
                    </a:p>
                    <a:p>
                      <a:pPr algn="ctr"/>
                      <a:r>
                        <a:rPr lang="en-ZA" sz="1050" b="1" dirty="0">
                          <a:latin typeface="Arial" panose="020B0604020202020204" pitchFamily="34" charset="0"/>
                          <a:cs typeface="Arial" panose="020B0604020202020204" pitchFamily="34" charset="0"/>
                        </a:rPr>
                        <a:t>81.81%</a:t>
                      </a:r>
                    </a:p>
                  </a:txBody>
                  <a:tcPr/>
                </a:tc>
                <a:extLst>
                  <a:ext uri="{0D108BD9-81ED-4DB2-BD59-A6C34878D82A}">
                    <a16:rowId xmlns:a16="http://schemas.microsoft.com/office/drawing/2014/main" val="1351741449"/>
                  </a:ext>
                </a:extLst>
              </a:tr>
            </a:tbl>
          </a:graphicData>
        </a:graphic>
      </p:graphicFrame>
    </p:spTree>
    <p:extLst>
      <p:ext uri="{BB962C8B-B14F-4D97-AF65-F5344CB8AC3E}">
        <p14:creationId xmlns:p14="http://schemas.microsoft.com/office/powerpoint/2010/main" val="775042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16156</TotalTime>
  <Words>3444</Words>
  <Application>Microsoft Office PowerPoint</Application>
  <PresentationFormat>Widescreen</PresentationFormat>
  <Paragraphs>1220</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Arial Body</vt:lpstr>
      <vt:lpstr>Calibri</vt:lpstr>
      <vt:lpstr>Times New Roman</vt:lpstr>
      <vt:lpstr>Office Theme</vt:lpstr>
      <vt:lpstr>CRL Rights Commission</vt:lpstr>
      <vt:lpstr>Presentation Outline</vt:lpstr>
      <vt:lpstr>Audit Outcomes 2016/17-2020/21</vt:lpstr>
      <vt:lpstr>Strategy Plan 2020/2021 Impact Statement, Programmes and Outcomes </vt:lpstr>
      <vt:lpstr>Overview Strategy Plan 2020/2021 Outcomes and Outcome Indicators</vt:lpstr>
      <vt:lpstr>Our Vision, Mission and Values</vt:lpstr>
      <vt:lpstr>MTSF Priorities</vt:lpstr>
      <vt:lpstr> PART A:Progress towards the achievement of institutional impacts and Outcomes </vt:lpstr>
      <vt:lpstr>Summary of Performance on the 2020/21 Annual Targets per programme</vt:lpstr>
      <vt:lpstr>Summary of Overall Achievement: Graphical presentation- raw figures</vt:lpstr>
      <vt:lpstr>Organisational Overall Achievement </vt:lpstr>
      <vt:lpstr>PowerPoint Presentation</vt:lpstr>
      <vt:lpstr>Programme 1: Administration</vt:lpstr>
      <vt:lpstr>Programme 1: Administration       …continues</vt:lpstr>
      <vt:lpstr>Programme 1: Administration         …continues</vt:lpstr>
      <vt:lpstr>Graphic Presentation of Administration Achievements</vt:lpstr>
      <vt:lpstr>Programme 2: Legal Services and Conflict Resolution (LSCR) </vt:lpstr>
      <vt:lpstr>Programme 2: Legal Services and Conflict Resolution (LSCR)        …continues</vt:lpstr>
      <vt:lpstr>Graphic Presentation of Legal Services and Conflict Resolution Achievements</vt:lpstr>
      <vt:lpstr>Programme 3: Public Engagement and Education (PEE)</vt:lpstr>
      <vt:lpstr>Graphic Presentation of Public Engagement and Education Achievements</vt:lpstr>
      <vt:lpstr>Programme 4: Research and Policy Development (RPD)</vt:lpstr>
      <vt:lpstr>Graphic Presentation of Public Research and Policy Development  (RPD) achievements</vt:lpstr>
      <vt:lpstr>Programme 5: Communication, Marketing, IT and Linkages (CMIL)</vt:lpstr>
      <vt:lpstr>Summary of Targets not achieved and strategies to deal with them</vt:lpstr>
      <vt:lpstr>Graphic Presentation of Communication, Marketing, IT and Linkages Achievements</vt:lpstr>
      <vt:lpstr>PART B</vt:lpstr>
      <vt:lpstr>Allocation and Economic Classification</vt:lpstr>
      <vt:lpstr>Reasons for Underspending</vt:lpstr>
      <vt:lpstr>Report on the 2020/21 Irregular Expenditure</vt:lpstr>
      <vt:lpstr>Report on 2020/2021 Fruitless and Wasteful Expenditure</vt:lpstr>
      <vt:lpstr>PART C</vt:lpstr>
      <vt:lpstr>District Development Model</vt:lpstr>
      <vt:lpstr>Human Resources Related Matters</vt:lpstr>
      <vt:lpstr>Thank you</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nhlanhla</dc:creator>
  <cp:lastModifiedBy>Shereen Cassiem</cp:lastModifiedBy>
  <cp:revision>741</cp:revision>
  <cp:lastPrinted>2020-11-13T13:07:27Z</cp:lastPrinted>
  <dcterms:created xsi:type="dcterms:W3CDTF">2014-11-05T10:54:07Z</dcterms:created>
  <dcterms:modified xsi:type="dcterms:W3CDTF">2021-11-22T06:25:56Z</dcterms:modified>
</cp:coreProperties>
</file>