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1" r:id="rId2"/>
    <p:sldId id="570" r:id="rId3"/>
    <p:sldId id="672" r:id="rId4"/>
    <p:sldId id="616" r:id="rId5"/>
    <p:sldId id="617" r:id="rId6"/>
    <p:sldId id="674" r:id="rId7"/>
    <p:sldId id="618" r:id="rId8"/>
    <p:sldId id="676" r:id="rId9"/>
    <p:sldId id="658" r:id="rId10"/>
    <p:sldId id="659" r:id="rId11"/>
    <p:sldId id="660" r:id="rId12"/>
    <p:sldId id="661" r:id="rId13"/>
    <p:sldId id="662" r:id="rId14"/>
    <p:sldId id="663" r:id="rId15"/>
    <p:sldId id="664" r:id="rId16"/>
    <p:sldId id="615" r:id="rId17"/>
    <p:sldId id="677" r:id="rId18"/>
    <p:sldId id="284" r:id="rId19"/>
    <p:sldId id="678" r:id="rId20"/>
    <p:sldId id="665" r:id="rId21"/>
    <p:sldId id="666" r:id="rId22"/>
    <p:sldId id="667" r:id="rId23"/>
    <p:sldId id="668" r:id="rId24"/>
    <p:sldId id="670" r:id="rId25"/>
    <p:sldId id="669" r:id="rId26"/>
    <p:sldId id="673" r:id="rId27"/>
    <p:sldId id="640" r:id="rId28"/>
    <p:sldId id="671" r:id="rId29"/>
    <p:sldId id="675" r:id="rId3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p:restoredTop sz="94668"/>
  </p:normalViewPr>
  <p:slideViewPr>
    <p:cSldViewPr snapToGrid="0" snapToObjects="1">
      <p:cViewPr>
        <p:scale>
          <a:sx n="79" d="100"/>
          <a:sy n="79" d="100"/>
        </p:scale>
        <p:origin x="50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4B2A418-5F33-AD49-879F-E9CFFE734BB6}" type="datetimeFigureOut">
              <a:rPr lang="en-US" smtClean="0"/>
              <a:t>11/20/2021</a:t>
            </a:fld>
            <a:endParaRPr lang="en-US"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40B25522-45AE-D545-8CDF-8351EC6EA4D2}" type="slidenum">
              <a:rPr lang="en-US" smtClean="0"/>
              <a:t>‹#›</a:t>
            </a:fld>
            <a:endParaRPr lang="en-US" dirty="0"/>
          </a:p>
        </p:txBody>
      </p:sp>
    </p:spTree>
    <p:extLst>
      <p:ext uri="{BB962C8B-B14F-4D97-AF65-F5344CB8AC3E}">
        <p14:creationId xmlns:p14="http://schemas.microsoft.com/office/powerpoint/2010/main" val="380970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2</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0033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11</a:t>
            </a:fld>
            <a:endParaRPr lang="en-US" dirty="0"/>
          </a:p>
        </p:txBody>
      </p:sp>
    </p:spTree>
    <p:extLst>
      <p:ext uri="{BB962C8B-B14F-4D97-AF65-F5344CB8AC3E}">
        <p14:creationId xmlns:p14="http://schemas.microsoft.com/office/powerpoint/2010/main" val="30209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12</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65022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13</a:t>
            </a:fld>
            <a:endParaRPr lang="en-US" dirty="0"/>
          </a:p>
        </p:txBody>
      </p:sp>
    </p:spTree>
    <p:extLst>
      <p:ext uri="{BB962C8B-B14F-4D97-AF65-F5344CB8AC3E}">
        <p14:creationId xmlns:p14="http://schemas.microsoft.com/office/powerpoint/2010/main" val="34005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14</a:t>
            </a:fld>
            <a:endParaRPr lang="en-US" dirty="0"/>
          </a:p>
        </p:txBody>
      </p:sp>
    </p:spTree>
    <p:extLst>
      <p:ext uri="{BB962C8B-B14F-4D97-AF65-F5344CB8AC3E}">
        <p14:creationId xmlns:p14="http://schemas.microsoft.com/office/powerpoint/2010/main" val="269119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15</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13004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16</a:t>
            </a:fld>
            <a:endParaRPr lang="en-US" dirty="0"/>
          </a:p>
        </p:txBody>
      </p:sp>
    </p:spTree>
    <p:extLst>
      <p:ext uri="{BB962C8B-B14F-4D97-AF65-F5344CB8AC3E}">
        <p14:creationId xmlns:p14="http://schemas.microsoft.com/office/powerpoint/2010/main" val="401621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17</a:t>
            </a:fld>
            <a:endParaRPr lang="en-US" dirty="0"/>
          </a:p>
        </p:txBody>
      </p:sp>
    </p:spTree>
    <p:extLst>
      <p:ext uri="{BB962C8B-B14F-4D97-AF65-F5344CB8AC3E}">
        <p14:creationId xmlns:p14="http://schemas.microsoft.com/office/powerpoint/2010/main" val="352591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18</a:t>
            </a:fld>
            <a:endParaRPr lang="en-US" dirty="0"/>
          </a:p>
        </p:txBody>
      </p:sp>
    </p:spTree>
    <p:extLst>
      <p:ext uri="{BB962C8B-B14F-4D97-AF65-F5344CB8AC3E}">
        <p14:creationId xmlns:p14="http://schemas.microsoft.com/office/powerpoint/2010/main" val="335300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19</a:t>
            </a:fld>
            <a:endParaRPr lang="en-US" dirty="0"/>
          </a:p>
        </p:txBody>
      </p:sp>
    </p:spTree>
    <p:extLst>
      <p:ext uri="{BB962C8B-B14F-4D97-AF65-F5344CB8AC3E}">
        <p14:creationId xmlns:p14="http://schemas.microsoft.com/office/powerpoint/2010/main" val="319120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20</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94017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3</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09689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6442" indent="-287093">
              <a:defRPr>
                <a:solidFill>
                  <a:schemeClr val="tx1"/>
                </a:solidFill>
                <a:latin typeface="Century Gothic" panose="020B0502020202020204" pitchFamily="34" charset="0"/>
              </a:defRPr>
            </a:lvl2pPr>
            <a:lvl3pPr marL="1148372" indent="-229674">
              <a:defRPr>
                <a:solidFill>
                  <a:schemeClr val="tx1"/>
                </a:solidFill>
                <a:latin typeface="Century Gothic" panose="020B0502020202020204" pitchFamily="34" charset="0"/>
              </a:defRPr>
            </a:lvl3pPr>
            <a:lvl4pPr marL="1607721" indent="-229674">
              <a:defRPr>
                <a:solidFill>
                  <a:schemeClr val="tx1"/>
                </a:solidFill>
                <a:latin typeface="Century Gothic" panose="020B0502020202020204" pitchFamily="34" charset="0"/>
              </a:defRPr>
            </a:lvl4pPr>
            <a:lvl5pPr marL="2067070" indent="-229674">
              <a:defRPr>
                <a:solidFill>
                  <a:schemeClr val="tx1"/>
                </a:solidFill>
                <a:latin typeface="Century Gothic" panose="020B0502020202020204" pitchFamily="34" charset="0"/>
              </a:defRPr>
            </a:lvl5pPr>
            <a:lvl6pPr marL="2526419" indent="-229674" fontAlgn="base">
              <a:spcBef>
                <a:spcPct val="0"/>
              </a:spcBef>
              <a:spcAft>
                <a:spcPct val="0"/>
              </a:spcAft>
              <a:defRPr>
                <a:solidFill>
                  <a:schemeClr val="tx1"/>
                </a:solidFill>
                <a:latin typeface="Century Gothic" panose="020B0502020202020204" pitchFamily="34" charset="0"/>
              </a:defRPr>
            </a:lvl6pPr>
            <a:lvl7pPr marL="2985767" indent="-229674" fontAlgn="base">
              <a:spcBef>
                <a:spcPct val="0"/>
              </a:spcBef>
              <a:spcAft>
                <a:spcPct val="0"/>
              </a:spcAft>
              <a:defRPr>
                <a:solidFill>
                  <a:schemeClr val="tx1"/>
                </a:solidFill>
                <a:latin typeface="Century Gothic" panose="020B0502020202020204" pitchFamily="34" charset="0"/>
              </a:defRPr>
            </a:lvl7pPr>
            <a:lvl8pPr marL="3445116" indent="-229674" fontAlgn="base">
              <a:spcBef>
                <a:spcPct val="0"/>
              </a:spcBef>
              <a:spcAft>
                <a:spcPct val="0"/>
              </a:spcAft>
              <a:defRPr>
                <a:solidFill>
                  <a:schemeClr val="tx1"/>
                </a:solidFill>
                <a:latin typeface="Century Gothic" panose="020B0502020202020204" pitchFamily="34" charset="0"/>
              </a:defRPr>
            </a:lvl8pPr>
            <a:lvl9pPr marL="3904465" indent="-229674" fontAlgn="base">
              <a:spcBef>
                <a:spcPct val="0"/>
              </a:spcBef>
              <a:spcAft>
                <a:spcPct val="0"/>
              </a:spcAft>
              <a:defRPr>
                <a:solidFill>
                  <a:schemeClr val="tx1"/>
                </a:solidFill>
                <a:latin typeface="Century Gothic" panose="020B0502020202020204" pitchFamily="34" charset="0"/>
              </a:defRPr>
            </a:lvl9pPr>
          </a:lstStyle>
          <a:p>
            <a:pPr algn="l" defTabSz="918698" fontAlgn="base">
              <a:spcBef>
                <a:spcPct val="0"/>
              </a:spcBef>
              <a:spcAft>
                <a:spcPct val="0"/>
              </a:spcAft>
              <a:defRPr/>
            </a:pPr>
            <a:r>
              <a:rPr lang="en-US" altLang="en-US">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442" indent="-287093">
              <a:defRPr>
                <a:solidFill>
                  <a:schemeClr val="tx1"/>
                </a:solidFill>
                <a:latin typeface="Arial" panose="020B0604020202020204" pitchFamily="34" charset="0"/>
                <a:cs typeface="Arial" panose="020B0604020202020204" pitchFamily="34" charset="0"/>
              </a:defRPr>
            </a:lvl2pPr>
            <a:lvl3pPr marL="1148372" indent="-229674">
              <a:defRPr>
                <a:solidFill>
                  <a:schemeClr val="tx1"/>
                </a:solidFill>
                <a:latin typeface="Arial" panose="020B0604020202020204" pitchFamily="34" charset="0"/>
                <a:cs typeface="Arial" panose="020B0604020202020204" pitchFamily="34" charset="0"/>
              </a:defRPr>
            </a:lvl3pPr>
            <a:lvl4pPr marL="1607721" indent="-229674">
              <a:defRPr>
                <a:solidFill>
                  <a:schemeClr val="tx1"/>
                </a:solidFill>
                <a:latin typeface="Arial" panose="020B0604020202020204" pitchFamily="34" charset="0"/>
                <a:cs typeface="Arial" panose="020B0604020202020204" pitchFamily="34" charset="0"/>
              </a:defRPr>
            </a:lvl4pPr>
            <a:lvl5pPr marL="2067070" indent="-229674">
              <a:defRPr>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869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8698" fontAlgn="base">
                <a:spcBef>
                  <a:spcPct val="0"/>
                </a:spcBef>
                <a:spcAft>
                  <a:spcPct val="0"/>
                </a:spcAft>
              </a:pPr>
              <a:t>21</a:t>
            </a:fld>
            <a:endParaRPr lang="en-US" altLang="en-US">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26220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6442" indent="-287093">
              <a:defRPr>
                <a:solidFill>
                  <a:schemeClr val="tx1"/>
                </a:solidFill>
                <a:latin typeface="Century Gothic" panose="020B0502020202020204" pitchFamily="34" charset="0"/>
              </a:defRPr>
            </a:lvl2pPr>
            <a:lvl3pPr marL="1148372" indent="-229674">
              <a:defRPr>
                <a:solidFill>
                  <a:schemeClr val="tx1"/>
                </a:solidFill>
                <a:latin typeface="Century Gothic" panose="020B0502020202020204" pitchFamily="34" charset="0"/>
              </a:defRPr>
            </a:lvl3pPr>
            <a:lvl4pPr marL="1607721" indent="-229674">
              <a:defRPr>
                <a:solidFill>
                  <a:schemeClr val="tx1"/>
                </a:solidFill>
                <a:latin typeface="Century Gothic" panose="020B0502020202020204" pitchFamily="34" charset="0"/>
              </a:defRPr>
            </a:lvl4pPr>
            <a:lvl5pPr marL="2067070" indent="-229674">
              <a:defRPr>
                <a:solidFill>
                  <a:schemeClr val="tx1"/>
                </a:solidFill>
                <a:latin typeface="Century Gothic" panose="020B0502020202020204" pitchFamily="34" charset="0"/>
              </a:defRPr>
            </a:lvl5pPr>
            <a:lvl6pPr marL="2526419" indent="-229674" fontAlgn="base">
              <a:spcBef>
                <a:spcPct val="0"/>
              </a:spcBef>
              <a:spcAft>
                <a:spcPct val="0"/>
              </a:spcAft>
              <a:defRPr>
                <a:solidFill>
                  <a:schemeClr val="tx1"/>
                </a:solidFill>
                <a:latin typeface="Century Gothic" panose="020B0502020202020204" pitchFamily="34" charset="0"/>
              </a:defRPr>
            </a:lvl6pPr>
            <a:lvl7pPr marL="2985767" indent="-229674" fontAlgn="base">
              <a:spcBef>
                <a:spcPct val="0"/>
              </a:spcBef>
              <a:spcAft>
                <a:spcPct val="0"/>
              </a:spcAft>
              <a:defRPr>
                <a:solidFill>
                  <a:schemeClr val="tx1"/>
                </a:solidFill>
                <a:latin typeface="Century Gothic" panose="020B0502020202020204" pitchFamily="34" charset="0"/>
              </a:defRPr>
            </a:lvl7pPr>
            <a:lvl8pPr marL="3445116" indent="-229674" fontAlgn="base">
              <a:spcBef>
                <a:spcPct val="0"/>
              </a:spcBef>
              <a:spcAft>
                <a:spcPct val="0"/>
              </a:spcAft>
              <a:defRPr>
                <a:solidFill>
                  <a:schemeClr val="tx1"/>
                </a:solidFill>
                <a:latin typeface="Century Gothic" panose="020B0502020202020204" pitchFamily="34" charset="0"/>
              </a:defRPr>
            </a:lvl8pPr>
            <a:lvl9pPr marL="3904465" indent="-229674" fontAlgn="base">
              <a:spcBef>
                <a:spcPct val="0"/>
              </a:spcBef>
              <a:spcAft>
                <a:spcPct val="0"/>
              </a:spcAft>
              <a:defRPr>
                <a:solidFill>
                  <a:schemeClr val="tx1"/>
                </a:solidFill>
                <a:latin typeface="Century Gothic" panose="020B0502020202020204" pitchFamily="34" charset="0"/>
              </a:defRPr>
            </a:lvl9pPr>
          </a:lstStyle>
          <a:p>
            <a:pPr algn="l" defTabSz="918698" fontAlgn="base">
              <a:spcBef>
                <a:spcPct val="0"/>
              </a:spcBef>
              <a:spcAft>
                <a:spcPct val="0"/>
              </a:spcAft>
              <a:defRPr/>
            </a:pPr>
            <a:r>
              <a:rPr lang="en-US" altLang="en-US">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442" indent="-287093">
              <a:defRPr>
                <a:solidFill>
                  <a:schemeClr val="tx1"/>
                </a:solidFill>
                <a:latin typeface="Arial" panose="020B0604020202020204" pitchFamily="34" charset="0"/>
                <a:cs typeface="Arial" panose="020B0604020202020204" pitchFamily="34" charset="0"/>
              </a:defRPr>
            </a:lvl2pPr>
            <a:lvl3pPr marL="1148372" indent="-229674">
              <a:defRPr>
                <a:solidFill>
                  <a:schemeClr val="tx1"/>
                </a:solidFill>
                <a:latin typeface="Arial" panose="020B0604020202020204" pitchFamily="34" charset="0"/>
                <a:cs typeface="Arial" panose="020B0604020202020204" pitchFamily="34" charset="0"/>
              </a:defRPr>
            </a:lvl3pPr>
            <a:lvl4pPr marL="1607721" indent="-229674">
              <a:defRPr>
                <a:solidFill>
                  <a:schemeClr val="tx1"/>
                </a:solidFill>
                <a:latin typeface="Arial" panose="020B0604020202020204" pitchFamily="34" charset="0"/>
                <a:cs typeface="Arial" panose="020B0604020202020204" pitchFamily="34" charset="0"/>
              </a:defRPr>
            </a:lvl4pPr>
            <a:lvl5pPr marL="2067070" indent="-229674">
              <a:defRPr>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869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8698" fontAlgn="base">
                <a:spcBef>
                  <a:spcPct val="0"/>
                </a:spcBef>
                <a:spcAft>
                  <a:spcPct val="0"/>
                </a:spcAft>
              </a:pPr>
              <a:t>22</a:t>
            </a:fld>
            <a:endParaRPr lang="en-US" altLang="en-US">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61728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23</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827134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24</a:t>
            </a:fld>
            <a:endParaRPr lang="en-US" dirty="0"/>
          </a:p>
        </p:txBody>
      </p:sp>
    </p:spTree>
    <p:extLst>
      <p:ext uri="{BB962C8B-B14F-4D97-AF65-F5344CB8AC3E}">
        <p14:creationId xmlns:p14="http://schemas.microsoft.com/office/powerpoint/2010/main" val="1290288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25</a:t>
            </a:fld>
            <a:endParaRPr lang="en-US" dirty="0"/>
          </a:p>
        </p:txBody>
      </p:sp>
    </p:spTree>
    <p:extLst>
      <p:ext uri="{BB962C8B-B14F-4D97-AF65-F5344CB8AC3E}">
        <p14:creationId xmlns:p14="http://schemas.microsoft.com/office/powerpoint/2010/main" val="2817244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26</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253752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27</a:t>
            </a:fld>
            <a:endParaRPr lang="en-US" dirty="0"/>
          </a:p>
        </p:txBody>
      </p:sp>
    </p:spTree>
    <p:extLst>
      <p:ext uri="{BB962C8B-B14F-4D97-AF65-F5344CB8AC3E}">
        <p14:creationId xmlns:p14="http://schemas.microsoft.com/office/powerpoint/2010/main" val="2662015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28</a:t>
            </a:fld>
            <a:endParaRPr lang="en-US" dirty="0"/>
          </a:p>
        </p:txBody>
      </p:sp>
    </p:spTree>
    <p:extLst>
      <p:ext uri="{BB962C8B-B14F-4D97-AF65-F5344CB8AC3E}">
        <p14:creationId xmlns:p14="http://schemas.microsoft.com/office/powerpoint/2010/main" val="1386904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29</a:t>
            </a:fld>
            <a:endParaRPr lang="en-US" dirty="0"/>
          </a:p>
        </p:txBody>
      </p:sp>
    </p:spTree>
    <p:extLst>
      <p:ext uri="{BB962C8B-B14F-4D97-AF65-F5344CB8AC3E}">
        <p14:creationId xmlns:p14="http://schemas.microsoft.com/office/powerpoint/2010/main" val="16531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4</a:t>
            </a:fld>
            <a:endParaRPr lang="en-US" dirty="0"/>
          </a:p>
        </p:txBody>
      </p:sp>
    </p:spTree>
    <p:extLst>
      <p:ext uri="{BB962C8B-B14F-4D97-AF65-F5344CB8AC3E}">
        <p14:creationId xmlns:p14="http://schemas.microsoft.com/office/powerpoint/2010/main" val="142556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Times" panose="02020603050405020304" pitchFamily="18" charset="0"/>
              <a:ea typeface="MS PGothic" panose="020B0600070205080204" pitchFamily="34" charset="-128"/>
            </a:endParaRPr>
          </a:p>
        </p:txBody>
      </p:sp>
      <p:sp>
        <p:nvSpPr>
          <p:cNvPr id="50180" name="Footer Placeholder 3"/>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5248" indent="-286634">
              <a:defRPr>
                <a:solidFill>
                  <a:schemeClr val="tx1"/>
                </a:solidFill>
                <a:latin typeface="Century Gothic" panose="020B0502020202020204" pitchFamily="34" charset="0"/>
              </a:defRPr>
            </a:lvl2pPr>
            <a:lvl3pPr marL="1146535" indent="-229307">
              <a:defRPr>
                <a:solidFill>
                  <a:schemeClr val="tx1"/>
                </a:solidFill>
                <a:latin typeface="Century Gothic" panose="020B0502020202020204" pitchFamily="34" charset="0"/>
              </a:defRPr>
            </a:lvl3pPr>
            <a:lvl4pPr marL="1605149" indent="-229307">
              <a:defRPr>
                <a:solidFill>
                  <a:schemeClr val="tx1"/>
                </a:solidFill>
                <a:latin typeface="Century Gothic" panose="020B0502020202020204" pitchFamily="34" charset="0"/>
              </a:defRPr>
            </a:lvl4pPr>
            <a:lvl5pPr marL="2063763" indent="-229307">
              <a:defRPr>
                <a:solidFill>
                  <a:schemeClr val="tx1"/>
                </a:solidFill>
                <a:latin typeface="Century Gothic" panose="020B0502020202020204" pitchFamily="34" charset="0"/>
              </a:defRPr>
            </a:lvl5pPr>
            <a:lvl6pPr marL="2522377" indent="-229307" fontAlgn="base">
              <a:spcBef>
                <a:spcPct val="0"/>
              </a:spcBef>
              <a:spcAft>
                <a:spcPct val="0"/>
              </a:spcAft>
              <a:defRPr>
                <a:solidFill>
                  <a:schemeClr val="tx1"/>
                </a:solidFill>
                <a:latin typeface="Century Gothic" panose="020B0502020202020204" pitchFamily="34" charset="0"/>
              </a:defRPr>
            </a:lvl6pPr>
            <a:lvl7pPr marL="2980990" indent="-229307" fontAlgn="base">
              <a:spcBef>
                <a:spcPct val="0"/>
              </a:spcBef>
              <a:spcAft>
                <a:spcPct val="0"/>
              </a:spcAft>
              <a:defRPr>
                <a:solidFill>
                  <a:schemeClr val="tx1"/>
                </a:solidFill>
                <a:latin typeface="Century Gothic" panose="020B0502020202020204" pitchFamily="34" charset="0"/>
              </a:defRPr>
            </a:lvl7pPr>
            <a:lvl8pPr marL="3439604" indent="-229307" fontAlgn="base">
              <a:spcBef>
                <a:spcPct val="0"/>
              </a:spcBef>
              <a:spcAft>
                <a:spcPct val="0"/>
              </a:spcAft>
              <a:defRPr>
                <a:solidFill>
                  <a:schemeClr val="tx1"/>
                </a:solidFill>
                <a:latin typeface="Century Gothic" panose="020B0502020202020204" pitchFamily="34" charset="0"/>
              </a:defRPr>
            </a:lvl8pPr>
            <a:lvl9pPr marL="3898218" indent="-229307" fontAlgn="base">
              <a:spcBef>
                <a:spcPct val="0"/>
              </a:spcBef>
              <a:spcAft>
                <a:spcPct val="0"/>
              </a:spcAft>
              <a:defRPr>
                <a:solidFill>
                  <a:schemeClr val="tx1"/>
                </a:solidFill>
                <a:latin typeface="Century Gothic" panose="020B0502020202020204" pitchFamily="34" charset="0"/>
              </a:defRPr>
            </a:lvl9pPr>
          </a:lstStyle>
          <a:p>
            <a:pPr algn="l" defTabSz="917228" fontAlgn="base">
              <a:spcBef>
                <a:spcPct val="0"/>
              </a:spcBef>
              <a:spcAft>
                <a:spcPct val="0"/>
              </a:spcAft>
              <a:defRPr/>
            </a:pPr>
            <a:r>
              <a:rPr lang="en-US" altLang="en-US" dirty="0">
                <a:solidFill>
                  <a:srgbClr val="000000"/>
                </a:solidFill>
                <a:latin typeface="Calibri" panose="020F0502020204030204" pitchFamily="34" charset="0"/>
              </a:rPr>
              <a:t>CONFIDENTIAL</a:t>
            </a: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5248" indent="-286634">
              <a:defRPr>
                <a:solidFill>
                  <a:schemeClr val="tx1"/>
                </a:solidFill>
                <a:latin typeface="Arial" panose="020B0604020202020204" pitchFamily="34" charset="0"/>
                <a:cs typeface="Arial" panose="020B0604020202020204" pitchFamily="34" charset="0"/>
              </a:defRPr>
            </a:lvl2pPr>
            <a:lvl3pPr marL="1146535" indent="-229307">
              <a:defRPr>
                <a:solidFill>
                  <a:schemeClr val="tx1"/>
                </a:solidFill>
                <a:latin typeface="Arial" panose="020B0604020202020204" pitchFamily="34" charset="0"/>
                <a:cs typeface="Arial" panose="020B0604020202020204" pitchFamily="34" charset="0"/>
              </a:defRPr>
            </a:lvl3pPr>
            <a:lvl4pPr marL="1605149" indent="-229307">
              <a:defRPr>
                <a:solidFill>
                  <a:schemeClr val="tx1"/>
                </a:solidFill>
                <a:latin typeface="Arial" panose="020B0604020202020204" pitchFamily="34" charset="0"/>
                <a:cs typeface="Arial" panose="020B0604020202020204" pitchFamily="34" charset="0"/>
              </a:defRPr>
            </a:lvl4pPr>
            <a:lvl5pPr marL="2063763" indent="-229307">
              <a:defRPr>
                <a:solidFill>
                  <a:schemeClr val="tx1"/>
                </a:solidFill>
                <a:latin typeface="Arial" panose="020B0604020202020204" pitchFamily="34" charset="0"/>
                <a:cs typeface="Arial" panose="020B0604020202020204" pitchFamily="34" charset="0"/>
              </a:defRPr>
            </a:lvl5pPr>
            <a:lvl6pPr marL="2522377"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0990"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604"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218" indent="-2293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7228" fontAlgn="base">
              <a:spcBef>
                <a:spcPct val="0"/>
              </a:spcBef>
              <a:spcAft>
                <a:spcPct val="0"/>
              </a:spcAft>
            </a:pPr>
            <a:fld id="{71BBEA30-EEC2-4C2D-B11E-5460B73B2625}" type="slidenum">
              <a:rPr lang="en-US" altLang="en-US">
                <a:solidFill>
                  <a:srgbClr val="000000"/>
                </a:solidFill>
                <a:latin typeface="Times" panose="02020603050405020304" pitchFamily="18" charset="0"/>
                <a:ea typeface="MS PGothic" panose="020B0600070205080204" pitchFamily="34" charset="-128"/>
              </a:rPr>
              <a:pPr defTabSz="917228" fontAlgn="base">
                <a:spcBef>
                  <a:spcPct val="0"/>
                </a:spcBef>
                <a:spcAft>
                  <a:spcPct val="0"/>
                </a:spcAft>
              </a:pPr>
              <a:t>5</a:t>
            </a:fld>
            <a:endParaRPr lang="en-US" altLang="en-US" dirty="0">
              <a:solidFill>
                <a:srgbClr val="000000"/>
              </a:solidFill>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27683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6</a:t>
            </a:fld>
            <a:endParaRPr lang="en-US" dirty="0"/>
          </a:p>
        </p:txBody>
      </p:sp>
    </p:spTree>
    <p:extLst>
      <p:ext uri="{BB962C8B-B14F-4D97-AF65-F5344CB8AC3E}">
        <p14:creationId xmlns:p14="http://schemas.microsoft.com/office/powerpoint/2010/main" val="151391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7</a:t>
            </a:fld>
            <a:endParaRPr lang="en-US" dirty="0"/>
          </a:p>
        </p:txBody>
      </p:sp>
    </p:spTree>
    <p:extLst>
      <p:ext uri="{BB962C8B-B14F-4D97-AF65-F5344CB8AC3E}">
        <p14:creationId xmlns:p14="http://schemas.microsoft.com/office/powerpoint/2010/main" val="14310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8</a:t>
            </a:fld>
            <a:endParaRPr lang="en-US" dirty="0"/>
          </a:p>
        </p:txBody>
      </p:sp>
    </p:spTree>
    <p:extLst>
      <p:ext uri="{BB962C8B-B14F-4D97-AF65-F5344CB8AC3E}">
        <p14:creationId xmlns:p14="http://schemas.microsoft.com/office/powerpoint/2010/main" val="300987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9</a:t>
            </a:fld>
            <a:endParaRPr lang="en-US" dirty="0"/>
          </a:p>
        </p:txBody>
      </p:sp>
    </p:spTree>
    <p:extLst>
      <p:ext uri="{BB962C8B-B14F-4D97-AF65-F5344CB8AC3E}">
        <p14:creationId xmlns:p14="http://schemas.microsoft.com/office/powerpoint/2010/main" val="173720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A8331-3277-364C-9B57-25859E12BB84}" type="slidenum">
              <a:rPr lang="en-US" smtClean="0"/>
              <a:t>10</a:t>
            </a:fld>
            <a:endParaRPr lang="en-US" dirty="0"/>
          </a:p>
        </p:txBody>
      </p:sp>
    </p:spTree>
    <p:extLst>
      <p:ext uri="{BB962C8B-B14F-4D97-AF65-F5344CB8AC3E}">
        <p14:creationId xmlns:p14="http://schemas.microsoft.com/office/powerpoint/2010/main" val="207342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3C05-7A05-9243-AD1E-C80D28E683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567965-27C3-C641-8C91-2178E65F7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DC7BE2-64FC-6045-8F27-FC02B24CD639}"/>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5" name="Footer Placeholder 4">
            <a:extLst>
              <a:ext uri="{FF2B5EF4-FFF2-40B4-BE49-F238E27FC236}">
                <a16:creationId xmlns:a16="http://schemas.microsoft.com/office/drawing/2014/main" id="{D9ADAB02-49A7-E349-94F1-E87761A80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44025B-E742-1C41-8F66-F9CE9CCFE930}"/>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347069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62D-A75C-AF41-91B7-86B1150F2AB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999670-64E5-D64F-B173-DB88030A37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4B941-0270-D744-AEB1-835F8EDC5839}"/>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5" name="Footer Placeholder 4">
            <a:extLst>
              <a:ext uri="{FF2B5EF4-FFF2-40B4-BE49-F238E27FC236}">
                <a16:creationId xmlns:a16="http://schemas.microsoft.com/office/drawing/2014/main" id="{EF6B5B14-7D37-E646-AF47-FCC3EC8DED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F76049-1257-0F4A-A64B-542FD110DB83}"/>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113327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5B347-1C06-6C4A-9649-B86283D14AD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FE3CD3-C3AA-9D4C-BB77-2BFA750F01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234B96-AC22-0C40-968D-A1E4C1F7D53C}"/>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5" name="Footer Placeholder 4">
            <a:extLst>
              <a:ext uri="{FF2B5EF4-FFF2-40B4-BE49-F238E27FC236}">
                <a16:creationId xmlns:a16="http://schemas.microsoft.com/office/drawing/2014/main" id="{F92D2368-4ECB-2B49-89F8-A49677496C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AB0122-50D7-8E45-B10B-D807AE387584}"/>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129203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A141-B729-6543-B5C5-76AFD6C67E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12B572-3BFF-A04A-A2BF-7577648204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1D2DD8-78B4-DB4A-98EE-A31BA1A68103}"/>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5" name="Footer Placeholder 4">
            <a:extLst>
              <a:ext uri="{FF2B5EF4-FFF2-40B4-BE49-F238E27FC236}">
                <a16:creationId xmlns:a16="http://schemas.microsoft.com/office/drawing/2014/main" id="{E189C2C7-482C-484E-BA98-08B5551D1F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595349-6F3A-014A-B990-91CB064C46B8}"/>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118888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8BFA-ABE6-424A-A8E6-92CF255304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8D188E-3D94-3A44-A595-50E1CED7A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47260C-4B5C-D345-AD36-B1F240B5189D}"/>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5" name="Footer Placeholder 4">
            <a:extLst>
              <a:ext uri="{FF2B5EF4-FFF2-40B4-BE49-F238E27FC236}">
                <a16:creationId xmlns:a16="http://schemas.microsoft.com/office/drawing/2014/main" id="{8C1FE3BF-C440-D64A-B0FE-C02344983E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100064-3D4D-DB42-991D-4924D6494FD2}"/>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28949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475-340F-AE44-89C2-34B37E1DA2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85AC8A-A2EB-C24C-92E5-480833C202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81E2563-06ED-7D47-AF97-6652AD2877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8978071-1FF0-4B49-91A7-C3BBEDCDBD25}"/>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6" name="Footer Placeholder 5">
            <a:extLst>
              <a:ext uri="{FF2B5EF4-FFF2-40B4-BE49-F238E27FC236}">
                <a16:creationId xmlns:a16="http://schemas.microsoft.com/office/drawing/2014/main" id="{82791E9E-D34E-1440-8EFF-ADFC2CC724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A1B035-4C3C-7E40-892A-5451BB30D038}"/>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38898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3BD9-0861-E145-B63B-0D1676C3EF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745C2B-1348-5E4D-BDCB-D547A0D10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169086-E3E8-3D43-995A-0C6CE2B9E4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8F2D0E-FF58-3642-A735-EE0A154CC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B66A35-8722-9847-977C-C68194C3E1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1D44B9-3DFC-B24A-9CB4-A4C3B3F12053}"/>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8" name="Footer Placeholder 7">
            <a:extLst>
              <a:ext uri="{FF2B5EF4-FFF2-40B4-BE49-F238E27FC236}">
                <a16:creationId xmlns:a16="http://schemas.microsoft.com/office/drawing/2014/main" id="{E0B169B2-B836-B045-8E3D-404160E575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197B53-C63D-A149-8397-C7D18A26091C}"/>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31725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ED3-58E0-A349-9429-9F2448328AD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C42F70B-1BA2-924E-A43D-5603C758C812}"/>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4" name="Footer Placeholder 3">
            <a:extLst>
              <a:ext uri="{FF2B5EF4-FFF2-40B4-BE49-F238E27FC236}">
                <a16:creationId xmlns:a16="http://schemas.microsoft.com/office/drawing/2014/main" id="{2300AB61-3234-1049-92BE-F8BA264F30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C39F46-E33E-B145-86B7-E29959ADEE7D}"/>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126841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8D4E6-E872-1D45-8A85-3F4930308065}"/>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3" name="Footer Placeholder 2">
            <a:extLst>
              <a:ext uri="{FF2B5EF4-FFF2-40B4-BE49-F238E27FC236}">
                <a16:creationId xmlns:a16="http://schemas.microsoft.com/office/drawing/2014/main" id="{11270909-AB52-BD47-A439-B0CC4C37CE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A46C36-DB96-CD4E-9380-50FFB881B1EE}"/>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427370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38C4-2566-F04A-BAE8-0CCB0AC016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77DD845-35DB-0540-9900-2132C4D40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A190790-6A50-3F49-8923-495F88BAF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EF9BE7-A450-2F49-B31F-D5281D5D9E7B}"/>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6" name="Footer Placeholder 5">
            <a:extLst>
              <a:ext uri="{FF2B5EF4-FFF2-40B4-BE49-F238E27FC236}">
                <a16:creationId xmlns:a16="http://schemas.microsoft.com/office/drawing/2014/main" id="{FDD6991A-96E3-DA4A-B818-C1AC03046B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869183-0147-9A46-9B74-4FB60D58792A}"/>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181079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38C6-7B40-8145-AFF5-38E5936346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A49122-C951-F743-B55E-E4DAE170E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C48889-B390-B246-9D0B-213438BB9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12F3E0-D6A2-AE4D-92A4-2C8ABA8BDBEB}"/>
              </a:ext>
            </a:extLst>
          </p:cNvPr>
          <p:cNvSpPr>
            <a:spLocks noGrp="1"/>
          </p:cNvSpPr>
          <p:nvPr>
            <p:ph type="dt" sz="half" idx="10"/>
          </p:nvPr>
        </p:nvSpPr>
        <p:spPr/>
        <p:txBody>
          <a:bodyPr/>
          <a:lstStyle/>
          <a:p>
            <a:fld id="{62719CA2-11E7-0B41-8CE7-2DCD9BB1EF51}" type="datetimeFigureOut">
              <a:rPr lang="en-US" smtClean="0"/>
              <a:t>11/20/2021</a:t>
            </a:fld>
            <a:endParaRPr lang="en-US" dirty="0"/>
          </a:p>
        </p:txBody>
      </p:sp>
      <p:sp>
        <p:nvSpPr>
          <p:cNvPr id="6" name="Footer Placeholder 5">
            <a:extLst>
              <a:ext uri="{FF2B5EF4-FFF2-40B4-BE49-F238E27FC236}">
                <a16:creationId xmlns:a16="http://schemas.microsoft.com/office/drawing/2014/main" id="{6271442D-D66D-8C4A-A076-56FC0AD814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679BAD-DE75-9345-9E51-0574FD9999E9}"/>
              </a:ext>
            </a:extLst>
          </p:cNvPr>
          <p:cNvSpPr>
            <a:spLocks noGrp="1"/>
          </p:cNvSpPr>
          <p:nvPr>
            <p:ph type="sldNum" sz="quarter" idx="12"/>
          </p:nvPr>
        </p:nvSpPr>
        <p:spPr/>
        <p:txBody>
          <a:bodyPr/>
          <a:lstStyle/>
          <a:p>
            <a:fld id="{B935CC0D-6946-D54E-888C-818C9C223BE0}" type="slidenum">
              <a:rPr lang="en-US" smtClean="0"/>
              <a:t>‹#›</a:t>
            </a:fld>
            <a:endParaRPr lang="en-US" dirty="0"/>
          </a:p>
        </p:txBody>
      </p:sp>
    </p:spTree>
    <p:extLst>
      <p:ext uri="{BB962C8B-B14F-4D97-AF65-F5344CB8AC3E}">
        <p14:creationId xmlns:p14="http://schemas.microsoft.com/office/powerpoint/2010/main" val="16686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E86ACC-91A1-9B4F-8AF2-8FD44B29A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15C283-DC24-9742-9C84-799F7643D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72F433-6974-8746-987B-731BAB62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19CA2-11E7-0B41-8CE7-2DCD9BB1EF51}" type="datetimeFigureOut">
              <a:rPr lang="en-US" smtClean="0"/>
              <a:t>11/20/2021</a:t>
            </a:fld>
            <a:endParaRPr lang="en-US" dirty="0"/>
          </a:p>
        </p:txBody>
      </p:sp>
      <p:sp>
        <p:nvSpPr>
          <p:cNvPr id="5" name="Footer Placeholder 4">
            <a:extLst>
              <a:ext uri="{FF2B5EF4-FFF2-40B4-BE49-F238E27FC236}">
                <a16:creationId xmlns:a16="http://schemas.microsoft.com/office/drawing/2014/main" id="{BF2FF495-2699-AB4C-8F47-A5890724C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27A73E-1FE8-1F4C-84B8-2E8C30684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5CC0D-6946-D54E-888C-818C9C223BE0}" type="slidenum">
              <a:rPr lang="en-US" smtClean="0"/>
              <a:t>‹#›</a:t>
            </a:fld>
            <a:endParaRPr lang="en-US" dirty="0"/>
          </a:p>
        </p:txBody>
      </p:sp>
    </p:spTree>
    <p:extLst>
      <p:ext uri="{BB962C8B-B14F-4D97-AF65-F5344CB8AC3E}">
        <p14:creationId xmlns:p14="http://schemas.microsoft.com/office/powerpoint/2010/main" val="65847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0"/>
          <p:cNvSpPr txBox="1">
            <a:spLocks/>
          </p:cNvSpPr>
          <p:nvPr/>
        </p:nvSpPr>
        <p:spPr>
          <a:xfrm>
            <a:off x="-63966" y="5921185"/>
            <a:ext cx="12255965" cy="883029"/>
          </a:xfrm>
          <a:prstGeom prst="rect">
            <a:avLst/>
          </a:prstGeom>
          <a:solidFill>
            <a:schemeClr val="accent2">
              <a:lumMod val="75000"/>
            </a:schemeClr>
          </a:solidFill>
        </p:spPr>
        <p:txBody>
          <a:bodyPr anchor="ctr"/>
          <a:lstStyle>
            <a:defPPr>
              <a:defRPr lang="en-US"/>
            </a:defPPr>
            <a:lvl1pPr marL="0" algn="ctr" defTabSz="914400" rtl="0" eaLnBrk="1" latinLnBrk="0" hangingPunct="1">
              <a:defRPr sz="1600" b="0" i="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Century Gothic" panose="020B0502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651760" cy="1989792"/>
          </a:xfrm>
          <a:prstGeom prst="rect">
            <a:avLst/>
          </a:prstGeom>
        </p:spPr>
      </p:pic>
      <p:pic>
        <p:nvPicPr>
          <p:cNvPr id="5" name="Picture 4"/>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3962400"/>
            <a:ext cx="2653200" cy="1990800"/>
          </a:xfrm>
          <a:prstGeom prst="rect">
            <a:avLst/>
          </a:prstGeom>
        </p:spPr>
      </p:pic>
      <p:pic>
        <p:nvPicPr>
          <p:cNvPr id="6" name="Picture 5"/>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1981200"/>
            <a:ext cx="2653200" cy="1990800"/>
          </a:xfrm>
          <a:prstGeom prst="rect">
            <a:avLst/>
          </a:prstGeom>
        </p:spPr>
      </p:pic>
      <p:pic>
        <p:nvPicPr>
          <p:cNvPr id="7" name="Picture 6"/>
          <p:cNvPicPr>
            <a:picLocks/>
          </p:cNvPicPr>
          <p:nvPr/>
        </p:nvPicPr>
        <p:blipFill>
          <a:blip r:embed="rId5" cstate="email">
            <a:extLst>
              <a:ext uri="{28A0092B-C50C-407E-A947-70E740481C1C}">
                <a14:useLocalDpi xmlns:a14="http://schemas.microsoft.com/office/drawing/2010/main"/>
              </a:ext>
            </a:extLst>
          </a:blip>
          <a:stretch>
            <a:fillRect/>
          </a:stretch>
        </p:blipFill>
        <p:spPr>
          <a:xfrm>
            <a:off x="2956560" y="2200200"/>
            <a:ext cx="2653200" cy="1990800"/>
          </a:xfrm>
          <a:prstGeom prst="rect">
            <a:avLst/>
          </a:prstGeom>
        </p:spPr>
      </p:pic>
      <p:sp>
        <p:nvSpPr>
          <p:cNvPr id="8" name="Google Shape;10;p2"/>
          <p:cNvSpPr/>
          <p:nvPr/>
        </p:nvSpPr>
        <p:spPr>
          <a:xfrm>
            <a:off x="2651760" y="0"/>
            <a:ext cx="6885600" cy="5953200"/>
          </a:xfrm>
          <a:prstGeom prst="chord">
            <a:avLst>
              <a:gd name="adj1" fmla="val 2673960"/>
              <a:gd name="adj2" fmla="val 18921779"/>
            </a:avLst>
          </a:prstGeom>
          <a:solidFill>
            <a:schemeClr val="bg1"/>
          </a:solidFill>
          <a:ln>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2400" b="1" kern="0" dirty="0" smtClean="0">
                <a:solidFill>
                  <a:prstClr val="black"/>
                </a:solidFill>
                <a:latin typeface="Century Gothic" panose="020B0502020202020204" pitchFamily="34" charset="0"/>
              </a:rPr>
              <a:t>UPDATE ON THE </a:t>
            </a:r>
          </a:p>
          <a:p>
            <a:pPr marL="0" marR="0" lvl="0" indent="0" algn="ctr" defTabSz="914400" eaLnBrk="1" fontAlgn="auto" latinLnBrk="0" hangingPunct="1">
              <a:lnSpc>
                <a:spcPct val="100000"/>
              </a:lnSpc>
              <a:spcBef>
                <a:spcPts val="0"/>
              </a:spcBef>
              <a:spcAft>
                <a:spcPts val="0"/>
              </a:spcAft>
              <a:buClrTx/>
              <a:buSzTx/>
              <a:buFontTx/>
              <a:buNone/>
              <a:tabLst/>
              <a:defRPr/>
            </a:pPr>
            <a:r>
              <a:rPr lang="en-ZA" sz="2400" b="1" kern="0" dirty="0" smtClean="0">
                <a:solidFill>
                  <a:prstClr val="black"/>
                </a:solidFill>
                <a:latin typeface="Century Gothic" panose="020B0502020202020204" pitchFamily="34" charset="0"/>
              </a:rPr>
              <a:t>OPERATIONALIZATION </a:t>
            </a:r>
          </a:p>
          <a:p>
            <a:pPr marL="0" marR="0" lvl="0" indent="0" algn="ctr" defTabSz="914400" eaLnBrk="1" fontAlgn="auto" latinLnBrk="0" hangingPunct="1">
              <a:lnSpc>
                <a:spcPct val="100000"/>
              </a:lnSpc>
              <a:spcBef>
                <a:spcPts val="0"/>
              </a:spcBef>
              <a:spcAft>
                <a:spcPts val="0"/>
              </a:spcAft>
              <a:buClrTx/>
              <a:buSzTx/>
              <a:buFontTx/>
              <a:buNone/>
              <a:tabLst/>
              <a:defRPr/>
            </a:pPr>
            <a:r>
              <a:rPr lang="en-ZA" sz="2400" b="1" kern="0" dirty="0" smtClean="0">
                <a:solidFill>
                  <a:prstClr val="black"/>
                </a:solidFill>
                <a:latin typeface="Century Gothic" panose="020B0502020202020204" pitchFamily="34" charset="0"/>
              </a:rPr>
              <a:t>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smtClean="0">
                <a:ln>
                  <a:noFill/>
                </a:ln>
                <a:solidFill>
                  <a:prstClr val="black"/>
                </a:solidFill>
                <a:effectLst/>
                <a:uLnTx/>
                <a:uFillTx/>
                <a:latin typeface="Century Gothic" panose="020B0502020202020204" pitchFamily="34" charset="0"/>
              </a:rPr>
              <a:t>BORDER</a:t>
            </a:r>
            <a:r>
              <a:rPr kumimoji="0" lang="en-ZA" sz="2400" b="1" i="0" u="none" strike="noStrike" kern="0" cap="none" spc="0" normalizeH="0" noProof="0" dirty="0" smtClean="0">
                <a:ln>
                  <a:noFill/>
                </a:ln>
                <a:solidFill>
                  <a:prstClr val="black"/>
                </a:solidFill>
                <a:effectLst/>
                <a:uLnTx/>
                <a:uFillTx/>
                <a:latin typeface="Century Gothic" panose="020B0502020202020204" pitchFamily="34" charset="0"/>
              </a:rPr>
              <a:t> MANAGEMENT AUTHORITY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noProof="0" dirty="0" smtClean="0">
                <a:ln>
                  <a:noFill/>
                </a:ln>
                <a:solidFill>
                  <a:prstClr val="black"/>
                </a:solidFill>
                <a:effectLst/>
                <a:uLnTx/>
                <a:uFillTx/>
                <a:latin typeface="Century Gothic" panose="020B0502020202020204" pitchFamily="34" charset="0"/>
              </a:rPr>
              <a:t>(</a:t>
            </a:r>
            <a:r>
              <a:rPr kumimoji="0" lang="en-ZA" sz="2400" b="1" i="0" u="none" strike="noStrike" kern="0" cap="none" spc="0" normalizeH="0" noProof="0" dirty="0" smtClean="0">
                <a:ln>
                  <a:noFill/>
                </a:ln>
                <a:solidFill>
                  <a:prstClr val="black"/>
                </a:solidFill>
                <a:effectLst/>
                <a:uLnTx/>
                <a:uFillTx/>
                <a:latin typeface="Century Gothic" panose="020B0502020202020204" pitchFamily="34" charset="0"/>
              </a:rPr>
              <a:t>BMA) </a:t>
            </a:r>
            <a:endParaRPr kumimoji="0" lang="en-ZA" sz="2400" b="1" i="0" u="none" strike="noStrike" kern="0" cap="none" spc="0" normalizeH="0" noProof="0" dirty="0">
              <a:ln>
                <a:noFill/>
              </a:ln>
              <a:solidFill>
                <a:prstClr val="black"/>
              </a:solidFill>
              <a:effectLst/>
              <a:uLnTx/>
              <a:uFillTx/>
              <a:latin typeface="Century Gothic" panose="020B0502020202020204" pitchFamily="34" charset="0"/>
            </a:endParaRPr>
          </a:p>
        </p:txBody>
      </p:sp>
      <p:pic>
        <p:nvPicPr>
          <p:cNvPr id="10" name="Picture 9"/>
          <p:cNvPicPr>
            <a:picLocks/>
          </p:cNvPicPr>
          <p:nvPr/>
        </p:nvPicPr>
        <p:blipFill>
          <a:blip r:embed="rId6" cstate="email">
            <a:extLst>
              <a:ext uri="{28A0092B-C50C-407E-A947-70E740481C1C}">
                <a14:useLocalDpi xmlns:a14="http://schemas.microsoft.com/office/drawing/2010/main"/>
              </a:ext>
            </a:extLst>
          </a:blip>
          <a:stretch>
            <a:fillRect/>
          </a:stretch>
        </p:blipFill>
        <p:spPr>
          <a:xfrm>
            <a:off x="9538800" y="3984171"/>
            <a:ext cx="2653200" cy="1990800"/>
          </a:xfrm>
          <a:prstGeom prst="rect">
            <a:avLst/>
          </a:prstGeom>
        </p:spPr>
      </p:pic>
      <p:pic>
        <p:nvPicPr>
          <p:cNvPr id="11" name="Picture 10"/>
          <p:cNvPicPr>
            <a:picLocks/>
          </p:cNvPicPr>
          <p:nvPr/>
        </p:nvPicPr>
        <p:blipFill>
          <a:blip r:embed="rId7" cstate="email">
            <a:extLst>
              <a:ext uri="{28A0092B-C50C-407E-A947-70E740481C1C}">
                <a14:useLocalDpi xmlns:a14="http://schemas.microsoft.com/office/drawing/2010/main"/>
              </a:ext>
            </a:extLst>
          </a:blip>
          <a:stretch>
            <a:fillRect/>
          </a:stretch>
        </p:blipFill>
        <p:spPr>
          <a:xfrm>
            <a:off x="9538800" y="1981200"/>
            <a:ext cx="2653200" cy="1990800"/>
          </a:xfrm>
          <a:prstGeom prst="rect">
            <a:avLst/>
          </a:prstGeom>
        </p:spPr>
      </p:pic>
      <p:pic>
        <p:nvPicPr>
          <p:cNvPr id="12" name="Picture 11"/>
          <p:cNvPicPr>
            <a:picLocks/>
          </p:cNvPicPr>
          <p:nvPr/>
        </p:nvPicPr>
        <p:blipFill>
          <a:blip r:embed="rId8" cstate="email">
            <a:extLst>
              <a:ext uri="{28A0092B-C50C-407E-A947-70E740481C1C}">
                <a14:useLocalDpi xmlns:a14="http://schemas.microsoft.com/office/drawing/2010/main"/>
              </a:ext>
            </a:extLst>
          </a:blip>
          <a:stretch>
            <a:fillRect/>
          </a:stretch>
        </p:blipFill>
        <p:spPr>
          <a:xfrm>
            <a:off x="9538800" y="-9600"/>
            <a:ext cx="2653200" cy="1990800"/>
          </a:xfrm>
          <a:prstGeom prst="rect">
            <a:avLst/>
          </a:prstGeom>
        </p:spPr>
      </p:pic>
      <p:sp>
        <p:nvSpPr>
          <p:cNvPr id="3" name="Slide Number Placeholder 2">
            <a:extLst>
              <a:ext uri="{FF2B5EF4-FFF2-40B4-BE49-F238E27FC236}">
                <a16:creationId xmlns:a16="http://schemas.microsoft.com/office/drawing/2014/main" id="{E4D2A5EE-3C80-4E45-9A5C-961948BDF509}"/>
              </a:ext>
            </a:extLst>
          </p:cNvPr>
          <p:cNvSpPr>
            <a:spLocks noGrp="1"/>
          </p:cNvSpPr>
          <p:nvPr>
            <p:ph type="sldNum" sz="quarter" idx="7"/>
          </p:nvPr>
        </p:nvSpPr>
        <p:spPr>
          <a:xfrm>
            <a:off x="10183274" y="6362700"/>
            <a:ext cx="1659616" cy="307777"/>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bg1"/>
                </a:solidFill>
              </a:rPr>
              <a:t>Slide 1-29</a:t>
            </a:r>
            <a:endParaRPr lang="en-ZA" sz="2000" b="1" dirty="0">
              <a:solidFill>
                <a:schemeClr val="bg1"/>
              </a:solidFill>
            </a:endParaRPr>
          </a:p>
        </p:txBody>
      </p:sp>
      <p:sp>
        <p:nvSpPr>
          <p:cNvPr id="4" name="TextBox 3">
            <a:extLst>
              <a:ext uri="{FF2B5EF4-FFF2-40B4-BE49-F238E27FC236}">
                <a16:creationId xmlns:a16="http://schemas.microsoft.com/office/drawing/2014/main" id="{616DC684-8515-1941-BA86-6E35240532F7}"/>
              </a:ext>
            </a:extLst>
          </p:cNvPr>
          <p:cNvSpPr txBox="1"/>
          <p:nvPr/>
        </p:nvSpPr>
        <p:spPr>
          <a:xfrm>
            <a:off x="2651761" y="4656406"/>
            <a:ext cx="6885600" cy="1107996"/>
          </a:xfrm>
          <a:prstGeom prst="rect">
            <a:avLst/>
          </a:prstGeom>
          <a:solidFill>
            <a:schemeClr val="accent2">
              <a:lumMod val="40000"/>
              <a:lumOff val="60000"/>
            </a:schemeClr>
          </a:solidFill>
        </p:spPr>
        <p:txBody>
          <a:bodyPr wrap="square" rtlCol="0">
            <a:spAutoFit/>
          </a:bodyPr>
          <a:lstStyle/>
          <a:p>
            <a:pPr algn="ctr"/>
            <a:endParaRPr lang="en-US" sz="1600" b="1" dirty="0" smtClean="0"/>
          </a:p>
          <a:p>
            <a:pPr algn="ctr"/>
            <a:r>
              <a:rPr lang="en-US" sz="1600" b="1" dirty="0" smtClean="0"/>
              <a:t>PRESENTATION </a:t>
            </a:r>
            <a:r>
              <a:rPr lang="en-US" sz="1600" b="1" dirty="0"/>
              <a:t>TO THE </a:t>
            </a:r>
            <a:r>
              <a:rPr lang="en-US" sz="1600" b="1" dirty="0" smtClean="0"/>
              <a:t>JOINT SITTING OF THE PORTFOLIO COMMITTEE ON HOME AFFAIRS &amp; THE SELECT COMMITTEE ON SECURITY AND JUSTICE</a:t>
            </a:r>
            <a:endParaRPr lang="en-US" sz="1600" b="1" dirty="0"/>
          </a:p>
          <a:p>
            <a:endParaRPr lang="en-US" b="1" dirty="0">
              <a:solidFill>
                <a:schemeClr val="bg1"/>
              </a:solidFill>
            </a:endParaRPr>
          </a:p>
        </p:txBody>
      </p:sp>
      <p:sp>
        <p:nvSpPr>
          <p:cNvPr id="14" name="TextBox 13">
            <a:extLst>
              <a:ext uri="{FF2B5EF4-FFF2-40B4-BE49-F238E27FC236}">
                <a16:creationId xmlns:a16="http://schemas.microsoft.com/office/drawing/2014/main" id="{D348A2A6-C19B-6749-A21A-5BAF447D7F80}"/>
              </a:ext>
            </a:extLst>
          </p:cNvPr>
          <p:cNvSpPr txBox="1"/>
          <p:nvPr/>
        </p:nvSpPr>
        <p:spPr>
          <a:xfrm>
            <a:off x="2650320" y="5579736"/>
            <a:ext cx="6885600" cy="369332"/>
          </a:xfrm>
          <a:prstGeom prst="rect">
            <a:avLst/>
          </a:prstGeom>
          <a:solidFill>
            <a:schemeClr val="accent2"/>
          </a:solidFill>
        </p:spPr>
        <p:txBody>
          <a:bodyPr wrap="square" rtlCol="0">
            <a:spAutoFit/>
          </a:bodyPr>
          <a:lstStyle/>
          <a:p>
            <a:pPr algn="ctr"/>
            <a:r>
              <a:rPr lang="en-US" b="1" dirty="0" smtClean="0">
                <a:solidFill>
                  <a:schemeClr val="bg1"/>
                </a:solidFill>
              </a:rPr>
              <a:t>23 NOVEMBER </a:t>
            </a:r>
            <a:r>
              <a:rPr lang="en-US" b="1" dirty="0">
                <a:solidFill>
                  <a:schemeClr val="bg1"/>
                </a:solidFill>
              </a:rPr>
              <a:t>2021</a:t>
            </a:r>
          </a:p>
        </p:txBody>
      </p:sp>
      <p:pic>
        <p:nvPicPr>
          <p:cNvPr id="15" name="Picture 7"/>
          <p:cNvPicPr>
            <a:picLocks noChangeAspect="1"/>
          </p:cNvPicPr>
          <p:nvPr/>
        </p:nvPicPr>
        <p:blipFill>
          <a:blip r:embed="rId9">
            <a:extLst>
              <a:ext uri="{28A0092B-C50C-407E-A947-70E740481C1C}">
                <a14:useLocalDpi xmlns:a14="http://schemas.microsoft.com/office/drawing/2010/main" val="0"/>
              </a:ext>
            </a:extLst>
          </a:blip>
          <a:srcRect l="5510" r="53624"/>
          <a:stretch>
            <a:fillRect/>
          </a:stretch>
        </p:blipFill>
        <p:spPr bwMode="auto">
          <a:xfrm>
            <a:off x="5609760" y="98580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59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1771003" y="107321"/>
            <a:ext cx="9498204" cy="593585"/>
          </a:xfrm>
          <a:prstGeom prst="wedgeRoundRectCallout">
            <a:avLst>
              <a:gd name="adj1" fmla="val 7110"/>
              <a:gd name="adj2" fmla="val 7593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400" b="1" dirty="0">
                <a:solidFill>
                  <a:schemeClr val="tx1"/>
                </a:solidFill>
              </a:rPr>
              <a:t>ILLUSTRATION OF BMA LOGO ON </a:t>
            </a:r>
            <a:r>
              <a:rPr lang="en-US" sz="2400" b="1" dirty="0" smtClean="0">
                <a:solidFill>
                  <a:schemeClr val="tx1"/>
                </a:solidFill>
              </a:rPr>
              <a:t>UNIFORMS (GREEN COLOUR) </a:t>
            </a:r>
            <a:endParaRPr lang="en-US" sz="2400" b="1" dirty="0">
              <a:solidFill>
                <a:schemeClr val="tx1"/>
              </a:solidFill>
            </a:endParaRPr>
          </a:p>
        </p:txBody>
      </p:sp>
      <p:sp>
        <p:nvSpPr>
          <p:cNvPr id="4" name="Footer Placeholder 3"/>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r>
              <a:rPr lang="en-US" altLang="en-US" b="1" dirty="0">
                <a:solidFill>
                  <a:srgbClr val="595959"/>
                </a:solidFill>
                <a:latin typeface="Century Gothic" panose="020B0502020202020204" pitchFamily="34" charset="0"/>
              </a:rPr>
              <a:t>Slide </a:t>
            </a:r>
            <a:r>
              <a:rPr lang="en-US" altLang="en-US" b="1" dirty="0" smtClean="0">
                <a:solidFill>
                  <a:srgbClr val="595959"/>
                </a:solidFill>
                <a:latin typeface="Century Gothic" panose="020B0502020202020204" pitchFamily="34" charset="0"/>
              </a:rPr>
              <a:t>10-29</a:t>
            </a:r>
            <a:endParaRPr lang="en-US" altLang="en-US" b="1" dirty="0">
              <a:solidFill>
                <a:srgbClr val="595959"/>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578224" y="1023162"/>
            <a:ext cx="10932457" cy="5236516"/>
          </a:xfrm>
          <a:prstGeom prst="rect">
            <a:avLst/>
          </a:prstGeom>
        </p:spPr>
      </p:pic>
      <p:sp>
        <p:nvSpPr>
          <p:cNvPr id="8" name="Oval 7">
            <a:extLst>
              <a:ext uri="{FF2B5EF4-FFF2-40B4-BE49-F238E27FC236}">
                <a16:creationId xmlns:a16="http://schemas.microsoft.com/office/drawing/2014/main" id="{1BDFD958-73B0-FE40-B6C6-5BD05D4C8582}"/>
              </a:ext>
            </a:extLst>
          </p:cNvPr>
          <p:cNvSpPr/>
          <p:nvPr/>
        </p:nvSpPr>
        <p:spPr>
          <a:xfrm>
            <a:off x="73652" y="34813"/>
            <a:ext cx="1572197" cy="84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A.5 </a:t>
            </a:r>
            <a:r>
              <a:rPr lang="en-US" sz="1600" b="1" dirty="0" smtClean="0"/>
              <a:t>continues</a:t>
            </a:r>
            <a:endParaRPr lang="en-ZA" sz="1600" b="1" dirty="0"/>
          </a:p>
        </p:txBody>
      </p:sp>
    </p:spTree>
    <p:extLst>
      <p:ext uri="{BB962C8B-B14F-4D97-AF65-F5344CB8AC3E}">
        <p14:creationId xmlns:p14="http://schemas.microsoft.com/office/powerpoint/2010/main" val="1457828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153697" y="365125"/>
            <a:ext cx="9321386" cy="596167"/>
          </a:xfrm>
          <a:prstGeom prst="wedgeRoundRectCallout">
            <a:avLst>
              <a:gd name="adj1" fmla="val 7110"/>
              <a:gd name="adj2" fmla="val 7593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800" b="1" dirty="0" smtClean="0">
                <a:solidFill>
                  <a:schemeClr val="tx1"/>
                </a:solidFill>
              </a:rPr>
              <a:t>ILLUSTRATION OF BMA LOGO ON STATIONERY </a:t>
            </a:r>
            <a:endParaRPr lang="en-US" sz="2800" b="1" dirty="0">
              <a:solidFill>
                <a:schemeClr val="tx1"/>
              </a:solidFill>
            </a:endParaRPr>
          </a:p>
        </p:txBody>
      </p:sp>
      <p:sp>
        <p:nvSpPr>
          <p:cNvPr id="4" name="Footer Placeholder 3"/>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r>
              <a:rPr lang="en-US" altLang="en-US" b="1" dirty="0">
                <a:solidFill>
                  <a:srgbClr val="595959"/>
                </a:solidFill>
                <a:latin typeface="Century Gothic" panose="020B0502020202020204" pitchFamily="34" charset="0"/>
              </a:rPr>
              <a:t>Slide </a:t>
            </a:r>
            <a:r>
              <a:rPr lang="en-US" altLang="en-US" b="1" dirty="0" smtClean="0">
                <a:solidFill>
                  <a:srgbClr val="595959"/>
                </a:solidFill>
                <a:latin typeface="Century Gothic" panose="020B0502020202020204" pitchFamily="34" charset="0"/>
              </a:rPr>
              <a:t>11-29</a:t>
            </a:r>
            <a:endParaRPr lang="en-US" altLang="en-US" b="1" dirty="0">
              <a:solidFill>
                <a:srgbClr val="595959"/>
              </a:solidFill>
              <a:latin typeface="Century Gothic" panose="020B0502020202020204" pitchFamily="34" charset="0"/>
            </a:endParaRPr>
          </a:p>
          <a:p>
            <a:endParaRPr lang="en-US" dirty="0"/>
          </a:p>
        </p:txBody>
      </p:sp>
      <p:pic>
        <p:nvPicPr>
          <p:cNvPr id="8" name="Picture 7"/>
          <p:cNvPicPr>
            <a:picLocks noChangeAspect="1"/>
          </p:cNvPicPr>
          <p:nvPr/>
        </p:nvPicPr>
        <p:blipFill>
          <a:blip r:embed="rId3"/>
          <a:stretch>
            <a:fillRect/>
          </a:stretch>
        </p:blipFill>
        <p:spPr>
          <a:xfrm>
            <a:off x="847165" y="1249346"/>
            <a:ext cx="10797988" cy="4748042"/>
          </a:xfrm>
          <a:prstGeom prst="rect">
            <a:avLst/>
          </a:prstGeom>
        </p:spPr>
      </p:pic>
      <p:sp>
        <p:nvSpPr>
          <p:cNvPr id="10" name="Oval 9">
            <a:extLst>
              <a:ext uri="{FF2B5EF4-FFF2-40B4-BE49-F238E27FC236}">
                <a16:creationId xmlns:a16="http://schemas.microsoft.com/office/drawing/2014/main" id="{1BDFD958-73B0-FE40-B6C6-5BD05D4C8582}"/>
              </a:ext>
            </a:extLst>
          </p:cNvPr>
          <p:cNvSpPr/>
          <p:nvPr/>
        </p:nvSpPr>
        <p:spPr>
          <a:xfrm>
            <a:off x="343689" y="213071"/>
            <a:ext cx="1572197" cy="84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A.6 </a:t>
            </a:r>
            <a:r>
              <a:rPr lang="en-US" sz="1600" b="1" dirty="0" smtClean="0"/>
              <a:t>continues</a:t>
            </a:r>
            <a:endParaRPr lang="en-ZA" sz="1600" b="1" dirty="0"/>
          </a:p>
        </p:txBody>
      </p:sp>
    </p:spTree>
    <p:extLst>
      <p:ext uri="{BB962C8B-B14F-4D97-AF65-F5344CB8AC3E}">
        <p14:creationId xmlns:p14="http://schemas.microsoft.com/office/powerpoint/2010/main" val="2257402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9624392" y="18864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txBox="1"/>
          <p:nvPr/>
        </p:nvSpPr>
        <p:spPr>
          <a:xfrm>
            <a:off x="1714499" y="1857374"/>
            <a:ext cx="8931275" cy="2584451"/>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Bef>
                <a:spcPct val="0"/>
              </a:spcBef>
              <a:spcAft>
                <a:spcPct val="35000"/>
              </a:spcAft>
              <a:defRPr/>
            </a:pPr>
            <a:r>
              <a:rPr lang="en-ZA" sz="3200" b="1" dirty="0" smtClean="0">
                <a:solidFill>
                  <a:schemeClr val="bg1"/>
                </a:solidFill>
                <a:latin typeface="Calibri"/>
                <a:cs typeface="Arial"/>
              </a:rPr>
              <a:t>PART B:</a:t>
            </a:r>
          </a:p>
          <a:p>
            <a:pPr algn="ctr" defTabSz="800100">
              <a:lnSpc>
                <a:spcPct val="90000"/>
              </a:lnSpc>
              <a:spcBef>
                <a:spcPct val="0"/>
              </a:spcBef>
              <a:spcAft>
                <a:spcPct val="35000"/>
              </a:spcAft>
              <a:defRPr/>
            </a:pPr>
            <a:r>
              <a:rPr lang="en-ZA" sz="3200" b="1" dirty="0" smtClean="0">
                <a:solidFill>
                  <a:schemeClr val="bg1"/>
                </a:solidFill>
                <a:latin typeface="Calibri"/>
                <a:cs typeface="Arial"/>
              </a:rPr>
              <a:t> UPDATE ON THE FINALIZATION OF PROTOCOLS AND PROCLAMATIONS</a:t>
            </a:r>
            <a:endParaRPr lang="en-ZA" sz="3200" b="1" dirty="0">
              <a:solidFill>
                <a:schemeClr val="bg1"/>
              </a:solidFill>
              <a:latin typeface="Calibri"/>
              <a:cs typeface="Arial"/>
            </a:endParaRPr>
          </a:p>
        </p:txBody>
      </p:sp>
      <p:sp>
        <p:nvSpPr>
          <p:cNvPr id="29702" name="Slide Number Placeholder 3"/>
          <p:cNvSpPr>
            <a:spLocks noGrp="1"/>
          </p:cNvSpPr>
          <p:nvPr>
            <p:ph type="sldNum" sz="quarter" idx="12"/>
          </p:nvPr>
        </p:nvSpPr>
        <p:spPr bwMode="auto">
          <a:xfrm>
            <a:off x="9624391" y="6205481"/>
            <a:ext cx="17516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12-29</a:t>
            </a:r>
            <a:endParaRPr lang="en-US" altLang="en-US" sz="1400" b="1" dirty="0">
              <a:solidFill>
                <a:srgbClr val="595959"/>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19671609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42230" y="1121466"/>
            <a:ext cx="10829675" cy="4941404"/>
          </a:xfrm>
          <a:solidFill>
            <a:schemeClr val="accent2">
              <a:lumMod val="40000"/>
              <a:lumOff val="60000"/>
            </a:schemeClr>
          </a:solidFill>
        </p:spPr>
        <p:txBody>
          <a:bodyPr>
            <a:normAutofit/>
          </a:bodyPr>
          <a:lstStyle/>
          <a:p>
            <a:pPr>
              <a:lnSpc>
                <a:spcPct val="100000"/>
              </a:lnSpc>
              <a:buFont typeface="Wingdings" panose="05000000000000000000" pitchFamily="2" charset="2"/>
              <a:buChar char="v"/>
            </a:pPr>
            <a:r>
              <a:rPr lang="en-US" sz="1800" b="1" dirty="0" smtClean="0"/>
              <a:t>Section </a:t>
            </a:r>
            <a:r>
              <a:rPr lang="en-US" sz="1800" b="1" dirty="0"/>
              <a:t>27(5) of the </a:t>
            </a:r>
            <a:r>
              <a:rPr lang="en-US" sz="1800" b="1" dirty="0" smtClean="0"/>
              <a:t>BMA Act </a:t>
            </a:r>
            <a:r>
              <a:rPr lang="en-US" sz="1800" b="1" dirty="0"/>
              <a:t>requires the </a:t>
            </a:r>
            <a:r>
              <a:rPr lang="en-US" sz="1800" b="1" dirty="0" smtClean="0"/>
              <a:t>Authority </a:t>
            </a:r>
            <a:r>
              <a:rPr lang="en-US" sz="1800" b="1" dirty="0"/>
              <a:t>to conclude mandatory Implementation Protocols with </a:t>
            </a:r>
            <a:r>
              <a:rPr lang="en-US" sz="1800" b="1" dirty="0" smtClean="0"/>
              <a:t>the SARS, SAPS &amp; SANDF, as key border stakeholders external to the integrated Authority to be signed by Accounting Authorities,</a:t>
            </a:r>
          </a:p>
          <a:p>
            <a:pPr>
              <a:lnSpc>
                <a:spcPct val="100000"/>
              </a:lnSpc>
              <a:buFont typeface="Wingdings" panose="05000000000000000000" pitchFamily="2" charset="2"/>
              <a:buChar char="v"/>
            </a:pPr>
            <a:r>
              <a:rPr lang="en-US" sz="1800" b="1" dirty="0" smtClean="0"/>
              <a:t>The update is as follows:</a:t>
            </a:r>
          </a:p>
          <a:p>
            <a:pPr marL="0" indent="0">
              <a:lnSpc>
                <a:spcPct val="100000"/>
              </a:lnSpc>
              <a:buNone/>
            </a:pPr>
            <a:r>
              <a:rPr lang="en-US" sz="1800" b="1" dirty="0" smtClean="0"/>
              <a:t> </a:t>
            </a:r>
            <a:endParaRPr lang="en-US" sz="1800" b="1" dirty="0"/>
          </a:p>
          <a:p>
            <a:pPr lvl="1">
              <a:lnSpc>
                <a:spcPct val="100000"/>
              </a:lnSpc>
              <a:buFont typeface="Wingdings" panose="05000000000000000000" pitchFamily="2" charset="2"/>
              <a:buChar char="q"/>
            </a:pPr>
            <a:r>
              <a:rPr lang="en-US" sz="2000" dirty="0" smtClean="0"/>
              <a:t>Implementation </a:t>
            </a:r>
            <a:r>
              <a:rPr lang="en-US" sz="2000" dirty="0"/>
              <a:t>Protocol with SARS has been </a:t>
            </a:r>
            <a:r>
              <a:rPr lang="en-US" sz="2000" dirty="0" smtClean="0"/>
              <a:t>concluded &amp; signed by both the Commissioner of BMA and the Commissioner of SARS on 19 November 2021,</a:t>
            </a:r>
          </a:p>
          <a:p>
            <a:pPr lvl="1">
              <a:lnSpc>
                <a:spcPct val="100000"/>
              </a:lnSpc>
              <a:buFont typeface="Wingdings" panose="05000000000000000000" pitchFamily="2" charset="2"/>
              <a:buChar char="q"/>
            </a:pPr>
            <a:r>
              <a:rPr lang="en-US" sz="2000" dirty="0" smtClean="0"/>
              <a:t>Implementation Protocol with SAPS is being finalized and we are expecting to sign the document before the end of next week. </a:t>
            </a:r>
            <a:endParaRPr lang="en-US" sz="2000" dirty="0"/>
          </a:p>
          <a:p>
            <a:pPr lvl="1">
              <a:lnSpc>
                <a:spcPct val="100000"/>
              </a:lnSpc>
              <a:buFont typeface="Wingdings" panose="05000000000000000000" pitchFamily="2" charset="2"/>
              <a:buChar char="q"/>
            </a:pPr>
            <a:r>
              <a:rPr lang="en-US" sz="2000" dirty="0" smtClean="0"/>
              <a:t>Implementation Protocol with SANDF is also being finalized and we are also expecting to sign the document before the end of next week.</a:t>
            </a:r>
            <a:endParaRPr lang="en-US" sz="2000" dirty="0"/>
          </a:p>
          <a:p>
            <a:pPr marL="0" indent="0">
              <a:spcBef>
                <a:spcPts val="0"/>
              </a:spcBef>
              <a:spcAft>
                <a:spcPts val="450"/>
              </a:spcAft>
              <a:buNone/>
            </a:pPr>
            <a:endParaRPr lang="en-US" sz="1600" b="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13-29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1406399" y="147603"/>
            <a:ext cx="9673390" cy="582578"/>
          </a:xfrm>
          <a:prstGeom prst="wedgeRoundRectCallout">
            <a:avLst>
              <a:gd name="adj1" fmla="val 2254"/>
              <a:gd name="adj2" fmla="val 111682"/>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000" b="1" dirty="0" smtClean="0">
                <a:solidFill>
                  <a:schemeClr val="tx1"/>
                </a:solidFill>
              </a:rPr>
              <a:t>STATUS OF THE IMPLMENTATION PROTOCOLS WITH SARS, SAPS &amp; SANDF</a:t>
            </a:r>
            <a:endParaRPr lang="en-US" sz="2000" b="1" dirty="0">
              <a:solidFill>
                <a:schemeClr val="tx1"/>
              </a:solidFill>
            </a:endParaRPr>
          </a:p>
        </p:txBody>
      </p:sp>
      <p:sp>
        <p:nvSpPr>
          <p:cNvPr id="9" name="Oval 8">
            <a:extLst>
              <a:ext uri="{FF2B5EF4-FFF2-40B4-BE49-F238E27FC236}">
                <a16:creationId xmlns:a16="http://schemas.microsoft.com/office/drawing/2014/main" id="{1DF46306-929E-9847-87AE-EC06055ECC90}"/>
              </a:ext>
            </a:extLst>
          </p:cNvPr>
          <p:cNvSpPr/>
          <p:nvPr/>
        </p:nvSpPr>
        <p:spPr>
          <a:xfrm>
            <a:off x="534203" y="114108"/>
            <a:ext cx="731520"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B.1</a:t>
            </a:r>
            <a:endParaRPr lang="en-ZA" sz="1600" b="1" dirty="0"/>
          </a:p>
        </p:txBody>
      </p:sp>
    </p:spTree>
    <p:extLst>
      <p:ext uri="{BB962C8B-B14F-4D97-AF65-F5344CB8AC3E}">
        <p14:creationId xmlns:p14="http://schemas.microsoft.com/office/powerpoint/2010/main" val="272417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9184" y="906605"/>
            <a:ext cx="11752941" cy="5562673"/>
          </a:xfrm>
          <a:solidFill>
            <a:schemeClr val="accent2">
              <a:lumMod val="40000"/>
              <a:lumOff val="60000"/>
            </a:schemeClr>
          </a:solidFill>
        </p:spPr>
        <p:txBody>
          <a:bodyPr>
            <a:normAutofit/>
          </a:bodyPr>
          <a:lstStyle/>
          <a:p>
            <a:pPr>
              <a:spcBef>
                <a:spcPts val="0"/>
              </a:spcBef>
              <a:spcAft>
                <a:spcPts val="450"/>
              </a:spcAft>
              <a:buFont typeface="Wingdings" panose="05000000000000000000" pitchFamily="2" charset="2"/>
              <a:buChar char="v"/>
            </a:pPr>
            <a:r>
              <a:rPr lang="en-ZA" sz="1800" b="1" dirty="0"/>
              <a:t>Section 97 of the RSA </a:t>
            </a:r>
            <a:r>
              <a:rPr lang="en-ZA" sz="1800" b="1" dirty="0" smtClean="0"/>
              <a:t>Constitution </a:t>
            </a:r>
            <a:r>
              <a:rPr lang="en-ZA" sz="1800" b="1" dirty="0"/>
              <a:t>of 1996 </a:t>
            </a:r>
            <a:r>
              <a:rPr lang="en-ZA" sz="1800" b="1" dirty="0" smtClean="0"/>
              <a:t>provides guidance on the transfer of functions from one organ of state to another.</a:t>
            </a:r>
          </a:p>
          <a:p>
            <a:pPr marL="457200" lvl="1" indent="0">
              <a:spcBef>
                <a:spcPts val="0"/>
              </a:spcBef>
              <a:spcAft>
                <a:spcPts val="450"/>
              </a:spcAft>
              <a:buNone/>
            </a:pPr>
            <a:r>
              <a:rPr lang="en-US" sz="1800" b="1" dirty="0" smtClean="0"/>
              <a:t>“</a:t>
            </a:r>
            <a:r>
              <a:rPr lang="en-US" sz="1800" b="1" dirty="0" smtClean="0"/>
              <a:t>The </a:t>
            </a:r>
            <a:r>
              <a:rPr lang="en-US" sz="1800" b="1" dirty="0"/>
              <a:t>President by Proclamation may transfer to a member of Cabinet – </a:t>
            </a:r>
          </a:p>
          <a:p>
            <a:pPr marL="1257300" lvl="2" indent="-342900" algn="just">
              <a:buAutoNum type="alphaLcParenBoth"/>
            </a:pPr>
            <a:r>
              <a:rPr lang="en-US" sz="1800" i="1" dirty="0" smtClean="0"/>
              <a:t>The </a:t>
            </a:r>
            <a:r>
              <a:rPr lang="en-US" sz="1800" i="1" dirty="0"/>
              <a:t>administration of any legislation entrusted to another member; or</a:t>
            </a:r>
          </a:p>
          <a:p>
            <a:pPr marL="1257300" lvl="2" indent="-342900" algn="just">
              <a:buAutoNum type="alphaLcParenBoth"/>
            </a:pPr>
            <a:r>
              <a:rPr lang="en-US" sz="1800" i="1" dirty="0"/>
              <a:t>Any power or function entrusted by legislation to another member</a:t>
            </a:r>
            <a:r>
              <a:rPr lang="en-US" sz="1800" i="1" dirty="0" smtClean="0"/>
              <a:t>.”                    </a:t>
            </a:r>
            <a:endParaRPr lang="en-US" sz="1800" i="1" dirty="0"/>
          </a:p>
          <a:p>
            <a:pPr marL="0" lvl="1" indent="0" algn="just">
              <a:spcBef>
                <a:spcPts val="0"/>
              </a:spcBef>
              <a:spcAft>
                <a:spcPts val="900"/>
              </a:spcAft>
              <a:buNone/>
            </a:pPr>
            <a:endParaRPr lang="en-US" sz="1800" b="1" dirty="0"/>
          </a:p>
          <a:p>
            <a:pPr marL="285750" lvl="1" indent="-285750" algn="just">
              <a:spcBef>
                <a:spcPts val="0"/>
              </a:spcBef>
              <a:spcAft>
                <a:spcPts val="900"/>
              </a:spcAft>
              <a:buFont typeface="Wingdings" panose="05000000000000000000" pitchFamily="2" charset="2"/>
              <a:buChar char="v"/>
            </a:pPr>
            <a:r>
              <a:rPr lang="en-ZA" sz="1800" b="1" dirty="0" smtClean="0"/>
              <a:t>However, such proclamation can only be signed </a:t>
            </a:r>
            <a:r>
              <a:rPr lang="en-ZA" sz="1800" b="1" dirty="0"/>
              <a:t>and </a:t>
            </a:r>
            <a:r>
              <a:rPr lang="en-ZA" sz="1800" b="1" dirty="0" smtClean="0"/>
              <a:t>issued by the President after the finalization of the concurrence </a:t>
            </a:r>
            <a:r>
              <a:rPr lang="en-ZA" sz="1800" b="1" dirty="0"/>
              <a:t>from all affected </a:t>
            </a:r>
            <a:r>
              <a:rPr lang="en-ZA" sz="1800" b="1" dirty="0" smtClean="0"/>
              <a:t>Ministers</a:t>
            </a:r>
            <a:endParaRPr lang="en-ZA" sz="1800" b="1" dirty="0"/>
          </a:p>
          <a:p>
            <a:pPr algn="just">
              <a:spcBef>
                <a:spcPts val="0"/>
              </a:spcBef>
              <a:spcAft>
                <a:spcPts val="900"/>
              </a:spcAft>
              <a:buFont typeface="Wingdings" pitchFamily="2" charset="2"/>
              <a:buChar char="v"/>
            </a:pPr>
            <a:r>
              <a:rPr lang="en-ZA" sz="1800" b="1" dirty="0" smtClean="0"/>
              <a:t>To this end, various section </a:t>
            </a:r>
            <a:r>
              <a:rPr lang="en-ZA" sz="1800" b="1" dirty="0"/>
              <a:t>97 </a:t>
            </a:r>
            <a:r>
              <a:rPr lang="en-ZA" sz="1800" b="1" dirty="0" smtClean="0"/>
              <a:t>Proclamations were drafted </a:t>
            </a:r>
            <a:r>
              <a:rPr lang="en-ZA" sz="1800" b="1" dirty="0"/>
              <a:t>and sent to </a:t>
            </a:r>
            <a:r>
              <a:rPr lang="en-ZA" sz="1800" b="1" dirty="0" smtClean="0"/>
              <a:t>South African Police Service (SAPS), Department of Health (</a:t>
            </a:r>
            <a:r>
              <a:rPr lang="en-ZA" sz="1800" b="1" dirty="0" err="1" smtClean="0"/>
              <a:t>NDoH</a:t>
            </a:r>
            <a:r>
              <a:rPr lang="en-ZA" sz="1800" b="1" dirty="0" smtClean="0"/>
              <a:t>), Department of Agriculture, Land Reform &amp; Rural Development (DALRRD) </a:t>
            </a:r>
            <a:r>
              <a:rPr lang="en-ZA" sz="1800" b="1" dirty="0"/>
              <a:t>and </a:t>
            </a:r>
            <a:r>
              <a:rPr lang="en-ZA" sz="1800" b="1" dirty="0" smtClean="0"/>
              <a:t>Department of Publi</a:t>
            </a:r>
            <a:r>
              <a:rPr lang="en-ZA" sz="1800" b="1" dirty="0" smtClean="0"/>
              <a:t>c Works and Infrastructure (</a:t>
            </a:r>
            <a:r>
              <a:rPr lang="en-ZA" sz="1800" b="1" dirty="0" smtClean="0"/>
              <a:t>DPWI).</a:t>
            </a:r>
            <a:endParaRPr lang="en-ZA" sz="1800" b="1" dirty="0"/>
          </a:p>
          <a:p>
            <a:pPr lvl="1" algn="just">
              <a:spcBef>
                <a:spcPts val="0"/>
              </a:spcBef>
              <a:spcAft>
                <a:spcPts val="900"/>
              </a:spcAft>
              <a:buFont typeface="Wingdings" panose="05000000000000000000" pitchFamily="2" charset="2"/>
              <a:buChar char="§"/>
            </a:pPr>
            <a:r>
              <a:rPr lang="en-ZA" sz="1800" i="1" dirty="0" smtClean="0"/>
              <a:t>Draft Proclamation with DALRRD has been concurred and finalised</a:t>
            </a:r>
            <a:endParaRPr lang="en-ZA" sz="1800" i="1" dirty="0"/>
          </a:p>
          <a:p>
            <a:pPr lvl="1" algn="just">
              <a:spcBef>
                <a:spcPts val="0"/>
              </a:spcBef>
              <a:spcAft>
                <a:spcPts val="900"/>
              </a:spcAft>
              <a:buFont typeface="Wingdings" panose="05000000000000000000" pitchFamily="2" charset="2"/>
              <a:buChar char="§"/>
            </a:pPr>
            <a:r>
              <a:rPr lang="en-ZA" sz="1800" i="1" dirty="0" smtClean="0"/>
              <a:t>As for Draft Proclamation with SAPS</a:t>
            </a:r>
            <a:r>
              <a:rPr lang="en-ZA" sz="1800" i="1" dirty="0"/>
              <a:t>, </a:t>
            </a:r>
            <a:r>
              <a:rPr lang="en-ZA" sz="1800" i="1" dirty="0" err="1"/>
              <a:t>NDoH</a:t>
            </a:r>
            <a:r>
              <a:rPr lang="en-ZA" sz="1800" i="1" dirty="0"/>
              <a:t> and </a:t>
            </a:r>
            <a:r>
              <a:rPr lang="en-ZA" sz="1800" i="1" dirty="0" smtClean="0"/>
              <a:t>DPWI, the Commissioner of BMA is engaging with the respective Directors Generals to finalise the documents.</a:t>
            </a:r>
          </a:p>
          <a:p>
            <a:pPr lvl="1" algn="just">
              <a:spcBef>
                <a:spcPts val="0"/>
              </a:spcBef>
              <a:spcAft>
                <a:spcPts val="900"/>
              </a:spcAft>
              <a:buFont typeface="Wingdings" panose="05000000000000000000" pitchFamily="2" charset="2"/>
              <a:buChar char="§"/>
            </a:pPr>
            <a:r>
              <a:rPr lang="en-US" sz="1800" i="1" dirty="0" smtClean="0"/>
              <a:t>As such, we hope to finalize these draft Proclamations before the end of next week.</a:t>
            </a:r>
          </a:p>
          <a:p>
            <a:pPr algn="just">
              <a:spcBef>
                <a:spcPts val="0"/>
              </a:spcBef>
              <a:spcAft>
                <a:spcPts val="900"/>
              </a:spcAft>
              <a:buFont typeface="Wingdings" panose="05000000000000000000" pitchFamily="2" charset="2"/>
              <a:buChar char="v"/>
            </a:pPr>
            <a:r>
              <a:rPr lang="en-US" sz="1800" b="1" dirty="0" smtClean="0"/>
              <a:t>As </a:t>
            </a:r>
            <a:r>
              <a:rPr lang="en-US" sz="1800" b="1" dirty="0" smtClean="0"/>
              <a:t>for the transfer of the frontline </a:t>
            </a:r>
            <a:r>
              <a:rPr lang="en-US" sz="1800" b="1" dirty="0" smtClean="0"/>
              <a:t>immigration </a:t>
            </a:r>
            <a:r>
              <a:rPr lang="en-US" sz="1800" b="1" dirty="0" smtClean="0"/>
              <a:t>functions </a:t>
            </a:r>
            <a:r>
              <a:rPr lang="en-US" sz="1800" b="1" dirty="0" smtClean="0"/>
              <a:t>and personnel at </a:t>
            </a:r>
            <a:r>
              <a:rPr lang="en-US" sz="1800" b="1" dirty="0" smtClean="0"/>
              <a:t>Ports of Entry, the Minister of Home Affairs </a:t>
            </a:r>
            <a:r>
              <a:rPr lang="en-US" sz="1800" b="1" dirty="0" smtClean="0"/>
              <a:t>will soon sign a delegation of authority to the Commissioner of BMA.</a:t>
            </a:r>
            <a:endParaRPr lang="en-US" sz="1800" b="1" dirty="0" smtClean="0"/>
          </a:p>
          <a:p>
            <a:pPr marL="457200" lvl="1" indent="0" algn="just">
              <a:spcBef>
                <a:spcPts val="0"/>
              </a:spcBef>
              <a:spcAft>
                <a:spcPts val="900"/>
              </a:spcAft>
              <a:buNone/>
            </a:pPr>
            <a:endParaRPr lang="en-ZA" sz="1400" b="1" dirty="0">
              <a:solidFill>
                <a:srgbClr val="FF0000"/>
              </a:solidFill>
            </a:endParaRPr>
          </a:p>
          <a:p>
            <a:pPr marL="0" indent="0">
              <a:spcBef>
                <a:spcPts val="0"/>
              </a:spcBef>
              <a:spcAft>
                <a:spcPts val="450"/>
              </a:spcAft>
              <a:buNone/>
            </a:pPr>
            <a:endParaRPr lang="en-US" sz="1800" b="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a:xfrm>
            <a:off x="9232900" y="6438900"/>
            <a:ext cx="2743200" cy="365125"/>
          </a:xfrm>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14-29</a:t>
            </a:r>
            <a:endParaRPr lang="en-US" altLang="en-US" sz="1400" b="1" dirty="0">
              <a:solidFill>
                <a:srgbClr val="595959"/>
              </a:solidFill>
              <a:latin typeface="Century Gothic" panose="020B0502020202020204" pitchFamily="34" charset="0"/>
            </a:endParaRPr>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1961509" y="97473"/>
            <a:ext cx="9009828" cy="515589"/>
          </a:xfrm>
          <a:prstGeom prst="wedgeRoundRectCallout">
            <a:avLst>
              <a:gd name="adj1" fmla="val 5437"/>
              <a:gd name="adj2" fmla="val 108416"/>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2000" b="1" dirty="0" smtClean="0">
                <a:solidFill>
                  <a:schemeClr val="tx1"/>
                </a:solidFill>
              </a:rPr>
              <a:t>STATUS OF SECTION 97 PROCLAMMATION WITH STAKEHOLDERS</a:t>
            </a:r>
            <a:endParaRPr lang="en-US" sz="2000" b="1" dirty="0">
              <a:solidFill>
                <a:schemeClr val="tx1"/>
              </a:solidFill>
            </a:endParaRPr>
          </a:p>
        </p:txBody>
      </p:sp>
      <p:sp>
        <p:nvSpPr>
          <p:cNvPr id="9" name="Oval 8">
            <a:extLst>
              <a:ext uri="{FF2B5EF4-FFF2-40B4-BE49-F238E27FC236}">
                <a16:creationId xmlns:a16="http://schemas.microsoft.com/office/drawing/2014/main" id="{1DF46306-929E-9847-87AE-EC06055ECC90}"/>
              </a:ext>
            </a:extLst>
          </p:cNvPr>
          <p:cNvSpPr/>
          <p:nvPr/>
        </p:nvSpPr>
        <p:spPr>
          <a:xfrm>
            <a:off x="810013" y="0"/>
            <a:ext cx="804273" cy="730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B.2</a:t>
            </a:r>
            <a:endParaRPr lang="en-ZA" sz="1600" b="1" dirty="0"/>
          </a:p>
        </p:txBody>
      </p:sp>
    </p:spTree>
    <p:extLst>
      <p:ext uri="{BB962C8B-B14F-4D97-AF65-F5344CB8AC3E}">
        <p14:creationId xmlns:p14="http://schemas.microsoft.com/office/powerpoint/2010/main" val="201559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9624392" y="18864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txBox="1"/>
          <p:nvPr/>
        </p:nvSpPr>
        <p:spPr>
          <a:xfrm>
            <a:off x="1714499" y="1857374"/>
            <a:ext cx="8931275" cy="2584451"/>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Bef>
                <a:spcPct val="0"/>
              </a:spcBef>
              <a:spcAft>
                <a:spcPct val="35000"/>
              </a:spcAft>
              <a:defRPr/>
            </a:pPr>
            <a:r>
              <a:rPr lang="en-ZA" sz="3200" b="1" dirty="0" smtClean="0">
                <a:solidFill>
                  <a:schemeClr val="bg1"/>
                </a:solidFill>
                <a:latin typeface="Calibri"/>
                <a:cs typeface="Arial"/>
              </a:rPr>
              <a:t>PART C:</a:t>
            </a:r>
          </a:p>
          <a:p>
            <a:pPr algn="ctr" defTabSz="800100">
              <a:lnSpc>
                <a:spcPct val="90000"/>
              </a:lnSpc>
              <a:spcBef>
                <a:spcPct val="0"/>
              </a:spcBef>
              <a:spcAft>
                <a:spcPct val="35000"/>
              </a:spcAft>
              <a:defRPr/>
            </a:pPr>
            <a:r>
              <a:rPr lang="en-ZA" sz="3200" b="1" dirty="0" smtClean="0">
                <a:solidFill>
                  <a:schemeClr val="bg1"/>
                </a:solidFill>
                <a:latin typeface="Calibri"/>
                <a:cs typeface="Arial"/>
              </a:rPr>
              <a:t> OPERATIONALIZATION </a:t>
            </a:r>
            <a:r>
              <a:rPr lang="en-ZA" sz="3200" b="1" dirty="0">
                <a:solidFill>
                  <a:schemeClr val="bg1"/>
                </a:solidFill>
                <a:latin typeface="Calibri"/>
                <a:cs typeface="Arial"/>
              </a:rPr>
              <a:t>O</a:t>
            </a:r>
            <a:r>
              <a:rPr lang="en-ZA" sz="3200" b="1" dirty="0" smtClean="0">
                <a:solidFill>
                  <a:schemeClr val="bg1"/>
                </a:solidFill>
                <a:latin typeface="Calibri"/>
                <a:cs typeface="Arial"/>
              </a:rPr>
              <a:t>F KEY LEGISLATED COMMITTEES</a:t>
            </a:r>
            <a:endParaRPr lang="en-ZA" sz="3200" b="1" dirty="0">
              <a:solidFill>
                <a:schemeClr val="bg1"/>
              </a:solidFill>
              <a:latin typeface="Calibri"/>
              <a:cs typeface="Arial"/>
            </a:endParaRPr>
          </a:p>
        </p:txBody>
      </p:sp>
      <p:sp>
        <p:nvSpPr>
          <p:cNvPr id="29702" name="Slide Number Placeholder 3"/>
          <p:cNvSpPr>
            <a:spLocks noGrp="1"/>
          </p:cNvSpPr>
          <p:nvPr>
            <p:ph type="sldNum" sz="quarter" idx="12"/>
          </p:nvPr>
        </p:nvSpPr>
        <p:spPr bwMode="auto">
          <a:xfrm>
            <a:off x="9624391" y="6205481"/>
            <a:ext cx="17516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15-29</a:t>
            </a:r>
            <a:endParaRPr lang="en-US" altLang="en-US" sz="1400" b="1" dirty="0">
              <a:solidFill>
                <a:srgbClr val="595959"/>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04370320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7804" y="714458"/>
            <a:ext cx="11743696" cy="5664255"/>
          </a:xfrm>
          <a:solidFill>
            <a:schemeClr val="accent2">
              <a:lumMod val="40000"/>
              <a:lumOff val="60000"/>
            </a:schemeClr>
          </a:solidFill>
        </p:spPr>
        <p:txBody>
          <a:bodyPr>
            <a:noAutofit/>
          </a:bodyPr>
          <a:lstStyle/>
          <a:p>
            <a:pPr>
              <a:lnSpc>
                <a:spcPct val="120000"/>
              </a:lnSpc>
              <a:spcBef>
                <a:spcPts val="0"/>
              </a:spcBef>
              <a:spcAft>
                <a:spcPts val="450"/>
              </a:spcAft>
              <a:buFont typeface="Courier New" panose="02070309020205020404" pitchFamily="49" charset="0"/>
              <a:buChar char="o"/>
            </a:pPr>
            <a:r>
              <a:rPr lang="en-US" sz="1800" b="1" dirty="0" smtClean="0"/>
              <a:t>Section 25 (</a:t>
            </a:r>
            <a:r>
              <a:rPr lang="en-US" sz="1800" b="1" dirty="0"/>
              <a:t>1) </a:t>
            </a:r>
            <a:r>
              <a:rPr lang="en-US" sz="1800" b="1" dirty="0" smtClean="0"/>
              <a:t>Border Management Authority Act establishes the Border </a:t>
            </a:r>
            <a:r>
              <a:rPr lang="en-US" sz="1800" b="1" dirty="0"/>
              <a:t>Technical </a:t>
            </a:r>
            <a:r>
              <a:rPr lang="en-US" sz="1800" b="1" dirty="0" smtClean="0"/>
              <a:t>Committee which consists </a:t>
            </a:r>
            <a:r>
              <a:rPr lang="en-US" sz="1800" b="1" dirty="0"/>
              <a:t>of the Commissioner and the heads of prescribed organs of </a:t>
            </a:r>
            <a:r>
              <a:rPr lang="en-US" sz="1800" b="1" dirty="0" smtClean="0"/>
              <a:t>state:</a:t>
            </a:r>
          </a:p>
          <a:p>
            <a:pPr>
              <a:lnSpc>
                <a:spcPct val="120000"/>
              </a:lnSpc>
              <a:spcBef>
                <a:spcPts val="0"/>
              </a:spcBef>
              <a:spcAft>
                <a:spcPts val="450"/>
              </a:spcAft>
              <a:buFont typeface="Courier New" panose="02070309020205020404" pitchFamily="49" charset="0"/>
              <a:buChar char="o"/>
            </a:pPr>
            <a:r>
              <a:rPr lang="en-US" sz="1800" b="1" dirty="0" smtClean="0"/>
              <a:t>The Border Technical Committee consists of the following Accounting Authorities:</a:t>
            </a:r>
          </a:p>
          <a:p>
            <a:pPr lvl="1">
              <a:lnSpc>
                <a:spcPct val="120000"/>
              </a:lnSpc>
              <a:spcBef>
                <a:spcPts val="0"/>
              </a:spcBef>
              <a:spcAft>
                <a:spcPts val="450"/>
              </a:spcAft>
              <a:buFont typeface="Courier New" panose="02070309020205020404" pitchFamily="49" charset="0"/>
              <a:buChar char="o"/>
            </a:pPr>
            <a:r>
              <a:rPr lang="en-US" sz="1800" dirty="0" smtClean="0"/>
              <a:t>Commissioner of Border Management Authority (BMA) (Chairperson)</a:t>
            </a:r>
          </a:p>
          <a:p>
            <a:pPr lvl="1">
              <a:lnSpc>
                <a:spcPct val="120000"/>
              </a:lnSpc>
              <a:spcBef>
                <a:spcPts val="0"/>
              </a:spcBef>
              <a:spcAft>
                <a:spcPts val="450"/>
              </a:spcAft>
              <a:buFont typeface="Courier New" panose="02070309020205020404" pitchFamily="49" charset="0"/>
              <a:buChar char="o"/>
            </a:pPr>
            <a:r>
              <a:rPr lang="en-US" sz="1800" dirty="0" smtClean="0"/>
              <a:t>Director General of Department of Agriculture, Land Reform and Rural Development (DALRRD),</a:t>
            </a:r>
          </a:p>
          <a:p>
            <a:pPr lvl="1">
              <a:lnSpc>
                <a:spcPct val="120000"/>
              </a:lnSpc>
              <a:spcBef>
                <a:spcPts val="0"/>
              </a:spcBef>
              <a:spcAft>
                <a:spcPts val="450"/>
              </a:spcAft>
              <a:buFont typeface="Courier New" panose="02070309020205020404" pitchFamily="49" charset="0"/>
              <a:buChar char="o"/>
            </a:pPr>
            <a:r>
              <a:rPr lang="en-US" sz="1800" dirty="0" smtClean="0"/>
              <a:t>Chief of South African National Defense Force (SANDF)</a:t>
            </a:r>
          </a:p>
          <a:p>
            <a:pPr lvl="1">
              <a:lnSpc>
                <a:spcPct val="120000"/>
              </a:lnSpc>
              <a:spcBef>
                <a:spcPts val="0"/>
              </a:spcBef>
              <a:spcAft>
                <a:spcPts val="450"/>
              </a:spcAft>
              <a:buFont typeface="Courier New" panose="02070309020205020404" pitchFamily="49" charset="0"/>
              <a:buChar char="o"/>
            </a:pPr>
            <a:r>
              <a:rPr lang="en-US" sz="1800" dirty="0" smtClean="0"/>
              <a:t>Director General of Department of Forestry, Fisheries and the Environment (DFFE)</a:t>
            </a:r>
          </a:p>
          <a:p>
            <a:pPr lvl="1">
              <a:lnSpc>
                <a:spcPct val="120000"/>
              </a:lnSpc>
              <a:spcBef>
                <a:spcPts val="0"/>
              </a:spcBef>
              <a:spcAft>
                <a:spcPts val="450"/>
              </a:spcAft>
              <a:buFont typeface="Courier New" panose="02070309020205020404" pitchFamily="49" charset="0"/>
              <a:buChar char="o"/>
            </a:pPr>
            <a:r>
              <a:rPr lang="en-US" sz="1800" dirty="0" smtClean="0"/>
              <a:t>Commissioner of the South African Revenue Services (SARS),</a:t>
            </a:r>
          </a:p>
          <a:p>
            <a:pPr lvl="1">
              <a:lnSpc>
                <a:spcPct val="120000"/>
              </a:lnSpc>
              <a:spcBef>
                <a:spcPts val="0"/>
              </a:spcBef>
              <a:spcAft>
                <a:spcPts val="450"/>
              </a:spcAft>
              <a:buFont typeface="Courier New" panose="02070309020205020404" pitchFamily="49" charset="0"/>
              <a:buChar char="o"/>
            </a:pPr>
            <a:r>
              <a:rPr lang="en-US" sz="1800" dirty="0" smtClean="0"/>
              <a:t>Commissioner of South African Police Service (SAPS) </a:t>
            </a:r>
          </a:p>
          <a:p>
            <a:pPr lvl="1">
              <a:lnSpc>
                <a:spcPct val="120000"/>
              </a:lnSpc>
              <a:spcBef>
                <a:spcPts val="0"/>
              </a:spcBef>
              <a:spcAft>
                <a:spcPts val="450"/>
              </a:spcAft>
              <a:buFont typeface="Courier New" panose="02070309020205020404" pitchFamily="49" charset="0"/>
              <a:buChar char="o"/>
            </a:pPr>
            <a:r>
              <a:rPr lang="en-US" sz="1800" dirty="0" smtClean="0"/>
              <a:t>Director of the National Department of Health (</a:t>
            </a:r>
            <a:r>
              <a:rPr lang="en-US" sz="1800" dirty="0" err="1" smtClean="0"/>
              <a:t>NDoH</a:t>
            </a:r>
            <a:r>
              <a:rPr lang="en-US" sz="1800" dirty="0" smtClean="0"/>
              <a:t>)</a:t>
            </a:r>
          </a:p>
          <a:p>
            <a:pPr lvl="1">
              <a:lnSpc>
                <a:spcPct val="120000"/>
              </a:lnSpc>
              <a:spcBef>
                <a:spcPts val="0"/>
              </a:spcBef>
              <a:spcAft>
                <a:spcPts val="450"/>
              </a:spcAft>
              <a:buFont typeface="Courier New" panose="02070309020205020404" pitchFamily="49" charset="0"/>
              <a:buChar char="o"/>
            </a:pPr>
            <a:r>
              <a:rPr lang="en-US" sz="1800" dirty="0" smtClean="0"/>
              <a:t>Director General of State Security Agency (SSA)</a:t>
            </a:r>
          </a:p>
          <a:p>
            <a:pPr lvl="1">
              <a:lnSpc>
                <a:spcPct val="120000"/>
              </a:lnSpc>
              <a:spcBef>
                <a:spcPts val="0"/>
              </a:spcBef>
              <a:spcAft>
                <a:spcPts val="450"/>
              </a:spcAft>
              <a:buFont typeface="Courier New" panose="02070309020205020404" pitchFamily="49" charset="0"/>
              <a:buChar char="o"/>
            </a:pPr>
            <a:r>
              <a:rPr lang="en-US" sz="1800" dirty="0" smtClean="0"/>
              <a:t>Director General of the Department of Transport (DoT)</a:t>
            </a:r>
          </a:p>
          <a:p>
            <a:pPr lvl="1">
              <a:lnSpc>
                <a:spcPct val="120000"/>
              </a:lnSpc>
              <a:spcBef>
                <a:spcPts val="0"/>
              </a:spcBef>
              <a:spcAft>
                <a:spcPts val="450"/>
              </a:spcAft>
              <a:buFont typeface="Courier New" panose="02070309020205020404" pitchFamily="49" charset="0"/>
              <a:buChar char="o"/>
            </a:pPr>
            <a:r>
              <a:rPr lang="en-US" sz="1800" dirty="0" smtClean="0"/>
              <a:t>Director General of Trade, Industry and Competition (DTIC)</a:t>
            </a:r>
          </a:p>
          <a:p>
            <a:pPr lvl="1">
              <a:lnSpc>
                <a:spcPct val="120000"/>
              </a:lnSpc>
              <a:spcBef>
                <a:spcPts val="0"/>
              </a:spcBef>
              <a:spcAft>
                <a:spcPts val="450"/>
              </a:spcAft>
              <a:buFont typeface="Courier New" panose="02070309020205020404" pitchFamily="49" charset="0"/>
              <a:buChar char="o"/>
            </a:pPr>
            <a:r>
              <a:rPr lang="en-US" sz="1800" dirty="0" smtClean="0"/>
              <a:t>Director General of Department of Home Affairs (DHA)</a:t>
            </a:r>
          </a:p>
          <a:p>
            <a:pPr lvl="1">
              <a:lnSpc>
                <a:spcPct val="120000"/>
              </a:lnSpc>
              <a:spcBef>
                <a:spcPts val="0"/>
              </a:spcBef>
              <a:spcAft>
                <a:spcPts val="450"/>
              </a:spcAft>
              <a:buFont typeface="Courier New" panose="02070309020205020404" pitchFamily="49" charset="0"/>
              <a:buChar char="o"/>
            </a:pPr>
            <a:endParaRPr lang="en-US" sz="1800" dirty="0" smtClean="0"/>
          </a:p>
          <a:p>
            <a:pPr lvl="1">
              <a:lnSpc>
                <a:spcPct val="120000"/>
              </a:lnSpc>
              <a:spcBef>
                <a:spcPts val="0"/>
              </a:spcBef>
              <a:spcAft>
                <a:spcPts val="450"/>
              </a:spcAft>
              <a:buFont typeface="Courier New" panose="02070309020205020404" pitchFamily="49" charset="0"/>
              <a:buChar char="o"/>
            </a:pPr>
            <a:endParaRPr lang="en-US" sz="1400" dirty="0" smtClean="0"/>
          </a:p>
          <a:p>
            <a:pPr marL="457200" lvl="1" indent="0">
              <a:lnSpc>
                <a:spcPct val="120000"/>
              </a:lnSpc>
              <a:spcBef>
                <a:spcPts val="0"/>
              </a:spcBef>
              <a:spcAft>
                <a:spcPts val="450"/>
              </a:spcAft>
              <a:buNone/>
            </a:pPr>
            <a:endParaRPr lang="en-US" sz="1400" dirty="0" smtClean="0"/>
          </a:p>
          <a:p>
            <a:pPr marL="457200" lvl="1" indent="0">
              <a:lnSpc>
                <a:spcPct val="120000"/>
              </a:lnSpc>
              <a:spcBef>
                <a:spcPts val="0"/>
              </a:spcBef>
              <a:spcAft>
                <a:spcPts val="450"/>
              </a:spcAft>
              <a:buNone/>
            </a:pPr>
            <a:r>
              <a:rPr lang="en-US" sz="1400" dirty="0" smtClean="0"/>
              <a:t> </a:t>
            </a:r>
          </a:p>
          <a:p>
            <a:pPr lvl="1">
              <a:lnSpc>
                <a:spcPct val="120000"/>
              </a:lnSpc>
              <a:spcBef>
                <a:spcPts val="0"/>
              </a:spcBef>
              <a:spcAft>
                <a:spcPts val="450"/>
              </a:spcAft>
              <a:buFont typeface="Courier New" panose="02070309020205020404" pitchFamily="49" charset="0"/>
              <a:buChar char="o"/>
            </a:pPr>
            <a:endParaRPr lang="en-ZA" sz="1400" i="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p:txBody>
          <a:bodyPr/>
          <a:lstStyle/>
          <a:p>
            <a:pPr fontAlgn="base">
              <a:spcBef>
                <a:spcPct val="0"/>
              </a:spcBef>
              <a:spcAft>
                <a:spcPct val="0"/>
              </a:spcAft>
              <a:defRPr/>
            </a:pPr>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16-29</a:t>
            </a:r>
            <a:endParaRPr lang="en-US" altLang="en-US" sz="1400" b="1" dirty="0">
              <a:solidFill>
                <a:srgbClr val="595959"/>
              </a:solidFill>
              <a:latin typeface="Century Gothic" panose="020B0502020202020204" pitchFamily="34" charset="0"/>
            </a:endParaRPr>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2320925" y="60968"/>
            <a:ext cx="8229600" cy="389744"/>
          </a:xfrm>
          <a:prstGeom prst="wedgeRoundRectCallout">
            <a:avLst>
              <a:gd name="adj1" fmla="val 4997"/>
              <a:gd name="adj2" fmla="val 109011"/>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2000" b="1" dirty="0" smtClean="0">
                <a:solidFill>
                  <a:schemeClr val="tx1"/>
                </a:solidFill>
              </a:rPr>
              <a:t>CONTEXTUALISING THE </a:t>
            </a:r>
            <a:r>
              <a:rPr lang="en-US" sz="2000" b="1" dirty="0">
                <a:solidFill>
                  <a:schemeClr val="tx1"/>
                </a:solidFill>
              </a:rPr>
              <a:t>B</a:t>
            </a:r>
            <a:r>
              <a:rPr lang="en-US" sz="2000" b="1" dirty="0" smtClean="0">
                <a:solidFill>
                  <a:schemeClr val="tx1"/>
                </a:solidFill>
              </a:rPr>
              <a:t>ORDER </a:t>
            </a:r>
            <a:r>
              <a:rPr lang="en-US" sz="2000" b="1" dirty="0">
                <a:solidFill>
                  <a:schemeClr val="tx1"/>
                </a:solidFill>
              </a:rPr>
              <a:t>TECHNICAL COMMITTEE</a:t>
            </a:r>
          </a:p>
        </p:txBody>
      </p:sp>
      <p:sp>
        <p:nvSpPr>
          <p:cNvPr id="9" name="Oval 8">
            <a:extLst>
              <a:ext uri="{FF2B5EF4-FFF2-40B4-BE49-F238E27FC236}">
                <a16:creationId xmlns:a16="http://schemas.microsoft.com/office/drawing/2014/main" id="{1DF46306-929E-9847-87AE-EC06055ECC90}"/>
              </a:ext>
            </a:extLst>
          </p:cNvPr>
          <p:cNvSpPr/>
          <p:nvPr/>
        </p:nvSpPr>
        <p:spPr>
          <a:xfrm>
            <a:off x="1358142" y="33930"/>
            <a:ext cx="638933" cy="439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C.1</a:t>
            </a:r>
            <a:endParaRPr lang="en-ZA" sz="1600" b="1" dirty="0"/>
          </a:p>
        </p:txBody>
      </p:sp>
    </p:spTree>
    <p:extLst>
      <p:ext uri="{BB962C8B-B14F-4D97-AF65-F5344CB8AC3E}">
        <p14:creationId xmlns:p14="http://schemas.microsoft.com/office/powerpoint/2010/main" val="3959463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3150" y="714458"/>
            <a:ext cx="10928350" cy="5489491"/>
          </a:xfrm>
          <a:solidFill>
            <a:schemeClr val="accent2">
              <a:lumMod val="40000"/>
              <a:lumOff val="60000"/>
            </a:schemeClr>
          </a:solidFill>
        </p:spPr>
        <p:txBody>
          <a:bodyPr>
            <a:noAutofit/>
          </a:bodyPr>
          <a:lstStyle/>
          <a:p>
            <a:pPr>
              <a:lnSpc>
                <a:spcPct val="120000"/>
              </a:lnSpc>
              <a:spcBef>
                <a:spcPts val="0"/>
              </a:spcBef>
              <a:spcAft>
                <a:spcPts val="450"/>
              </a:spcAft>
              <a:buFont typeface="Courier New" panose="02070309020205020404" pitchFamily="49" charset="0"/>
              <a:buChar char="o"/>
            </a:pPr>
            <a:r>
              <a:rPr lang="en-US" sz="1800" b="1" dirty="0" smtClean="0"/>
              <a:t>The inaugural meeting of the Border Technical Committee (BTC) was held on </a:t>
            </a:r>
            <a:r>
              <a:rPr lang="en-US" sz="1800" b="1" dirty="0" smtClean="0"/>
              <a:t>25 </a:t>
            </a:r>
            <a:r>
              <a:rPr lang="en-US" sz="1800" b="1" dirty="0" smtClean="0"/>
              <a:t>August 2021, while the second meeting was held on Thursday, 18 November 2021.</a:t>
            </a:r>
          </a:p>
          <a:p>
            <a:pPr>
              <a:lnSpc>
                <a:spcPct val="120000"/>
              </a:lnSpc>
              <a:spcBef>
                <a:spcPts val="0"/>
              </a:spcBef>
              <a:spcAft>
                <a:spcPts val="450"/>
              </a:spcAft>
              <a:buFont typeface="Courier New" panose="02070309020205020404" pitchFamily="49" charset="0"/>
              <a:buChar char="o"/>
            </a:pPr>
            <a:r>
              <a:rPr lang="en-US" sz="1800" b="1" dirty="0" smtClean="0"/>
              <a:t>In this transitional period, the BTC fulfils the role of the Project Steering Committee which is performed within the context of the legislative framework</a:t>
            </a:r>
            <a:r>
              <a:rPr lang="en-US" sz="1800" b="1" dirty="0" smtClean="0"/>
              <a:t>:</a:t>
            </a:r>
            <a:endParaRPr lang="en-US" sz="1800" b="1" dirty="0" smtClean="0"/>
          </a:p>
          <a:p>
            <a:pPr lvl="1">
              <a:lnSpc>
                <a:spcPct val="120000"/>
              </a:lnSpc>
              <a:spcBef>
                <a:spcPts val="0"/>
              </a:spcBef>
              <a:spcAft>
                <a:spcPts val="450"/>
              </a:spcAft>
            </a:pPr>
            <a:r>
              <a:rPr lang="en-ZA" sz="1800" dirty="0" smtClean="0"/>
              <a:t>Guide the processes towards the operationalization of  BMA and refer strategic challenges </a:t>
            </a:r>
            <a:r>
              <a:rPr lang="en-ZA" sz="1800" dirty="0"/>
              <a:t>to </a:t>
            </a:r>
            <a:r>
              <a:rPr lang="en-ZA" sz="1800" dirty="0" smtClean="0"/>
              <a:t>the Inter-Ministerial </a:t>
            </a:r>
            <a:r>
              <a:rPr lang="en-ZA" sz="1800" dirty="0"/>
              <a:t>Consultative </a:t>
            </a:r>
            <a:r>
              <a:rPr lang="en-ZA" sz="1800" dirty="0" smtClean="0"/>
              <a:t>Committee.</a:t>
            </a:r>
            <a:endParaRPr lang="en-ZA" sz="1800" dirty="0"/>
          </a:p>
          <a:p>
            <a:pPr lvl="1">
              <a:lnSpc>
                <a:spcPct val="120000"/>
              </a:lnSpc>
              <a:spcBef>
                <a:spcPts val="0"/>
              </a:spcBef>
              <a:spcAft>
                <a:spcPts val="450"/>
              </a:spcAft>
            </a:pPr>
            <a:r>
              <a:rPr lang="en-ZA" sz="1800" dirty="0" smtClean="0"/>
              <a:t>Receive presentations and the updates on the operationalization of the BMA, and the following reports were approved in the previous meetings:</a:t>
            </a:r>
          </a:p>
          <a:p>
            <a:pPr lvl="2">
              <a:lnSpc>
                <a:spcPct val="120000"/>
              </a:lnSpc>
              <a:spcBef>
                <a:spcPts val="0"/>
              </a:spcBef>
              <a:spcAft>
                <a:spcPts val="450"/>
              </a:spcAft>
              <a:buFont typeface="Wingdings" panose="05000000000000000000" pitchFamily="2" charset="2"/>
              <a:buChar char="q"/>
            </a:pPr>
            <a:r>
              <a:rPr lang="en-ZA" sz="1600" i="1" dirty="0" smtClean="0"/>
              <a:t>Endorsed the Terms of Reference for guiding the functioning of the BTC, </a:t>
            </a:r>
          </a:p>
          <a:p>
            <a:pPr lvl="2">
              <a:lnSpc>
                <a:spcPct val="120000"/>
              </a:lnSpc>
              <a:spcBef>
                <a:spcPts val="0"/>
              </a:spcBef>
              <a:spcAft>
                <a:spcPts val="450"/>
              </a:spcAft>
              <a:buFont typeface="Wingdings" panose="05000000000000000000" pitchFamily="2" charset="2"/>
              <a:buChar char="q"/>
            </a:pPr>
            <a:r>
              <a:rPr lang="en-US" sz="1600" i="1" dirty="0" smtClean="0"/>
              <a:t>Endorsed the BMA regulations to operationalize the Authority’s Act, </a:t>
            </a:r>
          </a:p>
          <a:p>
            <a:pPr lvl="2">
              <a:lnSpc>
                <a:spcPct val="120000"/>
              </a:lnSpc>
              <a:spcBef>
                <a:spcPts val="0"/>
              </a:spcBef>
              <a:spcAft>
                <a:spcPts val="450"/>
              </a:spcAft>
              <a:buFont typeface="Wingdings" panose="05000000000000000000" pitchFamily="2" charset="2"/>
              <a:buChar char="q"/>
            </a:pPr>
            <a:r>
              <a:rPr lang="en-US" sz="1600" i="1" dirty="0" smtClean="0"/>
              <a:t>Endorsed the Festive Season National Integrated Operational Plan, </a:t>
            </a:r>
          </a:p>
          <a:p>
            <a:pPr lvl="2">
              <a:lnSpc>
                <a:spcPct val="120000"/>
              </a:lnSpc>
              <a:spcBef>
                <a:spcPts val="0"/>
              </a:spcBef>
              <a:spcAft>
                <a:spcPts val="450"/>
              </a:spcAft>
              <a:buFont typeface="Wingdings" panose="05000000000000000000" pitchFamily="2" charset="2"/>
              <a:buChar char="q"/>
            </a:pPr>
            <a:r>
              <a:rPr lang="en-US" sz="1600" i="1" dirty="0" smtClean="0"/>
              <a:t>Discussed the finalization of the Implementation Protocols &amp; the Section 97 Proclamations,</a:t>
            </a:r>
            <a:endParaRPr lang="en-ZA" sz="1600" i="1" dirty="0"/>
          </a:p>
          <a:p>
            <a:pPr lvl="1">
              <a:lnSpc>
                <a:spcPct val="120000"/>
              </a:lnSpc>
              <a:spcBef>
                <a:spcPts val="0"/>
              </a:spcBef>
              <a:spcAft>
                <a:spcPts val="450"/>
              </a:spcAft>
            </a:pPr>
            <a:r>
              <a:rPr lang="en-ZA" sz="1800" dirty="0" smtClean="0"/>
              <a:t>Section 25 (4) indicates that the BTC shall </a:t>
            </a:r>
            <a:r>
              <a:rPr lang="en-ZA" sz="1800" dirty="0"/>
              <a:t>meet at least once a </a:t>
            </a:r>
            <a:r>
              <a:rPr lang="en-ZA" sz="1800" dirty="0" smtClean="0"/>
              <a:t>quarter </a:t>
            </a:r>
            <a:r>
              <a:rPr lang="en-ZA" sz="1800" i="1" dirty="0" smtClean="0"/>
              <a:t>(however, a number of special meetings will be convened during this operationalization phase).</a:t>
            </a:r>
            <a:endParaRPr lang="en-ZA" sz="1800" i="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p:txBody>
          <a:bodyPr/>
          <a:lstStyle/>
          <a:p>
            <a:pPr fontAlgn="base">
              <a:spcBef>
                <a:spcPct val="0"/>
              </a:spcBef>
              <a:spcAft>
                <a:spcPct val="0"/>
              </a:spcAft>
              <a:defRPr/>
            </a:pPr>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17-29</a:t>
            </a:r>
            <a:endParaRPr lang="en-US" altLang="en-US" sz="1400" b="1" dirty="0">
              <a:solidFill>
                <a:srgbClr val="595959"/>
              </a:solidFill>
              <a:latin typeface="Century Gothic" panose="020B0502020202020204" pitchFamily="34" charset="0"/>
            </a:endParaRPr>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2320925" y="60968"/>
            <a:ext cx="8229600" cy="389744"/>
          </a:xfrm>
          <a:prstGeom prst="wedgeRoundRectCallout">
            <a:avLst>
              <a:gd name="adj1" fmla="val 4997"/>
              <a:gd name="adj2" fmla="val 109011"/>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2000" b="1" dirty="0" smtClean="0">
                <a:solidFill>
                  <a:schemeClr val="tx1"/>
                </a:solidFill>
              </a:rPr>
              <a:t>OPERATIONALIZING THE BORDER </a:t>
            </a:r>
            <a:r>
              <a:rPr lang="en-US" sz="2000" b="1" dirty="0">
                <a:solidFill>
                  <a:schemeClr val="tx1"/>
                </a:solidFill>
              </a:rPr>
              <a:t>TECHNICAL COMMITTEE</a:t>
            </a:r>
          </a:p>
        </p:txBody>
      </p:sp>
      <p:sp>
        <p:nvSpPr>
          <p:cNvPr id="9" name="Oval 8">
            <a:extLst>
              <a:ext uri="{FF2B5EF4-FFF2-40B4-BE49-F238E27FC236}">
                <a16:creationId xmlns:a16="http://schemas.microsoft.com/office/drawing/2014/main" id="{1DF46306-929E-9847-87AE-EC06055ECC90}"/>
              </a:ext>
            </a:extLst>
          </p:cNvPr>
          <p:cNvSpPr/>
          <p:nvPr/>
        </p:nvSpPr>
        <p:spPr>
          <a:xfrm>
            <a:off x="1358142" y="33930"/>
            <a:ext cx="638933" cy="439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C.2</a:t>
            </a:r>
            <a:endParaRPr lang="en-ZA" sz="1600" b="1" dirty="0"/>
          </a:p>
        </p:txBody>
      </p:sp>
    </p:spTree>
    <p:extLst>
      <p:ext uri="{BB962C8B-B14F-4D97-AF65-F5344CB8AC3E}">
        <p14:creationId xmlns:p14="http://schemas.microsoft.com/office/powerpoint/2010/main" val="3803616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5328" y="998991"/>
            <a:ext cx="11522998" cy="5576261"/>
          </a:xfrm>
          <a:solidFill>
            <a:schemeClr val="accent2">
              <a:lumMod val="40000"/>
              <a:lumOff val="60000"/>
            </a:schemeClr>
          </a:solidFill>
        </p:spPr>
        <p:txBody>
          <a:bodyPr>
            <a:noAutofit/>
          </a:bodyPr>
          <a:lstStyle/>
          <a:p>
            <a:pPr>
              <a:lnSpc>
                <a:spcPct val="120000"/>
              </a:lnSpc>
              <a:spcBef>
                <a:spcPts val="0"/>
              </a:spcBef>
              <a:spcAft>
                <a:spcPts val="450"/>
              </a:spcAft>
              <a:buFont typeface="Courier New" panose="02070309020205020404" pitchFamily="49" charset="0"/>
              <a:buChar char="o"/>
            </a:pPr>
            <a:r>
              <a:rPr lang="en-US" sz="1800" b="1" dirty="0" smtClean="0"/>
              <a:t>Section 24(1) of the Border Management Authority Act establishes the Inter-Ministerial Consultative Committee</a:t>
            </a:r>
          </a:p>
          <a:p>
            <a:pPr>
              <a:lnSpc>
                <a:spcPct val="120000"/>
              </a:lnSpc>
              <a:spcBef>
                <a:spcPts val="0"/>
              </a:spcBef>
              <a:spcAft>
                <a:spcPts val="450"/>
              </a:spcAft>
              <a:buFont typeface="Courier New" panose="02070309020205020404" pitchFamily="49" charset="0"/>
              <a:buChar char="o"/>
            </a:pPr>
            <a:r>
              <a:rPr lang="en-US" sz="1800" b="1" dirty="0" smtClean="0"/>
              <a:t>Subsection (2) designate the Minister of the Department of Home Affairs as the Chairperson of the IMCC</a:t>
            </a:r>
          </a:p>
          <a:p>
            <a:pPr>
              <a:lnSpc>
                <a:spcPct val="120000"/>
              </a:lnSpc>
              <a:spcBef>
                <a:spcPts val="0"/>
              </a:spcBef>
              <a:spcAft>
                <a:spcPts val="450"/>
              </a:spcAft>
              <a:buFont typeface="Courier New" panose="02070309020205020404" pitchFamily="49" charset="0"/>
              <a:buChar char="o"/>
            </a:pPr>
            <a:r>
              <a:rPr lang="en-US" sz="1800" b="1" dirty="0" smtClean="0"/>
              <a:t>Subsection (3) of the Act lists the following Ministers as members of the IMCC:</a:t>
            </a:r>
          </a:p>
          <a:p>
            <a:pPr marL="457200" lvl="1" indent="0">
              <a:lnSpc>
                <a:spcPct val="120000"/>
              </a:lnSpc>
              <a:spcBef>
                <a:spcPts val="0"/>
              </a:spcBef>
              <a:spcAft>
                <a:spcPts val="450"/>
              </a:spcAft>
              <a:buNone/>
            </a:pPr>
            <a:r>
              <a:rPr lang="en-US" sz="1800" i="1" dirty="0" smtClean="0"/>
              <a:t>(</a:t>
            </a:r>
            <a:r>
              <a:rPr lang="en-US" sz="1800" i="1" dirty="0" err="1"/>
              <a:t>i</a:t>
            </a:r>
            <a:r>
              <a:rPr lang="en-US" sz="1800" i="1" dirty="0"/>
              <a:t>) Agriculture, </a:t>
            </a:r>
            <a:r>
              <a:rPr lang="en-US" sz="1800" i="1" dirty="0" smtClean="0"/>
              <a:t>Land Reform and Rural Development; </a:t>
            </a:r>
          </a:p>
          <a:p>
            <a:pPr marL="457200" lvl="1" indent="0">
              <a:lnSpc>
                <a:spcPct val="120000"/>
              </a:lnSpc>
              <a:spcBef>
                <a:spcPts val="0"/>
              </a:spcBef>
              <a:spcAft>
                <a:spcPts val="450"/>
              </a:spcAft>
              <a:buNone/>
            </a:pPr>
            <a:r>
              <a:rPr lang="en-US" sz="1800" i="1" dirty="0" smtClean="0"/>
              <a:t>(</a:t>
            </a:r>
            <a:r>
              <a:rPr lang="en-US" sz="1800" i="1" dirty="0"/>
              <a:t>ii) </a:t>
            </a:r>
            <a:r>
              <a:rPr lang="en-US" sz="1800" i="1" dirty="0" err="1"/>
              <a:t>Defence</a:t>
            </a:r>
            <a:r>
              <a:rPr lang="en-US" sz="1800" i="1" dirty="0"/>
              <a:t> and Military Veterans; </a:t>
            </a:r>
            <a:endParaRPr lang="en-US" sz="1800" i="1" dirty="0" smtClean="0"/>
          </a:p>
          <a:p>
            <a:pPr marL="457200" lvl="1" indent="0">
              <a:lnSpc>
                <a:spcPct val="120000"/>
              </a:lnSpc>
              <a:spcBef>
                <a:spcPts val="0"/>
              </a:spcBef>
              <a:spcAft>
                <a:spcPts val="450"/>
              </a:spcAft>
              <a:buNone/>
            </a:pPr>
            <a:r>
              <a:rPr lang="en-US" sz="1800" i="1" dirty="0" smtClean="0"/>
              <a:t>(</a:t>
            </a:r>
            <a:r>
              <a:rPr lang="en-US" sz="1800" i="1" dirty="0"/>
              <a:t>iii) </a:t>
            </a:r>
            <a:r>
              <a:rPr lang="en-US" sz="1800" i="1" dirty="0" smtClean="0"/>
              <a:t>Forestry, Fisheries and the Environment; </a:t>
            </a:r>
          </a:p>
          <a:p>
            <a:pPr marL="457200" lvl="1" indent="0">
              <a:lnSpc>
                <a:spcPct val="120000"/>
              </a:lnSpc>
              <a:spcBef>
                <a:spcPts val="0"/>
              </a:spcBef>
              <a:spcAft>
                <a:spcPts val="450"/>
              </a:spcAft>
              <a:buNone/>
            </a:pPr>
            <a:r>
              <a:rPr lang="en-US" sz="1800" i="1" dirty="0" smtClean="0"/>
              <a:t>(</a:t>
            </a:r>
            <a:r>
              <a:rPr lang="en-US" sz="1800" i="1" dirty="0"/>
              <a:t>iv) </a:t>
            </a:r>
            <a:r>
              <a:rPr lang="en-US" sz="1800" i="1" dirty="0" smtClean="0"/>
              <a:t>Finance</a:t>
            </a:r>
          </a:p>
          <a:p>
            <a:pPr marL="457200" lvl="1" indent="0">
              <a:lnSpc>
                <a:spcPct val="120000"/>
              </a:lnSpc>
              <a:spcBef>
                <a:spcPts val="0"/>
              </a:spcBef>
              <a:spcAft>
                <a:spcPts val="450"/>
              </a:spcAft>
              <a:buNone/>
            </a:pPr>
            <a:r>
              <a:rPr lang="en-US" sz="1800" i="1" dirty="0"/>
              <a:t>(v) Health; </a:t>
            </a:r>
            <a:endParaRPr lang="en-US" sz="1800" i="1" dirty="0" smtClean="0"/>
          </a:p>
          <a:p>
            <a:pPr marL="457200" lvl="1" indent="0">
              <a:lnSpc>
                <a:spcPct val="120000"/>
              </a:lnSpc>
              <a:spcBef>
                <a:spcPts val="0"/>
              </a:spcBef>
              <a:spcAft>
                <a:spcPts val="450"/>
              </a:spcAft>
              <a:buNone/>
            </a:pPr>
            <a:r>
              <a:rPr lang="en-US" sz="1800" i="1" dirty="0" smtClean="0"/>
              <a:t>(</a:t>
            </a:r>
            <a:r>
              <a:rPr lang="en-US" sz="1800" i="1" dirty="0"/>
              <a:t>vi) Police; </a:t>
            </a:r>
            <a:endParaRPr lang="en-US" sz="1800" i="1" dirty="0" smtClean="0"/>
          </a:p>
          <a:p>
            <a:pPr marL="457200" lvl="1" indent="0">
              <a:lnSpc>
                <a:spcPct val="120000"/>
              </a:lnSpc>
              <a:spcBef>
                <a:spcPts val="0"/>
              </a:spcBef>
              <a:spcAft>
                <a:spcPts val="450"/>
              </a:spcAft>
              <a:buNone/>
            </a:pPr>
            <a:r>
              <a:rPr lang="en-US" sz="1800" i="1" dirty="0" smtClean="0"/>
              <a:t>(</a:t>
            </a:r>
            <a:r>
              <a:rPr lang="en-US" sz="1800" i="1" dirty="0"/>
              <a:t>vii) State Security; </a:t>
            </a:r>
            <a:endParaRPr lang="en-US" sz="1800" i="1" dirty="0" smtClean="0"/>
          </a:p>
          <a:p>
            <a:pPr marL="457200" lvl="1" indent="0">
              <a:lnSpc>
                <a:spcPct val="120000"/>
              </a:lnSpc>
              <a:spcBef>
                <a:spcPts val="0"/>
              </a:spcBef>
              <a:spcAft>
                <a:spcPts val="450"/>
              </a:spcAft>
              <a:buNone/>
            </a:pPr>
            <a:r>
              <a:rPr lang="en-US" sz="1800" i="1" dirty="0" smtClean="0"/>
              <a:t>(</a:t>
            </a:r>
            <a:r>
              <a:rPr lang="en-US" sz="1800" i="1" dirty="0"/>
              <a:t>viii) </a:t>
            </a:r>
            <a:r>
              <a:rPr lang="en-US" sz="1800" i="1" dirty="0" smtClean="0"/>
              <a:t>Trade, Industry and Competition; </a:t>
            </a:r>
            <a:r>
              <a:rPr lang="en-US" sz="1800" i="1" dirty="0"/>
              <a:t>and </a:t>
            </a:r>
            <a:endParaRPr lang="en-US" sz="1800" i="1" dirty="0" smtClean="0"/>
          </a:p>
          <a:p>
            <a:pPr marL="457200" lvl="1" indent="0">
              <a:lnSpc>
                <a:spcPct val="120000"/>
              </a:lnSpc>
              <a:spcBef>
                <a:spcPts val="0"/>
              </a:spcBef>
              <a:spcAft>
                <a:spcPts val="450"/>
              </a:spcAft>
              <a:buNone/>
            </a:pPr>
            <a:r>
              <a:rPr lang="en-US" sz="1800" i="1" dirty="0" smtClean="0"/>
              <a:t>(</a:t>
            </a:r>
            <a:r>
              <a:rPr lang="en-US" sz="1800" i="1" dirty="0"/>
              <a:t>ix) Transport; and </a:t>
            </a:r>
            <a:endParaRPr lang="en-US" sz="1800" i="1" dirty="0" smtClean="0"/>
          </a:p>
          <a:p>
            <a:pPr lvl="1">
              <a:lnSpc>
                <a:spcPct val="120000"/>
              </a:lnSpc>
              <a:spcBef>
                <a:spcPts val="0"/>
              </a:spcBef>
              <a:spcAft>
                <a:spcPts val="450"/>
              </a:spcAft>
              <a:buFont typeface="Courier New" panose="02070309020205020404" pitchFamily="49" charset="0"/>
              <a:buChar char="o"/>
            </a:pPr>
            <a:endParaRPr lang="en-US" sz="1800" i="1" dirty="0" smtClean="0"/>
          </a:p>
          <a:p>
            <a:pPr>
              <a:lnSpc>
                <a:spcPct val="120000"/>
              </a:lnSpc>
              <a:spcBef>
                <a:spcPts val="0"/>
              </a:spcBef>
              <a:spcAft>
                <a:spcPts val="450"/>
              </a:spcAft>
              <a:buFont typeface="Courier New" panose="02070309020205020404" pitchFamily="49" charset="0"/>
              <a:buChar char="o"/>
            </a:pPr>
            <a:r>
              <a:rPr lang="en-US" sz="1800" b="1" dirty="0" smtClean="0"/>
              <a:t>Or any other member of Cabinet appointed by the President (subsection (2)(c) of BMA Act.</a:t>
            </a:r>
            <a:endParaRPr lang="en-ZA" sz="1800" b="1" i="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a:xfrm>
            <a:off x="9331646" y="6575253"/>
            <a:ext cx="2743200" cy="365125"/>
          </a:xfrm>
        </p:spPr>
        <p:txBody>
          <a:bodyPr/>
          <a:lstStyle/>
          <a:p>
            <a:endParaRPr lang="en-US" altLang="en-US" sz="1400" b="1" dirty="0" smtClean="0">
              <a:solidFill>
                <a:srgbClr val="595959"/>
              </a:solidFill>
              <a:latin typeface="Century Gothic" panose="020B0502020202020204" pitchFamily="34" charset="0"/>
            </a:endParaRPr>
          </a:p>
          <a:p>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18-29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2141865" y="82954"/>
            <a:ext cx="9082769" cy="663373"/>
          </a:xfrm>
          <a:prstGeom prst="wedgeRoundRectCallout">
            <a:avLst>
              <a:gd name="adj1" fmla="val 6916"/>
              <a:gd name="adj2" fmla="val 8329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fontScale="90000"/>
          </a:bodyPr>
          <a:lstStyle/>
          <a:p>
            <a:pPr algn="ct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CONTEXTUALISING THE </a:t>
            </a:r>
            <a:r>
              <a:rPr lang="en-US" sz="2000" b="1" dirty="0" smtClean="0">
                <a:solidFill>
                  <a:schemeClr val="tx1"/>
                </a:solidFill>
              </a:rPr>
              <a:t>INTER-MINISTERIAL </a:t>
            </a:r>
            <a:r>
              <a:rPr lang="en-US" sz="2000" b="1" dirty="0">
                <a:solidFill>
                  <a:schemeClr val="tx1"/>
                </a:solidFill>
              </a:rPr>
              <a:t>CONSULTATIVE COMMITTEE (IMCC</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9" name="Oval 8">
            <a:extLst>
              <a:ext uri="{FF2B5EF4-FFF2-40B4-BE49-F238E27FC236}">
                <a16:creationId xmlns:a16="http://schemas.microsoft.com/office/drawing/2014/main" id="{1DF46306-929E-9847-87AE-EC06055ECC90}"/>
              </a:ext>
            </a:extLst>
          </p:cNvPr>
          <p:cNvSpPr/>
          <p:nvPr/>
        </p:nvSpPr>
        <p:spPr>
          <a:xfrm>
            <a:off x="1291039" y="65954"/>
            <a:ext cx="721911"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C.3</a:t>
            </a:r>
            <a:endParaRPr lang="en-ZA" sz="1600" b="1" dirty="0"/>
          </a:p>
        </p:txBody>
      </p:sp>
    </p:spTree>
    <p:extLst>
      <p:ext uri="{BB962C8B-B14F-4D97-AF65-F5344CB8AC3E}">
        <p14:creationId xmlns:p14="http://schemas.microsoft.com/office/powerpoint/2010/main" val="1265836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1692" y="1007048"/>
            <a:ext cx="11756633" cy="5327077"/>
          </a:xfrm>
          <a:solidFill>
            <a:schemeClr val="accent2">
              <a:lumMod val="40000"/>
              <a:lumOff val="60000"/>
            </a:schemeClr>
          </a:solidFill>
        </p:spPr>
        <p:txBody>
          <a:bodyPr>
            <a:normAutofit/>
          </a:bodyPr>
          <a:lstStyle/>
          <a:p>
            <a:pPr>
              <a:lnSpc>
                <a:spcPct val="120000"/>
              </a:lnSpc>
              <a:spcBef>
                <a:spcPts val="0"/>
              </a:spcBef>
              <a:spcAft>
                <a:spcPts val="450"/>
              </a:spcAft>
              <a:buFont typeface="Courier New" panose="02070309020205020404" pitchFamily="49" charset="0"/>
              <a:buChar char="o"/>
            </a:pPr>
            <a:r>
              <a:rPr lang="en-US" sz="1800" b="1" dirty="0" smtClean="0"/>
              <a:t>The </a:t>
            </a:r>
            <a:r>
              <a:rPr lang="en-US" sz="1800" b="1" dirty="0"/>
              <a:t>inaugural meeting of the </a:t>
            </a:r>
            <a:r>
              <a:rPr lang="en-US" sz="1800" b="1" dirty="0" smtClean="0"/>
              <a:t>Inter-Ministerial Consultative Committee (IMCC) will be held this coming Friday on 26 November 2021.</a:t>
            </a:r>
            <a:endParaRPr lang="en-US" sz="1800" b="1" dirty="0"/>
          </a:p>
          <a:p>
            <a:pPr>
              <a:lnSpc>
                <a:spcPct val="120000"/>
              </a:lnSpc>
              <a:spcBef>
                <a:spcPts val="0"/>
              </a:spcBef>
              <a:spcAft>
                <a:spcPts val="450"/>
              </a:spcAft>
              <a:buFont typeface="Courier New" panose="02070309020205020404" pitchFamily="49" charset="0"/>
              <a:buChar char="o"/>
            </a:pPr>
            <a:r>
              <a:rPr lang="en-US" sz="1800" b="1" dirty="0"/>
              <a:t>In this transitional period, the </a:t>
            </a:r>
            <a:r>
              <a:rPr lang="en-US" sz="1800" b="1" dirty="0" smtClean="0"/>
              <a:t>IMCC </a:t>
            </a:r>
            <a:r>
              <a:rPr lang="en-US" sz="1800" b="1" dirty="0"/>
              <a:t>fulfils the role of the Project </a:t>
            </a:r>
            <a:r>
              <a:rPr lang="en-US" sz="1800" b="1" dirty="0" smtClean="0"/>
              <a:t>Sponsor </a:t>
            </a:r>
            <a:r>
              <a:rPr lang="en-US" sz="1800" b="1" dirty="0"/>
              <a:t>which is performed within the context of the legislative framework:</a:t>
            </a:r>
          </a:p>
          <a:p>
            <a:pPr lvl="1">
              <a:lnSpc>
                <a:spcPct val="120000"/>
              </a:lnSpc>
              <a:spcBef>
                <a:spcPts val="0"/>
              </a:spcBef>
              <a:spcAft>
                <a:spcPts val="450"/>
              </a:spcAft>
            </a:pPr>
            <a:r>
              <a:rPr lang="en-ZA" sz="1800" dirty="0" smtClean="0"/>
              <a:t>To </a:t>
            </a:r>
            <a:r>
              <a:rPr lang="en-ZA" sz="1800" dirty="0"/>
              <a:t>act as arbiter in the event of disputes that could not be resolved by the Border Technical </a:t>
            </a:r>
            <a:r>
              <a:rPr lang="en-ZA" sz="1800" dirty="0" smtClean="0"/>
              <a:t>Committee (BTC).</a:t>
            </a:r>
            <a:endParaRPr lang="en-ZA" sz="1800" dirty="0"/>
          </a:p>
          <a:p>
            <a:pPr lvl="1">
              <a:lnSpc>
                <a:spcPct val="120000"/>
              </a:lnSpc>
              <a:spcBef>
                <a:spcPts val="0"/>
              </a:spcBef>
              <a:spcAft>
                <a:spcPts val="450"/>
              </a:spcAft>
            </a:pPr>
            <a:r>
              <a:rPr lang="en-ZA" sz="1800" dirty="0"/>
              <a:t>To take political and policy decisions relating to the </a:t>
            </a:r>
            <a:r>
              <a:rPr lang="en-ZA" sz="1800" dirty="0" smtClean="0"/>
              <a:t>Project in guiding the work of the BTC. </a:t>
            </a:r>
            <a:endParaRPr lang="en-ZA" sz="1800" dirty="0"/>
          </a:p>
          <a:p>
            <a:pPr lvl="1">
              <a:lnSpc>
                <a:spcPct val="120000"/>
              </a:lnSpc>
              <a:spcBef>
                <a:spcPts val="0"/>
              </a:spcBef>
              <a:spcAft>
                <a:spcPts val="450"/>
              </a:spcAft>
            </a:pPr>
            <a:r>
              <a:rPr lang="en-US" sz="1800" dirty="0" smtClean="0"/>
              <a:t>Matters to be tabled in the upcoming IMCC, </a:t>
            </a:r>
            <a:endParaRPr lang="en-ZA" sz="1800" dirty="0" smtClean="0"/>
          </a:p>
          <a:p>
            <a:pPr lvl="2">
              <a:lnSpc>
                <a:spcPct val="120000"/>
              </a:lnSpc>
              <a:spcBef>
                <a:spcPts val="0"/>
              </a:spcBef>
              <a:spcAft>
                <a:spcPts val="450"/>
              </a:spcAft>
              <a:buFont typeface="Wingdings" panose="05000000000000000000" pitchFamily="2" charset="2"/>
              <a:buChar char="q"/>
            </a:pPr>
            <a:r>
              <a:rPr lang="en-US" sz="1800" i="1" dirty="0" smtClean="0"/>
              <a:t>The IMCC Terms of reference for endorsement for guiding their work going forward,</a:t>
            </a:r>
          </a:p>
          <a:p>
            <a:pPr lvl="2">
              <a:lnSpc>
                <a:spcPct val="120000"/>
              </a:lnSpc>
              <a:spcBef>
                <a:spcPts val="0"/>
              </a:spcBef>
              <a:spcAft>
                <a:spcPts val="450"/>
              </a:spcAft>
              <a:buFont typeface="Wingdings" panose="05000000000000000000" pitchFamily="2" charset="2"/>
              <a:buChar char="q"/>
            </a:pPr>
            <a:r>
              <a:rPr lang="en-US" sz="1800" i="1" dirty="0" smtClean="0"/>
              <a:t> The BMA regulations for their noting and support for introduction into the Parliamentary process,</a:t>
            </a:r>
          </a:p>
          <a:p>
            <a:pPr lvl="2">
              <a:lnSpc>
                <a:spcPct val="120000"/>
              </a:lnSpc>
              <a:spcBef>
                <a:spcPts val="0"/>
              </a:spcBef>
              <a:spcAft>
                <a:spcPts val="450"/>
              </a:spcAft>
              <a:buFont typeface="Wingdings" panose="05000000000000000000" pitchFamily="2" charset="2"/>
              <a:buChar char="q"/>
            </a:pPr>
            <a:r>
              <a:rPr lang="en-US" sz="1800" i="1" dirty="0" smtClean="0"/>
              <a:t>Update on the operationalization of BMA for their noting and guidance,</a:t>
            </a:r>
          </a:p>
          <a:p>
            <a:pPr lvl="2">
              <a:lnSpc>
                <a:spcPct val="120000"/>
              </a:lnSpc>
              <a:spcBef>
                <a:spcPts val="0"/>
              </a:spcBef>
              <a:spcAft>
                <a:spcPts val="450"/>
              </a:spcAft>
              <a:buFont typeface="Wingdings" panose="05000000000000000000" pitchFamily="2" charset="2"/>
              <a:buChar char="q"/>
            </a:pPr>
            <a:r>
              <a:rPr lang="en-US" sz="1800" i="1" dirty="0" smtClean="0"/>
              <a:t>Update on the finalization of the Implementation Protocols &amp; Section 97 Proclamations for their considerations, </a:t>
            </a:r>
          </a:p>
          <a:p>
            <a:pPr lvl="1">
              <a:lnSpc>
                <a:spcPct val="120000"/>
              </a:lnSpc>
              <a:spcBef>
                <a:spcPts val="0"/>
              </a:spcBef>
              <a:spcAft>
                <a:spcPts val="450"/>
              </a:spcAft>
            </a:pPr>
            <a:r>
              <a:rPr lang="en-ZA" sz="1800" dirty="0" smtClean="0"/>
              <a:t>The </a:t>
            </a:r>
            <a:r>
              <a:rPr lang="en-ZA" sz="1800" dirty="0"/>
              <a:t>Inter-Ministerial Consultative Committee shall at least meet </a:t>
            </a:r>
            <a:r>
              <a:rPr lang="en-ZA" sz="1800" dirty="0" smtClean="0"/>
              <a:t>to receive reports from the BTC on a quarterly basis </a:t>
            </a:r>
            <a:r>
              <a:rPr lang="en-ZA" sz="1800" i="1" dirty="0"/>
              <a:t>(however, a number of special meetings will be convened during this operationalization phase</a:t>
            </a:r>
            <a:r>
              <a:rPr lang="en-ZA" sz="1800" i="1" dirty="0" smtClean="0"/>
              <a:t>)</a:t>
            </a:r>
            <a:endParaRPr lang="en-ZA" sz="1800" i="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p:txBody>
          <a:bodyPr/>
          <a:lstStyle/>
          <a:p>
            <a:endParaRPr lang="en-US" altLang="en-US" sz="1400" b="1" dirty="0" smtClean="0">
              <a:solidFill>
                <a:srgbClr val="595959"/>
              </a:solidFill>
              <a:latin typeface="Century Gothic" panose="020B0502020202020204" pitchFamily="34" charset="0"/>
            </a:endParaRPr>
          </a:p>
          <a:p>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19-29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2190203" y="74898"/>
            <a:ext cx="9082769" cy="663373"/>
          </a:xfrm>
          <a:prstGeom prst="wedgeRoundRectCallout">
            <a:avLst>
              <a:gd name="adj1" fmla="val 6916"/>
              <a:gd name="adj2" fmla="val 8329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fontScale="90000"/>
          </a:bodyPr>
          <a:lstStyle/>
          <a:p>
            <a:pPr algn="ct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OPERATIONALIZING THE INTER-MINISTERIAL </a:t>
            </a:r>
            <a:r>
              <a:rPr lang="en-US" sz="2000" b="1" dirty="0">
                <a:solidFill>
                  <a:schemeClr val="tx1"/>
                </a:solidFill>
              </a:rPr>
              <a:t>CONSULTATIVE COMMITTEE (IMCC</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9" name="Oval 8">
            <a:extLst>
              <a:ext uri="{FF2B5EF4-FFF2-40B4-BE49-F238E27FC236}">
                <a16:creationId xmlns:a16="http://schemas.microsoft.com/office/drawing/2014/main" id="{1DF46306-929E-9847-87AE-EC06055ECC90}"/>
              </a:ext>
            </a:extLst>
          </p:cNvPr>
          <p:cNvSpPr/>
          <p:nvPr/>
        </p:nvSpPr>
        <p:spPr>
          <a:xfrm>
            <a:off x="1291039" y="74898"/>
            <a:ext cx="721911"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C.4</a:t>
            </a:r>
            <a:endParaRPr lang="en-ZA" sz="1600" b="1" dirty="0"/>
          </a:p>
        </p:txBody>
      </p:sp>
    </p:spTree>
    <p:extLst>
      <p:ext uri="{BB962C8B-B14F-4D97-AF65-F5344CB8AC3E}">
        <p14:creationId xmlns:p14="http://schemas.microsoft.com/office/powerpoint/2010/main" val="2674815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5209106" y="1531121"/>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48866" y="2689714"/>
            <a:ext cx="9581590" cy="1477328"/>
          </a:xfrm>
          <a:prstGeom prst="rect">
            <a:avLst/>
          </a:prstGeom>
          <a:solidFill>
            <a:schemeClr val="accent2">
              <a:lumMod val="40000"/>
              <a:lumOff val="60000"/>
            </a:schemeClr>
          </a:solidFill>
        </p:spPr>
        <p:txBody>
          <a:bodyPr wrap="square">
            <a:spAutoFit/>
          </a:bodyPr>
          <a:lstStyle/>
          <a:p>
            <a:pPr algn="ctr">
              <a:defRPr/>
            </a:pPr>
            <a:endParaRPr lang="en-US" b="1" dirty="0" smtClean="0"/>
          </a:p>
          <a:p>
            <a:pPr algn="ctr">
              <a:defRPr/>
            </a:pPr>
            <a:r>
              <a:rPr lang="en-US" b="1" dirty="0" smtClean="0"/>
              <a:t>The </a:t>
            </a:r>
            <a:r>
              <a:rPr lang="en-US" b="1" dirty="0"/>
              <a:t>purpose of </a:t>
            </a:r>
            <a:r>
              <a:rPr lang="en-US" b="1" dirty="0" smtClean="0"/>
              <a:t>this </a:t>
            </a:r>
            <a:r>
              <a:rPr lang="en-US" b="1" dirty="0"/>
              <a:t>presentation </a:t>
            </a:r>
            <a:r>
              <a:rPr lang="en-US" b="1" i="1" dirty="0"/>
              <a:t>is </a:t>
            </a:r>
            <a:r>
              <a:rPr lang="en-US" b="1" i="1" dirty="0" smtClean="0"/>
              <a:t>to update the </a:t>
            </a:r>
            <a:r>
              <a:rPr lang="en-US" b="1" i="1" dirty="0" smtClean="0"/>
              <a:t>Joint Parliamentary Committees </a:t>
            </a:r>
            <a:r>
              <a:rPr lang="en-US" b="1" i="1" dirty="0" smtClean="0"/>
              <a:t>on the operationalization of the Border Management Authority (BMA) especially following the appointment of the Authority’s top leadership,</a:t>
            </a:r>
            <a:endParaRPr lang="en-US" b="1" i="1" dirty="0"/>
          </a:p>
          <a:p>
            <a:pPr algn="ctr">
              <a:defRPr/>
            </a:pPr>
            <a:endParaRPr lang="en-US" b="1" dirty="0" smtClean="0"/>
          </a:p>
        </p:txBody>
      </p:sp>
      <p:sp>
        <p:nvSpPr>
          <p:cNvPr id="2" name="Footer Placeholder 1"/>
          <p:cNvSpPr>
            <a:spLocks noGrp="1"/>
          </p:cNvSpPr>
          <p:nvPr>
            <p:ph type="ftr" sz="quarter" idx="11"/>
          </p:nvPr>
        </p:nvSpPr>
        <p:spPr>
          <a:xfrm>
            <a:off x="3965575" y="6438900"/>
            <a:ext cx="4114800" cy="365125"/>
          </a:xfrm>
        </p:spPr>
        <p:txBody>
          <a:bodyPr/>
          <a:lstStyle/>
          <a:p>
            <a:r>
              <a:rPr lang="en-US" dirty="0"/>
              <a:t>CONFIDENTIAL</a:t>
            </a:r>
          </a:p>
        </p:txBody>
      </p:sp>
      <p:sp>
        <p:nvSpPr>
          <p:cNvPr id="8" name="Rounded Rectangular Callout 7">
            <a:extLst>
              <a:ext uri="{FF2B5EF4-FFF2-40B4-BE49-F238E27FC236}">
                <a16:creationId xmlns:a16="http://schemas.microsoft.com/office/drawing/2014/main" id="{5FC737CB-D9A5-0546-A73A-BE2CE6706F7E}"/>
              </a:ext>
            </a:extLst>
          </p:cNvPr>
          <p:cNvSpPr/>
          <p:nvPr/>
        </p:nvSpPr>
        <p:spPr>
          <a:xfrm>
            <a:off x="2278559" y="617135"/>
            <a:ext cx="7488832" cy="436432"/>
          </a:xfrm>
          <a:prstGeom prst="wedgeRoundRectCallout">
            <a:avLst>
              <a:gd name="adj1" fmla="val 11006"/>
              <a:gd name="adj2" fmla="val 44130"/>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PURPOSE OF THE PRESENTATION</a:t>
            </a:r>
            <a:endParaRPr lang="en-US" sz="2400" b="1" dirty="0">
              <a:solidFill>
                <a:schemeClr val="tx1"/>
              </a:solidFill>
            </a:endParaRPr>
          </a:p>
        </p:txBody>
      </p:sp>
      <p:sp>
        <p:nvSpPr>
          <p:cNvPr id="7" name="Footer Placeholder 1"/>
          <p:cNvSpPr txBox="1">
            <a:spLocks/>
          </p:cNvSpPr>
          <p:nvPr/>
        </p:nvSpPr>
        <p:spPr>
          <a:xfrm>
            <a:off x="10803616" y="6292039"/>
            <a:ext cx="1274386" cy="51198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en-US" b="1" dirty="0">
                <a:solidFill>
                  <a:srgbClr val="595959"/>
                </a:solidFill>
                <a:latin typeface="Century Gothic" panose="020B0502020202020204" pitchFamily="34" charset="0"/>
              </a:rPr>
              <a:t>Slide </a:t>
            </a:r>
            <a:r>
              <a:rPr lang="en-US" altLang="en-US" b="1" dirty="0" smtClean="0">
                <a:solidFill>
                  <a:srgbClr val="595959"/>
                </a:solidFill>
                <a:latin typeface="Century Gothic" panose="020B0502020202020204" pitchFamily="34" charset="0"/>
              </a:rPr>
              <a:t>2</a:t>
            </a:r>
            <a:r>
              <a:rPr lang="en-US" altLang="en-US" b="1" dirty="0" smtClean="0">
                <a:solidFill>
                  <a:srgbClr val="595959"/>
                </a:solidFill>
                <a:latin typeface="Century Gothic" panose="020B0502020202020204" pitchFamily="34" charset="0"/>
              </a:rPr>
              <a:t>-29</a:t>
            </a:r>
            <a:endParaRPr lang="en-US" altLang="en-US" b="1"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1264720452"/>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9624392" y="18864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txBox="1"/>
          <p:nvPr/>
        </p:nvSpPr>
        <p:spPr>
          <a:xfrm>
            <a:off x="1714499" y="1857374"/>
            <a:ext cx="8931275" cy="2584451"/>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Bef>
                <a:spcPct val="0"/>
              </a:spcBef>
              <a:spcAft>
                <a:spcPct val="35000"/>
              </a:spcAft>
              <a:defRPr/>
            </a:pPr>
            <a:r>
              <a:rPr lang="en-ZA" sz="3200" b="1" dirty="0" smtClean="0">
                <a:solidFill>
                  <a:schemeClr val="bg1"/>
                </a:solidFill>
                <a:latin typeface="Calibri"/>
                <a:cs typeface="Arial"/>
              </a:rPr>
              <a:t>PART D:</a:t>
            </a:r>
          </a:p>
          <a:p>
            <a:pPr algn="ctr" defTabSz="800100">
              <a:lnSpc>
                <a:spcPct val="90000"/>
              </a:lnSpc>
              <a:spcBef>
                <a:spcPct val="0"/>
              </a:spcBef>
              <a:spcAft>
                <a:spcPct val="35000"/>
              </a:spcAft>
              <a:defRPr/>
            </a:pPr>
            <a:r>
              <a:rPr lang="en-ZA" sz="3200" b="1" dirty="0" smtClean="0">
                <a:solidFill>
                  <a:schemeClr val="bg1"/>
                </a:solidFill>
                <a:latin typeface="Calibri"/>
                <a:cs typeface="Arial"/>
              </a:rPr>
              <a:t> REFLECTING ON THE CURRENT BUDGETARY ALLOCATION &amp; THE FUTURE BUDGETARY REQUIREMENTS</a:t>
            </a:r>
            <a:endParaRPr lang="en-ZA" sz="3200" b="1" dirty="0">
              <a:solidFill>
                <a:schemeClr val="bg1"/>
              </a:solidFill>
              <a:latin typeface="Calibri"/>
              <a:cs typeface="Arial"/>
            </a:endParaRPr>
          </a:p>
        </p:txBody>
      </p:sp>
      <p:sp>
        <p:nvSpPr>
          <p:cNvPr id="29702" name="Slide Number Placeholder 3"/>
          <p:cNvSpPr>
            <a:spLocks noGrp="1"/>
          </p:cNvSpPr>
          <p:nvPr>
            <p:ph type="sldNum" sz="quarter" idx="12"/>
          </p:nvPr>
        </p:nvSpPr>
        <p:spPr bwMode="auto">
          <a:xfrm>
            <a:off x="9624391" y="6205481"/>
            <a:ext cx="17516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20-29</a:t>
            </a:r>
            <a:endParaRPr lang="en-US" altLang="en-US" sz="1400" b="1" dirty="0">
              <a:solidFill>
                <a:srgbClr val="595959"/>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48217012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CONFIDENTIAL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10020375"/>
              </p:ext>
            </p:extLst>
          </p:nvPr>
        </p:nvGraphicFramePr>
        <p:xfrm>
          <a:off x="480070" y="1250822"/>
          <a:ext cx="11195051" cy="3288513"/>
        </p:xfrm>
        <a:graphic>
          <a:graphicData uri="http://schemas.openxmlformats.org/drawingml/2006/table">
            <a:tbl>
              <a:tblPr firstRow="1" bandRow="1">
                <a:tableStyleId>{21E4AEA4-8DFA-4A89-87EB-49C32662AFE0}</a:tableStyleId>
              </a:tblPr>
              <a:tblGrid>
                <a:gridCol w="4128905">
                  <a:extLst>
                    <a:ext uri="{9D8B030D-6E8A-4147-A177-3AD203B41FA5}">
                      <a16:colId xmlns:a16="http://schemas.microsoft.com/office/drawing/2014/main" val="20000"/>
                    </a:ext>
                  </a:extLst>
                </a:gridCol>
                <a:gridCol w="2355382">
                  <a:extLst>
                    <a:ext uri="{9D8B030D-6E8A-4147-A177-3AD203B41FA5}">
                      <a16:colId xmlns:a16="http://schemas.microsoft.com/office/drawing/2014/main" val="20002"/>
                    </a:ext>
                  </a:extLst>
                </a:gridCol>
                <a:gridCol w="2355382">
                  <a:extLst>
                    <a:ext uri="{9D8B030D-6E8A-4147-A177-3AD203B41FA5}">
                      <a16:colId xmlns:a16="http://schemas.microsoft.com/office/drawing/2014/main" val="20003"/>
                    </a:ext>
                  </a:extLst>
                </a:gridCol>
                <a:gridCol w="2355382">
                  <a:extLst>
                    <a:ext uri="{9D8B030D-6E8A-4147-A177-3AD203B41FA5}">
                      <a16:colId xmlns:a16="http://schemas.microsoft.com/office/drawing/2014/main" val="20004"/>
                    </a:ext>
                  </a:extLst>
                </a:gridCol>
              </a:tblGrid>
              <a:tr h="1214568">
                <a:tc>
                  <a:txBody>
                    <a:bodyPr/>
                    <a:lstStyle/>
                    <a:p>
                      <a:r>
                        <a:rPr lang="en-US" sz="1900" dirty="0">
                          <a:solidFill>
                            <a:schemeClr val="tx1"/>
                          </a:solidFill>
                        </a:rPr>
                        <a:t>Economic Classification</a:t>
                      </a:r>
                      <a:endParaRPr lang="en-ZA" sz="1900" dirty="0">
                        <a:solidFill>
                          <a:schemeClr val="tx1"/>
                        </a:solidFill>
                      </a:endParaRPr>
                    </a:p>
                  </a:txBody>
                  <a:tcPr/>
                </a:tc>
                <a:tc>
                  <a:txBody>
                    <a:bodyPr/>
                    <a:lstStyle/>
                    <a:p>
                      <a:r>
                        <a:rPr lang="en-US" sz="1900" dirty="0">
                          <a:solidFill>
                            <a:schemeClr val="tx1"/>
                          </a:solidFill>
                        </a:rPr>
                        <a:t>2021/22 Budget</a:t>
                      </a:r>
                      <a:endParaRPr lang="en-ZA" sz="1900" dirty="0">
                        <a:solidFill>
                          <a:schemeClr val="tx1"/>
                        </a:solidFill>
                      </a:endParaRPr>
                    </a:p>
                  </a:txBody>
                  <a:tcPr/>
                </a:tc>
                <a:tc>
                  <a:txBody>
                    <a:bodyPr/>
                    <a:lstStyle/>
                    <a:p>
                      <a:r>
                        <a:rPr lang="en-US" sz="1900" dirty="0">
                          <a:solidFill>
                            <a:schemeClr val="tx1"/>
                          </a:solidFill>
                        </a:rPr>
                        <a:t>2022/23</a:t>
                      </a:r>
                      <a:r>
                        <a:rPr lang="en-US" sz="1900" baseline="0" dirty="0">
                          <a:solidFill>
                            <a:schemeClr val="tx1"/>
                          </a:solidFill>
                        </a:rPr>
                        <a:t> Budget </a:t>
                      </a:r>
                      <a:endParaRPr lang="en-ZA" sz="1900" dirty="0">
                        <a:solidFill>
                          <a:schemeClr val="tx1"/>
                        </a:solidFill>
                      </a:endParaRPr>
                    </a:p>
                  </a:txBody>
                  <a:tcPr/>
                </a:tc>
                <a:tc>
                  <a:txBody>
                    <a:bodyPr/>
                    <a:lstStyle/>
                    <a:p>
                      <a:r>
                        <a:rPr lang="en-US" sz="1900" dirty="0">
                          <a:solidFill>
                            <a:schemeClr val="tx1"/>
                          </a:solidFill>
                        </a:rPr>
                        <a:t>2023/24 Budget </a:t>
                      </a:r>
                      <a:endParaRPr lang="en-ZA" sz="1900" dirty="0">
                        <a:solidFill>
                          <a:schemeClr val="tx1"/>
                        </a:solidFill>
                      </a:endParaRPr>
                    </a:p>
                  </a:txBody>
                  <a:tcPr/>
                </a:tc>
                <a:extLst>
                  <a:ext uri="{0D108BD9-81ED-4DB2-BD59-A6C34878D82A}">
                    <a16:rowId xmlns:a16="http://schemas.microsoft.com/office/drawing/2014/main" val="10000"/>
                  </a:ext>
                </a:extLst>
              </a:tr>
              <a:tr h="807554">
                <a:tc>
                  <a:txBody>
                    <a:bodyPr/>
                    <a:lstStyle/>
                    <a:p>
                      <a:pPr algn="r"/>
                      <a:r>
                        <a:rPr lang="en-US" sz="1900" dirty="0"/>
                        <a:t>National Treasury Earmark Funds (BMA allocation)</a:t>
                      </a:r>
                      <a:endParaRPr lang="en-ZA" sz="1900" b="1" dirty="0">
                        <a:solidFill>
                          <a:schemeClr val="tx1"/>
                        </a:solidFill>
                      </a:endParaRPr>
                    </a:p>
                  </a:txBody>
                  <a:tcPr/>
                </a:tc>
                <a:tc>
                  <a:txBody>
                    <a:bodyPr/>
                    <a:lstStyle/>
                    <a:p>
                      <a:pPr algn="r"/>
                      <a:r>
                        <a:rPr lang="en-US" sz="1900" b="0" dirty="0">
                          <a:solidFill>
                            <a:schemeClr val="tx1"/>
                          </a:solidFill>
                        </a:rPr>
                        <a:t>R40 000 000</a:t>
                      </a:r>
                      <a:endParaRPr lang="en-ZA" sz="1900" b="0" dirty="0">
                        <a:solidFill>
                          <a:schemeClr val="tx1"/>
                        </a:solidFill>
                      </a:endParaRPr>
                    </a:p>
                  </a:txBody>
                  <a:tcPr/>
                </a:tc>
                <a:tc>
                  <a:txBody>
                    <a:bodyPr/>
                    <a:lstStyle/>
                    <a:p>
                      <a:pPr algn="r"/>
                      <a:r>
                        <a:rPr lang="en-US" sz="1900" b="0" dirty="0">
                          <a:solidFill>
                            <a:schemeClr val="tx1"/>
                          </a:solidFill>
                        </a:rPr>
                        <a:t>R41 520 000</a:t>
                      </a:r>
                      <a:endParaRPr lang="en-ZA" sz="1900" b="0" dirty="0">
                        <a:solidFill>
                          <a:schemeClr val="tx1"/>
                        </a:solidFill>
                      </a:endParaRPr>
                    </a:p>
                  </a:txBody>
                  <a:tcPr/>
                </a:tc>
                <a:tc>
                  <a:txBody>
                    <a:bodyPr/>
                    <a:lstStyle/>
                    <a:p>
                      <a:pPr algn="r"/>
                      <a:r>
                        <a:rPr lang="en-US" sz="1900" b="0" dirty="0">
                          <a:solidFill>
                            <a:schemeClr val="tx1"/>
                          </a:solidFill>
                        </a:rPr>
                        <a:t>R43 350 000 </a:t>
                      </a:r>
                    </a:p>
                    <a:p>
                      <a:pPr algn="r"/>
                      <a:r>
                        <a:rPr lang="en-US" sz="1600" b="0" i="1" dirty="0">
                          <a:solidFill>
                            <a:schemeClr val="tx1"/>
                          </a:solidFill>
                        </a:rPr>
                        <a:t>(preliminary allocation)</a:t>
                      </a:r>
                      <a:endParaRPr lang="en-ZA" sz="1600" b="0" i="1" dirty="0">
                        <a:solidFill>
                          <a:schemeClr val="tx1"/>
                        </a:solidFill>
                      </a:endParaRPr>
                    </a:p>
                  </a:txBody>
                  <a:tcPr/>
                </a:tc>
                <a:extLst>
                  <a:ext uri="{0D108BD9-81ED-4DB2-BD59-A6C34878D82A}">
                    <a16:rowId xmlns:a16="http://schemas.microsoft.com/office/drawing/2014/main" val="10004"/>
                  </a:ext>
                </a:extLst>
              </a:tr>
              <a:tr h="807554">
                <a:tc>
                  <a:txBody>
                    <a:bodyPr/>
                    <a:lstStyle/>
                    <a:p>
                      <a:pPr algn="r"/>
                      <a:r>
                        <a:rPr lang="en-US" sz="1900" dirty="0"/>
                        <a:t>Additional allocated funds</a:t>
                      </a:r>
                      <a:r>
                        <a:rPr lang="en-US" sz="1900" baseline="0" dirty="0"/>
                        <a:t> (BMA allocation)</a:t>
                      </a:r>
                      <a:endParaRPr lang="en-ZA" sz="1900" b="1" dirty="0">
                        <a:solidFill>
                          <a:schemeClr val="tx1"/>
                        </a:solidFill>
                      </a:endParaRPr>
                    </a:p>
                  </a:txBody>
                  <a:tcPr/>
                </a:tc>
                <a:tc>
                  <a:txBody>
                    <a:bodyPr/>
                    <a:lstStyle/>
                    <a:p>
                      <a:pPr algn="r"/>
                      <a:r>
                        <a:rPr lang="en-US" sz="1900" b="0" dirty="0">
                          <a:solidFill>
                            <a:schemeClr val="tx1"/>
                          </a:solidFill>
                        </a:rPr>
                        <a:t>R80 000 000</a:t>
                      </a:r>
                      <a:endParaRPr lang="en-ZA" sz="1900" b="0"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900" b="0" dirty="0">
                          <a:solidFill>
                            <a:schemeClr val="tx1"/>
                          </a:solidFill>
                        </a:rPr>
                        <a:t>R100 000 000</a:t>
                      </a:r>
                      <a:endParaRPr lang="en-ZA" sz="1900" b="0" dirty="0">
                        <a:solidFill>
                          <a:schemeClr val="tx1"/>
                        </a:solidFill>
                      </a:endParaRPr>
                    </a:p>
                    <a:p>
                      <a:pPr algn="r"/>
                      <a:endParaRPr lang="en-ZA" sz="1900" b="0" dirty="0">
                        <a:solidFill>
                          <a:schemeClr val="tx1"/>
                        </a:solidFill>
                      </a:endParaRPr>
                    </a:p>
                  </a:txBody>
                  <a:tcPr/>
                </a:tc>
                <a:tc>
                  <a:txBody>
                    <a:bodyPr/>
                    <a:lstStyle/>
                    <a:p>
                      <a:pPr algn="r"/>
                      <a:r>
                        <a:rPr lang="en-US" sz="1900" b="0" dirty="0">
                          <a:solidFill>
                            <a:schemeClr val="tx1"/>
                          </a:solidFill>
                        </a:rPr>
                        <a:t>R120 000 000</a:t>
                      </a:r>
                      <a:endParaRPr lang="en-ZA" sz="1900" b="0" dirty="0">
                        <a:solidFill>
                          <a:schemeClr val="tx1"/>
                        </a:solidFill>
                      </a:endParaRPr>
                    </a:p>
                  </a:txBody>
                  <a:tcPr/>
                </a:tc>
                <a:extLst>
                  <a:ext uri="{0D108BD9-81ED-4DB2-BD59-A6C34878D82A}">
                    <a16:rowId xmlns:a16="http://schemas.microsoft.com/office/drawing/2014/main" val="10008"/>
                  </a:ext>
                </a:extLst>
              </a:tr>
              <a:tr h="458837">
                <a:tc>
                  <a:txBody>
                    <a:bodyPr/>
                    <a:lstStyle/>
                    <a:p>
                      <a:r>
                        <a:rPr lang="en-US" sz="1900" dirty="0"/>
                        <a:t>Total</a:t>
                      </a:r>
                      <a:endParaRPr lang="en-ZA" sz="1900" dirty="0"/>
                    </a:p>
                  </a:txBody>
                  <a:tcPr/>
                </a:tc>
                <a:tc>
                  <a:txBody>
                    <a:bodyPr/>
                    <a:lstStyle/>
                    <a:p>
                      <a:pPr algn="l"/>
                      <a:r>
                        <a:rPr lang="en-US" sz="1900" b="1" dirty="0"/>
                        <a:t>R120 000 000</a:t>
                      </a:r>
                      <a:endParaRPr lang="en-ZA" sz="1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900" b="1" dirty="0">
                          <a:solidFill>
                            <a:schemeClr val="tx1"/>
                          </a:solidFill>
                        </a:rPr>
                        <a:t>R141 520 000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900" b="1" dirty="0">
                          <a:solidFill>
                            <a:schemeClr val="tx1"/>
                          </a:solidFill>
                        </a:rPr>
                        <a:t>R163 350 000</a:t>
                      </a:r>
                    </a:p>
                  </a:txBody>
                  <a:tcPr/>
                </a:tc>
                <a:extLst>
                  <a:ext uri="{0D108BD9-81ED-4DB2-BD59-A6C34878D82A}">
                    <a16:rowId xmlns:a16="http://schemas.microsoft.com/office/drawing/2014/main" val="10006"/>
                  </a:ext>
                </a:extLst>
              </a:tr>
            </a:tbl>
          </a:graphicData>
        </a:graphic>
      </p:graphicFrame>
      <p:sp>
        <p:nvSpPr>
          <p:cNvPr id="11" name="Title 6">
            <a:extLst>
              <a:ext uri="{FF2B5EF4-FFF2-40B4-BE49-F238E27FC236}">
                <a16:creationId xmlns:a16="http://schemas.microsoft.com/office/drawing/2014/main" id="{A3869BAC-D558-274F-B1D6-E3B67B042FAB}"/>
              </a:ext>
            </a:extLst>
          </p:cNvPr>
          <p:cNvSpPr txBox="1">
            <a:spLocks/>
          </p:cNvSpPr>
          <p:nvPr/>
        </p:nvSpPr>
        <p:spPr>
          <a:xfrm>
            <a:off x="1530416" y="171076"/>
            <a:ext cx="10145027" cy="654259"/>
          </a:xfrm>
          <a:prstGeom prst="wedgeRoundRectCallout">
            <a:avLst>
              <a:gd name="adj1" fmla="val 5325"/>
              <a:gd name="adj2" fmla="val 103160"/>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b="1" dirty="0" smtClean="0"/>
              <a:t>CURRENT BUDGETARY </a:t>
            </a:r>
            <a:r>
              <a:rPr lang="en-US" sz="2000" b="1" dirty="0"/>
              <a:t>ALLOCATION:</a:t>
            </a:r>
          </a:p>
          <a:p>
            <a:pPr algn="ctr"/>
            <a:r>
              <a:rPr lang="en-US" sz="2000" b="1" dirty="0">
                <a:solidFill>
                  <a:schemeClr val="tx1"/>
                </a:solidFill>
              </a:rPr>
              <a:t>2021-2024 MTEF CYCLE </a:t>
            </a:r>
          </a:p>
        </p:txBody>
      </p:sp>
      <p:sp>
        <p:nvSpPr>
          <p:cNvPr id="2" name="TextBox 1"/>
          <p:cNvSpPr txBox="1"/>
          <p:nvPr/>
        </p:nvSpPr>
        <p:spPr>
          <a:xfrm>
            <a:off x="1365557" y="5019869"/>
            <a:ext cx="9575017" cy="400110"/>
          </a:xfrm>
          <a:prstGeom prst="rect">
            <a:avLst/>
          </a:prstGeom>
          <a:noFill/>
        </p:spPr>
        <p:txBody>
          <a:bodyPr wrap="square" rtlCol="0">
            <a:spAutoFit/>
          </a:bodyPr>
          <a:lstStyle/>
          <a:p>
            <a:r>
              <a:rPr lang="en-US" sz="2000" b="1" i="1" dirty="0"/>
              <a:t>Note: The above figures exclude budgets to be transferred to the BMA by Departments  </a:t>
            </a:r>
            <a:endParaRPr lang="en-ZA" sz="2000" b="1" i="1" dirty="0"/>
          </a:p>
        </p:txBody>
      </p:sp>
      <p:sp>
        <p:nvSpPr>
          <p:cNvPr id="6" name="Oval 5">
            <a:extLst>
              <a:ext uri="{FF2B5EF4-FFF2-40B4-BE49-F238E27FC236}">
                <a16:creationId xmlns:a16="http://schemas.microsoft.com/office/drawing/2014/main" id="{1BDFD958-73B0-FE40-B6C6-5BD05D4C8582}"/>
              </a:ext>
            </a:extLst>
          </p:cNvPr>
          <p:cNvSpPr/>
          <p:nvPr/>
        </p:nvSpPr>
        <p:spPr>
          <a:xfrm>
            <a:off x="528162" y="121356"/>
            <a:ext cx="868313"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D.1</a:t>
            </a:r>
            <a:endParaRPr lang="en-ZA" sz="1600" b="1" dirty="0"/>
          </a:p>
        </p:txBody>
      </p:sp>
      <p:sp>
        <p:nvSpPr>
          <p:cNvPr id="4" name="Rectangle 3"/>
          <p:cNvSpPr/>
          <p:nvPr/>
        </p:nvSpPr>
        <p:spPr>
          <a:xfrm>
            <a:off x="10484082" y="6412077"/>
            <a:ext cx="1127232" cy="307777"/>
          </a:xfrm>
          <a:prstGeom prst="rect">
            <a:avLst/>
          </a:prstGeom>
        </p:spPr>
        <p:txBody>
          <a:bodyPr wrap="none">
            <a:spAutoFit/>
          </a:bodyPr>
          <a:lstStyle/>
          <a:p>
            <a:pPr fontAlgn="base">
              <a:spcBef>
                <a:spcPct val="0"/>
              </a:spcBef>
              <a:spcAft>
                <a:spcPct val="0"/>
              </a:spcAft>
              <a:defRPr/>
            </a:pPr>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21-29</a:t>
            </a:r>
            <a:endParaRPr lang="en-US" altLang="en-US" sz="1400" b="1"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421618114"/>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CONFIDENTIAL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51830194"/>
              </p:ext>
            </p:extLst>
          </p:nvPr>
        </p:nvGraphicFramePr>
        <p:xfrm>
          <a:off x="1212486" y="3300795"/>
          <a:ext cx="10230215" cy="1770528"/>
        </p:xfrm>
        <a:graphic>
          <a:graphicData uri="http://schemas.openxmlformats.org/drawingml/2006/table">
            <a:tbl>
              <a:tblPr firstRow="1" bandRow="1">
                <a:tableStyleId>{21E4AEA4-8DFA-4A89-87EB-49C32662AFE0}</a:tableStyleId>
              </a:tblPr>
              <a:tblGrid>
                <a:gridCol w="6514146">
                  <a:extLst>
                    <a:ext uri="{9D8B030D-6E8A-4147-A177-3AD203B41FA5}">
                      <a16:colId xmlns:a16="http://schemas.microsoft.com/office/drawing/2014/main" val="20000"/>
                    </a:ext>
                  </a:extLst>
                </a:gridCol>
                <a:gridCol w="3716069">
                  <a:extLst>
                    <a:ext uri="{9D8B030D-6E8A-4147-A177-3AD203B41FA5}">
                      <a16:colId xmlns:a16="http://schemas.microsoft.com/office/drawing/2014/main" val="20002"/>
                    </a:ext>
                  </a:extLst>
                </a:gridCol>
              </a:tblGrid>
              <a:tr h="1008528">
                <a:tc>
                  <a:txBody>
                    <a:bodyPr/>
                    <a:lstStyle/>
                    <a:p>
                      <a:r>
                        <a:rPr lang="en-US" sz="1900" dirty="0">
                          <a:solidFill>
                            <a:schemeClr val="tx1"/>
                          </a:solidFill>
                        </a:rPr>
                        <a:t>Economic Classification</a:t>
                      </a:r>
                      <a:endParaRPr lang="en-ZA" sz="1900" dirty="0">
                        <a:solidFill>
                          <a:schemeClr val="tx1"/>
                        </a:solidFill>
                      </a:endParaRPr>
                    </a:p>
                  </a:txBody>
                  <a:tcPr/>
                </a:tc>
                <a:tc>
                  <a:txBody>
                    <a:bodyPr/>
                    <a:lstStyle/>
                    <a:p>
                      <a:r>
                        <a:rPr lang="en-US" sz="1900" dirty="0">
                          <a:solidFill>
                            <a:schemeClr val="tx1"/>
                          </a:solidFill>
                        </a:rPr>
                        <a:t>Costs</a:t>
                      </a:r>
                      <a:endParaRPr lang="en-ZA" sz="1900" dirty="0">
                        <a:solidFill>
                          <a:schemeClr val="tx1"/>
                        </a:solidFill>
                      </a:endParaRPr>
                    </a:p>
                  </a:txBody>
                  <a:tcPr/>
                </a:tc>
                <a:extLst>
                  <a:ext uri="{0D108BD9-81ED-4DB2-BD59-A6C34878D82A}">
                    <a16:rowId xmlns:a16="http://schemas.microsoft.com/office/drawing/2014/main" val="10000"/>
                  </a:ext>
                </a:extLst>
              </a:tr>
              <a:tr h="375920">
                <a:tc>
                  <a:txBody>
                    <a:bodyPr/>
                    <a:lstStyle/>
                    <a:p>
                      <a:r>
                        <a:rPr lang="en-US" sz="1900" dirty="0"/>
                        <a:t>Compensation</a:t>
                      </a:r>
                      <a:r>
                        <a:rPr lang="en-US" sz="1900" baseline="0" dirty="0"/>
                        <a:t> of Employees</a:t>
                      </a:r>
                      <a:endParaRPr lang="en-ZA" sz="1900" dirty="0"/>
                    </a:p>
                  </a:txBody>
                  <a:tcPr/>
                </a:tc>
                <a:tc>
                  <a:txBody>
                    <a:bodyPr/>
                    <a:lstStyle/>
                    <a:p>
                      <a:pPr algn="l"/>
                      <a:r>
                        <a:rPr lang="en-US" sz="1900" b="1" dirty="0"/>
                        <a:t>R2 974 962 978.00</a:t>
                      </a:r>
                      <a:endParaRPr lang="en-ZA" sz="1900" b="1" dirty="0">
                        <a:solidFill>
                          <a:schemeClr val="tx1"/>
                        </a:solidFill>
                      </a:endParaRPr>
                    </a:p>
                  </a:txBody>
                  <a:tcPr/>
                </a:tc>
                <a:extLst>
                  <a:ext uri="{0D108BD9-81ED-4DB2-BD59-A6C34878D82A}">
                    <a16:rowId xmlns:a16="http://schemas.microsoft.com/office/drawing/2014/main" val="10001"/>
                  </a:ext>
                </a:extLst>
              </a:tr>
              <a:tr h="375920">
                <a:tc>
                  <a:txBody>
                    <a:bodyPr/>
                    <a:lstStyle/>
                    <a:p>
                      <a:r>
                        <a:rPr lang="en-US" sz="1900" dirty="0"/>
                        <a:t>Goods</a:t>
                      </a:r>
                      <a:r>
                        <a:rPr lang="en-US" sz="1900" baseline="0" dirty="0"/>
                        <a:t> &amp; Services</a:t>
                      </a:r>
                      <a:endParaRPr lang="en-ZA"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t>R5 281 133 622.00</a:t>
                      </a:r>
                      <a:endParaRPr lang="en-ZA" sz="1900" b="1" dirty="0">
                        <a:solidFill>
                          <a:schemeClr val="tx1"/>
                        </a:solidFill>
                      </a:endParaRPr>
                    </a:p>
                  </a:txBody>
                  <a:tcPr/>
                </a:tc>
                <a:extLst>
                  <a:ext uri="{0D108BD9-81ED-4DB2-BD59-A6C34878D82A}">
                    <a16:rowId xmlns:a16="http://schemas.microsoft.com/office/drawing/2014/main" val="10002"/>
                  </a:ext>
                </a:extLst>
              </a:tr>
            </a:tbl>
          </a:graphicData>
        </a:graphic>
      </p:graphicFrame>
      <p:sp>
        <p:nvSpPr>
          <p:cNvPr id="11" name="Title 6">
            <a:extLst>
              <a:ext uri="{FF2B5EF4-FFF2-40B4-BE49-F238E27FC236}">
                <a16:creationId xmlns:a16="http://schemas.microsoft.com/office/drawing/2014/main" id="{A3869BAC-D558-274F-B1D6-E3B67B042FAB}"/>
              </a:ext>
            </a:extLst>
          </p:cNvPr>
          <p:cNvSpPr txBox="1">
            <a:spLocks/>
          </p:cNvSpPr>
          <p:nvPr/>
        </p:nvSpPr>
        <p:spPr>
          <a:xfrm>
            <a:off x="1155701" y="123832"/>
            <a:ext cx="10287000" cy="653609"/>
          </a:xfrm>
          <a:prstGeom prst="wedgeRoundRectCallout">
            <a:avLst>
              <a:gd name="adj1" fmla="val 4213"/>
              <a:gd name="adj2" fmla="val 10286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b="1" dirty="0" smtClean="0">
                <a:solidFill>
                  <a:prstClr val="black"/>
                </a:solidFill>
              </a:rPr>
              <a:t>FUTURE BUDGETARY REQUIREMENTS</a:t>
            </a:r>
            <a:endParaRPr lang="en-US" sz="2000" b="1" dirty="0">
              <a:solidFill>
                <a:schemeClr val="tx1"/>
              </a:solidFill>
            </a:endParaRPr>
          </a:p>
        </p:txBody>
      </p:sp>
      <p:sp>
        <p:nvSpPr>
          <p:cNvPr id="2" name="TextBox 1"/>
          <p:cNvSpPr txBox="1"/>
          <p:nvPr/>
        </p:nvSpPr>
        <p:spPr>
          <a:xfrm>
            <a:off x="1212486" y="1130126"/>
            <a:ext cx="10230215" cy="2031325"/>
          </a:xfrm>
          <a:prstGeom prst="rect">
            <a:avLst/>
          </a:prstGeom>
          <a:solidFill>
            <a:schemeClr val="accent2">
              <a:lumMod val="40000"/>
              <a:lumOff val="60000"/>
            </a:schemeClr>
          </a:solidFill>
        </p:spPr>
        <p:txBody>
          <a:bodyPr wrap="square" rtlCol="0">
            <a:spAutoFit/>
          </a:bodyPr>
          <a:lstStyle/>
          <a:p>
            <a:r>
              <a:rPr lang="en-US" dirty="0"/>
              <a:t>It should be noted that the estimates included in the cost model reflect the Compensation of Employees; and Goods &amp; Services budgets to be transferred by principal Departments whose functions are to be transferred to the BMA. However, the realization of additional budgets would be based entirely on the availability of funds from National Treasury.</a:t>
            </a:r>
          </a:p>
          <a:p>
            <a:endParaRPr lang="en-US" dirty="0"/>
          </a:p>
          <a:p>
            <a:r>
              <a:rPr lang="en-US" dirty="0"/>
              <a:t>In terms of the BMA Blue Print, the estimated expenditure on the Compensation of Employees; and Goods &amp; Services for a fully operational BMA will be as follows</a:t>
            </a:r>
            <a:r>
              <a:rPr lang="en-US" dirty="0" smtClean="0"/>
              <a:t>:</a:t>
            </a:r>
            <a:endParaRPr lang="en-ZA" dirty="0"/>
          </a:p>
        </p:txBody>
      </p:sp>
      <p:sp>
        <p:nvSpPr>
          <p:cNvPr id="4" name="TextBox 3"/>
          <p:cNvSpPr txBox="1"/>
          <p:nvPr/>
        </p:nvSpPr>
        <p:spPr>
          <a:xfrm>
            <a:off x="1384299" y="5357592"/>
            <a:ext cx="9843248" cy="646331"/>
          </a:xfrm>
          <a:prstGeom prst="rect">
            <a:avLst/>
          </a:prstGeom>
          <a:noFill/>
        </p:spPr>
        <p:txBody>
          <a:bodyPr wrap="square" rtlCol="0">
            <a:spAutoFit/>
          </a:bodyPr>
          <a:lstStyle/>
          <a:p>
            <a:pPr algn="ctr"/>
            <a:r>
              <a:rPr lang="en-US" b="1" i="1" dirty="0"/>
              <a:t>It should be noted that the above costing is indicative of an estimated cost of the </a:t>
            </a:r>
            <a:r>
              <a:rPr lang="en-US" b="1" i="1" dirty="0" smtClean="0"/>
              <a:t>BMA, however, this cost does not include the cost of the future ICT requirements.</a:t>
            </a:r>
            <a:endParaRPr lang="en-US" b="1" i="1" dirty="0"/>
          </a:p>
        </p:txBody>
      </p:sp>
      <p:sp>
        <p:nvSpPr>
          <p:cNvPr id="7" name="Oval 6">
            <a:extLst>
              <a:ext uri="{FF2B5EF4-FFF2-40B4-BE49-F238E27FC236}">
                <a16:creationId xmlns:a16="http://schemas.microsoft.com/office/drawing/2014/main" id="{1BDFD958-73B0-FE40-B6C6-5BD05D4C8582}"/>
              </a:ext>
            </a:extLst>
          </p:cNvPr>
          <p:cNvSpPr/>
          <p:nvPr/>
        </p:nvSpPr>
        <p:spPr>
          <a:xfrm>
            <a:off x="346336" y="68725"/>
            <a:ext cx="722860" cy="708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D.2</a:t>
            </a:r>
            <a:endParaRPr lang="en-ZA" sz="1600" b="1" dirty="0"/>
          </a:p>
        </p:txBody>
      </p:sp>
      <p:sp>
        <p:nvSpPr>
          <p:cNvPr id="5" name="Rectangle 4"/>
          <p:cNvSpPr/>
          <p:nvPr/>
        </p:nvSpPr>
        <p:spPr>
          <a:xfrm>
            <a:off x="10744433" y="6422509"/>
            <a:ext cx="1127232" cy="307777"/>
          </a:xfrm>
          <a:prstGeom prst="rect">
            <a:avLst/>
          </a:prstGeom>
        </p:spPr>
        <p:txBody>
          <a:bodyPr wrap="none">
            <a:spAutoFit/>
          </a:bodyPr>
          <a:lstStyle/>
          <a:p>
            <a:pPr fontAlgn="base">
              <a:spcBef>
                <a:spcPct val="0"/>
              </a:spcBef>
              <a:spcAft>
                <a:spcPct val="0"/>
              </a:spcAft>
              <a:defRPr/>
            </a:pPr>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22-29</a:t>
            </a:r>
            <a:endParaRPr lang="en-US" altLang="en-US" sz="1400" b="1"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114916401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9624392" y="18864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txBox="1"/>
          <p:nvPr/>
        </p:nvSpPr>
        <p:spPr>
          <a:xfrm>
            <a:off x="1714499" y="1857374"/>
            <a:ext cx="8931275" cy="2584451"/>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Bef>
                <a:spcPct val="0"/>
              </a:spcBef>
              <a:spcAft>
                <a:spcPct val="35000"/>
              </a:spcAft>
              <a:defRPr/>
            </a:pPr>
            <a:r>
              <a:rPr lang="en-ZA" sz="3200" b="1" dirty="0" smtClean="0">
                <a:solidFill>
                  <a:schemeClr val="bg1"/>
                </a:solidFill>
                <a:latin typeface="Calibri"/>
                <a:cs typeface="Arial"/>
              </a:rPr>
              <a:t>PART E:</a:t>
            </a:r>
          </a:p>
          <a:p>
            <a:pPr algn="ctr" defTabSz="800100">
              <a:lnSpc>
                <a:spcPct val="90000"/>
              </a:lnSpc>
              <a:spcBef>
                <a:spcPct val="0"/>
              </a:spcBef>
              <a:spcAft>
                <a:spcPct val="35000"/>
              </a:spcAft>
              <a:defRPr/>
            </a:pPr>
            <a:r>
              <a:rPr lang="en-ZA" sz="3200" b="1" dirty="0" smtClean="0">
                <a:solidFill>
                  <a:schemeClr val="bg1"/>
                </a:solidFill>
                <a:latin typeface="Calibri"/>
                <a:cs typeface="Arial"/>
              </a:rPr>
              <a:t> BMA’S OPERATIONAL ARRANGEMENT TOWARDS THE FESTIVE SEASON</a:t>
            </a:r>
            <a:endParaRPr lang="en-ZA" sz="3200" b="1" dirty="0">
              <a:solidFill>
                <a:schemeClr val="bg1"/>
              </a:solidFill>
              <a:latin typeface="Calibri"/>
              <a:cs typeface="Arial"/>
            </a:endParaRPr>
          </a:p>
        </p:txBody>
      </p:sp>
      <p:sp>
        <p:nvSpPr>
          <p:cNvPr id="29702" name="Slide Number Placeholder 3"/>
          <p:cNvSpPr>
            <a:spLocks noGrp="1"/>
          </p:cNvSpPr>
          <p:nvPr>
            <p:ph type="sldNum" sz="quarter" idx="12"/>
          </p:nvPr>
        </p:nvSpPr>
        <p:spPr bwMode="auto">
          <a:xfrm>
            <a:off x="9624391" y="6205481"/>
            <a:ext cx="17516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23-29</a:t>
            </a:r>
            <a:endParaRPr lang="en-US" altLang="en-US" sz="1400" b="1" dirty="0">
              <a:solidFill>
                <a:srgbClr val="595959"/>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24069008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541" y="711643"/>
            <a:ext cx="11477707" cy="5850285"/>
          </a:xfrm>
          <a:solidFill>
            <a:schemeClr val="accent2">
              <a:lumMod val="40000"/>
              <a:lumOff val="60000"/>
            </a:schemeClr>
          </a:solidFill>
        </p:spPr>
        <p:txBody>
          <a:bodyPr>
            <a:normAutofit fontScale="70000" lnSpcReduction="20000"/>
          </a:bodyPr>
          <a:lstStyle/>
          <a:p>
            <a:pPr>
              <a:lnSpc>
                <a:spcPct val="120000"/>
              </a:lnSpc>
              <a:spcBef>
                <a:spcPts val="0"/>
              </a:spcBef>
              <a:spcAft>
                <a:spcPts val="450"/>
              </a:spcAft>
              <a:buFont typeface="Wingdings" panose="05000000000000000000" pitchFamily="2" charset="2"/>
              <a:buChar char="v"/>
            </a:pPr>
            <a:r>
              <a:rPr lang="en-US" sz="2600" b="1" dirty="0"/>
              <a:t>On 18 November </a:t>
            </a:r>
            <a:r>
              <a:rPr lang="en-US" sz="2600" b="1" dirty="0" smtClean="0"/>
              <a:t>2021, the </a:t>
            </a:r>
            <a:r>
              <a:rPr lang="en-US" sz="2600" b="1" dirty="0"/>
              <a:t>Border </a:t>
            </a:r>
            <a:r>
              <a:rPr lang="en-US" sz="2600" b="1" dirty="0" smtClean="0"/>
              <a:t>Technical Committee (BTC) endorsed the integrated national operational plan on the festive season preparedness unpacking the three (3) key phases:</a:t>
            </a:r>
          </a:p>
          <a:p>
            <a:pPr lvl="1">
              <a:lnSpc>
                <a:spcPct val="100000"/>
              </a:lnSpc>
              <a:spcBef>
                <a:spcPts val="0"/>
              </a:spcBef>
              <a:spcAft>
                <a:spcPts val="450"/>
              </a:spcAft>
              <a:buFont typeface="Courier New" panose="02070309020205020404" pitchFamily="49" charset="0"/>
              <a:buChar char="o"/>
            </a:pPr>
            <a:endParaRPr lang="en-US" sz="2600" b="1" dirty="0" smtClean="0"/>
          </a:p>
          <a:p>
            <a:pPr lvl="1">
              <a:lnSpc>
                <a:spcPct val="100000"/>
              </a:lnSpc>
              <a:spcBef>
                <a:spcPts val="0"/>
              </a:spcBef>
              <a:spcAft>
                <a:spcPts val="450"/>
              </a:spcAft>
              <a:buFont typeface="Courier New" panose="02070309020205020404" pitchFamily="49" charset="0"/>
              <a:buChar char="o"/>
            </a:pPr>
            <a:r>
              <a:rPr lang="en-US" sz="2600" b="1" dirty="0" smtClean="0"/>
              <a:t>Phase </a:t>
            </a:r>
            <a:r>
              <a:rPr lang="en-US" sz="2600" b="1" dirty="0" smtClean="0"/>
              <a:t>1: </a:t>
            </a:r>
            <a:r>
              <a:rPr lang="en-US" sz="2600" b="1" dirty="0" smtClean="0"/>
              <a:t>Planning </a:t>
            </a:r>
            <a:r>
              <a:rPr lang="en-US" sz="2600" dirty="0" smtClean="0"/>
              <a:t>(15/10/2021- 09/12/2021)</a:t>
            </a:r>
            <a:endParaRPr lang="en-US" sz="2600" dirty="0" smtClean="0"/>
          </a:p>
          <a:p>
            <a:pPr lvl="2">
              <a:lnSpc>
                <a:spcPct val="100000"/>
              </a:lnSpc>
              <a:spcBef>
                <a:spcPts val="0"/>
              </a:spcBef>
              <a:spcAft>
                <a:spcPts val="450"/>
              </a:spcAft>
            </a:pPr>
            <a:r>
              <a:rPr lang="en-US" sz="2600" i="1" dirty="0" smtClean="0"/>
              <a:t>Infrastructure requirements,</a:t>
            </a:r>
          </a:p>
          <a:p>
            <a:pPr lvl="2">
              <a:lnSpc>
                <a:spcPct val="100000"/>
              </a:lnSpc>
              <a:spcBef>
                <a:spcPts val="0"/>
              </a:spcBef>
              <a:spcAft>
                <a:spcPts val="450"/>
              </a:spcAft>
            </a:pPr>
            <a:r>
              <a:rPr lang="en-US" sz="2600" i="1" dirty="0" smtClean="0"/>
              <a:t>Human Resource requirements,</a:t>
            </a:r>
          </a:p>
          <a:p>
            <a:pPr lvl="2">
              <a:lnSpc>
                <a:spcPct val="100000"/>
              </a:lnSpc>
              <a:spcBef>
                <a:spcPts val="0"/>
              </a:spcBef>
              <a:spcAft>
                <a:spcPts val="450"/>
              </a:spcAft>
            </a:pPr>
            <a:r>
              <a:rPr lang="en-US" sz="2600" i="1" dirty="0" smtClean="0"/>
              <a:t>Consolidation of Port of Entry specific operational plans,</a:t>
            </a:r>
          </a:p>
          <a:p>
            <a:pPr lvl="2">
              <a:lnSpc>
                <a:spcPct val="100000"/>
              </a:lnSpc>
              <a:spcBef>
                <a:spcPts val="0"/>
              </a:spcBef>
              <a:spcAft>
                <a:spcPts val="450"/>
              </a:spcAft>
            </a:pPr>
            <a:r>
              <a:rPr lang="en-US" sz="2600" i="1" dirty="0" smtClean="0"/>
              <a:t>Briefings and commitment of relevant stakeholders,</a:t>
            </a:r>
          </a:p>
          <a:p>
            <a:pPr lvl="1">
              <a:lnSpc>
                <a:spcPct val="100000"/>
              </a:lnSpc>
              <a:spcBef>
                <a:spcPts val="0"/>
              </a:spcBef>
              <a:spcAft>
                <a:spcPts val="450"/>
              </a:spcAft>
              <a:buFont typeface="Courier New" panose="02070309020205020404" pitchFamily="49" charset="0"/>
              <a:buChar char="o"/>
            </a:pPr>
            <a:endParaRPr lang="en-US" sz="2600" b="1" dirty="0" smtClean="0"/>
          </a:p>
          <a:p>
            <a:pPr lvl="1">
              <a:lnSpc>
                <a:spcPct val="100000"/>
              </a:lnSpc>
              <a:spcBef>
                <a:spcPts val="0"/>
              </a:spcBef>
              <a:spcAft>
                <a:spcPts val="450"/>
              </a:spcAft>
              <a:buFont typeface="Courier New" panose="02070309020205020404" pitchFamily="49" charset="0"/>
              <a:buChar char="o"/>
            </a:pPr>
            <a:r>
              <a:rPr lang="en-US" sz="2600" b="1" dirty="0" smtClean="0"/>
              <a:t>Phase </a:t>
            </a:r>
            <a:r>
              <a:rPr lang="en-US" sz="2600" b="1" dirty="0" smtClean="0"/>
              <a:t>2: </a:t>
            </a:r>
            <a:r>
              <a:rPr lang="en-US" sz="2600" b="1" dirty="0" smtClean="0"/>
              <a:t>Execution </a:t>
            </a:r>
            <a:r>
              <a:rPr lang="en-US" sz="2600" dirty="0" smtClean="0"/>
              <a:t>(10/12/2021 – 10/01/2022)</a:t>
            </a:r>
            <a:endParaRPr lang="en-US" sz="2600" dirty="0" smtClean="0"/>
          </a:p>
          <a:p>
            <a:pPr lvl="2">
              <a:lnSpc>
                <a:spcPct val="100000"/>
              </a:lnSpc>
              <a:spcBef>
                <a:spcPts val="0"/>
              </a:spcBef>
              <a:spcAft>
                <a:spcPts val="450"/>
              </a:spcAft>
            </a:pPr>
            <a:r>
              <a:rPr lang="en-US" sz="2600" i="1" dirty="0" smtClean="0"/>
              <a:t>Implementation </a:t>
            </a:r>
            <a:r>
              <a:rPr lang="en-US" sz="2600" i="1" dirty="0" smtClean="0"/>
              <a:t>of </a:t>
            </a:r>
            <a:r>
              <a:rPr lang="en-US" sz="2600" i="1" dirty="0" smtClean="0"/>
              <a:t>approved </a:t>
            </a:r>
            <a:r>
              <a:rPr lang="en-US" sz="2600" i="1" dirty="0" smtClean="0"/>
              <a:t>operational </a:t>
            </a:r>
            <a:r>
              <a:rPr lang="en-US" sz="2600" i="1" dirty="0" smtClean="0"/>
              <a:t>plans through Venue Operational Centre (VOC)</a:t>
            </a:r>
          </a:p>
          <a:p>
            <a:pPr lvl="2">
              <a:lnSpc>
                <a:spcPct val="100000"/>
              </a:lnSpc>
              <a:spcBef>
                <a:spcPts val="0"/>
              </a:spcBef>
              <a:spcAft>
                <a:spcPts val="450"/>
              </a:spcAft>
            </a:pPr>
            <a:r>
              <a:rPr lang="en-US" sz="2600" i="1" dirty="0" smtClean="0"/>
              <a:t>Deployment of additional infrastructure &amp; human resources</a:t>
            </a:r>
          </a:p>
          <a:p>
            <a:pPr lvl="2">
              <a:lnSpc>
                <a:spcPct val="100000"/>
              </a:lnSpc>
              <a:spcBef>
                <a:spcPts val="0"/>
              </a:spcBef>
              <a:spcAft>
                <a:spcPts val="450"/>
              </a:spcAft>
            </a:pPr>
            <a:r>
              <a:rPr lang="en-US" sz="2600" i="1" dirty="0" smtClean="0"/>
              <a:t>Deployment of Directors-General and Ministers to support the plan executions,</a:t>
            </a:r>
            <a:endParaRPr lang="en-US" sz="2600" b="1" dirty="0" smtClean="0"/>
          </a:p>
          <a:p>
            <a:pPr lvl="1">
              <a:lnSpc>
                <a:spcPct val="100000"/>
              </a:lnSpc>
              <a:spcBef>
                <a:spcPts val="0"/>
              </a:spcBef>
              <a:spcAft>
                <a:spcPts val="450"/>
              </a:spcAft>
              <a:buFont typeface="Courier New" panose="02070309020205020404" pitchFamily="49" charset="0"/>
              <a:buChar char="o"/>
            </a:pPr>
            <a:endParaRPr lang="en-US" sz="2600" b="1" dirty="0" smtClean="0"/>
          </a:p>
          <a:p>
            <a:pPr lvl="1">
              <a:lnSpc>
                <a:spcPct val="100000"/>
              </a:lnSpc>
              <a:spcBef>
                <a:spcPts val="0"/>
              </a:spcBef>
              <a:spcAft>
                <a:spcPts val="450"/>
              </a:spcAft>
              <a:buFont typeface="Courier New" panose="02070309020205020404" pitchFamily="49" charset="0"/>
              <a:buChar char="o"/>
            </a:pPr>
            <a:r>
              <a:rPr lang="en-US" sz="2600" b="1" dirty="0" smtClean="0"/>
              <a:t>Phase </a:t>
            </a:r>
            <a:r>
              <a:rPr lang="en-US" sz="2600" b="1" dirty="0" smtClean="0"/>
              <a:t>3: Demobilization and withdrawal from deployment </a:t>
            </a:r>
            <a:r>
              <a:rPr lang="en-US" sz="2600" b="1" dirty="0" smtClean="0"/>
              <a:t>areas</a:t>
            </a:r>
            <a:r>
              <a:rPr lang="en-US" sz="2600" dirty="0" smtClean="0"/>
              <a:t> (11/01/2022 – till completion)</a:t>
            </a:r>
            <a:r>
              <a:rPr lang="en-US" sz="2600" b="1" dirty="0" smtClean="0"/>
              <a:t>  </a:t>
            </a:r>
            <a:endParaRPr lang="en-US" sz="2600" b="1" dirty="0" smtClean="0"/>
          </a:p>
          <a:p>
            <a:pPr lvl="2">
              <a:lnSpc>
                <a:spcPct val="100000"/>
              </a:lnSpc>
              <a:spcBef>
                <a:spcPts val="0"/>
              </a:spcBef>
              <a:spcAft>
                <a:spcPts val="450"/>
              </a:spcAft>
            </a:pPr>
            <a:r>
              <a:rPr lang="en-US" sz="2600" i="1" dirty="0" smtClean="0"/>
              <a:t>Includes </a:t>
            </a:r>
            <a:r>
              <a:rPr lang="en-US" sz="2600" i="1" dirty="0" smtClean="0"/>
              <a:t>the wrapping up of operations </a:t>
            </a:r>
          </a:p>
          <a:p>
            <a:pPr lvl="2">
              <a:lnSpc>
                <a:spcPct val="100000"/>
              </a:lnSpc>
              <a:spcBef>
                <a:spcPts val="0"/>
              </a:spcBef>
              <a:spcAft>
                <a:spcPts val="450"/>
              </a:spcAft>
            </a:pPr>
            <a:r>
              <a:rPr lang="en-US" sz="2600" i="1" dirty="0" smtClean="0"/>
              <a:t>Debriefing of relevant stakeholders on experiences and lessons,</a:t>
            </a:r>
          </a:p>
          <a:p>
            <a:pPr lvl="2">
              <a:spcBef>
                <a:spcPts val="0"/>
              </a:spcBef>
              <a:spcAft>
                <a:spcPts val="450"/>
              </a:spcAft>
              <a:buFont typeface="Courier New" panose="02070309020205020404" pitchFamily="49" charset="0"/>
              <a:buChar char="o"/>
            </a:pPr>
            <a:endParaRPr lang="en-US" sz="2600" b="1" dirty="0" smtClean="0"/>
          </a:p>
          <a:p>
            <a:pPr>
              <a:lnSpc>
                <a:spcPct val="120000"/>
              </a:lnSpc>
              <a:spcBef>
                <a:spcPts val="0"/>
              </a:spcBef>
              <a:spcAft>
                <a:spcPts val="450"/>
              </a:spcAft>
              <a:buFont typeface="Wingdings" panose="05000000000000000000" pitchFamily="2" charset="2"/>
              <a:buChar char="v"/>
            </a:pPr>
            <a:r>
              <a:rPr lang="en-US" sz="2600" b="1" dirty="0" smtClean="0"/>
              <a:t> Various engagements are underway with various stakeholders including discussions with our immediate neighboring countries regarding extension of operating hours and other matters</a:t>
            </a:r>
            <a:r>
              <a:rPr lang="en-US" sz="2600" b="1" dirty="0" smtClean="0"/>
              <a:t>,</a:t>
            </a:r>
            <a:endParaRPr lang="en-US" sz="1300" b="1" dirty="0" smtClean="0"/>
          </a:p>
          <a:p>
            <a:pPr marL="457200" lvl="1" indent="0">
              <a:spcBef>
                <a:spcPts val="0"/>
              </a:spcBef>
              <a:spcAft>
                <a:spcPts val="450"/>
              </a:spcAft>
              <a:buNone/>
            </a:pPr>
            <a:endParaRPr lang="en-ZA" sz="1600" b="1" dirty="0"/>
          </a:p>
          <a:p>
            <a:pPr lvl="1">
              <a:spcBef>
                <a:spcPts val="0"/>
              </a:spcBef>
              <a:spcAft>
                <a:spcPts val="450"/>
              </a:spcAft>
            </a:pPr>
            <a:endParaRPr lang="en-ZA" sz="1700" i="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a:xfrm>
            <a:off x="9136048" y="6492875"/>
            <a:ext cx="2743200" cy="365125"/>
          </a:xfrm>
        </p:spPr>
        <p:txBody>
          <a:bodyPr/>
          <a:lstStyle/>
          <a:p>
            <a:pPr fontAlgn="base">
              <a:spcBef>
                <a:spcPct val="0"/>
              </a:spcBef>
              <a:spcAft>
                <a:spcPct val="0"/>
              </a:spcAft>
              <a:defRPr/>
            </a:pPr>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24-29</a:t>
            </a:r>
            <a:endParaRPr lang="en-US" altLang="en-US" sz="1400" b="1" dirty="0">
              <a:solidFill>
                <a:srgbClr val="595959"/>
              </a:solidFill>
              <a:latin typeface="Century Gothic" panose="020B0502020202020204" pitchFamily="34" charset="0"/>
            </a:endParaRPr>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1977169" y="118423"/>
            <a:ext cx="8229600" cy="389744"/>
          </a:xfrm>
          <a:prstGeom prst="wedgeRoundRectCallout">
            <a:avLst>
              <a:gd name="adj1" fmla="val 6156"/>
              <a:gd name="adj2" fmla="val 91670"/>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2000" b="1" dirty="0" smtClean="0">
                <a:solidFill>
                  <a:schemeClr val="tx1"/>
                </a:solidFill>
              </a:rPr>
              <a:t>FINALIZING THE INTEGRATED NATIONAL OPERATIONAL PLAN</a:t>
            </a:r>
            <a:endParaRPr lang="en-US" sz="2000" b="1" dirty="0">
              <a:solidFill>
                <a:schemeClr val="tx1"/>
              </a:solidFill>
            </a:endParaRPr>
          </a:p>
        </p:txBody>
      </p:sp>
      <p:sp>
        <p:nvSpPr>
          <p:cNvPr id="9" name="Oval 8">
            <a:extLst>
              <a:ext uri="{FF2B5EF4-FFF2-40B4-BE49-F238E27FC236}">
                <a16:creationId xmlns:a16="http://schemas.microsoft.com/office/drawing/2014/main" id="{1DF46306-929E-9847-87AE-EC06055ECC90}"/>
              </a:ext>
            </a:extLst>
          </p:cNvPr>
          <p:cNvSpPr/>
          <p:nvPr/>
        </p:nvSpPr>
        <p:spPr>
          <a:xfrm>
            <a:off x="907291" y="41918"/>
            <a:ext cx="768609" cy="570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E.1</a:t>
            </a:r>
            <a:endParaRPr lang="en-ZA" sz="1600" b="1" dirty="0"/>
          </a:p>
        </p:txBody>
      </p:sp>
    </p:spTree>
    <p:extLst>
      <p:ext uri="{BB962C8B-B14F-4D97-AF65-F5344CB8AC3E}">
        <p14:creationId xmlns:p14="http://schemas.microsoft.com/office/powerpoint/2010/main" val="3644708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2759" y="627159"/>
            <a:ext cx="11829456" cy="5809432"/>
          </a:xfrm>
          <a:solidFill>
            <a:schemeClr val="accent2">
              <a:lumMod val="40000"/>
              <a:lumOff val="60000"/>
            </a:schemeClr>
          </a:solidFill>
        </p:spPr>
        <p:txBody>
          <a:bodyPr>
            <a:normAutofit fontScale="40000" lnSpcReduction="20000"/>
          </a:bodyPr>
          <a:lstStyle/>
          <a:p>
            <a:pPr>
              <a:lnSpc>
                <a:spcPct val="120000"/>
              </a:lnSpc>
              <a:spcBef>
                <a:spcPts val="0"/>
              </a:spcBef>
              <a:spcAft>
                <a:spcPts val="450"/>
              </a:spcAft>
              <a:buFont typeface="Courier New" panose="02070309020205020404" pitchFamily="49" charset="0"/>
              <a:buChar char="o"/>
            </a:pPr>
            <a:r>
              <a:rPr lang="en-US" sz="4000" b="1" dirty="0" smtClean="0"/>
              <a:t>For this festive season, we will be deploying members of the Immigration Inspectorate to work with members of the Defense Force to conduct joint operations </a:t>
            </a:r>
            <a:r>
              <a:rPr lang="en-US" sz="4000" b="1" dirty="0" smtClean="0"/>
              <a:t>in line with the contents of the Integrated </a:t>
            </a:r>
            <a:r>
              <a:rPr lang="en-US" sz="4000" b="1" dirty="0"/>
              <a:t>Festive Season Operational Plan</a:t>
            </a:r>
            <a:r>
              <a:rPr lang="en-US" sz="4000" b="1" dirty="0" smtClean="0"/>
              <a:t>, </a:t>
            </a:r>
          </a:p>
          <a:p>
            <a:pPr lvl="1">
              <a:lnSpc>
                <a:spcPct val="120000"/>
              </a:lnSpc>
              <a:spcBef>
                <a:spcPts val="0"/>
              </a:spcBef>
              <a:spcAft>
                <a:spcPts val="450"/>
              </a:spcAft>
              <a:buFont typeface="Courier New" panose="02070309020205020404" pitchFamily="49" charset="0"/>
              <a:buChar char="o"/>
            </a:pPr>
            <a:r>
              <a:rPr lang="en-US" sz="4000" dirty="0" smtClean="0"/>
              <a:t>The joint operations will focus on border patrol activities in the identified vulnerable areas at the borderline, mainly to address, </a:t>
            </a:r>
          </a:p>
          <a:p>
            <a:pPr lvl="2">
              <a:lnSpc>
                <a:spcPct val="120000"/>
              </a:lnSpc>
              <a:spcBef>
                <a:spcPts val="0"/>
              </a:spcBef>
              <a:spcAft>
                <a:spcPts val="450"/>
              </a:spcAft>
              <a:buFont typeface="Courier New" panose="02070309020205020404" pitchFamily="49" charset="0"/>
              <a:buChar char="o"/>
            </a:pPr>
            <a:r>
              <a:rPr lang="en-US" sz="4000" dirty="0" smtClean="0"/>
              <a:t>Illegal migration, </a:t>
            </a:r>
          </a:p>
          <a:p>
            <a:pPr lvl="2">
              <a:lnSpc>
                <a:spcPct val="120000"/>
              </a:lnSpc>
              <a:spcBef>
                <a:spcPts val="0"/>
              </a:spcBef>
              <a:spcAft>
                <a:spcPts val="450"/>
              </a:spcAft>
              <a:buFont typeface="Courier New" panose="02070309020205020404" pitchFamily="49" charset="0"/>
              <a:buChar char="o"/>
            </a:pPr>
            <a:r>
              <a:rPr lang="en-US" sz="4000" dirty="0" smtClean="0"/>
              <a:t>illicit movement of goods </a:t>
            </a:r>
          </a:p>
          <a:p>
            <a:pPr lvl="2">
              <a:lnSpc>
                <a:spcPct val="120000"/>
              </a:lnSpc>
              <a:spcBef>
                <a:spcPts val="0"/>
              </a:spcBef>
              <a:spcAft>
                <a:spcPts val="450"/>
              </a:spcAft>
              <a:buFont typeface="Courier New" panose="02070309020205020404" pitchFamily="49" charset="0"/>
              <a:buChar char="o"/>
            </a:pPr>
            <a:r>
              <a:rPr lang="en-US" sz="4000" dirty="0" smtClean="0"/>
              <a:t>And other general criminal activities along the borderline,</a:t>
            </a:r>
          </a:p>
          <a:p>
            <a:pPr>
              <a:lnSpc>
                <a:spcPct val="120000"/>
              </a:lnSpc>
              <a:spcBef>
                <a:spcPts val="0"/>
              </a:spcBef>
              <a:spcAft>
                <a:spcPts val="450"/>
              </a:spcAft>
              <a:buFont typeface="Courier New" panose="02070309020205020404" pitchFamily="49" charset="0"/>
              <a:buChar char="o"/>
            </a:pPr>
            <a:r>
              <a:rPr lang="en-US" sz="4000" b="1" dirty="0" smtClean="0"/>
              <a:t>In addition, plans </a:t>
            </a:r>
            <a:r>
              <a:rPr lang="en-US" sz="4000" b="1" dirty="0" smtClean="0"/>
              <a:t>are at advance stages for the deployment of </a:t>
            </a:r>
            <a:r>
              <a:rPr lang="en-US" sz="4000" b="1" dirty="0" smtClean="0"/>
              <a:t>additional capacity of the SANDF reserves at the borderline</a:t>
            </a:r>
            <a:endParaRPr lang="en-US" sz="4000" b="1" dirty="0" smtClean="0"/>
          </a:p>
          <a:p>
            <a:pPr marL="685800" lvl="2">
              <a:lnSpc>
                <a:spcPct val="120000"/>
              </a:lnSpc>
              <a:spcBef>
                <a:spcPts val="0"/>
              </a:spcBef>
              <a:spcAft>
                <a:spcPts val="450"/>
              </a:spcAft>
              <a:buFont typeface="Courier New" panose="02070309020205020404" pitchFamily="49" charset="0"/>
              <a:buChar char="o"/>
            </a:pPr>
            <a:r>
              <a:rPr lang="en-US" sz="4000" dirty="0" smtClean="0"/>
              <a:t>BMA </a:t>
            </a:r>
            <a:r>
              <a:rPr lang="en-US" sz="4000" dirty="0"/>
              <a:t>leadership is finalizing discussions with the SANDF Command Council for the </a:t>
            </a:r>
            <a:r>
              <a:rPr lang="en-US" sz="4000" dirty="0" err="1"/>
              <a:t>secondment</a:t>
            </a:r>
            <a:r>
              <a:rPr lang="en-US" sz="4000" dirty="0"/>
              <a:t> </a:t>
            </a:r>
            <a:r>
              <a:rPr lang="en-US" sz="4000" dirty="0" smtClean="0"/>
              <a:t>of the reserve force of the SANDF</a:t>
            </a:r>
          </a:p>
          <a:p>
            <a:pPr marL="685800" lvl="2">
              <a:lnSpc>
                <a:spcPct val="120000"/>
              </a:lnSpc>
              <a:spcBef>
                <a:spcPts val="0"/>
              </a:spcBef>
              <a:spcAft>
                <a:spcPts val="450"/>
              </a:spcAft>
              <a:buFont typeface="Courier New" panose="02070309020205020404" pitchFamily="49" charset="0"/>
              <a:buChar char="o"/>
            </a:pPr>
            <a:r>
              <a:rPr lang="en-US" sz="4000" dirty="0" smtClean="0"/>
              <a:t>This will serve as the preparations towards the introduction of the BMA Border Guards along the borderline. </a:t>
            </a:r>
          </a:p>
          <a:p>
            <a:pPr marL="685800" lvl="2">
              <a:lnSpc>
                <a:spcPct val="120000"/>
              </a:lnSpc>
              <a:spcBef>
                <a:spcPts val="0"/>
              </a:spcBef>
              <a:spcAft>
                <a:spcPts val="450"/>
              </a:spcAft>
              <a:buFont typeface="Courier New" panose="02070309020205020404" pitchFamily="49" charset="0"/>
              <a:buChar char="o"/>
            </a:pPr>
            <a:r>
              <a:rPr lang="en-US" sz="4000" dirty="0" smtClean="0"/>
              <a:t>Section </a:t>
            </a:r>
            <a:r>
              <a:rPr lang="en-US" sz="4000" dirty="0"/>
              <a:t>13 </a:t>
            </a:r>
            <a:r>
              <a:rPr lang="en-US" sz="4000" dirty="0" smtClean="0"/>
              <a:t>of </a:t>
            </a:r>
            <a:r>
              <a:rPr lang="en-US" sz="4000" dirty="0"/>
              <a:t>the </a:t>
            </a:r>
            <a:r>
              <a:rPr lang="en-US" sz="4000" dirty="0" smtClean="0"/>
              <a:t>BMA Act </a:t>
            </a:r>
            <a:r>
              <a:rPr lang="en-US" sz="4000" dirty="0"/>
              <a:t>makes provision for the establishment of the BMA Border </a:t>
            </a:r>
            <a:r>
              <a:rPr lang="en-US" sz="4000" dirty="0" smtClean="0"/>
              <a:t>Guard who are supposed to be para-military</a:t>
            </a:r>
            <a:r>
              <a:rPr lang="en-US" sz="4000" dirty="0"/>
              <a:t>, </a:t>
            </a:r>
            <a:r>
              <a:rPr lang="en-US" sz="4000" dirty="0" smtClean="0"/>
              <a:t>armed, and uniformed force. </a:t>
            </a:r>
          </a:p>
          <a:p>
            <a:pPr lvl="1">
              <a:lnSpc>
                <a:spcPct val="120000"/>
              </a:lnSpc>
              <a:spcBef>
                <a:spcPts val="0"/>
              </a:spcBef>
              <a:spcAft>
                <a:spcPts val="900"/>
              </a:spcAft>
              <a:buFont typeface="Courier New" panose="02070309020205020404" pitchFamily="49" charset="0"/>
              <a:buChar char="o"/>
            </a:pPr>
            <a:r>
              <a:rPr lang="en-US" sz="4000" dirty="0" smtClean="0"/>
              <a:t>Based on Section 13 of the BMA Act, the Border Guards are expected to conduct law enforcement </a:t>
            </a:r>
            <a:r>
              <a:rPr lang="en-US" sz="4000" dirty="0"/>
              <a:t>operations </a:t>
            </a:r>
            <a:r>
              <a:rPr lang="en-US" sz="4000" dirty="0" smtClean="0"/>
              <a:t>at both the  </a:t>
            </a:r>
            <a:r>
              <a:rPr lang="en-US" sz="4000" dirty="0"/>
              <a:t>Ports of Entry and </a:t>
            </a:r>
            <a:r>
              <a:rPr lang="en-US" sz="4000" dirty="0" smtClean="0"/>
              <a:t>borderline.</a:t>
            </a:r>
            <a:endParaRPr lang="en-US" sz="4000" dirty="0"/>
          </a:p>
          <a:p>
            <a:pPr lvl="1">
              <a:lnSpc>
                <a:spcPct val="120000"/>
              </a:lnSpc>
              <a:spcBef>
                <a:spcPts val="0"/>
              </a:spcBef>
              <a:spcAft>
                <a:spcPts val="900"/>
              </a:spcAft>
              <a:buFont typeface="Courier New" panose="02070309020205020404" pitchFamily="49" charset="0"/>
              <a:buChar char="o"/>
            </a:pPr>
            <a:r>
              <a:rPr lang="en-US" sz="4000" dirty="0" smtClean="0"/>
              <a:t>The </a:t>
            </a:r>
            <a:r>
              <a:rPr lang="en-US" sz="4000" dirty="0"/>
              <a:t>discussions </a:t>
            </a:r>
            <a:r>
              <a:rPr lang="en-US" sz="4000" dirty="0" smtClean="0"/>
              <a:t>between BMA and SANDF leadership will also </a:t>
            </a:r>
            <a:r>
              <a:rPr lang="en-US" sz="4000" dirty="0"/>
              <a:t>cover areas of </a:t>
            </a:r>
            <a:r>
              <a:rPr lang="en-US" sz="4000" dirty="0" smtClean="0"/>
              <a:t>the joint training </a:t>
            </a:r>
            <a:r>
              <a:rPr lang="en-US" sz="4000" dirty="0" smtClean="0"/>
              <a:t>as well as the utilization of SANDF’s facilities by members of the BMA Border Guards.</a:t>
            </a:r>
            <a:endParaRPr lang="en-US" sz="4000" dirty="0"/>
          </a:p>
          <a:p>
            <a:pPr>
              <a:lnSpc>
                <a:spcPct val="120000"/>
              </a:lnSpc>
              <a:spcBef>
                <a:spcPts val="0"/>
              </a:spcBef>
              <a:spcAft>
                <a:spcPts val="900"/>
              </a:spcAft>
              <a:buFont typeface="Courier New" panose="02070309020205020404" pitchFamily="49" charset="0"/>
              <a:buChar char="o"/>
            </a:pPr>
            <a:r>
              <a:rPr lang="en-US" sz="4000" b="1" dirty="0" smtClean="0"/>
              <a:t>To this end, we are hoping </a:t>
            </a:r>
            <a:r>
              <a:rPr lang="en-US" sz="4000" b="1" dirty="0"/>
              <a:t>to </a:t>
            </a:r>
            <a:r>
              <a:rPr lang="en-US" sz="4000" b="1" dirty="0" err="1"/>
              <a:t>finalise</a:t>
            </a:r>
            <a:r>
              <a:rPr lang="en-US" sz="4000" b="1" dirty="0"/>
              <a:t> the Memorandum of Agreement </a:t>
            </a:r>
            <a:r>
              <a:rPr lang="en-US" sz="4000" b="1" dirty="0" smtClean="0"/>
              <a:t>(</a:t>
            </a:r>
            <a:r>
              <a:rPr lang="en-US" sz="4000" b="1" dirty="0" err="1" smtClean="0"/>
              <a:t>MoU</a:t>
            </a:r>
            <a:r>
              <a:rPr lang="en-US" sz="4000" b="1" dirty="0" smtClean="0"/>
              <a:t>) between BMA and SANDF by </a:t>
            </a:r>
            <a:r>
              <a:rPr lang="en-US" sz="4000" b="1" dirty="0"/>
              <a:t>no later than </a:t>
            </a:r>
            <a:r>
              <a:rPr lang="en-US" sz="4000" b="1" dirty="0" smtClean="0"/>
              <a:t>end </a:t>
            </a:r>
            <a:r>
              <a:rPr lang="en-US" sz="4000" b="1" dirty="0"/>
              <a:t>of November 2021. </a:t>
            </a:r>
          </a:p>
          <a:p>
            <a:pPr>
              <a:lnSpc>
                <a:spcPct val="120000"/>
              </a:lnSpc>
              <a:spcBef>
                <a:spcPts val="0"/>
              </a:spcBef>
              <a:spcAft>
                <a:spcPts val="900"/>
              </a:spcAft>
              <a:buFont typeface="Courier New" panose="02070309020205020404" pitchFamily="49" charset="0"/>
              <a:buChar char="o"/>
            </a:pPr>
            <a:r>
              <a:rPr lang="en-US" sz="4000" b="1" dirty="0" smtClean="0"/>
              <a:t>Given the current discussions, we envisaged to launch the BMA Border </a:t>
            </a:r>
            <a:r>
              <a:rPr lang="en-US" sz="4000" b="1" dirty="0" smtClean="0"/>
              <a:t>Guards </a:t>
            </a:r>
            <a:r>
              <a:rPr lang="en-US" sz="4000" b="1" dirty="0" smtClean="0"/>
              <a:t>sometimes early </a:t>
            </a:r>
            <a:r>
              <a:rPr lang="en-US" sz="4000" b="1" dirty="0"/>
              <a:t>next </a:t>
            </a:r>
            <a:r>
              <a:rPr lang="en-US" sz="4000" b="1" dirty="0" smtClean="0"/>
              <a:t>year (2022).</a:t>
            </a:r>
            <a:endParaRPr lang="en-ZA" sz="4000" b="1" dirty="0"/>
          </a:p>
          <a:p>
            <a:pPr>
              <a:spcBef>
                <a:spcPts val="0"/>
              </a:spcBef>
              <a:spcAft>
                <a:spcPts val="450"/>
              </a:spcAft>
              <a:buFont typeface="Courier New" panose="02070309020205020404" pitchFamily="49" charset="0"/>
              <a:buChar char="o"/>
            </a:pPr>
            <a:endParaRPr lang="en-US" sz="1700" b="1" dirty="0" smtClean="0"/>
          </a:p>
          <a:p>
            <a:pPr marL="457200" lvl="1" indent="0">
              <a:spcBef>
                <a:spcPts val="0"/>
              </a:spcBef>
              <a:spcAft>
                <a:spcPts val="450"/>
              </a:spcAft>
              <a:buNone/>
            </a:pPr>
            <a:endParaRPr lang="en-ZA" sz="1600" b="1" dirty="0"/>
          </a:p>
          <a:p>
            <a:pPr lvl="1">
              <a:spcBef>
                <a:spcPts val="0"/>
              </a:spcBef>
              <a:spcAft>
                <a:spcPts val="450"/>
              </a:spcAft>
            </a:pPr>
            <a:endParaRPr lang="en-ZA" sz="1700" i="1" dirty="0"/>
          </a:p>
        </p:txBody>
      </p:sp>
      <p:sp>
        <p:nvSpPr>
          <p:cNvPr id="2" name="Slide Number Placeholder 1">
            <a:extLst>
              <a:ext uri="{FF2B5EF4-FFF2-40B4-BE49-F238E27FC236}">
                <a16:creationId xmlns:a16="http://schemas.microsoft.com/office/drawing/2014/main" id="{AC6AE109-3B3A-0E4F-8E13-122BA3FB5364}"/>
              </a:ext>
            </a:extLst>
          </p:cNvPr>
          <p:cNvSpPr>
            <a:spLocks noGrp="1"/>
          </p:cNvSpPr>
          <p:nvPr>
            <p:ph type="sldNum" sz="quarter" idx="12"/>
          </p:nvPr>
        </p:nvSpPr>
        <p:spPr>
          <a:xfrm>
            <a:off x="9081898" y="6444508"/>
            <a:ext cx="2743200" cy="365125"/>
          </a:xfrm>
        </p:spPr>
        <p:txBody>
          <a:bodyPr/>
          <a:lstStyle/>
          <a:p>
            <a:pPr fontAlgn="base">
              <a:spcBef>
                <a:spcPct val="0"/>
              </a:spcBef>
              <a:spcAft>
                <a:spcPct val="0"/>
              </a:spcAft>
              <a:defRPr/>
            </a:pPr>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25-29</a:t>
            </a:r>
            <a:endParaRPr lang="en-US" altLang="en-US" sz="1400" b="1" dirty="0">
              <a:solidFill>
                <a:srgbClr val="595959"/>
              </a:solidFill>
              <a:latin typeface="Century Gothic" panose="020B0502020202020204" pitchFamily="34" charset="0"/>
            </a:endParaRPr>
          </a:p>
        </p:txBody>
      </p:sp>
      <p:sp>
        <p:nvSpPr>
          <p:cNvPr id="7" name="Title 6">
            <a:extLst>
              <a:ext uri="{FF2B5EF4-FFF2-40B4-BE49-F238E27FC236}">
                <a16:creationId xmlns:a16="http://schemas.microsoft.com/office/drawing/2014/main" id="{4814C827-82AD-8143-8EB9-95A48D70977D}"/>
              </a:ext>
            </a:extLst>
          </p:cNvPr>
          <p:cNvSpPr>
            <a:spLocks noGrp="1"/>
          </p:cNvSpPr>
          <p:nvPr>
            <p:ph type="title"/>
          </p:nvPr>
        </p:nvSpPr>
        <p:spPr>
          <a:xfrm>
            <a:off x="1262028" y="76932"/>
            <a:ext cx="10091772" cy="389744"/>
          </a:xfrm>
          <a:prstGeom prst="wedgeRoundRectCallout">
            <a:avLst>
              <a:gd name="adj1" fmla="val 3879"/>
              <a:gd name="adj2" fmla="val 83172"/>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2000" b="1" dirty="0" smtClean="0">
                <a:solidFill>
                  <a:schemeClr val="tx1"/>
                </a:solidFill>
              </a:rPr>
              <a:t>DEPLOYMENT AT THE VULNERABLE SEGMENTS ALONG THE </a:t>
            </a:r>
            <a:r>
              <a:rPr lang="en-US" sz="2000" b="1" dirty="0">
                <a:solidFill>
                  <a:schemeClr val="tx1"/>
                </a:solidFill>
              </a:rPr>
              <a:t>B</a:t>
            </a:r>
            <a:r>
              <a:rPr lang="en-US" sz="2000" b="1" dirty="0" smtClean="0">
                <a:solidFill>
                  <a:schemeClr val="tx1"/>
                </a:solidFill>
              </a:rPr>
              <a:t>ORDERLINE</a:t>
            </a:r>
            <a:endParaRPr lang="en-US" sz="2000" b="1" dirty="0">
              <a:solidFill>
                <a:schemeClr val="tx1"/>
              </a:solidFill>
            </a:endParaRPr>
          </a:p>
        </p:txBody>
      </p:sp>
      <p:sp>
        <p:nvSpPr>
          <p:cNvPr id="9" name="Oval 8">
            <a:extLst>
              <a:ext uri="{FF2B5EF4-FFF2-40B4-BE49-F238E27FC236}">
                <a16:creationId xmlns:a16="http://schemas.microsoft.com/office/drawing/2014/main" id="{1DF46306-929E-9847-87AE-EC06055ECC90}"/>
              </a:ext>
            </a:extLst>
          </p:cNvPr>
          <p:cNvSpPr/>
          <p:nvPr/>
        </p:nvSpPr>
        <p:spPr>
          <a:xfrm>
            <a:off x="331662" y="-3309"/>
            <a:ext cx="768609" cy="550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E.2</a:t>
            </a:r>
            <a:endParaRPr lang="en-ZA" sz="1600" b="1" dirty="0"/>
          </a:p>
        </p:txBody>
      </p:sp>
    </p:spTree>
    <p:extLst>
      <p:ext uri="{BB962C8B-B14F-4D97-AF65-F5344CB8AC3E}">
        <p14:creationId xmlns:p14="http://schemas.microsoft.com/office/powerpoint/2010/main" val="893316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9624392" y="18864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txBox="1"/>
          <p:nvPr/>
        </p:nvSpPr>
        <p:spPr>
          <a:xfrm>
            <a:off x="1714499" y="1857374"/>
            <a:ext cx="8931275" cy="2584451"/>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Bef>
                <a:spcPct val="0"/>
              </a:spcBef>
              <a:spcAft>
                <a:spcPct val="35000"/>
              </a:spcAft>
              <a:defRPr/>
            </a:pPr>
            <a:r>
              <a:rPr lang="en-ZA" sz="3200" b="1" dirty="0" smtClean="0">
                <a:solidFill>
                  <a:schemeClr val="bg1"/>
                </a:solidFill>
                <a:latin typeface="Calibri"/>
                <a:cs typeface="Arial"/>
              </a:rPr>
              <a:t>PART F:</a:t>
            </a:r>
          </a:p>
          <a:p>
            <a:pPr algn="ctr" defTabSz="800100">
              <a:lnSpc>
                <a:spcPct val="90000"/>
              </a:lnSpc>
              <a:spcBef>
                <a:spcPct val="0"/>
              </a:spcBef>
              <a:spcAft>
                <a:spcPct val="35000"/>
              </a:spcAft>
              <a:defRPr/>
            </a:pPr>
            <a:r>
              <a:rPr lang="en-ZA" sz="3200" b="1" dirty="0" smtClean="0">
                <a:solidFill>
                  <a:schemeClr val="bg1"/>
                </a:solidFill>
                <a:latin typeface="Calibri"/>
                <a:cs typeface="Arial"/>
              </a:rPr>
              <a:t> REFLECTION ON SOME KEY STRATEGIC MILESTONES (TIMELINES)</a:t>
            </a:r>
            <a:endParaRPr lang="en-ZA" sz="3200" b="1" dirty="0">
              <a:solidFill>
                <a:schemeClr val="bg1"/>
              </a:solidFill>
              <a:latin typeface="Calibri"/>
              <a:cs typeface="Arial"/>
            </a:endParaRPr>
          </a:p>
        </p:txBody>
      </p:sp>
      <p:sp>
        <p:nvSpPr>
          <p:cNvPr id="29702" name="Slide Number Placeholder 3"/>
          <p:cNvSpPr>
            <a:spLocks noGrp="1"/>
          </p:cNvSpPr>
          <p:nvPr>
            <p:ph type="sldNum" sz="quarter" idx="12"/>
          </p:nvPr>
        </p:nvSpPr>
        <p:spPr bwMode="auto">
          <a:xfrm>
            <a:off x="9624391" y="6205481"/>
            <a:ext cx="17516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26-29</a:t>
            </a:r>
            <a:endParaRPr lang="en-US" altLang="en-US" sz="1400" b="1" dirty="0">
              <a:solidFill>
                <a:srgbClr val="595959"/>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611297249"/>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1625" y="882174"/>
            <a:ext cx="11560175" cy="5621993"/>
          </a:xfrm>
          <a:solidFill>
            <a:schemeClr val="accent2">
              <a:lumMod val="40000"/>
              <a:lumOff val="60000"/>
            </a:schemeClr>
          </a:solidFill>
        </p:spPr>
        <p:txBody>
          <a:bodyPr>
            <a:normAutofit fontScale="92500" lnSpcReduction="10000"/>
          </a:bodyPr>
          <a:lstStyle/>
          <a:p>
            <a:pPr marL="0" indent="0" algn="just">
              <a:lnSpc>
                <a:spcPct val="120000"/>
              </a:lnSpc>
              <a:spcBef>
                <a:spcPts val="0"/>
              </a:spcBef>
              <a:spcAft>
                <a:spcPts val="900"/>
              </a:spcAft>
              <a:buNone/>
            </a:pPr>
            <a:r>
              <a:rPr lang="en-US" sz="2100" b="1" dirty="0" smtClean="0"/>
              <a:t>Based on the discussions BMA leadership had with National Treasury &amp; Department of Public Service and  Administration, the following are key timelines were agreed upon:</a:t>
            </a:r>
            <a:endParaRPr lang="en-ZA" sz="2100" b="1" dirty="0" smtClean="0"/>
          </a:p>
          <a:p>
            <a:pPr marL="457200" indent="-457200" algn="just">
              <a:lnSpc>
                <a:spcPct val="120000"/>
              </a:lnSpc>
              <a:spcBef>
                <a:spcPts val="0"/>
              </a:spcBef>
              <a:spcAft>
                <a:spcPts val="900"/>
              </a:spcAft>
              <a:buFont typeface="+mj-lt"/>
              <a:buAutoNum type="alphaLcParenR"/>
            </a:pPr>
            <a:r>
              <a:rPr lang="en-ZA" sz="2100" dirty="0" smtClean="0"/>
              <a:t>Between </a:t>
            </a:r>
            <a:r>
              <a:rPr lang="en-ZA" sz="2100" dirty="0" smtClean="0"/>
              <a:t>now and the </a:t>
            </a:r>
            <a:r>
              <a:rPr lang="en-ZA" sz="2100" dirty="0" smtClean="0"/>
              <a:t>31</a:t>
            </a:r>
            <a:r>
              <a:rPr lang="en-ZA" sz="2100" baseline="30000" dirty="0" smtClean="0"/>
              <a:t>st</a:t>
            </a:r>
            <a:r>
              <a:rPr lang="en-ZA" sz="2100" dirty="0" smtClean="0"/>
              <a:t> </a:t>
            </a:r>
            <a:r>
              <a:rPr lang="en-ZA" sz="2100" dirty="0" smtClean="0"/>
              <a:t>of </a:t>
            </a:r>
            <a:r>
              <a:rPr lang="en-ZA" sz="2100" dirty="0" smtClean="0"/>
              <a:t>March </a:t>
            </a:r>
            <a:r>
              <a:rPr lang="en-ZA" sz="2100" dirty="0" smtClean="0"/>
              <a:t>2023, BMA will remain incubated within the Department of Home </a:t>
            </a:r>
            <a:r>
              <a:rPr lang="en-ZA" sz="2100" dirty="0" smtClean="0"/>
              <a:t>Affairs as one of the Branches,</a:t>
            </a:r>
            <a:endParaRPr lang="en-ZA" sz="2100" dirty="0" smtClean="0"/>
          </a:p>
          <a:p>
            <a:pPr marL="457200" indent="-457200" algn="just">
              <a:lnSpc>
                <a:spcPct val="120000"/>
              </a:lnSpc>
              <a:spcBef>
                <a:spcPts val="0"/>
              </a:spcBef>
              <a:spcAft>
                <a:spcPts val="900"/>
              </a:spcAft>
              <a:buFont typeface="+mj-lt"/>
              <a:buAutoNum type="alphaLcParenR"/>
            </a:pPr>
            <a:r>
              <a:rPr lang="en-ZA" sz="2100" dirty="0" smtClean="0"/>
              <a:t>Between 1</a:t>
            </a:r>
            <a:r>
              <a:rPr lang="en-ZA" sz="2100" baseline="30000" dirty="0" smtClean="0"/>
              <a:t>st</a:t>
            </a:r>
            <a:r>
              <a:rPr lang="en-ZA" sz="2100" dirty="0" smtClean="0"/>
              <a:t> January 2022 to May 2022, all key positions filled and the Oversight Committees constituted,</a:t>
            </a:r>
          </a:p>
          <a:p>
            <a:pPr marL="457200" indent="-457200" algn="just">
              <a:lnSpc>
                <a:spcPct val="120000"/>
              </a:lnSpc>
              <a:spcBef>
                <a:spcPts val="0"/>
              </a:spcBef>
              <a:spcAft>
                <a:spcPts val="900"/>
              </a:spcAft>
              <a:buFont typeface="+mj-lt"/>
              <a:buAutoNum type="alphaLcParenR"/>
            </a:pPr>
            <a:r>
              <a:rPr lang="en-ZA" sz="2100" dirty="0" smtClean="0"/>
              <a:t>In June 2022, </a:t>
            </a:r>
            <a:r>
              <a:rPr lang="en-ZA" sz="2100" dirty="0" smtClean="0"/>
              <a:t>BMA will make budget </a:t>
            </a:r>
            <a:r>
              <a:rPr lang="en-ZA" sz="2100" dirty="0" smtClean="0"/>
              <a:t>submissions to </a:t>
            </a:r>
            <a:r>
              <a:rPr lang="en-ZA" sz="2100" dirty="0" smtClean="0"/>
              <a:t>National </a:t>
            </a:r>
            <a:r>
              <a:rPr lang="en-ZA" sz="2100" dirty="0" smtClean="0"/>
              <a:t>Treasury inclusive of transferred </a:t>
            </a:r>
            <a:r>
              <a:rPr lang="en-ZA" sz="2100" dirty="0" smtClean="0"/>
              <a:t>budgets from proclaimed Departments as discussed,</a:t>
            </a:r>
            <a:endParaRPr lang="en-ZA" sz="2100" dirty="0" smtClean="0"/>
          </a:p>
          <a:p>
            <a:pPr marL="457200" indent="-457200" algn="just">
              <a:lnSpc>
                <a:spcPct val="120000"/>
              </a:lnSpc>
              <a:spcBef>
                <a:spcPts val="0"/>
              </a:spcBef>
              <a:spcAft>
                <a:spcPts val="900"/>
              </a:spcAft>
              <a:buFont typeface="+mj-lt"/>
              <a:buAutoNum type="alphaLcParenR"/>
            </a:pPr>
            <a:r>
              <a:rPr lang="en-US" sz="2100" dirty="0" smtClean="0"/>
              <a:t>In July 2022, the </a:t>
            </a:r>
            <a:r>
              <a:rPr lang="en-US" sz="2100" dirty="0" smtClean="0"/>
              <a:t>Department of Public Service &amp; Administration to announce the listing </a:t>
            </a:r>
            <a:r>
              <a:rPr lang="en-US" sz="2100" dirty="0" smtClean="0"/>
              <a:t>of </a:t>
            </a:r>
            <a:r>
              <a:rPr lang="en-US" sz="2100" dirty="0" smtClean="0"/>
              <a:t>BMA </a:t>
            </a:r>
            <a:r>
              <a:rPr lang="en-US" sz="2100" dirty="0" smtClean="0"/>
              <a:t>as a Schedule </a:t>
            </a:r>
            <a:r>
              <a:rPr lang="en-US" sz="2100" dirty="0" smtClean="0"/>
              <a:t>3A </a:t>
            </a:r>
            <a:r>
              <a:rPr lang="en-US" sz="2100" dirty="0" smtClean="0"/>
              <a:t>Public </a:t>
            </a:r>
            <a:r>
              <a:rPr lang="en-US" sz="2100" dirty="0" smtClean="0"/>
              <a:t>Entity,</a:t>
            </a:r>
            <a:endParaRPr lang="en-ZA" sz="2100" dirty="0" smtClean="0"/>
          </a:p>
          <a:p>
            <a:pPr marL="457200" indent="-457200" algn="just">
              <a:lnSpc>
                <a:spcPct val="120000"/>
              </a:lnSpc>
              <a:spcBef>
                <a:spcPts val="0"/>
              </a:spcBef>
              <a:spcAft>
                <a:spcPts val="900"/>
              </a:spcAft>
              <a:buFont typeface="+mj-lt"/>
              <a:buAutoNum type="alphaLcParenR"/>
            </a:pPr>
            <a:r>
              <a:rPr lang="en-ZA" sz="2100" dirty="0" smtClean="0"/>
              <a:t>In October 2022, reflection on the funding of the BMA in the Medium Term Budget Policy Statement (MTBPS) by Minister of Finance,</a:t>
            </a:r>
          </a:p>
          <a:p>
            <a:pPr marL="457200" indent="-457200" algn="just">
              <a:lnSpc>
                <a:spcPct val="120000"/>
              </a:lnSpc>
              <a:spcBef>
                <a:spcPts val="0"/>
              </a:spcBef>
              <a:spcAft>
                <a:spcPts val="900"/>
              </a:spcAft>
              <a:buFont typeface="+mj-lt"/>
              <a:buAutoNum type="alphaLcParenR"/>
            </a:pPr>
            <a:r>
              <a:rPr lang="en-ZA" sz="2100" dirty="0" smtClean="0"/>
              <a:t>In February 2023, clear reflection on the budgetary allocation </a:t>
            </a:r>
            <a:r>
              <a:rPr lang="en-ZA" sz="2100" dirty="0" smtClean="0"/>
              <a:t>to the Border Management Authority (BMA)</a:t>
            </a:r>
            <a:endParaRPr lang="en-ZA" sz="2100" dirty="0" smtClean="0"/>
          </a:p>
          <a:p>
            <a:pPr marL="457200" indent="-457200" algn="just">
              <a:lnSpc>
                <a:spcPct val="120000"/>
              </a:lnSpc>
              <a:spcBef>
                <a:spcPts val="0"/>
              </a:spcBef>
              <a:spcAft>
                <a:spcPts val="900"/>
              </a:spcAft>
              <a:buFont typeface="+mj-lt"/>
              <a:buAutoNum type="alphaLcParenR"/>
            </a:pPr>
            <a:r>
              <a:rPr lang="en-ZA" sz="2100" dirty="0" smtClean="0"/>
              <a:t>On 1</a:t>
            </a:r>
            <a:r>
              <a:rPr lang="en-ZA" sz="2100" baseline="30000" dirty="0" smtClean="0"/>
              <a:t>st</a:t>
            </a:r>
            <a:r>
              <a:rPr lang="en-ZA" sz="2100" dirty="0" smtClean="0"/>
              <a:t> April 2023, BMA exit the incubation by the Department of Home Affairs to operate as a standing Schedule 3 public entity </a:t>
            </a:r>
            <a:r>
              <a:rPr lang="en-US" sz="2100" dirty="0"/>
              <a:t>reporting to Minister of Home Affairs,</a:t>
            </a:r>
            <a:r>
              <a:rPr lang="en-ZA" sz="2100" dirty="0" smtClean="0"/>
              <a:t> </a:t>
            </a:r>
            <a:endParaRPr lang="en-ZA" sz="2100" dirty="0"/>
          </a:p>
          <a:p>
            <a:pPr marL="457200" indent="-457200">
              <a:spcBef>
                <a:spcPts val="0"/>
              </a:spcBef>
              <a:spcAft>
                <a:spcPts val="900"/>
              </a:spcAft>
              <a:buFont typeface="+mj-lt"/>
              <a:buAutoNum type="alphaLcParenR"/>
            </a:pPr>
            <a:endParaRPr lang="en-ZA" sz="2000" b="1" dirty="0"/>
          </a:p>
          <a:p>
            <a:pPr marL="0" indent="0">
              <a:spcBef>
                <a:spcPts val="0"/>
              </a:spcBef>
              <a:spcAft>
                <a:spcPts val="900"/>
              </a:spcAft>
              <a:buNone/>
            </a:pPr>
            <a:endParaRPr lang="en-ZA" sz="2200" b="1" dirty="0"/>
          </a:p>
          <a:p>
            <a:pPr marL="457200" lvl="1" indent="0">
              <a:spcBef>
                <a:spcPts val="0"/>
              </a:spcBef>
              <a:spcAft>
                <a:spcPts val="900"/>
              </a:spcAft>
              <a:buNone/>
            </a:pPr>
            <a:endParaRPr lang="en-ZA" sz="1200" dirty="0"/>
          </a:p>
        </p:txBody>
      </p:sp>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a:xfrm>
            <a:off x="9375775" y="6597650"/>
            <a:ext cx="2743200" cy="365125"/>
          </a:xfrm>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27-29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044700" y="158182"/>
            <a:ext cx="8185150" cy="546100"/>
          </a:xfrm>
          <a:prstGeom prst="wedgeRoundRectCallout">
            <a:avLst>
              <a:gd name="adj1" fmla="val 5887"/>
              <a:gd name="adj2" fmla="val 78561"/>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000" b="1" dirty="0" smtClean="0">
                <a:solidFill>
                  <a:schemeClr val="tx1"/>
                </a:solidFill>
              </a:rPr>
              <a:t>SOME KEY STRATEGIC MILESTONES (TIMELINES)</a:t>
            </a:r>
            <a:endParaRPr lang="en-US" sz="2000" b="1" dirty="0">
              <a:solidFill>
                <a:schemeClr val="tx1"/>
              </a:solidFill>
            </a:endParaRPr>
          </a:p>
        </p:txBody>
      </p:sp>
      <p:sp>
        <p:nvSpPr>
          <p:cNvPr id="9" name="Oval 8">
            <a:extLst>
              <a:ext uri="{FF2B5EF4-FFF2-40B4-BE49-F238E27FC236}">
                <a16:creationId xmlns:a16="http://schemas.microsoft.com/office/drawing/2014/main" id="{1BDFD958-73B0-FE40-B6C6-5BD05D4C8582}"/>
              </a:ext>
            </a:extLst>
          </p:cNvPr>
          <p:cNvSpPr/>
          <p:nvPr/>
        </p:nvSpPr>
        <p:spPr>
          <a:xfrm>
            <a:off x="1083733" y="96897"/>
            <a:ext cx="878417"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
            </a:r>
            <a:endParaRPr lang="en-ZA" b="1" dirty="0"/>
          </a:p>
        </p:txBody>
      </p:sp>
    </p:spTree>
    <p:extLst>
      <p:ext uri="{BB962C8B-B14F-4D97-AF65-F5344CB8AC3E}">
        <p14:creationId xmlns:p14="http://schemas.microsoft.com/office/powerpoint/2010/main" val="357524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9823" y="850899"/>
            <a:ext cx="11540691" cy="5667375"/>
          </a:xfrm>
          <a:solidFill>
            <a:schemeClr val="accent2">
              <a:lumMod val="40000"/>
              <a:lumOff val="60000"/>
            </a:schemeClr>
          </a:solidFill>
        </p:spPr>
        <p:txBody>
          <a:bodyPr>
            <a:normAutofit/>
          </a:bodyPr>
          <a:lstStyle/>
          <a:p>
            <a:pPr marL="0" indent="0">
              <a:spcBef>
                <a:spcPts val="0"/>
              </a:spcBef>
              <a:spcAft>
                <a:spcPts val="900"/>
              </a:spcAft>
              <a:buNone/>
            </a:pPr>
            <a:r>
              <a:rPr lang="en-ZA" sz="2000" b="1" dirty="0" smtClean="0"/>
              <a:t>It </a:t>
            </a:r>
            <a:r>
              <a:rPr lang="en-ZA" sz="2000" b="1" dirty="0"/>
              <a:t>is recommended that </a:t>
            </a:r>
            <a:r>
              <a:rPr lang="en-ZA" sz="2000" b="1" dirty="0" smtClean="0"/>
              <a:t>members of the Portfolio Committee on Home Affairs and the Select Committee on Security and Justice to:</a:t>
            </a:r>
            <a:endParaRPr lang="en-ZA" sz="2000" b="1" dirty="0"/>
          </a:p>
          <a:p>
            <a:pPr marL="457200" indent="-457200">
              <a:spcBef>
                <a:spcPts val="0"/>
              </a:spcBef>
              <a:spcAft>
                <a:spcPts val="900"/>
              </a:spcAft>
              <a:buFont typeface="+mj-lt"/>
              <a:buAutoNum type="alphaLcParenR"/>
            </a:pPr>
            <a:endParaRPr lang="en-ZA" sz="2000" b="1" dirty="0" smtClean="0"/>
          </a:p>
          <a:p>
            <a:pPr marL="457200" indent="-457200">
              <a:spcBef>
                <a:spcPts val="0"/>
              </a:spcBef>
              <a:spcAft>
                <a:spcPts val="900"/>
              </a:spcAft>
              <a:buFont typeface="+mj-lt"/>
              <a:buAutoNum type="alphaLcParenR"/>
            </a:pPr>
            <a:r>
              <a:rPr lang="en-ZA" sz="2000" b="1" dirty="0" smtClean="0"/>
              <a:t>Note </a:t>
            </a:r>
            <a:r>
              <a:rPr lang="en-ZA" sz="2000" b="1" dirty="0"/>
              <a:t>the </a:t>
            </a:r>
            <a:r>
              <a:rPr lang="en-ZA" sz="2000" b="1" dirty="0" smtClean="0"/>
              <a:t>progress made towards the operationalization of the BMA since the appointment of top leadership,</a:t>
            </a:r>
          </a:p>
          <a:p>
            <a:pPr marL="457200" indent="-457200">
              <a:spcBef>
                <a:spcPts val="0"/>
              </a:spcBef>
              <a:spcAft>
                <a:spcPts val="900"/>
              </a:spcAft>
              <a:buFont typeface="+mj-lt"/>
              <a:buAutoNum type="alphaLcParenR"/>
            </a:pPr>
            <a:r>
              <a:rPr lang="en-ZA" sz="2000" b="1" dirty="0" smtClean="0"/>
              <a:t>Support the work of the Authority in its quest for the realization of an integrated effective and efficient border management platform in the country. </a:t>
            </a:r>
          </a:p>
          <a:p>
            <a:pPr marL="457200" indent="-457200">
              <a:spcBef>
                <a:spcPts val="0"/>
              </a:spcBef>
              <a:spcAft>
                <a:spcPts val="900"/>
              </a:spcAft>
              <a:buFont typeface="+mj-lt"/>
              <a:buAutoNum type="alphaLcParenR"/>
            </a:pPr>
            <a:r>
              <a:rPr lang="en-US" sz="2000" b="1" dirty="0" smtClean="0"/>
              <a:t>Champion the narration that BMA seeks to:</a:t>
            </a:r>
          </a:p>
          <a:p>
            <a:pPr lvl="1">
              <a:spcBef>
                <a:spcPts val="0"/>
              </a:spcBef>
              <a:spcAft>
                <a:spcPts val="900"/>
              </a:spcAft>
            </a:pPr>
            <a:r>
              <a:rPr lang="en-US" sz="1800" i="1" dirty="0"/>
              <a:t>Discourage any inter-jurisdictional migration through the illegal crossing of the borderline by encouraging the use of the dedicated Ports of Entry and the presentation of legal documents in the process,</a:t>
            </a:r>
          </a:p>
          <a:p>
            <a:pPr lvl="1">
              <a:spcBef>
                <a:spcPts val="0"/>
              </a:spcBef>
              <a:spcAft>
                <a:spcPts val="900"/>
              </a:spcAft>
            </a:pPr>
            <a:r>
              <a:rPr lang="en-US" sz="1800" i="1" dirty="0"/>
              <a:t>Address all kinds of inter jurisdictional crimes, such as human and wildlife trafficking working with other Law Enforcement Agencies of the country, </a:t>
            </a:r>
          </a:p>
          <a:p>
            <a:pPr lvl="1">
              <a:spcBef>
                <a:spcPts val="0"/>
              </a:spcBef>
              <a:spcAft>
                <a:spcPts val="900"/>
              </a:spcAft>
            </a:pPr>
            <a:r>
              <a:rPr lang="en-US" sz="1800" i="1" dirty="0"/>
              <a:t>Effectively counter any attempts to move illicit goods and services across the border law enforcement areas,</a:t>
            </a:r>
          </a:p>
          <a:p>
            <a:pPr lvl="1">
              <a:spcBef>
                <a:spcPts val="0"/>
              </a:spcBef>
              <a:spcAft>
                <a:spcPts val="900"/>
              </a:spcAft>
            </a:pPr>
            <a:r>
              <a:rPr lang="en-US" sz="1800" i="1" dirty="0" smtClean="0"/>
              <a:t>Ensure </a:t>
            </a:r>
            <a:r>
              <a:rPr lang="en-US" sz="1800" i="1" dirty="0" smtClean="0"/>
              <a:t>effective trade facilitation (through the smooth movements of legitimate goods and services across our borders) in order to assist the country’s economic recovery agenda,</a:t>
            </a:r>
          </a:p>
          <a:p>
            <a:pPr lvl="1">
              <a:spcBef>
                <a:spcPts val="0"/>
              </a:spcBef>
              <a:spcAft>
                <a:spcPts val="900"/>
              </a:spcAft>
            </a:pPr>
            <a:r>
              <a:rPr lang="en-US" sz="1800" i="1" dirty="0" smtClean="0"/>
              <a:t>Address </a:t>
            </a:r>
            <a:r>
              <a:rPr lang="en-US" sz="1800" i="1" dirty="0" smtClean="0"/>
              <a:t>all forms of corrupt tendencies in the entire Border Management Platform by any of the stakeholder in the value chain,    </a:t>
            </a:r>
            <a:endParaRPr lang="en-ZA" sz="1800" i="1" dirty="0"/>
          </a:p>
          <a:p>
            <a:pPr marL="457200" indent="-457200">
              <a:spcBef>
                <a:spcPts val="0"/>
              </a:spcBef>
              <a:spcAft>
                <a:spcPts val="900"/>
              </a:spcAft>
              <a:buFont typeface="+mj-lt"/>
              <a:buAutoNum type="alphaLcParenR"/>
            </a:pPr>
            <a:endParaRPr lang="en-ZA" sz="2000" b="1" dirty="0"/>
          </a:p>
          <a:p>
            <a:pPr marL="0" indent="0">
              <a:spcBef>
                <a:spcPts val="0"/>
              </a:spcBef>
              <a:spcAft>
                <a:spcPts val="900"/>
              </a:spcAft>
              <a:buNone/>
            </a:pPr>
            <a:endParaRPr lang="en-ZA" sz="2200" b="1" dirty="0"/>
          </a:p>
          <a:p>
            <a:pPr marL="457200" lvl="1" indent="0">
              <a:spcBef>
                <a:spcPts val="0"/>
              </a:spcBef>
              <a:spcAft>
                <a:spcPts val="900"/>
              </a:spcAft>
              <a:buNone/>
            </a:pPr>
            <a:endParaRPr lang="en-ZA" sz="1200" dirty="0"/>
          </a:p>
        </p:txBody>
      </p:sp>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a:xfrm>
            <a:off x="9375775" y="6597650"/>
            <a:ext cx="2743200" cy="365125"/>
          </a:xfrm>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28-29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045368" y="60423"/>
            <a:ext cx="8190273" cy="608533"/>
          </a:xfrm>
          <a:prstGeom prst="wedgeRoundRectCallout">
            <a:avLst>
              <a:gd name="adj1" fmla="val 6833"/>
              <a:gd name="adj2" fmla="val 78011"/>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800" b="1" dirty="0">
                <a:solidFill>
                  <a:schemeClr val="tx1"/>
                </a:solidFill>
              </a:rPr>
              <a:t>RECOMMENDATIONS</a:t>
            </a:r>
          </a:p>
        </p:txBody>
      </p:sp>
    </p:spTree>
    <p:extLst>
      <p:ext uri="{BB962C8B-B14F-4D97-AF65-F5344CB8AC3E}">
        <p14:creationId xmlns:p14="http://schemas.microsoft.com/office/powerpoint/2010/main" val="3543741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a:xfrm>
            <a:off x="9375775" y="6597650"/>
            <a:ext cx="2743200" cy="365125"/>
          </a:xfrm>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29-29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1880596" y="2496905"/>
            <a:ext cx="7712586" cy="2747554"/>
          </a:xfrm>
          <a:prstGeom prst="wedgeRoundRectCallout">
            <a:avLst>
              <a:gd name="adj1" fmla="val 6833"/>
              <a:gd name="adj2" fmla="val 44809"/>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800" b="1" dirty="0" smtClean="0">
                <a:solidFill>
                  <a:schemeClr val="tx1"/>
                </a:solidFill>
              </a:rPr>
              <a:t/>
            </a:r>
            <a:br>
              <a:rPr lang="en-US" sz="2800" b="1" dirty="0" smtClean="0">
                <a:solidFill>
                  <a:schemeClr val="tx1"/>
                </a:solidFill>
              </a:rPr>
            </a:br>
            <a:r>
              <a:rPr lang="en-US" sz="3200" b="1" dirty="0" smtClean="0">
                <a:solidFill>
                  <a:schemeClr val="tx1"/>
                </a:solidFill>
              </a:rPr>
              <a:t>THANK YOU</a:t>
            </a:r>
            <a:r>
              <a:rPr lang="en-US" sz="2800" b="1" dirty="0" smtClean="0">
                <a:solidFill>
                  <a:schemeClr val="tx1"/>
                </a:solidFill>
              </a:rPr>
              <a:t/>
            </a:r>
            <a:br>
              <a:rPr lang="en-US" sz="2800" b="1" dirty="0" smtClean="0">
                <a:solidFill>
                  <a:schemeClr val="tx1"/>
                </a:solidFill>
              </a:rPr>
            </a:br>
            <a:endParaRPr lang="en-US" sz="2800" b="1"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5251883" y="848707"/>
            <a:ext cx="1248241" cy="9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449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11347450" y="2226"/>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6677" y="1083588"/>
            <a:ext cx="6006036" cy="5355312"/>
          </a:xfrm>
          <a:prstGeom prst="rect">
            <a:avLst/>
          </a:prstGeom>
          <a:solidFill>
            <a:schemeClr val="accent2">
              <a:lumMod val="40000"/>
              <a:lumOff val="60000"/>
            </a:schemeClr>
          </a:solidFill>
        </p:spPr>
        <p:txBody>
          <a:bodyPr wrap="square">
            <a:spAutoFit/>
          </a:bodyPr>
          <a:lstStyle/>
          <a:p>
            <a:pPr>
              <a:defRPr/>
            </a:pPr>
            <a:endParaRPr lang="en-US" b="1" dirty="0" smtClean="0"/>
          </a:p>
          <a:p>
            <a:pPr>
              <a:defRPr/>
            </a:pPr>
            <a:r>
              <a:rPr lang="en-US" b="1" dirty="0" smtClean="0"/>
              <a:t>Part </a:t>
            </a:r>
            <a:r>
              <a:rPr lang="en-US" b="1" dirty="0" smtClean="0"/>
              <a:t>A: Update on human resources &amp; corporate identity</a:t>
            </a:r>
            <a:endParaRPr lang="en-US" b="1" dirty="0"/>
          </a:p>
          <a:p>
            <a:pPr lvl="1">
              <a:defRPr/>
            </a:pPr>
            <a:r>
              <a:rPr lang="en-US" i="1" dirty="0" smtClean="0"/>
              <a:t>A.1) Appointment of top leadership</a:t>
            </a:r>
          </a:p>
          <a:p>
            <a:pPr lvl="1">
              <a:defRPr/>
            </a:pPr>
            <a:r>
              <a:rPr lang="en-US" i="1" dirty="0" smtClean="0">
                <a:cs typeface="Arial" charset="0"/>
              </a:rPr>
              <a:t>A.2) </a:t>
            </a:r>
            <a:r>
              <a:rPr lang="en-US" i="1" dirty="0" smtClean="0">
                <a:cs typeface="Arial" charset="0"/>
              </a:rPr>
              <a:t>Interim structure &amp; incubation of BMA within DHA</a:t>
            </a:r>
          </a:p>
          <a:p>
            <a:pPr lvl="1">
              <a:defRPr/>
            </a:pPr>
            <a:r>
              <a:rPr lang="en-US" i="1" dirty="0" smtClean="0">
                <a:cs typeface="Arial" charset="0"/>
              </a:rPr>
              <a:t>A.3) </a:t>
            </a:r>
            <a:r>
              <a:rPr lang="en-US" i="1" dirty="0" smtClean="0">
                <a:cs typeface="Arial" charset="0"/>
              </a:rPr>
              <a:t>Filling </a:t>
            </a:r>
            <a:r>
              <a:rPr lang="en-US" i="1" dirty="0" smtClean="0">
                <a:cs typeface="Arial" charset="0"/>
              </a:rPr>
              <a:t>of other leadership </a:t>
            </a:r>
            <a:r>
              <a:rPr lang="en-US" i="1" dirty="0" smtClean="0">
                <a:cs typeface="Arial" charset="0"/>
              </a:rPr>
              <a:t>positions</a:t>
            </a:r>
            <a:endParaRPr lang="en-US" i="1" dirty="0">
              <a:cs typeface="Arial" charset="0"/>
            </a:endParaRPr>
          </a:p>
          <a:p>
            <a:pPr lvl="1">
              <a:defRPr/>
            </a:pPr>
            <a:r>
              <a:rPr lang="en-US" i="1" dirty="0" smtClean="0">
                <a:cs typeface="Arial" charset="0"/>
              </a:rPr>
              <a:t>A.4) </a:t>
            </a:r>
            <a:r>
              <a:rPr lang="en-US" i="1" dirty="0" smtClean="0">
                <a:cs typeface="Arial" charset="0"/>
              </a:rPr>
              <a:t>Finalization of BMA corporate </a:t>
            </a:r>
            <a:r>
              <a:rPr lang="en-US" i="1" dirty="0" smtClean="0">
                <a:cs typeface="Arial" charset="0"/>
              </a:rPr>
              <a:t>identity</a:t>
            </a:r>
          </a:p>
          <a:p>
            <a:pPr lvl="1">
              <a:defRPr/>
            </a:pPr>
            <a:r>
              <a:rPr lang="en-US" i="1" dirty="0" smtClean="0">
                <a:cs typeface="Arial" charset="0"/>
              </a:rPr>
              <a:t>A.5) Illustration of the BMA Logo on the Uniform </a:t>
            </a:r>
          </a:p>
          <a:p>
            <a:pPr lvl="1">
              <a:defRPr/>
            </a:pPr>
            <a:r>
              <a:rPr lang="en-US" i="1" dirty="0" smtClean="0">
                <a:cs typeface="Arial" charset="0"/>
              </a:rPr>
              <a:t>A.6) </a:t>
            </a:r>
            <a:r>
              <a:rPr lang="en-US" i="1" dirty="0" smtClean="0">
                <a:cs typeface="Arial" charset="0"/>
              </a:rPr>
              <a:t>Illustration of BMA Logo on Stationery </a:t>
            </a:r>
            <a:endParaRPr lang="en-US" i="1" dirty="0" smtClean="0">
              <a:cs typeface="Arial" charset="0"/>
            </a:endParaRPr>
          </a:p>
          <a:p>
            <a:pPr>
              <a:defRPr/>
            </a:pPr>
            <a:endParaRPr lang="en-US" b="1" dirty="0" smtClean="0">
              <a:cs typeface="Arial" charset="0"/>
            </a:endParaRPr>
          </a:p>
          <a:p>
            <a:pPr>
              <a:defRPr/>
            </a:pPr>
            <a:r>
              <a:rPr lang="en-US" b="1" dirty="0" smtClean="0">
                <a:cs typeface="Arial" charset="0"/>
              </a:rPr>
              <a:t>Part B: Update </a:t>
            </a:r>
            <a:r>
              <a:rPr lang="en-US" b="1" dirty="0" smtClean="0">
                <a:cs typeface="Arial" charset="0"/>
              </a:rPr>
              <a:t>on finalization </a:t>
            </a:r>
            <a:r>
              <a:rPr lang="en-US" b="1" dirty="0" smtClean="0">
                <a:cs typeface="Arial" charset="0"/>
              </a:rPr>
              <a:t>of protocols &amp; proclamations  </a:t>
            </a:r>
            <a:endParaRPr lang="en-US" b="1" dirty="0">
              <a:cs typeface="Arial" charset="0"/>
            </a:endParaRPr>
          </a:p>
          <a:p>
            <a:pPr lvl="1">
              <a:defRPr/>
            </a:pPr>
            <a:r>
              <a:rPr lang="en-US" i="1" dirty="0" smtClean="0"/>
              <a:t>B.1</a:t>
            </a:r>
            <a:r>
              <a:rPr lang="en-US" i="1" dirty="0"/>
              <a:t>) </a:t>
            </a:r>
            <a:r>
              <a:rPr lang="en-US" i="1" dirty="0" smtClean="0"/>
              <a:t>Status of the implementation </a:t>
            </a:r>
            <a:r>
              <a:rPr lang="en-US" i="1" dirty="0" smtClean="0"/>
              <a:t>Section 97 Protocols</a:t>
            </a:r>
            <a:endParaRPr lang="en-US" i="1" dirty="0"/>
          </a:p>
          <a:p>
            <a:pPr lvl="1">
              <a:defRPr/>
            </a:pPr>
            <a:r>
              <a:rPr lang="en-US" i="1" dirty="0" smtClean="0">
                <a:cs typeface="Arial" charset="0"/>
              </a:rPr>
              <a:t>B.2</a:t>
            </a:r>
            <a:r>
              <a:rPr lang="en-US" i="1" dirty="0">
                <a:cs typeface="Arial" charset="0"/>
              </a:rPr>
              <a:t>) </a:t>
            </a:r>
            <a:r>
              <a:rPr lang="en-US" i="1" dirty="0" smtClean="0">
                <a:cs typeface="Arial" charset="0"/>
              </a:rPr>
              <a:t>Status of </a:t>
            </a:r>
            <a:r>
              <a:rPr lang="en-US" i="1" dirty="0" smtClean="0">
                <a:cs typeface="Arial" charset="0"/>
              </a:rPr>
              <a:t>Section </a:t>
            </a:r>
            <a:r>
              <a:rPr lang="en-US" i="1" dirty="0" smtClean="0">
                <a:cs typeface="Arial" charset="0"/>
              </a:rPr>
              <a:t>97 proclamations with stakeholders</a:t>
            </a:r>
          </a:p>
          <a:p>
            <a:pPr lvl="1">
              <a:defRPr/>
            </a:pPr>
            <a:endParaRPr lang="en-US" b="1" dirty="0" smtClean="0">
              <a:cs typeface="Arial" charset="0"/>
            </a:endParaRPr>
          </a:p>
          <a:p>
            <a:pPr>
              <a:defRPr/>
            </a:pPr>
            <a:r>
              <a:rPr lang="en-US" b="1" dirty="0">
                <a:cs typeface="Arial" charset="0"/>
              </a:rPr>
              <a:t>Part </a:t>
            </a:r>
            <a:r>
              <a:rPr lang="en-US" b="1" dirty="0" smtClean="0">
                <a:cs typeface="Arial" charset="0"/>
              </a:rPr>
              <a:t>C: Operationalization of key legislated </a:t>
            </a:r>
            <a:r>
              <a:rPr lang="en-US" b="1" dirty="0" smtClean="0">
                <a:cs typeface="Arial" charset="0"/>
              </a:rPr>
              <a:t>Committees  </a:t>
            </a:r>
            <a:endParaRPr lang="en-US" b="1" dirty="0">
              <a:cs typeface="Arial" charset="0"/>
            </a:endParaRPr>
          </a:p>
          <a:p>
            <a:pPr lvl="1">
              <a:defRPr/>
            </a:pPr>
            <a:r>
              <a:rPr lang="en-US" i="1" dirty="0" smtClean="0"/>
              <a:t>C.1</a:t>
            </a:r>
            <a:r>
              <a:rPr lang="en-US" i="1" dirty="0" smtClean="0"/>
              <a:t>) Contextualizing Border Technical Committee (BTC)  </a:t>
            </a:r>
          </a:p>
          <a:p>
            <a:pPr lvl="1">
              <a:defRPr/>
            </a:pPr>
            <a:r>
              <a:rPr lang="en-US" i="1" dirty="0" smtClean="0"/>
              <a:t>C.2) Operationalizing </a:t>
            </a:r>
            <a:r>
              <a:rPr lang="en-US" i="1" dirty="0" smtClean="0"/>
              <a:t>Border </a:t>
            </a:r>
            <a:r>
              <a:rPr lang="en-US" i="1" dirty="0" smtClean="0"/>
              <a:t>Technical Committee (BTC</a:t>
            </a:r>
            <a:r>
              <a:rPr lang="en-US" i="1" dirty="0" smtClean="0"/>
              <a:t>)</a:t>
            </a:r>
          </a:p>
          <a:p>
            <a:pPr lvl="1">
              <a:defRPr/>
            </a:pPr>
            <a:r>
              <a:rPr lang="en-US" i="1" dirty="0" smtClean="0"/>
              <a:t>C3) Contextualizing the Inter-Ministerial C. Committee </a:t>
            </a:r>
            <a:endParaRPr lang="en-US" i="1" dirty="0"/>
          </a:p>
          <a:p>
            <a:pPr lvl="1">
              <a:defRPr/>
            </a:pPr>
            <a:r>
              <a:rPr lang="en-US" i="1" dirty="0" smtClean="0">
                <a:cs typeface="Arial" charset="0"/>
              </a:rPr>
              <a:t>C.4) Operationalizing Inter-Ministerial </a:t>
            </a:r>
            <a:r>
              <a:rPr lang="en-US" i="1" dirty="0" smtClean="0">
                <a:cs typeface="Arial" charset="0"/>
              </a:rPr>
              <a:t>Consultative </a:t>
            </a:r>
            <a:r>
              <a:rPr lang="en-US" i="1" dirty="0" smtClean="0">
                <a:cs typeface="Arial" charset="0"/>
              </a:rPr>
              <a:t>          	Committee </a:t>
            </a:r>
            <a:r>
              <a:rPr lang="en-US" i="1" dirty="0" smtClean="0">
                <a:cs typeface="Arial" charset="0"/>
              </a:rPr>
              <a:t>(IMCC</a:t>
            </a:r>
            <a:r>
              <a:rPr lang="en-US" i="1" dirty="0" smtClean="0">
                <a:cs typeface="Arial" charset="0"/>
              </a:rPr>
              <a:t>)</a:t>
            </a:r>
            <a:endParaRPr lang="en-US" b="1" dirty="0" smtClean="0">
              <a:cs typeface="Arial" charset="0"/>
            </a:endParaRPr>
          </a:p>
        </p:txBody>
      </p:sp>
      <p:sp>
        <p:nvSpPr>
          <p:cNvPr id="2" name="Footer Placeholder 1"/>
          <p:cNvSpPr>
            <a:spLocks noGrp="1"/>
          </p:cNvSpPr>
          <p:nvPr>
            <p:ph type="ftr" sz="quarter" idx="11"/>
          </p:nvPr>
        </p:nvSpPr>
        <p:spPr>
          <a:xfrm>
            <a:off x="3965575" y="6438900"/>
            <a:ext cx="4114800" cy="365125"/>
          </a:xfrm>
        </p:spPr>
        <p:txBody>
          <a:bodyPr/>
          <a:lstStyle/>
          <a:p>
            <a:r>
              <a:rPr lang="en-US" dirty="0"/>
              <a:t>CONFIDENTIAL</a:t>
            </a:r>
          </a:p>
        </p:txBody>
      </p:sp>
      <p:sp>
        <p:nvSpPr>
          <p:cNvPr id="8" name="Rounded Rectangular Callout 7">
            <a:extLst>
              <a:ext uri="{FF2B5EF4-FFF2-40B4-BE49-F238E27FC236}">
                <a16:creationId xmlns:a16="http://schemas.microsoft.com/office/drawing/2014/main" id="{5FC737CB-D9A5-0546-A73A-BE2CE6706F7E}"/>
              </a:ext>
            </a:extLst>
          </p:cNvPr>
          <p:cNvSpPr/>
          <p:nvPr/>
        </p:nvSpPr>
        <p:spPr>
          <a:xfrm>
            <a:off x="1677415" y="409074"/>
            <a:ext cx="7488832" cy="350205"/>
          </a:xfrm>
          <a:prstGeom prst="wedgeRoundRectCallout">
            <a:avLst>
              <a:gd name="adj1" fmla="val 11006"/>
              <a:gd name="adj2" fmla="val 44130"/>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OUTLINE OF THE PRESENTATION</a:t>
            </a:r>
            <a:endParaRPr lang="en-US" sz="2400" b="1" dirty="0">
              <a:solidFill>
                <a:schemeClr val="tx1"/>
              </a:solidFill>
            </a:endParaRPr>
          </a:p>
        </p:txBody>
      </p:sp>
      <p:sp>
        <p:nvSpPr>
          <p:cNvPr id="7" name="Footer Placeholder 1"/>
          <p:cNvSpPr txBox="1">
            <a:spLocks/>
          </p:cNvSpPr>
          <p:nvPr/>
        </p:nvSpPr>
        <p:spPr>
          <a:xfrm>
            <a:off x="11080750" y="6438899"/>
            <a:ext cx="9972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en-US" b="1" dirty="0">
                <a:solidFill>
                  <a:srgbClr val="595959"/>
                </a:solidFill>
                <a:latin typeface="Century Gothic" panose="020B0502020202020204" pitchFamily="34" charset="0"/>
              </a:rPr>
              <a:t>Slide </a:t>
            </a:r>
            <a:r>
              <a:rPr lang="en-US" altLang="en-US" b="1" dirty="0" smtClean="0">
                <a:solidFill>
                  <a:srgbClr val="595959"/>
                </a:solidFill>
                <a:latin typeface="Century Gothic" panose="020B0502020202020204" pitchFamily="34" charset="0"/>
              </a:rPr>
              <a:t>3</a:t>
            </a:r>
            <a:r>
              <a:rPr lang="en-US" altLang="en-US" b="1" dirty="0" smtClean="0">
                <a:solidFill>
                  <a:srgbClr val="595959"/>
                </a:solidFill>
                <a:latin typeface="Century Gothic" panose="020B0502020202020204" pitchFamily="34" charset="0"/>
              </a:rPr>
              <a:t>-29</a:t>
            </a:r>
            <a:endParaRPr lang="en-US" altLang="en-US" b="1" dirty="0">
              <a:solidFill>
                <a:srgbClr val="595959"/>
              </a:solidFill>
              <a:latin typeface="Century Gothic" panose="020B0502020202020204" pitchFamily="34" charset="0"/>
            </a:endParaRPr>
          </a:p>
        </p:txBody>
      </p:sp>
      <p:sp>
        <p:nvSpPr>
          <p:cNvPr id="9" name="Rectangle 8"/>
          <p:cNvSpPr/>
          <p:nvPr/>
        </p:nvSpPr>
        <p:spPr>
          <a:xfrm>
            <a:off x="6160585" y="2061655"/>
            <a:ext cx="5917417" cy="3508653"/>
          </a:xfrm>
          <a:prstGeom prst="rect">
            <a:avLst/>
          </a:prstGeom>
          <a:solidFill>
            <a:schemeClr val="accent2">
              <a:lumMod val="40000"/>
              <a:lumOff val="60000"/>
            </a:schemeClr>
          </a:solidFill>
        </p:spPr>
        <p:txBody>
          <a:bodyPr wrap="square">
            <a:spAutoFit/>
          </a:bodyPr>
          <a:lstStyle/>
          <a:p>
            <a:pPr marL="514350" indent="-514350" algn="just">
              <a:buFont typeface="+mj-lt"/>
              <a:buAutoNum type="alphaLcParenR"/>
              <a:defRPr/>
            </a:pPr>
            <a:endParaRPr lang="en-US" b="1" dirty="0" smtClean="0">
              <a:cs typeface="Arial" charset="0"/>
            </a:endParaRPr>
          </a:p>
          <a:p>
            <a:pPr>
              <a:defRPr/>
            </a:pPr>
            <a:r>
              <a:rPr lang="en-US" b="1" dirty="0">
                <a:cs typeface="Arial" charset="0"/>
              </a:rPr>
              <a:t>Part </a:t>
            </a:r>
            <a:r>
              <a:rPr lang="en-US" b="1" dirty="0" smtClean="0">
                <a:cs typeface="Arial" charset="0"/>
              </a:rPr>
              <a:t>D: Reflecting </a:t>
            </a:r>
            <a:r>
              <a:rPr lang="en-US" b="1" dirty="0" smtClean="0">
                <a:cs typeface="Arial" charset="0"/>
              </a:rPr>
              <a:t>on current budget </a:t>
            </a:r>
            <a:r>
              <a:rPr lang="en-US" b="1" dirty="0" smtClean="0">
                <a:cs typeface="Arial" charset="0"/>
              </a:rPr>
              <a:t>&amp; </a:t>
            </a:r>
            <a:r>
              <a:rPr lang="en-US" b="1" dirty="0" smtClean="0">
                <a:cs typeface="Arial" charset="0"/>
              </a:rPr>
              <a:t>future requirements</a:t>
            </a:r>
            <a:endParaRPr lang="en-US" b="1" dirty="0">
              <a:cs typeface="Arial" charset="0"/>
            </a:endParaRPr>
          </a:p>
          <a:p>
            <a:pPr lvl="1">
              <a:defRPr/>
            </a:pPr>
            <a:r>
              <a:rPr lang="en-US" i="1" dirty="0" smtClean="0"/>
              <a:t>D.1) Current budgetary allocation </a:t>
            </a:r>
            <a:endParaRPr lang="en-US" i="1" dirty="0"/>
          </a:p>
          <a:p>
            <a:pPr lvl="1">
              <a:defRPr/>
            </a:pPr>
            <a:r>
              <a:rPr lang="en-US" i="1" dirty="0" smtClean="0">
                <a:cs typeface="Arial" charset="0"/>
              </a:rPr>
              <a:t>D.2) Projected (future) budgetary requirements</a:t>
            </a:r>
          </a:p>
          <a:p>
            <a:pPr>
              <a:defRPr/>
            </a:pPr>
            <a:endParaRPr lang="en-US" b="1" dirty="0" smtClean="0">
              <a:cs typeface="Arial" charset="0"/>
            </a:endParaRPr>
          </a:p>
          <a:p>
            <a:pPr>
              <a:defRPr/>
            </a:pPr>
            <a:r>
              <a:rPr lang="en-US" b="1" dirty="0" smtClean="0">
                <a:cs typeface="Arial" charset="0"/>
              </a:rPr>
              <a:t>Part E: BMA’s </a:t>
            </a:r>
            <a:r>
              <a:rPr lang="en-US" b="1" dirty="0" err="1" smtClean="0">
                <a:cs typeface="Arial" charset="0"/>
              </a:rPr>
              <a:t>preperations</a:t>
            </a:r>
            <a:r>
              <a:rPr lang="en-US" b="1" dirty="0" smtClean="0">
                <a:cs typeface="Arial" charset="0"/>
              </a:rPr>
              <a:t> </a:t>
            </a:r>
            <a:r>
              <a:rPr lang="en-US" b="1" dirty="0" smtClean="0">
                <a:cs typeface="Arial" charset="0"/>
              </a:rPr>
              <a:t>towards the </a:t>
            </a:r>
            <a:r>
              <a:rPr lang="en-US" b="1" dirty="0" smtClean="0">
                <a:cs typeface="Arial" charset="0"/>
              </a:rPr>
              <a:t>festive season  </a:t>
            </a:r>
            <a:endParaRPr lang="en-US" b="1" dirty="0">
              <a:cs typeface="Arial" charset="0"/>
            </a:endParaRPr>
          </a:p>
          <a:p>
            <a:pPr lvl="1">
              <a:defRPr/>
            </a:pPr>
            <a:r>
              <a:rPr lang="en-US" i="1" dirty="0" smtClean="0"/>
              <a:t>E.1</a:t>
            </a:r>
            <a:r>
              <a:rPr lang="en-US" i="1" dirty="0"/>
              <a:t>) </a:t>
            </a:r>
            <a:r>
              <a:rPr lang="en-US" i="1" dirty="0" smtClean="0"/>
              <a:t>Finalizing the Integrated National Operational Plan  </a:t>
            </a:r>
            <a:endParaRPr lang="en-US" i="1" dirty="0"/>
          </a:p>
          <a:p>
            <a:pPr lvl="1">
              <a:defRPr/>
            </a:pPr>
            <a:r>
              <a:rPr lang="en-US" i="1" dirty="0" smtClean="0">
                <a:cs typeface="Arial" charset="0"/>
              </a:rPr>
              <a:t>E.2) Deployment </a:t>
            </a:r>
            <a:r>
              <a:rPr lang="en-US" i="1" dirty="0" smtClean="0">
                <a:cs typeface="Arial" charset="0"/>
              </a:rPr>
              <a:t>at the vulnerable segments of the	borderline</a:t>
            </a:r>
            <a:endParaRPr lang="en-US" i="1" dirty="0" smtClean="0">
              <a:cs typeface="Arial" charset="0"/>
            </a:endParaRPr>
          </a:p>
          <a:p>
            <a:pPr>
              <a:defRPr/>
            </a:pPr>
            <a:endParaRPr lang="en-US" b="1" dirty="0" smtClean="0">
              <a:cs typeface="Arial" charset="0"/>
            </a:endParaRPr>
          </a:p>
          <a:p>
            <a:pPr>
              <a:defRPr/>
            </a:pPr>
            <a:r>
              <a:rPr lang="en-US" b="1" dirty="0" smtClean="0">
                <a:cs typeface="Arial" charset="0"/>
              </a:rPr>
              <a:t>Part F: Reflection on some key strategic </a:t>
            </a:r>
            <a:r>
              <a:rPr lang="en-US" b="1" dirty="0" smtClean="0">
                <a:cs typeface="Arial" charset="0"/>
              </a:rPr>
              <a:t>timelines</a:t>
            </a:r>
          </a:p>
          <a:p>
            <a:pPr>
              <a:defRPr/>
            </a:pPr>
            <a:endParaRPr lang="en-US" sz="2400" i="1" dirty="0">
              <a:cs typeface="Arial" charset="0"/>
            </a:endParaRPr>
          </a:p>
        </p:txBody>
      </p:sp>
    </p:spTree>
    <p:extLst>
      <p:ext uri="{BB962C8B-B14F-4D97-AF65-F5344CB8AC3E}">
        <p14:creationId xmlns:p14="http://schemas.microsoft.com/office/powerpoint/2010/main" val="726340879"/>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7226" y="1257300"/>
            <a:ext cx="11077574" cy="4737100"/>
          </a:xfrm>
          <a:solidFill>
            <a:schemeClr val="accent2">
              <a:lumMod val="40000"/>
              <a:lumOff val="60000"/>
            </a:schemeClr>
          </a:solidFill>
        </p:spPr>
        <p:txBody>
          <a:bodyPr>
            <a:noAutofit/>
          </a:bodyPr>
          <a:lstStyle/>
          <a:p>
            <a:pPr fontAlgn="ctr">
              <a:buFont typeface="Courier New" panose="02070309020205020404" pitchFamily="49" charset="0"/>
              <a:buChar char="o"/>
            </a:pPr>
            <a:endParaRPr lang="en-US" sz="1600" b="1" dirty="0" smtClean="0"/>
          </a:p>
          <a:p>
            <a:pPr fontAlgn="ctr">
              <a:buFont typeface="Courier New" panose="02070309020205020404" pitchFamily="49" charset="0"/>
              <a:buChar char="o"/>
            </a:pPr>
            <a:r>
              <a:rPr lang="en-US" sz="2000" b="1" dirty="0" smtClean="0"/>
              <a:t>Based on Section 5 of the BMA Act, the Authority is expected to fulfill the following legislated mandate:</a:t>
            </a:r>
          </a:p>
          <a:p>
            <a:pPr fontAlgn="ctr">
              <a:buFont typeface="Courier New" panose="02070309020205020404" pitchFamily="49" charset="0"/>
              <a:buChar char="o"/>
            </a:pPr>
            <a:endParaRPr lang="en-US" sz="2000" b="1" dirty="0"/>
          </a:p>
          <a:p>
            <a:pPr marL="800100" lvl="1" indent="-342900">
              <a:buAutoNum type="alphaLcParenBoth"/>
            </a:pPr>
            <a:r>
              <a:rPr lang="en-US" sz="1800" dirty="0" smtClean="0"/>
              <a:t>Facilitate </a:t>
            </a:r>
            <a:r>
              <a:rPr lang="en-US" sz="1800" dirty="0"/>
              <a:t>and manage the legitimate movement of persons within the border law enforcement area and at ports of entry; </a:t>
            </a:r>
            <a:endParaRPr lang="en-US" sz="1800" dirty="0" smtClean="0"/>
          </a:p>
          <a:p>
            <a:pPr marL="800100" lvl="1" indent="-342900">
              <a:buAutoNum type="alphaLcParenBoth"/>
            </a:pPr>
            <a:r>
              <a:rPr lang="en-US" sz="1800" dirty="0" smtClean="0"/>
              <a:t>Facilitate </a:t>
            </a:r>
            <a:r>
              <a:rPr lang="en-US" sz="1800" dirty="0"/>
              <a:t>and manage the legitimate movement of goods within the border law enforcement area and at ports of entry; </a:t>
            </a:r>
            <a:endParaRPr lang="en-US" sz="1800" dirty="0" smtClean="0"/>
          </a:p>
          <a:p>
            <a:pPr marL="800100" lvl="1" indent="-342900">
              <a:buAutoNum type="alphaLcParenBoth" startAt="3"/>
            </a:pPr>
            <a:r>
              <a:rPr lang="en-US" sz="1800" dirty="0" smtClean="0"/>
              <a:t>Co-operate </a:t>
            </a:r>
            <a:r>
              <a:rPr lang="en-US" sz="1800" dirty="0"/>
              <a:t>and co-ordinate its border law enforcement functions with other organs of </a:t>
            </a:r>
            <a:r>
              <a:rPr lang="en-US" sz="1800" dirty="0" smtClean="0"/>
              <a:t>state (SAPS, SARS &amp; SANDF), border communities </a:t>
            </a:r>
            <a:r>
              <a:rPr lang="en-US" sz="1800" dirty="0"/>
              <a:t>or </a:t>
            </a:r>
            <a:r>
              <a:rPr lang="en-US" sz="1800" dirty="0" smtClean="0"/>
              <a:t>any other </a:t>
            </a:r>
            <a:r>
              <a:rPr lang="en-US" sz="1800" dirty="0"/>
              <a:t>persons</a:t>
            </a:r>
            <a:r>
              <a:rPr lang="en-US" sz="1800" dirty="0" smtClean="0"/>
              <a:t>.</a:t>
            </a:r>
          </a:p>
          <a:p>
            <a:pPr marL="800100" lvl="1" indent="-342900">
              <a:buAutoNum type="alphaLcParenBoth" startAt="3"/>
            </a:pPr>
            <a:r>
              <a:rPr lang="en-US" sz="1800" dirty="0" smtClean="0"/>
              <a:t>To deal with all kinds of inter-jurisdictional crimes, such as human and wildlife trafficking, movement of counterfeit goods, and the illegal border crossings,</a:t>
            </a:r>
          </a:p>
          <a:p>
            <a:pPr marL="800100" lvl="1" indent="-342900">
              <a:buAutoNum type="alphaLcParenBoth" startAt="3"/>
            </a:pPr>
            <a:endParaRPr lang="en-US" sz="1800" dirty="0" smtClean="0"/>
          </a:p>
          <a:p>
            <a:pPr fontAlgn="ctr">
              <a:buFont typeface="Courier New" panose="02070309020205020404" pitchFamily="49" charset="0"/>
              <a:buChar char="o"/>
            </a:pPr>
            <a:r>
              <a:rPr lang="en-US" sz="1600" b="1" dirty="0" smtClean="0"/>
              <a:t>Considering this mandate, juxtaposed against the long standing national problem of </a:t>
            </a:r>
            <a:r>
              <a:rPr lang="en-US" sz="1600" b="1" i="1" dirty="0" smtClean="0"/>
              <a:t>“porous borders”,</a:t>
            </a:r>
            <a:r>
              <a:rPr lang="en-US" sz="1600" b="1" dirty="0" smtClean="0"/>
              <a:t>  it is therefore critical to fast track the operationalization of this BMA, of which this presentation seeks to provide an update to that effect,  </a:t>
            </a:r>
            <a:endParaRPr lang="en-ZA" sz="1600" b="1" dirty="0"/>
          </a:p>
        </p:txBody>
      </p:sp>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4-29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136775" y="133350"/>
            <a:ext cx="8229600" cy="466725"/>
          </a:xfrm>
          <a:prstGeom prst="wedgeRoundRectCallout">
            <a:avLst>
              <a:gd name="adj1" fmla="val 2404"/>
              <a:gd name="adj2" fmla="val 158870"/>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400" b="1" dirty="0" smtClean="0">
                <a:solidFill>
                  <a:schemeClr val="tx1"/>
                </a:solidFill>
              </a:rPr>
              <a:t>CONTEXTUAL SLIDE: BMA’s LEGAL MANDATE</a:t>
            </a:r>
            <a:endParaRPr lang="en-US" sz="2400" b="1" dirty="0">
              <a:solidFill>
                <a:schemeClr val="tx1"/>
              </a:solidFill>
            </a:endParaRPr>
          </a:p>
        </p:txBody>
      </p:sp>
    </p:spTree>
    <p:extLst>
      <p:ext uri="{BB962C8B-B14F-4D97-AF65-F5344CB8AC3E}">
        <p14:creationId xmlns:p14="http://schemas.microsoft.com/office/powerpoint/2010/main" val="227379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l="5510" r="53624"/>
          <a:stretch>
            <a:fillRect/>
          </a:stretch>
        </p:blipFill>
        <p:spPr bwMode="auto">
          <a:xfrm>
            <a:off x="9624392" y="188640"/>
            <a:ext cx="844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txBox="1"/>
          <p:nvPr/>
        </p:nvSpPr>
        <p:spPr>
          <a:xfrm>
            <a:off x="1714499" y="1857374"/>
            <a:ext cx="8931275" cy="2584451"/>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Bef>
                <a:spcPct val="0"/>
              </a:spcBef>
              <a:spcAft>
                <a:spcPct val="35000"/>
              </a:spcAft>
              <a:defRPr/>
            </a:pPr>
            <a:r>
              <a:rPr lang="en-ZA" sz="3200" b="1" dirty="0" smtClean="0">
                <a:solidFill>
                  <a:schemeClr val="bg1"/>
                </a:solidFill>
                <a:latin typeface="Calibri"/>
                <a:cs typeface="Arial"/>
              </a:rPr>
              <a:t>PART A:</a:t>
            </a:r>
          </a:p>
          <a:p>
            <a:pPr algn="ctr" defTabSz="800100">
              <a:lnSpc>
                <a:spcPct val="90000"/>
              </a:lnSpc>
              <a:spcBef>
                <a:spcPct val="0"/>
              </a:spcBef>
              <a:spcAft>
                <a:spcPct val="35000"/>
              </a:spcAft>
              <a:defRPr/>
            </a:pPr>
            <a:r>
              <a:rPr lang="en-ZA" sz="3200" b="1" dirty="0" smtClean="0">
                <a:solidFill>
                  <a:schemeClr val="bg1"/>
                </a:solidFill>
                <a:latin typeface="Calibri"/>
                <a:cs typeface="Arial"/>
              </a:rPr>
              <a:t> UPDATE ON HUMAN RESOURCES &amp; CORPORATE IDENTITY</a:t>
            </a:r>
            <a:endParaRPr lang="en-ZA" sz="3200" b="1" dirty="0">
              <a:solidFill>
                <a:schemeClr val="bg1"/>
              </a:solidFill>
              <a:latin typeface="Calibri"/>
              <a:cs typeface="Arial"/>
            </a:endParaRPr>
          </a:p>
        </p:txBody>
      </p:sp>
      <p:sp>
        <p:nvSpPr>
          <p:cNvPr id="29702" name="Slide Number Placeholder 3"/>
          <p:cNvSpPr>
            <a:spLocks noGrp="1"/>
          </p:cNvSpPr>
          <p:nvPr>
            <p:ph type="sldNum" sz="quarter" idx="12"/>
          </p:nvPr>
        </p:nvSpPr>
        <p:spPr bwMode="auto">
          <a:xfrm>
            <a:off x="9624391" y="6205481"/>
            <a:ext cx="17516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400" b="1" dirty="0" smtClean="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5-29</a:t>
            </a:r>
            <a:endParaRPr lang="en-US" altLang="en-US" sz="1400" b="1" dirty="0">
              <a:solidFill>
                <a:srgbClr val="595959"/>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34313622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2271" y="1238250"/>
            <a:ext cx="11620804" cy="4407176"/>
          </a:xfrm>
          <a:solidFill>
            <a:schemeClr val="accent2">
              <a:lumMod val="40000"/>
              <a:lumOff val="60000"/>
            </a:schemeClr>
          </a:solidFill>
        </p:spPr>
        <p:txBody>
          <a:bodyPr>
            <a:noAutofit/>
          </a:bodyPr>
          <a:lstStyle/>
          <a:p>
            <a:pPr fontAlgn="ctr">
              <a:buFont typeface="Courier New" panose="02070309020205020404" pitchFamily="49" charset="0"/>
              <a:buChar char="o"/>
            </a:pPr>
            <a:endParaRPr lang="en-US" sz="1600" b="1" dirty="0" smtClean="0"/>
          </a:p>
          <a:p>
            <a:pPr fontAlgn="ctr">
              <a:lnSpc>
                <a:spcPct val="100000"/>
              </a:lnSpc>
              <a:buFont typeface="Courier New" panose="02070309020205020404" pitchFamily="49" charset="0"/>
              <a:buChar char="o"/>
            </a:pPr>
            <a:r>
              <a:rPr lang="en-US" sz="1800" b="1" dirty="0" smtClean="0"/>
              <a:t>Few weeks (05 August 2021) after </a:t>
            </a:r>
            <a:r>
              <a:rPr lang="en-US" sz="1800" b="1" dirty="0"/>
              <a:t>his </a:t>
            </a:r>
            <a:r>
              <a:rPr lang="en-US" sz="1800" b="1" dirty="0" smtClean="0"/>
              <a:t>appointment, </a:t>
            </a:r>
            <a:r>
              <a:rPr lang="en-US" sz="1800" b="1" dirty="0"/>
              <a:t>the Minister of Finance signed the Letter of Concurrence </a:t>
            </a:r>
            <a:r>
              <a:rPr lang="en-US" sz="1800" b="1" dirty="0" smtClean="0"/>
              <a:t>which enabled </a:t>
            </a:r>
            <a:r>
              <a:rPr lang="en-US" sz="1800" b="1" dirty="0"/>
              <a:t>the President to appoint </a:t>
            </a:r>
            <a:r>
              <a:rPr lang="en-US" sz="1800" b="1" dirty="0" smtClean="0"/>
              <a:t>the BMA top leadership.</a:t>
            </a:r>
            <a:endParaRPr lang="en-ZA" sz="1800" b="1" dirty="0"/>
          </a:p>
          <a:p>
            <a:pPr fontAlgn="ctr">
              <a:lnSpc>
                <a:spcPct val="100000"/>
              </a:lnSpc>
              <a:buFont typeface="Courier New" panose="02070309020205020404" pitchFamily="49" charset="0"/>
              <a:buChar char="o"/>
            </a:pPr>
            <a:r>
              <a:rPr lang="en-ZA" sz="1800" b="1" dirty="0"/>
              <a:t>On 29 September 2021, </a:t>
            </a:r>
            <a:r>
              <a:rPr lang="en-ZA" sz="1800" b="1" dirty="0" smtClean="0"/>
              <a:t>Cabinet unanimously endorsed the appointment </a:t>
            </a:r>
            <a:r>
              <a:rPr lang="en-ZA" sz="1800" b="1" dirty="0"/>
              <a:t>of </a:t>
            </a:r>
            <a:r>
              <a:rPr lang="en-ZA" sz="1800" b="1" dirty="0" smtClean="0"/>
              <a:t>the Commissioner </a:t>
            </a:r>
            <a:r>
              <a:rPr lang="en-ZA" sz="1800" b="1" dirty="0"/>
              <a:t>and Deputy Commissioner for </a:t>
            </a:r>
            <a:r>
              <a:rPr lang="en-ZA" sz="1800" b="1" dirty="0" smtClean="0"/>
              <a:t>Operations and they both started work on the 2</a:t>
            </a:r>
            <a:r>
              <a:rPr lang="en-ZA" sz="1800" b="1" baseline="30000" dirty="0" smtClean="0"/>
              <a:t>nd</a:t>
            </a:r>
            <a:r>
              <a:rPr lang="en-ZA" sz="1800" b="1" dirty="0" smtClean="0"/>
              <a:t> of November 2021.</a:t>
            </a:r>
            <a:endParaRPr lang="en-ZA" sz="1800" b="1" dirty="0"/>
          </a:p>
          <a:p>
            <a:pPr fontAlgn="ctr">
              <a:lnSpc>
                <a:spcPct val="100000"/>
              </a:lnSpc>
              <a:buFont typeface="Courier New" panose="02070309020205020404" pitchFamily="49" charset="0"/>
              <a:buChar char="o"/>
            </a:pPr>
            <a:r>
              <a:rPr lang="en-US" sz="1800" b="1" dirty="0" smtClean="0"/>
              <a:t>As for the Deputy </a:t>
            </a:r>
            <a:r>
              <a:rPr lang="en-US" sz="1800" b="1" dirty="0"/>
              <a:t>Commissioner for Corporate </a:t>
            </a:r>
            <a:r>
              <a:rPr lang="en-US" sz="1800" b="1" dirty="0" smtClean="0"/>
              <a:t>Services, she received her appointment letter on 12 November 2021 and will resume official duties on the 1</a:t>
            </a:r>
            <a:r>
              <a:rPr lang="en-US" sz="1800" b="1" baseline="30000" dirty="0" smtClean="0"/>
              <a:t>st</a:t>
            </a:r>
            <a:r>
              <a:rPr lang="en-US" sz="1800" b="1" dirty="0" smtClean="0"/>
              <a:t> of </a:t>
            </a:r>
            <a:r>
              <a:rPr lang="en-US" sz="1800" b="1" dirty="0"/>
              <a:t>December </a:t>
            </a:r>
            <a:r>
              <a:rPr lang="en-US" sz="1800" b="1" dirty="0" smtClean="0"/>
              <a:t>2021, however, she continually interact with the office.</a:t>
            </a:r>
          </a:p>
          <a:p>
            <a:pPr fontAlgn="ctr">
              <a:lnSpc>
                <a:spcPct val="100000"/>
              </a:lnSpc>
              <a:buFont typeface="Courier New" panose="02070309020205020404" pitchFamily="49" charset="0"/>
              <a:buChar char="o"/>
            </a:pPr>
            <a:r>
              <a:rPr lang="en-US" sz="1800" b="1" dirty="0" smtClean="0"/>
              <a:t>Following their appointments, the BMA Leadership, working together the Project Management Office and all other stakeholders  have started work to fast track the operationalization of the BMA.</a:t>
            </a:r>
          </a:p>
          <a:p>
            <a:pPr fontAlgn="ctr">
              <a:lnSpc>
                <a:spcPct val="100000"/>
              </a:lnSpc>
              <a:buFont typeface="Courier New" panose="02070309020205020404" pitchFamily="49" charset="0"/>
              <a:buChar char="o"/>
            </a:pPr>
            <a:r>
              <a:rPr lang="en-US" sz="1800" b="1" dirty="0" smtClean="0"/>
              <a:t>These interventions demonstrate the commitment of Members of the Executive to fast track the operationalization of BMA, and that is also demonstrated in the level of support expressed by the Minister of Home Affairs to the </a:t>
            </a:r>
            <a:r>
              <a:rPr lang="en-US" sz="1800" b="1" dirty="0" smtClean="0"/>
              <a:t>Authority.</a:t>
            </a:r>
            <a:endParaRPr lang="en-ZA" sz="1600" b="1" dirty="0"/>
          </a:p>
        </p:txBody>
      </p:sp>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6-29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136775" y="133351"/>
            <a:ext cx="8229600" cy="539750"/>
          </a:xfrm>
          <a:prstGeom prst="wedgeRoundRectCallout">
            <a:avLst>
              <a:gd name="adj1" fmla="val 4448"/>
              <a:gd name="adj2" fmla="val 118826"/>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400" b="1" dirty="0" smtClean="0">
                <a:solidFill>
                  <a:schemeClr val="tx1"/>
                </a:solidFill>
              </a:rPr>
              <a:t>APPOINTMENT OF TOP LEADERSHIP</a:t>
            </a:r>
            <a:endParaRPr lang="en-US" sz="2400" b="1" dirty="0">
              <a:solidFill>
                <a:schemeClr val="tx1"/>
              </a:solidFill>
            </a:endParaRPr>
          </a:p>
        </p:txBody>
      </p:sp>
      <p:sp>
        <p:nvSpPr>
          <p:cNvPr id="9" name="Oval 8">
            <a:extLst>
              <a:ext uri="{FF2B5EF4-FFF2-40B4-BE49-F238E27FC236}">
                <a16:creationId xmlns:a16="http://schemas.microsoft.com/office/drawing/2014/main" id="{1BDFD958-73B0-FE40-B6C6-5BD05D4C8582}"/>
              </a:ext>
            </a:extLst>
          </p:cNvPr>
          <p:cNvSpPr/>
          <p:nvPr/>
        </p:nvSpPr>
        <p:spPr>
          <a:xfrm>
            <a:off x="1169894" y="76495"/>
            <a:ext cx="658413"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a:t>
            </a:r>
            <a:r>
              <a:rPr lang="en-US" sz="1600" b="1" dirty="0" smtClean="0"/>
              <a:t>.1</a:t>
            </a:r>
            <a:endParaRPr lang="en-ZA" sz="1600" b="1" dirty="0"/>
          </a:p>
        </p:txBody>
      </p:sp>
    </p:spTree>
    <p:extLst>
      <p:ext uri="{BB962C8B-B14F-4D97-AF65-F5344CB8AC3E}">
        <p14:creationId xmlns:p14="http://schemas.microsoft.com/office/powerpoint/2010/main" val="15392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03737" y="891406"/>
            <a:ext cx="9680575" cy="953508"/>
          </a:xfrm>
          <a:solidFill>
            <a:schemeClr val="accent2">
              <a:lumMod val="40000"/>
              <a:lumOff val="60000"/>
            </a:schemeClr>
          </a:solidFill>
        </p:spPr>
        <p:txBody>
          <a:bodyPr>
            <a:normAutofit/>
          </a:bodyPr>
          <a:lstStyle/>
          <a:p>
            <a:pPr marL="0" indent="0">
              <a:spcBef>
                <a:spcPts val="0"/>
              </a:spcBef>
              <a:buNone/>
            </a:pPr>
            <a:r>
              <a:rPr lang="en-ZA" sz="1800" b="1" dirty="0" smtClean="0"/>
              <a:t>FLIGHT THE INTERIM STRUCTURE:</a:t>
            </a:r>
          </a:p>
          <a:p>
            <a:pPr marL="0" indent="0">
              <a:spcBef>
                <a:spcPts val="0"/>
              </a:spcBef>
              <a:buNone/>
            </a:pPr>
            <a:endParaRPr lang="en-US" sz="1800" b="1" dirty="0"/>
          </a:p>
          <a:p>
            <a:pPr marL="0" indent="0">
              <a:spcBef>
                <a:spcPts val="0"/>
              </a:spcBef>
              <a:buNone/>
            </a:pPr>
            <a:r>
              <a:rPr lang="en-US" sz="1800" b="1" dirty="0" smtClean="0"/>
              <a:t>(Separate screen on PDF)</a:t>
            </a:r>
            <a:endParaRPr lang="en-ZA" sz="1800" b="1" dirty="0"/>
          </a:p>
          <a:p>
            <a:pPr>
              <a:spcBef>
                <a:spcPts val="0"/>
              </a:spcBef>
              <a:buFont typeface="Wingdings" pitchFamily="2" charset="2"/>
              <a:buChar char="v"/>
            </a:pPr>
            <a:endParaRPr lang="en-ZA" sz="1600" i="1" dirty="0"/>
          </a:p>
          <a:p>
            <a:pPr marL="0" indent="0">
              <a:spcBef>
                <a:spcPts val="0"/>
              </a:spcBef>
              <a:buNone/>
            </a:pPr>
            <a:endParaRPr lang="en-ZA" sz="1600" i="1" dirty="0"/>
          </a:p>
          <a:p>
            <a:pPr marL="457200" lvl="1" indent="0">
              <a:spcBef>
                <a:spcPts val="0"/>
              </a:spcBef>
              <a:spcAft>
                <a:spcPts val="900"/>
              </a:spcAft>
              <a:buNone/>
            </a:pPr>
            <a:endParaRPr lang="en-ZA" sz="1600" b="1" dirty="0"/>
          </a:p>
          <a:p>
            <a:pPr marL="457200" lvl="1" indent="0">
              <a:spcBef>
                <a:spcPts val="0"/>
              </a:spcBef>
              <a:spcAft>
                <a:spcPts val="900"/>
              </a:spcAft>
              <a:buNone/>
            </a:pPr>
            <a:endParaRPr lang="en-ZA" sz="1200" dirty="0"/>
          </a:p>
        </p:txBody>
      </p:sp>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a:xfrm>
            <a:off x="9198717" y="6622211"/>
            <a:ext cx="2743200" cy="365125"/>
          </a:xfrm>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7-29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209715" y="51095"/>
            <a:ext cx="8742943" cy="628650"/>
          </a:xfrm>
          <a:prstGeom prst="wedgeRoundRectCallout">
            <a:avLst>
              <a:gd name="adj1" fmla="val 7110"/>
              <a:gd name="adj2" fmla="val 7593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fontScale="90000"/>
          </a:bodyPr>
          <a:lstStyle/>
          <a:p>
            <a:pPr algn="ctr"/>
            <a:r>
              <a:rPr lang="en-US" sz="2800" b="1" dirty="0" smtClean="0">
                <a:solidFill>
                  <a:schemeClr val="tx1"/>
                </a:solidFill>
              </a:rPr>
              <a:t>INTERIM STRUCTURE &amp; INCUBATION OF BMA WITHIN DHA</a:t>
            </a:r>
            <a:endParaRPr lang="en-US" sz="2800" b="1" dirty="0">
              <a:solidFill>
                <a:schemeClr val="tx1"/>
              </a:solidFill>
            </a:endParaRPr>
          </a:p>
        </p:txBody>
      </p:sp>
      <p:sp>
        <p:nvSpPr>
          <p:cNvPr id="9" name="Oval 8">
            <a:extLst>
              <a:ext uri="{FF2B5EF4-FFF2-40B4-BE49-F238E27FC236}">
                <a16:creationId xmlns:a16="http://schemas.microsoft.com/office/drawing/2014/main" id="{1BDFD958-73B0-FE40-B6C6-5BD05D4C8582}"/>
              </a:ext>
            </a:extLst>
          </p:cNvPr>
          <p:cNvSpPr/>
          <p:nvPr/>
        </p:nvSpPr>
        <p:spPr>
          <a:xfrm>
            <a:off x="1303737" y="51095"/>
            <a:ext cx="658413"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A.2</a:t>
            </a:r>
            <a:endParaRPr lang="en-ZA" sz="1600" b="1" dirty="0"/>
          </a:p>
        </p:txBody>
      </p:sp>
      <p:sp>
        <p:nvSpPr>
          <p:cNvPr id="10" name="Content Placeholder 4"/>
          <p:cNvSpPr txBox="1">
            <a:spLocks/>
          </p:cNvSpPr>
          <p:nvPr/>
        </p:nvSpPr>
        <p:spPr>
          <a:xfrm>
            <a:off x="140987" y="1887860"/>
            <a:ext cx="11718015" cy="4545166"/>
          </a:xfrm>
          <a:prstGeom prst="rect">
            <a:avLst/>
          </a:prstGeom>
          <a:solidFill>
            <a:schemeClr val="accent2">
              <a:lumMod val="40000"/>
              <a:lumOff val="60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900"/>
              </a:spcAft>
              <a:buNone/>
            </a:pPr>
            <a:r>
              <a:rPr lang="en-US" sz="6000" b="1" dirty="0"/>
              <a:t>INCUBATION OF BMA WITHIN </a:t>
            </a:r>
            <a:r>
              <a:rPr lang="en-US" sz="6000" b="1" dirty="0" smtClean="0"/>
              <a:t>DEPARTMENT </a:t>
            </a:r>
            <a:r>
              <a:rPr lang="en-US" sz="6000" b="1" dirty="0"/>
              <a:t>OF HOME AFFAIRS (DHA)</a:t>
            </a:r>
            <a:endParaRPr lang="en-ZA" sz="6000" b="1" dirty="0"/>
          </a:p>
          <a:p>
            <a:pPr marL="0" indent="0">
              <a:spcBef>
                <a:spcPts val="0"/>
              </a:spcBef>
              <a:spcAft>
                <a:spcPts val="900"/>
              </a:spcAft>
              <a:buFont typeface="Arial" panose="020B0604020202020204" pitchFamily="34" charset="0"/>
              <a:buNone/>
            </a:pPr>
            <a:endParaRPr lang="en-ZA" sz="5600" b="1" dirty="0"/>
          </a:p>
          <a:p>
            <a:pPr>
              <a:spcBef>
                <a:spcPts val="0"/>
              </a:spcBef>
              <a:spcAft>
                <a:spcPts val="900"/>
              </a:spcAft>
              <a:buFont typeface="Wingdings" panose="05000000000000000000" pitchFamily="2" charset="2"/>
              <a:buChar char="v"/>
            </a:pPr>
            <a:r>
              <a:rPr lang="en-ZA" sz="5600" b="1" dirty="0" smtClean="0"/>
              <a:t>From now until 31 March 2023, BMA will be incubated within the DHA as one of its Branches</a:t>
            </a:r>
          </a:p>
          <a:p>
            <a:pPr>
              <a:spcBef>
                <a:spcPts val="0"/>
              </a:spcBef>
              <a:spcAft>
                <a:spcPts val="900"/>
              </a:spcAft>
              <a:buFont typeface="Wingdings" panose="05000000000000000000" pitchFamily="2" charset="2"/>
              <a:buChar char="v"/>
            </a:pPr>
            <a:r>
              <a:rPr lang="en-ZA" sz="5600" b="1" dirty="0" smtClean="0"/>
              <a:t>During this period: BMA leadership will be working to ensure the following:</a:t>
            </a:r>
            <a:endParaRPr lang="en-ZA" sz="5600" dirty="0" smtClean="0"/>
          </a:p>
          <a:p>
            <a:pPr lvl="1">
              <a:buFont typeface="Wingdings" panose="05000000000000000000" pitchFamily="2" charset="2"/>
              <a:buChar char="q"/>
            </a:pPr>
            <a:r>
              <a:rPr lang="en-ZA" sz="5500" dirty="0" smtClean="0"/>
              <a:t>The finalization of the Section 97 proclamation on the transfer of functions from other Departments </a:t>
            </a:r>
          </a:p>
          <a:p>
            <a:pPr lvl="1">
              <a:buFont typeface="Wingdings" panose="05000000000000000000" pitchFamily="2" charset="2"/>
              <a:buChar char="q"/>
            </a:pPr>
            <a:r>
              <a:rPr lang="en-ZA" sz="5500" dirty="0" smtClean="0"/>
              <a:t>Managing the Transitional Phase of implementation;</a:t>
            </a:r>
          </a:p>
          <a:p>
            <a:pPr lvl="1">
              <a:buFont typeface="Wingdings" panose="05000000000000000000" pitchFamily="2" charset="2"/>
              <a:buChar char="q"/>
            </a:pPr>
            <a:r>
              <a:rPr lang="en-ZA" sz="5500" dirty="0" smtClean="0"/>
              <a:t>Piloting the integrated and co-ordinated BMA Model; </a:t>
            </a:r>
          </a:p>
          <a:p>
            <a:pPr lvl="1">
              <a:buFont typeface="Wingdings" panose="05000000000000000000" pitchFamily="2" charset="2"/>
              <a:buChar char="q"/>
            </a:pPr>
            <a:r>
              <a:rPr lang="en-ZA" sz="5500" dirty="0" smtClean="0"/>
              <a:t>Managing the envisaged secondment of personnel from Principal Departments and Organs of State in the Border Law Enforcement Area and Ports of Entry;</a:t>
            </a:r>
          </a:p>
          <a:p>
            <a:pPr lvl="1">
              <a:buFont typeface="Wingdings" panose="05000000000000000000" pitchFamily="2" charset="2"/>
              <a:buChar char="q"/>
            </a:pPr>
            <a:r>
              <a:rPr lang="en-ZA" sz="5500" dirty="0" smtClean="0"/>
              <a:t>Driving and managing the work towards the Listing of the BMA as a Schedule 3A National Public Entity, which includes the development of administrative</a:t>
            </a:r>
            <a:r>
              <a:rPr lang="en-US" sz="5500" dirty="0" smtClean="0"/>
              <a:t> </a:t>
            </a:r>
            <a:r>
              <a:rPr lang="en-ZA" sz="5500" dirty="0" smtClean="0"/>
              <a:t> and operational policies and systems to operationalise the BMA;</a:t>
            </a:r>
          </a:p>
          <a:p>
            <a:pPr lvl="1">
              <a:buFont typeface="Wingdings" panose="05000000000000000000" pitchFamily="2" charset="2"/>
              <a:buChar char="q"/>
            </a:pPr>
            <a:r>
              <a:rPr lang="en-ZA" sz="5500" dirty="0" smtClean="0"/>
              <a:t>Driving and managing the work towards the transfer of Personnel, Budgets, Funds, Assets and liabilities; and</a:t>
            </a:r>
          </a:p>
          <a:p>
            <a:pPr lvl="1">
              <a:buFont typeface="Wingdings" panose="05000000000000000000" pitchFamily="2" charset="2"/>
              <a:buChar char="q"/>
            </a:pPr>
            <a:r>
              <a:rPr lang="en-ZA" sz="5500" dirty="0" smtClean="0"/>
              <a:t>Driving and managing the process of negotiations and consultations with Organised Labour on matters related to the establishment of the BMA.</a:t>
            </a:r>
          </a:p>
          <a:p>
            <a:pPr lvl="1">
              <a:buFont typeface="Wingdings" panose="05000000000000000000" pitchFamily="2" charset="2"/>
              <a:buChar char="q"/>
            </a:pPr>
            <a:endParaRPr lang="en-ZA" sz="5500" dirty="0" smtClean="0">
              <a:solidFill>
                <a:srgbClr val="FF0000"/>
              </a:solidFill>
            </a:endParaRPr>
          </a:p>
          <a:p>
            <a:pPr>
              <a:spcBef>
                <a:spcPts val="0"/>
              </a:spcBef>
              <a:spcAft>
                <a:spcPts val="900"/>
              </a:spcAft>
              <a:buFont typeface="Wingdings" panose="05000000000000000000" pitchFamily="2" charset="2"/>
              <a:buChar char="v"/>
            </a:pPr>
            <a:r>
              <a:rPr lang="en-ZA" sz="5600" b="1" dirty="0" smtClean="0"/>
              <a:t>Based on the nature of work to be done, it is therefore projected that BMA will be Listed as Schedule 3A Public Entity by July 2022 while still incubated by DHA.</a:t>
            </a:r>
            <a:endParaRPr lang="en-ZA" sz="1600" b="1" dirty="0" smtClean="0"/>
          </a:p>
          <a:p>
            <a:pPr marL="457200" lvl="1" indent="0">
              <a:spcBef>
                <a:spcPts val="0"/>
              </a:spcBef>
              <a:spcAft>
                <a:spcPts val="900"/>
              </a:spcAft>
              <a:buFont typeface="Arial" panose="020B0604020202020204" pitchFamily="34" charset="0"/>
              <a:buNone/>
            </a:pPr>
            <a:endParaRPr lang="en-ZA" sz="1200" dirty="0"/>
          </a:p>
        </p:txBody>
      </p:sp>
    </p:spTree>
    <p:extLst>
      <p:ext uri="{BB962C8B-B14F-4D97-AF65-F5344CB8AC3E}">
        <p14:creationId xmlns:p14="http://schemas.microsoft.com/office/powerpoint/2010/main" val="123009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19366" y="874118"/>
            <a:ext cx="9724884" cy="2917125"/>
          </a:xfrm>
          <a:solidFill>
            <a:schemeClr val="accent2">
              <a:lumMod val="40000"/>
              <a:lumOff val="60000"/>
            </a:schemeClr>
          </a:solidFill>
        </p:spPr>
        <p:txBody>
          <a:bodyPr>
            <a:normAutofit/>
          </a:bodyPr>
          <a:lstStyle/>
          <a:p>
            <a:pPr marL="0" indent="0">
              <a:spcBef>
                <a:spcPts val="0"/>
              </a:spcBef>
              <a:buNone/>
            </a:pPr>
            <a:r>
              <a:rPr lang="en-ZA" sz="1800" b="1" dirty="0" smtClean="0"/>
              <a:t>Arising from the interim structure: </a:t>
            </a:r>
            <a:r>
              <a:rPr lang="en-ZA" sz="1800" b="1" dirty="0" smtClean="0"/>
              <a:t>the Public Finance Management Act (PFMA) requires the appointment on the following portfolios for the listing of BMA as </a:t>
            </a:r>
            <a:r>
              <a:rPr lang="en-ZA" sz="1800" b="1" dirty="0" smtClean="0"/>
              <a:t>a Schedule 3A </a:t>
            </a:r>
            <a:r>
              <a:rPr lang="en-ZA" sz="1800" b="1" dirty="0" smtClean="0"/>
              <a:t>public entity:</a:t>
            </a:r>
            <a:endParaRPr lang="en-ZA" sz="1800" i="1" dirty="0"/>
          </a:p>
          <a:p>
            <a:pPr>
              <a:spcBef>
                <a:spcPts val="0"/>
              </a:spcBef>
              <a:buFont typeface="Wingdings" pitchFamily="2" charset="2"/>
              <a:buChar char="v"/>
            </a:pPr>
            <a:endParaRPr lang="en-ZA" sz="1800" i="1" dirty="0" smtClean="0"/>
          </a:p>
          <a:p>
            <a:pPr>
              <a:spcBef>
                <a:spcPts val="0"/>
              </a:spcBef>
              <a:buFont typeface="Wingdings" pitchFamily="2" charset="2"/>
              <a:buChar char="v"/>
            </a:pPr>
            <a:r>
              <a:rPr lang="en-ZA" sz="1800" i="1" dirty="0" smtClean="0"/>
              <a:t>Chief Director: Financial Management Services (Chief </a:t>
            </a:r>
            <a:r>
              <a:rPr lang="en-ZA" sz="1800" i="1" dirty="0"/>
              <a:t>Finance </a:t>
            </a:r>
            <a:r>
              <a:rPr lang="en-ZA" sz="1800" i="1" dirty="0" smtClean="0"/>
              <a:t>Officer)</a:t>
            </a:r>
            <a:endParaRPr lang="en-ZA" sz="1800" i="1" dirty="0"/>
          </a:p>
          <a:p>
            <a:pPr>
              <a:spcBef>
                <a:spcPts val="0"/>
              </a:spcBef>
              <a:buFont typeface="Wingdings" pitchFamily="2" charset="2"/>
              <a:buChar char="v"/>
            </a:pPr>
            <a:r>
              <a:rPr lang="en-ZA" sz="1800" i="1" dirty="0" smtClean="0"/>
              <a:t>Chief Director</a:t>
            </a:r>
            <a:r>
              <a:rPr lang="en-ZA" sz="1800" i="1" dirty="0"/>
              <a:t>: </a:t>
            </a:r>
            <a:r>
              <a:rPr lang="en-ZA" sz="1800" i="1" dirty="0" smtClean="0"/>
              <a:t>Corporate Services</a:t>
            </a:r>
            <a:endParaRPr lang="en-ZA" sz="1800" i="1" dirty="0"/>
          </a:p>
          <a:p>
            <a:pPr>
              <a:spcBef>
                <a:spcPts val="0"/>
              </a:spcBef>
              <a:buFont typeface="Wingdings" pitchFamily="2" charset="2"/>
              <a:buChar char="v"/>
            </a:pPr>
            <a:r>
              <a:rPr lang="en-ZA" sz="1800" i="1" dirty="0" smtClean="0"/>
              <a:t>Director</a:t>
            </a:r>
            <a:r>
              <a:rPr lang="en-ZA" sz="1800" i="1" dirty="0"/>
              <a:t>: Governance, Financial Risk Management &amp; Internal Controls</a:t>
            </a:r>
          </a:p>
          <a:p>
            <a:pPr>
              <a:spcBef>
                <a:spcPts val="0"/>
              </a:spcBef>
              <a:buFont typeface="Wingdings" pitchFamily="2" charset="2"/>
              <a:buChar char="v"/>
            </a:pPr>
            <a:r>
              <a:rPr lang="en-ZA" sz="1800" i="1" dirty="0" smtClean="0"/>
              <a:t>Director</a:t>
            </a:r>
            <a:r>
              <a:rPr lang="en-ZA" sz="1800" i="1" dirty="0"/>
              <a:t>: Internal Audit</a:t>
            </a:r>
          </a:p>
          <a:p>
            <a:pPr>
              <a:spcBef>
                <a:spcPts val="0"/>
              </a:spcBef>
              <a:buFont typeface="Wingdings" pitchFamily="2" charset="2"/>
              <a:buChar char="v"/>
            </a:pPr>
            <a:r>
              <a:rPr lang="en-ZA" sz="1800" i="1" dirty="0" smtClean="0"/>
              <a:t>Director</a:t>
            </a:r>
            <a:r>
              <a:rPr lang="en-ZA" sz="1800" i="1" dirty="0"/>
              <a:t>: Strategy &amp; </a:t>
            </a:r>
            <a:r>
              <a:rPr lang="en-ZA" sz="1800" i="1" dirty="0" smtClean="0"/>
              <a:t>Policy</a:t>
            </a:r>
          </a:p>
          <a:p>
            <a:pPr marL="0" indent="0">
              <a:spcBef>
                <a:spcPts val="0"/>
              </a:spcBef>
              <a:buNone/>
            </a:pPr>
            <a:endParaRPr lang="en-ZA" sz="1800" b="1" i="1" dirty="0" smtClean="0"/>
          </a:p>
          <a:p>
            <a:pPr marL="0" indent="0">
              <a:spcBef>
                <a:spcPts val="0"/>
              </a:spcBef>
              <a:buNone/>
            </a:pPr>
            <a:r>
              <a:rPr lang="en-ZA" sz="1800" b="1" dirty="0" smtClean="0"/>
              <a:t>To this end, the Human Resources work stream </a:t>
            </a:r>
            <a:r>
              <a:rPr lang="en-ZA" sz="1800" b="1" dirty="0" smtClean="0"/>
              <a:t>is finalizing the respective job descriptions for these positions and then advertisements and the recruitment process will be started in </a:t>
            </a:r>
            <a:r>
              <a:rPr lang="en-ZA" sz="1800" b="1" dirty="0"/>
              <a:t>early January </a:t>
            </a:r>
            <a:r>
              <a:rPr lang="en-ZA" sz="1800" b="1" dirty="0" smtClean="0"/>
              <a:t>2022.</a:t>
            </a:r>
            <a:endParaRPr lang="en-ZA" sz="1800" b="1" dirty="0"/>
          </a:p>
          <a:p>
            <a:pPr>
              <a:spcBef>
                <a:spcPts val="0"/>
              </a:spcBef>
              <a:buFont typeface="Wingdings" pitchFamily="2" charset="2"/>
              <a:buChar char="v"/>
            </a:pPr>
            <a:endParaRPr lang="en-ZA" sz="1600" i="1" dirty="0"/>
          </a:p>
          <a:p>
            <a:pPr marL="0" indent="0">
              <a:spcBef>
                <a:spcPts val="0"/>
              </a:spcBef>
              <a:buNone/>
            </a:pPr>
            <a:endParaRPr lang="en-ZA" sz="1600" i="1" dirty="0"/>
          </a:p>
          <a:p>
            <a:pPr marL="457200" lvl="1" indent="0">
              <a:spcBef>
                <a:spcPts val="0"/>
              </a:spcBef>
              <a:spcAft>
                <a:spcPts val="900"/>
              </a:spcAft>
              <a:buNone/>
            </a:pPr>
            <a:endParaRPr lang="en-ZA" sz="1600" b="1" dirty="0"/>
          </a:p>
          <a:p>
            <a:pPr marL="457200" lvl="1" indent="0">
              <a:spcBef>
                <a:spcPts val="0"/>
              </a:spcBef>
              <a:spcAft>
                <a:spcPts val="900"/>
              </a:spcAft>
              <a:buNone/>
            </a:pPr>
            <a:endParaRPr lang="en-ZA" sz="1200" dirty="0"/>
          </a:p>
        </p:txBody>
      </p:sp>
      <p:sp>
        <p:nvSpPr>
          <p:cNvPr id="2" name="Slide Number Placeholder 1">
            <a:extLst>
              <a:ext uri="{FF2B5EF4-FFF2-40B4-BE49-F238E27FC236}">
                <a16:creationId xmlns:a16="http://schemas.microsoft.com/office/drawing/2014/main" id="{79DE7E05-974D-2C45-8C05-BCC43031C249}"/>
              </a:ext>
            </a:extLst>
          </p:cNvPr>
          <p:cNvSpPr>
            <a:spLocks noGrp="1"/>
          </p:cNvSpPr>
          <p:nvPr>
            <p:ph type="sldNum" sz="quarter" idx="12"/>
          </p:nvPr>
        </p:nvSpPr>
        <p:spPr>
          <a:xfrm>
            <a:off x="8836178" y="6492875"/>
            <a:ext cx="2743200" cy="365125"/>
          </a:xfrm>
        </p:spPr>
        <p:txBody>
          <a:bodyPr/>
          <a:lstStyle/>
          <a:p>
            <a:r>
              <a:rPr lang="en-US" altLang="en-US" sz="1400" b="1" dirty="0">
                <a:solidFill>
                  <a:srgbClr val="595959"/>
                </a:solidFill>
                <a:latin typeface="Century Gothic" panose="020B0502020202020204" pitchFamily="34" charset="0"/>
              </a:rPr>
              <a:t>Slide </a:t>
            </a:r>
            <a:r>
              <a:rPr lang="en-US" altLang="en-US" sz="1400" b="1" dirty="0" smtClean="0">
                <a:solidFill>
                  <a:srgbClr val="595959"/>
                </a:solidFill>
                <a:latin typeface="Century Gothic" panose="020B0502020202020204" pitchFamily="34" charset="0"/>
              </a:rPr>
              <a:t>8-29</a:t>
            </a:r>
            <a:endParaRPr lang="en-US" altLang="en-US" sz="1400" b="1" dirty="0">
              <a:solidFill>
                <a:srgbClr val="595959"/>
              </a:solidFill>
              <a:latin typeface="Century Gothic" panose="020B0502020202020204" pitchFamily="34" charset="0"/>
            </a:endParaRPr>
          </a:p>
          <a:p>
            <a:endParaRPr lang="en-US" sz="2000" b="1" dirty="0"/>
          </a:p>
        </p:txBody>
      </p:sp>
      <p:sp>
        <p:nvSpPr>
          <p:cNvPr id="7" name="Title 6">
            <a:extLst>
              <a:ext uri="{FF2B5EF4-FFF2-40B4-BE49-F238E27FC236}">
                <a16:creationId xmlns:a16="http://schemas.microsoft.com/office/drawing/2014/main" id="{D9AAA3A2-CC8E-5742-AEA6-F76CACB784A7}"/>
              </a:ext>
            </a:extLst>
          </p:cNvPr>
          <p:cNvSpPr>
            <a:spLocks noGrp="1"/>
          </p:cNvSpPr>
          <p:nvPr>
            <p:ph type="title"/>
          </p:nvPr>
        </p:nvSpPr>
        <p:spPr>
          <a:xfrm>
            <a:off x="2028447" y="51095"/>
            <a:ext cx="8229600" cy="628650"/>
          </a:xfrm>
          <a:prstGeom prst="wedgeRoundRectCallout">
            <a:avLst>
              <a:gd name="adj1" fmla="val 7110"/>
              <a:gd name="adj2" fmla="val 7593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800" b="1" dirty="0" smtClean="0">
                <a:solidFill>
                  <a:schemeClr val="tx1"/>
                </a:solidFill>
              </a:rPr>
              <a:t>FILLING OF OTHER LEADERSHIP POSITIONS</a:t>
            </a:r>
            <a:endParaRPr lang="en-US" sz="2800" b="1" dirty="0">
              <a:solidFill>
                <a:schemeClr val="tx1"/>
              </a:solidFill>
            </a:endParaRPr>
          </a:p>
        </p:txBody>
      </p:sp>
      <p:sp>
        <p:nvSpPr>
          <p:cNvPr id="9" name="Oval 8">
            <a:extLst>
              <a:ext uri="{FF2B5EF4-FFF2-40B4-BE49-F238E27FC236}">
                <a16:creationId xmlns:a16="http://schemas.microsoft.com/office/drawing/2014/main" id="{1BDFD958-73B0-FE40-B6C6-5BD05D4C8582}"/>
              </a:ext>
            </a:extLst>
          </p:cNvPr>
          <p:cNvSpPr/>
          <p:nvPr/>
        </p:nvSpPr>
        <p:spPr>
          <a:xfrm>
            <a:off x="1303737" y="79418"/>
            <a:ext cx="658413" cy="6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A.3</a:t>
            </a:r>
            <a:endParaRPr lang="en-ZA" sz="1600" b="1" dirty="0"/>
          </a:p>
        </p:txBody>
      </p:sp>
      <p:sp>
        <p:nvSpPr>
          <p:cNvPr id="6" name="Content Placeholder 4"/>
          <p:cNvSpPr txBox="1">
            <a:spLocks/>
          </p:cNvSpPr>
          <p:nvPr/>
        </p:nvSpPr>
        <p:spPr>
          <a:xfrm>
            <a:off x="1419364" y="3915977"/>
            <a:ext cx="9724885" cy="2315639"/>
          </a:xfrm>
          <a:prstGeom prst="rect">
            <a:avLst/>
          </a:prstGeom>
          <a:solidFill>
            <a:schemeClr val="accent2">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ZA" sz="1800" b="1" dirty="0" smtClean="0"/>
              <a:t>Additional to the posts above, PFMA further requirement the appointment of key Governance Committees for the effective functioning of a public entity.</a:t>
            </a:r>
          </a:p>
          <a:p>
            <a:pPr marL="0" indent="0">
              <a:spcBef>
                <a:spcPts val="0"/>
              </a:spcBef>
              <a:buFont typeface="Arial" panose="020B0604020202020204" pitchFamily="34" charset="0"/>
              <a:buNone/>
            </a:pPr>
            <a:endParaRPr lang="en-ZA" sz="1800" b="1" dirty="0" smtClean="0"/>
          </a:p>
          <a:p>
            <a:pPr>
              <a:spcBef>
                <a:spcPts val="0"/>
              </a:spcBef>
              <a:spcAft>
                <a:spcPts val="900"/>
              </a:spcAft>
              <a:buFont typeface="Wingdings" pitchFamily="2" charset="2"/>
              <a:buChar char="v"/>
            </a:pPr>
            <a:r>
              <a:rPr lang="en-ZA" sz="1800" i="1" dirty="0" smtClean="0"/>
              <a:t>The Audit Committee (AC)</a:t>
            </a:r>
          </a:p>
          <a:p>
            <a:pPr>
              <a:spcBef>
                <a:spcPts val="0"/>
              </a:spcBef>
              <a:spcAft>
                <a:spcPts val="900"/>
              </a:spcAft>
              <a:buFont typeface="Wingdings" pitchFamily="2" charset="2"/>
              <a:buChar char="v"/>
            </a:pPr>
            <a:r>
              <a:rPr lang="en-ZA" sz="1800" i="1" dirty="0" smtClean="0"/>
              <a:t>The Risk Management Committee (RMC)</a:t>
            </a:r>
          </a:p>
          <a:p>
            <a:pPr>
              <a:spcBef>
                <a:spcPts val="0"/>
              </a:spcBef>
              <a:spcAft>
                <a:spcPts val="900"/>
              </a:spcAft>
              <a:buFont typeface="Wingdings" pitchFamily="2" charset="2"/>
              <a:buChar char="v"/>
            </a:pPr>
            <a:r>
              <a:rPr lang="en-ZA" sz="1800" i="1" dirty="0" smtClean="0"/>
              <a:t>The Human Resources or Remuneration Committee (REMCO)</a:t>
            </a:r>
          </a:p>
          <a:p>
            <a:pPr marL="0" indent="0">
              <a:spcBef>
                <a:spcPts val="0"/>
              </a:spcBef>
              <a:spcAft>
                <a:spcPts val="900"/>
              </a:spcAft>
              <a:buNone/>
            </a:pPr>
            <a:endParaRPr lang="en-US" sz="1800" b="1" dirty="0" smtClean="0"/>
          </a:p>
          <a:p>
            <a:pPr marL="0" indent="0">
              <a:spcBef>
                <a:spcPts val="0"/>
              </a:spcBef>
              <a:spcAft>
                <a:spcPts val="900"/>
              </a:spcAft>
              <a:buNone/>
            </a:pPr>
            <a:r>
              <a:rPr lang="en-ZA" sz="1800" b="1" dirty="0" smtClean="0"/>
              <a:t>To this end, it should be noted that the </a:t>
            </a:r>
            <a:r>
              <a:rPr lang="en-ZA" sz="1800" b="1" dirty="0"/>
              <a:t>appointment </a:t>
            </a:r>
            <a:r>
              <a:rPr lang="en-ZA" sz="1800" b="1" dirty="0" smtClean="0"/>
              <a:t>processes </a:t>
            </a:r>
            <a:r>
              <a:rPr lang="en-ZA" sz="1800" b="1" dirty="0"/>
              <a:t>will start in the first quarter of 2022</a:t>
            </a:r>
            <a:r>
              <a:rPr lang="en-ZA" sz="1800" b="1" dirty="0" smtClean="0"/>
              <a:t>.</a:t>
            </a:r>
            <a:endParaRPr lang="en-ZA" sz="1800" b="1" dirty="0" smtClean="0"/>
          </a:p>
          <a:p>
            <a:pPr marL="0" indent="0">
              <a:spcBef>
                <a:spcPts val="0"/>
              </a:spcBef>
              <a:spcAft>
                <a:spcPts val="900"/>
              </a:spcAft>
              <a:buFont typeface="Arial" panose="020B0604020202020204" pitchFamily="34" charset="0"/>
              <a:buNone/>
            </a:pPr>
            <a:endParaRPr lang="en-ZA" sz="1800" b="1" dirty="0" smtClean="0"/>
          </a:p>
          <a:p>
            <a:pPr marL="457200" lvl="1" indent="0">
              <a:spcBef>
                <a:spcPts val="0"/>
              </a:spcBef>
              <a:spcAft>
                <a:spcPts val="900"/>
              </a:spcAft>
              <a:buFont typeface="Arial" panose="020B0604020202020204" pitchFamily="34" charset="0"/>
              <a:buNone/>
            </a:pPr>
            <a:endParaRPr lang="en-ZA" sz="1600" b="1" dirty="0" smtClean="0"/>
          </a:p>
          <a:p>
            <a:pPr marL="457200" lvl="1" indent="0">
              <a:spcBef>
                <a:spcPts val="0"/>
              </a:spcBef>
              <a:spcAft>
                <a:spcPts val="900"/>
              </a:spcAft>
              <a:buFont typeface="Arial" panose="020B0604020202020204" pitchFamily="34" charset="0"/>
              <a:buNone/>
            </a:pPr>
            <a:endParaRPr lang="en-ZA" sz="1600" b="1" dirty="0" smtClean="0"/>
          </a:p>
          <a:p>
            <a:pPr marL="457200" lvl="1" indent="0">
              <a:spcBef>
                <a:spcPts val="0"/>
              </a:spcBef>
              <a:spcAft>
                <a:spcPts val="900"/>
              </a:spcAft>
              <a:buFont typeface="Arial" panose="020B0604020202020204" pitchFamily="34" charset="0"/>
              <a:buNone/>
            </a:pPr>
            <a:endParaRPr lang="en-ZA" sz="1200" dirty="0"/>
          </a:p>
        </p:txBody>
      </p:sp>
    </p:spTree>
    <p:extLst>
      <p:ext uri="{BB962C8B-B14F-4D97-AF65-F5344CB8AC3E}">
        <p14:creationId xmlns:p14="http://schemas.microsoft.com/office/powerpoint/2010/main" val="2724410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r>
              <a:rPr lang="en-US" altLang="en-US" b="1" dirty="0">
                <a:solidFill>
                  <a:srgbClr val="595959"/>
                </a:solidFill>
                <a:latin typeface="Century Gothic" panose="020B0502020202020204" pitchFamily="34" charset="0"/>
              </a:rPr>
              <a:t>Slide </a:t>
            </a:r>
            <a:r>
              <a:rPr lang="en-US" altLang="en-US" b="1" dirty="0" smtClean="0">
                <a:solidFill>
                  <a:srgbClr val="595959"/>
                </a:solidFill>
                <a:latin typeface="Century Gothic" panose="020B0502020202020204" pitchFamily="34" charset="0"/>
              </a:rPr>
              <a:t>9-29</a:t>
            </a:r>
            <a:endParaRPr lang="en-US" altLang="en-US" b="1" dirty="0">
              <a:solidFill>
                <a:srgbClr val="595959"/>
              </a:solidFill>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3653111" y="812081"/>
            <a:ext cx="3896285" cy="4894643"/>
          </a:xfrm>
          <a:prstGeom prst="rect">
            <a:avLst/>
          </a:prstGeom>
        </p:spPr>
      </p:pic>
      <p:pic>
        <p:nvPicPr>
          <p:cNvPr id="8" name="Picture 7"/>
          <p:cNvPicPr>
            <a:picLocks noChangeAspect="1"/>
          </p:cNvPicPr>
          <p:nvPr/>
        </p:nvPicPr>
        <p:blipFill>
          <a:blip r:embed="rId4"/>
          <a:stretch>
            <a:fillRect/>
          </a:stretch>
        </p:blipFill>
        <p:spPr>
          <a:xfrm>
            <a:off x="7869096" y="989073"/>
            <a:ext cx="2241176" cy="2904564"/>
          </a:xfrm>
          <a:prstGeom prst="rect">
            <a:avLst/>
          </a:prstGeom>
        </p:spPr>
      </p:pic>
      <p:pic>
        <p:nvPicPr>
          <p:cNvPr id="9" name="Picture 8"/>
          <p:cNvPicPr>
            <a:picLocks noChangeAspect="1"/>
          </p:cNvPicPr>
          <p:nvPr/>
        </p:nvPicPr>
        <p:blipFill>
          <a:blip r:embed="rId5"/>
          <a:stretch>
            <a:fillRect/>
          </a:stretch>
        </p:blipFill>
        <p:spPr>
          <a:xfrm>
            <a:off x="10110272" y="1222482"/>
            <a:ext cx="2009664" cy="2268445"/>
          </a:xfrm>
          <a:prstGeom prst="rect">
            <a:avLst/>
          </a:prstGeom>
        </p:spPr>
      </p:pic>
      <p:sp>
        <p:nvSpPr>
          <p:cNvPr id="10" name="TextBox 9"/>
          <p:cNvSpPr txBox="1"/>
          <p:nvPr/>
        </p:nvSpPr>
        <p:spPr>
          <a:xfrm>
            <a:off x="295835" y="1344792"/>
            <a:ext cx="3092152" cy="5016758"/>
          </a:xfrm>
          <a:prstGeom prst="rect">
            <a:avLst/>
          </a:prstGeom>
          <a:solidFill>
            <a:srgbClr val="FFC000"/>
          </a:solidFill>
        </p:spPr>
        <p:txBody>
          <a:bodyPr wrap="square" rtlCol="0">
            <a:spAutoFit/>
          </a:bodyPr>
          <a:lstStyle/>
          <a:p>
            <a:pPr marL="342900" indent="-342900" algn="just">
              <a:buFont typeface="+mj-lt"/>
              <a:buAutoNum type="arabicPeriod"/>
            </a:pPr>
            <a:r>
              <a:rPr lang="en-US" sz="1600" b="1" dirty="0" smtClean="0"/>
              <a:t>The BMA logo was developed  with the support of the GCIS. </a:t>
            </a:r>
          </a:p>
          <a:p>
            <a:pPr marL="342900" indent="-342900" algn="just">
              <a:buFont typeface="+mj-lt"/>
              <a:buAutoNum type="arabicPeriod"/>
            </a:pPr>
            <a:endParaRPr lang="en-US" sz="1600" b="1" dirty="0"/>
          </a:p>
          <a:p>
            <a:pPr marL="342900" indent="-342900" algn="just">
              <a:buFont typeface="+mj-lt"/>
              <a:buAutoNum type="arabicPeriod"/>
            </a:pPr>
            <a:r>
              <a:rPr lang="en-US" sz="1600" b="1" dirty="0" smtClean="0"/>
              <a:t>The logo was approved by the Minister in October 2021.</a:t>
            </a:r>
          </a:p>
          <a:p>
            <a:pPr marL="342900" indent="-342900" algn="just">
              <a:buFont typeface="+mj-lt"/>
              <a:buAutoNum type="arabicPeriod"/>
            </a:pPr>
            <a:endParaRPr lang="en-US" sz="1600" b="1" dirty="0"/>
          </a:p>
          <a:p>
            <a:pPr marL="342900" indent="-342900" algn="just">
              <a:buFont typeface="+mj-lt"/>
              <a:buAutoNum type="arabicPeriod"/>
            </a:pPr>
            <a:r>
              <a:rPr lang="en-US" sz="1600" b="1" dirty="0" smtClean="0"/>
              <a:t>Consultations are currently underway with the Dept. of Trade, Industry and Competition, and the Office of the State </a:t>
            </a:r>
            <a:r>
              <a:rPr lang="en-US" sz="1600" b="1" dirty="0" err="1" smtClean="0"/>
              <a:t>Heraldy</a:t>
            </a:r>
            <a:r>
              <a:rPr lang="en-US" sz="1600" b="1" dirty="0" smtClean="0"/>
              <a:t> regarding the registration and/or protection of the logo.</a:t>
            </a:r>
          </a:p>
          <a:p>
            <a:pPr marL="342900" indent="-342900" algn="just">
              <a:buFont typeface="+mj-lt"/>
              <a:buAutoNum type="arabicPeriod"/>
            </a:pPr>
            <a:endParaRPr lang="en-US" sz="1600" b="1" dirty="0"/>
          </a:p>
          <a:p>
            <a:pPr marL="342900" indent="-342900" algn="just">
              <a:buFont typeface="+mj-lt"/>
              <a:buAutoNum type="arabicPeriod"/>
            </a:pPr>
            <a:r>
              <a:rPr lang="en-US" sz="1600" b="1" dirty="0" smtClean="0"/>
              <a:t>Uniform specifications for the BMA were </a:t>
            </a:r>
            <a:r>
              <a:rPr lang="en-US" sz="1600" b="1" dirty="0" err="1" smtClean="0"/>
              <a:t>finalised</a:t>
            </a:r>
            <a:r>
              <a:rPr lang="en-US" sz="1600" b="1" dirty="0" smtClean="0"/>
              <a:t> in June 2021. </a:t>
            </a:r>
            <a:endParaRPr lang="en-US" sz="1600" b="1" dirty="0" smtClean="0"/>
          </a:p>
          <a:p>
            <a:pPr marL="342900" indent="-342900" algn="just">
              <a:buFont typeface="+mj-lt"/>
              <a:buAutoNum type="arabicPeriod"/>
            </a:pPr>
            <a:endParaRPr lang="en-US" sz="1600" b="1" dirty="0" smtClean="0"/>
          </a:p>
          <a:p>
            <a:pPr marL="342900" indent="-342900" algn="just">
              <a:buFont typeface="+mj-lt"/>
              <a:buAutoNum type="arabicPeriod"/>
            </a:pPr>
            <a:r>
              <a:rPr lang="en-US" sz="1600" b="1" dirty="0" smtClean="0"/>
              <a:t>BMA bought 15 Land Cruisers </a:t>
            </a:r>
            <a:endParaRPr lang="en-US" sz="1600" b="1" dirty="0" smtClean="0"/>
          </a:p>
          <a:p>
            <a:pPr algn="just"/>
            <a:endParaRPr lang="en-ZA" sz="1600" b="1" dirty="0"/>
          </a:p>
        </p:txBody>
      </p:sp>
      <p:sp>
        <p:nvSpPr>
          <p:cNvPr id="11" name="Title 6">
            <a:extLst>
              <a:ext uri="{FF2B5EF4-FFF2-40B4-BE49-F238E27FC236}">
                <a16:creationId xmlns:a16="http://schemas.microsoft.com/office/drawing/2014/main" id="{881BCA3C-A6F1-B24F-A973-3E6E5E8A38F9}"/>
              </a:ext>
            </a:extLst>
          </p:cNvPr>
          <p:cNvSpPr>
            <a:spLocks noGrp="1"/>
          </p:cNvSpPr>
          <p:nvPr>
            <p:ph type="title"/>
          </p:nvPr>
        </p:nvSpPr>
        <p:spPr>
          <a:xfrm>
            <a:off x="1822100" y="140712"/>
            <a:ext cx="9504903" cy="602866"/>
          </a:xfrm>
          <a:prstGeom prst="wedgeRoundRectCallout">
            <a:avLst>
              <a:gd name="adj1" fmla="val 3026"/>
              <a:gd name="adj2" fmla="val 118714"/>
              <a:gd name="adj3" fmla="val 16667"/>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algn="ctr"/>
            <a:r>
              <a:rPr lang="en-US" sz="2800" b="1" dirty="0" smtClean="0">
                <a:solidFill>
                  <a:schemeClr val="tx1"/>
                </a:solidFill>
              </a:rPr>
              <a:t>FINALIZATION OF BMA CORPORATE IDENTITY</a:t>
            </a:r>
            <a:endParaRPr lang="en-US" sz="2800" b="1" dirty="0">
              <a:solidFill>
                <a:schemeClr val="tx1"/>
              </a:solidFill>
            </a:endParaRPr>
          </a:p>
        </p:txBody>
      </p:sp>
      <p:sp>
        <p:nvSpPr>
          <p:cNvPr id="12" name="Oval 11">
            <a:extLst>
              <a:ext uri="{FF2B5EF4-FFF2-40B4-BE49-F238E27FC236}">
                <a16:creationId xmlns:a16="http://schemas.microsoft.com/office/drawing/2014/main" id="{1BDFD958-73B0-FE40-B6C6-5BD05D4C8582}"/>
              </a:ext>
            </a:extLst>
          </p:cNvPr>
          <p:cNvSpPr/>
          <p:nvPr/>
        </p:nvSpPr>
        <p:spPr>
          <a:xfrm>
            <a:off x="206361" y="33037"/>
            <a:ext cx="924025" cy="818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A.4</a:t>
            </a:r>
            <a:endParaRPr lang="en-ZA" sz="1600" b="1" dirty="0"/>
          </a:p>
        </p:txBody>
      </p:sp>
      <p:pic>
        <p:nvPicPr>
          <p:cNvPr id="13" name="Picture 12">
            <a:extLst>
              <a:ext uri="{FF2B5EF4-FFF2-40B4-BE49-F238E27FC236}">
                <a16:creationId xmlns:a16="http://schemas.microsoft.com/office/drawing/2014/main" id="{FDAB4324-AC70-D144-84D1-DBA75FED49CD}"/>
              </a:ext>
            </a:extLst>
          </p:cNvPr>
          <p:cNvPicPr>
            <a:picLocks noChangeAspect="1"/>
          </p:cNvPicPr>
          <p:nvPr/>
        </p:nvPicPr>
        <p:blipFill>
          <a:blip r:embed="rId6"/>
          <a:stretch>
            <a:fillRect/>
          </a:stretch>
        </p:blipFill>
        <p:spPr>
          <a:xfrm>
            <a:off x="8153401" y="3663913"/>
            <a:ext cx="3915068" cy="2289727"/>
          </a:xfrm>
          <a:prstGeom prst="rect">
            <a:avLst/>
          </a:prstGeom>
        </p:spPr>
      </p:pic>
    </p:spTree>
    <p:extLst>
      <p:ext uri="{BB962C8B-B14F-4D97-AF65-F5344CB8AC3E}">
        <p14:creationId xmlns:p14="http://schemas.microsoft.com/office/powerpoint/2010/main" val="3087051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7085</TotalTime>
  <Words>3264</Words>
  <Application>Microsoft Office PowerPoint</Application>
  <PresentationFormat>Widescreen</PresentationFormat>
  <Paragraphs>381</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PGothic</vt:lpstr>
      <vt:lpstr>Arial</vt:lpstr>
      <vt:lpstr>Calibri</vt:lpstr>
      <vt:lpstr>Calibri Light</vt:lpstr>
      <vt:lpstr>Century Gothic</vt:lpstr>
      <vt:lpstr>Courier New</vt:lpstr>
      <vt:lpstr>Times</vt:lpstr>
      <vt:lpstr>Wingdings</vt:lpstr>
      <vt:lpstr>Office Theme</vt:lpstr>
      <vt:lpstr>PowerPoint Presentation</vt:lpstr>
      <vt:lpstr>PowerPoint Presentation</vt:lpstr>
      <vt:lpstr>PowerPoint Presentation</vt:lpstr>
      <vt:lpstr>CONTEXTUAL SLIDE: BMA’s LEGAL MANDATE</vt:lpstr>
      <vt:lpstr>PowerPoint Presentation</vt:lpstr>
      <vt:lpstr>APPOINTMENT OF TOP LEADERSHIP</vt:lpstr>
      <vt:lpstr>INTERIM STRUCTURE &amp; INCUBATION OF BMA WITHIN DHA</vt:lpstr>
      <vt:lpstr>FILLING OF OTHER LEADERSHIP POSITIONS</vt:lpstr>
      <vt:lpstr>FINALIZATION OF BMA CORPORATE IDENTITY</vt:lpstr>
      <vt:lpstr>ILLUSTRATION OF BMA LOGO ON UNIFORMS (GREEN COLOUR) </vt:lpstr>
      <vt:lpstr>ILLUSTRATION OF BMA LOGO ON STATIONERY </vt:lpstr>
      <vt:lpstr>PowerPoint Presentation</vt:lpstr>
      <vt:lpstr>STATUS OF THE IMPLMENTATION PROTOCOLS WITH SARS, SAPS &amp; SANDF</vt:lpstr>
      <vt:lpstr>STATUS OF SECTION 97 PROCLAMMATION WITH STAKEHOLDERS</vt:lpstr>
      <vt:lpstr>PowerPoint Presentation</vt:lpstr>
      <vt:lpstr>CONTEXTUALISING THE BORDER TECHNICAL COMMITTEE</vt:lpstr>
      <vt:lpstr>OPERATIONALIZING THE BORDER TECHNICAL COMMITTEE</vt:lpstr>
      <vt:lpstr>   CONTEXTUALISING THE INTER-MINISTERIAL CONSULTATIVE COMMITTEE (IMCC)   </vt:lpstr>
      <vt:lpstr>   OPERATIONALIZING THE INTER-MINISTERIAL CONSULTATIVE COMMITTEE (IMCC)   </vt:lpstr>
      <vt:lpstr>PowerPoint Presentation</vt:lpstr>
      <vt:lpstr>PowerPoint Presentation</vt:lpstr>
      <vt:lpstr>PowerPoint Presentation</vt:lpstr>
      <vt:lpstr>PowerPoint Presentation</vt:lpstr>
      <vt:lpstr>FINALIZING THE INTEGRATED NATIONAL OPERATIONAL PLAN</vt:lpstr>
      <vt:lpstr>DEPLOYMENT AT THE VULNERABLE SEGMENTS ALONG THE BORDERLINE</vt:lpstr>
      <vt:lpstr>PowerPoint Presentation</vt:lpstr>
      <vt:lpstr>SOME KEY STRATEGIC MILESTONES (TIMELINES)</vt:lpstr>
      <vt:lpstr>RECOMMENDATIONS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 Ravele</dc:creator>
  <cp:lastModifiedBy>Nakampe N. Masiapato</cp:lastModifiedBy>
  <cp:revision>548</cp:revision>
  <cp:lastPrinted>2021-11-15T12:19:07Z</cp:lastPrinted>
  <dcterms:created xsi:type="dcterms:W3CDTF">2021-06-27T07:47:53Z</dcterms:created>
  <dcterms:modified xsi:type="dcterms:W3CDTF">2021-11-20T15:38:14Z</dcterms:modified>
</cp:coreProperties>
</file>