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charts/style7.xml" ContentType="application/vnd.ms-office.chart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27" r:id="rId2"/>
    <p:sldId id="331" r:id="rId3"/>
    <p:sldId id="332" r:id="rId4"/>
    <p:sldId id="340" r:id="rId5"/>
    <p:sldId id="341" r:id="rId6"/>
    <p:sldId id="342" r:id="rId7"/>
    <p:sldId id="1861" r:id="rId8"/>
    <p:sldId id="343" r:id="rId9"/>
    <p:sldId id="1027" r:id="rId10"/>
    <p:sldId id="425" r:id="rId11"/>
    <p:sldId id="1779" r:id="rId12"/>
    <p:sldId id="1282" r:id="rId13"/>
    <p:sldId id="1857" r:id="rId14"/>
    <p:sldId id="344" r:id="rId15"/>
    <p:sldId id="1858" r:id="rId16"/>
    <p:sldId id="354" r:id="rId17"/>
    <p:sldId id="1859" r:id="rId18"/>
    <p:sldId id="1785" r:id="rId19"/>
    <p:sldId id="1778" r:id="rId20"/>
    <p:sldId id="1853" r:id="rId21"/>
    <p:sldId id="1854" r:id="rId22"/>
    <p:sldId id="345" r:id="rId23"/>
    <p:sldId id="1856" r:id="rId24"/>
    <p:sldId id="1855" r:id="rId25"/>
    <p:sldId id="347" r:id="rId26"/>
    <p:sldId id="348" r:id="rId27"/>
    <p:sldId id="391" r:id="rId28"/>
    <p:sldId id="1860" r:id="rId29"/>
    <p:sldId id="1374" r:id="rId30"/>
    <p:sldId id="466" r:id="rId31"/>
    <p:sldId id="1786" r:id="rId32"/>
    <p:sldId id="1793" r:id="rId33"/>
    <p:sldId id="316" r:id="rId3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99"/>
    <a:srgbClr val="FF3300"/>
    <a:srgbClr val="FF9966"/>
    <a:srgbClr val="FF9933"/>
    <a:srgbClr val="FF9999"/>
    <a:srgbClr val="66FF66"/>
    <a:srgbClr val="CCFF33"/>
    <a:srgbClr val="CCCC00"/>
    <a:srgbClr val="8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Teboho.Maine\AppData\Local\Microsoft\Windows\INetCache\Content.Outlook\3IABWMSB\Graph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bar"/>
        <c:grouping val="clustered"/>
        <c:ser>
          <c:idx val="2"/>
          <c:order val="0"/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Sheet1!$F$3:$F$11</c:f>
              <c:strCache>
                <c:ptCount val="9"/>
                <c:pt idx="0">
                  <c:v>Agriculture</c:v>
                </c:pt>
                <c:pt idx="1">
                  <c:v>Mining</c:v>
                </c:pt>
                <c:pt idx="2">
                  <c:v>Manufacturing</c:v>
                </c:pt>
                <c:pt idx="3">
                  <c:v>Electricity</c:v>
                </c:pt>
                <c:pt idx="4">
                  <c:v>Construction</c:v>
                </c:pt>
                <c:pt idx="5">
                  <c:v>Trade</c:v>
                </c:pt>
                <c:pt idx="6">
                  <c:v>Transport</c:v>
                </c:pt>
                <c:pt idx="7">
                  <c:v>Finance</c:v>
                </c:pt>
                <c:pt idx="8">
                  <c:v>Community Services</c:v>
                </c:pt>
              </c:strCache>
            </c:strRef>
          </c:cat>
          <c:val>
            <c:numRef>
              <c:f>Sheet1!$E$3:$E$11</c:f>
              <c:numCache>
                <c:formatCode>0%</c:formatCode>
                <c:ptCount val="9"/>
                <c:pt idx="0">
                  <c:v>2.0000000000000004E-2</c:v>
                </c:pt>
                <c:pt idx="1">
                  <c:v>1.0000000000000002E-2</c:v>
                </c:pt>
                <c:pt idx="2">
                  <c:v>6.0000000000000012E-2</c:v>
                </c:pt>
                <c:pt idx="3">
                  <c:v>3.0000000000000006E-2</c:v>
                </c:pt>
                <c:pt idx="4">
                  <c:v>3.0000000000000006E-2</c:v>
                </c:pt>
                <c:pt idx="5">
                  <c:v>0.17</c:v>
                </c:pt>
                <c:pt idx="6">
                  <c:v>0.13</c:v>
                </c:pt>
                <c:pt idx="7">
                  <c:v>0.21000000000000002</c:v>
                </c:pt>
                <c:pt idx="8">
                  <c:v>0.33000000000000007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96-4D95-9924-3F566FEBF80F}"/>
            </c:ext>
          </c:extLst>
        </c:ser>
        <c:dLbls/>
        <c:gapWidth val="182"/>
        <c:axId val="65508096"/>
        <c:axId val="6550963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Sheet1!$F$3:$F$11</c15:sqref>
                        </c15:formulaRef>
                      </c:ext>
                    </c:extLst>
                    <c:strCache>
                      <c:ptCount val="9"/>
                      <c:pt idx="0">
                        <c:v>Agriculture</c:v>
                      </c:pt>
                      <c:pt idx="1">
                        <c:v>Mining</c:v>
                      </c:pt>
                      <c:pt idx="2">
                        <c:v>Manufacturing</c:v>
                      </c:pt>
                      <c:pt idx="3">
                        <c:v>Electricity</c:v>
                      </c:pt>
                      <c:pt idx="4">
                        <c:v>Construction</c:v>
                      </c:pt>
                      <c:pt idx="5">
                        <c:v>Trade</c:v>
                      </c:pt>
                      <c:pt idx="6">
                        <c:v>Transport</c:v>
                      </c:pt>
                      <c:pt idx="7">
                        <c:v>Finance</c:v>
                      </c:pt>
                      <c:pt idx="8">
                        <c:v>Community Services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Sheet1!$C$3:$C$11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696-4D95-9924-3F566FEBF80F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Sheet1!$F$3:$F$11</c15:sqref>
                        </c15:formulaRef>
                      </c:ext>
                    </c:extLst>
                    <c:strCache>
                      <c:ptCount val="9"/>
                      <c:pt idx="0">
                        <c:v>Agriculture</c:v>
                      </c:pt>
                      <c:pt idx="1">
                        <c:v>Mining</c:v>
                      </c:pt>
                      <c:pt idx="2">
                        <c:v>Manufacturing</c:v>
                      </c:pt>
                      <c:pt idx="3">
                        <c:v>Electricity</c:v>
                      </c:pt>
                      <c:pt idx="4">
                        <c:v>Construction</c:v>
                      </c:pt>
                      <c:pt idx="5">
                        <c:v>Trade</c:v>
                      </c:pt>
                      <c:pt idx="6">
                        <c:v>Transport</c:v>
                      </c:pt>
                      <c:pt idx="7">
                        <c:v>Finance</c:v>
                      </c:pt>
                      <c:pt idx="8">
                        <c:v>Community Services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Sheet1!$D$3:$D$11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696-4D95-9924-3F566FEBF80F}"/>
                  </c:ext>
                </c:extLst>
              </c15:ser>
            </c15:filteredBarSeries>
          </c:ext>
        </c:extLst>
      </c:barChart>
      <c:catAx>
        <c:axId val="655080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5509632"/>
        <c:crosses val="autoZero"/>
        <c:auto val="1"/>
        <c:lblAlgn val="ctr"/>
        <c:lblOffset val="100"/>
      </c:catAx>
      <c:valAx>
        <c:axId val="655096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550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Population by water source - Community Survey 2016</a:t>
            </a:r>
          </a:p>
        </c:rich>
      </c:tx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A9-475C-8767-150BE8FFF13B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A9-475C-8767-150BE8FFF13B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A9-475C-8767-150BE8FFF13B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AA9-475C-8767-150BE8FFF13B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AA9-475C-8767-150BE8FFF1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Sheet1!$E$8:$E$12</c:f>
              <c:strCache>
                <c:ptCount val="5"/>
                <c:pt idx="0">
                  <c:v>Piped water inside yard</c:v>
                </c:pt>
                <c:pt idx="1">
                  <c:v>Piped water inside houses</c:v>
                </c:pt>
                <c:pt idx="2">
                  <c:v>Piped water on community stand</c:v>
                </c:pt>
                <c:pt idx="3">
                  <c:v>Public/community tap</c:v>
                </c:pt>
                <c:pt idx="4">
                  <c:v>Other</c:v>
                </c:pt>
              </c:strCache>
            </c:strRef>
          </c:cat>
          <c:val>
            <c:numRef>
              <c:f>Sheet1!$F$8:$F$12</c:f>
              <c:numCache>
                <c:formatCode>0%</c:formatCode>
                <c:ptCount val="5"/>
                <c:pt idx="0">
                  <c:v>0.52</c:v>
                </c:pt>
                <c:pt idx="1">
                  <c:v>0.39000000000000007</c:v>
                </c:pt>
                <c:pt idx="2">
                  <c:v>4.0000000000000008E-2</c:v>
                </c:pt>
                <c:pt idx="3">
                  <c:v>2.0000000000000004E-2</c:v>
                </c:pt>
                <c:pt idx="4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AA9-475C-8767-150BE8FFF13B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Current sanitation backlog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Sheet1!$E$84</c:f>
              <c:strCache>
                <c:ptCount val="1"/>
                <c:pt idx="0">
                  <c:v>Bloemfontein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Sheet1!$F$84</c:f>
              <c:numCache>
                <c:formatCode>#,##0</c:formatCode>
                <c:ptCount val="1"/>
                <c:pt idx="0">
                  <c:v>15812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DC-4F40-A734-DA606B026545}"/>
            </c:ext>
          </c:extLst>
        </c:ser>
        <c:ser>
          <c:idx val="1"/>
          <c:order val="1"/>
          <c:tx>
            <c:strRef>
              <c:f>Sheet1!$E$85</c:f>
              <c:strCache>
                <c:ptCount val="1"/>
                <c:pt idx="0">
                  <c:v>Botshabelo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Sheet1!$F$85</c:f>
              <c:numCache>
                <c:formatCode>#,##0</c:formatCode>
                <c:ptCount val="1"/>
                <c:pt idx="0">
                  <c:v>25099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DC-4F40-A734-DA606B026545}"/>
            </c:ext>
          </c:extLst>
        </c:ser>
        <c:ser>
          <c:idx val="2"/>
          <c:order val="2"/>
          <c:tx>
            <c:strRef>
              <c:f>Sheet1!$E$86</c:f>
              <c:strCache>
                <c:ptCount val="1"/>
                <c:pt idx="0">
                  <c:v>Thaba Nchu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Sheet1!$F$86</c:f>
              <c:numCache>
                <c:formatCode>#,##0</c:formatCode>
                <c:ptCount val="1"/>
                <c:pt idx="0">
                  <c:v>13677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DC-4F40-A734-DA606B026545}"/>
            </c:ext>
          </c:extLst>
        </c:ser>
        <c:ser>
          <c:idx val="3"/>
          <c:order val="3"/>
          <c:tx>
            <c:strRef>
              <c:f>Sheet1!$E$87</c:f>
              <c:strCache>
                <c:ptCount val="1"/>
                <c:pt idx="0">
                  <c:v>Soutpan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val>
            <c:numRef>
              <c:f>Sheet1!$F$87</c:f>
              <c:numCache>
                <c:formatCode>#,##0</c:formatCode>
                <c:ptCount val="1"/>
                <c:pt idx="0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2DC-4F40-A734-DA606B026545}"/>
            </c:ext>
          </c:extLst>
        </c:ser>
        <c:ser>
          <c:idx val="4"/>
          <c:order val="4"/>
          <c:tx>
            <c:strRef>
              <c:f>Sheet1!$E$88</c:f>
              <c:strCache>
                <c:ptCount val="1"/>
                <c:pt idx="0">
                  <c:v>Total sanitation backlog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Sheet1!$F$88</c:f>
              <c:numCache>
                <c:formatCode>#,##0</c:formatCode>
                <c:ptCount val="1"/>
                <c:pt idx="0">
                  <c:v>54698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DC-4F40-A734-DA606B026545}"/>
            </c:ext>
          </c:extLst>
        </c:ser>
        <c:dLbls/>
        <c:gapWidth val="182"/>
        <c:axId val="67256704"/>
        <c:axId val="67258240"/>
      </c:barChart>
      <c:catAx>
        <c:axId val="672567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58240"/>
        <c:crosses val="autoZero"/>
        <c:auto val="1"/>
        <c:lblAlgn val="ctr"/>
        <c:lblOffset val="100"/>
      </c:catAx>
      <c:valAx>
        <c:axId val="672582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725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Libraries</a:t>
            </a:r>
            <a:r>
              <a:rPr lang="en-US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-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CS, 2016</a:t>
            </a:r>
          </a:p>
        </c:rich>
      </c:tx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C0-4C40-B95D-604DB2AD2068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C0-4C40-B95D-604DB2AD2068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C0-4C40-B95D-604DB2AD2068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C0-4C40-B95D-604DB2AD2068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6C0-4C40-B95D-604DB2AD20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Sheet1!$E$71:$E$75</c:f>
              <c:strCache>
                <c:ptCount val="4"/>
                <c:pt idx="0">
                  <c:v>Bloemfontein</c:v>
                </c:pt>
                <c:pt idx="1">
                  <c:v>Botshabelo</c:v>
                </c:pt>
                <c:pt idx="2">
                  <c:v>Thaba Nchu</c:v>
                </c:pt>
                <c:pt idx="3">
                  <c:v>Wepener</c:v>
                </c:pt>
              </c:strCache>
            </c:strRef>
          </c:cat>
          <c:val>
            <c:numRef>
              <c:f>Sheet1!$F$71:$F$75</c:f>
              <c:numCache>
                <c:formatCode>General</c:formatCode>
                <c:ptCount val="5"/>
                <c:pt idx="0">
                  <c:v>7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6C0-4C40-B95D-604DB2AD2068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halls - CS, 2016</a:t>
            </a:r>
          </a:p>
        </c:rich>
      </c:tx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49-4123-9F71-CB985A1CDB57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49-4123-9F71-CB985A1CDB57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49-4123-9F71-CB985A1CDB57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49-4123-9F71-CB985A1CDB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Sheet1!$E$71:$E$74</c:f>
              <c:strCache>
                <c:ptCount val="4"/>
                <c:pt idx="0">
                  <c:v>Bloemfontein</c:v>
                </c:pt>
                <c:pt idx="1">
                  <c:v>Botshabelo</c:v>
                </c:pt>
                <c:pt idx="2">
                  <c:v>Thaba Nchu</c:v>
                </c:pt>
                <c:pt idx="3">
                  <c:v>Wepener</c:v>
                </c:pt>
              </c:strCache>
            </c:strRef>
          </c:cat>
          <c:val>
            <c:numRef>
              <c:f>Sheet1!$F$71:$F$74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49-4123-9F71-CB985A1CDB57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Population by electricity access - CS, 2016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3529489281607657"/>
          <c:y val="8.7134454186971744E-2"/>
          <c:w val="0.45831966955024983"/>
          <c:h val="0.78357446852628476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CC-4017-BF4B-4FF9F3C4996C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CC-4017-BF4B-4FF9F3C4996C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CC-4017-BF4B-4FF9F3C4996C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CC-4017-BF4B-4FF9F3C499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Sheet1!$E$22:$E$25</c:f>
              <c:strCache>
                <c:ptCount val="4"/>
                <c:pt idx="0">
                  <c:v>In-house prepaid meter</c:v>
                </c:pt>
                <c:pt idx="1">
                  <c:v>In-house conventional meter</c:v>
                </c:pt>
                <c:pt idx="2">
                  <c:v>No access to electricity</c:v>
                </c:pt>
                <c:pt idx="3">
                  <c:v>Other source (not paying for)</c:v>
                </c:pt>
              </c:strCache>
            </c:strRef>
          </c:cat>
          <c:val>
            <c:numRef>
              <c:f>Sheet1!$F$22:$F$25</c:f>
              <c:numCache>
                <c:formatCode>0%</c:formatCode>
                <c:ptCount val="4"/>
                <c:pt idx="0">
                  <c:v>0.88</c:v>
                </c:pt>
                <c:pt idx="1">
                  <c:v>8.0000000000000016E-2</c:v>
                </c:pt>
                <c:pt idx="2">
                  <c:v>3.0000000000000002E-2</c:v>
                </c:pt>
                <c:pt idx="3">
                  <c:v>1.0000000000000002E-2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3CC-4017-BF4B-4FF9F3C4996C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Population by electricity access – CS, 2016</a:t>
            </a:r>
          </a:p>
        </c:rich>
      </c:tx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F5-4719-9658-503799D1B177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F5-4719-9658-503799D1B177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F5-4719-9658-503799D1B177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F5-4719-9658-503799D1B1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Sheet1!$E$48:$E$51</c:f>
              <c:strCache>
                <c:ptCount val="4"/>
                <c:pt idx="0">
                  <c:v>Service provider (regularly)</c:v>
                </c:pt>
                <c:pt idx="1">
                  <c:v>Own dump</c:v>
                </c:pt>
                <c:pt idx="2">
                  <c:v>Service provider (not regularly)</c:v>
                </c:pt>
                <c:pt idx="3">
                  <c:v>Comunal dump</c:v>
                </c:pt>
              </c:strCache>
            </c:strRef>
          </c:cat>
          <c:val>
            <c:numRef>
              <c:f>Sheet1!$F$48:$F$51</c:f>
              <c:numCache>
                <c:formatCode>0%</c:formatCode>
                <c:ptCount val="4"/>
                <c:pt idx="0">
                  <c:v>0.79</c:v>
                </c:pt>
                <c:pt idx="1">
                  <c:v>0.1</c:v>
                </c:pt>
                <c:pt idx="2">
                  <c:v>8.0000000000000016E-2</c:v>
                </c:pt>
                <c:pt idx="3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9F5-4719-9658-503799D1B177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FFAAD-B683-402C-B8A0-5F0C67AA5A22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2F5480-546D-41CC-87A5-C2065206463A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xfrm>
          <a:off x="1421224" y="766545"/>
          <a:ext cx="1320622" cy="1022060"/>
        </a:xfrm>
        <a:prstGeom prst="roundRect">
          <a:avLst/>
        </a:prstGeom>
        <a:solidFill>
          <a:srgbClr val="00B050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800" b="1" dirty="0">
              <a:solidFill>
                <a:schemeClr val="bg1"/>
              </a:solidFill>
              <a:latin typeface="Calibri"/>
              <a:ea typeface="+mn-ea"/>
              <a:cs typeface="+mn-cs"/>
            </a:rPr>
            <a:t>2016</a:t>
          </a:r>
        </a:p>
        <a:p>
          <a:pPr>
            <a:buNone/>
          </a:pPr>
          <a:r>
            <a:rPr lang="en-US" sz="1800" b="1" dirty="0">
              <a:solidFill>
                <a:schemeClr val="bg1"/>
              </a:solidFill>
              <a:latin typeface="Calibri"/>
              <a:ea typeface="+mn-ea"/>
              <a:cs typeface="+mn-cs"/>
            </a:rPr>
            <a:t>Unqualified</a:t>
          </a:r>
        </a:p>
      </dgm:t>
    </dgm:pt>
    <dgm:pt modelId="{25D3F49A-846F-4C53-8E38-66A1DBDB1C3A}" type="parTrans" cxnId="{AADC15B6-88E2-401F-BD0D-FF1C6150BE3D}">
      <dgm:prSet/>
      <dgm:spPr/>
      <dgm:t>
        <a:bodyPr/>
        <a:lstStyle/>
        <a:p>
          <a:endParaRPr lang="en-ZA" sz="1800"/>
        </a:p>
      </dgm:t>
    </dgm:pt>
    <dgm:pt modelId="{67211E3F-A971-46FE-8784-684950B0F50F}" type="sibTrans" cxnId="{AADC15B6-88E2-401F-BD0D-FF1C6150BE3D}">
      <dgm:prSet/>
      <dgm:spPr/>
      <dgm:t>
        <a:bodyPr/>
        <a:lstStyle/>
        <a:p>
          <a:endParaRPr lang="en-ZA" sz="1800"/>
        </a:p>
      </dgm:t>
    </dgm:pt>
    <dgm:pt modelId="{E3A04881-D672-41C3-88AA-4D852EB0A2BA}">
      <dgm:prSet phldrT="[Text]" custT="1"/>
      <dgm:spPr>
        <a:xfrm>
          <a:off x="2840126" y="766545"/>
          <a:ext cx="1320622" cy="10220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2017</a:t>
          </a:r>
        </a:p>
        <a:p>
          <a:pPr>
            <a:buNone/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Qualified</a:t>
          </a:r>
        </a:p>
      </dgm:t>
    </dgm:pt>
    <dgm:pt modelId="{2B8352D7-324D-4E6F-AA5E-A9D16D44C763}" type="parTrans" cxnId="{5681DE6C-3A1E-4FA3-BFA8-7649DE564B7C}">
      <dgm:prSet/>
      <dgm:spPr/>
      <dgm:t>
        <a:bodyPr/>
        <a:lstStyle/>
        <a:p>
          <a:endParaRPr lang="en-US" sz="1800"/>
        </a:p>
      </dgm:t>
    </dgm:pt>
    <dgm:pt modelId="{EE544BED-D8A6-4B22-B123-2AF47D4439C5}" type="sibTrans" cxnId="{5681DE6C-3A1E-4FA3-BFA8-7649DE564B7C}">
      <dgm:prSet/>
      <dgm:spPr/>
      <dgm:t>
        <a:bodyPr/>
        <a:lstStyle/>
        <a:p>
          <a:endParaRPr lang="en-US" sz="1800"/>
        </a:p>
      </dgm:t>
    </dgm:pt>
    <dgm:pt modelId="{956EF4F6-7C92-4B21-9B80-BE2CBBCC9810}">
      <dgm:prSet phldrT="[Text]" custT="1"/>
      <dgm:spPr>
        <a:xfrm>
          <a:off x="4259027" y="766545"/>
          <a:ext cx="1320622" cy="10220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ZA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2018</a:t>
          </a:r>
        </a:p>
        <a:p>
          <a:pPr>
            <a:buNone/>
          </a:pPr>
          <a:r>
            <a:rPr lang="en-ZA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Qualified</a:t>
          </a:r>
        </a:p>
      </dgm:t>
    </dgm:pt>
    <dgm:pt modelId="{E2192700-DCD0-4E93-809D-33AFB12C1949}" type="parTrans" cxnId="{E786E868-BCA0-44E3-89AF-CC7E6101AA00}">
      <dgm:prSet/>
      <dgm:spPr/>
      <dgm:t>
        <a:bodyPr/>
        <a:lstStyle/>
        <a:p>
          <a:endParaRPr lang="en-ZA" sz="1800"/>
        </a:p>
      </dgm:t>
    </dgm:pt>
    <dgm:pt modelId="{73C6C305-5C99-4FE7-93B3-B8797BB8231F}" type="sibTrans" cxnId="{E786E868-BCA0-44E3-89AF-CC7E6101AA00}">
      <dgm:prSet/>
      <dgm:spPr/>
      <dgm:t>
        <a:bodyPr/>
        <a:lstStyle/>
        <a:p>
          <a:endParaRPr lang="en-ZA" sz="1800"/>
        </a:p>
      </dgm:t>
    </dgm:pt>
    <dgm:pt modelId="{1BCF3E79-4589-4B10-AA2E-0B0B61993072}">
      <dgm:prSet custT="1"/>
      <dgm:spPr>
        <a:xfrm>
          <a:off x="5677929" y="766545"/>
          <a:ext cx="1320622" cy="10220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2019</a:t>
          </a:r>
        </a:p>
        <a:p>
          <a:pPr>
            <a:buNone/>
          </a:pPr>
          <a:r>
            <a:rPr lang="en-US" sz="1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Qualified</a:t>
          </a:r>
          <a:endParaRPr lang="en-ZA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3F531B9-9070-4264-BF2B-D07BA9FC19B5}" type="parTrans" cxnId="{606D19AC-FB05-4A2B-B587-261BD62F3218}">
      <dgm:prSet/>
      <dgm:spPr/>
      <dgm:t>
        <a:bodyPr/>
        <a:lstStyle/>
        <a:p>
          <a:endParaRPr lang="en-ZA" sz="1800"/>
        </a:p>
      </dgm:t>
    </dgm:pt>
    <dgm:pt modelId="{2178D128-CB67-409F-B3C6-852BDD4A3AD8}" type="sibTrans" cxnId="{606D19AC-FB05-4A2B-B587-261BD62F3218}">
      <dgm:prSet/>
      <dgm:spPr/>
      <dgm:t>
        <a:bodyPr/>
        <a:lstStyle/>
        <a:p>
          <a:endParaRPr lang="en-ZA" sz="1800"/>
        </a:p>
      </dgm:t>
    </dgm:pt>
    <dgm:pt modelId="{670C4527-B5D7-45DB-BB55-EF520914A6B9}">
      <dgm:prSet custT="1"/>
      <dgm:spPr>
        <a:solidFill>
          <a:srgbClr val="00B050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2020</a:t>
          </a:r>
        </a:p>
        <a:p>
          <a:r>
            <a:rPr lang="en-US" sz="1800" b="1" dirty="0">
              <a:solidFill>
                <a:schemeClr val="bg1"/>
              </a:solidFill>
            </a:rPr>
            <a:t>Unqualified</a:t>
          </a:r>
          <a:endParaRPr lang="en-ZA" sz="1800" b="1" dirty="0">
            <a:solidFill>
              <a:schemeClr val="bg1"/>
            </a:solidFill>
          </a:endParaRPr>
        </a:p>
      </dgm:t>
    </dgm:pt>
    <dgm:pt modelId="{0A39A5CD-412A-4933-BE88-CDC3D924800D}" type="parTrans" cxnId="{DFB90C81-6BBB-409E-9D66-E9C26BF4498E}">
      <dgm:prSet/>
      <dgm:spPr/>
      <dgm:t>
        <a:bodyPr/>
        <a:lstStyle/>
        <a:p>
          <a:endParaRPr lang="en-ZA" sz="1800"/>
        </a:p>
      </dgm:t>
    </dgm:pt>
    <dgm:pt modelId="{09652E46-5B0E-4C5A-A8F2-18F3C328E86A}" type="sibTrans" cxnId="{DFB90C81-6BBB-409E-9D66-E9C26BF4498E}">
      <dgm:prSet/>
      <dgm:spPr/>
      <dgm:t>
        <a:bodyPr/>
        <a:lstStyle/>
        <a:p>
          <a:endParaRPr lang="en-ZA" sz="1800"/>
        </a:p>
      </dgm:t>
    </dgm:pt>
    <dgm:pt modelId="{D067C466-230E-4BE3-AF2B-BC56DB53E984}" type="pres">
      <dgm:prSet presAssocID="{920FFAAD-B683-402C-B8A0-5F0C67AA5A2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5316C765-F596-451C-AF02-8B06BA020D98}" type="pres">
      <dgm:prSet presAssocID="{920FFAAD-B683-402C-B8A0-5F0C67AA5A22}" presName="arrow" presStyleLbl="bgShp" presStyleIdx="0" presStyleCnt="1"/>
      <dgm:spPr>
        <a:xfrm>
          <a:off x="525065" y="0"/>
          <a:ext cx="5950743" cy="2555152"/>
        </a:xfrm>
        <a:prstGeom prst="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A3C7B8FC-15C7-4012-B576-77C00D92F5BE}" type="pres">
      <dgm:prSet presAssocID="{920FFAAD-B683-402C-B8A0-5F0C67AA5A22}" presName="linearProcess" presStyleCnt="0"/>
      <dgm:spPr/>
    </dgm:pt>
    <dgm:pt modelId="{FEBABE12-7482-4C1D-9D20-737EC970B701}" type="pres">
      <dgm:prSet presAssocID="{1C2F5480-546D-41CC-87A5-C2065206463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604D19A-83E7-469A-A9DB-85AA84DEDDF1}" type="pres">
      <dgm:prSet presAssocID="{67211E3F-A971-46FE-8784-684950B0F50F}" presName="sibTrans" presStyleCnt="0"/>
      <dgm:spPr/>
    </dgm:pt>
    <dgm:pt modelId="{20F336BF-EACE-4B7F-AA2A-E32D8C8250D9}" type="pres">
      <dgm:prSet presAssocID="{E3A04881-D672-41C3-88AA-4D852EB0A2B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3F1FC4D-F99A-443F-B16F-78DD76622118}" type="pres">
      <dgm:prSet presAssocID="{EE544BED-D8A6-4B22-B123-2AF47D4439C5}" presName="sibTrans" presStyleCnt="0"/>
      <dgm:spPr/>
    </dgm:pt>
    <dgm:pt modelId="{5B0D9242-AA1B-418A-8EE2-A77FAE4B87E2}" type="pres">
      <dgm:prSet presAssocID="{956EF4F6-7C92-4B21-9B80-BE2CBBCC981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7EBB05D-85AA-45F1-B2D1-2E6B50A0A02B}" type="pres">
      <dgm:prSet presAssocID="{73C6C305-5C99-4FE7-93B3-B8797BB8231F}" presName="sibTrans" presStyleCnt="0"/>
      <dgm:spPr/>
    </dgm:pt>
    <dgm:pt modelId="{81DB35CE-D142-4002-8D1A-6636EA6DAA4F}" type="pres">
      <dgm:prSet presAssocID="{1BCF3E79-4589-4B10-AA2E-0B0B6199307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E9D474E-2C3D-46AC-9EAF-436D10BDE408}" type="pres">
      <dgm:prSet presAssocID="{2178D128-CB67-409F-B3C6-852BDD4A3AD8}" presName="sibTrans" presStyleCnt="0"/>
      <dgm:spPr/>
    </dgm:pt>
    <dgm:pt modelId="{D5557907-14A6-4834-97A7-9516BFF46B3B}" type="pres">
      <dgm:prSet presAssocID="{670C4527-B5D7-45DB-BB55-EF520914A6B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285A945-B241-4491-8B73-5342EC068A1A}" type="presOf" srcId="{E3A04881-D672-41C3-88AA-4D852EB0A2BA}" destId="{20F336BF-EACE-4B7F-AA2A-E32D8C8250D9}" srcOrd="0" destOrd="0" presId="urn:microsoft.com/office/officeart/2005/8/layout/hProcess9"/>
    <dgm:cxn modelId="{E85CC4A3-640C-49E0-8910-BE6892930C8A}" type="presOf" srcId="{670C4527-B5D7-45DB-BB55-EF520914A6B9}" destId="{D5557907-14A6-4834-97A7-9516BFF46B3B}" srcOrd="0" destOrd="0" presId="urn:microsoft.com/office/officeart/2005/8/layout/hProcess9"/>
    <dgm:cxn modelId="{5681DE6C-3A1E-4FA3-BFA8-7649DE564B7C}" srcId="{920FFAAD-B683-402C-B8A0-5F0C67AA5A22}" destId="{E3A04881-D672-41C3-88AA-4D852EB0A2BA}" srcOrd="1" destOrd="0" parTransId="{2B8352D7-324D-4E6F-AA5E-A9D16D44C763}" sibTransId="{EE544BED-D8A6-4B22-B123-2AF47D4439C5}"/>
    <dgm:cxn modelId="{606D19AC-FB05-4A2B-B587-261BD62F3218}" srcId="{920FFAAD-B683-402C-B8A0-5F0C67AA5A22}" destId="{1BCF3E79-4589-4B10-AA2E-0B0B61993072}" srcOrd="3" destOrd="0" parTransId="{C3F531B9-9070-4264-BF2B-D07BA9FC19B5}" sibTransId="{2178D128-CB67-409F-B3C6-852BDD4A3AD8}"/>
    <dgm:cxn modelId="{5120D416-C73E-4DD4-8033-6767E74F1861}" type="presOf" srcId="{1C2F5480-546D-41CC-87A5-C2065206463A}" destId="{FEBABE12-7482-4C1D-9D20-737EC970B701}" srcOrd="0" destOrd="0" presId="urn:microsoft.com/office/officeart/2005/8/layout/hProcess9"/>
    <dgm:cxn modelId="{AADC15B6-88E2-401F-BD0D-FF1C6150BE3D}" srcId="{920FFAAD-B683-402C-B8A0-5F0C67AA5A22}" destId="{1C2F5480-546D-41CC-87A5-C2065206463A}" srcOrd="0" destOrd="0" parTransId="{25D3F49A-846F-4C53-8E38-66A1DBDB1C3A}" sibTransId="{67211E3F-A971-46FE-8784-684950B0F50F}"/>
    <dgm:cxn modelId="{DFB90C81-6BBB-409E-9D66-E9C26BF4498E}" srcId="{920FFAAD-B683-402C-B8A0-5F0C67AA5A22}" destId="{670C4527-B5D7-45DB-BB55-EF520914A6B9}" srcOrd="4" destOrd="0" parTransId="{0A39A5CD-412A-4933-BE88-CDC3D924800D}" sibTransId="{09652E46-5B0E-4C5A-A8F2-18F3C328E86A}"/>
    <dgm:cxn modelId="{E786E868-BCA0-44E3-89AF-CC7E6101AA00}" srcId="{920FFAAD-B683-402C-B8A0-5F0C67AA5A22}" destId="{956EF4F6-7C92-4B21-9B80-BE2CBBCC9810}" srcOrd="2" destOrd="0" parTransId="{E2192700-DCD0-4E93-809D-33AFB12C1949}" sibTransId="{73C6C305-5C99-4FE7-93B3-B8797BB8231F}"/>
    <dgm:cxn modelId="{467EDADB-A0E3-440C-96FC-8C950E90F0FA}" type="presOf" srcId="{956EF4F6-7C92-4B21-9B80-BE2CBBCC9810}" destId="{5B0D9242-AA1B-418A-8EE2-A77FAE4B87E2}" srcOrd="0" destOrd="0" presId="urn:microsoft.com/office/officeart/2005/8/layout/hProcess9"/>
    <dgm:cxn modelId="{6276E77B-9467-443F-82F4-14F9682073C6}" type="presOf" srcId="{1BCF3E79-4589-4B10-AA2E-0B0B61993072}" destId="{81DB35CE-D142-4002-8D1A-6636EA6DAA4F}" srcOrd="0" destOrd="0" presId="urn:microsoft.com/office/officeart/2005/8/layout/hProcess9"/>
    <dgm:cxn modelId="{AC88553E-2811-4B3F-BE1A-A38CDF07B0BE}" type="presOf" srcId="{920FFAAD-B683-402C-B8A0-5F0C67AA5A22}" destId="{D067C466-230E-4BE3-AF2B-BC56DB53E984}" srcOrd="0" destOrd="0" presId="urn:microsoft.com/office/officeart/2005/8/layout/hProcess9"/>
    <dgm:cxn modelId="{3946EA1F-2373-4AD9-B574-26D97232947B}" type="presParOf" srcId="{D067C466-230E-4BE3-AF2B-BC56DB53E984}" destId="{5316C765-F596-451C-AF02-8B06BA020D98}" srcOrd="0" destOrd="0" presId="urn:microsoft.com/office/officeart/2005/8/layout/hProcess9"/>
    <dgm:cxn modelId="{77997D86-A292-4D4A-AD8A-5CA79B50A87A}" type="presParOf" srcId="{D067C466-230E-4BE3-AF2B-BC56DB53E984}" destId="{A3C7B8FC-15C7-4012-B576-77C00D92F5BE}" srcOrd="1" destOrd="0" presId="urn:microsoft.com/office/officeart/2005/8/layout/hProcess9"/>
    <dgm:cxn modelId="{2F0A96D3-7415-4667-8C61-A6F960BA6A70}" type="presParOf" srcId="{A3C7B8FC-15C7-4012-B576-77C00D92F5BE}" destId="{FEBABE12-7482-4C1D-9D20-737EC970B701}" srcOrd="0" destOrd="0" presId="urn:microsoft.com/office/officeart/2005/8/layout/hProcess9"/>
    <dgm:cxn modelId="{7A74601F-6966-4F11-B260-6C7BF8B0E9AD}" type="presParOf" srcId="{A3C7B8FC-15C7-4012-B576-77C00D92F5BE}" destId="{E604D19A-83E7-469A-A9DB-85AA84DEDDF1}" srcOrd="1" destOrd="0" presId="urn:microsoft.com/office/officeart/2005/8/layout/hProcess9"/>
    <dgm:cxn modelId="{D363B816-2F4C-4161-BE7F-BDDA1E10C55E}" type="presParOf" srcId="{A3C7B8FC-15C7-4012-B576-77C00D92F5BE}" destId="{20F336BF-EACE-4B7F-AA2A-E32D8C8250D9}" srcOrd="2" destOrd="0" presId="urn:microsoft.com/office/officeart/2005/8/layout/hProcess9"/>
    <dgm:cxn modelId="{F8FACD83-EFD4-47A1-8FB8-F270065FBEEA}" type="presParOf" srcId="{A3C7B8FC-15C7-4012-B576-77C00D92F5BE}" destId="{83F1FC4D-F99A-443F-B16F-78DD76622118}" srcOrd="3" destOrd="0" presId="urn:microsoft.com/office/officeart/2005/8/layout/hProcess9"/>
    <dgm:cxn modelId="{90AC2BF1-658C-4B48-957F-FA16BC29C2C6}" type="presParOf" srcId="{A3C7B8FC-15C7-4012-B576-77C00D92F5BE}" destId="{5B0D9242-AA1B-418A-8EE2-A77FAE4B87E2}" srcOrd="4" destOrd="0" presId="urn:microsoft.com/office/officeart/2005/8/layout/hProcess9"/>
    <dgm:cxn modelId="{15EF169B-8BB9-4FA8-AE0E-447493F8C264}" type="presParOf" srcId="{A3C7B8FC-15C7-4012-B576-77C00D92F5BE}" destId="{77EBB05D-85AA-45F1-B2D1-2E6B50A0A02B}" srcOrd="5" destOrd="0" presId="urn:microsoft.com/office/officeart/2005/8/layout/hProcess9"/>
    <dgm:cxn modelId="{1E737607-8948-4A10-87FC-67713FB4C104}" type="presParOf" srcId="{A3C7B8FC-15C7-4012-B576-77C00D92F5BE}" destId="{81DB35CE-D142-4002-8D1A-6636EA6DAA4F}" srcOrd="6" destOrd="0" presId="urn:microsoft.com/office/officeart/2005/8/layout/hProcess9"/>
    <dgm:cxn modelId="{A304FD63-7D3C-4704-AC01-1D5C5FA17E0C}" type="presParOf" srcId="{A3C7B8FC-15C7-4012-B576-77C00D92F5BE}" destId="{6E9D474E-2C3D-46AC-9EAF-436D10BDE408}" srcOrd="7" destOrd="0" presId="urn:microsoft.com/office/officeart/2005/8/layout/hProcess9"/>
    <dgm:cxn modelId="{0AAFBEFC-9A65-4B63-A033-FD0207326A37}" type="presParOf" srcId="{A3C7B8FC-15C7-4012-B576-77C00D92F5BE}" destId="{D5557907-14A6-4834-97A7-9516BFF46B3B}" srcOrd="8" destOrd="0" presId="urn:microsoft.com/office/officeart/2005/8/layout/hProcess9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FFAAD-B683-402C-B8A0-5F0C67AA5A22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B1703B-6716-4DFE-9326-3A86AA2203C4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xfrm>
          <a:off x="1740" y="626469"/>
          <a:ext cx="760953" cy="835292"/>
        </a:xfrm>
        <a:prstGeom prst="roundRect">
          <a:avLst/>
        </a:prstGeom>
        <a:solidFill>
          <a:srgbClr val="FFFF00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0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2016</a:t>
          </a:r>
        </a:p>
        <a:p>
          <a:pPr>
            <a:buNone/>
          </a:pPr>
          <a:r>
            <a:rPr lang="en-US" sz="10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Qualified</a:t>
          </a:r>
        </a:p>
      </dgm:t>
    </dgm:pt>
    <dgm:pt modelId="{DA7A61C4-7C6C-4815-B9BB-46F1278E0DC9}" type="parTrans" cxnId="{699BCF2E-9E24-48AD-97AF-4464D27368D9}">
      <dgm:prSet/>
      <dgm:spPr/>
      <dgm:t>
        <a:bodyPr/>
        <a:lstStyle/>
        <a:p>
          <a:endParaRPr lang="en-US" sz="1000"/>
        </a:p>
      </dgm:t>
    </dgm:pt>
    <dgm:pt modelId="{59CF1F97-5F17-47A0-A842-1E84AE1FB22C}" type="sibTrans" cxnId="{699BCF2E-9E24-48AD-97AF-4464D27368D9}">
      <dgm:prSet/>
      <dgm:spPr/>
      <dgm:t>
        <a:bodyPr/>
        <a:lstStyle/>
        <a:p>
          <a:endParaRPr lang="en-US" sz="1000"/>
        </a:p>
      </dgm:t>
    </dgm:pt>
    <dgm:pt modelId="{B7838C01-8B59-4BB2-B15F-AC045AAB511A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xfrm>
          <a:off x="800741" y="626469"/>
          <a:ext cx="760953" cy="835292"/>
        </a:xfrm>
        <a:prstGeom prst="roundRect">
          <a:avLst/>
        </a:prstGeom>
        <a:solidFill>
          <a:srgbClr val="FFFF00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2017 </a:t>
          </a:r>
        </a:p>
        <a:p>
          <a:pPr>
            <a:buNone/>
          </a:pPr>
          <a:r>
            <a:rPr lang="en-US" sz="1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Qualified</a:t>
          </a:r>
        </a:p>
      </dgm:t>
    </dgm:pt>
    <dgm:pt modelId="{BB65AF7C-C278-4865-9A84-3076B2BA7DC5}" type="parTrans" cxnId="{F8EA4D99-63D4-4E40-A06C-E9945A84F56F}">
      <dgm:prSet/>
      <dgm:spPr/>
      <dgm:t>
        <a:bodyPr/>
        <a:lstStyle/>
        <a:p>
          <a:endParaRPr lang="en-ZA" sz="1000"/>
        </a:p>
      </dgm:t>
    </dgm:pt>
    <dgm:pt modelId="{C52E4F8F-E434-4FF6-8DD4-D729822EC551}" type="sibTrans" cxnId="{F8EA4D99-63D4-4E40-A06C-E9945A84F56F}">
      <dgm:prSet/>
      <dgm:spPr/>
      <dgm:t>
        <a:bodyPr/>
        <a:lstStyle/>
        <a:p>
          <a:endParaRPr lang="en-ZA" sz="1000"/>
        </a:p>
      </dgm:t>
    </dgm:pt>
    <dgm:pt modelId="{D7409952-15BF-4D36-A06A-13CF763E513A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xfrm>
          <a:off x="1599743" y="626469"/>
          <a:ext cx="760953" cy="835292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2017 </a:t>
          </a:r>
        </a:p>
        <a:p>
          <a:pPr>
            <a:buNone/>
          </a:pPr>
          <a:r>
            <a:rPr lang="en-US" sz="1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Disclaimer</a:t>
          </a:r>
        </a:p>
      </dgm:t>
    </dgm:pt>
    <dgm:pt modelId="{347B7C7A-EFF6-469C-8537-6D4E5BC78CD2}" type="parTrans" cxnId="{AAA7D8B4-F5B4-4F8C-9222-6494BE7A2ADC}">
      <dgm:prSet/>
      <dgm:spPr/>
      <dgm:t>
        <a:bodyPr/>
        <a:lstStyle/>
        <a:p>
          <a:endParaRPr lang="en-US" sz="1000"/>
        </a:p>
      </dgm:t>
    </dgm:pt>
    <dgm:pt modelId="{E3096F2D-D30B-47CA-B442-36BE09861B60}" type="sibTrans" cxnId="{AAA7D8B4-F5B4-4F8C-9222-6494BE7A2ADC}">
      <dgm:prSet/>
      <dgm:spPr/>
      <dgm:t>
        <a:bodyPr/>
        <a:lstStyle/>
        <a:p>
          <a:endParaRPr lang="en-US" sz="1000"/>
        </a:p>
      </dgm:t>
    </dgm:pt>
    <dgm:pt modelId="{73F1EE81-061C-4889-9652-8EEA8269C9E2}">
      <dgm:prSet phldrT="[Text]" custT="1"/>
      <dgm:spPr>
        <a:xfrm>
          <a:off x="2398744" y="626469"/>
          <a:ext cx="760953" cy="83529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ZA" sz="10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2019</a:t>
          </a:r>
        </a:p>
        <a:p>
          <a:pPr>
            <a:buNone/>
          </a:pPr>
          <a:r>
            <a:rPr lang="en-ZA" sz="10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Qualified</a:t>
          </a:r>
        </a:p>
      </dgm:t>
    </dgm:pt>
    <dgm:pt modelId="{3186628F-2285-43BF-96B9-7B7331A9CFAA}" type="parTrans" cxnId="{CB832986-8743-4F16-A2AE-0751FCAB8A57}">
      <dgm:prSet/>
      <dgm:spPr/>
      <dgm:t>
        <a:bodyPr/>
        <a:lstStyle/>
        <a:p>
          <a:endParaRPr lang="en-ZA" sz="1000"/>
        </a:p>
      </dgm:t>
    </dgm:pt>
    <dgm:pt modelId="{E1B0D25A-3A5D-403C-8F45-C040B73D1936}" type="sibTrans" cxnId="{CB832986-8743-4F16-A2AE-0751FCAB8A57}">
      <dgm:prSet/>
      <dgm:spPr/>
      <dgm:t>
        <a:bodyPr/>
        <a:lstStyle/>
        <a:p>
          <a:endParaRPr lang="en-ZA" sz="1000"/>
        </a:p>
      </dgm:t>
    </dgm:pt>
    <dgm:pt modelId="{7E8C8114-32F7-4F6D-9979-A067A9669B1B}">
      <dgm:prSet custT="1"/>
      <dgm:spPr>
        <a:xfrm>
          <a:off x="3197745" y="626469"/>
          <a:ext cx="760953" cy="83529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2020</a:t>
          </a:r>
        </a:p>
        <a:p>
          <a:pPr>
            <a:buNone/>
          </a:pPr>
          <a:r>
            <a:rPr lang="en-US" sz="1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Unqualified</a:t>
          </a:r>
          <a:endParaRPr lang="en-ZA" sz="10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AE58B9A-7AE4-4B77-AA6B-D483C5C48B32}" type="parTrans" cxnId="{80AC7E2F-F1D3-447A-AA92-929F780A6A11}">
      <dgm:prSet/>
      <dgm:spPr/>
      <dgm:t>
        <a:bodyPr/>
        <a:lstStyle/>
        <a:p>
          <a:endParaRPr lang="en-ZA" sz="1000"/>
        </a:p>
      </dgm:t>
    </dgm:pt>
    <dgm:pt modelId="{FABBBC87-CCD0-496F-B734-6C7317419E86}" type="sibTrans" cxnId="{80AC7E2F-F1D3-447A-AA92-929F780A6A11}">
      <dgm:prSet/>
      <dgm:spPr/>
      <dgm:t>
        <a:bodyPr/>
        <a:lstStyle/>
        <a:p>
          <a:endParaRPr lang="en-ZA" sz="1000"/>
        </a:p>
      </dgm:t>
    </dgm:pt>
    <dgm:pt modelId="{D067C466-230E-4BE3-AF2B-BC56DB53E984}" type="pres">
      <dgm:prSet presAssocID="{920FFAAD-B683-402C-B8A0-5F0C67AA5A2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5316C765-F596-451C-AF02-8B06BA020D98}" type="pres">
      <dgm:prSet presAssocID="{920FFAAD-B683-402C-B8A0-5F0C67AA5A22}" presName="arrow" presStyleLbl="bgShp" presStyleIdx="0" presStyleCnt="1" custLinFactNeighborX="226" custLinFactNeighborY="803"/>
      <dgm:spPr>
        <a:xfrm>
          <a:off x="304641" y="0"/>
          <a:ext cx="3366374" cy="2088232"/>
        </a:xfrm>
        <a:prstGeom prst="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A3C7B8FC-15C7-4012-B576-77C00D92F5BE}" type="pres">
      <dgm:prSet presAssocID="{920FFAAD-B683-402C-B8A0-5F0C67AA5A22}" presName="linearProcess" presStyleCnt="0"/>
      <dgm:spPr/>
    </dgm:pt>
    <dgm:pt modelId="{5B0EB59F-417F-4CF5-BC8D-2FE8B9236B23}" type="pres">
      <dgm:prSet presAssocID="{DEB1703B-6716-4DFE-9326-3A86AA2203C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DEE6A8E-25E7-4CD9-9879-05D5C92FAB8C}" type="pres">
      <dgm:prSet presAssocID="{59CF1F97-5F17-47A0-A842-1E84AE1FB22C}" presName="sibTrans" presStyleCnt="0"/>
      <dgm:spPr/>
    </dgm:pt>
    <dgm:pt modelId="{17E50706-24C2-4CCF-9F45-28F6D4C6BE0B}" type="pres">
      <dgm:prSet presAssocID="{B7838C01-8B59-4BB2-B15F-AC045AAB511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E7598AE-E5C4-478E-BB87-5B22599B465A}" type="pres">
      <dgm:prSet presAssocID="{C52E4F8F-E434-4FF6-8DD4-D729822EC551}" presName="sibTrans" presStyleCnt="0"/>
      <dgm:spPr/>
    </dgm:pt>
    <dgm:pt modelId="{91EAB895-C72F-45BE-A1E4-276881DD3424}" type="pres">
      <dgm:prSet presAssocID="{D7409952-15BF-4D36-A06A-13CF763E513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67ED0DD-567F-4011-98C3-C3E8A1D0AE01}" type="pres">
      <dgm:prSet presAssocID="{E3096F2D-D30B-47CA-B442-36BE09861B60}" presName="sibTrans" presStyleCnt="0"/>
      <dgm:spPr/>
    </dgm:pt>
    <dgm:pt modelId="{64CCEA40-A282-4308-86AE-4066D805F346}" type="pres">
      <dgm:prSet presAssocID="{73F1EE81-061C-4889-9652-8EEA8269C9E2}" presName="textNode" presStyleLbl="node1" presStyleIdx="3" presStyleCnt="5" custLinFactNeighborX="-5516" custLinFactNeighborY="-106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735953E-B60E-4821-BFF6-2F8F298F5008}" type="pres">
      <dgm:prSet presAssocID="{E1B0D25A-3A5D-403C-8F45-C040B73D1936}" presName="sibTrans" presStyleCnt="0"/>
      <dgm:spPr/>
    </dgm:pt>
    <dgm:pt modelId="{98DBBEBB-F193-4A15-8B2D-7697179158EB}" type="pres">
      <dgm:prSet presAssocID="{7E8C8114-32F7-4F6D-9979-A067A9669B1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320798A-85BA-44AF-ABC3-F7C27CA0BBC9}" type="presOf" srcId="{B7838C01-8B59-4BB2-B15F-AC045AAB511A}" destId="{17E50706-24C2-4CCF-9F45-28F6D4C6BE0B}" srcOrd="0" destOrd="0" presId="urn:microsoft.com/office/officeart/2005/8/layout/hProcess9"/>
    <dgm:cxn modelId="{80AC7E2F-F1D3-447A-AA92-929F780A6A11}" srcId="{920FFAAD-B683-402C-B8A0-5F0C67AA5A22}" destId="{7E8C8114-32F7-4F6D-9979-A067A9669B1B}" srcOrd="4" destOrd="0" parTransId="{2AE58B9A-7AE4-4B77-AA6B-D483C5C48B32}" sibTransId="{FABBBC87-CCD0-496F-B734-6C7317419E86}"/>
    <dgm:cxn modelId="{762FA412-CA78-420F-BD38-9223A1A00EEF}" type="presOf" srcId="{73F1EE81-061C-4889-9652-8EEA8269C9E2}" destId="{64CCEA40-A282-4308-86AE-4066D805F346}" srcOrd="0" destOrd="0" presId="urn:microsoft.com/office/officeart/2005/8/layout/hProcess9"/>
    <dgm:cxn modelId="{F7F173FA-D891-4D1B-BD1B-4D098B5F524A}" type="presOf" srcId="{920FFAAD-B683-402C-B8A0-5F0C67AA5A22}" destId="{D067C466-230E-4BE3-AF2B-BC56DB53E984}" srcOrd="0" destOrd="0" presId="urn:microsoft.com/office/officeart/2005/8/layout/hProcess9"/>
    <dgm:cxn modelId="{F8EA4D99-63D4-4E40-A06C-E9945A84F56F}" srcId="{920FFAAD-B683-402C-B8A0-5F0C67AA5A22}" destId="{B7838C01-8B59-4BB2-B15F-AC045AAB511A}" srcOrd="1" destOrd="0" parTransId="{BB65AF7C-C278-4865-9A84-3076B2BA7DC5}" sibTransId="{C52E4F8F-E434-4FF6-8DD4-D729822EC551}"/>
    <dgm:cxn modelId="{C2B5A831-D0CC-4F84-8EAA-090DF8BE6B38}" type="presOf" srcId="{D7409952-15BF-4D36-A06A-13CF763E513A}" destId="{91EAB895-C72F-45BE-A1E4-276881DD3424}" srcOrd="0" destOrd="0" presId="urn:microsoft.com/office/officeart/2005/8/layout/hProcess9"/>
    <dgm:cxn modelId="{CB832986-8743-4F16-A2AE-0751FCAB8A57}" srcId="{920FFAAD-B683-402C-B8A0-5F0C67AA5A22}" destId="{73F1EE81-061C-4889-9652-8EEA8269C9E2}" srcOrd="3" destOrd="0" parTransId="{3186628F-2285-43BF-96B9-7B7331A9CFAA}" sibTransId="{E1B0D25A-3A5D-403C-8F45-C040B73D1936}"/>
    <dgm:cxn modelId="{CBBA6C81-D958-4B85-BD11-11F3A75D523D}" type="presOf" srcId="{7E8C8114-32F7-4F6D-9979-A067A9669B1B}" destId="{98DBBEBB-F193-4A15-8B2D-7697179158EB}" srcOrd="0" destOrd="0" presId="urn:microsoft.com/office/officeart/2005/8/layout/hProcess9"/>
    <dgm:cxn modelId="{F08987E2-8A2D-4068-8CF0-CD17A4192436}" type="presOf" srcId="{DEB1703B-6716-4DFE-9326-3A86AA2203C4}" destId="{5B0EB59F-417F-4CF5-BC8D-2FE8B9236B23}" srcOrd="0" destOrd="0" presId="urn:microsoft.com/office/officeart/2005/8/layout/hProcess9"/>
    <dgm:cxn modelId="{699BCF2E-9E24-48AD-97AF-4464D27368D9}" srcId="{920FFAAD-B683-402C-B8A0-5F0C67AA5A22}" destId="{DEB1703B-6716-4DFE-9326-3A86AA2203C4}" srcOrd="0" destOrd="0" parTransId="{DA7A61C4-7C6C-4815-B9BB-46F1278E0DC9}" sibTransId="{59CF1F97-5F17-47A0-A842-1E84AE1FB22C}"/>
    <dgm:cxn modelId="{AAA7D8B4-F5B4-4F8C-9222-6494BE7A2ADC}" srcId="{920FFAAD-B683-402C-B8A0-5F0C67AA5A22}" destId="{D7409952-15BF-4D36-A06A-13CF763E513A}" srcOrd="2" destOrd="0" parTransId="{347B7C7A-EFF6-469C-8537-6D4E5BC78CD2}" sibTransId="{E3096F2D-D30B-47CA-B442-36BE09861B60}"/>
    <dgm:cxn modelId="{7F9A8A23-7F30-4232-8011-73D796B97F41}" type="presParOf" srcId="{D067C466-230E-4BE3-AF2B-BC56DB53E984}" destId="{5316C765-F596-451C-AF02-8B06BA020D98}" srcOrd="0" destOrd="0" presId="urn:microsoft.com/office/officeart/2005/8/layout/hProcess9"/>
    <dgm:cxn modelId="{ABD03F9A-B2DF-48A7-89B1-B6EC98F50533}" type="presParOf" srcId="{D067C466-230E-4BE3-AF2B-BC56DB53E984}" destId="{A3C7B8FC-15C7-4012-B576-77C00D92F5BE}" srcOrd="1" destOrd="0" presId="urn:microsoft.com/office/officeart/2005/8/layout/hProcess9"/>
    <dgm:cxn modelId="{3A334472-22A4-42ED-8467-9D1F0EFFF9E9}" type="presParOf" srcId="{A3C7B8FC-15C7-4012-B576-77C00D92F5BE}" destId="{5B0EB59F-417F-4CF5-BC8D-2FE8B9236B23}" srcOrd="0" destOrd="0" presId="urn:microsoft.com/office/officeart/2005/8/layout/hProcess9"/>
    <dgm:cxn modelId="{956E3F74-C92D-4201-81CF-61B712918255}" type="presParOf" srcId="{A3C7B8FC-15C7-4012-B576-77C00D92F5BE}" destId="{6DEE6A8E-25E7-4CD9-9879-05D5C92FAB8C}" srcOrd="1" destOrd="0" presId="urn:microsoft.com/office/officeart/2005/8/layout/hProcess9"/>
    <dgm:cxn modelId="{2ED7D7FD-C914-4AE5-B911-495BA2A0A624}" type="presParOf" srcId="{A3C7B8FC-15C7-4012-B576-77C00D92F5BE}" destId="{17E50706-24C2-4CCF-9F45-28F6D4C6BE0B}" srcOrd="2" destOrd="0" presId="urn:microsoft.com/office/officeart/2005/8/layout/hProcess9"/>
    <dgm:cxn modelId="{ADB1D9AC-B9FC-4730-9A4E-964CDFE6363F}" type="presParOf" srcId="{A3C7B8FC-15C7-4012-B576-77C00D92F5BE}" destId="{2E7598AE-E5C4-478E-BB87-5B22599B465A}" srcOrd="3" destOrd="0" presId="urn:microsoft.com/office/officeart/2005/8/layout/hProcess9"/>
    <dgm:cxn modelId="{2E635722-4455-4D1A-B0F5-31974A69E332}" type="presParOf" srcId="{A3C7B8FC-15C7-4012-B576-77C00D92F5BE}" destId="{91EAB895-C72F-45BE-A1E4-276881DD3424}" srcOrd="4" destOrd="0" presId="urn:microsoft.com/office/officeart/2005/8/layout/hProcess9"/>
    <dgm:cxn modelId="{1802275F-58BA-435C-BFE1-712F00D4BFEE}" type="presParOf" srcId="{A3C7B8FC-15C7-4012-B576-77C00D92F5BE}" destId="{567ED0DD-567F-4011-98C3-C3E8A1D0AE01}" srcOrd="5" destOrd="0" presId="urn:microsoft.com/office/officeart/2005/8/layout/hProcess9"/>
    <dgm:cxn modelId="{CB65BC46-E419-4557-B27B-843449C410A2}" type="presParOf" srcId="{A3C7B8FC-15C7-4012-B576-77C00D92F5BE}" destId="{64CCEA40-A282-4308-86AE-4066D805F346}" srcOrd="6" destOrd="0" presId="urn:microsoft.com/office/officeart/2005/8/layout/hProcess9"/>
    <dgm:cxn modelId="{3ADB2B36-ABD6-4277-AAC4-41DAF57835D4}" type="presParOf" srcId="{A3C7B8FC-15C7-4012-B576-77C00D92F5BE}" destId="{4735953E-B60E-4821-BFF6-2F8F298F5008}" srcOrd="7" destOrd="0" presId="urn:microsoft.com/office/officeart/2005/8/layout/hProcess9"/>
    <dgm:cxn modelId="{A6B2DDF2-6632-4BF4-B0BB-17960B551DC8}" type="presParOf" srcId="{A3C7B8FC-15C7-4012-B576-77C00D92F5BE}" destId="{98DBBEBB-F193-4A15-8B2D-7697179158EB}" srcOrd="8" destOrd="0" presId="urn:microsoft.com/office/officeart/2005/8/layout/hProcess9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0FFAAD-B683-402C-B8A0-5F0C67AA5A22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B1703B-6716-4DFE-9326-3A86AA2203C4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xfrm>
          <a:off x="1797" y="626469"/>
          <a:ext cx="785772" cy="835292"/>
        </a:xfrm>
        <a:prstGeom prst="roundRect">
          <a:avLst/>
        </a:prstGeom>
        <a:solidFill>
          <a:srgbClr val="00B050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000" b="1" dirty="0">
              <a:solidFill>
                <a:schemeClr val="bg1"/>
              </a:solidFill>
              <a:latin typeface="Calibri"/>
              <a:ea typeface="+mn-ea"/>
              <a:cs typeface="+mn-cs"/>
            </a:rPr>
            <a:t>2016</a:t>
          </a:r>
        </a:p>
        <a:p>
          <a:pPr>
            <a:buNone/>
          </a:pPr>
          <a:r>
            <a:rPr lang="en-US" sz="1000" b="1" dirty="0">
              <a:solidFill>
                <a:schemeClr val="bg1"/>
              </a:solidFill>
              <a:latin typeface="Calibri"/>
              <a:ea typeface="+mn-ea"/>
              <a:cs typeface="+mn-cs"/>
            </a:rPr>
            <a:t>Unqualified</a:t>
          </a:r>
        </a:p>
      </dgm:t>
    </dgm:pt>
    <dgm:pt modelId="{DA7A61C4-7C6C-4815-B9BB-46F1278E0DC9}" type="parTrans" cxnId="{699BCF2E-9E24-48AD-97AF-4464D27368D9}">
      <dgm:prSet/>
      <dgm:spPr/>
      <dgm:t>
        <a:bodyPr/>
        <a:lstStyle/>
        <a:p>
          <a:endParaRPr lang="en-US" sz="1000"/>
        </a:p>
      </dgm:t>
    </dgm:pt>
    <dgm:pt modelId="{59CF1F97-5F17-47A0-A842-1E84AE1FB22C}" type="sibTrans" cxnId="{699BCF2E-9E24-48AD-97AF-4464D27368D9}">
      <dgm:prSet/>
      <dgm:spPr/>
      <dgm:t>
        <a:bodyPr/>
        <a:lstStyle/>
        <a:p>
          <a:endParaRPr lang="en-US" sz="1000"/>
        </a:p>
      </dgm:t>
    </dgm:pt>
    <dgm:pt modelId="{9FF93D58-7091-49A2-8214-0687594630E2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xfrm>
          <a:off x="826858" y="626469"/>
          <a:ext cx="785772" cy="835292"/>
        </a:xfrm>
        <a:prstGeom prst="roundRect">
          <a:avLst/>
        </a:prstGeom>
        <a:solidFill>
          <a:srgbClr val="00B050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000" b="1" dirty="0">
              <a:solidFill>
                <a:schemeClr val="bg1"/>
              </a:solidFill>
              <a:latin typeface="Calibri"/>
              <a:ea typeface="+mn-ea"/>
              <a:cs typeface="+mn-cs"/>
            </a:rPr>
            <a:t>2017</a:t>
          </a:r>
        </a:p>
        <a:p>
          <a:pPr>
            <a:buNone/>
          </a:pPr>
          <a:r>
            <a:rPr lang="en-US" sz="1000" b="1" dirty="0">
              <a:solidFill>
                <a:schemeClr val="bg1"/>
              </a:solidFill>
              <a:latin typeface="Calibri"/>
              <a:ea typeface="+mn-ea"/>
              <a:cs typeface="+mn-cs"/>
            </a:rPr>
            <a:t>Unqualified</a:t>
          </a:r>
        </a:p>
      </dgm:t>
    </dgm:pt>
    <dgm:pt modelId="{D1153BAB-EBFD-4C0C-A95A-57364135D473}" type="parTrans" cxnId="{9119E493-49A2-4B55-9AE4-3C4752F2F1B4}">
      <dgm:prSet/>
      <dgm:spPr/>
      <dgm:t>
        <a:bodyPr/>
        <a:lstStyle/>
        <a:p>
          <a:endParaRPr lang="en-ZA" sz="1000"/>
        </a:p>
      </dgm:t>
    </dgm:pt>
    <dgm:pt modelId="{51C8D870-A741-4111-957B-75EC5ACC638E}" type="sibTrans" cxnId="{9119E493-49A2-4B55-9AE4-3C4752F2F1B4}">
      <dgm:prSet/>
      <dgm:spPr/>
      <dgm:t>
        <a:bodyPr/>
        <a:lstStyle/>
        <a:p>
          <a:endParaRPr lang="en-ZA" sz="1000"/>
        </a:p>
      </dgm:t>
    </dgm:pt>
    <dgm:pt modelId="{430D9476-2366-4BE3-AE6F-7E6D39F7FFF1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xfrm>
          <a:off x="1651919" y="626469"/>
          <a:ext cx="785772" cy="835292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000" b="1" dirty="0">
              <a:solidFill>
                <a:schemeClr val="bg1"/>
              </a:solidFill>
              <a:latin typeface="Calibri"/>
              <a:ea typeface="+mn-ea"/>
              <a:cs typeface="+mn-cs"/>
            </a:rPr>
            <a:t>2018</a:t>
          </a:r>
        </a:p>
        <a:p>
          <a:pPr>
            <a:buNone/>
          </a:pPr>
          <a:r>
            <a:rPr lang="en-US" sz="1000" b="1" dirty="0">
              <a:solidFill>
                <a:schemeClr val="bg1"/>
              </a:solidFill>
              <a:latin typeface="Calibri"/>
              <a:ea typeface="+mn-ea"/>
              <a:cs typeface="+mn-cs"/>
            </a:rPr>
            <a:t>Disclaimer</a:t>
          </a:r>
        </a:p>
      </dgm:t>
    </dgm:pt>
    <dgm:pt modelId="{34240266-C42D-4DFE-ACD2-973D806FD479}" type="parTrans" cxnId="{2BF184E0-E09D-4861-8B80-C3FAFC0E9D9B}">
      <dgm:prSet/>
      <dgm:spPr/>
      <dgm:t>
        <a:bodyPr/>
        <a:lstStyle/>
        <a:p>
          <a:endParaRPr lang="en-US" sz="1000"/>
        </a:p>
      </dgm:t>
    </dgm:pt>
    <dgm:pt modelId="{8F6890C8-7205-464A-9BA2-F53ABD9DA7C3}" type="sibTrans" cxnId="{2BF184E0-E09D-4861-8B80-C3FAFC0E9D9B}">
      <dgm:prSet/>
      <dgm:spPr/>
      <dgm:t>
        <a:bodyPr/>
        <a:lstStyle/>
        <a:p>
          <a:endParaRPr lang="en-US" sz="1000"/>
        </a:p>
      </dgm:t>
    </dgm:pt>
    <dgm:pt modelId="{A2998567-1A99-4AFC-B326-93F5C6AD8C93}">
      <dgm:prSet phldrT="[Text]" custT="1"/>
      <dgm:spPr>
        <a:xfrm>
          <a:off x="2476980" y="626469"/>
          <a:ext cx="785772" cy="83529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ZA" sz="1000" b="1" dirty="0">
              <a:solidFill>
                <a:schemeClr val="bg1"/>
              </a:solidFill>
              <a:latin typeface="Calibri"/>
              <a:ea typeface="+mn-ea"/>
              <a:cs typeface="+mn-cs"/>
            </a:rPr>
            <a:t>2019</a:t>
          </a:r>
        </a:p>
        <a:p>
          <a:pPr>
            <a:buNone/>
          </a:pPr>
          <a:r>
            <a:rPr lang="en-ZA" sz="1000" b="1" dirty="0">
              <a:solidFill>
                <a:schemeClr val="bg1"/>
              </a:solidFill>
              <a:latin typeface="Calibri"/>
              <a:ea typeface="+mn-ea"/>
              <a:cs typeface="+mn-cs"/>
            </a:rPr>
            <a:t>Unqualified</a:t>
          </a:r>
        </a:p>
      </dgm:t>
    </dgm:pt>
    <dgm:pt modelId="{BE8E3E9A-E7F1-4E1C-A345-AAE9973A98D2}" type="parTrans" cxnId="{D4E6F1F1-313B-4F6A-B2C3-5882FA4CDCFB}">
      <dgm:prSet/>
      <dgm:spPr/>
      <dgm:t>
        <a:bodyPr/>
        <a:lstStyle/>
        <a:p>
          <a:endParaRPr lang="en-ZA" sz="1000"/>
        </a:p>
      </dgm:t>
    </dgm:pt>
    <dgm:pt modelId="{4C8E0C20-941A-427D-8274-8203FBB82629}" type="sibTrans" cxnId="{D4E6F1F1-313B-4F6A-B2C3-5882FA4CDCFB}">
      <dgm:prSet/>
      <dgm:spPr/>
      <dgm:t>
        <a:bodyPr/>
        <a:lstStyle/>
        <a:p>
          <a:endParaRPr lang="en-ZA" sz="1000"/>
        </a:p>
      </dgm:t>
    </dgm:pt>
    <dgm:pt modelId="{7C80F102-5BC5-4E1F-9DFD-890F0E754392}">
      <dgm:prSet custT="1"/>
      <dgm:spPr>
        <a:xfrm>
          <a:off x="3302041" y="626469"/>
          <a:ext cx="785772" cy="83529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000" b="1" dirty="0">
              <a:solidFill>
                <a:schemeClr val="bg1"/>
              </a:solidFill>
              <a:latin typeface="Calibri"/>
              <a:ea typeface="+mn-ea"/>
              <a:cs typeface="+mn-cs"/>
            </a:rPr>
            <a:t>2020</a:t>
          </a:r>
        </a:p>
        <a:p>
          <a:pPr>
            <a:buNone/>
          </a:pPr>
          <a:r>
            <a:rPr lang="en-US" sz="1000" b="1" dirty="0">
              <a:solidFill>
                <a:schemeClr val="bg1"/>
              </a:solidFill>
              <a:latin typeface="Calibri"/>
              <a:ea typeface="+mn-ea"/>
              <a:cs typeface="+mn-cs"/>
            </a:rPr>
            <a:t>Unqualified</a:t>
          </a:r>
          <a:endParaRPr lang="en-ZA" sz="10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CC3F40FF-67D7-4C7E-A785-65CD65B1FA86}" type="parTrans" cxnId="{1B6C561B-CBDF-46D5-9124-2E7018419221}">
      <dgm:prSet/>
      <dgm:spPr/>
      <dgm:t>
        <a:bodyPr/>
        <a:lstStyle/>
        <a:p>
          <a:endParaRPr lang="en-ZA" sz="1000"/>
        </a:p>
      </dgm:t>
    </dgm:pt>
    <dgm:pt modelId="{1739CD20-CCFB-4122-A20A-654D4290B91A}" type="sibTrans" cxnId="{1B6C561B-CBDF-46D5-9124-2E7018419221}">
      <dgm:prSet/>
      <dgm:spPr/>
      <dgm:t>
        <a:bodyPr/>
        <a:lstStyle/>
        <a:p>
          <a:endParaRPr lang="en-ZA" sz="1000"/>
        </a:p>
      </dgm:t>
    </dgm:pt>
    <dgm:pt modelId="{D067C466-230E-4BE3-AF2B-BC56DB53E984}" type="pres">
      <dgm:prSet presAssocID="{920FFAAD-B683-402C-B8A0-5F0C67AA5A2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5316C765-F596-451C-AF02-8B06BA020D98}" type="pres">
      <dgm:prSet presAssocID="{920FFAAD-B683-402C-B8A0-5F0C67AA5A22}" presName="arrow" presStyleLbl="bgShp" presStyleIdx="0" presStyleCnt="1"/>
      <dgm:spPr>
        <a:xfrm>
          <a:off x="306720" y="0"/>
          <a:ext cx="3476169" cy="2088232"/>
        </a:xfrm>
        <a:prstGeom prst="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A3C7B8FC-15C7-4012-B576-77C00D92F5BE}" type="pres">
      <dgm:prSet presAssocID="{920FFAAD-B683-402C-B8A0-5F0C67AA5A22}" presName="linearProcess" presStyleCnt="0"/>
      <dgm:spPr/>
    </dgm:pt>
    <dgm:pt modelId="{5B0EB59F-417F-4CF5-BC8D-2FE8B9236B23}" type="pres">
      <dgm:prSet presAssocID="{DEB1703B-6716-4DFE-9326-3A86AA2203C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85A5840-697D-49D6-948C-E7BD8621851C}" type="pres">
      <dgm:prSet presAssocID="{59CF1F97-5F17-47A0-A842-1E84AE1FB22C}" presName="sibTrans" presStyleCnt="0"/>
      <dgm:spPr/>
    </dgm:pt>
    <dgm:pt modelId="{58B9F577-88B5-4B26-B2DF-CD793ED2AB1A}" type="pres">
      <dgm:prSet presAssocID="{9FF93D58-7091-49A2-8214-0687594630E2}" presName="textNode" presStyleLbl="node1" presStyleIdx="1" presStyleCnt="5" custLinFactNeighborX="-890" custLinFactNeighborY="108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49D64D6-9A0B-418A-AC14-B234AD864A51}" type="pres">
      <dgm:prSet presAssocID="{51C8D870-A741-4111-957B-75EC5ACC638E}" presName="sibTrans" presStyleCnt="0"/>
      <dgm:spPr/>
    </dgm:pt>
    <dgm:pt modelId="{CFD31E7C-F711-4FF5-A33E-02C64D5403FB}" type="pres">
      <dgm:prSet presAssocID="{430D9476-2366-4BE3-AE6F-7E6D39F7FFF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7417D42-678A-40FF-ABB7-3D66635B051C}" type="pres">
      <dgm:prSet presAssocID="{8F6890C8-7205-464A-9BA2-F53ABD9DA7C3}" presName="sibTrans" presStyleCnt="0"/>
      <dgm:spPr/>
    </dgm:pt>
    <dgm:pt modelId="{237D6BB0-5657-4383-9EAC-1FF1C8C7B166}" type="pres">
      <dgm:prSet presAssocID="{A2998567-1A99-4AFC-B326-93F5C6AD8C9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2CBE3C5-ED01-4DB9-8785-5C1A6032B332}" type="pres">
      <dgm:prSet presAssocID="{4C8E0C20-941A-427D-8274-8203FBB82629}" presName="sibTrans" presStyleCnt="0"/>
      <dgm:spPr/>
    </dgm:pt>
    <dgm:pt modelId="{7C86D8B5-433B-43FA-82E4-407FA30725D6}" type="pres">
      <dgm:prSet presAssocID="{7C80F102-5BC5-4E1F-9DFD-890F0E754392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119E493-49A2-4B55-9AE4-3C4752F2F1B4}" srcId="{920FFAAD-B683-402C-B8A0-5F0C67AA5A22}" destId="{9FF93D58-7091-49A2-8214-0687594630E2}" srcOrd="1" destOrd="0" parTransId="{D1153BAB-EBFD-4C0C-A95A-57364135D473}" sibTransId="{51C8D870-A741-4111-957B-75EC5ACC638E}"/>
    <dgm:cxn modelId="{1B6C561B-CBDF-46D5-9124-2E7018419221}" srcId="{920FFAAD-B683-402C-B8A0-5F0C67AA5A22}" destId="{7C80F102-5BC5-4E1F-9DFD-890F0E754392}" srcOrd="4" destOrd="0" parTransId="{CC3F40FF-67D7-4C7E-A785-65CD65B1FA86}" sibTransId="{1739CD20-CCFB-4122-A20A-654D4290B91A}"/>
    <dgm:cxn modelId="{34895511-3BBA-4523-AD64-4A3174815010}" type="presOf" srcId="{9FF93D58-7091-49A2-8214-0687594630E2}" destId="{58B9F577-88B5-4B26-B2DF-CD793ED2AB1A}" srcOrd="0" destOrd="0" presId="urn:microsoft.com/office/officeart/2005/8/layout/hProcess9"/>
    <dgm:cxn modelId="{F0AD72BF-8FE6-46F7-9A0C-144B080CCEC9}" type="presOf" srcId="{A2998567-1A99-4AFC-B326-93F5C6AD8C93}" destId="{237D6BB0-5657-4383-9EAC-1FF1C8C7B166}" srcOrd="0" destOrd="0" presId="urn:microsoft.com/office/officeart/2005/8/layout/hProcess9"/>
    <dgm:cxn modelId="{5229845F-C275-4AC6-9B71-40B0CB62D114}" type="presOf" srcId="{430D9476-2366-4BE3-AE6F-7E6D39F7FFF1}" destId="{CFD31E7C-F711-4FF5-A33E-02C64D5403FB}" srcOrd="0" destOrd="0" presId="urn:microsoft.com/office/officeart/2005/8/layout/hProcess9"/>
    <dgm:cxn modelId="{2BF184E0-E09D-4861-8B80-C3FAFC0E9D9B}" srcId="{920FFAAD-B683-402C-B8A0-5F0C67AA5A22}" destId="{430D9476-2366-4BE3-AE6F-7E6D39F7FFF1}" srcOrd="2" destOrd="0" parTransId="{34240266-C42D-4DFE-ACD2-973D806FD479}" sibTransId="{8F6890C8-7205-464A-9BA2-F53ABD9DA7C3}"/>
    <dgm:cxn modelId="{D4E6F1F1-313B-4F6A-B2C3-5882FA4CDCFB}" srcId="{920FFAAD-B683-402C-B8A0-5F0C67AA5A22}" destId="{A2998567-1A99-4AFC-B326-93F5C6AD8C93}" srcOrd="3" destOrd="0" parTransId="{BE8E3E9A-E7F1-4E1C-A345-AAE9973A98D2}" sibTransId="{4C8E0C20-941A-427D-8274-8203FBB82629}"/>
    <dgm:cxn modelId="{1B7A128B-C5AD-4E24-92DA-9B7A486D488E}" type="presOf" srcId="{920FFAAD-B683-402C-B8A0-5F0C67AA5A22}" destId="{D067C466-230E-4BE3-AF2B-BC56DB53E984}" srcOrd="0" destOrd="0" presId="urn:microsoft.com/office/officeart/2005/8/layout/hProcess9"/>
    <dgm:cxn modelId="{7F9272C9-BDD1-4FF9-AF21-60A3D735C57B}" type="presOf" srcId="{DEB1703B-6716-4DFE-9326-3A86AA2203C4}" destId="{5B0EB59F-417F-4CF5-BC8D-2FE8B9236B23}" srcOrd="0" destOrd="0" presId="urn:microsoft.com/office/officeart/2005/8/layout/hProcess9"/>
    <dgm:cxn modelId="{43F8368D-7435-4654-A513-F97C6B8E5AD3}" type="presOf" srcId="{7C80F102-5BC5-4E1F-9DFD-890F0E754392}" destId="{7C86D8B5-433B-43FA-82E4-407FA30725D6}" srcOrd="0" destOrd="0" presId="urn:microsoft.com/office/officeart/2005/8/layout/hProcess9"/>
    <dgm:cxn modelId="{699BCF2E-9E24-48AD-97AF-4464D27368D9}" srcId="{920FFAAD-B683-402C-B8A0-5F0C67AA5A22}" destId="{DEB1703B-6716-4DFE-9326-3A86AA2203C4}" srcOrd="0" destOrd="0" parTransId="{DA7A61C4-7C6C-4815-B9BB-46F1278E0DC9}" sibTransId="{59CF1F97-5F17-47A0-A842-1E84AE1FB22C}"/>
    <dgm:cxn modelId="{D9919769-26D3-4918-8141-C7B3BF9E5EFD}" type="presParOf" srcId="{D067C466-230E-4BE3-AF2B-BC56DB53E984}" destId="{5316C765-F596-451C-AF02-8B06BA020D98}" srcOrd="0" destOrd="0" presId="urn:microsoft.com/office/officeart/2005/8/layout/hProcess9"/>
    <dgm:cxn modelId="{4F48D36B-3DDB-4D09-B45E-F7E51FB43429}" type="presParOf" srcId="{D067C466-230E-4BE3-AF2B-BC56DB53E984}" destId="{A3C7B8FC-15C7-4012-B576-77C00D92F5BE}" srcOrd="1" destOrd="0" presId="urn:microsoft.com/office/officeart/2005/8/layout/hProcess9"/>
    <dgm:cxn modelId="{F019DE6B-85B2-45E5-85D9-8D5E70E76665}" type="presParOf" srcId="{A3C7B8FC-15C7-4012-B576-77C00D92F5BE}" destId="{5B0EB59F-417F-4CF5-BC8D-2FE8B9236B23}" srcOrd="0" destOrd="0" presId="urn:microsoft.com/office/officeart/2005/8/layout/hProcess9"/>
    <dgm:cxn modelId="{93C9D8D6-A146-4E15-A34E-B206670A4061}" type="presParOf" srcId="{A3C7B8FC-15C7-4012-B576-77C00D92F5BE}" destId="{F85A5840-697D-49D6-948C-E7BD8621851C}" srcOrd="1" destOrd="0" presId="urn:microsoft.com/office/officeart/2005/8/layout/hProcess9"/>
    <dgm:cxn modelId="{DB397DB1-090D-4616-9469-3E23BCE12B11}" type="presParOf" srcId="{A3C7B8FC-15C7-4012-B576-77C00D92F5BE}" destId="{58B9F577-88B5-4B26-B2DF-CD793ED2AB1A}" srcOrd="2" destOrd="0" presId="urn:microsoft.com/office/officeart/2005/8/layout/hProcess9"/>
    <dgm:cxn modelId="{7B944FF9-4666-4A81-807A-55BFAA19F040}" type="presParOf" srcId="{A3C7B8FC-15C7-4012-B576-77C00D92F5BE}" destId="{849D64D6-9A0B-418A-AC14-B234AD864A51}" srcOrd="3" destOrd="0" presId="urn:microsoft.com/office/officeart/2005/8/layout/hProcess9"/>
    <dgm:cxn modelId="{18855A5E-BC58-4705-B36B-13AEE8849402}" type="presParOf" srcId="{A3C7B8FC-15C7-4012-B576-77C00D92F5BE}" destId="{CFD31E7C-F711-4FF5-A33E-02C64D5403FB}" srcOrd="4" destOrd="0" presId="urn:microsoft.com/office/officeart/2005/8/layout/hProcess9"/>
    <dgm:cxn modelId="{13CFF083-232B-46D2-9FAE-D3AE47B8A2BA}" type="presParOf" srcId="{A3C7B8FC-15C7-4012-B576-77C00D92F5BE}" destId="{E7417D42-678A-40FF-ABB7-3D66635B051C}" srcOrd="5" destOrd="0" presId="urn:microsoft.com/office/officeart/2005/8/layout/hProcess9"/>
    <dgm:cxn modelId="{52047B8A-3078-45B9-85DA-19CB28924AFE}" type="presParOf" srcId="{A3C7B8FC-15C7-4012-B576-77C00D92F5BE}" destId="{237D6BB0-5657-4383-9EAC-1FF1C8C7B166}" srcOrd="6" destOrd="0" presId="urn:microsoft.com/office/officeart/2005/8/layout/hProcess9"/>
    <dgm:cxn modelId="{A6E2A221-CA71-4FD5-BEAF-9D416A9CD7F4}" type="presParOf" srcId="{A3C7B8FC-15C7-4012-B576-77C00D92F5BE}" destId="{02CBE3C5-ED01-4DB9-8785-5C1A6032B332}" srcOrd="7" destOrd="0" presId="urn:microsoft.com/office/officeart/2005/8/layout/hProcess9"/>
    <dgm:cxn modelId="{EA392A46-97D5-4A31-BA9E-6003E4F4F41B}" type="presParOf" srcId="{A3C7B8FC-15C7-4012-B576-77C00D92F5BE}" destId="{7C86D8B5-433B-43FA-82E4-407FA30725D6}" srcOrd="8" destOrd="0" presId="urn:microsoft.com/office/officeart/2005/8/layout/hProcess9"/>
  </dgm:cxnLst>
  <dgm:bg>
    <a:solidFill>
      <a:schemeClr val="tx1"/>
    </a:solidFill>
  </dgm:bg>
  <dgm:whole>
    <a:ln w="38100"/>
  </dgm:whole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E8498-68EB-41CC-B76F-87E274FEA557}" type="datetimeFigureOut">
              <a:rPr lang="en-US" smtClean="0"/>
              <a:pPr/>
              <a:t>11/24/2021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79405-79BA-4A7D-9977-AA8A2AF56AD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8875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xmlns="" id="{8E6A3ED9-D9A8-418C-BE26-842F3AD35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xmlns="" id="{D72E6209-D831-43D0-87F5-DFFAE9D2B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xmlns="" id="{481E7429-F471-45CD-8CA0-111A12F68B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392E43-880E-4A70-BA13-A49AC15D69E5}" type="slidenum">
              <a:rPr lang="en-ZA" altLang="en-US" smtClean="0">
                <a:latin typeface="Calibri" panose="020F0502020204030204" pitchFamily="34" charset="0"/>
              </a:rPr>
              <a:pPr/>
              <a:t>11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8FA1A3B3-C5C4-4E22-BC56-D1CA9EF108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2F41AE45-3407-42E6-80EF-130B20D7CF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60449E66-F300-4B53-B789-8511AA8C5D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867D0C9C-E0B2-49D0-B417-99FA6CD77C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8FFB-EEE5-4726-A2A9-068165D5B915}" type="datetime1">
              <a:rPr lang="en-US" smtClean="0"/>
              <a:pPr/>
              <a:t>11/24/2021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4C04-DDE0-41DE-AFDA-4A785DA83B2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0727-7A61-45B9-A8B3-A341153968D3}" type="datetime1">
              <a:rPr lang="en-US" smtClean="0"/>
              <a:pPr/>
              <a:t>11/24/2021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4C04-DDE0-41DE-AFDA-4A785DA83B2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D240-D940-4081-9650-6948E9B8A616}" type="datetime1">
              <a:rPr lang="en-US" smtClean="0"/>
              <a:pPr/>
              <a:t>11/24/2021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4C04-DDE0-41DE-AFDA-4A785DA83B2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MONITORING AND EVALUATION (M&amp;E) IN AN INVESTMENT PROMOTION CONTEXT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AD5FCA-21C8-3C4B-84C5-C90D127DA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99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3F3-07A4-4612-870A-AA1B064A94B1}" type="datetime1">
              <a:rPr lang="en-US" smtClean="0"/>
              <a:pPr/>
              <a:t>11/24/2021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4C04-DDE0-41DE-AFDA-4A785DA83B2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64C7-7BEB-4577-BC49-C779713CA100}" type="datetime1">
              <a:rPr lang="en-US" smtClean="0"/>
              <a:pPr/>
              <a:t>11/24/2021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4C04-DDE0-41DE-AFDA-4A785DA83B2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F3A5-C95E-4BF5-8C81-BEB64DBA1B3E}" type="datetime1">
              <a:rPr lang="en-US" smtClean="0"/>
              <a:pPr/>
              <a:t>11/24/2021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4C04-DDE0-41DE-AFDA-4A785DA83B2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E3B-FB2E-4A5B-AC8F-00ECEDA8800E}" type="datetime1">
              <a:rPr lang="en-US" smtClean="0"/>
              <a:pPr/>
              <a:t>11/24/2021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4C04-DDE0-41DE-AFDA-4A785DA83B2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797C-752D-4680-9705-32A407E56505}" type="datetime1">
              <a:rPr lang="en-US" smtClean="0"/>
              <a:pPr/>
              <a:t>11/24/2021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4C04-DDE0-41DE-AFDA-4A785DA83B2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F033-6E6F-4F09-8548-4DB0560D4D41}" type="datetime1">
              <a:rPr lang="en-US" smtClean="0"/>
              <a:pPr/>
              <a:t>11/24/2021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4C04-DDE0-41DE-AFDA-4A785DA83B2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498A-AE96-46A7-AA8F-15004707E055}" type="datetime1">
              <a:rPr lang="en-US" smtClean="0"/>
              <a:pPr/>
              <a:t>11/24/2021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4C04-DDE0-41DE-AFDA-4A785DA83B2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12BD-C5D4-4B32-A5F2-47E0CA219388}" type="datetime1">
              <a:rPr lang="en-US" smtClean="0"/>
              <a:pPr/>
              <a:t>11/24/2021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4C04-DDE0-41DE-AFDA-4A785DA83B2F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9D8D-D833-4024-88C3-2C2D73F42B32}" type="datetime1">
              <a:rPr lang="en-US" smtClean="0"/>
              <a:pPr/>
              <a:t>11/24/2021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4C04-DDE0-41DE-AFDA-4A785DA83B2F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8302FCC-CE30-F143-9B1E-8A8125F01CE4}" type="slidenum">
              <a:rPr lang="en-US" sz="1100" b="0">
                <a:solidFill>
                  <a:srgbClr val="595959"/>
                </a:solidFill>
                <a:latin typeface="Arial" charset="0"/>
              </a:rPr>
              <a:pPr eaLnBrk="1" hangingPunct="1"/>
              <a:t>1</a:t>
            </a:fld>
            <a:endParaRPr lang="en-US" sz="1100" b="0" dirty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539552" y="1628800"/>
            <a:ext cx="8064896" cy="2448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TO THE SELECT COMMITTEE ON TRADE AND INDUSTRY, ECONOMIC DEVELOPMENT, SMALL BUSINESS DEVELOPMENT, TOURISM, EMPLOYMENT AND LABOUR</a:t>
            </a:r>
          </a:p>
          <a:p>
            <a:pPr algn="l"/>
            <a:endParaRPr lang="en-ZA" sz="18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>
              <a:lnSpc>
                <a:spcPct val="200000"/>
              </a:lnSpc>
              <a:defRPr/>
            </a:pPr>
            <a:endParaRPr lang="en-U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SOCIO-ECONOMIC DEVELOPMENT</a:t>
            </a:r>
            <a:endParaRPr lang="en-US" sz="2000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4211960" y="5398420"/>
            <a:ext cx="3816424" cy="478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Sello More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MS PGothic" charset="0"/>
                <a:cs typeface="Arial" charset="0"/>
              </a:rPr>
              <a:t>Acting City Manager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4581128"/>
            <a:ext cx="34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 23, November 2021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MANGAUNG METROPOLITAN MUNICIPALITY</a:t>
            </a:r>
          </a:p>
        </p:txBody>
      </p:sp>
    </p:spTree>
    <p:extLst>
      <p:ext uri="{BB962C8B-B14F-4D97-AF65-F5344CB8AC3E}">
        <p14:creationId xmlns:p14="http://schemas.microsoft.com/office/powerpoint/2010/main" xmlns="" val="288585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90801E-7C7D-4A90-94CA-EB22F87A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331913"/>
            <a:ext cx="8035925" cy="5410200"/>
          </a:xfrm>
        </p:spPr>
        <p:txBody>
          <a:bodyPr anchor="ctr">
            <a:no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Faced with financial challenges due to high debt book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Total debt owed to the City amounts to more than R7,2 billion. Residential debt represents more than 56% of this outstanding debt.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Domestic	=	 R4.1 billion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Government	=	 R1.9 billion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Business	=	 R1.2 billion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ZA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xmlns="" id="{64F8D5B3-9230-4D75-8506-29239BB2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" y="2876550"/>
            <a:ext cx="13811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ZA" altLang="en-US" sz="180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xmlns="" id="{E47F52A7-0CDD-4198-8A26-94A4605234E5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3200" b="1" kern="0" dirty="0">
                <a:solidFill>
                  <a:schemeClr val="bg1"/>
                </a:solidFill>
              </a:rPr>
              <a:t>Financial Health </a:t>
            </a:r>
            <a:endParaRPr lang="en-ZA" altLang="en-US" sz="3200" b="1" kern="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55EC40-E5E6-4631-8EB4-BE650CDF94D4}"/>
              </a:ext>
            </a:extLst>
          </p:cNvPr>
          <p:cNvSpPr txBox="1"/>
          <p:nvPr/>
        </p:nvSpPr>
        <p:spPr>
          <a:xfrm>
            <a:off x="26988" y="481013"/>
            <a:ext cx="91440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Current Status – Outstanding Debt</a:t>
            </a:r>
            <a:endParaRPr lang="en-Z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>
            <a:extLst>
              <a:ext uri="{FF2B5EF4-FFF2-40B4-BE49-F238E27FC236}">
                <a16:creationId xmlns:a16="http://schemas.microsoft.com/office/drawing/2014/main" xmlns="" id="{F02F0768-DA5D-48B9-BB6A-D97D93A82F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11638" y="6419850"/>
            <a:ext cx="431800" cy="3937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0C95C0AE-7B8B-41B5-99C6-36D24E1D347C}" type="slidenum">
              <a:rPr lang="en-US" altLang="en-US" sz="1000" smtClean="0">
                <a:solidFill>
                  <a:srgbClr val="FFFFFF"/>
                </a:solidFill>
                <a:latin typeface="Calibri" panose="020F050202020403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91ECFCB5-8394-47A0-9017-A267C9C8E5B8}"/>
              </a:ext>
            </a:extLst>
          </p:cNvPr>
          <p:cNvGraphicFramePr/>
          <p:nvPr/>
        </p:nvGraphicFramePr>
        <p:xfrm>
          <a:off x="539552" y="1052736"/>
          <a:ext cx="8496944" cy="2619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D5CA7EC8-0D77-4633-9BB1-E2C5C5712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85974635"/>
              </p:ext>
            </p:extLst>
          </p:nvPr>
        </p:nvGraphicFramePr>
        <p:xfrm>
          <a:off x="11113" y="4468505"/>
          <a:ext cx="4499992" cy="234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A0C789E1-BD1E-4FC5-993D-C7264FBCD22B}"/>
              </a:ext>
            </a:extLst>
          </p:cNvPr>
          <p:cNvGraphicFramePr/>
          <p:nvPr/>
        </p:nvGraphicFramePr>
        <p:xfrm>
          <a:off x="4626292" y="4479771"/>
          <a:ext cx="4499992" cy="234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6806" name="TextBox 7">
            <a:extLst>
              <a:ext uri="{FF2B5EF4-FFF2-40B4-BE49-F238E27FC236}">
                <a16:creationId xmlns:a16="http://schemas.microsoft.com/office/drawing/2014/main" xmlns="" id="{CDD0CFFF-45D9-4588-ACB1-014BAD9F2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981075"/>
            <a:ext cx="464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Audit Outcomes (Consolidated)</a:t>
            </a:r>
          </a:p>
        </p:txBody>
      </p:sp>
      <p:sp>
        <p:nvSpPr>
          <p:cNvPr id="76807" name="TextBox 7">
            <a:extLst>
              <a:ext uri="{FF2B5EF4-FFF2-40B4-BE49-F238E27FC236}">
                <a16:creationId xmlns:a16="http://schemas.microsoft.com/office/drawing/2014/main" xmlns="" id="{C7773442-6CA3-453B-B8AE-27C352C06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388" y="4098925"/>
            <a:ext cx="475615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Municipality :  Audit Opinion (Stand alone)</a:t>
            </a:r>
          </a:p>
        </p:txBody>
      </p:sp>
      <p:sp>
        <p:nvSpPr>
          <p:cNvPr id="76808" name="TextBox 29">
            <a:extLst>
              <a:ext uri="{FF2B5EF4-FFF2-40B4-BE49-F238E27FC236}">
                <a16:creationId xmlns:a16="http://schemas.microsoft.com/office/drawing/2014/main" xmlns="" id="{2FEFA967-6E57-481A-8436-853B98777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3" y="4089400"/>
            <a:ext cx="403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Centlec : Audit Opinion (Stand alone)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xmlns="" id="{D64ABCB6-5D80-44AC-B512-E685ACBC4F2B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altLang="en-US" sz="3200" b="1" kern="0" dirty="0">
                <a:solidFill>
                  <a:schemeClr val="bg1"/>
                </a:solidFill>
              </a:rPr>
              <a:t>Financial 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5BA9E-185A-4510-AD2F-41DDB91DF84E}"/>
              </a:ext>
            </a:extLst>
          </p:cNvPr>
          <p:cNvSpPr txBox="1"/>
          <p:nvPr/>
        </p:nvSpPr>
        <p:spPr>
          <a:xfrm>
            <a:off x="0" y="479425"/>
            <a:ext cx="91440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Audit Outcomes</a:t>
            </a:r>
            <a:endParaRPr lang="en-Z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FF12A5-B99A-43C4-88B9-1A685CDE0284}"/>
              </a:ext>
            </a:extLst>
          </p:cNvPr>
          <p:cNvSpPr txBox="1"/>
          <p:nvPr/>
        </p:nvSpPr>
        <p:spPr>
          <a:xfrm>
            <a:off x="611188" y="1309688"/>
            <a:ext cx="8064500" cy="4105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bg1"/>
                </a:solidFill>
              </a:rPr>
              <a:t> 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Total road network is 3831km of which 2200km is unpaved. </a:t>
            </a: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90% (1 350km) of road surfacing is in poor condition and 35% (515 km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) of the road pavement are in a very poor conditions</a:t>
            </a: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Approved budget for 2021/2022 = R96.3 million for resealing</a:t>
            </a: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Budget deficit per annum = R804.4 million for the next 10yr</a:t>
            </a: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R112 million/annum needed for resealing/resurfacing of tarred/paved roads for the next 10 years</a:t>
            </a: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R891 million/annum required for upgrading from gravel to tarred roads for the next 10 years. (This exclude informal settlement).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Required Capital investment/ annum for the next 10yrs = R906.7m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xmlns="" id="{E70595AC-4803-44F6-B1D3-E95B9DFBA1D0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altLang="en-US" sz="3200" b="1" kern="0" dirty="0">
                <a:solidFill>
                  <a:schemeClr val="bg1"/>
                </a:solidFill>
              </a:rPr>
              <a:t>Municipal Service Delivery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BB6417-A5AC-4EC4-B780-8B23EE81CC1A}"/>
              </a:ext>
            </a:extLst>
          </p:cNvPr>
          <p:cNvSpPr txBox="1"/>
          <p:nvPr/>
        </p:nvSpPr>
        <p:spPr>
          <a:xfrm>
            <a:off x="0" y="500063"/>
            <a:ext cx="91440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Maintenance of Road Infrastructure</a:t>
            </a:r>
            <a:endParaRPr lang="en-Z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>
            <a:extLst>
              <a:ext uri="{FF2B5EF4-FFF2-40B4-BE49-F238E27FC236}">
                <a16:creationId xmlns:a16="http://schemas.microsoft.com/office/drawing/2014/main" xmlns="" id="{8F723394-E2AC-415E-9626-C4D6C2348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09688"/>
            <a:ext cx="7777162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Budget Required for gravel roads (2244km) = R561 million/annum</a:t>
            </a:r>
            <a:endParaRPr lang="en-GB" altLang="en-US" sz="1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Budget required for periodic maintenance of tarred roads = R170 million/annum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Total required maintenance budget/Annum = R731 million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FF0000"/>
                </a:solidFill>
                <a:latin typeface="Century Gothic" panose="020B0502020202020204" pitchFamily="34" charset="0"/>
              </a:rPr>
              <a:t>Approved budget for 2021/2022 = R20 million for maintenance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chemeClr val="bg1"/>
                </a:solidFill>
                <a:latin typeface="Century Gothic" panose="020B0502020202020204" pitchFamily="34" charset="0"/>
              </a:rPr>
              <a:t>Budget deficit per annum  = 711 million/annum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GB" altLang="en-US" sz="180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GB" altLang="en-US" sz="180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GB" altLang="en-US" sz="180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GB" altLang="en-US" sz="180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GB" altLang="en-US" sz="180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GB" altLang="en-US" sz="180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ZA" altLang="en-US" sz="1800">
              <a:solidFill>
                <a:schemeClr val="bg1"/>
              </a:solidFill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xmlns="" id="{D4CBECA1-325B-4CA7-9CAF-AB9E619E1882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altLang="en-US" sz="3200" b="1" kern="0" dirty="0">
                <a:solidFill>
                  <a:schemeClr val="bg1"/>
                </a:solidFill>
              </a:rPr>
              <a:t>Municipal Service Delivery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C6BFCF-D6DD-43BC-BEAF-D9EA5ED63A78}"/>
              </a:ext>
            </a:extLst>
          </p:cNvPr>
          <p:cNvSpPr txBox="1"/>
          <p:nvPr/>
        </p:nvSpPr>
        <p:spPr>
          <a:xfrm>
            <a:off x="0" y="500063"/>
            <a:ext cx="91440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Maintenance </a:t>
            </a:r>
            <a:r>
              <a:rPr lang="en-US" dirty="0" err="1"/>
              <a:t>Programmes</a:t>
            </a:r>
            <a:r>
              <a:rPr lang="en-US" dirty="0"/>
              <a:t> of Road Infrastructure</a:t>
            </a:r>
            <a:endParaRPr lang="en-Z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238" y="169103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Delivery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8302FCC-CE30-F143-9B1E-8A8125F01CE4}" type="slidenum">
              <a:rPr lang="en-US" sz="1100" b="0">
                <a:solidFill>
                  <a:srgbClr val="595959"/>
                </a:solidFill>
                <a:latin typeface="Arial" charset="0"/>
              </a:rPr>
              <a:pPr eaLnBrk="1" hangingPunct="1"/>
              <a:t>14</a:t>
            </a:fld>
            <a:endParaRPr lang="en-US" sz="1100" b="0" dirty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D69510-20CA-4842-B243-3796A41E8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B4573A00-C2BB-43B0-92F3-AA36AF5E1E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0469537"/>
              </p:ext>
            </p:extLst>
          </p:nvPr>
        </p:nvGraphicFramePr>
        <p:xfrm>
          <a:off x="323528" y="1556792"/>
          <a:ext cx="48245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71476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B4EAC7-1D66-4813-84D4-C40D13D03C0A}"/>
              </a:ext>
            </a:extLst>
          </p:cNvPr>
          <p:cNvSpPr txBox="1"/>
          <p:nvPr/>
        </p:nvSpPr>
        <p:spPr>
          <a:xfrm>
            <a:off x="611188" y="1309688"/>
            <a:ext cx="7777162" cy="5211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u="sng" dirty="0">
                <a:solidFill>
                  <a:schemeClr val="bg1"/>
                </a:solidFill>
                <a:latin typeface="Century Gothic" panose="020B0502020202020204" pitchFamily="34" charset="0"/>
              </a:rPr>
              <a:t>AGGREGATE FIGURES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Total backlogs = 54 805 (House Connection)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Total required for internal reticulation	= R1 370 million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u="sng" dirty="0">
                <a:solidFill>
                  <a:schemeClr val="bg1"/>
                </a:solidFill>
                <a:latin typeface="Century Gothic" panose="020B0502020202020204" pitchFamily="34" charset="0"/>
              </a:rPr>
              <a:t>Total Required for bulk infrastructure	= R  900 million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    Grand total                                               = R 2 270 million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u="sng" dirty="0">
                <a:solidFill>
                  <a:schemeClr val="bg1"/>
                </a:solidFill>
                <a:latin typeface="Century Gothic" panose="020B0502020202020204" pitchFamily="34" charset="0"/>
              </a:rPr>
              <a:t>Budget Deficit for One year Horizon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Approved budget for 2021/2022		= R114 million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Total required for internal reticulation 	= R1 370 million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u="sng" dirty="0">
                <a:solidFill>
                  <a:schemeClr val="bg1"/>
                </a:solidFill>
                <a:latin typeface="Century Gothic" panose="020B0502020202020204" pitchFamily="34" charset="0"/>
              </a:rPr>
              <a:t>Total Required for bulk infrastructure	= R  900 million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    Grand Shortfall total                                = R 2 156 million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xmlns="" id="{5403524D-905B-430A-A540-CE3CB87C03BB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altLang="en-US" sz="3200" b="1" kern="0" dirty="0">
                <a:solidFill>
                  <a:schemeClr val="bg1"/>
                </a:solidFill>
              </a:rPr>
              <a:t>Municipal Service Delivery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6013B8-130E-4DD4-BD48-B70323F792D2}"/>
              </a:ext>
            </a:extLst>
          </p:cNvPr>
          <p:cNvSpPr txBox="1"/>
          <p:nvPr/>
        </p:nvSpPr>
        <p:spPr>
          <a:xfrm>
            <a:off x="0" y="500063"/>
            <a:ext cx="91440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Delivery of Quality Potable Water</a:t>
            </a:r>
            <a:endParaRPr lang="en-Z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238" y="169103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Delivery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8302FCC-CE30-F143-9B1E-8A8125F01CE4}" type="slidenum">
              <a:rPr lang="en-US" sz="1100" b="0">
                <a:solidFill>
                  <a:srgbClr val="595959"/>
                </a:solidFill>
                <a:latin typeface="Arial" charset="0"/>
              </a:rPr>
              <a:pPr eaLnBrk="1" hangingPunct="1"/>
              <a:t>16</a:t>
            </a:fld>
            <a:endParaRPr lang="en-US" sz="1100" b="0" dirty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D69510-20CA-4842-B243-3796A41E8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5908EF12-D4BA-439F-96F6-F7C7D97900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65704374"/>
              </p:ext>
            </p:extLst>
          </p:nvPr>
        </p:nvGraphicFramePr>
        <p:xfrm>
          <a:off x="683568" y="2057400"/>
          <a:ext cx="7056784" cy="42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70190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C8E987-4CF4-444B-A231-398A77F9B86A}"/>
              </a:ext>
            </a:extLst>
          </p:cNvPr>
          <p:cNvSpPr txBox="1"/>
          <p:nvPr/>
        </p:nvSpPr>
        <p:spPr>
          <a:xfrm>
            <a:off x="611188" y="1309688"/>
            <a:ext cx="7777162" cy="7537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u="sng" dirty="0">
                <a:solidFill>
                  <a:schemeClr val="bg1"/>
                </a:solidFill>
                <a:latin typeface="Century Gothic" panose="020B0502020202020204" pitchFamily="34" charset="0"/>
              </a:rPr>
              <a:t>AGGREGATE FIGURES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Total backlogs = 54 805 (Water Borne)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Total required for internal reticulation	= R1 645 million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u="sng" dirty="0">
                <a:solidFill>
                  <a:schemeClr val="bg1"/>
                </a:solidFill>
                <a:latin typeface="Century Gothic" panose="020B0502020202020204" pitchFamily="34" charset="0"/>
              </a:rPr>
              <a:t>Total Required for bulk infrastructure 	= R1 097 million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    Grand total                                               = R 2 637 million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u="sng" dirty="0">
                <a:solidFill>
                  <a:schemeClr val="bg1"/>
                </a:solidFill>
                <a:latin typeface="Century Gothic" panose="020B0502020202020204" pitchFamily="34" charset="0"/>
              </a:rPr>
              <a:t>Budget Deficit for One year Horizon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Approved budget for 2021/2022		= R   114 million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Total required for internal reticulation	= R1 645 million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u="sng" dirty="0">
                <a:solidFill>
                  <a:schemeClr val="bg1"/>
                </a:solidFill>
                <a:latin typeface="Century Gothic" panose="020B0502020202020204" pitchFamily="34" charset="0"/>
              </a:rPr>
              <a:t>Total Required for bulk infrastructure	= R1 097 million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    Grand total                                               = R 2 637 million</a:t>
            </a: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endParaRPr lang="en-US" altLang="en-US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endParaRPr lang="en-US" altLang="en-US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endParaRPr lang="en-US" altLang="en-US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endParaRPr lang="en-US" altLang="en-US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endParaRPr lang="en-US" altLang="en-US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 eaLnBrk="1" hangingPunct="1">
              <a:lnSpc>
                <a:spcPct val="140000"/>
              </a:lnSpc>
              <a:buFont typeface="Wingdings" panose="05000000000000000000" pitchFamily="2" charset="2"/>
              <a:buChar char="§"/>
              <a:defRPr/>
            </a:pPr>
            <a:endParaRPr lang="en-US" altLang="en-US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xmlns="" id="{7E060505-515C-4A75-A219-8C19F4F9E6A2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altLang="en-US" sz="3200" b="1" kern="0" dirty="0">
                <a:solidFill>
                  <a:schemeClr val="bg1"/>
                </a:solidFill>
              </a:rPr>
              <a:t>Municipal Service Delivery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6963B8-FFB8-4572-BF10-5F051282BA08}"/>
              </a:ext>
            </a:extLst>
          </p:cNvPr>
          <p:cNvSpPr txBox="1"/>
          <p:nvPr/>
        </p:nvSpPr>
        <p:spPr>
          <a:xfrm>
            <a:off x="0" y="500063"/>
            <a:ext cx="91440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Delivery of Decent Sanitation</a:t>
            </a:r>
            <a:endParaRPr lang="en-Z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xmlns="" id="{2FC59094-1AA8-44B0-84B3-7F498DD4D3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7920038" cy="403225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Connecting 1 500 households in in informal settlements, the city will spend R39 million </a:t>
            </a:r>
          </a:p>
          <a:p>
            <a:pPr algn="just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Undertake feasibility studies for solar generation project to the value of R1.5 million</a:t>
            </a:r>
          </a:p>
          <a:p>
            <a:pPr algn="just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Installation and upgrading of bulk infrastructure to the amount of R236 million</a:t>
            </a:r>
          </a:p>
          <a:p>
            <a:pPr algn="just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28 highmast lights will be installed to the value of R14.5 million</a:t>
            </a:r>
          </a:p>
          <a:p>
            <a:pPr algn="just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15 highmast lights at the design stage and together with construction will amount to R7.5 m</a:t>
            </a:r>
          </a:p>
          <a:p>
            <a:pPr algn="just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Almost 5 037 households in informal settlement still require electricity provision and the city need intervention to the value of R131 million </a:t>
            </a:r>
          </a:p>
          <a:p>
            <a:pPr algn="just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altLang="en-US" sz="18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GB" altLang="en-US" sz="1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40B818-B930-44BE-A315-21D18466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1D9D9-E473-4517-927C-134F0EC8A59B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18</a:t>
            </a:fld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A75B40F-BEE6-4ECA-B1E2-7897A71C2BB7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altLang="en-US" sz="3200" b="1" kern="0" dirty="0">
                <a:solidFill>
                  <a:schemeClr val="bg1"/>
                </a:solidFill>
              </a:rPr>
              <a:t>Municipal Service Delivery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051AA5-510F-4EA1-9AB9-28F2368CA11B}"/>
              </a:ext>
            </a:extLst>
          </p:cNvPr>
          <p:cNvSpPr txBox="1"/>
          <p:nvPr/>
        </p:nvSpPr>
        <p:spPr>
          <a:xfrm>
            <a:off x="0" y="500063"/>
            <a:ext cx="91440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Provision of Electrification in Formal and Informal Settlements</a:t>
            </a:r>
            <a:endParaRPr lang="en-Z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652DB7-D835-4152-8D83-93F002A3E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218487" cy="4979987"/>
          </a:xfrm>
        </p:spPr>
        <p:txBody>
          <a:bodyPr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Waste collection and management in the city is still an immense challenge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The city spends annually more or less R250m on waste collection only, but always over-spends by more or less R50m key being overtime and lack of tools of trade</a:t>
            </a:r>
          </a:p>
          <a:p>
            <a:pPr>
              <a:defRPr/>
            </a:pPr>
            <a:r>
              <a:rPr lang="en-ZA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Domestic Waste</a:t>
            </a:r>
          </a:p>
          <a:p>
            <a:pPr lvl="1">
              <a:defRPr/>
            </a:pPr>
            <a:r>
              <a:rPr lang="en-Z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Collection is regularised in the areas of Botshabelo, </a:t>
            </a:r>
            <a:r>
              <a:rPr lang="en-ZA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Thabanchu</a:t>
            </a:r>
            <a:endParaRPr lang="en-Z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>
              <a:defRPr/>
            </a:pPr>
            <a:r>
              <a:rPr lang="en-Z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Waste is collected once a week in the areas of Van </a:t>
            </a:r>
            <a:r>
              <a:rPr lang="en-ZA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Stadensrus</a:t>
            </a:r>
            <a:r>
              <a:rPr lang="en-Z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ZA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Wepener</a:t>
            </a:r>
            <a:r>
              <a:rPr lang="en-Z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and </a:t>
            </a:r>
            <a:r>
              <a:rPr lang="en-ZA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Dewetsdorp</a:t>
            </a:r>
            <a:r>
              <a:rPr lang="en-Z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in line with the law, but not on regular days, but on weekends</a:t>
            </a:r>
          </a:p>
          <a:p>
            <a:pPr lvl="1">
              <a:defRPr/>
            </a:pPr>
            <a:r>
              <a:rPr lang="en-Z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Waste is collected once a week in </a:t>
            </a:r>
            <a:r>
              <a:rPr lang="en-ZA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Soutpan</a:t>
            </a:r>
            <a:r>
              <a:rPr lang="en-Z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as in Naledi due to resource challenges</a:t>
            </a:r>
          </a:p>
          <a:p>
            <a:pPr lvl="1">
              <a:defRPr/>
            </a:pPr>
            <a:r>
              <a:rPr lang="en-Z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Bloemfontein, our biggest challenge, largely depends on excessive overtime</a:t>
            </a:r>
          </a:p>
          <a:p>
            <a:pPr lvl="1">
              <a:defRPr/>
            </a:pPr>
            <a:r>
              <a:rPr lang="en-Z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City has just appointed personnel, plans afoot to regularise</a:t>
            </a:r>
          </a:p>
          <a:p>
            <a:pPr lvl="1">
              <a:defRPr/>
            </a:pPr>
            <a:r>
              <a:rPr lang="en-Z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The collection also covers informal settlements</a:t>
            </a:r>
          </a:p>
          <a:p>
            <a:pPr>
              <a:defRPr/>
            </a:pPr>
            <a:r>
              <a:rPr lang="en-ZA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Landfill sites</a:t>
            </a:r>
          </a:p>
          <a:p>
            <a:pPr lvl="1">
              <a:defRPr/>
            </a:pPr>
            <a:r>
              <a:rPr lang="en-Z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Operations challenging, due to machinery shortage</a:t>
            </a:r>
          </a:p>
          <a:p>
            <a:pPr lvl="1">
              <a:defRPr/>
            </a:pPr>
            <a:r>
              <a:rPr lang="en-Z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Plans almost complete for DEFF aided improvements at Southern Landfill Site </a:t>
            </a:r>
          </a:p>
          <a:p>
            <a:pPr>
              <a:defRPr/>
            </a:pPr>
            <a:r>
              <a:rPr lang="en-ZA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Public Spaces</a:t>
            </a:r>
          </a:p>
          <a:p>
            <a:pPr lvl="1">
              <a:defRPr/>
            </a:pPr>
            <a:r>
              <a:rPr lang="en-Z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Operations not going well</a:t>
            </a:r>
          </a:p>
          <a:p>
            <a:pPr lvl="1">
              <a:defRPr/>
            </a:pPr>
            <a:r>
              <a:rPr lang="en-Z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DEFF to assist with illegal heaps removal, COGTA as well, with once off programme</a:t>
            </a:r>
          </a:p>
          <a:p>
            <a:pPr lvl="1">
              <a:defRPr/>
            </a:pPr>
            <a:r>
              <a:rPr lang="en-Z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The usage of EPWP and </a:t>
            </a:r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Shift system </a:t>
            </a:r>
            <a:endParaRPr lang="en-Z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737FBC-2B28-41E8-ADAA-983F0A38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3260F-FF27-4080-B75F-8D6BC0B88D7B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19</a:t>
            </a:fld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9D61288-7C6B-4094-ADB9-14F12D55D598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altLang="en-US" sz="3200" b="1" kern="0" dirty="0">
                <a:solidFill>
                  <a:schemeClr val="bg1"/>
                </a:solidFill>
              </a:rPr>
              <a:t>Municipal Service Delivery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6BAC2C-6934-40DA-8B70-A05042DBA381}"/>
              </a:ext>
            </a:extLst>
          </p:cNvPr>
          <p:cNvSpPr txBox="1"/>
          <p:nvPr/>
        </p:nvSpPr>
        <p:spPr>
          <a:xfrm>
            <a:off x="0" y="500063"/>
            <a:ext cx="91440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Delivery of Waste Collection</a:t>
            </a:r>
            <a:endParaRPr lang="en-Z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238" y="169103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 of the Agreed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7238" y="1408013"/>
            <a:ext cx="7823154" cy="4541267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8302FCC-CE30-F143-9B1E-8A8125F01CE4}" type="slidenum">
              <a:rPr lang="en-US" sz="1100" b="0">
                <a:solidFill>
                  <a:srgbClr val="595959"/>
                </a:solidFill>
                <a:latin typeface="Arial" charset="0"/>
              </a:rPr>
              <a:pPr eaLnBrk="1" hangingPunct="1"/>
              <a:t>2</a:t>
            </a:fld>
            <a:endParaRPr lang="en-US" sz="1100" b="0" dirty="0">
              <a:solidFill>
                <a:srgbClr val="595959"/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E5039C-FA7C-49C7-A151-EA600A9A46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497" y="0"/>
            <a:ext cx="7704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570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xmlns="" id="{8B8225EF-2594-44E4-B93E-D787169B39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18487" cy="5580062"/>
          </a:xfrm>
        </p:spPr>
        <p:txBody>
          <a:bodyPr/>
          <a:lstStyle/>
          <a:p>
            <a:r>
              <a:rPr lang="en-ZA" alt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Fleet</a:t>
            </a:r>
          </a:p>
          <a:p>
            <a:pPr lvl="1"/>
            <a:r>
              <a:rPr lang="en-ZA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Biggest challenge, but plans are in place for improvements, amidst limited budget</a:t>
            </a:r>
          </a:p>
          <a:p>
            <a:r>
              <a:rPr lang="en-US" alt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Waste Minimization and Recycling </a:t>
            </a:r>
          </a:p>
          <a:p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3 buy </a:t>
            </a:r>
            <a:r>
              <a:rPr lang="en-US" alt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back centres </a:t>
            </a:r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for the city, 2 currently undergoing repairs, the other one was vandalized by criminals and a case was opened with SAPS</a:t>
            </a:r>
          </a:p>
          <a:p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DEFF is supporting the repairs and ultimate operationalization of the 2 buy back centres</a:t>
            </a:r>
          </a:p>
          <a:p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Wastepickers working in the landfill sites, and they are the members of South African Waste Pickers Association.</a:t>
            </a:r>
          </a:p>
          <a:p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+/- 350 waste pickers working in the landfill sites, 3 cooperatives supported by the city</a:t>
            </a:r>
          </a:p>
          <a:p>
            <a:r>
              <a:rPr lang="en-US" alt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Periodical training workshops </a:t>
            </a:r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are organized for them involving Petco, The Glass Recycling Company and most recently PRASA(paper recycling association of South Africa), Coca Cola in process of joining as well</a:t>
            </a:r>
          </a:p>
          <a:p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The following tonnage is received by our landfill sites</a:t>
            </a:r>
          </a:p>
          <a:p>
            <a:pPr lvl="1"/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Northern LFS	256,477.62</a:t>
            </a:r>
          </a:p>
          <a:p>
            <a:pPr lvl="1"/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Southern LFS	242,174.33</a:t>
            </a:r>
          </a:p>
          <a:p>
            <a:pPr lvl="1"/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Botshabelo  LFS	10,635.91</a:t>
            </a:r>
          </a:p>
          <a:p>
            <a:pPr lvl="1"/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GRAND TOTAL FOR THE YEAR 2019/2020	509,287.86</a:t>
            </a:r>
          </a:p>
          <a:p>
            <a:endParaRPr lang="en-US" altLang="en-US" sz="16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42E4D8-C337-4099-B4F0-01F03E1A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2C595-ED12-4BD2-ADF3-C1958AB6A219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20</a:t>
            </a:fld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E2C3C97-2097-44F3-A405-AC83CEB6B0A0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altLang="en-US" sz="3200" b="1" kern="0" dirty="0">
                <a:solidFill>
                  <a:schemeClr val="bg1"/>
                </a:solidFill>
              </a:rPr>
              <a:t>Municipal Service Delivery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3D954E-AA36-46BA-93B3-74949002D92C}"/>
              </a:ext>
            </a:extLst>
          </p:cNvPr>
          <p:cNvSpPr txBox="1"/>
          <p:nvPr/>
        </p:nvSpPr>
        <p:spPr>
          <a:xfrm>
            <a:off x="0" y="500063"/>
            <a:ext cx="91440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Delivery Waste Collection</a:t>
            </a:r>
            <a:endParaRPr lang="en-Z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xmlns="" id="{5737A786-5C27-499A-9D85-54AD903FA9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18487" cy="3671887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Many cities spend on average 20-50% of their budgets on solid waste, Mangaung is no exception, environmental issues are expensive. 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The city’s fleet has aged, and currently the city has 15 operational trucks for waste collection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The city require </a:t>
            </a:r>
            <a:r>
              <a:rPr lang="en-US" alt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40 trucks for domestic collection</a:t>
            </a:r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alt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4 trucks for public cleansing</a:t>
            </a:r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alt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10 trucks for trade waste </a:t>
            </a:r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and various fleet and equipment for landfills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Training of law enforcement on the enforcement of by-laws with enforcement of bylaws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en-US" sz="16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7D0042-3C3C-468B-BCBF-628840AC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9E096-3245-4FFC-B0E4-4E71C50B4BB5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21</a:t>
            </a:fld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FF7EFCE0-0A73-44F5-BBF9-BB63913B379A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altLang="en-US" sz="3200" b="1" kern="0" dirty="0">
                <a:solidFill>
                  <a:schemeClr val="bg1"/>
                </a:solidFill>
              </a:rPr>
              <a:t>Municipal Service Delivery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A13FCB-60A2-46E4-A006-64C844A01837}"/>
              </a:ext>
            </a:extLst>
          </p:cNvPr>
          <p:cNvSpPr txBox="1"/>
          <p:nvPr/>
        </p:nvSpPr>
        <p:spPr>
          <a:xfrm>
            <a:off x="0" y="500063"/>
            <a:ext cx="91440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Waste collection: Intergovernmental Interventions Required </a:t>
            </a:r>
            <a:endParaRPr lang="en-Z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238" y="169103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Delivery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7238" y="1484784"/>
            <a:ext cx="8653008" cy="4541267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None/>
            </a:pPr>
            <a:endParaRPr lang="en-ZA" sz="20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8302FCC-CE30-F143-9B1E-8A8125F01CE4}" type="slidenum">
              <a:rPr lang="en-US" sz="1100" b="0">
                <a:solidFill>
                  <a:srgbClr val="595959"/>
                </a:solidFill>
                <a:latin typeface="Arial" charset="0"/>
              </a:rPr>
              <a:pPr eaLnBrk="1" hangingPunct="1"/>
              <a:t>22</a:t>
            </a:fld>
            <a:endParaRPr lang="en-US" sz="1100" b="0" dirty="0">
              <a:solidFill>
                <a:srgbClr val="595959"/>
              </a:solidFill>
              <a:latin typeface="Arial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B3E0A06-3FE7-45E3-B03A-F71F6FDB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9522388"/>
              </p:ext>
            </p:extLst>
          </p:nvPr>
        </p:nvGraphicFramePr>
        <p:xfrm>
          <a:off x="251520" y="2057399"/>
          <a:ext cx="4572000" cy="396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93F38EB1-9ECC-40B5-A6FF-99B7D1B7CD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87638018"/>
              </p:ext>
            </p:extLst>
          </p:nvPr>
        </p:nvGraphicFramePr>
        <p:xfrm>
          <a:off x="4283968" y="2057400"/>
          <a:ext cx="457200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4751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D01BEB-ADFC-4C0B-9DAC-6E9965139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218487" cy="36718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The city is faced with the challenge of regular maintenance of recreational centres and parks due to limited resources.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However, the city developed 2 parks in the current financial year – one in </a:t>
            </a:r>
            <a:r>
              <a:rPr lang="en-ZA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Soutpan</a:t>
            </a: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and one in </a:t>
            </a:r>
            <a:r>
              <a:rPr lang="en-ZA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Wepener</a:t>
            </a: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to the tune of R2 million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The city has allocated R6.5 million to upscale the maintenance and upgrading of recreational centres and parks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ZA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r>
              <a:rPr lang="en-ZA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Intergovernmental Intervention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GB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At least 2 additional parks for each town in </a:t>
            </a:r>
            <a:r>
              <a:rPr lang="en-GB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Dewetsdorp</a:t>
            </a:r>
            <a:r>
              <a:rPr lang="en-GB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GB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Soutpan</a:t>
            </a:r>
            <a:r>
              <a:rPr lang="en-GB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and </a:t>
            </a:r>
            <a:r>
              <a:rPr lang="en-GB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Wepener</a:t>
            </a:r>
            <a:r>
              <a:rPr lang="en-GB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with a budget of R1.5 million for each park</a:t>
            </a:r>
            <a:endParaRPr lang="en-ZA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3 regional parks are envisaged by the city and cost almost R50 million  </a:t>
            </a:r>
            <a:endParaRPr lang="en-ZA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107B22-26E8-4C1F-8563-36E6A6AA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2DB43-58EA-4C11-B802-4EC7C8EC74D9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23</a:t>
            </a:fld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8D071B16-6603-435A-825C-E4836496D46B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altLang="en-US" sz="3200" b="1" kern="0" dirty="0">
                <a:solidFill>
                  <a:schemeClr val="bg1"/>
                </a:solidFill>
              </a:rPr>
              <a:t>Municipal Service Delivery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0C7045-647D-4265-BB89-C7A61F92CED8}"/>
              </a:ext>
            </a:extLst>
          </p:cNvPr>
          <p:cNvSpPr txBox="1"/>
          <p:nvPr/>
        </p:nvSpPr>
        <p:spPr>
          <a:xfrm>
            <a:off x="0" y="500063"/>
            <a:ext cx="91440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Recreational Facilities and Parks</a:t>
            </a:r>
            <a:endParaRPr lang="en-Z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69271A-6B12-4091-93DB-122E82CA0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3" y="890588"/>
            <a:ext cx="9144000" cy="367188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endParaRPr lang="en-ZA" sz="1800" b="1" i="1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To highlight mega human settlements projects the city is implementing to deliver sustainable and integrated human settlements:</a:t>
            </a:r>
          </a:p>
          <a:p>
            <a:pPr lvl="1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Hillside View</a:t>
            </a:r>
          </a:p>
          <a:p>
            <a:pPr lvl="1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Vista Park 2 and 3</a:t>
            </a:r>
          </a:p>
          <a:p>
            <a:pPr lvl="1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Estoire</a:t>
            </a:r>
            <a:r>
              <a:rPr lang="en-GB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and Raceway</a:t>
            </a:r>
          </a:p>
          <a:p>
            <a:pPr lvl="1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Airport Development Node</a:t>
            </a: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The developments are mixed-use programmes integrating the surrounding areas</a:t>
            </a: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Multi-year projects (10-15 years) with high social  &amp; economic impacts; high employments prospects linked to construction phases and permanent employment during operation</a:t>
            </a:r>
          </a:p>
          <a:p>
            <a:pPr marL="285750" indent="-28575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Projects creates value, reduce unemployment, inequality, poverty, promotes integration &amp; transform the space in the city </a:t>
            </a:r>
            <a:endParaRPr lang="en-GB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BFFD5F-57AA-439E-8B01-C26482F5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09085-5444-4E20-9275-0EABC1294ED0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24</a:t>
            </a:fld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AD61711-C6E9-44DC-B799-AD25AC59B2A7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altLang="en-US" sz="3200" b="1" kern="0" dirty="0">
                <a:solidFill>
                  <a:schemeClr val="bg1"/>
                </a:solidFill>
              </a:rPr>
              <a:t>High Impact Programmes (CLDP)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D8AFD0-2F14-4CE8-BDA1-4CDDD28D1495}"/>
              </a:ext>
            </a:extLst>
          </p:cNvPr>
          <p:cNvSpPr txBox="1"/>
          <p:nvPr/>
        </p:nvSpPr>
        <p:spPr>
          <a:xfrm>
            <a:off x="0" y="500063"/>
            <a:ext cx="91440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Delivery of Sustainable Human Settlements</a:t>
            </a:r>
            <a:endParaRPr lang="en-Z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238" y="169103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Delivery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8302FCC-CE30-F143-9B1E-8A8125F01CE4}" type="slidenum">
              <a:rPr lang="en-US" sz="1100" b="0">
                <a:solidFill>
                  <a:srgbClr val="595959"/>
                </a:solidFill>
                <a:latin typeface="Arial" charset="0"/>
              </a:rPr>
              <a:pPr eaLnBrk="1" hangingPunct="1"/>
              <a:t>25</a:t>
            </a:fld>
            <a:endParaRPr lang="en-US" sz="1100" b="0" dirty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D69510-20CA-4842-B243-3796A41E8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B616CA89-36B9-49F7-BB4A-D6D67430E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0337200"/>
              </p:ext>
            </p:extLst>
          </p:nvPr>
        </p:nvGraphicFramePr>
        <p:xfrm>
          <a:off x="251520" y="1598612"/>
          <a:ext cx="4752528" cy="475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5B75A038-F82A-40B8-970F-9C6FA7B373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5998535"/>
              </p:ext>
            </p:extLst>
          </p:nvPr>
        </p:nvGraphicFramePr>
        <p:xfrm>
          <a:off x="4716016" y="1597820"/>
          <a:ext cx="4078734" cy="461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81483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238" y="169103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and Management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1864" y="1484784"/>
            <a:ext cx="8653008" cy="4541267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Municipal Capacity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None/>
            </a:pPr>
            <a:endParaRPr lang="en-ZA" sz="20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8302FCC-CE30-F143-9B1E-8A8125F01CE4}" type="slidenum">
              <a:rPr lang="en-US" sz="1100" b="0">
                <a:solidFill>
                  <a:srgbClr val="595959"/>
                </a:solidFill>
                <a:latin typeface="Arial" charset="0"/>
              </a:rPr>
              <a:pPr eaLnBrk="1" hangingPunct="1"/>
              <a:t>26</a:t>
            </a:fld>
            <a:endParaRPr lang="en-US" sz="1100" b="0" dirty="0">
              <a:solidFill>
                <a:srgbClr val="595959"/>
              </a:solidFill>
              <a:latin typeface="Arial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E448BF8D-3C57-4021-9FF6-52D5ECAD9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7990913"/>
              </p:ext>
            </p:extLst>
          </p:nvPr>
        </p:nvGraphicFramePr>
        <p:xfrm>
          <a:off x="395536" y="2075264"/>
          <a:ext cx="8352927" cy="482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353096568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99601941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xmlns="" val="1797634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Description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Employees No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Vacancies No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09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Corporate Services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419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185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61773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Economic and Rural Development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27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37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93838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Engineering Services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767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1 094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901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Finance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285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202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964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Human Settlements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157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154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698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Office of the City Manager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389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184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92146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Planning 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90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174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6891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Social Services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812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742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9016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Strategic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Programmes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 and Service Delivery Monitoring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64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66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4785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Waste and Fleet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615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479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64179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Municipal Police Services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7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0150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Total </a:t>
                      </a:r>
                      <a:endParaRPr lang="en-ZA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3 626</a:t>
                      </a:r>
                      <a:endParaRPr lang="en-ZA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3 324 </a:t>
                      </a:r>
                      <a:endParaRPr lang="en-ZA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30538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2797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D21D04B-E0B7-4ADB-8CDF-7CF78CA975EC}"/>
              </a:ext>
            </a:extLst>
          </p:cNvPr>
          <p:cNvSpPr txBox="1">
            <a:spLocks/>
          </p:cNvSpPr>
          <p:nvPr/>
        </p:nvSpPr>
        <p:spPr>
          <a:xfrm>
            <a:off x="1082824" y="3896022"/>
            <a:ext cx="7809656" cy="2104735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en-ZA" sz="1350" b="1" dirty="0">
              <a:solidFill>
                <a:prstClr val="white">
                  <a:lumMod val="50000"/>
                </a:prstClr>
              </a:solidFill>
              <a:latin typeface="Tw Cen MT" panose="020B0602020104020603" pitchFamily="34" charset="0"/>
              <a:ea typeface="Calibri"/>
              <a:cs typeface="Times New Roman"/>
            </a:endParaRPr>
          </a:p>
          <a:p>
            <a:pPr>
              <a:buFont typeface="+mj-lt"/>
              <a:buAutoNum type="arabicPeriod"/>
              <a:defRPr/>
            </a:pPr>
            <a:endParaRPr lang="en-ZA" sz="1350" b="1" dirty="0">
              <a:solidFill>
                <a:prstClr val="white">
                  <a:lumMod val="50000"/>
                </a:prstClr>
              </a:solidFill>
              <a:latin typeface="Tw Cen MT" panose="020B0602020104020603" pitchFamily="34" charset="0"/>
              <a:ea typeface="Calibri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lang="en-ZA" sz="1350" b="1" dirty="0">
              <a:solidFill>
                <a:prstClr val="white">
                  <a:lumMod val="50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35843" name="Content Placeholder 1">
            <a:extLst>
              <a:ext uri="{FF2B5EF4-FFF2-40B4-BE49-F238E27FC236}">
                <a16:creationId xmlns:a16="http://schemas.microsoft.com/office/drawing/2014/main" xmlns="" id="{BB0A09D3-F3CE-4BF6-9696-7E4621EB21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5275" y="1827213"/>
            <a:ext cx="8597900" cy="3862387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altLang="en-US" sz="2400"/>
              <a:t>.</a:t>
            </a:r>
          </a:p>
          <a:p>
            <a:pPr marL="214313" indent="-214313">
              <a:lnSpc>
                <a:spcPct val="110000"/>
              </a:lnSpc>
              <a:spcBef>
                <a:spcPct val="0"/>
              </a:spcBef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ZA" altLang="en-US" sz="240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13C1A4A-269C-48C3-AC27-5AE663C70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0115573"/>
              </p:ext>
            </p:extLst>
          </p:nvPr>
        </p:nvGraphicFramePr>
        <p:xfrm>
          <a:off x="11113" y="1325563"/>
          <a:ext cx="9132887" cy="491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9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83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3655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Estimated Projects Costs</a:t>
                      </a:r>
                    </a:p>
                  </a:txBody>
                  <a:tcPr marL="68580" marR="68580" marT="34291" marB="3429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Vista Park 2 (</a:t>
                      </a:r>
                      <a:r>
                        <a:rPr lang="en-ZA" altLang="en-US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Bloemfontein X251)</a:t>
                      </a:r>
                      <a:endParaRPr lang="en-ZA" sz="1800" b="0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 5.7 billion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089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Vista Park 3 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Ext’s 256-266)</a:t>
                      </a:r>
                      <a:endParaRPr lang="en-ZA" sz="1800" b="0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R6.8 billion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414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ZA" sz="1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T="34291" marB="34291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R12.5 billion</a:t>
                      </a:r>
                    </a:p>
                  </a:txBody>
                  <a:tcPr marL="68580" marR="68580" marT="34291" marB="34291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3695">
                <a:tc gridSpan="2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Both projects developed Financial Plans and Ready for implementation.</a:t>
                      </a:r>
                    </a:p>
                    <a:p>
                      <a:pPr marL="457200" indent="-457200" algn="l">
                        <a:lnSpc>
                          <a:spcPct val="13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Private Sector </a:t>
                      </a:r>
                    </a:p>
                    <a:p>
                      <a:pPr marL="457200" indent="-457200" algn="l">
                        <a:lnSpc>
                          <a:spcPct val="13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Government </a:t>
                      </a:r>
                    </a:p>
                    <a:p>
                      <a:pPr marL="457200" indent="-457200" algn="l">
                        <a:lnSpc>
                          <a:spcPct val="13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DFI</a:t>
                      </a:r>
                      <a:endParaRPr lang="en-ZA" sz="18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34291" marB="34291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xmlns="" id="{994D750A-CA7B-4D86-90DF-C2E365B8F4E9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altLang="en-US" sz="3200" b="1" kern="0" dirty="0">
                <a:solidFill>
                  <a:schemeClr val="bg1"/>
                </a:solidFill>
              </a:rPr>
              <a:t>High Impact Programmes (CLDP)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DE170D-C4FC-406C-A5B3-83DA665433FC}"/>
              </a:ext>
            </a:extLst>
          </p:cNvPr>
          <p:cNvSpPr txBox="1"/>
          <p:nvPr/>
        </p:nvSpPr>
        <p:spPr>
          <a:xfrm>
            <a:off x="0" y="500063"/>
            <a:ext cx="91440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Delivery of Sustainable Human Settlements (Socio-economic Investment Opportunities)</a:t>
            </a:r>
            <a:endParaRPr lang="en-Z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7">
            <a:extLst>
              <a:ext uri="{FF2B5EF4-FFF2-40B4-BE49-F238E27FC236}">
                <a16:creationId xmlns:a16="http://schemas.microsoft.com/office/drawing/2014/main" xmlns="" id="{5E2A7D5F-46C5-4380-9850-95FDE80B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BA4C0-600E-4FFA-AFA1-6300BB02DD88}" type="slidenum">
              <a:rPr lang="en-US" altLang="en-US" smtClean="0">
                <a:solidFill>
                  <a:srgbClr val="FFFFFF"/>
                </a:solidFill>
              </a:rPr>
              <a:pPr/>
              <a:t>28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xmlns="" id="{94884BC1-5E21-472F-8386-A19AB8229E4F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altLang="en-US" sz="3200" b="1" kern="0" dirty="0">
                <a:solidFill>
                  <a:schemeClr val="bg1"/>
                </a:solidFill>
              </a:rPr>
              <a:t>High Impact Programmes (CLDP)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70943F-7E0D-44DD-BF1E-C1DA20B99C2C}"/>
              </a:ext>
            </a:extLst>
          </p:cNvPr>
          <p:cNvSpPr txBox="1"/>
          <p:nvPr/>
        </p:nvSpPr>
        <p:spPr>
          <a:xfrm>
            <a:off x="11113" y="520700"/>
            <a:ext cx="91440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Delivery of Sustainable Human Settlements (Expenditure Vista Park 2 and 3 Progress - Realignment of Bulk Water and Sewer Infrastructure)</a:t>
            </a:r>
            <a:endParaRPr lang="en-Z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C0DDF07-F5E3-4DC1-8BC7-C8F6CB862893}"/>
              </a:ext>
            </a:extLst>
          </p:cNvPr>
          <p:cNvSpPr/>
          <p:nvPr/>
        </p:nvSpPr>
        <p:spPr>
          <a:xfrm>
            <a:off x="250825" y="1577975"/>
            <a:ext cx="8893175" cy="45148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eaLnBrk="1" hangingPunct="1">
              <a:lnSpc>
                <a:spcPct val="130000"/>
              </a:lnSpc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ZA" alt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R49m (Incl. VAT): Realignment of the bulk  water and sewer pipes: (</a:t>
            </a:r>
            <a:r>
              <a:rPr lang="en-ZA" alt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2018 /2019 FY</a:t>
            </a:r>
            <a:r>
              <a:rPr lang="en-ZA" alt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) </a:t>
            </a:r>
          </a:p>
          <a:p>
            <a:pPr marL="600075" lvl="1" indent="-257175" eaLnBrk="1" hangingPunct="1">
              <a:lnSpc>
                <a:spcPct val="130000"/>
              </a:lnSpc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ZA" alt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Vista Park 2  -  R 24m </a:t>
            </a:r>
          </a:p>
          <a:p>
            <a:pPr marL="600075" lvl="1" indent="-257175" eaLnBrk="1" hangingPunct="1">
              <a:lnSpc>
                <a:spcPct val="130000"/>
              </a:lnSpc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ZA" alt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Vista Park 3  -  R 25m</a:t>
            </a:r>
          </a:p>
          <a:p>
            <a:pPr indent="-457200" eaLnBrk="1" hangingPunct="1">
              <a:lnSpc>
                <a:spcPct val="130000"/>
              </a:lnSpc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ZA" alt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Construction progress: </a:t>
            </a:r>
            <a:r>
              <a:rPr lang="en-ZA" alt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Vista Park 2 </a:t>
            </a:r>
            <a:r>
              <a:rPr lang="en-ZA" alt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- at 96%  on both water and sewer pipes</a:t>
            </a:r>
          </a:p>
          <a:p>
            <a:pPr indent="-457200" eaLnBrk="1" hangingPunct="1">
              <a:lnSpc>
                <a:spcPct val="130000"/>
              </a:lnSpc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ZA" alt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Budget spending to date on </a:t>
            </a:r>
            <a:r>
              <a:rPr lang="en-ZA" alt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Vista Park 2: R 24m </a:t>
            </a:r>
          </a:p>
          <a:p>
            <a:pPr indent="-457200" eaLnBrk="1" hangingPunct="1">
              <a:lnSpc>
                <a:spcPct val="130000"/>
              </a:lnSpc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ZA" alt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Construction progress: </a:t>
            </a:r>
            <a:r>
              <a:rPr lang="en-US" alt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Vista 3</a:t>
            </a:r>
            <a:r>
              <a:rPr lang="en-US" alt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 is 100% on  water pipes. Certificate issued</a:t>
            </a:r>
          </a:p>
          <a:p>
            <a:pPr indent="-457200" eaLnBrk="1" hangingPunct="1">
              <a:lnSpc>
                <a:spcPct val="130000"/>
              </a:lnSpc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Practical completion is reached on the sewer pipe and completion certificate issued</a:t>
            </a:r>
          </a:p>
          <a:p>
            <a:pPr indent="-457200" eaLnBrk="1" hangingPunct="1">
              <a:lnSpc>
                <a:spcPct val="130000"/>
              </a:lnSpc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ZA" alt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Budget spending to date on </a:t>
            </a:r>
            <a:r>
              <a:rPr lang="en-ZA" alt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Vista Park 3: R 25m </a:t>
            </a:r>
          </a:p>
          <a:p>
            <a:pPr indent="457200" eaLnBrk="1" hangingPunct="1">
              <a:lnSpc>
                <a:spcPct val="130000"/>
              </a:lnSpc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ZA" alt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Vista Park 3 is allocated R 27.5 m in the current </a:t>
            </a:r>
            <a:r>
              <a:rPr lang="en-ZA" alt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FY (2020/21) </a:t>
            </a:r>
            <a:r>
              <a:rPr lang="en-ZA" alt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for internal service installation</a:t>
            </a:r>
          </a:p>
          <a:p>
            <a:pPr indent="-457200" eaLnBrk="1" hangingPunct="1">
              <a:lnSpc>
                <a:spcPct val="130000"/>
              </a:lnSpc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ZA" alt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Vista Park 2 is allocated R 14m in the current </a:t>
            </a:r>
            <a:r>
              <a:rPr lang="en-ZA" alt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FY (2020/21) </a:t>
            </a:r>
            <a:r>
              <a:rPr lang="en-ZA" alt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for internal services installation</a:t>
            </a:r>
          </a:p>
          <a:p>
            <a:pPr>
              <a:lnSpc>
                <a:spcPct val="130000"/>
              </a:lnSpc>
              <a:spcAft>
                <a:spcPts val="900"/>
              </a:spcAft>
              <a:defRPr/>
            </a:pPr>
            <a:endParaRPr lang="en-ZA" altLang="en-US" sz="15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CC8AB31-EC07-4FA8-8CC3-870C1E684E2B}"/>
              </a:ext>
            </a:extLst>
          </p:cNvPr>
          <p:cNvSpPr txBox="1">
            <a:spLocks/>
          </p:cNvSpPr>
          <p:nvPr/>
        </p:nvSpPr>
        <p:spPr>
          <a:xfrm>
            <a:off x="1082824" y="3896022"/>
            <a:ext cx="7809656" cy="2104735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en-ZA" sz="1350" b="1" dirty="0">
              <a:latin typeface="Tw Cen MT" panose="020B0602020104020603" pitchFamily="34" charset="0"/>
              <a:ea typeface="Calibri"/>
              <a:cs typeface="Times New Roman"/>
            </a:endParaRPr>
          </a:p>
          <a:p>
            <a:pPr>
              <a:buFont typeface="+mj-lt"/>
              <a:buAutoNum type="arabicPeriod"/>
              <a:defRPr/>
            </a:pPr>
            <a:endParaRPr lang="en-ZA" sz="1350" b="1" dirty="0">
              <a:latin typeface="Tw Cen MT" panose="020B0602020104020603" pitchFamily="34" charset="0"/>
              <a:ea typeface="Calibri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lang="en-ZA" sz="1350" b="1" dirty="0">
              <a:latin typeface="Tw Cen MT" panose="020B0602020104020603" pitchFamily="34" charset="0"/>
            </a:endParaRPr>
          </a:p>
        </p:txBody>
      </p:sp>
      <p:sp>
        <p:nvSpPr>
          <p:cNvPr id="38915" name="Content Placeholder 1">
            <a:extLst>
              <a:ext uri="{FF2B5EF4-FFF2-40B4-BE49-F238E27FC236}">
                <a16:creationId xmlns:a16="http://schemas.microsoft.com/office/drawing/2014/main" xmlns="" id="{5060049F-5DC5-49FB-98AB-879834E513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5275" y="1827213"/>
            <a:ext cx="8597900" cy="3862387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altLang="en-US" sz="2400"/>
              <a:t>.</a:t>
            </a:r>
          </a:p>
          <a:p>
            <a:pPr marL="214313" indent="-214313">
              <a:lnSpc>
                <a:spcPct val="110000"/>
              </a:lnSpc>
              <a:spcBef>
                <a:spcPct val="0"/>
              </a:spcBef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ZA" altLang="en-US" sz="240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CADC72B-AC63-4382-BA32-A1EC18D52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8917615"/>
              </p:ext>
            </p:extLst>
          </p:nvPr>
        </p:nvGraphicFramePr>
        <p:xfrm>
          <a:off x="0" y="1403350"/>
          <a:ext cx="9144000" cy="4954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5946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Socio-Economic Benefits (est. per project - construction)</a:t>
                      </a:r>
                    </a:p>
                  </a:txBody>
                  <a:tcPr marL="68580" marR="68580" marT="34287" marB="34287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413">
                <a:tc row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Targeted Outcomes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413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Number 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Profile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Type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Outcomes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076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Individuals</a:t>
                      </a: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3500</a:t>
                      </a: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Youth, Women &amp; Disabled</a:t>
                      </a: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Construction, sales, admin, entrepreneurs</a:t>
                      </a: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Certificates, skills</a:t>
                      </a: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969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SMMEs</a:t>
                      </a: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Youth, Women</a:t>
                      </a: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All types</a:t>
                      </a: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Registrations, Institutions</a:t>
                      </a: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413">
                <a:tc gridSpan="5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Employment Opportunities</a:t>
                      </a: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413">
                <a:tc row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Job Creation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969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BBB-EE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Women 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Youth 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Persons with Disabilities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41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Quantity </a:t>
                      </a: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11 200</a:t>
                      </a: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8400</a:t>
                      </a: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8400</a:t>
                      </a: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  <a:endParaRPr lang="en-ZA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6413"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Total cobs to be created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28 000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7" marB="34287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xmlns="" id="{51F4E377-DF48-42B4-A44B-76A2EC9FB1CC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altLang="en-US" sz="3200" b="1" kern="0" dirty="0">
                <a:solidFill>
                  <a:schemeClr val="tx1"/>
                </a:solidFill>
              </a:rPr>
              <a:t>High Impact Programmes (CLDP)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C7F8B4-C917-4D0A-8827-BB89EB8F0AA1}"/>
              </a:ext>
            </a:extLst>
          </p:cNvPr>
          <p:cNvSpPr txBox="1"/>
          <p:nvPr/>
        </p:nvSpPr>
        <p:spPr>
          <a:xfrm>
            <a:off x="0" y="500063"/>
            <a:ext cx="91440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Delivery of Sustainable Human Settlements (Socio-economic Investment Opportunities)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238" y="169103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Socio-Economic Intelligence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7238" y="1484784"/>
            <a:ext cx="8653008" cy="4541267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Ailing economy, load-shedding, credit-rating downgrades, service delivery protests, low consumer and business confidence, aggravated by COVID-19.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Navigating uncertainty through evidence-based planning to inform integrated planning and budgeting; </a:t>
            </a:r>
            <a:r>
              <a:rPr lang="en-Z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fair, equitable and sustainable distribution of limited financial resources while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supporting good governance, financial sustainability.</a:t>
            </a:r>
          </a:p>
          <a:p>
            <a:pPr algn="just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Disaggregates economic data to a district and local government level. 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Trends also reflect on the impact of implementation of municipal services and </a:t>
            </a:r>
            <a:r>
              <a:rPr lang="en-US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programmes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None/>
            </a:pPr>
            <a:endParaRPr lang="en-ZA" sz="20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8302FCC-CE30-F143-9B1E-8A8125F01CE4}" type="slidenum">
              <a:rPr lang="en-US" sz="1100" b="0">
                <a:solidFill>
                  <a:srgbClr val="595959"/>
                </a:solidFill>
                <a:latin typeface="Arial" charset="0"/>
              </a:rPr>
              <a:pPr eaLnBrk="1" hangingPunct="1"/>
              <a:t>3</a:t>
            </a:fld>
            <a:endParaRPr lang="en-US" sz="1100" b="0" dirty="0">
              <a:solidFill>
                <a:srgbClr val="59595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642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A9B94510-F66E-4423-8B5B-52AAE1A64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0638" y="1360488"/>
            <a:ext cx="6562725" cy="4429125"/>
          </a:xfrm>
        </p:spPr>
        <p:txBody>
          <a:bodyPr/>
          <a:lstStyle/>
          <a:p>
            <a:pPr marL="342900" lvl="1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sz="2100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None/>
              <a:defRPr/>
            </a:pPr>
            <a:endParaRPr lang="en-US" sz="2100" dirty="0"/>
          </a:p>
        </p:txBody>
      </p:sp>
      <p:sp>
        <p:nvSpPr>
          <p:cNvPr id="39939" name="Slide Number Placeholder 7">
            <a:extLst>
              <a:ext uri="{FF2B5EF4-FFF2-40B4-BE49-F238E27FC236}">
                <a16:creationId xmlns:a16="http://schemas.microsoft.com/office/drawing/2014/main" xmlns="" id="{242B3D6A-8241-4220-BC37-654DB42B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E27DC3-5845-4D20-BC23-3D1151BC3D28}" type="slidenum"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/>
              <a:t>30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F37AAD8-8CAD-43E4-9431-9C1CA8DAA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8981230"/>
              </p:ext>
            </p:extLst>
          </p:nvPr>
        </p:nvGraphicFramePr>
        <p:xfrm>
          <a:off x="539750" y="1571625"/>
          <a:ext cx="8147050" cy="3897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8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2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59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PROGRAMME</a:t>
                      </a:r>
                    </a:p>
                  </a:txBody>
                  <a:tcPr marL="68584" marR="68584" marT="34288" marB="3428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EXPECTED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4" marR="68584" marT="34288" marB="342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COMPLETED </a:t>
                      </a:r>
                    </a:p>
                  </a:txBody>
                  <a:tcPr marL="68584" marR="68584" marT="34288" marB="342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9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BNG</a:t>
                      </a:r>
                    </a:p>
                  </a:txBody>
                  <a:tcPr marL="68584" marR="6858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1 200</a:t>
                      </a:r>
                    </a:p>
                  </a:txBody>
                  <a:tcPr marL="68584" marR="6858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600</a:t>
                      </a:r>
                    </a:p>
                  </a:txBody>
                  <a:tcPr marL="68584" marR="68584" marT="34288" marB="3428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69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Military Veterans</a:t>
                      </a:r>
                    </a:p>
                  </a:txBody>
                  <a:tcPr marL="68584" marR="6858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68584" marR="6858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68584" marR="68584" marT="34288" marB="3428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69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Land Restitution</a:t>
                      </a:r>
                    </a:p>
                  </a:txBody>
                  <a:tcPr marL="68584" marR="6858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68584" marR="68584" marT="34288" marB="342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68584" marR="68584" marT="34288" marB="3428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5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Social Housing </a:t>
                      </a:r>
                    </a:p>
                  </a:txBody>
                  <a:tcPr marL="68584" marR="68584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402 (phase 1)</a:t>
                      </a:r>
                    </a:p>
                  </a:txBody>
                  <a:tcPr marL="68584" marR="68584" marT="34288" marB="342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68584" marR="68584" marT="34288" marB="3428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itle 4">
            <a:extLst>
              <a:ext uri="{FF2B5EF4-FFF2-40B4-BE49-F238E27FC236}">
                <a16:creationId xmlns:a16="http://schemas.microsoft.com/office/drawing/2014/main" xmlns="" id="{EAEE3F09-E12D-4F89-9D9F-7E0B117C95BF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altLang="en-US" sz="3200" b="1" kern="0" dirty="0">
                <a:solidFill>
                  <a:schemeClr val="bg1"/>
                </a:solidFill>
              </a:rPr>
              <a:t>High Impact Programmes (CLDP)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FCCEDA7-BAFD-4F3D-9E79-0D983F3061C7}"/>
              </a:ext>
            </a:extLst>
          </p:cNvPr>
          <p:cNvSpPr txBox="1"/>
          <p:nvPr/>
        </p:nvSpPr>
        <p:spPr>
          <a:xfrm>
            <a:off x="0" y="500063"/>
            <a:ext cx="91440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Delivery of Sustainable Human Settlements (Residential Typology Mixes)</a:t>
            </a:r>
            <a:endParaRPr lang="en-ZA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94F0A6-8594-4041-A9C7-4BC4D6BD2215}"/>
              </a:ext>
            </a:extLst>
          </p:cNvPr>
          <p:cNvSpPr txBox="1"/>
          <p:nvPr/>
        </p:nvSpPr>
        <p:spPr>
          <a:xfrm>
            <a:off x="755650" y="1052513"/>
            <a:ext cx="7200900" cy="53673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ED644A-0D97-4FE7-83DF-6F714364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C9105-1B98-4150-AF14-15506B42168B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31</a:t>
            </a:fld>
            <a:endParaRPr lang="en-US" sz="1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1A083A88-4C50-4209-8A9B-448328B30BC7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altLang="en-US" sz="3200" b="1" kern="0" dirty="0">
                <a:solidFill>
                  <a:schemeClr val="bg1"/>
                </a:solidFill>
              </a:rPr>
              <a:t>High Impact Programmes (CLDP)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88C2F6-A8D7-487A-B43A-E386D7E9EFE5}"/>
              </a:ext>
            </a:extLst>
          </p:cNvPr>
          <p:cNvSpPr txBox="1"/>
          <p:nvPr/>
        </p:nvSpPr>
        <p:spPr>
          <a:xfrm>
            <a:off x="0" y="500063"/>
            <a:ext cx="91440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Currently Implemented and Further Intergovernmental Intervention Required </a:t>
            </a:r>
            <a:endParaRPr lang="en-ZA" dirty="0"/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xmlns="" id="{0D609B66-F959-41D5-84CB-47C719C5A20A}"/>
              </a:ext>
            </a:extLst>
          </p:cNvPr>
          <p:cNvSpPr/>
          <p:nvPr/>
        </p:nvSpPr>
        <p:spPr>
          <a:xfrm>
            <a:off x="5508625" y="2924175"/>
            <a:ext cx="2159000" cy="1584325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6"/>
                </a:solidFill>
                <a:latin typeface="Century Gothic" panose="020B0502020202020204" pitchFamily="34" charset="0"/>
              </a:rPr>
              <a:t>Steel Manufacturing Plant</a:t>
            </a:r>
            <a:endParaRPr lang="en-ZA" sz="16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Plaque 7">
            <a:extLst>
              <a:ext uri="{FF2B5EF4-FFF2-40B4-BE49-F238E27FC236}">
                <a16:creationId xmlns:a16="http://schemas.microsoft.com/office/drawing/2014/main" xmlns="" id="{DB6D6138-B248-4A90-A4EC-6CAE3ED7B27B}"/>
              </a:ext>
            </a:extLst>
          </p:cNvPr>
          <p:cNvSpPr/>
          <p:nvPr/>
        </p:nvSpPr>
        <p:spPr>
          <a:xfrm>
            <a:off x="1042988" y="2924175"/>
            <a:ext cx="2160587" cy="1584325"/>
          </a:xfrm>
          <a:prstGeom prst="plaque">
            <a:avLst/>
          </a:prstGeom>
          <a:solidFill>
            <a:schemeClr val="accent4">
              <a:lumMod val="75000"/>
            </a:scheme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Century Gothic" panose="020B0502020202020204" pitchFamily="34" charset="0"/>
              </a:rPr>
              <a:t>Agri-Park</a:t>
            </a:r>
            <a:endParaRPr lang="en-ZA" sz="1600" dirty="0">
              <a:latin typeface="Century Gothic" panose="020B0502020202020204" pitchFamily="34" charset="0"/>
            </a:endParaRPr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xmlns="" id="{F36CDAFF-4C7B-4A0E-BCBF-1764CBEB2FAB}"/>
              </a:ext>
            </a:extLst>
          </p:cNvPr>
          <p:cNvSpPr/>
          <p:nvPr/>
        </p:nvSpPr>
        <p:spPr>
          <a:xfrm>
            <a:off x="1835150" y="1196975"/>
            <a:ext cx="2160588" cy="1584325"/>
          </a:xfrm>
          <a:prstGeom prst="plaqu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6"/>
                </a:solidFill>
                <a:latin typeface="Century Gothic" panose="020B0502020202020204" pitchFamily="34" charset="0"/>
              </a:rPr>
              <a:t>Industrial Park Revitalization</a:t>
            </a:r>
            <a:endParaRPr lang="en-ZA" sz="16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Plaque 9">
            <a:extLst>
              <a:ext uri="{FF2B5EF4-FFF2-40B4-BE49-F238E27FC236}">
                <a16:creationId xmlns:a16="http://schemas.microsoft.com/office/drawing/2014/main" xmlns="" id="{28E7EA96-12EA-44C1-84D9-4BE0A1403C91}"/>
              </a:ext>
            </a:extLst>
          </p:cNvPr>
          <p:cNvSpPr/>
          <p:nvPr/>
        </p:nvSpPr>
        <p:spPr>
          <a:xfrm>
            <a:off x="1835150" y="4724400"/>
            <a:ext cx="2160588" cy="1584325"/>
          </a:xfrm>
          <a:prstGeom prst="plaqu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Century Gothic" panose="020B0502020202020204" pitchFamily="34" charset="0"/>
              </a:rPr>
              <a:t>Township Economy Revitalization </a:t>
            </a:r>
            <a:endParaRPr lang="en-ZA" sz="1600" dirty="0">
              <a:latin typeface="Century Gothic" panose="020B0502020202020204" pitchFamily="34" charset="0"/>
            </a:endParaRP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xmlns="" id="{D8D9C0FC-2B4D-46CA-89B8-7A230DDB0F0A}"/>
              </a:ext>
            </a:extLst>
          </p:cNvPr>
          <p:cNvSpPr/>
          <p:nvPr/>
        </p:nvSpPr>
        <p:spPr>
          <a:xfrm>
            <a:off x="4716463" y="4652963"/>
            <a:ext cx="2159000" cy="1584325"/>
          </a:xfrm>
          <a:prstGeom prst="plaqu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Century Gothic" panose="020B0502020202020204" pitchFamily="34" charset="0"/>
              </a:rPr>
              <a:t>ICT Digital Hub</a:t>
            </a:r>
            <a:endParaRPr lang="en-ZA" sz="1600" dirty="0"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31F5E55-24E9-4EB4-9F68-00A5AF548879}"/>
              </a:ext>
            </a:extLst>
          </p:cNvPr>
          <p:cNvSpPr/>
          <p:nvPr/>
        </p:nvSpPr>
        <p:spPr>
          <a:xfrm>
            <a:off x="3419475" y="3062288"/>
            <a:ext cx="1944688" cy="1446212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Century Gothic" panose="020B0502020202020204" pitchFamily="34" charset="0"/>
              </a:rPr>
              <a:t>IPTN</a:t>
            </a:r>
            <a:endParaRPr lang="en-ZA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Plaque 13">
            <a:extLst>
              <a:ext uri="{FF2B5EF4-FFF2-40B4-BE49-F238E27FC236}">
                <a16:creationId xmlns:a16="http://schemas.microsoft.com/office/drawing/2014/main" xmlns="" id="{5C0D2B5C-A0F5-458A-AA2B-753E681835E2}"/>
              </a:ext>
            </a:extLst>
          </p:cNvPr>
          <p:cNvSpPr/>
          <p:nvPr/>
        </p:nvSpPr>
        <p:spPr>
          <a:xfrm>
            <a:off x="4716463" y="1196975"/>
            <a:ext cx="2159000" cy="1584325"/>
          </a:xfrm>
          <a:prstGeom prst="plaqu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6"/>
                </a:solidFill>
                <a:latin typeface="Century Gothic" panose="020B0502020202020204" pitchFamily="34" charset="0"/>
              </a:rPr>
              <a:t>Mixed Human Settlements</a:t>
            </a:r>
            <a:endParaRPr lang="en-ZA" sz="16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3">
            <a:extLst>
              <a:ext uri="{FF2B5EF4-FFF2-40B4-BE49-F238E27FC236}">
                <a16:creationId xmlns:a16="http://schemas.microsoft.com/office/drawing/2014/main" xmlns="" id="{82C3127E-E8C0-4DB4-8727-349741560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68413"/>
            <a:ext cx="7993063" cy="4897437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ZA" alt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28EE065-C933-47B2-AAD1-32E39F92C12C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3200" b="1" kern="0" dirty="0">
                <a:solidFill>
                  <a:schemeClr val="bg1"/>
                </a:solidFill>
              </a:rPr>
              <a:t>T</a:t>
            </a:r>
            <a:r>
              <a:rPr lang="en-ZA" altLang="en-US" sz="3200" b="1" kern="0" dirty="0">
                <a:solidFill>
                  <a:schemeClr val="bg1"/>
                </a:solidFill>
              </a:rPr>
              <a:t>he Future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4DA985-D294-4F82-9951-BACAAB769BB4}"/>
              </a:ext>
            </a:extLst>
          </p:cNvPr>
          <p:cNvSpPr txBox="1"/>
          <p:nvPr/>
        </p:nvSpPr>
        <p:spPr>
          <a:xfrm>
            <a:off x="0" y="500063"/>
            <a:ext cx="91440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Turnaround Plan</a:t>
            </a:r>
            <a:endParaRPr lang="en-ZA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5042D56-CCE8-48AC-A52C-E4DE648351F4}"/>
              </a:ext>
            </a:extLst>
          </p:cNvPr>
          <p:cNvSpPr/>
          <p:nvPr/>
        </p:nvSpPr>
        <p:spPr>
          <a:xfrm>
            <a:off x="3203575" y="1628775"/>
            <a:ext cx="2592388" cy="13684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Century Gothic" panose="020B0502020202020204" pitchFamily="34" charset="0"/>
              </a:rPr>
              <a:t>Financial Recovery Plan</a:t>
            </a:r>
            <a:endParaRPr lang="en-ZA" sz="2000" dirty="0"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9A464B4-E43B-4852-B35A-1E5E810669E1}"/>
              </a:ext>
            </a:extLst>
          </p:cNvPr>
          <p:cNvSpPr/>
          <p:nvPr/>
        </p:nvSpPr>
        <p:spPr>
          <a:xfrm>
            <a:off x="755650" y="2997200"/>
            <a:ext cx="2592388" cy="1368425"/>
          </a:xfrm>
          <a:prstGeom prst="round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Century Gothic" panose="020B0502020202020204" pitchFamily="34" charset="0"/>
              </a:rPr>
              <a:t>Economic Recovery Plan</a:t>
            </a:r>
            <a:endParaRPr lang="en-ZA" sz="2000" dirty="0">
              <a:latin typeface="Century Gothic" panose="020B0502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442CF6E-505D-4440-94CB-5656E61866D2}"/>
              </a:ext>
            </a:extLst>
          </p:cNvPr>
          <p:cNvSpPr/>
          <p:nvPr/>
        </p:nvSpPr>
        <p:spPr>
          <a:xfrm>
            <a:off x="5580063" y="2997200"/>
            <a:ext cx="2592387" cy="13684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Century Gothic" panose="020B0502020202020204" pitchFamily="34" charset="0"/>
              </a:rPr>
              <a:t>Mangaung Rural Development Strategy </a:t>
            </a:r>
            <a:endParaRPr lang="en-ZA" sz="2000" dirty="0"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B6F428A-8F93-4436-9921-C0926B94EAD2}"/>
              </a:ext>
            </a:extLst>
          </p:cNvPr>
          <p:cNvSpPr/>
          <p:nvPr/>
        </p:nvSpPr>
        <p:spPr>
          <a:xfrm>
            <a:off x="3203575" y="4365625"/>
            <a:ext cx="2592388" cy="13668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Century Gothic" panose="020B0502020202020204" pitchFamily="34" charset="0"/>
              </a:rPr>
              <a:t>City Development Strategy</a:t>
            </a:r>
            <a:endParaRPr lang="en-ZA" sz="2000" dirty="0">
              <a:latin typeface="Century Gothic" panose="020B0502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7117D4F-41DD-4F0F-96CB-82CD21A2F04F}"/>
              </a:ext>
            </a:extLst>
          </p:cNvPr>
          <p:cNvSpPr/>
          <p:nvPr/>
        </p:nvSpPr>
        <p:spPr>
          <a:xfrm>
            <a:off x="3348038" y="2997200"/>
            <a:ext cx="2232025" cy="13684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Century Gothic" panose="020B0502020202020204" pitchFamily="34" charset="0"/>
              </a:rPr>
              <a:t> One Plan</a:t>
            </a:r>
            <a:endParaRPr lang="en-ZA" sz="20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3068960"/>
            <a:ext cx="4402832" cy="748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None/>
            </a:pPr>
            <a:r>
              <a:rPr lang="en-Z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endParaRPr lang="en-Z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25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238" y="169103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to Outlook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7238" y="1844824"/>
            <a:ext cx="4078739" cy="4248472"/>
          </a:xfrm>
          <a:solidFill>
            <a:schemeClr val="bg2">
              <a:lumMod val="90000"/>
            </a:schemeClr>
          </a:solidFill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None/>
            </a:pPr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Global </a:t>
            </a:r>
          </a:p>
          <a:p>
            <a:pPr algn="just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ZA" sz="14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 crisis such as the global COVID-19 pandemic brings a high level of uncertainty as full impact is unknown and predictions worsen as year progresses.</a:t>
            </a:r>
            <a:endParaRPr lang="en-US" sz="14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ZA" sz="14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Sharp economic downturn expected to have the greatest adverse effect on low-income households, eroding world progress in reducing extreme poverty.</a:t>
            </a:r>
            <a:endParaRPr lang="en-US" sz="14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ZA" sz="14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Geopolitical and trade tensions- tensions between the US and China are ever-mounting recently compounded</a:t>
            </a:r>
            <a:endParaRPr lang="en-US" sz="14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None/>
            </a:pPr>
            <a:endParaRPr lang="en-ZA" sz="14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8302FCC-CE30-F143-9B1E-8A8125F01CE4}" type="slidenum">
              <a:rPr lang="en-US" sz="1100" b="0">
                <a:solidFill>
                  <a:srgbClr val="595959"/>
                </a:solidFill>
                <a:latin typeface="Arial" charset="0"/>
              </a:rPr>
              <a:pPr eaLnBrk="1" hangingPunct="1"/>
              <a:t>4</a:t>
            </a:fld>
            <a:endParaRPr lang="en-US" sz="1100" b="0" dirty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03EC1C0-61AF-4B8C-8678-A45717BC7C14}"/>
              </a:ext>
            </a:extLst>
          </p:cNvPr>
          <p:cNvSpPr txBox="1">
            <a:spLocks/>
          </p:cNvSpPr>
          <p:nvPr/>
        </p:nvSpPr>
        <p:spPr>
          <a:xfrm>
            <a:off x="4644008" y="1268760"/>
            <a:ext cx="4176464" cy="5589240"/>
          </a:xfrm>
          <a:prstGeom prst="rect">
            <a:avLst/>
          </a:prstGeom>
          <a:solidFill>
            <a:schemeClr val="bg2">
              <a:lumMod val="90000"/>
            </a:schemeClr>
          </a:solidFill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itchFamily="34" charset="0"/>
              <a:buChar char="•"/>
              <a:tabLst>
                <a:tab pos="8402638" algn="r"/>
              </a:tabLst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None/>
            </a:pPr>
            <a:r>
              <a:rPr lang="en-ZA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National and Provincial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400" b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The adverse economic climate due to downturn will result in an increase in unemployment and absolute poverty.</a:t>
            </a:r>
            <a:endParaRPr lang="en-US" sz="14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400" b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Increased inequality due to the digital divide. People engaged in the retail, tourism, hospitality, and entertainment industries are most affected in the short run, due to lockdown measures.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400" b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Unreliable and interrupted electricity supply and burden of failing SOEs - significant cost to production and the national fiscus.</a:t>
            </a:r>
            <a:endParaRPr lang="en-US" sz="14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400" b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Government debt levels are soaring and credit rating is deteriorating. 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1400" b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MMM specific:</a:t>
            </a:r>
            <a:r>
              <a:rPr lang="en-US" sz="1400" b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negative  impact of the COVID-19 response on the tourism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High debt levels</a:t>
            </a:r>
            <a:endParaRPr lang="en-ZA" sz="14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09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238" y="169103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 of Growth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7238" y="1484784"/>
            <a:ext cx="8653008" cy="4541267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	 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None/>
            </a:pPr>
            <a:endParaRPr lang="en-ZA" sz="20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8302FCC-CE30-F143-9B1E-8A8125F01CE4}" type="slidenum">
              <a:rPr lang="en-US" sz="1100" b="0">
                <a:solidFill>
                  <a:srgbClr val="595959"/>
                </a:solidFill>
                <a:latin typeface="Arial" charset="0"/>
              </a:rPr>
              <a:pPr eaLnBrk="1" hangingPunct="1"/>
              <a:t>5</a:t>
            </a:fld>
            <a:endParaRPr lang="en-US" sz="1100" b="0" dirty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97C2D83-B6D1-4D30-83F4-97B02CFAC0DD}"/>
              </a:ext>
            </a:extLst>
          </p:cNvPr>
          <p:cNvSpPr/>
          <p:nvPr/>
        </p:nvSpPr>
        <p:spPr>
          <a:xfrm>
            <a:off x="971600" y="1772816"/>
            <a:ext cx="3960440" cy="8640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Tertiary sector </a:t>
            </a:r>
            <a:endParaRPr lang="en-ZA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E85B22B-5CE0-401E-A727-D7CC27D256EE}"/>
              </a:ext>
            </a:extLst>
          </p:cNvPr>
          <p:cNvSpPr/>
          <p:nvPr/>
        </p:nvSpPr>
        <p:spPr>
          <a:xfrm>
            <a:off x="971600" y="2996952"/>
            <a:ext cx="3960440" cy="8640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Community services</a:t>
            </a:r>
            <a:endParaRPr lang="en-ZA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B969367-60C6-44FA-AC16-F9334C34A4A7}"/>
              </a:ext>
            </a:extLst>
          </p:cNvPr>
          <p:cNvSpPr/>
          <p:nvPr/>
        </p:nvSpPr>
        <p:spPr>
          <a:xfrm>
            <a:off x="971600" y="5301208"/>
            <a:ext cx="3960440" cy="8640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Finance </a:t>
            </a:r>
            <a:endParaRPr lang="en-ZA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0CEF945-E7C8-4DDB-B210-3E24541CFAEA}"/>
              </a:ext>
            </a:extLst>
          </p:cNvPr>
          <p:cNvSpPr/>
          <p:nvPr/>
        </p:nvSpPr>
        <p:spPr>
          <a:xfrm>
            <a:off x="5364088" y="1772816"/>
            <a:ext cx="2304256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83.2%</a:t>
            </a:r>
            <a:endParaRPr lang="en-ZA" sz="2200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B0499A3-290D-4E12-8A6C-002AE4D473CD}"/>
              </a:ext>
            </a:extLst>
          </p:cNvPr>
          <p:cNvSpPr/>
          <p:nvPr/>
        </p:nvSpPr>
        <p:spPr>
          <a:xfrm>
            <a:off x="5364088" y="2996952"/>
            <a:ext cx="2304256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33%</a:t>
            </a:r>
            <a:endParaRPr lang="en-ZA" sz="2200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417E8C8-97C9-4B4E-AA20-18D8E417A908}"/>
              </a:ext>
            </a:extLst>
          </p:cNvPr>
          <p:cNvSpPr/>
          <p:nvPr/>
        </p:nvSpPr>
        <p:spPr>
          <a:xfrm>
            <a:off x="5364088" y="4149080"/>
            <a:ext cx="2304256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16.2%</a:t>
            </a:r>
            <a:endParaRPr lang="en-ZA" sz="2200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7C10DAE-0484-4A42-8A4B-E345432ADFD4}"/>
              </a:ext>
            </a:extLst>
          </p:cNvPr>
          <p:cNvSpPr/>
          <p:nvPr/>
        </p:nvSpPr>
        <p:spPr>
          <a:xfrm>
            <a:off x="971600" y="4149080"/>
            <a:ext cx="3960440" cy="8640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Trade </a:t>
            </a:r>
            <a:endParaRPr lang="en-ZA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8EFD159-4DF5-435E-92E1-3EE07AAC85B1}"/>
              </a:ext>
            </a:extLst>
          </p:cNvPr>
          <p:cNvSpPr/>
          <p:nvPr/>
        </p:nvSpPr>
        <p:spPr>
          <a:xfrm>
            <a:off x="5364088" y="5301208"/>
            <a:ext cx="2304256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15.1%</a:t>
            </a:r>
            <a:endParaRPr lang="en-ZA" sz="2200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1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238" y="169103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 and Employment Contribution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7238" y="1484784"/>
            <a:ext cx="8653008" cy="4541267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Mangaung’s</a:t>
            </a: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economy is the largest contributor to the GDP of the FS Province R98.1 </a:t>
            </a:r>
            <a:r>
              <a:rPr lang="en-US" sz="1800">
                <a:solidFill>
                  <a:srgbClr val="002060"/>
                </a:solidFill>
                <a:latin typeface="Century Gothic" panose="020B0502020202020204" pitchFamily="34" charset="0"/>
              </a:rPr>
              <a:t>billion and </a:t>
            </a: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is also one of the most diversified.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Between 2008 and 2017, MMM had an average of 2.3% economic growth rate.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This is credited to the performance of the tertiary sector and in particular, the community sector.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20000"/>
              <a:buNone/>
            </a:pPr>
            <a:endParaRPr lang="en-ZA" sz="18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8302FCC-CE30-F143-9B1E-8A8125F01CE4}" type="slidenum">
              <a:rPr lang="en-US" sz="1100" b="0">
                <a:solidFill>
                  <a:srgbClr val="595959"/>
                </a:solidFill>
                <a:latin typeface="Arial" charset="0"/>
              </a:rPr>
              <a:pPr eaLnBrk="1" hangingPunct="1"/>
              <a:t>6</a:t>
            </a:fld>
            <a:endParaRPr lang="en-US" sz="1100" b="0" dirty="0">
              <a:solidFill>
                <a:srgbClr val="59595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95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238" y="169103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Contribution Province vs Metro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7238" y="1484784"/>
            <a:ext cx="8653008" cy="4541267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20000"/>
              <a:buNone/>
            </a:pPr>
            <a:endParaRPr lang="en-ZA" sz="18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8302FCC-CE30-F143-9B1E-8A8125F01CE4}" type="slidenum">
              <a:rPr lang="en-US" sz="1100" b="0">
                <a:solidFill>
                  <a:srgbClr val="595959"/>
                </a:solidFill>
                <a:latin typeface="Arial" charset="0"/>
              </a:rPr>
              <a:pPr eaLnBrk="1" hangingPunct="1"/>
              <a:t>7</a:t>
            </a:fld>
            <a:endParaRPr lang="en-US" sz="1100" b="0" dirty="0">
              <a:solidFill>
                <a:srgbClr val="595959"/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F20B68-EF88-47CB-9F2A-F4E4222D4A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489" y="1268760"/>
            <a:ext cx="8505022" cy="5040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DEE3D7-CA78-481E-9584-02CFEE309800}"/>
              </a:ext>
            </a:extLst>
          </p:cNvPr>
          <p:cNvSpPr txBox="1"/>
          <p:nvPr/>
        </p:nvSpPr>
        <p:spPr>
          <a:xfrm>
            <a:off x="1043608" y="6356350"/>
            <a:ext cx="3024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Quarterly </a:t>
            </a:r>
            <a:r>
              <a:rPr lang="en-US" sz="900" dirty="0" err="1">
                <a:latin typeface="Century Gothic" panose="020B0502020202020204" pitchFamily="34" charset="0"/>
              </a:rPr>
              <a:t>Labour</a:t>
            </a:r>
            <a:r>
              <a:rPr lang="en-US" sz="900" dirty="0">
                <a:latin typeface="Century Gothic" panose="020B0502020202020204" pitchFamily="34" charset="0"/>
              </a:rPr>
              <a:t> Force Survey Q2, 2021</a:t>
            </a:r>
            <a:endParaRPr lang="en-ZA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08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238" y="169103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Sectoral Contribution (%) to GVA – R (2018)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7238" y="1484784"/>
            <a:ext cx="8653008" cy="4871566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120000"/>
              <a:buNone/>
            </a:pPr>
            <a:endParaRPr lang="en-ZA" sz="20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8302FCC-CE30-F143-9B1E-8A8125F01CE4}" type="slidenum">
              <a:rPr lang="en-US" sz="1100" b="0">
                <a:solidFill>
                  <a:srgbClr val="595959"/>
                </a:solidFill>
                <a:latin typeface="Arial" charset="0"/>
              </a:rPr>
              <a:pPr eaLnBrk="1" hangingPunct="1"/>
              <a:t>8</a:t>
            </a:fld>
            <a:endParaRPr lang="en-US" sz="1100" b="0" dirty="0">
              <a:solidFill>
                <a:srgbClr val="595959"/>
              </a:solidFill>
              <a:latin typeface="Arial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B42E54D-7EE2-4190-9CDF-0DE877CE1D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39914450"/>
              </p:ext>
            </p:extLst>
          </p:nvPr>
        </p:nvGraphicFramePr>
        <p:xfrm>
          <a:off x="323528" y="1462087"/>
          <a:ext cx="7272808" cy="470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2863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D790E4-06D1-4D7D-9986-A8805DA5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A2C4F14-AB97-4377-9A77-79BECE2D3F7F}" type="slidenum">
              <a:rPr lang="en-US" sz="750" b="1">
                <a:solidFill>
                  <a:srgbClr val="808080"/>
                </a:solidFill>
                <a:latin typeface="Arial Bold Italic" pitchFamily="1" charset="0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05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5E757F-59E0-46AD-9136-B888C7CF5BA0}"/>
              </a:ext>
            </a:extLst>
          </p:cNvPr>
          <p:cNvSpPr/>
          <p:nvPr/>
        </p:nvSpPr>
        <p:spPr>
          <a:xfrm>
            <a:off x="334963" y="1052513"/>
            <a:ext cx="8340725" cy="52847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defTabSz="685800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ZA" sz="1600" b="1" i="1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 marL="0" lvl="1" algn="ctr" defTabSz="685800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1600" b="1" i="1" dirty="0">
                <a:solidFill>
                  <a:srgbClr val="000000"/>
                </a:solidFill>
                <a:latin typeface="Century Gothic" panose="020B0502020202020204" pitchFamily="34" charset="0"/>
                <a:cs typeface="+mn-cs"/>
              </a:rPr>
              <a:t>Financial Health: </a:t>
            </a:r>
            <a:r>
              <a:rPr lang="en-ZA" sz="16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Fragile</a:t>
            </a:r>
          </a:p>
          <a:p>
            <a:pPr marL="0" lvl="1" algn="ctr" defTabSz="685800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ZA" sz="1600" b="1" i="1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 marL="285750" lvl="1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ZA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The city is under section 139 5 (a) and (c) Provincial Intervention since Jan 2020</a:t>
            </a:r>
          </a:p>
          <a:p>
            <a:pPr marL="285750" lvl="1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ZA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Mandatory Financial Recovery Plan developed, approved being implemented  </a:t>
            </a:r>
          </a:p>
          <a:p>
            <a:pPr marL="285750" lvl="1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The City is still not in a position to afford borrowing for CAPEX funding</a:t>
            </a:r>
          </a:p>
          <a:p>
            <a:pPr marL="285750" indent="-285750" algn="just"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ZA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Unqualified audit outcome for 2019/20 financial year</a:t>
            </a:r>
          </a:p>
          <a:p>
            <a:pPr marL="285750" indent="-285750" algn="just"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ZA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The City is up to date with the budget implementation process - the 2021/2022 IDP and 2021/2022 MTREF budget approved by Council on 31</a:t>
            </a:r>
            <a:r>
              <a:rPr lang="en-ZA" sz="1600" baseline="30000" dirty="0">
                <a:solidFill>
                  <a:srgbClr val="000000"/>
                </a:solidFill>
                <a:latin typeface="Century Gothic" panose="020B0502020202020204" pitchFamily="34" charset="0"/>
              </a:rPr>
              <a:t>st</a:t>
            </a:r>
            <a:r>
              <a:rPr lang="en-ZA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May 2021</a:t>
            </a:r>
          </a:p>
          <a:p>
            <a:pPr marL="285750" indent="-285750" algn="just"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ZA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The 2019/2020 Annual Report tabled at Council on 04 June 2021. The report was referred to the Municipal Public Accounts Committee (MPAC)</a:t>
            </a:r>
          </a:p>
          <a:p>
            <a:pPr marL="214313" lvl="1" indent="-214313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xmlns="" id="{432017EB-9304-43D1-AAB5-735DF321627A}"/>
              </a:ext>
            </a:extLst>
          </p:cNvPr>
          <p:cNvSpPr txBox="1">
            <a:spLocks/>
          </p:cNvSpPr>
          <p:nvPr/>
        </p:nvSpPr>
        <p:spPr bwMode="auto">
          <a:xfrm>
            <a:off x="11113" y="0"/>
            <a:ext cx="9132887" cy="48577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3200" b="1" kern="0" dirty="0">
                <a:solidFill>
                  <a:schemeClr val="bg1"/>
                </a:solidFill>
              </a:rPr>
              <a:t>Financial Health </a:t>
            </a:r>
            <a:endParaRPr lang="en-ZA" altLang="en-US" sz="3200" b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481145-533D-4397-944B-B4440BFBF00D}"/>
              </a:ext>
            </a:extLst>
          </p:cNvPr>
          <p:cNvSpPr txBox="1"/>
          <p:nvPr/>
        </p:nvSpPr>
        <p:spPr>
          <a:xfrm>
            <a:off x="0" y="500063"/>
            <a:ext cx="91440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Financial Health (Viability and Sustainability)</a:t>
            </a:r>
            <a:endParaRPr lang="en-Z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1967</Words>
  <Application>Microsoft Office PowerPoint</Application>
  <PresentationFormat>On-screen Show (4:3)</PresentationFormat>
  <Paragraphs>394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Reminder of the Agreed Programmes</vt:lpstr>
      <vt:lpstr>Socio-Economic Intelligence</vt:lpstr>
      <vt:lpstr>Risk to Outlook</vt:lpstr>
      <vt:lpstr>Drivers of Growth</vt:lpstr>
      <vt:lpstr>GDP and Employment Contribution</vt:lpstr>
      <vt:lpstr>Employment Contribution Province vs Metro</vt:lpstr>
      <vt:lpstr>Sectoral Contribution (%) to GVA – R (2018)</vt:lpstr>
      <vt:lpstr>Slide 9</vt:lpstr>
      <vt:lpstr>Slide 10</vt:lpstr>
      <vt:lpstr>Slide 11</vt:lpstr>
      <vt:lpstr>Slide 12</vt:lpstr>
      <vt:lpstr>Slide 13</vt:lpstr>
      <vt:lpstr>Service Delivery</vt:lpstr>
      <vt:lpstr>Slide 15</vt:lpstr>
      <vt:lpstr>Service Delivery</vt:lpstr>
      <vt:lpstr>Slide 17</vt:lpstr>
      <vt:lpstr>Slide 18</vt:lpstr>
      <vt:lpstr>Slide 19</vt:lpstr>
      <vt:lpstr>Slide 20</vt:lpstr>
      <vt:lpstr>Slide 21</vt:lpstr>
      <vt:lpstr>Service Delivery</vt:lpstr>
      <vt:lpstr>Slide 23</vt:lpstr>
      <vt:lpstr>Slide 24</vt:lpstr>
      <vt:lpstr>Service Delivery</vt:lpstr>
      <vt:lpstr>Governance and Management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Bheki</dc:creator>
  <cp:lastModifiedBy>USER</cp:lastModifiedBy>
  <cp:revision>215</cp:revision>
  <cp:lastPrinted>2017-06-21T08:35:21Z</cp:lastPrinted>
  <dcterms:created xsi:type="dcterms:W3CDTF">2017-05-12T14:07:26Z</dcterms:created>
  <dcterms:modified xsi:type="dcterms:W3CDTF">2021-11-24T07:58:31Z</dcterms:modified>
</cp:coreProperties>
</file>