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tiff" ContentType="image/tif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58" r:id="rId5"/>
    <p:sldId id="262" r:id="rId6"/>
    <p:sldId id="264" r:id="rId7"/>
    <p:sldId id="321" r:id="rId8"/>
    <p:sldId id="325" r:id="rId9"/>
    <p:sldId id="326" r:id="rId10"/>
    <p:sldId id="327" r:id="rId11"/>
    <p:sldId id="322" r:id="rId12"/>
    <p:sldId id="323" r:id="rId13"/>
    <p:sldId id="324" r:id="rId14"/>
    <p:sldId id="279"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48" autoAdjust="0"/>
    <p:restoredTop sz="94660"/>
  </p:normalViewPr>
  <p:slideViewPr>
    <p:cSldViewPr snapToGrid="0" showGuides="1">
      <p:cViewPr varScale="1">
        <p:scale>
          <a:sx n="70" d="100"/>
          <a:sy n="70" d="100"/>
        </p:scale>
        <p:origin x="-108"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6.8102079762442803E-3"/>
          <c:y val="0.14190526014815669"/>
          <c:w val="0.97003508490452517"/>
          <c:h val="0.70093106707503594"/>
        </c:manualLayout>
      </c:layout>
      <c:barChart>
        <c:barDir val="col"/>
        <c:grouping val="clustered"/>
        <c:ser>
          <c:idx val="0"/>
          <c:order val="0"/>
          <c:tx>
            <c:strRef>
              <c:f>Sheet1!$B$1</c:f>
              <c:strCache>
                <c:ptCount val="1"/>
                <c:pt idx="0">
                  <c:v>TOTAL FACTORIES</c:v>
                </c:pt>
              </c:strCache>
            </c:strRef>
          </c:tx>
          <c:spPr>
            <a:solidFill>
              <a:schemeClr val="accent1"/>
            </a:solidFill>
            <a:ln>
              <a:noFill/>
            </a:ln>
            <a:effectLst/>
          </c:spPr>
          <c:dLbls>
            <c:dLbl>
              <c:idx val="2"/>
              <c:layout/>
              <c:tx>
                <c:rich>
                  <a:bodyPr/>
                  <a:lstStyle/>
                  <a:p>
                    <a:r>
                      <a:rPr lang="en-US" dirty="0"/>
                      <a:t>296</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F06F-AE4B-8999-F57AC41798AE}"/>
                </c:ext>
              </c:extLst>
            </c:dLbl>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accent2">
                        <a:lumMod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Botshabelo Industrial Park</c:v>
                </c:pt>
                <c:pt idx="1">
                  <c:v>Thaba-Nchu</c:v>
                </c:pt>
                <c:pt idx="2">
                  <c:v>Phuthaditjhaba</c:v>
                </c:pt>
                <c:pt idx="3">
                  <c:v>Harrismith (Tshiame)</c:v>
                </c:pt>
              </c:strCache>
            </c:strRef>
          </c:cat>
          <c:val>
            <c:numRef>
              <c:f>Sheet1!$B$2:$B$5</c:f>
              <c:numCache>
                <c:formatCode>General</c:formatCode>
                <c:ptCount val="4"/>
                <c:pt idx="0">
                  <c:v>144</c:v>
                </c:pt>
                <c:pt idx="1">
                  <c:v>8</c:v>
                </c:pt>
                <c:pt idx="2">
                  <c:v>287</c:v>
                </c:pt>
                <c:pt idx="3">
                  <c:v>174</c:v>
                </c:pt>
              </c:numCache>
            </c:numRef>
          </c:val>
          <c:extLst xmlns:c16r2="http://schemas.microsoft.com/office/drawing/2015/06/chart">
            <c:ext xmlns:c16="http://schemas.microsoft.com/office/drawing/2014/chart" uri="{C3380CC4-5D6E-409C-BE32-E72D297353CC}">
              <c16:uniqueId val="{00000000-B5D7-4F88-B112-F795E9873429}"/>
            </c:ext>
          </c:extLst>
        </c:ser>
        <c:ser>
          <c:idx val="1"/>
          <c:order val="1"/>
          <c:tx>
            <c:strRef>
              <c:f>Sheet1!$C$1</c:f>
              <c:strCache>
                <c:ptCount val="1"/>
                <c:pt idx="0">
                  <c:v>OCCUPANCY</c:v>
                </c:pt>
              </c:strCache>
            </c:strRef>
          </c:tx>
          <c:spPr>
            <a:solidFill>
              <a:schemeClr val="accent2"/>
            </a:solidFill>
            <a:ln>
              <a:noFill/>
            </a:ln>
            <a:effectLst/>
          </c:spPr>
          <c:dLbls>
            <c:dLbl>
              <c:idx val="0"/>
              <c:layout/>
              <c:tx>
                <c:rich>
                  <a:bodyPr/>
                  <a:lstStyle/>
                  <a:p>
                    <a:r>
                      <a:rPr lang="en-US" dirty="0"/>
                      <a:t>103</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06F-AE4B-8999-F57AC41798AE}"/>
                </c:ext>
              </c:extLst>
            </c:dLbl>
            <c:dLbl>
              <c:idx val="2"/>
              <c:layout/>
              <c:tx>
                <c:rich>
                  <a:bodyPr/>
                  <a:lstStyle/>
                  <a:p>
                    <a:r>
                      <a:rPr lang="en-US" dirty="0"/>
                      <a:t>178</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F06F-AE4B-8999-F57AC41798AE}"/>
                </c:ext>
              </c:extLst>
            </c:dLbl>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accent2">
                        <a:lumMod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Botshabelo Industrial Park</c:v>
                </c:pt>
                <c:pt idx="1">
                  <c:v>Thaba-Nchu</c:v>
                </c:pt>
                <c:pt idx="2">
                  <c:v>Phuthaditjhaba</c:v>
                </c:pt>
                <c:pt idx="3">
                  <c:v>Harrismith (Tshiame)</c:v>
                </c:pt>
              </c:strCache>
            </c:strRef>
          </c:cat>
          <c:val>
            <c:numRef>
              <c:f>Sheet1!$C$2:$C$5</c:f>
              <c:numCache>
                <c:formatCode>General</c:formatCode>
                <c:ptCount val="4"/>
                <c:pt idx="0">
                  <c:v>115</c:v>
                </c:pt>
                <c:pt idx="1">
                  <c:v>4</c:v>
                </c:pt>
                <c:pt idx="2">
                  <c:v>188</c:v>
                </c:pt>
                <c:pt idx="3">
                  <c:v>146</c:v>
                </c:pt>
              </c:numCache>
            </c:numRef>
          </c:val>
          <c:extLst xmlns:c16r2="http://schemas.microsoft.com/office/drawing/2015/06/chart">
            <c:ext xmlns:c16="http://schemas.microsoft.com/office/drawing/2014/chart" uri="{C3380CC4-5D6E-409C-BE32-E72D297353CC}">
              <c16:uniqueId val="{00000003-B5D7-4F88-B112-F795E9873429}"/>
            </c:ext>
          </c:extLst>
        </c:ser>
        <c:dLbls>
          <c:showVal val="1"/>
        </c:dLbls>
        <c:gapWidth val="444"/>
        <c:overlap val="-90"/>
        <c:axId val="103668736"/>
        <c:axId val="105972480"/>
      </c:barChart>
      <c:catAx>
        <c:axId val="103668736"/>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105972480"/>
        <c:crosses val="autoZero"/>
        <c:auto val="1"/>
        <c:lblAlgn val="ctr"/>
        <c:lblOffset val="100"/>
      </c:catAx>
      <c:valAx>
        <c:axId val="105972480"/>
        <c:scaling>
          <c:orientation val="minMax"/>
        </c:scaling>
        <c:delete val="1"/>
        <c:axPos val="l"/>
        <c:numFmt formatCode="General" sourceLinked="1"/>
        <c:majorTickMark val="none"/>
        <c:tickLblPos val="none"/>
        <c:crossAx val="103668736"/>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99BA5-5BC7-434B-8DAB-D9982AC383AE}" type="doc">
      <dgm:prSet loTypeId="urn:microsoft.com/office/officeart/2009/3/layout/IncreasingArrowsProcess" loCatId="process" qsTypeId="urn:microsoft.com/office/officeart/2005/8/quickstyle/simple1" qsCatId="simple" csTypeId="urn:microsoft.com/office/officeart/2005/8/colors/accent2_5" csCatId="accent2" phldr="1"/>
      <dgm:spPr/>
      <dgm:t>
        <a:bodyPr/>
        <a:lstStyle/>
        <a:p>
          <a:endParaRPr lang="en-US"/>
        </a:p>
      </dgm:t>
    </dgm:pt>
    <dgm:pt modelId="{B35D1E96-09CE-4F3F-826A-246951FA7049}">
      <dgm:prSet phldrT="[Text]"/>
      <dgm:spPr/>
      <dgm:t>
        <a:bodyPr/>
        <a:lstStyle/>
        <a:p>
          <a:r>
            <a:rPr lang="en-US" b="1" dirty="0">
              <a:solidFill>
                <a:schemeClr val="tx1"/>
              </a:solidFill>
            </a:rPr>
            <a:t>DEVELOPMENTAL</a:t>
          </a:r>
        </a:p>
      </dgm:t>
    </dgm:pt>
    <dgm:pt modelId="{DE9E80F7-94B9-4FF7-BAA9-64046EC9CF5B}" type="parTrans" cxnId="{20B2CD49-7BF1-4155-BE5E-81CB6F593EEF}">
      <dgm:prSet/>
      <dgm:spPr/>
      <dgm:t>
        <a:bodyPr/>
        <a:lstStyle/>
        <a:p>
          <a:endParaRPr lang="en-US"/>
        </a:p>
      </dgm:t>
    </dgm:pt>
    <dgm:pt modelId="{7FD895FB-1C8B-4592-BA4F-49B3EB995C9B}" type="sibTrans" cxnId="{20B2CD49-7BF1-4155-BE5E-81CB6F593EEF}">
      <dgm:prSet/>
      <dgm:spPr/>
      <dgm:t>
        <a:bodyPr/>
        <a:lstStyle/>
        <a:p>
          <a:endParaRPr lang="en-US"/>
        </a:p>
      </dgm:t>
    </dgm:pt>
    <dgm:pt modelId="{E3E7D66E-C1D8-4D21-A6B5-6F3590E30FE0}">
      <dgm:prSet phldrT="[Text]" custT="1"/>
      <dgm:spPr/>
      <dgm:t>
        <a:bodyPr/>
        <a:lstStyle/>
        <a:p>
          <a:r>
            <a:rPr lang="en-US" sz="2000" dirty="0"/>
            <a:t>Initiate economic empowerment projects that would benefit the Free State</a:t>
          </a:r>
        </a:p>
        <a:p>
          <a:endParaRPr lang="en-US" sz="1000" dirty="0"/>
        </a:p>
        <a:p>
          <a:r>
            <a:rPr lang="en-US" sz="2000" dirty="0"/>
            <a:t>Assist Free State based small, medium and micro enterprises in financial distress</a:t>
          </a:r>
        </a:p>
      </dgm:t>
    </dgm:pt>
    <dgm:pt modelId="{665F2CDF-6888-4C94-925A-3878E94F6AF3}" type="parTrans" cxnId="{B6880D64-3F9A-425D-A43A-269A05A03ED0}">
      <dgm:prSet/>
      <dgm:spPr/>
      <dgm:t>
        <a:bodyPr/>
        <a:lstStyle/>
        <a:p>
          <a:endParaRPr lang="en-US"/>
        </a:p>
      </dgm:t>
    </dgm:pt>
    <dgm:pt modelId="{3850DAED-7D06-4441-A897-A6AA37D70C29}" type="sibTrans" cxnId="{B6880D64-3F9A-425D-A43A-269A05A03ED0}">
      <dgm:prSet/>
      <dgm:spPr/>
      <dgm:t>
        <a:bodyPr/>
        <a:lstStyle/>
        <a:p>
          <a:endParaRPr lang="en-US"/>
        </a:p>
      </dgm:t>
    </dgm:pt>
    <dgm:pt modelId="{A79F52C4-A067-4F6F-83B1-7E1A78D448B3}">
      <dgm:prSet phldrT="[Text]"/>
      <dgm:spPr/>
      <dgm:t>
        <a:bodyPr/>
        <a:lstStyle/>
        <a:p>
          <a:r>
            <a:rPr lang="en-US" b="1" dirty="0">
              <a:solidFill>
                <a:schemeClr val="tx1"/>
              </a:solidFill>
            </a:rPr>
            <a:t>FINANCIAL</a:t>
          </a:r>
        </a:p>
      </dgm:t>
    </dgm:pt>
    <dgm:pt modelId="{8AE453C2-E11D-441C-BB5D-198A34E144BB}" type="parTrans" cxnId="{90254F6B-80EA-44DA-AF80-8F4087D5AF3B}">
      <dgm:prSet/>
      <dgm:spPr/>
      <dgm:t>
        <a:bodyPr/>
        <a:lstStyle/>
        <a:p>
          <a:endParaRPr lang="en-US"/>
        </a:p>
      </dgm:t>
    </dgm:pt>
    <dgm:pt modelId="{B3F18C00-7237-4B04-8054-9513133C597A}" type="sibTrans" cxnId="{90254F6B-80EA-44DA-AF80-8F4087D5AF3B}">
      <dgm:prSet/>
      <dgm:spPr/>
      <dgm:t>
        <a:bodyPr/>
        <a:lstStyle/>
        <a:p>
          <a:endParaRPr lang="en-US"/>
        </a:p>
      </dgm:t>
    </dgm:pt>
    <dgm:pt modelId="{7FF3FA1C-B879-4977-B71F-97226B876078}">
      <dgm:prSet phldrT="[Text]" custT="1"/>
      <dgm:spPr/>
      <dgm:t>
        <a:bodyPr/>
        <a:lstStyle/>
        <a:p>
          <a:r>
            <a:rPr lang="en-US" sz="2000" dirty="0"/>
            <a:t>Provide funding to Free State based small, medium and micro enterprises</a:t>
          </a:r>
        </a:p>
        <a:p>
          <a:endParaRPr lang="en-US" sz="1000" dirty="0"/>
        </a:p>
        <a:p>
          <a:r>
            <a:rPr lang="en-US" sz="2000" dirty="0"/>
            <a:t>Initiate economic empowerment projects that would benefit the Free State</a:t>
          </a:r>
        </a:p>
      </dgm:t>
    </dgm:pt>
    <dgm:pt modelId="{1C24EB60-720B-4907-9BA6-B9FD06B1C6F8}" type="parTrans" cxnId="{3C4E632E-A1E8-4B35-9398-CA88BA112728}">
      <dgm:prSet/>
      <dgm:spPr/>
      <dgm:t>
        <a:bodyPr/>
        <a:lstStyle/>
        <a:p>
          <a:endParaRPr lang="en-US"/>
        </a:p>
      </dgm:t>
    </dgm:pt>
    <dgm:pt modelId="{EB0EFD56-32C4-4E38-8390-70BDD5FE5230}" type="sibTrans" cxnId="{3C4E632E-A1E8-4B35-9398-CA88BA112728}">
      <dgm:prSet/>
      <dgm:spPr/>
      <dgm:t>
        <a:bodyPr/>
        <a:lstStyle/>
        <a:p>
          <a:endParaRPr lang="en-US"/>
        </a:p>
      </dgm:t>
    </dgm:pt>
    <dgm:pt modelId="{F5BBD7D6-2065-43FB-A43F-359C7552283E}">
      <dgm:prSet phldrT="[Text]"/>
      <dgm:spPr/>
      <dgm:t>
        <a:bodyPr/>
        <a:lstStyle/>
        <a:p>
          <a:r>
            <a:rPr lang="en-US" b="1" dirty="0">
              <a:solidFill>
                <a:schemeClr val="tx1"/>
              </a:solidFill>
            </a:rPr>
            <a:t>PROMOTIONAL</a:t>
          </a:r>
        </a:p>
      </dgm:t>
    </dgm:pt>
    <dgm:pt modelId="{E19953BC-0F2B-43E0-982A-0439444C16E7}" type="parTrans" cxnId="{0C944BF9-EC4D-4B17-92F0-98C67E1F9B9E}">
      <dgm:prSet/>
      <dgm:spPr/>
      <dgm:t>
        <a:bodyPr/>
        <a:lstStyle/>
        <a:p>
          <a:endParaRPr lang="en-US"/>
        </a:p>
      </dgm:t>
    </dgm:pt>
    <dgm:pt modelId="{B3239063-1500-407E-9F1D-F5C0F421DFB0}" type="sibTrans" cxnId="{0C944BF9-EC4D-4B17-92F0-98C67E1F9B9E}">
      <dgm:prSet/>
      <dgm:spPr/>
      <dgm:t>
        <a:bodyPr/>
        <a:lstStyle/>
        <a:p>
          <a:endParaRPr lang="en-US"/>
        </a:p>
      </dgm:t>
    </dgm:pt>
    <dgm:pt modelId="{8C72D485-7043-4F24-A959-55F6BC0207FF}">
      <dgm:prSet phldrT="[Text]" custT="1"/>
      <dgm:spPr/>
      <dgm:t>
        <a:bodyPr/>
        <a:lstStyle/>
        <a:p>
          <a:r>
            <a:rPr lang="en-ZA" sz="2000" dirty="0"/>
            <a:t>Identify, analyse, develop, package &amp; publicize investment opportunities</a:t>
          </a:r>
        </a:p>
        <a:p>
          <a:endParaRPr lang="en-US" sz="1000" dirty="0"/>
        </a:p>
        <a:p>
          <a:r>
            <a:rPr lang="en-US" sz="2000" dirty="0"/>
            <a:t>Promotion and development of small, medium and micro enterprises</a:t>
          </a:r>
        </a:p>
      </dgm:t>
    </dgm:pt>
    <dgm:pt modelId="{1AA71862-2DE8-40F1-8347-F63A91F81EFC}" type="parTrans" cxnId="{3C94A787-CAA4-402F-8DBB-32462C63A53D}">
      <dgm:prSet/>
      <dgm:spPr/>
      <dgm:t>
        <a:bodyPr/>
        <a:lstStyle/>
        <a:p>
          <a:endParaRPr lang="en-US"/>
        </a:p>
      </dgm:t>
    </dgm:pt>
    <dgm:pt modelId="{258CBABF-111B-4386-ABE3-AC692F71F0AE}" type="sibTrans" cxnId="{3C94A787-CAA4-402F-8DBB-32462C63A53D}">
      <dgm:prSet/>
      <dgm:spPr/>
      <dgm:t>
        <a:bodyPr/>
        <a:lstStyle/>
        <a:p>
          <a:endParaRPr lang="en-US"/>
        </a:p>
      </dgm:t>
    </dgm:pt>
    <dgm:pt modelId="{CEA22606-4913-447D-A83D-484A04EAED6E}" type="pres">
      <dgm:prSet presAssocID="{C7899BA5-5BC7-434B-8DAB-D9982AC383AE}" presName="Name0" presStyleCnt="0">
        <dgm:presLayoutVars>
          <dgm:chMax val="5"/>
          <dgm:chPref val="5"/>
          <dgm:dir/>
          <dgm:animLvl val="lvl"/>
        </dgm:presLayoutVars>
      </dgm:prSet>
      <dgm:spPr/>
      <dgm:t>
        <a:bodyPr/>
        <a:lstStyle/>
        <a:p>
          <a:endParaRPr lang="en-ZA"/>
        </a:p>
      </dgm:t>
    </dgm:pt>
    <dgm:pt modelId="{6B33D8BA-F068-4B8E-B599-0AF3024E077D}" type="pres">
      <dgm:prSet presAssocID="{B35D1E96-09CE-4F3F-826A-246951FA7049}" presName="parentText1" presStyleLbl="node1" presStyleIdx="0" presStyleCnt="3">
        <dgm:presLayoutVars>
          <dgm:chMax/>
          <dgm:chPref val="3"/>
          <dgm:bulletEnabled val="1"/>
        </dgm:presLayoutVars>
      </dgm:prSet>
      <dgm:spPr/>
      <dgm:t>
        <a:bodyPr/>
        <a:lstStyle/>
        <a:p>
          <a:endParaRPr lang="en-ZA"/>
        </a:p>
      </dgm:t>
    </dgm:pt>
    <dgm:pt modelId="{E0FF3D79-B022-414E-BD96-E518BDD3070A}" type="pres">
      <dgm:prSet presAssocID="{B35D1E96-09CE-4F3F-826A-246951FA7049}" presName="childText1" presStyleLbl="solidAlignAcc1" presStyleIdx="0" presStyleCnt="3">
        <dgm:presLayoutVars>
          <dgm:chMax val="0"/>
          <dgm:chPref val="0"/>
          <dgm:bulletEnabled val="1"/>
        </dgm:presLayoutVars>
      </dgm:prSet>
      <dgm:spPr/>
      <dgm:t>
        <a:bodyPr/>
        <a:lstStyle/>
        <a:p>
          <a:endParaRPr lang="en-ZA"/>
        </a:p>
      </dgm:t>
    </dgm:pt>
    <dgm:pt modelId="{E3C7AA47-F280-49EF-A785-C928EFC4333A}" type="pres">
      <dgm:prSet presAssocID="{A79F52C4-A067-4F6F-83B1-7E1A78D448B3}" presName="parentText2" presStyleLbl="node1" presStyleIdx="1" presStyleCnt="3">
        <dgm:presLayoutVars>
          <dgm:chMax/>
          <dgm:chPref val="3"/>
          <dgm:bulletEnabled val="1"/>
        </dgm:presLayoutVars>
      </dgm:prSet>
      <dgm:spPr/>
      <dgm:t>
        <a:bodyPr/>
        <a:lstStyle/>
        <a:p>
          <a:endParaRPr lang="en-ZA"/>
        </a:p>
      </dgm:t>
    </dgm:pt>
    <dgm:pt modelId="{E1300BBB-930B-4407-BBA3-DB826DA77652}" type="pres">
      <dgm:prSet presAssocID="{A79F52C4-A067-4F6F-83B1-7E1A78D448B3}" presName="childText2" presStyleLbl="solidAlignAcc1" presStyleIdx="1" presStyleCnt="3">
        <dgm:presLayoutVars>
          <dgm:chMax val="0"/>
          <dgm:chPref val="0"/>
          <dgm:bulletEnabled val="1"/>
        </dgm:presLayoutVars>
      </dgm:prSet>
      <dgm:spPr/>
      <dgm:t>
        <a:bodyPr/>
        <a:lstStyle/>
        <a:p>
          <a:endParaRPr lang="en-ZA"/>
        </a:p>
      </dgm:t>
    </dgm:pt>
    <dgm:pt modelId="{3F872DDE-A668-430B-BD84-B0E92BFDB1AE}" type="pres">
      <dgm:prSet presAssocID="{F5BBD7D6-2065-43FB-A43F-359C7552283E}" presName="parentText3" presStyleLbl="node1" presStyleIdx="2" presStyleCnt="3">
        <dgm:presLayoutVars>
          <dgm:chMax/>
          <dgm:chPref val="3"/>
          <dgm:bulletEnabled val="1"/>
        </dgm:presLayoutVars>
      </dgm:prSet>
      <dgm:spPr/>
      <dgm:t>
        <a:bodyPr/>
        <a:lstStyle/>
        <a:p>
          <a:endParaRPr lang="en-ZA"/>
        </a:p>
      </dgm:t>
    </dgm:pt>
    <dgm:pt modelId="{5EBCE7B5-FF29-4AB4-BA2A-264424D741C6}" type="pres">
      <dgm:prSet presAssocID="{F5BBD7D6-2065-43FB-A43F-359C7552283E}" presName="childText3" presStyleLbl="solidAlignAcc1" presStyleIdx="2" presStyleCnt="3">
        <dgm:presLayoutVars>
          <dgm:chMax val="0"/>
          <dgm:chPref val="0"/>
          <dgm:bulletEnabled val="1"/>
        </dgm:presLayoutVars>
      </dgm:prSet>
      <dgm:spPr/>
      <dgm:t>
        <a:bodyPr/>
        <a:lstStyle/>
        <a:p>
          <a:endParaRPr lang="en-ZA"/>
        </a:p>
      </dgm:t>
    </dgm:pt>
  </dgm:ptLst>
  <dgm:cxnLst>
    <dgm:cxn modelId="{3C94A787-CAA4-402F-8DBB-32462C63A53D}" srcId="{F5BBD7D6-2065-43FB-A43F-359C7552283E}" destId="{8C72D485-7043-4F24-A959-55F6BC0207FF}" srcOrd="0" destOrd="0" parTransId="{1AA71862-2DE8-40F1-8347-F63A91F81EFC}" sibTransId="{258CBABF-111B-4386-ABE3-AC692F71F0AE}"/>
    <dgm:cxn modelId="{20B2CD49-7BF1-4155-BE5E-81CB6F593EEF}" srcId="{C7899BA5-5BC7-434B-8DAB-D9982AC383AE}" destId="{B35D1E96-09CE-4F3F-826A-246951FA7049}" srcOrd="0" destOrd="0" parTransId="{DE9E80F7-94B9-4FF7-BAA9-64046EC9CF5B}" sibTransId="{7FD895FB-1C8B-4592-BA4F-49B3EB995C9B}"/>
    <dgm:cxn modelId="{E9B40FED-E2AA-4FD3-9FC4-B3EA7CC80268}" type="presOf" srcId="{F5BBD7D6-2065-43FB-A43F-359C7552283E}" destId="{3F872DDE-A668-430B-BD84-B0E92BFDB1AE}" srcOrd="0" destOrd="0" presId="urn:microsoft.com/office/officeart/2009/3/layout/IncreasingArrowsProcess"/>
    <dgm:cxn modelId="{591A8EEA-EDA5-4FF3-B090-255375CCE683}" type="presOf" srcId="{C7899BA5-5BC7-434B-8DAB-D9982AC383AE}" destId="{CEA22606-4913-447D-A83D-484A04EAED6E}" srcOrd="0" destOrd="0" presId="urn:microsoft.com/office/officeart/2009/3/layout/IncreasingArrowsProcess"/>
    <dgm:cxn modelId="{90254F6B-80EA-44DA-AF80-8F4087D5AF3B}" srcId="{C7899BA5-5BC7-434B-8DAB-D9982AC383AE}" destId="{A79F52C4-A067-4F6F-83B1-7E1A78D448B3}" srcOrd="1" destOrd="0" parTransId="{8AE453C2-E11D-441C-BB5D-198A34E144BB}" sibTransId="{B3F18C00-7237-4B04-8054-9513133C597A}"/>
    <dgm:cxn modelId="{C6E08477-3686-46AF-82E0-C77E5F6E5221}" type="presOf" srcId="{7FF3FA1C-B879-4977-B71F-97226B876078}" destId="{E1300BBB-930B-4407-BBA3-DB826DA77652}" srcOrd="0" destOrd="0" presId="urn:microsoft.com/office/officeart/2009/3/layout/IncreasingArrowsProcess"/>
    <dgm:cxn modelId="{52825F2F-7FFF-435A-AE6C-48AC17E8ED40}" type="presOf" srcId="{8C72D485-7043-4F24-A959-55F6BC0207FF}" destId="{5EBCE7B5-FF29-4AB4-BA2A-264424D741C6}" srcOrd="0" destOrd="0" presId="urn:microsoft.com/office/officeart/2009/3/layout/IncreasingArrowsProcess"/>
    <dgm:cxn modelId="{0C944BF9-EC4D-4B17-92F0-98C67E1F9B9E}" srcId="{C7899BA5-5BC7-434B-8DAB-D9982AC383AE}" destId="{F5BBD7D6-2065-43FB-A43F-359C7552283E}" srcOrd="2" destOrd="0" parTransId="{E19953BC-0F2B-43E0-982A-0439444C16E7}" sibTransId="{B3239063-1500-407E-9F1D-F5C0F421DFB0}"/>
    <dgm:cxn modelId="{1DB3B853-0996-4DF9-A541-0E9B11E44D53}" type="presOf" srcId="{E3E7D66E-C1D8-4D21-A6B5-6F3590E30FE0}" destId="{E0FF3D79-B022-414E-BD96-E518BDD3070A}" srcOrd="0" destOrd="0" presId="urn:microsoft.com/office/officeart/2009/3/layout/IncreasingArrowsProcess"/>
    <dgm:cxn modelId="{2862ACA3-D4C7-495D-8668-13D359992BFC}" type="presOf" srcId="{A79F52C4-A067-4F6F-83B1-7E1A78D448B3}" destId="{E3C7AA47-F280-49EF-A785-C928EFC4333A}" srcOrd="0" destOrd="0" presId="urn:microsoft.com/office/officeart/2009/3/layout/IncreasingArrowsProcess"/>
    <dgm:cxn modelId="{3C4E632E-A1E8-4B35-9398-CA88BA112728}" srcId="{A79F52C4-A067-4F6F-83B1-7E1A78D448B3}" destId="{7FF3FA1C-B879-4977-B71F-97226B876078}" srcOrd="0" destOrd="0" parTransId="{1C24EB60-720B-4907-9BA6-B9FD06B1C6F8}" sibTransId="{EB0EFD56-32C4-4E38-8390-70BDD5FE5230}"/>
    <dgm:cxn modelId="{B6880D64-3F9A-425D-A43A-269A05A03ED0}" srcId="{B35D1E96-09CE-4F3F-826A-246951FA7049}" destId="{E3E7D66E-C1D8-4D21-A6B5-6F3590E30FE0}" srcOrd="0" destOrd="0" parTransId="{665F2CDF-6888-4C94-925A-3878E94F6AF3}" sibTransId="{3850DAED-7D06-4441-A897-A6AA37D70C29}"/>
    <dgm:cxn modelId="{C67CB3F4-CEE8-447B-8710-EA16E104E93D}" type="presOf" srcId="{B35D1E96-09CE-4F3F-826A-246951FA7049}" destId="{6B33D8BA-F068-4B8E-B599-0AF3024E077D}" srcOrd="0" destOrd="0" presId="urn:microsoft.com/office/officeart/2009/3/layout/IncreasingArrowsProcess"/>
    <dgm:cxn modelId="{5232675B-ADFB-405B-A15A-5EEC61467E2D}" type="presParOf" srcId="{CEA22606-4913-447D-A83D-484A04EAED6E}" destId="{6B33D8BA-F068-4B8E-B599-0AF3024E077D}" srcOrd="0" destOrd="0" presId="urn:microsoft.com/office/officeart/2009/3/layout/IncreasingArrowsProcess"/>
    <dgm:cxn modelId="{18C283D5-AD49-4B6B-AC73-D65B7B3C2566}" type="presParOf" srcId="{CEA22606-4913-447D-A83D-484A04EAED6E}" destId="{E0FF3D79-B022-414E-BD96-E518BDD3070A}" srcOrd="1" destOrd="0" presId="urn:microsoft.com/office/officeart/2009/3/layout/IncreasingArrowsProcess"/>
    <dgm:cxn modelId="{6BA9401E-0157-4E78-B267-98A6E98B45ED}" type="presParOf" srcId="{CEA22606-4913-447D-A83D-484A04EAED6E}" destId="{E3C7AA47-F280-49EF-A785-C928EFC4333A}" srcOrd="2" destOrd="0" presId="urn:microsoft.com/office/officeart/2009/3/layout/IncreasingArrowsProcess"/>
    <dgm:cxn modelId="{B5F38E12-34BC-4D69-A105-B2F4631AB4EE}" type="presParOf" srcId="{CEA22606-4913-447D-A83D-484A04EAED6E}" destId="{E1300BBB-930B-4407-BBA3-DB826DA77652}" srcOrd="3" destOrd="0" presId="urn:microsoft.com/office/officeart/2009/3/layout/IncreasingArrowsProcess"/>
    <dgm:cxn modelId="{D634AC66-45D5-4FA2-A7E8-3EF11D1778A5}" type="presParOf" srcId="{CEA22606-4913-447D-A83D-484A04EAED6E}" destId="{3F872DDE-A668-430B-BD84-B0E92BFDB1AE}" srcOrd="4" destOrd="0" presId="urn:microsoft.com/office/officeart/2009/3/layout/IncreasingArrowsProcess"/>
    <dgm:cxn modelId="{3BB59C9C-5EC1-47E0-B852-7159C4415805}" type="presParOf" srcId="{CEA22606-4913-447D-A83D-484A04EAED6E}" destId="{5EBCE7B5-FF29-4AB4-BA2A-264424D741C6}" srcOrd="5" destOrd="0" presId="urn:microsoft.com/office/officeart/2009/3/layout/IncreasingArrows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D13DB-9BAB-4D12-A916-97F16C9F35A1}" type="doc">
      <dgm:prSet loTypeId="urn:microsoft.com/office/officeart/2009/layout/ReverseList" loCatId="relationship" qsTypeId="urn:microsoft.com/office/officeart/2005/8/quickstyle/3d1" qsCatId="3D" csTypeId="urn:microsoft.com/office/officeart/2005/8/colors/colorful1#1" csCatId="colorful" phldr="1"/>
      <dgm:spPr/>
      <dgm:t>
        <a:bodyPr/>
        <a:lstStyle/>
        <a:p>
          <a:endParaRPr lang="en-US"/>
        </a:p>
      </dgm:t>
    </dgm:pt>
    <dgm:pt modelId="{688D7CCC-6C6A-4E10-8E4F-FC260A29F79D}">
      <dgm:prSet phldrT="[Text]" custT="1"/>
      <dgm:spPr/>
      <dgm:t>
        <a:bodyPr/>
        <a:lstStyle/>
        <a:p>
          <a:pPr algn="ctr"/>
          <a:r>
            <a:rPr lang="en-US" sz="1400" dirty="0">
              <a:solidFill>
                <a:schemeClr val="accent2">
                  <a:lumMod val="50000"/>
                </a:schemeClr>
              </a:solidFill>
            </a:rPr>
            <a:t>Portfolio Committee on Public Accounts, (PROPAC) (Financial responsibilities)</a:t>
          </a:r>
        </a:p>
      </dgm:t>
    </dgm:pt>
    <dgm:pt modelId="{5FD6C39B-1826-40EA-A28C-41323ECDD6E2}" type="parTrans" cxnId="{B03B5F54-FD0E-4322-82BB-D5E2B2289344}">
      <dgm:prSet/>
      <dgm:spPr/>
      <dgm:t>
        <a:bodyPr/>
        <a:lstStyle/>
        <a:p>
          <a:endParaRPr lang="en-US" sz="1200"/>
        </a:p>
      </dgm:t>
    </dgm:pt>
    <dgm:pt modelId="{0F55AE1B-5640-401A-820D-271E902739ED}" type="sibTrans" cxnId="{B03B5F54-FD0E-4322-82BB-D5E2B2289344}">
      <dgm:prSet/>
      <dgm:spPr/>
      <dgm:t>
        <a:bodyPr/>
        <a:lstStyle/>
        <a:p>
          <a:endParaRPr lang="en-US" sz="1200"/>
        </a:p>
      </dgm:t>
    </dgm:pt>
    <dgm:pt modelId="{7ED51202-CDC2-4FF1-8401-7E4A6CD9ADC1}">
      <dgm:prSet phldrT="[Text]" custT="1"/>
      <dgm:spPr/>
      <dgm:t>
        <a:bodyPr/>
        <a:lstStyle/>
        <a:p>
          <a:pPr algn="ctr"/>
          <a:r>
            <a:rPr lang="en-US" sz="1400" dirty="0">
              <a:solidFill>
                <a:schemeClr val="accent2">
                  <a:lumMod val="50000"/>
                </a:schemeClr>
              </a:solidFill>
            </a:rPr>
            <a:t>Portfolio Committee on Agriculture and Rural Development, Economic, Small Business Development</a:t>
          </a:r>
        </a:p>
        <a:p>
          <a:pPr algn="ctr"/>
          <a:r>
            <a:rPr lang="en-US" sz="1400" dirty="0">
              <a:solidFill>
                <a:schemeClr val="accent2">
                  <a:lumMod val="50000"/>
                </a:schemeClr>
              </a:solidFill>
            </a:rPr>
            <a:t>and Sports, Arts and Culture (Non-financial responsibilities)</a:t>
          </a:r>
        </a:p>
      </dgm:t>
    </dgm:pt>
    <dgm:pt modelId="{CE2323D8-E451-4358-A62A-7B745DC48936}" type="parTrans" cxnId="{5D2E2FB3-0F8A-479D-B54B-F55FFDE4ACF9}">
      <dgm:prSet/>
      <dgm:spPr/>
      <dgm:t>
        <a:bodyPr/>
        <a:lstStyle/>
        <a:p>
          <a:endParaRPr lang="en-US" sz="1200"/>
        </a:p>
      </dgm:t>
    </dgm:pt>
    <dgm:pt modelId="{D9859E65-D4FF-4868-BB43-CDE9A23A40D8}" type="sibTrans" cxnId="{5D2E2FB3-0F8A-479D-B54B-F55FFDE4ACF9}">
      <dgm:prSet/>
      <dgm:spPr/>
      <dgm:t>
        <a:bodyPr/>
        <a:lstStyle/>
        <a:p>
          <a:endParaRPr lang="en-US" sz="1200"/>
        </a:p>
      </dgm:t>
    </dgm:pt>
    <dgm:pt modelId="{4BC44E6D-BB0A-4099-BD62-A1CAA923E718}" type="pres">
      <dgm:prSet presAssocID="{65FD13DB-9BAB-4D12-A916-97F16C9F35A1}" presName="Name0" presStyleCnt="0">
        <dgm:presLayoutVars>
          <dgm:chMax val="2"/>
          <dgm:chPref val="2"/>
          <dgm:animLvl val="lvl"/>
        </dgm:presLayoutVars>
      </dgm:prSet>
      <dgm:spPr/>
      <dgm:t>
        <a:bodyPr/>
        <a:lstStyle/>
        <a:p>
          <a:endParaRPr lang="en-ZA"/>
        </a:p>
      </dgm:t>
    </dgm:pt>
    <dgm:pt modelId="{E2CACC2A-53FE-4BB2-9208-64EBA128D0D0}" type="pres">
      <dgm:prSet presAssocID="{65FD13DB-9BAB-4D12-A916-97F16C9F35A1}" presName="LeftText" presStyleLbl="revTx" presStyleIdx="0" presStyleCnt="0">
        <dgm:presLayoutVars>
          <dgm:bulletEnabled val="1"/>
        </dgm:presLayoutVars>
      </dgm:prSet>
      <dgm:spPr/>
      <dgm:t>
        <a:bodyPr/>
        <a:lstStyle/>
        <a:p>
          <a:endParaRPr lang="en-ZA"/>
        </a:p>
      </dgm:t>
    </dgm:pt>
    <dgm:pt modelId="{272D5575-B59A-44BB-8743-628C931CC288}" type="pres">
      <dgm:prSet presAssocID="{65FD13DB-9BAB-4D12-A916-97F16C9F35A1}" presName="LeftNode" presStyleLbl="bgImgPlace1" presStyleIdx="0" presStyleCnt="2">
        <dgm:presLayoutVars>
          <dgm:chMax val="2"/>
          <dgm:chPref val="2"/>
        </dgm:presLayoutVars>
      </dgm:prSet>
      <dgm:spPr/>
      <dgm:t>
        <a:bodyPr/>
        <a:lstStyle/>
        <a:p>
          <a:endParaRPr lang="en-ZA"/>
        </a:p>
      </dgm:t>
    </dgm:pt>
    <dgm:pt modelId="{98151A79-A3F5-4211-B959-485B54399D43}" type="pres">
      <dgm:prSet presAssocID="{65FD13DB-9BAB-4D12-A916-97F16C9F35A1}" presName="RightText" presStyleLbl="revTx" presStyleIdx="0" presStyleCnt="0">
        <dgm:presLayoutVars>
          <dgm:bulletEnabled val="1"/>
        </dgm:presLayoutVars>
      </dgm:prSet>
      <dgm:spPr/>
      <dgm:t>
        <a:bodyPr/>
        <a:lstStyle/>
        <a:p>
          <a:endParaRPr lang="en-ZA"/>
        </a:p>
      </dgm:t>
    </dgm:pt>
    <dgm:pt modelId="{926DD52E-FB3A-4AE4-97E0-17A2743FED27}" type="pres">
      <dgm:prSet presAssocID="{65FD13DB-9BAB-4D12-A916-97F16C9F35A1}" presName="RightNode" presStyleLbl="bgImgPlace1" presStyleIdx="1" presStyleCnt="2">
        <dgm:presLayoutVars>
          <dgm:chMax val="0"/>
          <dgm:chPref val="0"/>
        </dgm:presLayoutVars>
      </dgm:prSet>
      <dgm:spPr/>
      <dgm:t>
        <a:bodyPr/>
        <a:lstStyle/>
        <a:p>
          <a:endParaRPr lang="en-ZA"/>
        </a:p>
      </dgm:t>
    </dgm:pt>
    <dgm:pt modelId="{836FAE47-170D-4940-9388-C4CB5881CC37}" type="pres">
      <dgm:prSet presAssocID="{65FD13DB-9BAB-4D12-A916-97F16C9F35A1}" presName="TopArrow" presStyleLbl="node1" presStyleIdx="0" presStyleCnt="2"/>
      <dgm:spPr/>
    </dgm:pt>
    <dgm:pt modelId="{40257B3E-22DD-438A-A2DA-19300EB16D57}" type="pres">
      <dgm:prSet presAssocID="{65FD13DB-9BAB-4D12-A916-97F16C9F35A1}" presName="BottomArrow" presStyleLbl="node1" presStyleIdx="1" presStyleCnt="2"/>
      <dgm:spPr/>
    </dgm:pt>
  </dgm:ptLst>
  <dgm:cxnLst>
    <dgm:cxn modelId="{3E4FB179-14A1-4323-8983-701E131DA10E}" type="presOf" srcId="{7ED51202-CDC2-4FF1-8401-7E4A6CD9ADC1}" destId="{98151A79-A3F5-4211-B959-485B54399D43}" srcOrd="0" destOrd="0" presId="urn:microsoft.com/office/officeart/2009/layout/ReverseList"/>
    <dgm:cxn modelId="{5D2E2FB3-0F8A-479D-B54B-F55FFDE4ACF9}" srcId="{65FD13DB-9BAB-4D12-A916-97F16C9F35A1}" destId="{7ED51202-CDC2-4FF1-8401-7E4A6CD9ADC1}" srcOrd="1" destOrd="0" parTransId="{CE2323D8-E451-4358-A62A-7B745DC48936}" sibTransId="{D9859E65-D4FF-4868-BB43-CDE9A23A40D8}"/>
    <dgm:cxn modelId="{0C828053-D8BB-4570-B40C-47C85D693A00}" type="presOf" srcId="{65FD13DB-9BAB-4D12-A916-97F16C9F35A1}" destId="{4BC44E6D-BB0A-4099-BD62-A1CAA923E718}" srcOrd="0" destOrd="0" presId="urn:microsoft.com/office/officeart/2009/layout/ReverseList"/>
    <dgm:cxn modelId="{528EC7F5-6339-46BC-A279-57C78D425159}" type="presOf" srcId="{688D7CCC-6C6A-4E10-8E4F-FC260A29F79D}" destId="{272D5575-B59A-44BB-8743-628C931CC288}" srcOrd="1" destOrd="0" presId="urn:microsoft.com/office/officeart/2009/layout/ReverseList"/>
    <dgm:cxn modelId="{71D9D675-D012-4E6B-A056-983C2F1651EC}" type="presOf" srcId="{688D7CCC-6C6A-4E10-8E4F-FC260A29F79D}" destId="{E2CACC2A-53FE-4BB2-9208-64EBA128D0D0}" srcOrd="0" destOrd="0" presId="urn:microsoft.com/office/officeart/2009/layout/ReverseList"/>
    <dgm:cxn modelId="{84EA6542-CE80-469A-AB63-21E7962A1D89}" type="presOf" srcId="{7ED51202-CDC2-4FF1-8401-7E4A6CD9ADC1}" destId="{926DD52E-FB3A-4AE4-97E0-17A2743FED27}" srcOrd="1" destOrd="0" presId="urn:microsoft.com/office/officeart/2009/layout/ReverseList"/>
    <dgm:cxn modelId="{B03B5F54-FD0E-4322-82BB-D5E2B2289344}" srcId="{65FD13DB-9BAB-4D12-A916-97F16C9F35A1}" destId="{688D7CCC-6C6A-4E10-8E4F-FC260A29F79D}" srcOrd="0" destOrd="0" parTransId="{5FD6C39B-1826-40EA-A28C-41323ECDD6E2}" sibTransId="{0F55AE1B-5640-401A-820D-271E902739ED}"/>
    <dgm:cxn modelId="{54F633B9-3902-4532-B250-9D895E27C17D}" type="presParOf" srcId="{4BC44E6D-BB0A-4099-BD62-A1CAA923E718}" destId="{E2CACC2A-53FE-4BB2-9208-64EBA128D0D0}" srcOrd="0" destOrd="0" presId="urn:microsoft.com/office/officeart/2009/layout/ReverseList"/>
    <dgm:cxn modelId="{61CA9E9D-4F68-4572-B3D8-477D544ECA1B}" type="presParOf" srcId="{4BC44E6D-BB0A-4099-BD62-A1CAA923E718}" destId="{272D5575-B59A-44BB-8743-628C931CC288}" srcOrd="1" destOrd="0" presId="urn:microsoft.com/office/officeart/2009/layout/ReverseList"/>
    <dgm:cxn modelId="{73EC6654-9E94-4CC8-BF8C-D10F4D27339B}" type="presParOf" srcId="{4BC44E6D-BB0A-4099-BD62-A1CAA923E718}" destId="{98151A79-A3F5-4211-B959-485B54399D43}" srcOrd="2" destOrd="0" presId="urn:microsoft.com/office/officeart/2009/layout/ReverseList"/>
    <dgm:cxn modelId="{8E242881-D7DD-47D9-B08E-D6A7DAC087BA}" type="presParOf" srcId="{4BC44E6D-BB0A-4099-BD62-A1CAA923E718}" destId="{926DD52E-FB3A-4AE4-97E0-17A2743FED27}" srcOrd="3" destOrd="0" presId="urn:microsoft.com/office/officeart/2009/layout/ReverseList"/>
    <dgm:cxn modelId="{9ECD38DC-7522-4219-9AA4-C89D7013AAE5}" type="presParOf" srcId="{4BC44E6D-BB0A-4099-BD62-A1CAA923E718}" destId="{836FAE47-170D-4940-9388-C4CB5881CC37}" srcOrd="4" destOrd="0" presId="urn:microsoft.com/office/officeart/2009/layout/ReverseList"/>
    <dgm:cxn modelId="{05A1A507-CA09-4F19-849C-1CA2B22AD775}" type="presParOf" srcId="{4BC44E6D-BB0A-4099-BD62-A1CAA923E718}" destId="{40257B3E-22DD-438A-A2DA-19300EB16D57}" srcOrd="5" destOrd="0" presId="urn:microsoft.com/office/officeart/2009/layout/Revers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A81605-5A71-4E3B-B8EF-DA80EEC5D224}" type="doc">
      <dgm:prSet loTypeId="urn:microsoft.com/office/officeart/2011/layout/TabList" loCatId="list" qsTypeId="urn:microsoft.com/office/officeart/2005/8/quickstyle/simple1" qsCatId="simple" csTypeId="urn:microsoft.com/office/officeart/2005/8/colors/accent2_5" csCatId="accent2" phldr="1"/>
      <dgm:spPr/>
      <dgm:t>
        <a:bodyPr/>
        <a:lstStyle/>
        <a:p>
          <a:endParaRPr lang="en-US"/>
        </a:p>
      </dgm:t>
    </dgm:pt>
    <dgm:pt modelId="{889F78D4-BB13-4CA0-AD69-B2B4260F6944}">
      <dgm:prSet phldrT="[Text]" custT="1"/>
      <dgm:spPr/>
      <dgm:t>
        <a:bodyPr/>
        <a:lstStyle/>
        <a:p>
          <a:r>
            <a:rPr lang="en-US" sz="2000" b="1" dirty="0"/>
            <a:t>PROPERTY LEASES</a:t>
          </a:r>
        </a:p>
      </dgm:t>
    </dgm:pt>
    <dgm:pt modelId="{0587E535-1A12-40FA-B3A6-9EFE65C582CA}" type="parTrans" cxnId="{544F96D1-54BD-4E2F-8FDC-7C96B7490EA4}">
      <dgm:prSet/>
      <dgm:spPr/>
      <dgm:t>
        <a:bodyPr/>
        <a:lstStyle/>
        <a:p>
          <a:endParaRPr lang="en-US" sz="2000"/>
        </a:p>
      </dgm:t>
    </dgm:pt>
    <dgm:pt modelId="{8C19B600-717E-4D80-974F-D4E8999EA381}" type="sibTrans" cxnId="{544F96D1-54BD-4E2F-8FDC-7C96B7490EA4}">
      <dgm:prSet/>
      <dgm:spPr/>
      <dgm:t>
        <a:bodyPr/>
        <a:lstStyle/>
        <a:p>
          <a:endParaRPr lang="en-US" sz="2000"/>
        </a:p>
      </dgm:t>
    </dgm:pt>
    <dgm:pt modelId="{46919D62-314A-4199-9B5A-E67ECD0D1006}">
      <dgm:prSet phldrT="[Text]" custT="1"/>
      <dgm:spPr/>
      <dgm:t>
        <a:bodyPr/>
        <a:lstStyle/>
        <a:p>
          <a:r>
            <a:rPr lang="en-US" sz="1800" b="1" i="1" dirty="0">
              <a:solidFill>
                <a:schemeClr val="accent2">
                  <a:lumMod val="50000"/>
                </a:schemeClr>
              </a:solidFill>
            </a:rPr>
            <a:t>Commercial Properties</a:t>
          </a:r>
        </a:p>
      </dgm:t>
    </dgm:pt>
    <dgm:pt modelId="{0770AFDE-7469-4186-BAB7-66D7A90D8B5B}" type="parTrans" cxnId="{46240D8A-4654-4423-83FF-98D458A35424}">
      <dgm:prSet/>
      <dgm:spPr/>
      <dgm:t>
        <a:bodyPr/>
        <a:lstStyle/>
        <a:p>
          <a:endParaRPr lang="en-US" sz="2000"/>
        </a:p>
      </dgm:t>
    </dgm:pt>
    <dgm:pt modelId="{9A803E86-52FA-4245-83A5-6AB2881E74B5}" type="sibTrans" cxnId="{46240D8A-4654-4423-83FF-98D458A35424}">
      <dgm:prSet/>
      <dgm:spPr/>
      <dgm:t>
        <a:bodyPr/>
        <a:lstStyle/>
        <a:p>
          <a:endParaRPr lang="en-US" sz="2000"/>
        </a:p>
      </dgm:t>
    </dgm:pt>
    <dgm:pt modelId="{3101BD23-28FF-4C23-A838-D48C6D828285}">
      <dgm:prSet phldrT="[Text]" custT="1"/>
      <dgm:spPr/>
      <dgm:t>
        <a:bodyPr/>
        <a:lstStyle/>
        <a:p>
          <a:r>
            <a:rPr lang="en-US" sz="1800" dirty="0"/>
            <a:t>Reduced rental rates per square meter (R10,00/sq.m instead of R40,00/sq.m)</a:t>
          </a:r>
        </a:p>
      </dgm:t>
    </dgm:pt>
    <dgm:pt modelId="{D29D61BA-E1B6-4C28-8BDE-21027342AE45}" type="parTrans" cxnId="{D3AB7300-46A6-43C9-AC2D-AA1AEC4DDF7B}">
      <dgm:prSet/>
      <dgm:spPr/>
      <dgm:t>
        <a:bodyPr/>
        <a:lstStyle/>
        <a:p>
          <a:endParaRPr lang="en-US" sz="2000"/>
        </a:p>
      </dgm:t>
    </dgm:pt>
    <dgm:pt modelId="{2445C607-EE0D-4BC5-B688-8B0BA4BEDED4}" type="sibTrans" cxnId="{D3AB7300-46A6-43C9-AC2D-AA1AEC4DDF7B}">
      <dgm:prSet/>
      <dgm:spPr/>
      <dgm:t>
        <a:bodyPr/>
        <a:lstStyle/>
        <a:p>
          <a:endParaRPr lang="en-US" sz="2000"/>
        </a:p>
      </dgm:t>
    </dgm:pt>
    <dgm:pt modelId="{79599360-FB5E-497F-B8B3-06026523F5B2}">
      <dgm:prSet phldrT="[Text]" custT="1"/>
      <dgm:spPr/>
      <dgm:t>
        <a:bodyPr/>
        <a:lstStyle/>
        <a:p>
          <a:r>
            <a:rPr lang="en-US" sz="2000" b="1" dirty="0"/>
            <a:t>MUNICIPAL SERVICES</a:t>
          </a:r>
        </a:p>
      </dgm:t>
    </dgm:pt>
    <dgm:pt modelId="{F1CCFBC5-0614-44F0-80D7-DBCF8A758606}" type="parTrans" cxnId="{96BD6791-3958-4CB1-BA27-900E859E10BF}">
      <dgm:prSet/>
      <dgm:spPr/>
      <dgm:t>
        <a:bodyPr/>
        <a:lstStyle/>
        <a:p>
          <a:endParaRPr lang="en-US" sz="2000"/>
        </a:p>
      </dgm:t>
    </dgm:pt>
    <dgm:pt modelId="{283A10BF-F706-4582-ACF3-B88051AED3CF}" type="sibTrans" cxnId="{96BD6791-3958-4CB1-BA27-900E859E10BF}">
      <dgm:prSet/>
      <dgm:spPr/>
      <dgm:t>
        <a:bodyPr/>
        <a:lstStyle/>
        <a:p>
          <a:endParaRPr lang="en-US" sz="2000"/>
        </a:p>
      </dgm:t>
    </dgm:pt>
    <dgm:pt modelId="{34F2186B-FC99-4353-B2A0-03B3448DFAEC}">
      <dgm:prSet phldrT="[Text]" custT="1"/>
      <dgm:spPr/>
      <dgm:t>
        <a:bodyPr/>
        <a:lstStyle/>
        <a:p>
          <a:r>
            <a:rPr lang="en-US" sz="1800" b="1" i="1" dirty="0">
              <a:solidFill>
                <a:schemeClr val="accent2">
                  <a:lumMod val="50000"/>
                </a:schemeClr>
              </a:solidFill>
            </a:rPr>
            <a:t>Utilities (Water only)</a:t>
          </a:r>
        </a:p>
      </dgm:t>
    </dgm:pt>
    <dgm:pt modelId="{91F155E9-5A1A-4F29-81D3-7C297615D6EB}" type="parTrans" cxnId="{C1DA7C74-0A50-49DC-BB3F-7AE3EC22AC7E}">
      <dgm:prSet/>
      <dgm:spPr/>
      <dgm:t>
        <a:bodyPr/>
        <a:lstStyle/>
        <a:p>
          <a:endParaRPr lang="en-US" sz="2000"/>
        </a:p>
      </dgm:t>
    </dgm:pt>
    <dgm:pt modelId="{281E9C17-DD27-4DC7-A59D-757FEA5E958F}" type="sibTrans" cxnId="{C1DA7C74-0A50-49DC-BB3F-7AE3EC22AC7E}">
      <dgm:prSet/>
      <dgm:spPr/>
      <dgm:t>
        <a:bodyPr/>
        <a:lstStyle/>
        <a:p>
          <a:endParaRPr lang="en-US" sz="2000"/>
        </a:p>
      </dgm:t>
    </dgm:pt>
    <dgm:pt modelId="{0516BEA4-7DBD-4911-B2A5-8F31C228DAC0}">
      <dgm:prSet phldrT="[Text]" custT="1"/>
      <dgm:spPr/>
      <dgm:t>
        <a:bodyPr/>
        <a:lstStyle/>
        <a:p>
          <a:r>
            <a:rPr lang="en-US" sz="1800" dirty="0"/>
            <a:t>No mark-up on utility bills </a:t>
          </a:r>
        </a:p>
      </dgm:t>
    </dgm:pt>
    <dgm:pt modelId="{9416C113-3009-49F0-A724-7D2316709876}" type="parTrans" cxnId="{1F7A9222-0A25-47E7-9F12-65E76B06D4DA}">
      <dgm:prSet/>
      <dgm:spPr/>
      <dgm:t>
        <a:bodyPr/>
        <a:lstStyle/>
        <a:p>
          <a:endParaRPr lang="en-US" sz="2000"/>
        </a:p>
      </dgm:t>
    </dgm:pt>
    <dgm:pt modelId="{08782376-F504-444F-8046-D0A4A02C5F1B}" type="sibTrans" cxnId="{1F7A9222-0A25-47E7-9F12-65E76B06D4DA}">
      <dgm:prSet/>
      <dgm:spPr/>
      <dgm:t>
        <a:bodyPr/>
        <a:lstStyle/>
        <a:p>
          <a:endParaRPr lang="en-US" sz="2000"/>
        </a:p>
      </dgm:t>
    </dgm:pt>
    <dgm:pt modelId="{C35EE2A7-F024-4B21-A54A-D6156B9E251C}">
      <dgm:prSet phldrT="[Text]" custT="1"/>
      <dgm:spPr/>
      <dgm:t>
        <a:bodyPr/>
        <a:lstStyle/>
        <a:p>
          <a:r>
            <a:rPr lang="en-US" sz="2000" b="1" dirty="0"/>
            <a:t>SUPPORT SERVICES</a:t>
          </a:r>
        </a:p>
      </dgm:t>
    </dgm:pt>
    <dgm:pt modelId="{6BBEC2F2-0270-4C51-92D5-47683CD715E1}" type="parTrans" cxnId="{DBC8F039-C6CF-41A5-9389-99722FC8D491}">
      <dgm:prSet/>
      <dgm:spPr/>
      <dgm:t>
        <a:bodyPr/>
        <a:lstStyle/>
        <a:p>
          <a:endParaRPr lang="en-US" sz="2000"/>
        </a:p>
      </dgm:t>
    </dgm:pt>
    <dgm:pt modelId="{FC1CAF0B-7771-4589-A168-FFCF6821C289}" type="sibTrans" cxnId="{DBC8F039-C6CF-41A5-9389-99722FC8D491}">
      <dgm:prSet/>
      <dgm:spPr/>
      <dgm:t>
        <a:bodyPr/>
        <a:lstStyle/>
        <a:p>
          <a:endParaRPr lang="en-US" sz="2000"/>
        </a:p>
      </dgm:t>
    </dgm:pt>
    <dgm:pt modelId="{A890E661-15B0-43F3-B79E-9486DE426E16}">
      <dgm:prSet phldrT="[Text]" custT="1"/>
      <dgm:spPr/>
      <dgm:t>
        <a:bodyPr/>
        <a:lstStyle/>
        <a:p>
          <a:r>
            <a:rPr lang="en-US" sz="1800" b="1" i="1" dirty="0">
              <a:solidFill>
                <a:schemeClr val="accent2">
                  <a:lumMod val="50000"/>
                </a:schemeClr>
              </a:solidFill>
            </a:rPr>
            <a:t>Financial &amp; Non-Financial Support</a:t>
          </a:r>
        </a:p>
      </dgm:t>
    </dgm:pt>
    <dgm:pt modelId="{B6D0CB28-BE70-4C57-B13A-A59871F52EB5}" type="parTrans" cxnId="{923EFAB9-344B-4C69-A5D8-DB2208C6B8FF}">
      <dgm:prSet/>
      <dgm:spPr/>
      <dgm:t>
        <a:bodyPr/>
        <a:lstStyle/>
        <a:p>
          <a:endParaRPr lang="en-US" sz="2000"/>
        </a:p>
      </dgm:t>
    </dgm:pt>
    <dgm:pt modelId="{DEE5E80E-9D74-476A-ABE5-76CD18B80485}" type="sibTrans" cxnId="{923EFAB9-344B-4C69-A5D8-DB2208C6B8FF}">
      <dgm:prSet/>
      <dgm:spPr/>
      <dgm:t>
        <a:bodyPr/>
        <a:lstStyle/>
        <a:p>
          <a:endParaRPr lang="en-US" sz="2000"/>
        </a:p>
      </dgm:t>
    </dgm:pt>
    <dgm:pt modelId="{4E305518-24D1-4FB1-AEB6-38A0A914475C}">
      <dgm:prSet phldrT="[Text]" custT="1"/>
      <dgm:spPr/>
      <dgm:t>
        <a:bodyPr/>
        <a:lstStyle/>
        <a:p>
          <a:r>
            <a:rPr lang="en-US" sz="1800" dirty="0"/>
            <a:t>We undertake investment promotions and facilitation at our cost.</a:t>
          </a:r>
        </a:p>
      </dgm:t>
    </dgm:pt>
    <dgm:pt modelId="{F1305738-4F2D-49A2-A3EB-9081DF97AB1A}" type="parTrans" cxnId="{CC5419AE-E3C4-4DD0-9136-BCC7C9BF8315}">
      <dgm:prSet/>
      <dgm:spPr/>
      <dgm:t>
        <a:bodyPr/>
        <a:lstStyle/>
        <a:p>
          <a:endParaRPr lang="en-US" sz="2000"/>
        </a:p>
      </dgm:t>
    </dgm:pt>
    <dgm:pt modelId="{8D9C0605-7388-4743-AB97-D4E6345D21CC}" type="sibTrans" cxnId="{CC5419AE-E3C4-4DD0-9136-BCC7C9BF8315}">
      <dgm:prSet/>
      <dgm:spPr/>
      <dgm:t>
        <a:bodyPr/>
        <a:lstStyle/>
        <a:p>
          <a:endParaRPr lang="en-US" sz="2000"/>
        </a:p>
      </dgm:t>
    </dgm:pt>
    <dgm:pt modelId="{79CDA4C0-8018-438A-BF80-434D26D6C4A7}">
      <dgm:prSet phldrT="[Text]" custT="1"/>
      <dgm:spPr/>
      <dgm:t>
        <a:bodyPr/>
        <a:lstStyle/>
        <a:p>
          <a:r>
            <a:rPr lang="en-US" sz="1800" dirty="0"/>
            <a:t>FDC out of the electricity sale and cost recovery business. Municipalities supply directly to the FDC tenants in its industrial parks and other commercial properties.</a:t>
          </a:r>
        </a:p>
      </dgm:t>
    </dgm:pt>
    <dgm:pt modelId="{13A3DEFA-6DB7-4368-9834-AE4719B14E8C}" type="parTrans" cxnId="{0EBD69E5-802D-4BDD-B594-078432CC6FF5}">
      <dgm:prSet/>
      <dgm:spPr/>
      <dgm:t>
        <a:bodyPr/>
        <a:lstStyle/>
        <a:p>
          <a:endParaRPr lang="en-US"/>
        </a:p>
      </dgm:t>
    </dgm:pt>
    <dgm:pt modelId="{DB518D08-2D5D-4A8E-B9B9-30E25A68BC41}" type="sibTrans" cxnId="{0EBD69E5-802D-4BDD-B594-078432CC6FF5}">
      <dgm:prSet/>
      <dgm:spPr/>
      <dgm:t>
        <a:bodyPr/>
        <a:lstStyle/>
        <a:p>
          <a:endParaRPr lang="en-US"/>
        </a:p>
      </dgm:t>
    </dgm:pt>
    <dgm:pt modelId="{540CC86B-892D-491C-B264-75C299975C25}">
      <dgm:prSet phldrT="[Text]" custT="1"/>
      <dgm:spPr/>
      <dgm:t>
        <a:bodyPr/>
        <a:lstStyle/>
        <a:p>
          <a:r>
            <a:rPr lang="en-US" sz="1800" dirty="0"/>
            <a:t>We provide SMME financing who ordinarily would not get funding from the bank with generous payment terms. </a:t>
          </a:r>
        </a:p>
      </dgm:t>
    </dgm:pt>
    <dgm:pt modelId="{2A59EB19-E050-4AED-B8FA-3C2483DD1AAA}" type="parTrans" cxnId="{94A8D6F6-6370-4B67-80FD-542989447040}">
      <dgm:prSet/>
      <dgm:spPr/>
      <dgm:t>
        <a:bodyPr/>
        <a:lstStyle/>
        <a:p>
          <a:endParaRPr lang="en-US"/>
        </a:p>
      </dgm:t>
    </dgm:pt>
    <dgm:pt modelId="{EFA0320E-552A-466E-8AD2-478027E131F5}" type="sibTrans" cxnId="{94A8D6F6-6370-4B67-80FD-542989447040}">
      <dgm:prSet/>
      <dgm:spPr/>
      <dgm:t>
        <a:bodyPr/>
        <a:lstStyle/>
        <a:p>
          <a:endParaRPr lang="en-US"/>
        </a:p>
      </dgm:t>
    </dgm:pt>
    <dgm:pt modelId="{FB4EE34D-526B-49C5-9B14-41C49C8E5164}">
      <dgm:prSet custT="1"/>
      <dgm:spPr/>
      <dgm:t>
        <a:bodyPr/>
        <a:lstStyle/>
        <a:p>
          <a:endParaRPr lang="en-US" sz="2000" dirty="0"/>
        </a:p>
      </dgm:t>
    </dgm:pt>
    <dgm:pt modelId="{4709E570-6092-46AC-848F-08E559843355}" type="parTrans" cxnId="{77DB5CDD-AFD3-4BFF-BDEB-E788C8DE70E0}">
      <dgm:prSet/>
      <dgm:spPr/>
      <dgm:t>
        <a:bodyPr/>
        <a:lstStyle/>
        <a:p>
          <a:endParaRPr lang="en-US"/>
        </a:p>
      </dgm:t>
    </dgm:pt>
    <dgm:pt modelId="{4C06EAED-D36F-45B2-A598-5D1B483EB06E}" type="sibTrans" cxnId="{77DB5CDD-AFD3-4BFF-BDEB-E788C8DE70E0}">
      <dgm:prSet/>
      <dgm:spPr/>
      <dgm:t>
        <a:bodyPr/>
        <a:lstStyle/>
        <a:p>
          <a:endParaRPr lang="en-US"/>
        </a:p>
      </dgm:t>
    </dgm:pt>
    <dgm:pt modelId="{046D0AF6-173E-4388-9380-045E3DBFBF61}">
      <dgm:prSet phldrT="[Text]" custT="1"/>
      <dgm:spPr/>
      <dgm:t>
        <a:bodyPr/>
        <a:lstStyle/>
        <a:p>
          <a:r>
            <a:rPr lang="en-US" sz="1800" dirty="0"/>
            <a:t>We provide bridging finance to SMMEs based on the government orders and we sign cessions with departments and municipalities</a:t>
          </a:r>
        </a:p>
      </dgm:t>
    </dgm:pt>
    <dgm:pt modelId="{FE83EFA7-F67F-44DC-8DE9-6680CF455185}" type="parTrans" cxnId="{A9DF92F6-08A4-4E65-B54C-F7403404A7C1}">
      <dgm:prSet/>
      <dgm:spPr/>
      <dgm:t>
        <a:bodyPr/>
        <a:lstStyle/>
        <a:p>
          <a:endParaRPr lang="en-US"/>
        </a:p>
      </dgm:t>
    </dgm:pt>
    <dgm:pt modelId="{9C65ADFF-E2C5-4DCF-88D3-83965D5919BE}" type="sibTrans" cxnId="{A9DF92F6-08A4-4E65-B54C-F7403404A7C1}">
      <dgm:prSet/>
      <dgm:spPr/>
      <dgm:t>
        <a:bodyPr/>
        <a:lstStyle/>
        <a:p>
          <a:endParaRPr lang="en-US"/>
        </a:p>
      </dgm:t>
    </dgm:pt>
    <dgm:pt modelId="{60610DD8-BC2D-4295-9E36-B1229428F2E6}">
      <dgm:prSet phldrT="[Text]" custT="1"/>
      <dgm:spPr/>
      <dgm:t>
        <a:bodyPr/>
        <a:lstStyle/>
        <a:p>
          <a:r>
            <a:rPr lang="en-US" sz="1800" dirty="0"/>
            <a:t>Work with tenants in financial distress instead of outright eviction when they default on rent and utilities. This is part of our mandate in terms of the FDC Act but its unfunded.</a:t>
          </a:r>
        </a:p>
      </dgm:t>
    </dgm:pt>
    <dgm:pt modelId="{F89147B6-2E77-4FB3-99F9-73804689C202}" type="parTrans" cxnId="{5A72B0B2-40CC-46DE-813B-990ADA8B9AF6}">
      <dgm:prSet/>
      <dgm:spPr/>
      <dgm:t>
        <a:bodyPr/>
        <a:lstStyle/>
        <a:p>
          <a:endParaRPr lang="en-US"/>
        </a:p>
      </dgm:t>
    </dgm:pt>
    <dgm:pt modelId="{D160C12E-088C-4BED-AA95-63296013271D}" type="sibTrans" cxnId="{5A72B0B2-40CC-46DE-813B-990ADA8B9AF6}">
      <dgm:prSet/>
      <dgm:spPr/>
      <dgm:t>
        <a:bodyPr/>
        <a:lstStyle/>
        <a:p>
          <a:endParaRPr lang="en-US"/>
        </a:p>
      </dgm:t>
    </dgm:pt>
    <dgm:pt modelId="{3173862D-1F47-441D-A8C5-48B28BB08B92}" type="pres">
      <dgm:prSet presAssocID="{C4A81605-5A71-4E3B-B8EF-DA80EEC5D224}" presName="Name0" presStyleCnt="0">
        <dgm:presLayoutVars>
          <dgm:chMax/>
          <dgm:chPref val="3"/>
          <dgm:dir/>
          <dgm:animOne val="branch"/>
          <dgm:animLvl val="lvl"/>
        </dgm:presLayoutVars>
      </dgm:prSet>
      <dgm:spPr/>
      <dgm:t>
        <a:bodyPr/>
        <a:lstStyle/>
        <a:p>
          <a:endParaRPr lang="en-ZA"/>
        </a:p>
      </dgm:t>
    </dgm:pt>
    <dgm:pt modelId="{345D035E-66C4-4F48-B083-66EBC2BD77C7}" type="pres">
      <dgm:prSet presAssocID="{889F78D4-BB13-4CA0-AD69-B2B4260F6944}" presName="composite" presStyleCnt="0"/>
      <dgm:spPr/>
    </dgm:pt>
    <dgm:pt modelId="{D2CF72A5-8218-4BEB-9EF4-1BA87458E0E6}" type="pres">
      <dgm:prSet presAssocID="{889F78D4-BB13-4CA0-AD69-B2B4260F6944}" presName="FirstChild" presStyleLbl="revTx" presStyleIdx="0" presStyleCnt="6">
        <dgm:presLayoutVars>
          <dgm:chMax val="0"/>
          <dgm:chPref val="0"/>
          <dgm:bulletEnabled val="1"/>
        </dgm:presLayoutVars>
      </dgm:prSet>
      <dgm:spPr/>
      <dgm:t>
        <a:bodyPr/>
        <a:lstStyle/>
        <a:p>
          <a:endParaRPr lang="en-ZA"/>
        </a:p>
      </dgm:t>
    </dgm:pt>
    <dgm:pt modelId="{5F00F7FA-B834-4871-AC2F-04771122E911}" type="pres">
      <dgm:prSet presAssocID="{889F78D4-BB13-4CA0-AD69-B2B4260F6944}" presName="Parent" presStyleLbl="alignNode1" presStyleIdx="0" presStyleCnt="3">
        <dgm:presLayoutVars>
          <dgm:chMax val="3"/>
          <dgm:chPref val="3"/>
          <dgm:bulletEnabled val="1"/>
        </dgm:presLayoutVars>
      </dgm:prSet>
      <dgm:spPr/>
      <dgm:t>
        <a:bodyPr/>
        <a:lstStyle/>
        <a:p>
          <a:endParaRPr lang="en-ZA"/>
        </a:p>
      </dgm:t>
    </dgm:pt>
    <dgm:pt modelId="{4FFDE948-E99B-4C94-9247-33CC8D678A39}" type="pres">
      <dgm:prSet presAssocID="{889F78D4-BB13-4CA0-AD69-B2B4260F6944}" presName="Accent" presStyleLbl="parChTrans1D1" presStyleIdx="0" presStyleCnt="3"/>
      <dgm:spPr/>
    </dgm:pt>
    <dgm:pt modelId="{3E0A62CC-5C02-444D-808B-7DA963D1BEF7}" type="pres">
      <dgm:prSet presAssocID="{889F78D4-BB13-4CA0-AD69-B2B4260F6944}" presName="Child" presStyleLbl="revTx" presStyleIdx="1" presStyleCnt="6">
        <dgm:presLayoutVars>
          <dgm:chMax val="0"/>
          <dgm:chPref val="0"/>
          <dgm:bulletEnabled val="1"/>
        </dgm:presLayoutVars>
      </dgm:prSet>
      <dgm:spPr/>
      <dgm:t>
        <a:bodyPr/>
        <a:lstStyle/>
        <a:p>
          <a:endParaRPr lang="en-ZA"/>
        </a:p>
      </dgm:t>
    </dgm:pt>
    <dgm:pt modelId="{C035F23B-7939-4429-815D-437DF22FED01}" type="pres">
      <dgm:prSet presAssocID="{8C19B600-717E-4D80-974F-D4E8999EA381}" presName="sibTrans" presStyleCnt="0"/>
      <dgm:spPr/>
    </dgm:pt>
    <dgm:pt modelId="{258245B7-39D4-4FBE-A8BB-6FC9E648FED0}" type="pres">
      <dgm:prSet presAssocID="{79599360-FB5E-497F-B8B3-06026523F5B2}" presName="composite" presStyleCnt="0"/>
      <dgm:spPr/>
    </dgm:pt>
    <dgm:pt modelId="{2299DC34-8917-4A54-BF43-89D3F2469746}" type="pres">
      <dgm:prSet presAssocID="{79599360-FB5E-497F-B8B3-06026523F5B2}" presName="FirstChild" presStyleLbl="revTx" presStyleIdx="2" presStyleCnt="6">
        <dgm:presLayoutVars>
          <dgm:chMax val="0"/>
          <dgm:chPref val="0"/>
          <dgm:bulletEnabled val="1"/>
        </dgm:presLayoutVars>
      </dgm:prSet>
      <dgm:spPr/>
      <dgm:t>
        <a:bodyPr/>
        <a:lstStyle/>
        <a:p>
          <a:endParaRPr lang="en-ZA"/>
        </a:p>
      </dgm:t>
    </dgm:pt>
    <dgm:pt modelId="{E251D319-1F7F-4A96-87C0-4A0352AF0873}" type="pres">
      <dgm:prSet presAssocID="{79599360-FB5E-497F-B8B3-06026523F5B2}" presName="Parent" presStyleLbl="alignNode1" presStyleIdx="1" presStyleCnt="3">
        <dgm:presLayoutVars>
          <dgm:chMax val="3"/>
          <dgm:chPref val="3"/>
          <dgm:bulletEnabled val="1"/>
        </dgm:presLayoutVars>
      </dgm:prSet>
      <dgm:spPr/>
      <dgm:t>
        <a:bodyPr/>
        <a:lstStyle/>
        <a:p>
          <a:endParaRPr lang="en-ZA"/>
        </a:p>
      </dgm:t>
    </dgm:pt>
    <dgm:pt modelId="{029697F6-1C71-433D-AA3A-AA1F965ADFC7}" type="pres">
      <dgm:prSet presAssocID="{79599360-FB5E-497F-B8B3-06026523F5B2}" presName="Accent" presStyleLbl="parChTrans1D1" presStyleIdx="1" presStyleCnt="3"/>
      <dgm:spPr/>
    </dgm:pt>
    <dgm:pt modelId="{5E140461-E001-4AAD-81EA-EE662A633E7C}" type="pres">
      <dgm:prSet presAssocID="{79599360-FB5E-497F-B8B3-06026523F5B2}" presName="Child" presStyleLbl="revTx" presStyleIdx="3" presStyleCnt="6">
        <dgm:presLayoutVars>
          <dgm:chMax val="0"/>
          <dgm:chPref val="0"/>
          <dgm:bulletEnabled val="1"/>
        </dgm:presLayoutVars>
      </dgm:prSet>
      <dgm:spPr/>
      <dgm:t>
        <a:bodyPr/>
        <a:lstStyle/>
        <a:p>
          <a:endParaRPr lang="en-ZA"/>
        </a:p>
      </dgm:t>
    </dgm:pt>
    <dgm:pt modelId="{73ED8A85-BB60-46F1-A907-C2BB7B43315E}" type="pres">
      <dgm:prSet presAssocID="{283A10BF-F706-4582-ACF3-B88051AED3CF}" presName="sibTrans" presStyleCnt="0"/>
      <dgm:spPr/>
    </dgm:pt>
    <dgm:pt modelId="{FE728CB9-EDC1-45A2-B097-CD9C98E3FB97}" type="pres">
      <dgm:prSet presAssocID="{C35EE2A7-F024-4B21-A54A-D6156B9E251C}" presName="composite" presStyleCnt="0"/>
      <dgm:spPr/>
    </dgm:pt>
    <dgm:pt modelId="{A46BD844-03C4-427B-8FE7-A1770FDD556B}" type="pres">
      <dgm:prSet presAssocID="{C35EE2A7-F024-4B21-A54A-D6156B9E251C}" presName="FirstChild" presStyleLbl="revTx" presStyleIdx="4" presStyleCnt="6">
        <dgm:presLayoutVars>
          <dgm:chMax val="0"/>
          <dgm:chPref val="0"/>
          <dgm:bulletEnabled val="1"/>
        </dgm:presLayoutVars>
      </dgm:prSet>
      <dgm:spPr/>
      <dgm:t>
        <a:bodyPr/>
        <a:lstStyle/>
        <a:p>
          <a:endParaRPr lang="en-ZA"/>
        </a:p>
      </dgm:t>
    </dgm:pt>
    <dgm:pt modelId="{6413520E-A632-4A31-81B6-7D1ECBD0BDDE}" type="pres">
      <dgm:prSet presAssocID="{C35EE2A7-F024-4B21-A54A-D6156B9E251C}" presName="Parent" presStyleLbl="alignNode1" presStyleIdx="2" presStyleCnt="3">
        <dgm:presLayoutVars>
          <dgm:chMax val="3"/>
          <dgm:chPref val="3"/>
          <dgm:bulletEnabled val="1"/>
        </dgm:presLayoutVars>
      </dgm:prSet>
      <dgm:spPr/>
      <dgm:t>
        <a:bodyPr/>
        <a:lstStyle/>
        <a:p>
          <a:endParaRPr lang="en-ZA"/>
        </a:p>
      </dgm:t>
    </dgm:pt>
    <dgm:pt modelId="{B9AB9B72-EFEE-40C8-89E3-228986D03750}" type="pres">
      <dgm:prSet presAssocID="{C35EE2A7-F024-4B21-A54A-D6156B9E251C}" presName="Accent" presStyleLbl="parChTrans1D1" presStyleIdx="2" presStyleCnt="3"/>
      <dgm:spPr/>
    </dgm:pt>
    <dgm:pt modelId="{811F4B5F-2BCB-4D20-96ED-875132C1DF79}" type="pres">
      <dgm:prSet presAssocID="{C35EE2A7-F024-4B21-A54A-D6156B9E251C}" presName="Child" presStyleLbl="revTx" presStyleIdx="5" presStyleCnt="6">
        <dgm:presLayoutVars>
          <dgm:chMax val="0"/>
          <dgm:chPref val="0"/>
          <dgm:bulletEnabled val="1"/>
        </dgm:presLayoutVars>
      </dgm:prSet>
      <dgm:spPr/>
      <dgm:t>
        <a:bodyPr/>
        <a:lstStyle/>
        <a:p>
          <a:endParaRPr lang="en-ZA"/>
        </a:p>
      </dgm:t>
    </dgm:pt>
  </dgm:ptLst>
  <dgm:cxnLst>
    <dgm:cxn modelId="{C1DA7C74-0A50-49DC-BB3F-7AE3EC22AC7E}" srcId="{79599360-FB5E-497F-B8B3-06026523F5B2}" destId="{34F2186B-FC99-4353-B2A0-03B3448DFAEC}" srcOrd="0" destOrd="0" parTransId="{91F155E9-5A1A-4F29-81D3-7C297615D6EB}" sibTransId="{281E9C17-DD27-4DC7-A59D-757FEA5E958F}"/>
    <dgm:cxn modelId="{D4AFCC72-30B4-42FD-81F4-BED2C555CD68}" type="presOf" srcId="{79CDA4C0-8018-438A-BF80-434D26D6C4A7}" destId="{5E140461-E001-4AAD-81EA-EE662A633E7C}" srcOrd="0" destOrd="1" presId="urn:microsoft.com/office/officeart/2011/layout/TabList"/>
    <dgm:cxn modelId="{1F7A9222-0A25-47E7-9F12-65E76B06D4DA}" srcId="{79599360-FB5E-497F-B8B3-06026523F5B2}" destId="{0516BEA4-7DBD-4911-B2A5-8F31C228DAC0}" srcOrd="1" destOrd="0" parTransId="{9416C113-3009-49F0-A724-7D2316709876}" sibTransId="{08782376-F504-444F-8046-D0A4A02C5F1B}"/>
    <dgm:cxn modelId="{544F96D1-54BD-4E2F-8FDC-7C96B7490EA4}" srcId="{C4A81605-5A71-4E3B-B8EF-DA80EEC5D224}" destId="{889F78D4-BB13-4CA0-AD69-B2B4260F6944}" srcOrd="0" destOrd="0" parTransId="{0587E535-1A12-40FA-B3A6-9EFE65C582CA}" sibTransId="{8C19B600-717E-4D80-974F-D4E8999EA381}"/>
    <dgm:cxn modelId="{C77A99BD-344E-45A8-AEAE-99AC42FF9C45}" type="presOf" srcId="{60610DD8-BC2D-4295-9E36-B1229428F2E6}" destId="{3E0A62CC-5C02-444D-808B-7DA963D1BEF7}" srcOrd="0" destOrd="1" presId="urn:microsoft.com/office/officeart/2011/layout/TabList"/>
    <dgm:cxn modelId="{26CF6803-B1A3-4ABF-A89B-0B230FF9C360}" type="presOf" srcId="{34F2186B-FC99-4353-B2A0-03B3448DFAEC}" destId="{2299DC34-8917-4A54-BF43-89D3F2469746}" srcOrd="0" destOrd="0" presId="urn:microsoft.com/office/officeart/2011/layout/TabList"/>
    <dgm:cxn modelId="{96BD6791-3958-4CB1-BA27-900E859E10BF}" srcId="{C4A81605-5A71-4E3B-B8EF-DA80EEC5D224}" destId="{79599360-FB5E-497F-B8B3-06026523F5B2}" srcOrd="1" destOrd="0" parTransId="{F1CCFBC5-0614-44F0-80D7-DBCF8A758606}" sibTransId="{283A10BF-F706-4582-ACF3-B88051AED3CF}"/>
    <dgm:cxn modelId="{DBC8F039-C6CF-41A5-9389-99722FC8D491}" srcId="{C4A81605-5A71-4E3B-B8EF-DA80EEC5D224}" destId="{C35EE2A7-F024-4B21-A54A-D6156B9E251C}" srcOrd="2" destOrd="0" parTransId="{6BBEC2F2-0270-4C51-92D5-47683CD715E1}" sibTransId="{FC1CAF0B-7771-4589-A168-FFCF6821C289}"/>
    <dgm:cxn modelId="{04FB02D2-28C1-4024-877D-85C1D52AB70B}" type="presOf" srcId="{79599360-FB5E-497F-B8B3-06026523F5B2}" destId="{E251D319-1F7F-4A96-87C0-4A0352AF0873}" srcOrd="0" destOrd="0" presId="urn:microsoft.com/office/officeart/2011/layout/TabList"/>
    <dgm:cxn modelId="{77DB5CDD-AFD3-4BFF-BDEB-E788C8DE70E0}" srcId="{C35EE2A7-F024-4B21-A54A-D6156B9E251C}" destId="{FB4EE34D-526B-49C5-9B14-41C49C8E5164}" srcOrd="4" destOrd="0" parTransId="{4709E570-6092-46AC-848F-08E559843355}" sibTransId="{4C06EAED-D36F-45B2-A598-5D1B483EB06E}"/>
    <dgm:cxn modelId="{EA5E8630-8B28-40AB-A66D-16331D0D6DD8}" type="presOf" srcId="{889F78D4-BB13-4CA0-AD69-B2B4260F6944}" destId="{5F00F7FA-B834-4871-AC2F-04771122E911}" srcOrd="0" destOrd="0" presId="urn:microsoft.com/office/officeart/2011/layout/TabList"/>
    <dgm:cxn modelId="{5A72B0B2-40CC-46DE-813B-990ADA8B9AF6}" srcId="{889F78D4-BB13-4CA0-AD69-B2B4260F6944}" destId="{60610DD8-BC2D-4295-9E36-B1229428F2E6}" srcOrd="2" destOrd="0" parTransId="{F89147B6-2E77-4FB3-99F9-73804689C202}" sibTransId="{D160C12E-088C-4BED-AA95-63296013271D}"/>
    <dgm:cxn modelId="{0E740C81-99A8-4548-A84C-62CD10086F1F}" type="presOf" srcId="{C35EE2A7-F024-4B21-A54A-D6156B9E251C}" destId="{6413520E-A632-4A31-81B6-7D1ECBD0BDDE}" srcOrd="0" destOrd="0" presId="urn:microsoft.com/office/officeart/2011/layout/TabList"/>
    <dgm:cxn modelId="{A9DF92F6-08A4-4E65-B54C-F7403404A7C1}" srcId="{C35EE2A7-F024-4B21-A54A-D6156B9E251C}" destId="{046D0AF6-173E-4388-9380-045E3DBFBF61}" srcOrd="3" destOrd="0" parTransId="{FE83EFA7-F67F-44DC-8DE9-6680CF455185}" sibTransId="{9C65ADFF-E2C5-4DCF-88D3-83965D5919BE}"/>
    <dgm:cxn modelId="{D3AB7300-46A6-43C9-AC2D-AA1AEC4DDF7B}" srcId="{889F78D4-BB13-4CA0-AD69-B2B4260F6944}" destId="{3101BD23-28FF-4C23-A838-D48C6D828285}" srcOrd="1" destOrd="0" parTransId="{D29D61BA-E1B6-4C28-8BDE-21027342AE45}" sibTransId="{2445C607-EE0D-4BC5-B688-8B0BA4BEDED4}"/>
    <dgm:cxn modelId="{DFEB8CAE-D4C4-4FBB-89B5-C8488FB72C1A}" type="presOf" srcId="{C4A81605-5A71-4E3B-B8EF-DA80EEC5D224}" destId="{3173862D-1F47-441D-A8C5-48B28BB08B92}" srcOrd="0" destOrd="0" presId="urn:microsoft.com/office/officeart/2011/layout/TabList"/>
    <dgm:cxn modelId="{A89542E3-7028-4125-96E0-553B02497649}" type="presOf" srcId="{540CC86B-892D-491C-B264-75C299975C25}" destId="{811F4B5F-2BCB-4D20-96ED-875132C1DF79}" srcOrd="0" destOrd="1" presId="urn:microsoft.com/office/officeart/2011/layout/TabList"/>
    <dgm:cxn modelId="{538DB3E8-7A3A-4C73-BB46-D680E4B3603F}" type="presOf" srcId="{46919D62-314A-4199-9B5A-E67ECD0D1006}" destId="{D2CF72A5-8218-4BEB-9EF4-1BA87458E0E6}" srcOrd="0" destOrd="0" presId="urn:microsoft.com/office/officeart/2011/layout/TabList"/>
    <dgm:cxn modelId="{A82E8F29-22EE-45BF-944C-53BDC335D94C}" type="presOf" srcId="{0516BEA4-7DBD-4911-B2A5-8F31C228DAC0}" destId="{5E140461-E001-4AAD-81EA-EE662A633E7C}" srcOrd="0" destOrd="0" presId="urn:microsoft.com/office/officeart/2011/layout/TabList"/>
    <dgm:cxn modelId="{0EBD69E5-802D-4BDD-B594-078432CC6FF5}" srcId="{79599360-FB5E-497F-B8B3-06026523F5B2}" destId="{79CDA4C0-8018-438A-BF80-434D26D6C4A7}" srcOrd="2" destOrd="0" parTransId="{13A3DEFA-6DB7-4368-9834-AE4719B14E8C}" sibTransId="{DB518D08-2D5D-4A8E-B9B9-30E25A68BC41}"/>
    <dgm:cxn modelId="{46240D8A-4654-4423-83FF-98D458A35424}" srcId="{889F78D4-BB13-4CA0-AD69-B2B4260F6944}" destId="{46919D62-314A-4199-9B5A-E67ECD0D1006}" srcOrd="0" destOrd="0" parTransId="{0770AFDE-7469-4186-BAB7-66D7A90D8B5B}" sibTransId="{9A803E86-52FA-4245-83A5-6AB2881E74B5}"/>
    <dgm:cxn modelId="{2EAE9FE3-1495-4619-B80F-CD76FC63176B}" type="presOf" srcId="{3101BD23-28FF-4C23-A838-D48C6D828285}" destId="{3E0A62CC-5C02-444D-808B-7DA963D1BEF7}" srcOrd="0" destOrd="0" presId="urn:microsoft.com/office/officeart/2011/layout/TabList"/>
    <dgm:cxn modelId="{923EFAB9-344B-4C69-A5D8-DB2208C6B8FF}" srcId="{C35EE2A7-F024-4B21-A54A-D6156B9E251C}" destId="{A890E661-15B0-43F3-B79E-9486DE426E16}" srcOrd="0" destOrd="0" parTransId="{B6D0CB28-BE70-4C57-B13A-A59871F52EB5}" sibTransId="{DEE5E80E-9D74-476A-ABE5-76CD18B80485}"/>
    <dgm:cxn modelId="{94A8D6F6-6370-4B67-80FD-542989447040}" srcId="{C35EE2A7-F024-4B21-A54A-D6156B9E251C}" destId="{540CC86B-892D-491C-B264-75C299975C25}" srcOrd="2" destOrd="0" parTransId="{2A59EB19-E050-4AED-B8FA-3C2483DD1AAA}" sibTransId="{EFA0320E-552A-466E-8AD2-478027E131F5}"/>
    <dgm:cxn modelId="{D4D656D3-36CF-4CFE-9ED8-3F4E2E24F218}" type="presOf" srcId="{FB4EE34D-526B-49C5-9B14-41C49C8E5164}" destId="{811F4B5F-2BCB-4D20-96ED-875132C1DF79}" srcOrd="0" destOrd="3" presId="urn:microsoft.com/office/officeart/2011/layout/TabList"/>
    <dgm:cxn modelId="{AA90A1A3-255B-47BE-AE53-8D89DD5CE1BE}" type="presOf" srcId="{046D0AF6-173E-4388-9380-045E3DBFBF61}" destId="{811F4B5F-2BCB-4D20-96ED-875132C1DF79}" srcOrd="0" destOrd="2" presId="urn:microsoft.com/office/officeart/2011/layout/TabList"/>
    <dgm:cxn modelId="{CC5419AE-E3C4-4DD0-9136-BCC7C9BF8315}" srcId="{C35EE2A7-F024-4B21-A54A-D6156B9E251C}" destId="{4E305518-24D1-4FB1-AEB6-38A0A914475C}" srcOrd="1" destOrd="0" parTransId="{F1305738-4F2D-49A2-A3EB-9081DF97AB1A}" sibTransId="{8D9C0605-7388-4743-AB97-D4E6345D21CC}"/>
    <dgm:cxn modelId="{125CF47D-A36C-4799-A92D-AE6724C9C57B}" type="presOf" srcId="{4E305518-24D1-4FB1-AEB6-38A0A914475C}" destId="{811F4B5F-2BCB-4D20-96ED-875132C1DF79}" srcOrd="0" destOrd="0" presId="urn:microsoft.com/office/officeart/2011/layout/TabList"/>
    <dgm:cxn modelId="{2023C1A6-B0A2-40C0-8631-1E26B187E4CE}" type="presOf" srcId="{A890E661-15B0-43F3-B79E-9486DE426E16}" destId="{A46BD844-03C4-427B-8FE7-A1770FDD556B}" srcOrd="0" destOrd="0" presId="urn:microsoft.com/office/officeart/2011/layout/TabList"/>
    <dgm:cxn modelId="{901D9C7E-56DE-4545-8C85-DFA5D3AC0BC9}" type="presParOf" srcId="{3173862D-1F47-441D-A8C5-48B28BB08B92}" destId="{345D035E-66C4-4F48-B083-66EBC2BD77C7}" srcOrd="0" destOrd="0" presId="urn:microsoft.com/office/officeart/2011/layout/TabList"/>
    <dgm:cxn modelId="{B45360E9-6FCC-4A8B-A897-DA3E9B2AB4EA}" type="presParOf" srcId="{345D035E-66C4-4F48-B083-66EBC2BD77C7}" destId="{D2CF72A5-8218-4BEB-9EF4-1BA87458E0E6}" srcOrd="0" destOrd="0" presId="urn:microsoft.com/office/officeart/2011/layout/TabList"/>
    <dgm:cxn modelId="{0FFF51FE-246C-40DB-ADC6-2A1DAD4C0F75}" type="presParOf" srcId="{345D035E-66C4-4F48-B083-66EBC2BD77C7}" destId="{5F00F7FA-B834-4871-AC2F-04771122E911}" srcOrd="1" destOrd="0" presId="urn:microsoft.com/office/officeart/2011/layout/TabList"/>
    <dgm:cxn modelId="{9BEFF2E6-23BD-4353-9BAB-A7379B9DA7ED}" type="presParOf" srcId="{345D035E-66C4-4F48-B083-66EBC2BD77C7}" destId="{4FFDE948-E99B-4C94-9247-33CC8D678A39}" srcOrd="2" destOrd="0" presId="urn:microsoft.com/office/officeart/2011/layout/TabList"/>
    <dgm:cxn modelId="{C08770CC-4283-40FA-81D6-C1BA6D81FC74}" type="presParOf" srcId="{3173862D-1F47-441D-A8C5-48B28BB08B92}" destId="{3E0A62CC-5C02-444D-808B-7DA963D1BEF7}" srcOrd="1" destOrd="0" presId="urn:microsoft.com/office/officeart/2011/layout/TabList"/>
    <dgm:cxn modelId="{10DE2D6A-3F63-442D-A2AC-0837267D2B14}" type="presParOf" srcId="{3173862D-1F47-441D-A8C5-48B28BB08B92}" destId="{C035F23B-7939-4429-815D-437DF22FED01}" srcOrd="2" destOrd="0" presId="urn:microsoft.com/office/officeart/2011/layout/TabList"/>
    <dgm:cxn modelId="{D916D579-F677-4BDA-B367-DA3DBD0130CF}" type="presParOf" srcId="{3173862D-1F47-441D-A8C5-48B28BB08B92}" destId="{258245B7-39D4-4FBE-A8BB-6FC9E648FED0}" srcOrd="3" destOrd="0" presId="urn:microsoft.com/office/officeart/2011/layout/TabList"/>
    <dgm:cxn modelId="{CFF447C0-9903-4128-BAD3-003218E8F4C4}" type="presParOf" srcId="{258245B7-39D4-4FBE-A8BB-6FC9E648FED0}" destId="{2299DC34-8917-4A54-BF43-89D3F2469746}" srcOrd="0" destOrd="0" presId="urn:microsoft.com/office/officeart/2011/layout/TabList"/>
    <dgm:cxn modelId="{EA80E7C1-0421-45BB-8B6D-D203862EDD42}" type="presParOf" srcId="{258245B7-39D4-4FBE-A8BB-6FC9E648FED0}" destId="{E251D319-1F7F-4A96-87C0-4A0352AF0873}" srcOrd="1" destOrd="0" presId="urn:microsoft.com/office/officeart/2011/layout/TabList"/>
    <dgm:cxn modelId="{A0B34DE3-36BC-4DA9-A43F-E0FF80EE92BE}" type="presParOf" srcId="{258245B7-39D4-4FBE-A8BB-6FC9E648FED0}" destId="{029697F6-1C71-433D-AA3A-AA1F965ADFC7}" srcOrd="2" destOrd="0" presId="urn:microsoft.com/office/officeart/2011/layout/TabList"/>
    <dgm:cxn modelId="{5D1A641E-B5F8-4910-9E3A-544635BF69D3}" type="presParOf" srcId="{3173862D-1F47-441D-A8C5-48B28BB08B92}" destId="{5E140461-E001-4AAD-81EA-EE662A633E7C}" srcOrd="4" destOrd="0" presId="urn:microsoft.com/office/officeart/2011/layout/TabList"/>
    <dgm:cxn modelId="{9D5A80FA-51FB-49A4-A8CC-9D8FB9DFFC40}" type="presParOf" srcId="{3173862D-1F47-441D-A8C5-48B28BB08B92}" destId="{73ED8A85-BB60-46F1-A907-C2BB7B43315E}" srcOrd="5" destOrd="0" presId="urn:microsoft.com/office/officeart/2011/layout/TabList"/>
    <dgm:cxn modelId="{1E07FB27-E858-407A-B8D6-95CD67B486D7}" type="presParOf" srcId="{3173862D-1F47-441D-A8C5-48B28BB08B92}" destId="{FE728CB9-EDC1-45A2-B097-CD9C98E3FB97}" srcOrd="6" destOrd="0" presId="urn:microsoft.com/office/officeart/2011/layout/TabList"/>
    <dgm:cxn modelId="{EE770C59-DC87-468D-BBEB-5EFC551436C1}" type="presParOf" srcId="{FE728CB9-EDC1-45A2-B097-CD9C98E3FB97}" destId="{A46BD844-03C4-427B-8FE7-A1770FDD556B}" srcOrd="0" destOrd="0" presId="urn:microsoft.com/office/officeart/2011/layout/TabList"/>
    <dgm:cxn modelId="{C7F0FD9B-474C-4566-A175-FBB586690B70}" type="presParOf" srcId="{FE728CB9-EDC1-45A2-B097-CD9C98E3FB97}" destId="{6413520E-A632-4A31-81B6-7D1ECBD0BDDE}" srcOrd="1" destOrd="0" presId="urn:microsoft.com/office/officeart/2011/layout/TabList"/>
    <dgm:cxn modelId="{8EC8EB55-C877-41AB-9EF4-DCBE3EDE256B}" type="presParOf" srcId="{FE728CB9-EDC1-45A2-B097-CD9C98E3FB97}" destId="{B9AB9B72-EFEE-40C8-89E3-228986D03750}" srcOrd="2" destOrd="0" presId="urn:microsoft.com/office/officeart/2011/layout/TabList"/>
    <dgm:cxn modelId="{0FB5560A-5D5A-4860-B965-BED12639F23B}" type="presParOf" srcId="{3173862D-1F47-441D-A8C5-48B28BB08B92}" destId="{811F4B5F-2BCB-4D20-96ED-875132C1DF79}" srcOrd="7" destOrd="0" presId="urn:microsoft.com/office/officeart/2011/layout/Tab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33D8BA-F068-4B8E-B599-0AF3024E077D}">
      <dsp:nvSpPr>
        <dsp:cNvPr id="0" name=""/>
        <dsp:cNvSpPr/>
      </dsp:nvSpPr>
      <dsp:spPr>
        <a:xfrm>
          <a:off x="26938" y="731909"/>
          <a:ext cx="9289018" cy="1352835"/>
        </a:xfrm>
        <a:prstGeom prst="rightArrow">
          <a:avLst>
            <a:gd name="adj1" fmla="val 50000"/>
            <a:gd name="adj2" fmla="val 5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4763" numCol="1" spcCol="1270" anchor="ctr" anchorCtr="0">
          <a:noAutofit/>
        </a:bodyPr>
        <a:lstStyle/>
        <a:p>
          <a:pPr lvl="0" algn="l" defTabSz="1111250">
            <a:lnSpc>
              <a:spcPct val="90000"/>
            </a:lnSpc>
            <a:spcBef>
              <a:spcPct val="0"/>
            </a:spcBef>
            <a:spcAft>
              <a:spcPct val="35000"/>
            </a:spcAft>
          </a:pPr>
          <a:r>
            <a:rPr lang="en-US" sz="2500" b="1" kern="1200" dirty="0">
              <a:solidFill>
                <a:schemeClr val="tx1"/>
              </a:solidFill>
            </a:rPr>
            <a:t>DEVELOPMENTAL</a:t>
          </a:r>
        </a:p>
      </dsp:txBody>
      <dsp:txXfrm>
        <a:off x="26938" y="731909"/>
        <a:ext cx="9289018" cy="1352835"/>
      </dsp:txXfrm>
    </dsp:sp>
    <dsp:sp modelId="{E0FF3D79-B022-414E-BD96-E518BDD3070A}">
      <dsp:nvSpPr>
        <dsp:cNvPr id="0" name=""/>
        <dsp:cNvSpPr/>
      </dsp:nvSpPr>
      <dsp:spPr>
        <a:xfrm>
          <a:off x="26938" y="1775140"/>
          <a:ext cx="2861017" cy="260605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Initiate economic empowerment projects that would benefit the Free State</a:t>
          </a:r>
        </a:p>
        <a:p>
          <a:pPr lvl="0" algn="l" defTabSz="889000">
            <a:lnSpc>
              <a:spcPct val="90000"/>
            </a:lnSpc>
            <a:spcBef>
              <a:spcPct val="0"/>
            </a:spcBef>
            <a:spcAft>
              <a:spcPct val="35000"/>
            </a:spcAft>
          </a:pPr>
          <a:endParaRPr lang="en-US" sz="1000" kern="1200" dirty="0"/>
        </a:p>
        <a:p>
          <a:pPr lvl="0" algn="l" defTabSz="889000">
            <a:lnSpc>
              <a:spcPct val="90000"/>
            </a:lnSpc>
            <a:spcBef>
              <a:spcPct val="0"/>
            </a:spcBef>
            <a:spcAft>
              <a:spcPct val="35000"/>
            </a:spcAft>
          </a:pPr>
          <a:r>
            <a:rPr lang="en-US" sz="2000" kern="1200" dirty="0"/>
            <a:t>Assist Free State based small, medium and micro enterprises in financial distress</a:t>
          </a:r>
        </a:p>
      </dsp:txBody>
      <dsp:txXfrm>
        <a:off x="26938" y="1775140"/>
        <a:ext cx="2861017" cy="2606058"/>
      </dsp:txXfrm>
    </dsp:sp>
    <dsp:sp modelId="{E3C7AA47-F280-49EF-A785-C928EFC4333A}">
      <dsp:nvSpPr>
        <dsp:cNvPr id="0" name=""/>
        <dsp:cNvSpPr/>
      </dsp:nvSpPr>
      <dsp:spPr>
        <a:xfrm>
          <a:off x="2887955" y="1182854"/>
          <a:ext cx="6428000" cy="1352835"/>
        </a:xfrm>
        <a:prstGeom prst="rightArrow">
          <a:avLst>
            <a:gd name="adj1" fmla="val 50000"/>
            <a:gd name="adj2" fmla="val 50000"/>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4763" numCol="1" spcCol="1270" anchor="ctr" anchorCtr="0">
          <a:noAutofit/>
        </a:bodyPr>
        <a:lstStyle/>
        <a:p>
          <a:pPr lvl="0" algn="l" defTabSz="1111250">
            <a:lnSpc>
              <a:spcPct val="90000"/>
            </a:lnSpc>
            <a:spcBef>
              <a:spcPct val="0"/>
            </a:spcBef>
            <a:spcAft>
              <a:spcPct val="35000"/>
            </a:spcAft>
          </a:pPr>
          <a:r>
            <a:rPr lang="en-US" sz="2500" b="1" kern="1200" dirty="0">
              <a:solidFill>
                <a:schemeClr val="tx1"/>
              </a:solidFill>
            </a:rPr>
            <a:t>FINANCIAL</a:t>
          </a:r>
        </a:p>
      </dsp:txBody>
      <dsp:txXfrm>
        <a:off x="2887955" y="1182854"/>
        <a:ext cx="6428000" cy="1352835"/>
      </dsp:txXfrm>
    </dsp:sp>
    <dsp:sp modelId="{E1300BBB-930B-4407-BBA3-DB826DA77652}">
      <dsp:nvSpPr>
        <dsp:cNvPr id="0" name=""/>
        <dsp:cNvSpPr/>
      </dsp:nvSpPr>
      <dsp:spPr>
        <a:xfrm>
          <a:off x="2887955" y="2226085"/>
          <a:ext cx="2861017" cy="260605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Provide funding to Free State based small, medium and micro enterprises</a:t>
          </a:r>
        </a:p>
        <a:p>
          <a:pPr lvl="0" algn="l" defTabSz="889000">
            <a:lnSpc>
              <a:spcPct val="90000"/>
            </a:lnSpc>
            <a:spcBef>
              <a:spcPct val="0"/>
            </a:spcBef>
            <a:spcAft>
              <a:spcPct val="35000"/>
            </a:spcAft>
          </a:pPr>
          <a:endParaRPr lang="en-US" sz="1000" kern="1200" dirty="0"/>
        </a:p>
        <a:p>
          <a:pPr lvl="0" algn="l" defTabSz="889000">
            <a:lnSpc>
              <a:spcPct val="90000"/>
            </a:lnSpc>
            <a:spcBef>
              <a:spcPct val="0"/>
            </a:spcBef>
            <a:spcAft>
              <a:spcPct val="35000"/>
            </a:spcAft>
          </a:pPr>
          <a:r>
            <a:rPr lang="en-US" sz="2000" kern="1200" dirty="0"/>
            <a:t>Initiate economic empowerment projects that would benefit the Free State</a:t>
          </a:r>
        </a:p>
      </dsp:txBody>
      <dsp:txXfrm>
        <a:off x="2887955" y="2226085"/>
        <a:ext cx="2861017" cy="2606058"/>
      </dsp:txXfrm>
    </dsp:sp>
    <dsp:sp modelId="{3F872DDE-A668-430B-BD84-B0E92BFDB1AE}">
      <dsp:nvSpPr>
        <dsp:cNvPr id="0" name=""/>
        <dsp:cNvSpPr/>
      </dsp:nvSpPr>
      <dsp:spPr>
        <a:xfrm>
          <a:off x="5748973" y="1633799"/>
          <a:ext cx="3566983" cy="1352835"/>
        </a:xfrm>
        <a:prstGeom prst="rightArrow">
          <a:avLst>
            <a:gd name="adj1" fmla="val 50000"/>
            <a:gd name="adj2" fmla="val 5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4763" numCol="1" spcCol="1270" anchor="ctr" anchorCtr="0">
          <a:noAutofit/>
        </a:bodyPr>
        <a:lstStyle/>
        <a:p>
          <a:pPr lvl="0" algn="l" defTabSz="1111250">
            <a:lnSpc>
              <a:spcPct val="90000"/>
            </a:lnSpc>
            <a:spcBef>
              <a:spcPct val="0"/>
            </a:spcBef>
            <a:spcAft>
              <a:spcPct val="35000"/>
            </a:spcAft>
          </a:pPr>
          <a:r>
            <a:rPr lang="en-US" sz="2500" b="1" kern="1200" dirty="0">
              <a:solidFill>
                <a:schemeClr val="tx1"/>
              </a:solidFill>
            </a:rPr>
            <a:t>PROMOTIONAL</a:t>
          </a:r>
        </a:p>
      </dsp:txBody>
      <dsp:txXfrm>
        <a:off x="5748973" y="1633799"/>
        <a:ext cx="3566983" cy="1352835"/>
      </dsp:txXfrm>
    </dsp:sp>
    <dsp:sp modelId="{5EBCE7B5-FF29-4AB4-BA2A-264424D741C6}">
      <dsp:nvSpPr>
        <dsp:cNvPr id="0" name=""/>
        <dsp:cNvSpPr/>
      </dsp:nvSpPr>
      <dsp:spPr>
        <a:xfrm>
          <a:off x="5748973" y="2677030"/>
          <a:ext cx="2861017" cy="2567918"/>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ZA" sz="2000" kern="1200" dirty="0"/>
            <a:t>Identify, analyse, develop, package &amp; publicize investment opportunities</a:t>
          </a:r>
        </a:p>
        <a:p>
          <a:pPr lvl="0" algn="l" defTabSz="889000">
            <a:lnSpc>
              <a:spcPct val="90000"/>
            </a:lnSpc>
            <a:spcBef>
              <a:spcPct val="0"/>
            </a:spcBef>
            <a:spcAft>
              <a:spcPct val="35000"/>
            </a:spcAft>
          </a:pPr>
          <a:endParaRPr lang="en-US" sz="1000" kern="1200" dirty="0"/>
        </a:p>
        <a:p>
          <a:pPr lvl="0" algn="l" defTabSz="889000">
            <a:lnSpc>
              <a:spcPct val="90000"/>
            </a:lnSpc>
            <a:spcBef>
              <a:spcPct val="0"/>
            </a:spcBef>
            <a:spcAft>
              <a:spcPct val="35000"/>
            </a:spcAft>
          </a:pPr>
          <a:r>
            <a:rPr lang="en-US" sz="2000" kern="1200" dirty="0"/>
            <a:t>Promotion and development of small, medium and micro enterprises</a:t>
          </a:r>
        </a:p>
      </dsp:txBody>
      <dsp:txXfrm>
        <a:off x="5748973" y="2677030"/>
        <a:ext cx="2861017" cy="25679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2D5575-B59A-44BB-8743-628C931CC288}">
      <dsp:nvSpPr>
        <dsp:cNvPr id="0" name=""/>
        <dsp:cNvSpPr/>
      </dsp:nvSpPr>
      <dsp:spPr>
        <a:xfrm rot="16200000">
          <a:off x="1758432" y="1274368"/>
          <a:ext cx="2698499" cy="1649069"/>
        </a:xfrm>
        <a:prstGeom prst="round2SameRect">
          <a:avLst>
            <a:gd name="adj1" fmla="val 16670"/>
            <a:gd name="adj2" fmla="val 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53340" tIns="88900" rIns="80010" bIns="88900" numCol="1" spcCol="1270" anchor="t" anchorCtr="0">
          <a:noAutofit/>
        </a:bodyPr>
        <a:lstStyle/>
        <a:p>
          <a:pPr lvl="0" algn="ctr" defTabSz="622300">
            <a:lnSpc>
              <a:spcPct val="90000"/>
            </a:lnSpc>
            <a:spcBef>
              <a:spcPct val="0"/>
            </a:spcBef>
            <a:spcAft>
              <a:spcPct val="35000"/>
            </a:spcAft>
          </a:pPr>
          <a:r>
            <a:rPr lang="en-US" sz="1400" kern="1200" dirty="0">
              <a:solidFill>
                <a:schemeClr val="accent2">
                  <a:lumMod val="50000"/>
                </a:schemeClr>
              </a:solidFill>
            </a:rPr>
            <a:t>Portfolio Committee on Public Accounts, (PROPAC) (Financial responsibilities)</a:t>
          </a:r>
        </a:p>
      </dsp:txBody>
      <dsp:txXfrm rot="16200000">
        <a:off x="1758432" y="1274368"/>
        <a:ext cx="2698499" cy="1649069"/>
      </dsp:txXfrm>
    </dsp:sp>
    <dsp:sp modelId="{926DD52E-FB3A-4AE4-97E0-17A2743FED27}">
      <dsp:nvSpPr>
        <dsp:cNvPr id="0" name=""/>
        <dsp:cNvSpPr/>
      </dsp:nvSpPr>
      <dsp:spPr>
        <a:xfrm rot="5400000">
          <a:off x="3482382" y="1274368"/>
          <a:ext cx="2698499" cy="1649069"/>
        </a:xfrm>
        <a:prstGeom prst="round2SameRect">
          <a:avLst>
            <a:gd name="adj1" fmla="val 16670"/>
            <a:gd name="adj2" fmla="val 0"/>
          </a:avLst>
        </a:prstGeom>
        <a:gradFill rotWithShape="0">
          <a:gsLst>
            <a:gs pos="0">
              <a:schemeClr val="accent1">
                <a:tint val="50000"/>
                <a:hueOff val="-12059736"/>
                <a:satOff val="24125"/>
                <a:lumOff val="10225"/>
                <a:alphaOff val="0"/>
                <a:satMod val="103000"/>
                <a:lumMod val="102000"/>
                <a:tint val="94000"/>
              </a:schemeClr>
            </a:gs>
            <a:gs pos="50000">
              <a:schemeClr val="accent1">
                <a:tint val="50000"/>
                <a:hueOff val="-12059736"/>
                <a:satOff val="24125"/>
                <a:lumOff val="10225"/>
                <a:alphaOff val="0"/>
                <a:satMod val="110000"/>
                <a:lumMod val="100000"/>
                <a:shade val="100000"/>
              </a:schemeClr>
            </a:gs>
            <a:gs pos="100000">
              <a:schemeClr val="accent1">
                <a:tint val="50000"/>
                <a:hueOff val="-12059736"/>
                <a:satOff val="24125"/>
                <a:lumOff val="10225"/>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80010" tIns="88900" rIns="53340" bIns="88900" numCol="1" spcCol="1270" anchor="t" anchorCtr="0">
          <a:noAutofit/>
        </a:bodyPr>
        <a:lstStyle/>
        <a:p>
          <a:pPr lvl="0" algn="ctr" defTabSz="622300">
            <a:lnSpc>
              <a:spcPct val="90000"/>
            </a:lnSpc>
            <a:spcBef>
              <a:spcPct val="0"/>
            </a:spcBef>
            <a:spcAft>
              <a:spcPct val="35000"/>
            </a:spcAft>
          </a:pPr>
          <a:r>
            <a:rPr lang="en-US" sz="1400" kern="1200" dirty="0">
              <a:solidFill>
                <a:schemeClr val="accent2">
                  <a:lumMod val="50000"/>
                </a:schemeClr>
              </a:solidFill>
            </a:rPr>
            <a:t>Portfolio Committee on Agriculture and Rural Development, Economic, Small Business Development</a:t>
          </a:r>
        </a:p>
        <a:p>
          <a:pPr lvl="0" algn="ctr" defTabSz="622300">
            <a:lnSpc>
              <a:spcPct val="90000"/>
            </a:lnSpc>
            <a:spcBef>
              <a:spcPct val="0"/>
            </a:spcBef>
            <a:spcAft>
              <a:spcPct val="35000"/>
            </a:spcAft>
          </a:pPr>
          <a:r>
            <a:rPr lang="en-US" sz="1400" kern="1200" dirty="0">
              <a:solidFill>
                <a:schemeClr val="accent2">
                  <a:lumMod val="50000"/>
                </a:schemeClr>
              </a:solidFill>
            </a:rPr>
            <a:t>and Sports, Arts and Culture (Non-financial responsibilities)</a:t>
          </a:r>
        </a:p>
      </dsp:txBody>
      <dsp:txXfrm rot="5400000">
        <a:off x="3482382" y="1274368"/>
        <a:ext cx="2698499" cy="1649069"/>
      </dsp:txXfrm>
    </dsp:sp>
    <dsp:sp modelId="{836FAE47-170D-4940-9388-C4CB5881CC37}">
      <dsp:nvSpPr>
        <dsp:cNvPr id="0" name=""/>
        <dsp:cNvSpPr/>
      </dsp:nvSpPr>
      <dsp:spPr>
        <a:xfrm>
          <a:off x="3107513" y="0"/>
          <a:ext cx="1723950" cy="1723866"/>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257B3E-22DD-438A-A2DA-19300EB16D57}">
      <dsp:nvSpPr>
        <dsp:cNvPr id="0" name=""/>
        <dsp:cNvSpPr/>
      </dsp:nvSpPr>
      <dsp:spPr>
        <a:xfrm rot="10800000">
          <a:off x="3107513" y="2473519"/>
          <a:ext cx="1723950" cy="1723866"/>
        </a:xfrm>
        <a:prstGeom prst="circularArrow">
          <a:avLst>
            <a:gd name="adj1" fmla="val 12500"/>
            <a:gd name="adj2" fmla="val 1142322"/>
            <a:gd name="adj3" fmla="val 20457678"/>
            <a:gd name="adj4" fmla="val 108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AB9B72-EFEE-40C8-89E3-228986D03750}">
      <dsp:nvSpPr>
        <dsp:cNvPr id="0" name=""/>
        <dsp:cNvSpPr/>
      </dsp:nvSpPr>
      <dsp:spPr>
        <a:xfrm>
          <a:off x="0" y="3623415"/>
          <a:ext cx="8563434"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697F6-1C71-433D-AA3A-AA1F965ADFC7}">
      <dsp:nvSpPr>
        <dsp:cNvPr id="0" name=""/>
        <dsp:cNvSpPr/>
      </dsp:nvSpPr>
      <dsp:spPr>
        <a:xfrm>
          <a:off x="0" y="2067101"/>
          <a:ext cx="8563434"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DE948-E99B-4C94-9247-33CC8D678A39}">
      <dsp:nvSpPr>
        <dsp:cNvPr id="0" name=""/>
        <dsp:cNvSpPr/>
      </dsp:nvSpPr>
      <dsp:spPr>
        <a:xfrm>
          <a:off x="0" y="510786"/>
          <a:ext cx="8563434"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F72A5-8218-4BEB-9EF4-1BA87458E0E6}">
      <dsp:nvSpPr>
        <dsp:cNvPr id="0" name=""/>
        <dsp:cNvSpPr/>
      </dsp:nvSpPr>
      <dsp:spPr>
        <a:xfrm>
          <a:off x="2226492" y="569"/>
          <a:ext cx="6336941" cy="51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i="1" kern="1200" dirty="0">
              <a:solidFill>
                <a:schemeClr val="accent2">
                  <a:lumMod val="50000"/>
                </a:schemeClr>
              </a:solidFill>
            </a:rPr>
            <a:t>Commercial Properties</a:t>
          </a:r>
        </a:p>
      </dsp:txBody>
      <dsp:txXfrm>
        <a:off x="2226492" y="569"/>
        <a:ext cx="6336941" cy="510216"/>
      </dsp:txXfrm>
    </dsp:sp>
    <dsp:sp modelId="{5F00F7FA-B834-4871-AC2F-04771122E911}">
      <dsp:nvSpPr>
        <dsp:cNvPr id="0" name=""/>
        <dsp:cNvSpPr/>
      </dsp:nvSpPr>
      <dsp:spPr>
        <a:xfrm>
          <a:off x="0" y="569"/>
          <a:ext cx="2226492" cy="510216"/>
        </a:xfrm>
        <a:prstGeom prst="round2SameRect">
          <a:avLst>
            <a:gd name="adj1" fmla="val 16670"/>
            <a:gd name="adj2" fmla="val 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PROPERTY LEASES</a:t>
          </a:r>
        </a:p>
      </dsp:txBody>
      <dsp:txXfrm>
        <a:off x="0" y="569"/>
        <a:ext cx="2226492" cy="510216"/>
      </dsp:txXfrm>
    </dsp:sp>
    <dsp:sp modelId="{3E0A62CC-5C02-444D-808B-7DA963D1BEF7}">
      <dsp:nvSpPr>
        <dsp:cNvPr id="0" name=""/>
        <dsp:cNvSpPr/>
      </dsp:nvSpPr>
      <dsp:spPr>
        <a:xfrm>
          <a:off x="0" y="510786"/>
          <a:ext cx="8563434" cy="102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Reduced rental rates per square meter (R10,00/sq.m instead of R40,00/sq.m)</a:t>
          </a:r>
        </a:p>
        <a:p>
          <a:pPr marL="171450" lvl="1" indent="-171450" algn="l" defTabSz="800100">
            <a:lnSpc>
              <a:spcPct val="90000"/>
            </a:lnSpc>
            <a:spcBef>
              <a:spcPct val="0"/>
            </a:spcBef>
            <a:spcAft>
              <a:spcPct val="15000"/>
            </a:spcAft>
            <a:buChar char="••"/>
          </a:pPr>
          <a:r>
            <a:rPr lang="en-US" sz="1800" kern="1200" dirty="0"/>
            <a:t>Work with tenants in financial distress instead of outright eviction when they default on rent and utilities. This is part of our mandate in terms of the FDC Act but its unfunded.</a:t>
          </a:r>
        </a:p>
      </dsp:txBody>
      <dsp:txXfrm>
        <a:off x="0" y="510786"/>
        <a:ext cx="8563434" cy="1020586"/>
      </dsp:txXfrm>
    </dsp:sp>
    <dsp:sp modelId="{2299DC34-8917-4A54-BF43-89D3F2469746}">
      <dsp:nvSpPr>
        <dsp:cNvPr id="0" name=""/>
        <dsp:cNvSpPr/>
      </dsp:nvSpPr>
      <dsp:spPr>
        <a:xfrm>
          <a:off x="2226492" y="1556884"/>
          <a:ext cx="6336941" cy="51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i="1" kern="1200" dirty="0">
              <a:solidFill>
                <a:schemeClr val="accent2">
                  <a:lumMod val="50000"/>
                </a:schemeClr>
              </a:solidFill>
            </a:rPr>
            <a:t>Utilities (Water only)</a:t>
          </a:r>
        </a:p>
      </dsp:txBody>
      <dsp:txXfrm>
        <a:off x="2226492" y="1556884"/>
        <a:ext cx="6336941" cy="510216"/>
      </dsp:txXfrm>
    </dsp:sp>
    <dsp:sp modelId="{E251D319-1F7F-4A96-87C0-4A0352AF0873}">
      <dsp:nvSpPr>
        <dsp:cNvPr id="0" name=""/>
        <dsp:cNvSpPr/>
      </dsp:nvSpPr>
      <dsp:spPr>
        <a:xfrm>
          <a:off x="0" y="1556884"/>
          <a:ext cx="2226492" cy="510216"/>
        </a:xfrm>
        <a:prstGeom prst="round2SameRect">
          <a:avLst>
            <a:gd name="adj1" fmla="val 16670"/>
            <a:gd name="adj2" fmla="val 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MUNICIPAL SERVICES</a:t>
          </a:r>
        </a:p>
      </dsp:txBody>
      <dsp:txXfrm>
        <a:off x="0" y="1556884"/>
        <a:ext cx="2226492" cy="510216"/>
      </dsp:txXfrm>
    </dsp:sp>
    <dsp:sp modelId="{5E140461-E001-4AAD-81EA-EE662A633E7C}">
      <dsp:nvSpPr>
        <dsp:cNvPr id="0" name=""/>
        <dsp:cNvSpPr/>
      </dsp:nvSpPr>
      <dsp:spPr>
        <a:xfrm>
          <a:off x="0" y="2067101"/>
          <a:ext cx="8563434" cy="102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 mark-up on utility bills </a:t>
          </a:r>
        </a:p>
        <a:p>
          <a:pPr marL="171450" lvl="1" indent="-171450" algn="l" defTabSz="800100">
            <a:lnSpc>
              <a:spcPct val="90000"/>
            </a:lnSpc>
            <a:spcBef>
              <a:spcPct val="0"/>
            </a:spcBef>
            <a:spcAft>
              <a:spcPct val="15000"/>
            </a:spcAft>
            <a:buChar char="••"/>
          </a:pPr>
          <a:r>
            <a:rPr lang="en-US" sz="1800" kern="1200" dirty="0"/>
            <a:t>FDC out of the electricity sale and cost recovery business. Municipalities supply directly to the FDC tenants in its industrial parks and other commercial properties.</a:t>
          </a:r>
        </a:p>
      </dsp:txBody>
      <dsp:txXfrm>
        <a:off x="0" y="2067101"/>
        <a:ext cx="8563434" cy="1020586"/>
      </dsp:txXfrm>
    </dsp:sp>
    <dsp:sp modelId="{A46BD844-03C4-427B-8FE7-A1770FDD556B}">
      <dsp:nvSpPr>
        <dsp:cNvPr id="0" name=""/>
        <dsp:cNvSpPr/>
      </dsp:nvSpPr>
      <dsp:spPr>
        <a:xfrm>
          <a:off x="2226492" y="3113198"/>
          <a:ext cx="6336941" cy="51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b="1" i="1" kern="1200" dirty="0">
              <a:solidFill>
                <a:schemeClr val="accent2">
                  <a:lumMod val="50000"/>
                </a:schemeClr>
              </a:solidFill>
            </a:rPr>
            <a:t>Financial &amp; Non-Financial Support</a:t>
          </a:r>
        </a:p>
      </dsp:txBody>
      <dsp:txXfrm>
        <a:off x="2226492" y="3113198"/>
        <a:ext cx="6336941" cy="510216"/>
      </dsp:txXfrm>
    </dsp:sp>
    <dsp:sp modelId="{6413520E-A632-4A31-81B6-7D1ECBD0BDDE}">
      <dsp:nvSpPr>
        <dsp:cNvPr id="0" name=""/>
        <dsp:cNvSpPr/>
      </dsp:nvSpPr>
      <dsp:spPr>
        <a:xfrm>
          <a:off x="0" y="3113198"/>
          <a:ext cx="2226492" cy="510216"/>
        </a:xfrm>
        <a:prstGeom prst="round2SameRect">
          <a:avLst>
            <a:gd name="adj1" fmla="val 16670"/>
            <a:gd name="adj2" fmla="val 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SUPPORT SERVICES</a:t>
          </a:r>
        </a:p>
      </dsp:txBody>
      <dsp:txXfrm>
        <a:off x="0" y="3113198"/>
        <a:ext cx="2226492" cy="510216"/>
      </dsp:txXfrm>
    </dsp:sp>
    <dsp:sp modelId="{811F4B5F-2BCB-4D20-96ED-875132C1DF79}">
      <dsp:nvSpPr>
        <dsp:cNvPr id="0" name=""/>
        <dsp:cNvSpPr/>
      </dsp:nvSpPr>
      <dsp:spPr>
        <a:xfrm>
          <a:off x="0" y="3623415"/>
          <a:ext cx="8563434" cy="102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We undertake investment promotions and facilitation at our cost.</a:t>
          </a:r>
        </a:p>
        <a:p>
          <a:pPr marL="171450" lvl="1" indent="-171450" algn="l" defTabSz="800100">
            <a:lnSpc>
              <a:spcPct val="90000"/>
            </a:lnSpc>
            <a:spcBef>
              <a:spcPct val="0"/>
            </a:spcBef>
            <a:spcAft>
              <a:spcPct val="15000"/>
            </a:spcAft>
            <a:buChar char="••"/>
          </a:pPr>
          <a:r>
            <a:rPr lang="en-US" sz="1800" kern="1200" dirty="0"/>
            <a:t>We provide SMME financing who ordinarily would not get funding from the bank with generous payment terms. </a:t>
          </a:r>
        </a:p>
        <a:p>
          <a:pPr marL="171450" lvl="1" indent="-171450" algn="l" defTabSz="800100">
            <a:lnSpc>
              <a:spcPct val="90000"/>
            </a:lnSpc>
            <a:spcBef>
              <a:spcPct val="0"/>
            </a:spcBef>
            <a:spcAft>
              <a:spcPct val="15000"/>
            </a:spcAft>
            <a:buChar char="••"/>
          </a:pPr>
          <a:r>
            <a:rPr lang="en-US" sz="1800" kern="1200" dirty="0"/>
            <a:t>We provide bridging finance to SMMEs based on the government orders and we sign cessions with departments and municipalities</a:t>
          </a:r>
        </a:p>
        <a:p>
          <a:pPr marL="228600" lvl="1" indent="-228600" algn="l" defTabSz="889000">
            <a:lnSpc>
              <a:spcPct val="90000"/>
            </a:lnSpc>
            <a:spcBef>
              <a:spcPct val="0"/>
            </a:spcBef>
            <a:spcAft>
              <a:spcPct val="15000"/>
            </a:spcAft>
            <a:buChar char="••"/>
          </a:pPr>
          <a:endParaRPr lang="en-US" sz="2000" kern="1200" dirty="0"/>
        </a:p>
      </dsp:txBody>
      <dsp:txXfrm>
        <a:off x="0" y="3623415"/>
        <a:ext cx="8563434" cy="102058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188267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424078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23721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225124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199530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21669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176053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363576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129277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282176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604638-32A5-4E4B-A26A-3C97FADC52B7}" type="datetimeFigureOut">
              <a:rPr lang="en-ZA" smtClean="0"/>
              <a:pPr/>
              <a:t>2021/11/24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127569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04638-32A5-4E4B-A26A-3C97FADC52B7}" type="datetimeFigureOut">
              <a:rPr lang="en-ZA" smtClean="0"/>
              <a:pPr/>
              <a:t>2021/11/24</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73431-9FD4-4745-818D-14F507ACDFC6}" type="slidenum">
              <a:rPr lang="en-ZA" smtClean="0"/>
              <a:pPr/>
              <a:t>‹#›</a:t>
            </a:fld>
            <a:endParaRPr lang="en-ZA" dirty="0"/>
          </a:p>
        </p:txBody>
      </p:sp>
    </p:spTree>
    <p:extLst>
      <p:ext uri="{BB962C8B-B14F-4D97-AF65-F5344CB8AC3E}">
        <p14:creationId xmlns:p14="http://schemas.microsoft.com/office/powerpoint/2010/main" xmlns="" val="354300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6222165"/>
            <a:ext cx="12192000" cy="193148"/>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 y="6328229"/>
            <a:ext cx="12192000" cy="529771"/>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p:cNvSpPr/>
          <p:nvPr/>
        </p:nvSpPr>
        <p:spPr>
          <a:xfrm>
            <a:off x="-412954" y="77702"/>
            <a:ext cx="3011608" cy="3429000"/>
          </a:xfrm>
          <a:prstGeom prst="rect">
            <a:avLst/>
          </a:prstGeom>
          <a:blipFill dpi="0" rotWithShape="1">
            <a:blip r:embed="rId2" cstate="print">
              <a:extLst>
                <a:ext uri="{28A0092B-C50C-407E-A947-70E740481C1C}">
                  <a14:useLocalDpi xmlns:a14="http://schemas.microsoft.com/office/drawing/2010/main" xmlns=""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p:cNvSpPr/>
          <p:nvPr/>
        </p:nvSpPr>
        <p:spPr>
          <a:xfrm>
            <a:off x="3011608" y="0"/>
            <a:ext cx="3084392" cy="3429000"/>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p:cNvSpPr/>
          <p:nvPr/>
        </p:nvSpPr>
        <p:spPr>
          <a:xfrm>
            <a:off x="6096000" y="0"/>
            <a:ext cx="3011608" cy="3429000"/>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p:cNvSpPr/>
          <p:nvPr/>
        </p:nvSpPr>
        <p:spPr>
          <a:xfrm>
            <a:off x="9107608" y="0"/>
            <a:ext cx="3084392" cy="342900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0" y="3429000"/>
            <a:ext cx="12192000"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74221" y="4744955"/>
            <a:ext cx="3243557" cy="1189305"/>
          </a:xfrm>
          <a:prstGeom prst="rect">
            <a:avLst/>
          </a:prstGeom>
        </p:spPr>
      </p:pic>
      <p:sp>
        <p:nvSpPr>
          <p:cNvPr id="10" name="TextBox 9"/>
          <p:cNvSpPr txBox="1"/>
          <p:nvPr/>
        </p:nvSpPr>
        <p:spPr>
          <a:xfrm>
            <a:off x="313899" y="3603008"/>
            <a:ext cx="11641540" cy="584775"/>
          </a:xfrm>
          <a:prstGeom prst="rect">
            <a:avLst/>
          </a:prstGeom>
          <a:noFill/>
        </p:spPr>
        <p:txBody>
          <a:bodyPr wrap="square" rtlCol="0">
            <a:spAutoFit/>
          </a:bodyPr>
          <a:lstStyle/>
          <a:p>
            <a:pPr algn="ctr"/>
            <a:r>
              <a:rPr lang="en-US" sz="3200" dirty="0">
                <a:solidFill>
                  <a:schemeClr val="bg1"/>
                </a:solidFill>
                <a:latin typeface="Arial Black" panose="020B0A04020102020204" pitchFamily="34" charset="0"/>
              </a:rPr>
              <a:t>FDC PRESENTATION TO PARLIAMENT</a:t>
            </a:r>
            <a:endParaRPr lang="en-ZA" sz="3200" dirty="0">
              <a:solidFill>
                <a:schemeClr val="bg1"/>
              </a:solidFill>
              <a:latin typeface="Arial Black" panose="020B0A04020102020204" pitchFamily="34" charset="0"/>
            </a:endParaRPr>
          </a:p>
        </p:txBody>
      </p:sp>
      <p:sp>
        <p:nvSpPr>
          <p:cNvPr id="11" name="TextBox 10"/>
          <p:cNvSpPr txBox="1"/>
          <p:nvPr/>
        </p:nvSpPr>
        <p:spPr>
          <a:xfrm>
            <a:off x="302521" y="6441744"/>
            <a:ext cx="11641540" cy="338554"/>
          </a:xfrm>
          <a:prstGeom prst="rect">
            <a:avLst/>
          </a:prstGeom>
          <a:noFill/>
        </p:spPr>
        <p:txBody>
          <a:bodyPr wrap="square" rtlCol="0">
            <a:spAutoFit/>
          </a:bodyPr>
          <a:lstStyle/>
          <a:p>
            <a:pPr algn="ctr"/>
            <a:r>
              <a:rPr lang="en-US" sz="1600" dirty="0">
                <a:solidFill>
                  <a:schemeClr val="bg1"/>
                </a:solidFill>
                <a:latin typeface="Arial Black" panose="020B0A04020102020204" pitchFamily="34" charset="0"/>
              </a:rPr>
              <a:t>23 NOVEMBER  2021</a:t>
            </a:r>
            <a:endParaRPr lang="en-ZA"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109045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SUPPORT PROVIDED BY THE DTIC</a:t>
            </a:r>
            <a:endParaRPr lang="en-ZA" sz="3000" dirty="0">
              <a:solidFill>
                <a:schemeClr val="bg1"/>
              </a:solidFill>
              <a:latin typeface="Arial Black" panose="020B0A04020102020204" pitchFamily="34" charset="0"/>
            </a:endParaRPr>
          </a:p>
        </p:txBody>
      </p:sp>
      <p:pic>
        <p:nvPicPr>
          <p:cNvPr id="13" name="Picture 12">
            <a:extLst>
              <a:ext uri="{FF2B5EF4-FFF2-40B4-BE49-F238E27FC236}">
                <a16:creationId xmlns:a16="http://schemas.microsoft.com/office/drawing/2014/main" xmlns="" id="{BCB4D06A-96CB-214B-A060-3E31B9CA6EAC}"/>
              </a:ext>
            </a:extLst>
          </p:cNvPr>
          <p:cNvPicPr>
            <a:picLocks noChangeAspect="1"/>
          </p:cNvPicPr>
          <p:nvPr/>
        </p:nvPicPr>
        <p:blipFill>
          <a:blip r:embed="rId3" cstate="print"/>
          <a:stretch>
            <a:fillRect/>
          </a:stretch>
        </p:blipFill>
        <p:spPr>
          <a:xfrm>
            <a:off x="502920" y="1065218"/>
            <a:ext cx="11590020" cy="5469102"/>
          </a:xfrm>
          <a:prstGeom prst="rect">
            <a:avLst/>
          </a:prstGeom>
        </p:spPr>
      </p:pic>
    </p:spTree>
    <p:extLst>
      <p:ext uri="{BB962C8B-B14F-4D97-AF65-F5344CB8AC3E}">
        <p14:creationId xmlns:p14="http://schemas.microsoft.com/office/powerpoint/2010/main" xmlns="" val="296797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INCENTIVES PROVIDED </a:t>
            </a:r>
            <a:endParaRPr lang="en-ZA" sz="3000" dirty="0">
              <a:solidFill>
                <a:schemeClr val="bg1"/>
              </a:solidFill>
              <a:latin typeface="Arial Black" panose="020B0A04020102020204" pitchFamily="34" charset="0"/>
            </a:endParaRPr>
          </a:p>
        </p:txBody>
      </p:sp>
      <p:sp>
        <p:nvSpPr>
          <p:cNvPr id="14" name="Content Placeholder 2">
            <a:extLst>
              <a:ext uri="{FF2B5EF4-FFF2-40B4-BE49-F238E27FC236}">
                <a16:creationId xmlns:a16="http://schemas.microsoft.com/office/drawing/2014/main" xmlns="" id="{D3D9C7CC-08BA-466E-A4C5-ACC7CB73432E}"/>
              </a:ext>
            </a:extLst>
          </p:cNvPr>
          <p:cNvSpPr>
            <a:spLocks noGrp="1"/>
          </p:cNvSpPr>
          <p:nvPr>
            <p:ph idx="1"/>
          </p:nvPr>
        </p:nvSpPr>
        <p:spPr>
          <a:xfrm>
            <a:off x="838200" y="1198496"/>
            <a:ext cx="10515600" cy="4978467"/>
          </a:xfrm>
          <a:noFill/>
        </p:spPr>
        <p:txBody>
          <a:bodyPr>
            <a:normAutofit/>
          </a:bodyPr>
          <a:lstStyle/>
          <a:p>
            <a:pPr marL="0" indent="0">
              <a:buNone/>
            </a:pPr>
            <a:endParaRPr lang="en-US" sz="17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a:cs typeface="Arial" panose="020B0604020202020204" pitchFamily="34" charset="0"/>
              </a:rPr>
              <a:t>The property department aims to utilize property space in order to facilitate commercial and industrial activity, while assisting new investors who are seeking suitable rental premises.</a:t>
            </a:r>
          </a:p>
          <a:p>
            <a:pPr>
              <a:buFont typeface="Wingdings" panose="05000000000000000000" pitchFamily="2" charset="2"/>
              <a:buChar char="q"/>
            </a:pPr>
            <a:r>
              <a:rPr lang="en-US" sz="2000" b="1" dirty="0">
                <a:cs typeface="Arial" panose="020B0604020202020204" pitchFamily="34" charset="0"/>
              </a:rPr>
              <a:t>The following incentives are provided:</a:t>
            </a:r>
          </a:p>
          <a:p>
            <a:pPr marL="357188" indent="-357188">
              <a:buFont typeface="Wingdings" panose="05000000000000000000" pitchFamily="2" charset="2"/>
              <a:buChar char="Ø"/>
              <a:tabLst>
                <a:tab pos="182563" algn="l"/>
              </a:tabLst>
            </a:pPr>
            <a:r>
              <a:rPr lang="en-US" sz="2000" dirty="0">
                <a:cs typeface="Arial" panose="020B0604020202020204" pitchFamily="34" charset="0"/>
              </a:rPr>
              <a:t>Subsidized rental rates</a:t>
            </a:r>
          </a:p>
          <a:p>
            <a:pPr marL="357188" indent="-357188">
              <a:buFont typeface="Wingdings" panose="05000000000000000000" pitchFamily="2" charset="2"/>
              <a:buChar char="Ø"/>
              <a:tabLst>
                <a:tab pos="182563" algn="l"/>
              </a:tabLst>
            </a:pPr>
            <a:r>
              <a:rPr lang="en-US" sz="2000" dirty="0">
                <a:cs typeface="Arial" panose="020B0604020202020204" pitchFamily="34" charset="0"/>
              </a:rPr>
              <a:t>Rental holidays of up to three months,</a:t>
            </a:r>
          </a:p>
          <a:p>
            <a:pPr marL="357188" indent="-357188">
              <a:buFont typeface="Wingdings" panose="05000000000000000000" pitchFamily="2" charset="2"/>
              <a:buChar char="Ø"/>
              <a:tabLst>
                <a:tab pos="182563" algn="l"/>
              </a:tabLst>
            </a:pPr>
            <a:r>
              <a:rPr lang="en-US" sz="2000" dirty="0">
                <a:cs typeface="Arial" panose="020B0604020202020204" pitchFamily="34" charset="0"/>
              </a:rPr>
              <a:t>Other special Incentives – e.g. amortising tenant capital investment over the lease term. </a:t>
            </a:r>
          </a:p>
          <a:p>
            <a:pPr>
              <a:buFont typeface="Wingdings" panose="05000000000000000000" pitchFamily="2" charset="2"/>
              <a:buChar char="q"/>
              <a:tabLst>
                <a:tab pos="182563" algn="l"/>
              </a:tabLst>
            </a:pPr>
            <a:r>
              <a:rPr lang="en-US" sz="2000" b="1" dirty="0">
                <a:cs typeface="Arial" panose="020B0604020202020204" pitchFamily="34" charset="0"/>
              </a:rPr>
              <a:t>Strategic Objectives :</a:t>
            </a:r>
          </a:p>
          <a:p>
            <a:pPr marL="357188" indent="-357188">
              <a:buFont typeface="Wingdings" panose="05000000000000000000" pitchFamily="2" charset="2"/>
              <a:buChar char="Ø"/>
              <a:tabLst>
                <a:tab pos="182563" algn="l"/>
              </a:tabLst>
            </a:pPr>
            <a:r>
              <a:rPr lang="en-US" sz="2000" dirty="0">
                <a:cs typeface="Arial" panose="020B0604020202020204" pitchFamily="34" charset="0"/>
              </a:rPr>
              <a:t>Increase Rental Revenue</a:t>
            </a:r>
          </a:p>
          <a:p>
            <a:pPr marL="357188" indent="-357188">
              <a:buFont typeface="Wingdings" panose="05000000000000000000" pitchFamily="2" charset="2"/>
              <a:buChar char="Ø"/>
              <a:tabLst>
                <a:tab pos="182563" algn="l"/>
              </a:tabLst>
            </a:pPr>
            <a:r>
              <a:rPr lang="en-US" sz="2000" dirty="0">
                <a:cs typeface="Arial" panose="020B0604020202020204" pitchFamily="34" charset="0"/>
              </a:rPr>
              <a:t>Increase Rental Occupancy</a:t>
            </a:r>
          </a:p>
          <a:p>
            <a:pPr marL="357188" indent="-357188">
              <a:buFont typeface="Wingdings" panose="05000000000000000000" pitchFamily="2" charset="2"/>
              <a:buChar char="Ø"/>
              <a:tabLst>
                <a:tab pos="182563" algn="l"/>
              </a:tabLst>
            </a:pPr>
            <a:r>
              <a:rPr lang="en-US" sz="2000" dirty="0">
                <a:cs typeface="Arial" panose="020B0604020202020204" pitchFamily="34" charset="0"/>
              </a:rPr>
              <a:t>Increase the number of private sector partnerships to utilize vacant/vandalized properties to facilitate job creation. Private sector has funding and expertise to</a:t>
            </a:r>
          </a:p>
          <a:p>
            <a:pPr marL="0" indent="0">
              <a:buNone/>
              <a:tabLst>
                <a:tab pos="182563" algn="l"/>
              </a:tabLst>
            </a:pPr>
            <a:endParaRPr lang="en-US" sz="17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1289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INITIATIVES</a:t>
            </a:r>
            <a:endParaRPr lang="en-ZA" sz="3000" dirty="0">
              <a:solidFill>
                <a:schemeClr val="bg1"/>
              </a:solidFill>
              <a:latin typeface="Arial Black" panose="020B0A04020102020204" pitchFamily="34" charset="0"/>
            </a:endParaRPr>
          </a:p>
        </p:txBody>
      </p:sp>
      <p:sp>
        <p:nvSpPr>
          <p:cNvPr id="14" name="Content Placeholder 2">
            <a:extLst>
              <a:ext uri="{FF2B5EF4-FFF2-40B4-BE49-F238E27FC236}">
                <a16:creationId xmlns:a16="http://schemas.microsoft.com/office/drawing/2014/main" xmlns="" id="{22098CB2-64B4-49AA-A767-CA4DB900A692}"/>
              </a:ext>
            </a:extLst>
          </p:cNvPr>
          <p:cNvSpPr>
            <a:spLocks noGrp="1"/>
          </p:cNvSpPr>
          <p:nvPr>
            <p:ph idx="1"/>
          </p:nvPr>
        </p:nvSpPr>
        <p:spPr>
          <a:xfrm>
            <a:off x="481781" y="1174322"/>
            <a:ext cx="11602064" cy="5002641"/>
          </a:xfrm>
          <a:noFill/>
        </p:spPr>
        <p:txBody>
          <a:bodyPr>
            <a:normAutofit/>
          </a:bodyPr>
          <a:lstStyle/>
          <a:p>
            <a:pPr marL="0" indent="0">
              <a:buNone/>
            </a:pPr>
            <a:endParaRPr lang="en-US" sz="2000" dirty="0">
              <a:cs typeface="Arial" panose="020B0604020202020204" pitchFamily="34" charset="0"/>
            </a:endParaRPr>
          </a:p>
          <a:p>
            <a:pPr marL="357188" indent="-357188">
              <a:buFont typeface="Wingdings" panose="05000000000000000000" pitchFamily="2" charset="2"/>
              <a:buChar char="Ø"/>
              <a:tabLst>
                <a:tab pos="182563" algn="l"/>
              </a:tabLst>
            </a:pPr>
            <a:r>
              <a:rPr lang="en-US" sz="2000" dirty="0">
                <a:cs typeface="Arial" panose="020B0604020202020204" pitchFamily="34" charset="0"/>
              </a:rPr>
              <a:t>Revitalization of three (3) Industrial Parks i.e. Botshabelo, Thaba Nchu, and Phuthaditjhaba parks</a:t>
            </a:r>
          </a:p>
          <a:p>
            <a:pPr marL="357188" indent="-357188">
              <a:buFont typeface="Wingdings" panose="05000000000000000000" pitchFamily="2" charset="2"/>
              <a:buChar char="Ø"/>
              <a:tabLst>
                <a:tab pos="182563" algn="l"/>
              </a:tabLst>
            </a:pPr>
            <a:r>
              <a:rPr lang="en-US" sz="2000" dirty="0">
                <a:cs typeface="Arial" panose="020B0604020202020204" pitchFamily="34" charset="0"/>
              </a:rPr>
              <a:t>Revive AgiParks partnership with the Department of Rural Development (Phuthas, Tshiame, and Thaba Nchu)</a:t>
            </a:r>
          </a:p>
          <a:p>
            <a:pPr marL="357188" indent="-357188">
              <a:buFont typeface="Wingdings" panose="05000000000000000000" pitchFamily="2" charset="2"/>
              <a:buChar char="Ø"/>
              <a:tabLst>
                <a:tab pos="182563" algn="l"/>
              </a:tabLst>
            </a:pPr>
            <a:r>
              <a:rPr lang="en-US" sz="2000" dirty="0">
                <a:cs typeface="Arial" panose="020B0604020202020204" pitchFamily="34" charset="0"/>
              </a:rPr>
              <a:t>ICT Digital Hub – In partnership with MAP TVET and SEDA in progress;</a:t>
            </a:r>
          </a:p>
          <a:p>
            <a:pPr marL="357188" indent="-357188">
              <a:buFont typeface="Wingdings" panose="05000000000000000000" pitchFamily="2" charset="2"/>
              <a:buChar char="Ø"/>
              <a:tabLst>
                <a:tab pos="182563" algn="l"/>
              </a:tabLst>
            </a:pPr>
            <a:r>
              <a:rPr lang="en-US" sz="2000" dirty="0">
                <a:cs typeface="Arial" panose="020B0604020202020204" pitchFamily="34" charset="0"/>
              </a:rPr>
              <a:t>Collective training for Industrial sectors in the park on Textile manufacturing skills.</a:t>
            </a:r>
          </a:p>
          <a:p>
            <a:pPr>
              <a:buFont typeface="Wingdings" panose="05000000000000000000" pitchFamily="2" charset="2"/>
              <a:buChar char="Ø"/>
              <a:tabLst>
                <a:tab pos="182563" algn="l"/>
              </a:tabLst>
            </a:pPr>
            <a:r>
              <a:rPr lang="en-US" sz="2000" dirty="0">
                <a:cs typeface="Arial" panose="020B0604020202020204" pitchFamily="34" charset="0"/>
              </a:rPr>
              <a:t>Student Accommodation in Phuthaditjhaba Industrial Park.</a:t>
            </a:r>
          </a:p>
          <a:p>
            <a:pPr>
              <a:buFont typeface="Wingdings" panose="05000000000000000000" pitchFamily="2" charset="2"/>
              <a:buChar char="Ø"/>
              <a:tabLst>
                <a:tab pos="182563" algn="l"/>
              </a:tabLst>
            </a:pPr>
            <a:r>
              <a:rPr lang="en-US" sz="2000" dirty="0">
                <a:cs typeface="Arial" panose="020B0604020202020204" pitchFamily="34" charset="0"/>
              </a:rPr>
              <a:t>Revitalization of Shopping Centers with Private Partnerships.</a:t>
            </a:r>
          </a:p>
          <a:p>
            <a:pPr>
              <a:buFont typeface="Wingdings" panose="05000000000000000000" pitchFamily="2" charset="2"/>
              <a:buChar char="Ø"/>
              <a:tabLst>
                <a:tab pos="182563" algn="l"/>
              </a:tabLst>
            </a:pPr>
            <a:r>
              <a:rPr lang="en-US" sz="2000" dirty="0">
                <a:cs typeface="Arial" panose="020B0604020202020204" pitchFamily="34" charset="0"/>
              </a:rPr>
              <a:t>Partnership with Maluti Tvet College and SEDA  in establishing Centre for Entrepreneurial Rapid Incubator in the Phuthaditjhaba Industrial Park.</a:t>
            </a:r>
          </a:p>
          <a:p>
            <a:pPr>
              <a:buFont typeface="Wingdings" panose="05000000000000000000" pitchFamily="2" charset="2"/>
              <a:buChar char="Ø"/>
              <a:tabLst>
                <a:tab pos="182563" algn="l"/>
              </a:tabLst>
            </a:pPr>
            <a:r>
              <a:rPr lang="en-US" sz="2000" dirty="0">
                <a:cs typeface="Arial" panose="020B0604020202020204" pitchFamily="34" charset="0"/>
              </a:rPr>
              <a:t>Phase three roads reticulation upgrades within Botshabelo and Phuthaditjhaba industrial parks assisted by the DTiC through the DBSA as an implementing agent.</a:t>
            </a:r>
          </a:p>
          <a:p>
            <a:pPr>
              <a:buFont typeface="Wingdings" panose="05000000000000000000" pitchFamily="2" charset="2"/>
              <a:buChar char="Ø"/>
              <a:tabLst>
                <a:tab pos="182563" algn="l"/>
              </a:tabLst>
            </a:pPr>
            <a:endParaRPr lang="en-US" sz="17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4162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MAJOR INFRASTRUCTURE PROJECTS</a:t>
            </a:r>
            <a:endParaRPr lang="en-ZA" sz="30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xmlns="" id="{0558FFB9-A2EF-4ACF-B221-C756E9E6BD99}"/>
              </a:ext>
            </a:extLst>
          </p:cNvPr>
          <p:cNvSpPr>
            <a:spLocks noGrp="1"/>
          </p:cNvSpPr>
          <p:nvPr>
            <p:ph idx="1"/>
          </p:nvPr>
        </p:nvSpPr>
        <p:spPr/>
        <p:txBody>
          <a:bodyPr/>
          <a:lstStyle/>
          <a:p>
            <a:r>
              <a:rPr lang="en-GB" dirty="0"/>
              <a:t>Steel Smelter Projects – R300m ( ThabaNchu)</a:t>
            </a:r>
          </a:p>
          <a:p>
            <a:r>
              <a:rPr lang="en-GB" dirty="0"/>
              <a:t>Development of the N8/Mahungra Node (project in planning stage)</a:t>
            </a:r>
          </a:p>
          <a:p>
            <a:r>
              <a:rPr lang="en-GB" dirty="0"/>
              <a:t>Revitalisation of the Bloem Industria  with the Mangaung Metro (project in planning stage)</a:t>
            </a:r>
            <a:endParaRPr lang="en-ZA" dirty="0"/>
          </a:p>
        </p:txBody>
      </p:sp>
    </p:spTree>
    <p:extLst>
      <p:ext uri="{BB962C8B-B14F-4D97-AF65-F5344CB8AC3E}">
        <p14:creationId xmlns:p14="http://schemas.microsoft.com/office/powerpoint/2010/main" xmlns="" val="299120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401" y="1174323"/>
            <a:ext cx="9324238" cy="461665"/>
          </a:xfrm>
          <a:prstGeom prst="rect">
            <a:avLst/>
          </a:prstGeom>
        </p:spPr>
        <p:txBody>
          <a:bodyPr wrap="square">
            <a:spAutoFit/>
          </a:bodyPr>
          <a:lstStyle/>
          <a:p>
            <a:r>
              <a:rPr lang="en-US" sz="2400" b="1" dirty="0">
                <a:solidFill>
                  <a:schemeClr val="accent6">
                    <a:lumMod val="50000"/>
                  </a:schemeClr>
                </a:solidFill>
              </a:rPr>
              <a:t>STATISTICAL INFORMATION OF FDC INDUSTRIAL PARKS </a:t>
            </a:r>
          </a:p>
        </p:txBody>
      </p:sp>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graphicFrame>
        <p:nvGraphicFramePr>
          <p:cNvPr id="13" name="Chart 12"/>
          <p:cNvGraphicFramePr/>
          <p:nvPr>
            <p:extLst>
              <p:ext uri="{D42A27DB-BD31-4B8C-83A1-F6EECF244321}">
                <p14:modId xmlns:p14="http://schemas.microsoft.com/office/powerpoint/2010/main" xmlns="" val="2694643197"/>
              </p:ext>
            </p:extLst>
          </p:nvPr>
        </p:nvGraphicFramePr>
        <p:xfrm>
          <a:off x="1130241" y="1846469"/>
          <a:ext cx="9324238" cy="400454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657696" y="2657027"/>
            <a:ext cx="1174307" cy="523220"/>
          </a:xfrm>
          <a:prstGeom prst="rect">
            <a:avLst/>
          </a:prstGeom>
          <a:noFill/>
        </p:spPr>
        <p:txBody>
          <a:bodyPr wrap="square" rtlCol="0">
            <a:spAutoFit/>
          </a:bodyPr>
          <a:lstStyle/>
          <a:p>
            <a:pPr algn="ctr"/>
            <a:r>
              <a:rPr lang="en-US" sz="1400" b="1" i="1" dirty="0">
                <a:solidFill>
                  <a:schemeClr val="accent6">
                    <a:lumMod val="50000"/>
                  </a:schemeClr>
                </a:solidFill>
              </a:rPr>
              <a:t>72% Occupancy</a:t>
            </a:r>
            <a:endParaRPr lang="en-ZA" sz="1400" b="1" i="1" dirty="0">
              <a:solidFill>
                <a:schemeClr val="accent6">
                  <a:lumMod val="50000"/>
                </a:schemeClr>
              </a:solidFill>
            </a:endParaRPr>
          </a:p>
        </p:txBody>
      </p:sp>
      <p:sp>
        <p:nvSpPr>
          <p:cNvPr id="19" name="TextBox 18"/>
          <p:cNvSpPr txBox="1"/>
          <p:nvPr/>
        </p:nvSpPr>
        <p:spPr>
          <a:xfrm>
            <a:off x="3749989" y="2682766"/>
            <a:ext cx="1174307" cy="523220"/>
          </a:xfrm>
          <a:prstGeom prst="rect">
            <a:avLst/>
          </a:prstGeom>
          <a:noFill/>
        </p:spPr>
        <p:txBody>
          <a:bodyPr wrap="square" rtlCol="0">
            <a:spAutoFit/>
          </a:bodyPr>
          <a:lstStyle/>
          <a:p>
            <a:pPr algn="ctr"/>
            <a:r>
              <a:rPr lang="en-US" sz="1400" b="1" i="1" dirty="0">
                <a:solidFill>
                  <a:schemeClr val="accent6">
                    <a:lumMod val="50000"/>
                  </a:schemeClr>
                </a:solidFill>
              </a:rPr>
              <a:t>50% Occupancy</a:t>
            </a:r>
            <a:endParaRPr lang="en-ZA" sz="1400" b="1" i="1" dirty="0">
              <a:solidFill>
                <a:schemeClr val="accent6">
                  <a:lumMod val="50000"/>
                </a:schemeClr>
              </a:solidFill>
            </a:endParaRPr>
          </a:p>
        </p:txBody>
      </p:sp>
      <p:sp>
        <p:nvSpPr>
          <p:cNvPr id="20" name="TextBox 19"/>
          <p:cNvSpPr txBox="1"/>
          <p:nvPr/>
        </p:nvSpPr>
        <p:spPr>
          <a:xfrm>
            <a:off x="6894959" y="2638796"/>
            <a:ext cx="1174307" cy="523220"/>
          </a:xfrm>
          <a:prstGeom prst="rect">
            <a:avLst/>
          </a:prstGeom>
          <a:noFill/>
        </p:spPr>
        <p:txBody>
          <a:bodyPr wrap="square" rtlCol="0">
            <a:spAutoFit/>
          </a:bodyPr>
          <a:lstStyle/>
          <a:p>
            <a:pPr algn="ctr"/>
            <a:r>
              <a:rPr lang="en-US" sz="1400" b="1" i="1" dirty="0">
                <a:solidFill>
                  <a:schemeClr val="accent6">
                    <a:lumMod val="50000"/>
                  </a:schemeClr>
                </a:solidFill>
              </a:rPr>
              <a:t>60% Occupancy</a:t>
            </a:r>
            <a:endParaRPr lang="en-ZA" sz="1400" b="1" i="1" dirty="0">
              <a:solidFill>
                <a:schemeClr val="accent6">
                  <a:lumMod val="50000"/>
                </a:schemeClr>
              </a:solidFill>
            </a:endParaRPr>
          </a:p>
        </p:txBody>
      </p:sp>
      <p:sp>
        <p:nvSpPr>
          <p:cNvPr id="21" name="TextBox 20"/>
          <p:cNvSpPr txBox="1"/>
          <p:nvPr/>
        </p:nvSpPr>
        <p:spPr>
          <a:xfrm>
            <a:off x="8674719" y="2530526"/>
            <a:ext cx="1174307" cy="523220"/>
          </a:xfrm>
          <a:prstGeom prst="rect">
            <a:avLst/>
          </a:prstGeom>
          <a:noFill/>
        </p:spPr>
        <p:txBody>
          <a:bodyPr wrap="square" rtlCol="0">
            <a:spAutoFit/>
          </a:bodyPr>
          <a:lstStyle/>
          <a:p>
            <a:pPr algn="ctr"/>
            <a:r>
              <a:rPr lang="en-US" sz="1400" b="1" i="1" dirty="0">
                <a:solidFill>
                  <a:schemeClr val="accent6">
                    <a:lumMod val="50000"/>
                  </a:schemeClr>
                </a:solidFill>
              </a:rPr>
              <a:t>83,91% Occupancy</a:t>
            </a:r>
            <a:endParaRPr lang="en-ZA" sz="1400" b="1" i="1" dirty="0">
              <a:solidFill>
                <a:schemeClr val="accent6">
                  <a:lumMod val="50000"/>
                </a:schemeClr>
              </a:solidFill>
            </a:endParaRPr>
          </a:p>
        </p:txBody>
      </p:sp>
      <p:sp>
        <p:nvSpPr>
          <p:cNvPr id="22" name="TextBox 21"/>
          <p:cNvSpPr txBox="1"/>
          <p:nvPr/>
        </p:nvSpPr>
        <p:spPr>
          <a:xfrm>
            <a:off x="1737521" y="5811786"/>
            <a:ext cx="1174307" cy="707886"/>
          </a:xfrm>
          <a:prstGeom prst="rect">
            <a:avLst/>
          </a:prstGeom>
          <a:noFill/>
        </p:spPr>
        <p:txBody>
          <a:bodyPr wrap="square" rtlCol="0">
            <a:spAutoFit/>
          </a:bodyPr>
          <a:lstStyle/>
          <a:p>
            <a:pPr algn="ctr"/>
            <a:r>
              <a:rPr lang="en-US" sz="2000" b="1" i="1" dirty="0">
                <a:solidFill>
                  <a:schemeClr val="accent2">
                    <a:lumMod val="50000"/>
                  </a:schemeClr>
                </a:solidFill>
              </a:rPr>
              <a:t>5 486 </a:t>
            </a:r>
          </a:p>
          <a:p>
            <a:pPr algn="ctr"/>
            <a:r>
              <a:rPr lang="en-US" sz="2000" b="1" i="1" dirty="0">
                <a:solidFill>
                  <a:schemeClr val="accent2">
                    <a:lumMod val="50000"/>
                  </a:schemeClr>
                </a:solidFill>
              </a:rPr>
              <a:t>Jobs</a:t>
            </a:r>
            <a:endParaRPr lang="en-ZA" sz="2000" b="1" i="1" dirty="0">
              <a:solidFill>
                <a:schemeClr val="accent2">
                  <a:lumMod val="50000"/>
                </a:schemeClr>
              </a:solidFill>
            </a:endParaRPr>
          </a:p>
        </p:txBody>
      </p:sp>
      <p:sp>
        <p:nvSpPr>
          <p:cNvPr id="23" name="TextBox 22"/>
          <p:cNvSpPr txBox="1"/>
          <p:nvPr/>
        </p:nvSpPr>
        <p:spPr>
          <a:xfrm>
            <a:off x="4009687" y="5707552"/>
            <a:ext cx="1174307" cy="707886"/>
          </a:xfrm>
          <a:prstGeom prst="rect">
            <a:avLst/>
          </a:prstGeom>
          <a:noFill/>
        </p:spPr>
        <p:txBody>
          <a:bodyPr wrap="square" rtlCol="0">
            <a:spAutoFit/>
          </a:bodyPr>
          <a:lstStyle/>
          <a:p>
            <a:pPr algn="ctr"/>
            <a:r>
              <a:rPr lang="en-US" sz="2000" b="1" i="1" dirty="0">
                <a:solidFill>
                  <a:schemeClr val="accent2">
                    <a:lumMod val="50000"/>
                  </a:schemeClr>
                </a:solidFill>
              </a:rPr>
              <a:t>119 </a:t>
            </a:r>
          </a:p>
          <a:p>
            <a:pPr algn="ctr"/>
            <a:r>
              <a:rPr lang="en-US" sz="2000" b="1" i="1" dirty="0">
                <a:solidFill>
                  <a:schemeClr val="accent2">
                    <a:lumMod val="50000"/>
                  </a:schemeClr>
                </a:solidFill>
              </a:rPr>
              <a:t>Jobs</a:t>
            </a:r>
            <a:endParaRPr lang="en-ZA" sz="2000" b="1" i="1" dirty="0">
              <a:solidFill>
                <a:schemeClr val="accent2">
                  <a:lumMod val="50000"/>
                </a:schemeClr>
              </a:solidFill>
            </a:endParaRPr>
          </a:p>
        </p:txBody>
      </p:sp>
      <p:sp>
        <p:nvSpPr>
          <p:cNvPr id="24" name="TextBox 23"/>
          <p:cNvSpPr txBox="1"/>
          <p:nvPr/>
        </p:nvSpPr>
        <p:spPr>
          <a:xfrm>
            <a:off x="6307806" y="5704669"/>
            <a:ext cx="1174307" cy="707886"/>
          </a:xfrm>
          <a:prstGeom prst="rect">
            <a:avLst/>
          </a:prstGeom>
          <a:noFill/>
        </p:spPr>
        <p:txBody>
          <a:bodyPr wrap="square" rtlCol="0">
            <a:spAutoFit/>
          </a:bodyPr>
          <a:lstStyle/>
          <a:p>
            <a:pPr algn="ctr"/>
            <a:r>
              <a:rPr lang="en-US" sz="2000" b="1" i="1" dirty="0">
                <a:solidFill>
                  <a:schemeClr val="accent2">
                    <a:lumMod val="50000"/>
                  </a:schemeClr>
                </a:solidFill>
              </a:rPr>
              <a:t>8 500 </a:t>
            </a:r>
          </a:p>
          <a:p>
            <a:pPr algn="ctr"/>
            <a:r>
              <a:rPr lang="en-US" sz="2000" b="1" i="1" dirty="0">
                <a:solidFill>
                  <a:schemeClr val="accent2">
                    <a:lumMod val="50000"/>
                  </a:schemeClr>
                </a:solidFill>
              </a:rPr>
              <a:t>Jobs</a:t>
            </a:r>
            <a:endParaRPr lang="en-ZA" sz="2000" b="1" i="1" dirty="0">
              <a:solidFill>
                <a:schemeClr val="accent2">
                  <a:lumMod val="50000"/>
                </a:schemeClr>
              </a:solidFill>
            </a:endParaRPr>
          </a:p>
        </p:txBody>
      </p:sp>
      <p:sp>
        <p:nvSpPr>
          <p:cNvPr id="25" name="TextBox 24"/>
          <p:cNvSpPr txBox="1"/>
          <p:nvPr/>
        </p:nvSpPr>
        <p:spPr>
          <a:xfrm>
            <a:off x="8616473" y="5690329"/>
            <a:ext cx="1174307" cy="707886"/>
          </a:xfrm>
          <a:prstGeom prst="rect">
            <a:avLst/>
          </a:prstGeom>
          <a:noFill/>
        </p:spPr>
        <p:txBody>
          <a:bodyPr wrap="square" rtlCol="0">
            <a:spAutoFit/>
          </a:bodyPr>
          <a:lstStyle/>
          <a:p>
            <a:pPr algn="ctr"/>
            <a:r>
              <a:rPr lang="en-US" sz="2000" b="1" i="1" dirty="0">
                <a:solidFill>
                  <a:schemeClr val="accent2">
                    <a:lumMod val="50000"/>
                  </a:schemeClr>
                </a:solidFill>
              </a:rPr>
              <a:t>1 845 </a:t>
            </a:r>
          </a:p>
          <a:p>
            <a:pPr algn="ctr"/>
            <a:r>
              <a:rPr lang="en-US" sz="2000" b="1" i="1" dirty="0">
                <a:solidFill>
                  <a:schemeClr val="accent2">
                    <a:lumMod val="50000"/>
                  </a:schemeClr>
                </a:solidFill>
              </a:rPr>
              <a:t>Jobs</a:t>
            </a:r>
            <a:endParaRPr lang="en-ZA" sz="2000" b="1" i="1" dirty="0">
              <a:solidFill>
                <a:schemeClr val="accent2">
                  <a:lumMod val="50000"/>
                </a:schemeClr>
              </a:solidFill>
            </a:endParaRPr>
          </a:p>
        </p:txBody>
      </p:sp>
      <p:sp>
        <p:nvSpPr>
          <p:cNvPr id="27" name="TextBox 26"/>
          <p:cNvSpPr txBox="1"/>
          <p:nvPr/>
        </p:nvSpPr>
        <p:spPr>
          <a:xfrm>
            <a:off x="3556000" y="235691"/>
            <a:ext cx="8602635"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 FDC PERFORMANCE REPORT</a:t>
            </a:r>
            <a:endParaRPr lang="en-ZA"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11877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0" y="6562895"/>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p:cNvSpPr txBox="1"/>
          <p:nvPr/>
        </p:nvSpPr>
        <p:spPr>
          <a:xfrm>
            <a:off x="3651536" y="105065"/>
            <a:ext cx="8602635" cy="830997"/>
          </a:xfrm>
          <a:prstGeom prst="rect">
            <a:avLst/>
          </a:prstGeom>
          <a:noFill/>
        </p:spPr>
        <p:txBody>
          <a:bodyPr wrap="square" rtlCol="0">
            <a:spAutoFit/>
          </a:bodyPr>
          <a:lstStyle/>
          <a:p>
            <a:pPr algn="ctr"/>
            <a:r>
              <a:rPr lang="en-US" sz="4800" dirty="0">
                <a:solidFill>
                  <a:schemeClr val="bg1"/>
                </a:solidFill>
                <a:latin typeface="Arial Black" panose="020B0A04020102020204" pitchFamily="34" charset="0"/>
              </a:rPr>
              <a:t>WE THANK YOU</a:t>
            </a:r>
            <a:endParaRPr lang="en-ZA" sz="4800" dirty="0">
              <a:solidFill>
                <a:schemeClr val="bg1"/>
              </a:solidFill>
              <a:latin typeface="Arial Black" panose="020B0A040201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86676" y="1152524"/>
            <a:ext cx="4505324" cy="5392061"/>
          </a:xfrm>
          <a:prstGeom prst="rect">
            <a:avLst/>
          </a:prstGeom>
        </p:spPr>
      </p:pic>
      <p:pic>
        <p:nvPicPr>
          <p:cNvPr id="12" name="Picture 11">
            <a:extLst>
              <a:ext uri="{FF2B5EF4-FFF2-40B4-BE49-F238E27FC236}">
                <a16:creationId xmlns:a16="http://schemas.microsoft.com/office/drawing/2014/main" xmlns="" id="{68A22943-64CD-473F-9D56-F1C6A8070AE6}"/>
              </a:ext>
            </a:extLst>
          </p:cNvPr>
          <p:cNvPicPr>
            <a:picLocks noChangeAspect="1"/>
          </p:cNvPicPr>
          <p:nvPr/>
        </p:nvPicPr>
        <p:blipFill>
          <a:blip r:embed="rId4" cstate="print"/>
          <a:stretch>
            <a:fillRect/>
          </a:stretch>
        </p:blipFill>
        <p:spPr>
          <a:xfrm>
            <a:off x="236185" y="3181350"/>
            <a:ext cx="7155215" cy="2884774"/>
          </a:xfrm>
          <a:prstGeom prst="rect">
            <a:avLst/>
          </a:prstGeom>
        </p:spPr>
      </p:pic>
      <p:sp>
        <p:nvSpPr>
          <p:cNvPr id="13" name="Rectangle 12">
            <a:extLst>
              <a:ext uri="{FF2B5EF4-FFF2-40B4-BE49-F238E27FC236}">
                <a16:creationId xmlns:a16="http://schemas.microsoft.com/office/drawing/2014/main" xmlns="" id="{605F776B-A886-4725-BDBE-58644F710D0B}"/>
              </a:ext>
            </a:extLst>
          </p:cNvPr>
          <p:cNvSpPr/>
          <p:nvPr/>
        </p:nvSpPr>
        <p:spPr>
          <a:xfrm>
            <a:off x="0" y="6544585"/>
            <a:ext cx="12192000" cy="313416"/>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PRESENTATION TO PARLIAMENT SELECT COMMITTEE –  23 NOVEMBER 2021</a:t>
            </a:r>
          </a:p>
        </p:txBody>
      </p:sp>
    </p:spTree>
    <p:extLst>
      <p:ext uri="{BB962C8B-B14F-4D97-AF65-F5344CB8AC3E}">
        <p14:creationId xmlns:p14="http://schemas.microsoft.com/office/powerpoint/2010/main" xmlns="" val="91708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49989" y="920807"/>
            <a:ext cx="6908800" cy="5598865"/>
          </a:xfrm>
          <a:prstGeom prst="rect">
            <a:avLst/>
          </a:prstGeom>
          <a:solidFill>
            <a:schemeClr val="tx2">
              <a:lumMod val="5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342900" indent="-342900">
              <a:lnSpc>
                <a:spcPct val="150000"/>
              </a:lnSpc>
              <a:buAutoNum type="arabicPeriod"/>
            </a:pPr>
            <a:r>
              <a:rPr lang="en-US" sz="2000" dirty="0">
                <a:solidFill>
                  <a:schemeClr val="bg1"/>
                </a:solidFill>
              </a:rPr>
              <a:t>Purpose of the Presentation</a:t>
            </a:r>
          </a:p>
          <a:p>
            <a:pPr marL="342900" indent="-342900">
              <a:lnSpc>
                <a:spcPct val="150000"/>
              </a:lnSpc>
              <a:buAutoNum type="arabicPeriod"/>
            </a:pPr>
            <a:r>
              <a:rPr lang="en-US" sz="2000" dirty="0">
                <a:solidFill>
                  <a:schemeClr val="bg1"/>
                </a:solidFill>
              </a:rPr>
              <a:t>Role of the FDC</a:t>
            </a:r>
          </a:p>
          <a:p>
            <a:pPr marL="342900" indent="-342900">
              <a:lnSpc>
                <a:spcPct val="150000"/>
              </a:lnSpc>
              <a:buAutoNum type="arabicPeriod"/>
            </a:pPr>
            <a:r>
              <a:rPr lang="en-US" sz="2000" dirty="0">
                <a:solidFill>
                  <a:schemeClr val="bg1"/>
                </a:solidFill>
              </a:rPr>
              <a:t>FDC Structure and Governance</a:t>
            </a:r>
          </a:p>
          <a:p>
            <a:pPr marL="342900" indent="-342900">
              <a:lnSpc>
                <a:spcPct val="150000"/>
              </a:lnSpc>
              <a:buAutoNum type="arabicPeriod"/>
            </a:pPr>
            <a:r>
              <a:rPr lang="en-US" sz="2000" dirty="0">
                <a:solidFill>
                  <a:schemeClr val="bg1"/>
                </a:solidFill>
              </a:rPr>
              <a:t>FDC Developmental Mandate</a:t>
            </a:r>
          </a:p>
          <a:p>
            <a:pPr marL="342900" indent="-342900">
              <a:lnSpc>
                <a:spcPct val="150000"/>
              </a:lnSpc>
              <a:buAutoNum type="arabicPeriod"/>
            </a:pPr>
            <a:r>
              <a:rPr lang="en-US" sz="2000" dirty="0">
                <a:solidFill>
                  <a:schemeClr val="bg1"/>
                </a:solidFill>
              </a:rPr>
              <a:t>Overview of the FDC Industrial Parks</a:t>
            </a:r>
          </a:p>
          <a:p>
            <a:pPr marL="342900" indent="-342900">
              <a:lnSpc>
                <a:spcPct val="150000"/>
              </a:lnSpc>
              <a:buAutoNum type="arabicPeriod"/>
            </a:pPr>
            <a:r>
              <a:rPr lang="en-US" sz="2000" dirty="0">
                <a:solidFill>
                  <a:schemeClr val="bg1"/>
                </a:solidFill>
              </a:rPr>
              <a:t>Incentives Provided </a:t>
            </a:r>
          </a:p>
          <a:p>
            <a:pPr marL="342900" indent="-342900">
              <a:lnSpc>
                <a:spcPct val="150000"/>
              </a:lnSpc>
              <a:buAutoNum type="arabicPeriod"/>
            </a:pPr>
            <a:r>
              <a:rPr lang="en-US" sz="2000" dirty="0">
                <a:solidFill>
                  <a:schemeClr val="bg1"/>
                </a:solidFill>
              </a:rPr>
              <a:t>Initiatives to Maintain Current Jobs &amp; Create New Jobs</a:t>
            </a:r>
          </a:p>
          <a:p>
            <a:pPr marL="342900" indent="-342900">
              <a:lnSpc>
                <a:spcPct val="150000"/>
              </a:lnSpc>
              <a:buAutoNum type="arabicPeriod"/>
            </a:pPr>
            <a:r>
              <a:rPr lang="en-US" sz="2000" dirty="0">
                <a:solidFill>
                  <a:schemeClr val="bg1"/>
                </a:solidFill>
              </a:rPr>
              <a:t>Major Infrastructure Projects</a:t>
            </a:r>
          </a:p>
          <a:p>
            <a:pPr marL="342900" indent="-342900">
              <a:lnSpc>
                <a:spcPct val="150000"/>
              </a:lnSpc>
              <a:buAutoNum type="arabicPeriod"/>
            </a:pPr>
            <a:r>
              <a:rPr lang="en-US" sz="2000" dirty="0">
                <a:solidFill>
                  <a:schemeClr val="bg1"/>
                </a:solidFill>
              </a:rPr>
              <a:t>FDC Operational Statistics</a:t>
            </a:r>
          </a:p>
        </p:txBody>
      </p:sp>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84775"/>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PRESENTATION</a:t>
            </a:r>
            <a:r>
              <a:rPr lang="en-US" sz="3200" dirty="0">
                <a:solidFill>
                  <a:schemeClr val="bg1"/>
                </a:solidFill>
                <a:latin typeface="Arial Black" panose="020B0A04020102020204" pitchFamily="34" charset="0"/>
              </a:rPr>
              <a:t> LAYOUT</a:t>
            </a:r>
            <a:endParaRPr lang="en-ZA"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6330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06F6186-79B3-4FAA-8ADE-3E9FCD968039}"/>
              </a:ext>
            </a:extLst>
          </p:cNvPr>
          <p:cNvGrpSpPr/>
          <p:nvPr/>
        </p:nvGrpSpPr>
        <p:grpSpPr>
          <a:xfrm>
            <a:off x="838200" y="1371599"/>
            <a:ext cx="10887976" cy="5607927"/>
            <a:chOff x="5213070" y="-1060142"/>
            <a:chExt cx="6879387" cy="7329780"/>
          </a:xfrm>
        </p:grpSpPr>
        <p:sp>
          <p:nvSpPr>
            <p:cNvPr id="10" name="Freeform: Shape 9">
              <a:extLst>
                <a:ext uri="{FF2B5EF4-FFF2-40B4-BE49-F238E27FC236}">
                  <a16:creationId xmlns:a16="http://schemas.microsoft.com/office/drawing/2014/main" xmlns="" id="{1A29EF39-4672-4A08-8B52-4C455471CCC9}"/>
                </a:ext>
              </a:extLst>
            </p:cNvPr>
            <p:cNvSpPr/>
            <p:nvPr/>
          </p:nvSpPr>
          <p:spPr>
            <a:xfrm>
              <a:off x="5213070" y="-1060142"/>
              <a:ext cx="6879387" cy="3752066"/>
            </a:xfrm>
            <a:custGeom>
              <a:avLst/>
              <a:gdLst>
                <a:gd name="connsiteX0" fmla="*/ 0 w 6790431"/>
                <a:gd name="connsiteY0" fmla="*/ 559887 h 5598865"/>
                <a:gd name="connsiteX1" fmla="*/ 559887 w 6790431"/>
                <a:gd name="connsiteY1" fmla="*/ 0 h 5598865"/>
                <a:gd name="connsiteX2" fmla="*/ 6230545 w 6790431"/>
                <a:gd name="connsiteY2" fmla="*/ 0 h 5598865"/>
                <a:gd name="connsiteX3" fmla="*/ 6790432 w 6790431"/>
                <a:gd name="connsiteY3" fmla="*/ 559887 h 5598865"/>
                <a:gd name="connsiteX4" fmla="*/ 6790431 w 6790431"/>
                <a:gd name="connsiteY4" fmla="*/ 5038979 h 5598865"/>
                <a:gd name="connsiteX5" fmla="*/ 6230544 w 6790431"/>
                <a:gd name="connsiteY5" fmla="*/ 5598866 h 5598865"/>
                <a:gd name="connsiteX6" fmla="*/ 559887 w 6790431"/>
                <a:gd name="connsiteY6" fmla="*/ 5598865 h 5598865"/>
                <a:gd name="connsiteX7" fmla="*/ 0 w 6790431"/>
                <a:gd name="connsiteY7" fmla="*/ 5038978 h 5598865"/>
                <a:gd name="connsiteX8" fmla="*/ 0 w 6790431"/>
                <a:gd name="connsiteY8" fmla="*/ 559887 h 559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0431" h="5598865">
                  <a:moveTo>
                    <a:pt x="0" y="559887"/>
                  </a:moveTo>
                  <a:cubicBezTo>
                    <a:pt x="0" y="250670"/>
                    <a:pt x="250670" y="0"/>
                    <a:pt x="559887" y="0"/>
                  </a:cubicBezTo>
                  <a:lnTo>
                    <a:pt x="6230545" y="0"/>
                  </a:lnTo>
                  <a:cubicBezTo>
                    <a:pt x="6539762" y="0"/>
                    <a:pt x="6790432" y="250670"/>
                    <a:pt x="6790432" y="559887"/>
                  </a:cubicBezTo>
                  <a:cubicBezTo>
                    <a:pt x="6790432" y="2052918"/>
                    <a:pt x="6790431" y="3545948"/>
                    <a:pt x="6790431" y="5038979"/>
                  </a:cubicBezTo>
                  <a:cubicBezTo>
                    <a:pt x="6790431" y="5348196"/>
                    <a:pt x="6539761" y="5598866"/>
                    <a:pt x="6230544" y="5598866"/>
                  </a:cubicBezTo>
                  <a:lnTo>
                    <a:pt x="559887" y="5598865"/>
                  </a:lnTo>
                  <a:cubicBezTo>
                    <a:pt x="250670" y="5598865"/>
                    <a:pt x="0" y="5348195"/>
                    <a:pt x="0" y="5038978"/>
                  </a:cubicBezTo>
                  <a:lnTo>
                    <a:pt x="0" y="55988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shade val="80000"/>
                <a:hueOff val="0"/>
                <a:satOff val="0"/>
                <a:lumOff val="0"/>
                <a:alphaOff val="0"/>
              </a:schemeClr>
            </a:fillRef>
            <a:effectRef idx="1">
              <a:schemeClr val="accent6">
                <a:shade val="80000"/>
                <a:hueOff val="0"/>
                <a:satOff val="0"/>
                <a:lumOff val="0"/>
                <a:alphaOff val="0"/>
              </a:schemeClr>
            </a:effectRef>
            <a:fontRef idx="minor">
              <a:schemeClr val="dk1"/>
            </a:fontRef>
          </p:style>
          <p:txBody>
            <a:bodyPr spcFirstLastPara="0" vert="horz" wrap="square" lIns="220472" tIns="2460018" rIns="220472" bIns="1340245"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ZA" sz="2400" b="0" i="0" u="none" strike="noStrike" kern="1200" cap="none" spc="0" normalizeH="0" baseline="0" noProof="0" dirty="0">
                  <a:ln>
                    <a:noFill/>
                  </a:ln>
                  <a:solidFill>
                    <a:prstClr val="black"/>
                  </a:solidFill>
                  <a:effectLst/>
                  <a:uLnTx/>
                  <a:uFillTx/>
                  <a:ea typeface="+mn-ea"/>
                  <a:cs typeface="+mn-cs"/>
                </a:rPr>
                <a:t>The purpose of this presentation is to </a:t>
              </a:r>
              <a:r>
                <a:rPr lang="en-ZA" sz="2400" dirty="0">
                  <a:solidFill>
                    <a:prstClr val="black"/>
                  </a:solidFill>
                </a:rPr>
                <a:t>brief the Select Committee on Trade and Industry, Economic Development, Small Business Development, Tourism, Employment and Labour on the turn around strategy on boosting the economic growth, attracting investments and boosting  job creation in the Free State Province. </a:t>
              </a:r>
              <a:endParaRPr kumimoji="0" lang="en-ZA" sz="2400" b="0" i="0" u="none" strike="noStrike" kern="1200" cap="none" spc="0" normalizeH="0" baseline="0" noProof="0" dirty="0">
                <a:ln>
                  <a:noFill/>
                </a:ln>
                <a:solidFill>
                  <a:prstClr val="black"/>
                </a:solidFill>
                <a:effectLst/>
                <a:uLnTx/>
                <a:uFillTx/>
                <a:ea typeface="+mn-ea"/>
                <a:cs typeface="+mn-cs"/>
              </a:endParaRPr>
            </a:p>
          </p:txBody>
        </p:sp>
        <p:sp>
          <p:nvSpPr>
            <p:cNvPr id="14" name="Arrow: Left-Right 13">
              <a:extLst>
                <a:ext uri="{FF2B5EF4-FFF2-40B4-BE49-F238E27FC236}">
                  <a16:creationId xmlns:a16="http://schemas.microsoft.com/office/drawing/2014/main" xmlns="" id="{8FBEA621-1EFE-4587-9FFE-42461420E580}"/>
                </a:ext>
              </a:extLst>
            </p:cNvPr>
            <p:cNvSpPr/>
            <p:nvPr/>
          </p:nvSpPr>
          <p:spPr>
            <a:xfrm>
              <a:off x="5554817" y="5429809"/>
              <a:ext cx="6247196" cy="839829"/>
            </a:xfrm>
            <a:prstGeom prst="leftRight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a:lstStyle/>
            <a:p>
              <a:endParaRPr lang="en-ZA" dirty="0"/>
            </a:p>
          </p:txBody>
        </p:sp>
      </p:grpSp>
      <p:sp>
        <p:nvSpPr>
          <p:cNvPr id="5" name="Rectangle 4"/>
          <p:cNvSpPr/>
          <p:nvPr/>
        </p:nvSpPr>
        <p:spPr>
          <a:xfrm>
            <a:off x="2772230" y="136525"/>
            <a:ext cx="9199376" cy="815406"/>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5311"/>
            <a:ext cx="1088572" cy="81662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lowchart: Stored Data 6"/>
          <p:cNvSpPr/>
          <p:nvPr/>
        </p:nvSpPr>
        <p:spPr>
          <a:xfrm rot="10800000">
            <a:off x="2883039" y="135312"/>
            <a:ext cx="866950" cy="815406"/>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lowchart: Stored Data 7"/>
          <p:cNvSpPr/>
          <p:nvPr/>
        </p:nvSpPr>
        <p:spPr>
          <a:xfrm rot="10800000">
            <a:off x="3236681" y="136524"/>
            <a:ext cx="513308" cy="825067"/>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0" y="6356350"/>
            <a:ext cx="12192000" cy="53179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a:t>
            </a:r>
          </a:p>
        </p:txBody>
      </p:sp>
      <p:sp>
        <p:nvSpPr>
          <p:cNvPr id="11" name="TextBox 10"/>
          <p:cNvSpPr txBox="1"/>
          <p:nvPr/>
        </p:nvSpPr>
        <p:spPr>
          <a:xfrm>
            <a:off x="3011714" y="267229"/>
            <a:ext cx="840864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Black" panose="020B0A04020102020204" pitchFamily="34" charset="0"/>
              </a:rPr>
              <a:t>PURPOSE </a:t>
            </a: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ZA"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xmlns="" id="{C4371F56-17EB-464F-931A-45186482C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373431-9FD4-4745-818D-14F507ACDFC6}"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A1B48F4F-B4B9-4DC5-930C-EB8FF3DA2471}"/>
              </a:ext>
            </a:extLst>
          </p:cNvPr>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221330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ROLE OF THE FDC</a:t>
            </a:r>
            <a:endParaRPr lang="en-ZA" sz="3000" dirty="0">
              <a:solidFill>
                <a:schemeClr val="bg1"/>
              </a:solidFill>
              <a:latin typeface="Arial Black" panose="020B0A04020102020204" pitchFamily="34" charset="0"/>
            </a:endParaRPr>
          </a:p>
        </p:txBody>
      </p:sp>
      <p:graphicFrame>
        <p:nvGraphicFramePr>
          <p:cNvPr id="2" name="Diagram 1"/>
          <p:cNvGraphicFramePr/>
          <p:nvPr>
            <p:extLst>
              <p:ext uri="{D42A27DB-BD31-4B8C-83A1-F6EECF244321}">
                <p14:modId xmlns:p14="http://schemas.microsoft.com/office/powerpoint/2010/main" xmlns="" val="2495431476"/>
              </p:ext>
            </p:extLst>
          </p:nvPr>
        </p:nvGraphicFramePr>
        <p:xfrm>
          <a:off x="2578238" y="614149"/>
          <a:ext cx="9342895" cy="5976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381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xmlns="" val="4044148489"/>
              </p:ext>
            </p:extLst>
          </p:nvPr>
        </p:nvGraphicFramePr>
        <p:xfrm>
          <a:off x="-1204685" y="2322286"/>
          <a:ext cx="7939314" cy="419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556000" y="235691"/>
            <a:ext cx="8602635"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FDC STRUCTURE &amp; GOVERNANCE</a:t>
            </a:r>
            <a:endParaRPr lang="en-ZA" sz="3000" dirty="0">
              <a:solidFill>
                <a:schemeClr val="bg1"/>
              </a:solidFill>
              <a:latin typeface="Arial Black" panose="020B0A04020102020204" pitchFamily="34" charset="0"/>
            </a:endParaRPr>
          </a:p>
        </p:txBody>
      </p:sp>
      <p:sp>
        <p:nvSpPr>
          <p:cNvPr id="2" name="Rectangle 1"/>
          <p:cNvSpPr/>
          <p:nvPr/>
        </p:nvSpPr>
        <p:spPr>
          <a:xfrm>
            <a:off x="5399313" y="1733621"/>
            <a:ext cx="6521819" cy="4708981"/>
          </a:xfrm>
          <a:prstGeom prst="rect">
            <a:avLst/>
          </a:prstGeom>
        </p:spPr>
        <p:txBody>
          <a:bodyPr wrap="square">
            <a:spAutoFit/>
          </a:bodyPr>
          <a:lstStyle/>
          <a:p>
            <a:pPr marL="285750" indent="-285750" algn="just">
              <a:buFont typeface="Wingdings" panose="05000000000000000000" pitchFamily="2" charset="2"/>
              <a:buChar char="q"/>
            </a:pPr>
            <a:r>
              <a:rPr lang="en-US" sz="2000" dirty="0"/>
              <a:t>The FDC is a public business enterprise established in terms of Free State Development Corporation Act No.6 of 1995.</a:t>
            </a:r>
          </a:p>
          <a:p>
            <a:pPr marL="285750" indent="-285750" algn="just">
              <a:buFont typeface="Wingdings" panose="05000000000000000000" pitchFamily="2" charset="2"/>
              <a:buChar char="q"/>
            </a:pPr>
            <a:endParaRPr lang="en-US" sz="2000" dirty="0"/>
          </a:p>
          <a:p>
            <a:pPr marL="285750" indent="-285750" algn="just">
              <a:buFont typeface="Wingdings" panose="05000000000000000000" pitchFamily="2" charset="2"/>
              <a:buChar char="q"/>
            </a:pPr>
            <a:r>
              <a:rPr lang="en-US" sz="2000" dirty="0"/>
              <a:t>It is listed as a Schedule 3D in terms of the Public Finance Management Act No.1 of 1999 (PFMA)</a:t>
            </a:r>
          </a:p>
          <a:p>
            <a:pPr marL="285750" indent="-285750" algn="just">
              <a:buFont typeface="Wingdings" panose="05000000000000000000" pitchFamily="2" charset="2"/>
              <a:buChar char="q"/>
            </a:pPr>
            <a:endParaRPr lang="en-US" sz="2000" dirty="0"/>
          </a:p>
          <a:p>
            <a:pPr marL="285750" indent="-285750" algn="just">
              <a:buFont typeface="Wingdings" panose="05000000000000000000" pitchFamily="2" charset="2"/>
              <a:buChar char="q"/>
            </a:pPr>
            <a:r>
              <a:rPr lang="en-US" sz="2000" dirty="0"/>
              <a:t>The Board of Directors is the accounting authority in terms Section 55 of the PFMA, has governance responsibilities and must account to the Provincial Member of the Executive Council for Economic, Small Business Development, Tourism and Environment Affairs.</a:t>
            </a:r>
          </a:p>
          <a:p>
            <a:pPr marL="285750" indent="-285750" algn="just">
              <a:buFont typeface="Wingdings" panose="05000000000000000000" pitchFamily="2" charset="2"/>
              <a:buChar char="q"/>
            </a:pPr>
            <a:endParaRPr lang="en-US" sz="2000" dirty="0"/>
          </a:p>
          <a:p>
            <a:pPr marL="285750" indent="-285750" algn="just">
              <a:buFont typeface="Wingdings" panose="05000000000000000000" pitchFamily="2" charset="2"/>
              <a:buChar char="q"/>
            </a:pPr>
            <a:r>
              <a:rPr lang="en-US" sz="2000" dirty="0"/>
              <a:t>In terms of section 63 to 65 of the PFMA, the MEC is the Executive Authority</a:t>
            </a:r>
            <a:endParaRPr lang="en-ZA" sz="2000" dirty="0"/>
          </a:p>
        </p:txBody>
      </p:sp>
      <p:sp>
        <p:nvSpPr>
          <p:cNvPr id="3" name="Rectangle 2"/>
          <p:cNvSpPr/>
          <p:nvPr/>
        </p:nvSpPr>
        <p:spPr>
          <a:xfrm>
            <a:off x="1429656" y="1394941"/>
            <a:ext cx="3251200" cy="1015663"/>
          </a:xfrm>
          <a:prstGeom prst="rect">
            <a:avLst/>
          </a:prstGeom>
        </p:spPr>
        <p:txBody>
          <a:bodyPr wrap="square">
            <a:spAutoFit/>
          </a:bodyPr>
          <a:lstStyle/>
          <a:p>
            <a:pPr algn="ctr"/>
            <a:r>
              <a:rPr lang="en-US" sz="2000" i="1" dirty="0">
                <a:solidFill>
                  <a:schemeClr val="accent2">
                    <a:lumMod val="50000"/>
                  </a:schemeClr>
                </a:solidFill>
              </a:rPr>
              <a:t>Free State Legislature Committees that facilitate its oversight role over the FDC:</a:t>
            </a:r>
            <a:endParaRPr lang="en-ZA" sz="2000" i="1" dirty="0">
              <a:solidFill>
                <a:schemeClr val="accent2">
                  <a:lumMod val="50000"/>
                </a:schemeClr>
              </a:solidFill>
            </a:endParaRPr>
          </a:p>
        </p:txBody>
      </p:sp>
    </p:spTree>
    <p:extLst>
      <p:ext uri="{BB962C8B-B14F-4D97-AF65-F5344CB8AC3E}">
        <p14:creationId xmlns:p14="http://schemas.microsoft.com/office/powerpoint/2010/main" xmlns="" val="99782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FDC DEVELOPMENTAL MANDATE</a:t>
            </a:r>
            <a:endParaRPr lang="en-ZA" sz="3000" dirty="0">
              <a:solidFill>
                <a:schemeClr val="bg1"/>
              </a:solidFill>
              <a:latin typeface="Arial Black" panose="020B0A04020102020204" pitchFamily="34" charset="0"/>
            </a:endParaRPr>
          </a:p>
        </p:txBody>
      </p:sp>
      <p:graphicFrame>
        <p:nvGraphicFramePr>
          <p:cNvPr id="2" name="Diagram 1"/>
          <p:cNvGraphicFramePr/>
          <p:nvPr>
            <p:extLst>
              <p:ext uri="{D42A27DB-BD31-4B8C-83A1-F6EECF244321}">
                <p14:modId xmlns:p14="http://schemas.microsoft.com/office/powerpoint/2010/main" xmlns="" val="2955607895"/>
              </p:ext>
            </p:extLst>
          </p:nvPr>
        </p:nvGraphicFramePr>
        <p:xfrm>
          <a:off x="3236681" y="1335314"/>
          <a:ext cx="8563434" cy="4644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475149" y="1891017"/>
            <a:ext cx="1992279" cy="3170099"/>
          </a:xfrm>
          <a:prstGeom prst="rect">
            <a:avLst/>
          </a:prstGeom>
        </p:spPr>
        <p:txBody>
          <a:bodyPr wrap="square">
            <a:spAutoFit/>
          </a:bodyPr>
          <a:lstStyle/>
          <a:p>
            <a:pPr algn="ctr"/>
            <a:r>
              <a:rPr lang="en-US" sz="2000" i="1" dirty="0">
                <a:solidFill>
                  <a:schemeClr val="accent2">
                    <a:lumMod val="50000"/>
                  </a:schemeClr>
                </a:solidFill>
              </a:rPr>
              <a:t>The Corporation’s Developmental Approach to Promoting SMMEs, Creating Jobs and Growing the Provincial Economy</a:t>
            </a:r>
          </a:p>
        </p:txBody>
      </p:sp>
    </p:spTree>
    <p:extLst>
      <p:ext uri="{BB962C8B-B14F-4D97-AF65-F5344CB8AC3E}">
        <p14:creationId xmlns:p14="http://schemas.microsoft.com/office/powerpoint/2010/main" xmlns="" val="101312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INDUSTRIAL PARKS OVERVIEW</a:t>
            </a:r>
            <a:endParaRPr lang="en-ZA" sz="3000" dirty="0">
              <a:solidFill>
                <a:schemeClr val="bg1"/>
              </a:solidFill>
              <a:latin typeface="Arial Black" panose="020B0A04020102020204" pitchFamily="34" charset="0"/>
            </a:endParaRPr>
          </a:p>
        </p:txBody>
      </p:sp>
      <p:sp>
        <p:nvSpPr>
          <p:cNvPr id="13" name="Content Placeholder 2">
            <a:extLst>
              <a:ext uri="{FF2B5EF4-FFF2-40B4-BE49-F238E27FC236}">
                <a16:creationId xmlns:a16="http://schemas.microsoft.com/office/drawing/2014/main" xmlns="" id="{ECBE3CE7-89F8-450E-A8A5-5248BD593700}"/>
              </a:ext>
            </a:extLst>
          </p:cNvPr>
          <p:cNvSpPr>
            <a:spLocks noGrp="1"/>
          </p:cNvSpPr>
          <p:nvPr>
            <p:ph idx="1"/>
          </p:nvPr>
        </p:nvSpPr>
        <p:spPr>
          <a:xfrm>
            <a:off x="279593" y="1101213"/>
            <a:ext cx="11534296" cy="5241837"/>
          </a:xfrm>
          <a:noFill/>
        </p:spPr>
        <p:txBody>
          <a:bodyPr>
            <a:normAutofit/>
          </a:bodyPr>
          <a:lstStyle/>
          <a:p>
            <a:pPr marL="0" indent="0">
              <a:buNone/>
            </a:pPr>
            <a:endParaRPr lang="en-US" sz="1800" dirty="0">
              <a:solidFill>
                <a:schemeClr val="bg1"/>
              </a:solidFill>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q"/>
            </a:pPr>
            <a:r>
              <a:rPr lang="en-US" sz="2000" dirty="0">
                <a:ea typeface="MS PGothic" pitchFamily="34" charset="-128"/>
                <a:cs typeface="Arial" panose="020B0604020202020204" pitchFamily="34" charset="0"/>
              </a:rPr>
              <a:t>Free State Development Corporation (FDC) has three Industrial Parks and one Special Economic Zone in Harrismth – Maluti A Phofung in the province.</a:t>
            </a:r>
          </a:p>
          <a:p>
            <a:pPr>
              <a:buFont typeface="Wingdings" panose="05000000000000000000" pitchFamily="2" charset="2"/>
              <a:buChar char="q"/>
            </a:pPr>
            <a:r>
              <a:rPr lang="en-US" sz="2000" dirty="0">
                <a:ea typeface="MS PGothic" pitchFamily="34" charset="-128"/>
                <a:cs typeface="Arial" panose="020B0604020202020204" pitchFamily="34" charset="0"/>
              </a:rPr>
              <a:t>The Industrial Parks consist of small (50-499 sqm) and large units(+500 sqm). </a:t>
            </a:r>
          </a:p>
          <a:p>
            <a:pPr>
              <a:buFont typeface="Wingdings" panose="05000000000000000000" pitchFamily="2" charset="2"/>
              <a:buChar char="q"/>
            </a:pPr>
            <a:r>
              <a:rPr lang="en-US" sz="2000" dirty="0">
                <a:ea typeface="MS PGothic" pitchFamily="34" charset="-128"/>
                <a:cs typeface="Arial" panose="020B0604020202020204" pitchFamily="34" charset="0"/>
              </a:rPr>
              <a:t>Phuthaditjhaba Industrial Park is strategically located in the Eastern Free State and 40km away from N5 and N3 highway. The Park falls along the border between Gauteng and Kwazulu-Natal Province. </a:t>
            </a:r>
          </a:p>
          <a:p>
            <a:pPr>
              <a:buFont typeface="Wingdings" panose="05000000000000000000" pitchFamily="2" charset="2"/>
              <a:buChar char="q"/>
            </a:pPr>
            <a:r>
              <a:rPr lang="en-ZA" sz="2000" dirty="0">
                <a:effectLst/>
                <a:ea typeface="Calibri" panose="020F0502020204030204" pitchFamily="34" charset="0"/>
                <a:cs typeface="Arial" panose="020B0604020202020204" pitchFamily="34" charset="0"/>
              </a:rPr>
              <a:t>The Botshabelo Industrial Area is situated approximately 53 Km from Bloemfontein on the N8 towards Lesotho.</a:t>
            </a:r>
            <a:r>
              <a:rPr lang="en-ZA" sz="2000" dirty="0">
                <a:solidFill>
                  <a:srgbClr val="333333"/>
                </a:solidFill>
                <a:effectLst/>
                <a:ea typeface="Calibri" panose="020F0502020204030204" pitchFamily="34" charset="0"/>
                <a:cs typeface="Arial" panose="020B0604020202020204" pitchFamily="34" charset="0"/>
              </a:rPr>
              <a:t> The Botshabelo Industrial Area is one of the main drivers of the economy of </a:t>
            </a:r>
            <a:r>
              <a:rPr lang="en-ZA" sz="2000" dirty="0">
                <a:solidFill>
                  <a:srgbClr val="333333"/>
                </a:solidFill>
                <a:ea typeface="Calibri" panose="020F0502020204030204" pitchFamily="34" charset="0"/>
                <a:cs typeface="Arial" panose="020B0604020202020204" pitchFamily="34" charset="0"/>
              </a:rPr>
              <a:t>the Mangaung Metropolitan Municipality</a:t>
            </a:r>
            <a:r>
              <a:rPr lang="en-ZA" sz="2000" dirty="0">
                <a:solidFill>
                  <a:srgbClr val="333333"/>
                </a:solidFill>
                <a:effectLst/>
                <a:ea typeface="Calibri" panose="020F0502020204030204" pitchFamily="34" charset="0"/>
                <a:cs typeface="Arial" panose="020B0604020202020204" pitchFamily="34" charset="0"/>
              </a:rPr>
              <a:t>. </a:t>
            </a:r>
          </a:p>
          <a:p>
            <a:pPr>
              <a:lnSpc>
                <a:spcPct val="107000"/>
              </a:lnSpc>
              <a:spcAft>
                <a:spcPts val="800"/>
              </a:spcAft>
              <a:buFont typeface="Wingdings" panose="05000000000000000000" pitchFamily="2" charset="2"/>
              <a:buChar char="q"/>
            </a:pPr>
            <a:r>
              <a:rPr lang="en-ZA" sz="2000" dirty="0">
                <a:effectLst/>
                <a:ea typeface="Calibri" panose="020F0502020204030204" pitchFamily="34" charset="0"/>
                <a:cs typeface="Arial" panose="020B0604020202020204" pitchFamily="34" charset="0"/>
              </a:rPr>
              <a:t>Our tenants profile consists of the following various sectors; Textile , Plastic Products, Poly Propylene Bags, Poultry, Food and snacks, Packaging, Paraffin Stoves/Hot plates, Plastic packaging, electrical transformer manufacturing. Etc.</a:t>
            </a:r>
          </a:p>
          <a:p>
            <a:pPr marL="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n-US" sz="1800" dirty="0">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q"/>
            </a:pPr>
            <a:endParaRPr lang="en-US" sz="1800" dirty="0">
              <a:latin typeface="Arial" panose="020B0604020202020204" pitchFamily="34" charset="0"/>
              <a:ea typeface="MS PGothic" pitchFamily="34" charset="-128"/>
              <a:cs typeface="Arial" panose="020B0604020202020204" pitchFamily="34" charset="0"/>
            </a:endParaRPr>
          </a:p>
          <a:p>
            <a:pPr>
              <a:buFont typeface="Wingdings" panose="05000000000000000000" pitchFamily="2" charset="2"/>
              <a:buChar char="q"/>
            </a:pPr>
            <a:endParaRPr lang="en-US" sz="1800" dirty="0">
              <a:latin typeface="Arial" panose="020B0604020202020204" pitchFamily="34" charset="0"/>
              <a:ea typeface="MS PGothic" pitchFamily="34" charset="-128"/>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090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SUPPORT PROVIDED BY THE DTIC</a:t>
            </a:r>
            <a:endParaRPr lang="en-ZA" sz="3000" dirty="0">
              <a:solidFill>
                <a:schemeClr val="bg1"/>
              </a:solidFill>
              <a:latin typeface="Arial Black" panose="020B0A04020102020204" pitchFamily="34" charset="0"/>
            </a:endParaRPr>
          </a:p>
        </p:txBody>
      </p:sp>
      <p:sp>
        <p:nvSpPr>
          <p:cNvPr id="14" name="Content Placeholder 2">
            <a:extLst>
              <a:ext uri="{FF2B5EF4-FFF2-40B4-BE49-F238E27FC236}">
                <a16:creationId xmlns:a16="http://schemas.microsoft.com/office/drawing/2014/main" xmlns="" id="{4B79BB76-AD6B-4D55-841B-C87E995A68B6}"/>
              </a:ext>
            </a:extLst>
          </p:cNvPr>
          <p:cNvSpPr>
            <a:spLocks noGrp="1"/>
          </p:cNvSpPr>
          <p:nvPr>
            <p:ph idx="1"/>
          </p:nvPr>
        </p:nvSpPr>
        <p:spPr>
          <a:xfrm>
            <a:off x="422787" y="1025380"/>
            <a:ext cx="11631561" cy="5151584"/>
          </a:xfrm>
          <a:noFill/>
        </p:spPr>
        <p:txBody>
          <a:bodyPr>
            <a:normAutofit/>
          </a:bodyPr>
          <a:lstStyle/>
          <a:p>
            <a:pPr marL="0" indent="0">
              <a:buNone/>
            </a:pPr>
            <a:endParaRPr lang="en-US" sz="1600" dirty="0">
              <a:latin typeface="Arial" panose="020B0604020202020204" pitchFamily="34" charset="0"/>
              <a:cs typeface="Arial" panose="020B0604020202020204" pitchFamily="34" charset="0"/>
            </a:endParaRPr>
          </a:p>
          <a:p>
            <a:pPr marL="357188" indent="-357188">
              <a:buFont typeface="Wingdings" panose="05000000000000000000" pitchFamily="2" charset="2"/>
              <a:buChar char="Ø"/>
              <a:tabLst>
                <a:tab pos="182563" algn="l"/>
              </a:tabLst>
            </a:pPr>
            <a:r>
              <a:rPr lang="en-US" sz="1600" b="1" u="sng" dirty="0">
                <a:latin typeface="Arial" panose="020B0604020202020204" pitchFamily="34" charset="0"/>
                <a:cs typeface="Arial" panose="020B0604020202020204" pitchFamily="34" charset="0"/>
              </a:rPr>
              <a:t>Botshabelo Revitalization phase 1 - Completed</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Security fencing</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High mask lights</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Roller shutter doors</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Boom gates</a:t>
            </a:r>
          </a:p>
          <a:p>
            <a:pPr marL="814393" lvl="1" indent="-357188">
              <a:buFont typeface="Wingdings" panose="05000000000000000000" pitchFamily="2" charset="2"/>
              <a:buChar char="Ø"/>
              <a:tabLst>
                <a:tab pos="182563" algn="l"/>
              </a:tabLst>
            </a:pPr>
            <a:r>
              <a:rPr lang="en-US" sz="1600" b="1" dirty="0">
                <a:latin typeface="Arial" panose="020B0604020202020204" pitchFamily="34" charset="0"/>
                <a:cs typeface="Arial" panose="020B0604020202020204" pitchFamily="34" charset="0"/>
              </a:rPr>
              <a:t>Value of the project R21,9m</a:t>
            </a:r>
          </a:p>
          <a:p>
            <a:pPr marL="457205" lvl="1" indent="0">
              <a:buNone/>
              <a:tabLst>
                <a:tab pos="182563" algn="l"/>
              </a:tabLst>
            </a:pPr>
            <a:endParaRPr lang="en-US" sz="1600" dirty="0">
              <a:latin typeface="Arial" panose="020B0604020202020204" pitchFamily="34" charset="0"/>
              <a:cs typeface="Arial" panose="020B0604020202020204" pitchFamily="34" charset="0"/>
            </a:endParaRPr>
          </a:p>
          <a:p>
            <a:pPr marL="457205" lvl="1" indent="0">
              <a:buNone/>
              <a:tabLst>
                <a:tab pos="182563" algn="l"/>
              </a:tabLst>
            </a:pPr>
            <a:endParaRPr lang="en-US" sz="1600" dirty="0">
              <a:latin typeface="Arial" panose="020B0604020202020204" pitchFamily="34" charset="0"/>
              <a:cs typeface="Arial" panose="020B0604020202020204" pitchFamily="34" charset="0"/>
            </a:endParaRPr>
          </a:p>
          <a:p>
            <a:pPr marL="357188" indent="-357188">
              <a:buFont typeface="Wingdings" panose="05000000000000000000" pitchFamily="2" charset="2"/>
              <a:buChar char="Ø"/>
              <a:tabLst>
                <a:tab pos="182563" algn="l"/>
              </a:tabLst>
            </a:pPr>
            <a:r>
              <a:rPr lang="en-US" sz="1600" b="1" u="sng" dirty="0">
                <a:latin typeface="Arial" panose="020B0604020202020204" pitchFamily="34" charset="0"/>
                <a:cs typeface="Arial" panose="020B0604020202020204" pitchFamily="34" charset="0"/>
              </a:rPr>
              <a:t>Botshabelo Revitalization phase 2 – Almost Complete</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CCTV cameras</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ICT hub</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Refurbishing of roofs</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Refurbishing of seven (7) factories</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Electrical upgrades</a:t>
            </a:r>
          </a:p>
          <a:p>
            <a:pPr marL="814393" lvl="1" indent="-357188">
              <a:buFont typeface="Wingdings" panose="05000000000000000000" pitchFamily="2" charset="2"/>
              <a:buChar char="Ø"/>
              <a:tabLst>
                <a:tab pos="182563" algn="l"/>
              </a:tabLst>
            </a:pPr>
            <a:r>
              <a:rPr lang="en-US" sz="1600" dirty="0">
                <a:latin typeface="Arial" panose="020B0604020202020204" pitchFamily="34" charset="0"/>
                <a:cs typeface="Arial" panose="020B0604020202020204" pitchFamily="34" charset="0"/>
              </a:rPr>
              <a:t>Upgrade of entrance / façade</a:t>
            </a:r>
          </a:p>
          <a:p>
            <a:pPr marL="814393" lvl="1" indent="-357188">
              <a:buFont typeface="Wingdings" panose="05000000000000000000" pitchFamily="2" charset="2"/>
              <a:buChar char="Ø"/>
              <a:tabLst>
                <a:tab pos="182563" algn="l"/>
              </a:tabLst>
            </a:pPr>
            <a:r>
              <a:rPr lang="en-US" sz="1600" b="1" dirty="0">
                <a:latin typeface="Arial" panose="020B0604020202020204" pitchFamily="34" charset="0"/>
                <a:cs typeface="Arial" panose="020B0604020202020204" pitchFamily="34" charset="0"/>
              </a:rPr>
              <a:t>Value of the project R40,4m</a:t>
            </a:r>
          </a:p>
          <a:p>
            <a:pPr marL="814393" lvl="1" indent="-357188">
              <a:buFont typeface="Wingdings" panose="05000000000000000000" pitchFamily="2" charset="2"/>
              <a:buChar char="Ø"/>
              <a:tabLst>
                <a:tab pos="182563" algn="l"/>
              </a:tabLst>
            </a:pPr>
            <a:endParaRPr lang="en-US" sz="13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0250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2228" y="0"/>
            <a:ext cx="9419771" cy="951931"/>
          </a:xfrm>
          <a:prstGeom prst="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39" y="13301"/>
            <a:ext cx="2559900" cy="938630"/>
          </a:xfrm>
          <a:prstGeom prst="rect">
            <a:avLst/>
          </a:prstGeom>
        </p:spPr>
      </p:pic>
      <p:sp>
        <p:nvSpPr>
          <p:cNvPr id="6" name="Flowchart: Stored Data 5"/>
          <p:cNvSpPr/>
          <p:nvPr/>
        </p:nvSpPr>
        <p:spPr>
          <a:xfrm rot="10800000">
            <a:off x="2467428" y="13301"/>
            <a:ext cx="1088572" cy="938630"/>
          </a:xfrm>
          <a:prstGeom prst="flowChartOnlineStorag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Flowchart: Stored Data 6"/>
          <p:cNvSpPr/>
          <p:nvPr/>
        </p:nvSpPr>
        <p:spPr>
          <a:xfrm rot="10800000">
            <a:off x="2883039" y="12088"/>
            <a:ext cx="866950" cy="938630"/>
          </a:xfrm>
          <a:prstGeom prst="flowChartOnlineStorag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lowchart: Stored Data 7"/>
          <p:cNvSpPr/>
          <p:nvPr/>
        </p:nvSpPr>
        <p:spPr>
          <a:xfrm rot="10800000">
            <a:off x="3236681" y="12087"/>
            <a:ext cx="513308" cy="950718"/>
          </a:xfrm>
          <a:prstGeom prst="flowChartOnlineStorag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1" y="6560457"/>
            <a:ext cx="12192000" cy="29754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p:nvSpPr>
        <p:spPr>
          <a:xfrm>
            <a:off x="279593" y="6591008"/>
            <a:ext cx="11641540"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PRESENTATION TO PARLIAMENT SELECT COMMITTEE –  23 NOVEMBER 2021</a:t>
            </a:r>
            <a:endParaRPr lang="en-ZA" sz="1400" dirty="0">
              <a:solidFill>
                <a:schemeClr val="bg1"/>
              </a:solidFill>
              <a:latin typeface="Arial Black" panose="020B0A04020102020204" pitchFamily="34" charset="0"/>
            </a:endParaRPr>
          </a:p>
        </p:txBody>
      </p:sp>
      <p:sp>
        <p:nvSpPr>
          <p:cNvPr id="11" name="TextBox 10"/>
          <p:cNvSpPr txBox="1"/>
          <p:nvPr/>
        </p:nvSpPr>
        <p:spPr>
          <a:xfrm>
            <a:off x="3749989" y="235691"/>
            <a:ext cx="8408646" cy="553998"/>
          </a:xfrm>
          <a:prstGeom prst="rect">
            <a:avLst/>
          </a:prstGeom>
          <a:noFill/>
        </p:spPr>
        <p:txBody>
          <a:bodyPr wrap="square" rtlCol="0">
            <a:spAutoFit/>
          </a:bodyPr>
          <a:lstStyle/>
          <a:p>
            <a:pPr algn="ctr"/>
            <a:r>
              <a:rPr lang="en-US" sz="3000" dirty="0">
                <a:solidFill>
                  <a:schemeClr val="bg1"/>
                </a:solidFill>
                <a:latin typeface="Arial Black" panose="020B0A04020102020204" pitchFamily="34" charset="0"/>
              </a:rPr>
              <a:t>SUPPORT PROVIDED BY THE DTIC</a:t>
            </a:r>
            <a:endParaRPr lang="en-ZA" sz="3000" dirty="0">
              <a:solidFill>
                <a:schemeClr val="bg1"/>
              </a:solidFill>
              <a:latin typeface="Arial Black" panose="020B0A04020102020204" pitchFamily="34" charset="0"/>
            </a:endParaRPr>
          </a:p>
        </p:txBody>
      </p:sp>
      <p:sp>
        <p:nvSpPr>
          <p:cNvPr id="12" name="Rectangle 11">
            <a:extLst>
              <a:ext uri="{FF2B5EF4-FFF2-40B4-BE49-F238E27FC236}">
                <a16:creationId xmlns:a16="http://schemas.microsoft.com/office/drawing/2014/main" xmlns="" id="{7EABF729-ED96-C940-BA36-8FBE828EEC7E}"/>
              </a:ext>
            </a:extLst>
          </p:cNvPr>
          <p:cNvSpPr/>
          <p:nvPr/>
        </p:nvSpPr>
        <p:spPr>
          <a:xfrm>
            <a:off x="403123" y="1297858"/>
            <a:ext cx="11415251" cy="5262979"/>
          </a:xfrm>
          <a:prstGeom prst="rect">
            <a:avLst/>
          </a:prstGeom>
        </p:spPr>
        <p:txBody>
          <a:bodyPr wrap="square">
            <a:spAutoFit/>
          </a:bodyPr>
          <a:lstStyle/>
          <a:p>
            <a:pPr marL="457200" indent="-447675"/>
            <a:r>
              <a:rPr lang="en-ZA" dirty="0">
                <a:solidFill>
                  <a:srgbClr val="000000"/>
                </a:solidFill>
                <a:latin typeface="Wingdings" pitchFamily="2" charset="2"/>
              </a:rPr>
              <a:t>Ø</a:t>
            </a:r>
            <a:r>
              <a:rPr lang="en-ZA" sz="800" dirty="0">
                <a:solidFill>
                  <a:srgbClr val="000000"/>
                </a:solidFill>
                <a:latin typeface="Times New Roman" panose="02020603050405020304" pitchFamily="18" charset="0"/>
              </a:rPr>
              <a:t> </a:t>
            </a:r>
            <a:r>
              <a:rPr lang="en-ZA" b="1" u="sng" dirty="0">
                <a:solidFill>
                  <a:srgbClr val="000000"/>
                </a:solidFill>
                <a:latin typeface="Arial" panose="020B0604020202020204" pitchFamily="34" charset="0"/>
              </a:rPr>
              <a:t>Phuthaditjhaba Revitalization phase 1 – Completed</a:t>
            </a:r>
          </a:p>
          <a:p>
            <a:pPr marL="457200" indent="-447675"/>
            <a:endParaRPr lang="en-ZA" b="1" u="sng" dirty="0">
              <a:solidFill>
                <a:srgbClr val="000000"/>
              </a:solidFill>
              <a:latin typeface="Arial" panose="020B0604020202020204" pitchFamily="34" charset="0"/>
            </a:endParaRPr>
          </a:p>
          <a:p>
            <a:pPr marL="457200" indent="-228600"/>
            <a:endParaRPr lang="en-ZA" sz="1200" dirty="0">
              <a:solidFill>
                <a:srgbClr val="000000"/>
              </a:solidFill>
              <a:latin typeface="Calibri" panose="020F0502020204030204" pitchFamily="34" charset="0"/>
            </a:endParaRPr>
          </a:p>
          <a:p>
            <a:pPr marL="273050" indent="-273050" algn="just" fontAlgn="base">
              <a:buFont typeface="Arial" panose="020B0604020202020204" pitchFamily="34" charset="0"/>
              <a:buChar char="•"/>
            </a:pPr>
            <a:r>
              <a:rPr lang="en-ZA" dirty="0">
                <a:solidFill>
                  <a:srgbClr val="000000"/>
                </a:solidFill>
                <a:latin typeface="Calibri" panose="020F0502020204030204" pitchFamily="34" charset="0"/>
              </a:rPr>
              <a:t> Phuthaditjhaba Industrial Park was approved for phase 1 Revitalisation at an amount of </a:t>
            </a:r>
            <a:r>
              <a:rPr lang="en-ZA" b="1" dirty="0">
                <a:solidFill>
                  <a:srgbClr val="000000"/>
                </a:solidFill>
                <a:latin typeface="Calibri" panose="020F0502020204030204" pitchFamily="34" charset="0"/>
              </a:rPr>
              <a:t>R32,3 million.</a:t>
            </a:r>
            <a:endParaRPr lang="en-ZA" sz="1200" dirty="0">
              <a:solidFill>
                <a:srgbClr val="000000"/>
              </a:solidFill>
              <a:latin typeface="Calibri" panose="020F0502020204030204" pitchFamily="34" charset="0"/>
            </a:endParaRPr>
          </a:p>
          <a:p>
            <a:pPr marL="311150" indent="-311150" algn="just" fontAlgn="base">
              <a:buFont typeface="Arial" panose="020B0604020202020204" pitchFamily="34" charset="0"/>
              <a:buChar char="•"/>
            </a:pPr>
            <a:r>
              <a:rPr lang="en-ZA" dirty="0">
                <a:solidFill>
                  <a:srgbClr val="000000"/>
                </a:solidFill>
                <a:latin typeface="Calibri" panose="020F0502020204030204" pitchFamily="34" charset="0"/>
              </a:rPr>
              <a:t>installation of parameter fencing</a:t>
            </a:r>
            <a:endParaRPr lang="en-ZA" sz="1200" dirty="0">
              <a:solidFill>
                <a:srgbClr val="000000"/>
              </a:solidFill>
              <a:latin typeface="Calibri" panose="020F0502020204030204" pitchFamily="34" charset="0"/>
            </a:endParaRPr>
          </a:p>
          <a:p>
            <a:pPr marL="311150" indent="-311150" algn="just" fontAlgn="base">
              <a:buFont typeface="Arial" panose="020B0604020202020204" pitchFamily="34" charset="0"/>
              <a:buChar char="•"/>
            </a:pPr>
            <a:r>
              <a:rPr lang="en-ZA" dirty="0">
                <a:solidFill>
                  <a:srgbClr val="000000"/>
                </a:solidFill>
                <a:latin typeface="Calibri" panose="020F0502020204030204" pitchFamily="34" charset="0"/>
              </a:rPr>
              <a:t>CCTV Cameras,</a:t>
            </a:r>
            <a:endParaRPr lang="en-ZA" sz="1200" dirty="0">
              <a:solidFill>
                <a:srgbClr val="000000"/>
              </a:solidFill>
              <a:latin typeface="Calibri" panose="020F0502020204030204" pitchFamily="34" charset="0"/>
            </a:endParaRPr>
          </a:p>
          <a:p>
            <a:pPr marL="311150" indent="-311150" algn="just" fontAlgn="base">
              <a:buFont typeface="Arial" panose="020B0604020202020204" pitchFamily="34" charset="0"/>
              <a:buChar char="•"/>
            </a:pPr>
            <a:r>
              <a:rPr lang="en-ZA" dirty="0">
                <a:solidFill>
                  <a:srgbClr val="000000"/>
                </a:solidFill>
                <a:latin typeface="Calibri" panose="020F0502020204030204" pitchFamily="34" charset="0"/>
              </a:rPr>
              <a:t>Installation of gates</a:t>
            </a:r>
            <a:endParaRPr lang="en-ZA" sz="1200" dirty="0">
              <a:solidFill>
                <a:srgbClr val="000000"/>
              </a:solidFill>
              <a:latin typeface="Calibri" panose="020F0502020204030204" pitchFamily="34" charset="0"/>
            </a:endParaRPr>
          </a:p>
          <a:p>
            <a:pPr marL="311150" indent="-311150" algn="just" fontAlgn="base">
              <a:buFont typeface="Arial" panose="020B0604020202020204" pitchFamily="34" charset="0"/>
              <a:buChar char="•"/>
            </a:pPr>
            <a:r>
              <a:rPr lang="en-ZA" dirty="0">
                <a:solidFill>
                  <a:srgbClr val="000000"/>
                </a:solidFill>
                <a:latin typeface="Calibri" panose="020F0502020204030204" pitchFamily="34" charset="0"/>
              </a:rPr>
              <a:t>guard rooms.</a:t>
            </a:r>
          </a:p>
          <a:p>
            <a:pPr algn="just" fontAlgn="base"/>
            <a:endParaRPr lang="en-ZA" sz="1200" dirty="0">
              <a:solidFill>
                <a:srgbClr val="000000"/>
              </a:solidFill>
              <a:latin typeface="Calibri" panose="020F0502020204030204" pitchFamily="34" charset="0"/>
            </a:endParaRPr>
          </a:p>
          <a:p>
            <a:pPr algn="just" fontAlgn="base"/>
            <a:endParaRPr lang="en-ZA" sz="1200" dirty="0">
              <a:solidFill>
                <a:srgbClr val="000000"/>
              </a:solidFill>
              <a:latin typeface="Calibri" panose="020F0502020204030204" pitchFamily="34" charset="0"/>
            </a:endParaRPr>
          </a:p>
          <a:p>
            <a:pPr marL="457200" indent="-447675"/>
            <a:r>
              <a:rPr lang="en-ZA" dirty="0">
                <a:solidFill>
                  <a:srgbClr val="000000"/>
                </a:solidFill>
                <a:latin typeface="Wingdings" pitchFamily="2" charset="2"/>
              </a:rPr>
              <a:t>Ø</a:t>
            </a:r>
            <a:r>
              <a:rPr lang="en-ZA" sz="800" dirty="0">
                <a:solidFill>
                  <a:srgbClr val="000000"/>
                </a:solidFill>
                <a:latin typeface="Times New Roman" panose="02020603050405020304" pitchFamily="18" charset="0"/>
              </a:rPr>
              <a:t> </a:t>
            </a:r>
            <a:r>
              <a:rPr lang="en-ZA" b="1" u="sng" dirty="0">
                <a:solidFill>
                  <a:srgbClr val="000000"/>
                </a:solidFill>
                <a:latin typeface="Arial" panose="020B0604020202020204" pitchFamily="34" charset="0"/>
              </a:rPr>
              <a:t>Phuthaditjhaba Revitalization phase 2 – DBSA on site 17 November 2021 scoping the project</a:t>
            </a:r>
            <a:endParaRPr lang="en-ZA" sz="1200" dirty="0">
              <a:solidFill>
                <a:srgbClr val="000000"/>
              </a:solidFill>
              <a:latin typeface="Calibri" panose="020F0502020204030204" pitchFamily="34" charset="0"/>
            </a:endParaRPr>
          </a:p>
          <a:p>
            <a:pPr marL="914400" indent="-228600"/>
            <a:endParaRPr lang="en-ZA" dirty="0">
              <a:solidFill>
                <a:srgbClr val="000000"/>
              </a:solidFill>
              <a:latin typeface="Wingdings" pitchFamily="2" charset="2"/>
            </a:endParaRPr>
          </a:p>
          <a:p>
            <a:pPr marL="914400" indent="-228600"/>
            <a:r>
              <a:rPr lang="en-ZA" dirty="0">
                <a:solidFill>
                  <a:srgbClr val="000000"/>
                </a:solidFill>
                <a:latin typeface="Wingdings" pitchFamily="2" charset="2"/>
              </a:rPr>
              <a:t>Ø</a:t>
            </a:r>
            <a:r>
              <a:rPr lang="en-ZA" sz="800" dirty="0">
                <a:solidFill>
                  <a:srgbClr val="000000"/>
                </a:solidFill>
                <a:latin typeface="Times New Roman" panose="02020603050405020304" pitchFamily="18" charset="0"/>
              </a:rPr>
              <a:t>  </a:t>
            </a:r>
            <a:r>
              <a:rPr lang="en-ZA" dirty="0">
                <a:solidFill>
                  <a:srgbClr val="000000"/>
                </a:solidFill>
                <a:latin typeface="Arial" panose="020B0604020202020204" pitchFamily="34" charset="0"/>
              </a:rPr>
              <a:t>Application submitted to DTIC;</a:t>
            </a:r>
          </a:p>
          <a:p>
            <a:pPr marL="914400" indent="-228600"/>
            <a:endParaRPr lang="en-ZA" dirty="0">
              <a:solidFill>
                <a:srgbClr val="000000"/>
              </a:solidFill>
              <a:latin typeface="Arial" panose="020B0604020202020204" pitchFamily="34" charset="0"/>
            </a:endParaRPr>
          </a:p>
          <a:p>
            <a:pPr marL="936625" indent="-250825"/>
            <a:r>
              <a:rPr lang="en-ZA" dirty="0">
                <a:solidFill>
                  <a:srgbClr val="000000"/>
                </a:solidFill>
                <a:latin typeface="Arial" panose="020B0604020202020204" pitchFamily="34" charset="0"/>
              </a:rPr>
              <a:t>- 	Address occupational compliance for 16 factories including roofing, plumbing and electrical upgrades</a:t>
            </a:r>
          </a:p>
          <a:p>
            <a:pPr marL="936625" indent="-250825">
              <a:buFontTx/>
              <a:buChar char="-"/>
            </a:pPr>
            <a:r>
              <a:rPr lang="en-ZA" dirty="0">
                <a:solidFill>
                  <a:srgbClr val="000000"/>
                </a:solidFill>
                <a:latin typeface="Arial" panose="020B0604020202020204" pitchFamily="34" charset="0"/>
              </a:rPr>
              <a:t>3 substations Upgrade.</a:t>
            </a:r>
          </a:p>
          <a:p>
            <a:pPr marL="936625" indent="-250825">
              <a:buFontTx/>
              <a:buChar char="-"/>
            </a:pPr>
            <a:r>
              <a:rPr lang="en-ZA" dirty="0">
                <a:solidFill>
                  <a:srgbClr val="000000"/>
                </a:solidFill>
                <a:latin typeface="Arial" panose="020B0604020202020204" pitchFamily="34" charset="0"/>
              </a:rPr>
              <a:t>MAP TVET College in partnership with SEDA is housing the digital hub which is in the FDC factory.</a:t>
            </a:r>
          </a:p>
          <a:p>
            <a:pPr marL="914400" indent="-228600"/>
            <a:endParaRPr lang="en-ZA" dirty="0">
              <a:solidFill>
                <a:srgbClr val="000000"/>
              </a:solidFill>
              <a:latin typeface="Arial" panose="020B0604020202020204" pitchFamily="34" charset="0"/>
            </a:endParaRPr>
          </a:p>
          <a:p>
            <a:pPr marL="914400" indent="-228600"/>
            <a:endParaRPr lang="en-ZA" dirty="0">
              <a:solidFill>
                <a:srgbClr val="000000"/>
              </a:solidFill>
              <a:latin typeface="Arial" panose="020B0604020202020204" pitchFamily="34" charset="0"/>
            </a:endParaRPr>
          </a:p>
          <a:p>
            <a:pPr marL="914400" indent="-228600"/>
            <a:endParaRPr lang="en-ZA" sz="12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xmlns="" val="2948018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TotalTime>
  <Words>1129</Words>
  <Application>Microsoft Office PowerPoint</Application>
  <PresentationFormat>Custom</PresentationFormat>
  <Paragraphs>161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 Consult</dc:creator>
  <cp:lastModifiedBy>USER</cp:lastModifiedBy>
  <cp:revision>65</cp:revision>
  <dcterms:created xsi:type="dcterms:W3CDTF">2019-09-23T19:39:37Z</dcterms:created>
  <dcterms:modified xsi:type="dcterms:W3CDTF">2021-11-24T07:57:25Z</dcterms:modified>
</cp:coreProperties>
</file>