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 id="2147483696" r:id="rId3"/>
  </p:sldMasterIdLst>
  <p:notesMasterIdLst>
    <p:notesMasterId r:id="rId47"/>
  </p:notesMasterIdLst>
  <p:sldIdLst>
    <p:sldId id="303" r:id="rId4"/>
    <p:sldId id="320" r:id="rId5"/>
    <p:sldId id="716" r:id="rId6"/>
    <p:sldId id="718" r:id="rId7"/>
    <p:sldId id="702" r:id="rId8"/>
    <p:sldId id="646" r:id="rId9"/>
    <p:sldId id="709" r:id="rId10"/>
    <p:sldId id="712" r:id="rId11"/>
    <p:sldId id="714" r:id="rId12"/>
    <p:sldId id="793" r:id="rId13"/>
    <p:sldId id="719" r:id="rId14"/>
    <p:sldId id="827" r:id="rId15"/>
    <p:sldId id="704" r:id="rId16"/>
    <p:sldId id="802" r:id="rId17"/>
    <p:sldId id="822" r:id="rId18"/>
    <p:sldId id="816" r:id="rId19"/>
    <p:sldId id="817" r:id="rId20"/>
    <p:sldId id="826" r:id="rId21"/>
    <p:sldId id="825" r:id="rId22"/>
    <p:sldId id="806" r:id="rId23"/>
    <p:sldId id="814" r:id="rId24"/>
    <p:sldId id="803" r:id="rId25"/>
    <p:sldId id="807" r:id="rId26"/>
    <p:sldId id="808" r:id="rId27"/>
    <p:sldId id="811" r:id="rId28"/>
    <p:sldId id="821" r:id="rId29"/>
    <p:sldId id="813" r:id="rId30"/>
    <p:sldId id="819" r:id="rId31"/>
    <p:sldId id="804" r:id="rId32"/>
    <p:sldId id="809" r:id="rId33"/>
    <p:sldId id="820" r:id="rId34"/>
    <p:sldId id="818" r:id="rId35"/>
    <p:sldId id="823" r:id="rId36"/>
    <p:sldId id="824" r:id="rId37"/>
    <p:sldId id="810" r:id="rId38"/>
    <p:sldId id="715" r:id="rId39"/>
    <p:sldId id="796" r:id="rId40"/>
    <p:sldId id="450" r:id="rId41"/>
    <p:sldId id="797" r:id="rId42"/>
    <p:sldId id="798" r:id="rId43"/>
    <p:sldId id="799" r:id="rId44"/>
    <p:sldId id="801" r:id="rId45"/>
    <p:sldId id="397" r:id="rId46"/>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sete Letsoalo" initials="ML" lastIdx="4" clrIdx="0">
    <p:extLst>
      <p:ext uri="{19B8F6BF-5375-455C-9EA6-DF929625EA0E}">
        <p15:presenceInfo xmlns:p15="http://schemas.microsoft.com/office/powerpoint/2012/main" xmlns="" userId="S-1-5-21-3998480680-1760562881-1058161749-13790" providerId="AD"/>
      </p:ext>
    </p:extLst>
  </p:cmAuthor>
  <p:cmAuthor id="2" name="Linton Mchunu" initials="LM" lastIdx="13" clrIdx="1">
    <p:extLst>
      <p:ext uri="{19B8F6BF-5375-455C-9EA6-DF929625EA0E}">
        <p15:presenceInfo xmlns:p15="http://schemas.microsoft.com/office/powerpoint/2012/main" xmlns="" userId="S-1-5-21-3998480680-1760562881-1058161749-195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3" autoAdjust="0"/>
    <p:restoredTop sz="93883" autoAdjust="0"/>
  </p:normalViewPr>
  <p:slideViewPr>
    <p:cSldViewPr snapToGrid="0" snapToObjects="1">
      <p:cViewPr varScale="1">
        <p:scale>
          <a:sx n="68" d="100"/>
          <a:sy n="68" d="100"/>
        </p:scale>
        <p:origin x="-312" y="-108"/>
      </p:cViewPr>
      <p:guideLst>
        <p:guide orient="horz" pos="2160"/>
        <p:guide pos="312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setel\Documents\2.%20Annual%20Reporting\2020-21\Presentation%20to%20MANCO\DSD%20AR%202020-21%20Performance%20Summary.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a:pPr>
            <a:r>
              <a:rPr lang="en-US" dirty="0"/>
              <a:t>Overall</a:t>
            </a:r>
            <a:r>
              <a:rPr lang="en-US" baseline="0" dirty="0"/>
              <a:t> DSD Programme </a:t>
            </a:r>
            <a:r>
              <a:rPr lang="en-US" dirty="0"/>
              <a:t>Performance Trends  </a:t>
            </a:r>
            <a:r>
              <a:rPr lang="en-US" dirty="0" smtClean="0"/>
              <a:t>2018-19</a:t>
            </a:r>
            <a:r>
              <a:rPr lang="en-US" baseline="0" dirty="0" smtClean="0"/>
              <a:t> </a:t>
            </a:r>
            <a:r>
              <a:rPr lang="en-US" dirty="0"/>
              <a:t>- 2020-21</a:t>
            </a:r>
          </a:p>
        </c:rich>
      </c:tx>
      <c:layout>
        <c:manualLayout>
          <c:xMode val="edge"/>
          <c:yMode val="edge"/>
          <c:x val="0.16859892405388049"/>
          <c:y val="2.3483365949119383E-2"/>
        </c:manualLayout>
      </c:layout>
    </c:title>
    <c:view3D>
      <c:rAngAx val="1"/>
    </c:view3D>
    <c:plotArea>
      <c:layout>
        <c:manualLayout>
          <c:layoutTarget val="inner"/>
          <c:xMode val="edge"/>
          <c:yMode val="edge"/>
          <c:x val="0.13735976581479684"/>
          <c:y val="0.1151570448717797"/>
          <c:w val="0.86264023418520341"/>
          <c:h val="0.65321327127378181"/>
        </c:manualLayout>
      </c:layout>
      <c:bar3DChart>
        <c:barDir val="col"/>
        <c:grouping val="clustered"/>
        <c:ser>
          <c:idx val="0"/>
          <c:order val="0"/>
          <c:tx>
            <c:strRef>
              <c:f>'Performance Summary 2020-21'!$B$3</c:f>
              <c:strCache>
                <c:ptCount val="1"/>
                <c:pt idx="0">
                  <c:v>Achieved</c:v>
                </c:pt>
              </c:strCache>
            </c:strRef>
          </c:tx>
          <c:spPr>
            <a:pattFill prst="pct75">
              <a:fgClr>
                <a:srgbClr val="00B050"/>
              </a:fgClr>
              <a:bgClr>
                <a:schemeClr val="bg1"/>
              </a:bgClr>
            </a:pattFill>
          </c:spPr>
          <c:dLbls>
            <c:dLbl>
              <c:idx val="0"/>
              <c:layout>
                <c:manualLayout>
                  <c:x val="1.0544817799690761E-2"/>
                  <c:y val="-6.2327698654172078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0C08-4ED5-81C3-F87F6BD35044}"/>
                </c:ext>
              </c:extLst>
            </c:dLbl>
            <c:dLbl>
              <c:idx val="1"/>
              <c:layout>
                <c:manualLayout>
                  <c:x val="0"/>
                  <c:y val="-4.9575994781474231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0C08-4ED5-81C3-F87F6BD35044}"/>
                </c:ext>
              </c:extLst>
            </c:dLbl>
            <c:dLbl>
              <c:idx val="2"/>
              <c:layout>
                <c:manualLayout>
                  <c:x val="1.5997292080496738E-2"/>
                  <c:y val="-6.0013046314416223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0C08-4ED5-81C3-F87F6BD35044}"/>
                </c:ext>
              </c:extLst>
            </c:dLbl>
            <c:spPr>
              <a:noFill/>
              <a:ln>
                <a:noFill/>
              </a:ln>
              <a:effectLst/>
            </c:spPr>
            <c:txPr>
              <a:bodyPr/>
              <a:lstStyle/>
              <a:p>
                <a:pPr>
                  <a:defRPr sz="1800" b="1"/>
                </a:pPr>
                <a:endParaRPr lang="en-US"/>
              </a:p>
            </c:txPr>
            <c:showVal val="1"/>
            <c:extLst xmlns:c16r2="http://schemas.microsoft.com/office/drawing/2015/06/chart">
              <c:ext xmlns:c15="http://schemas.microsoft.com/office/drawing/2012/chart" uri="{CE6537A1-D6FC-4f65-9D91-7224C49458BB}">
                <c15:showLeaderLines val="0"/>
              </c:ext>
            </c:extLst>
          </c:dLbls>
          <c:cat>
            <c:strRef>
              <c:f>'Performance Summary 2020-21'!$C$2:$G$2</c:f>
              <c:strCache>
                <c:ptCount val="3"/>
                <c:pt idx="0">
                  <c:v>2018-19</c:v>
                </c:pt>
                <c:pt idx="1">
                  <c:v>2019-20</c:v>
                </c:pt>
                <c:pt idx="2">
                  <c:v>2020-21</c:v>
                </c:pt>
              </c:strCache>
            </c:strRef>
          </c:cat>
          <c:val>
            <c:numRef>
              <c:f>'Performance Summary 2020-21'!$C$3:$G$3</c:f>
              <c:numCache>
                <c:formatCode>0%</c:formatCode>
                <c:ptCount val="3"/>
                <c:pt idx="0">
                  <c:v>0.73000000000000009</c:v>
                </c:pt>
                <c:pt idx="1">
                  <c:v>0.49000000000000005</c:v>
                </c:pt>
                <c:pt idx="2">
                  <c:v>0.81</c:v>
                </c:pt>
              </c:numCache>
            </c:numRef>
          </c:val>
          <c:extLst xmlns:c16r2="http://schemas.microsoft.com/office/drawing/2015/06/chart">
            <c:ext xmlns:c16="http://schemas.microsoft.com/office/drawing/2014/chart" uri="{C3380CC4-5D6E-409C-BE32-E72D297353CC}">
              <c16:uniqueId val="{00000003-0C08-4ED5-81C3-F87F6BD35044}"/>
            </c:ext>
          </c:extLst>
        </c:ser>
        <c:ser>
          <c:idx val="2"/>
          <c:order val="1"/>
          <c:tx>
            <c:strRef>
              <c:f>'Performance Summary 2020-21'!$B$4</c:f>
              <c:strCache>
                <c:ptCount val="1"/>
                <c:pt idx="0">
                  <c:v>Not achieved</c:v>
                </c:pt>
              </c:strCache>
            </c:strRef>
          </c:tx>
          <c:spPr>
            <a:pattFill prst="pct75">
              <a:fgClr>
                <a:srgbClr val="FF0000"/>
              </a:fgClr>
              <a:bgClr>
                <a:schemeClr val="bg1"/>
              </a:bgClr>
            </a:pattFill>
          </c:spPr>
          <c:dLbls>
            <c:dLbl>
              <c:idx val="0"/>
              <c:layout>
                <c:manualLayout>
                  <c:x val="2.075803819785477E-2"/>
                  <c:y val="-5.4735610837564778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0C08-4ED5-81C3-F87F6BD35044}"/>
                </c:ext>
              </c:extLst>
            </c:dLbl>
            <c:dLbl>
              <c:idx val="1"/>
              <c:layout>
                <c:manualLayout>
                  <c:x val="1.3222514089265509E-2"/>
                  <c:y val="-4.9575994781474286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0C08-4ED5-81C3-F87F6BD35044}"/>
                </c:ext>
              </c:extLst>
            </c:dLbl>
            <c:dLbl>
              <c:idx val="2"/>
              <c:layout>
                <c:manualLayout>
                  <c:x val="2.9350118323665974E-2"/>
                  <c:y val="-7.5668623613829103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0C08-4ED5-81C3-F87F6BD35044}"/>
                </c:ext>
              </c:extLst>
            </c:dLbl>
            <c:spPr>
              <a:noFill/>
              <a:ln>
                <a:noFill/>
              </a:ln>
              <a:effectLst/>
            </c:spPr>
            <c:txPr>
              <a:bodyPr/>
              <a:lstStyle/>
              <a:p>
                <a:pPr>
                  <a:defRPr sz="1800" b="1"/>
                </a:pPr>
                <a:endParaRPr lang="en-US"/>
              </a:p>
            </c:txPr>
            <c:showVal val="1"/>
            <c:extLst xmlns:c16r2="http://schemas.microsoft.com/office/drawing/2015/06/chart">
              <c:ext xmlns:c15="http://schemas.microsoft.com/office/drawing/2012/chart" uri="{CE6537A1-D6FC-4f65-9D91-7224C49458BB}">
                <c15:showLeaderLines val="0"/>
              </c:ext>
            </c:extLst>
          </c:dLbls>
          <c:cat>
            <c:strRef>
              <c:f>'Performance Summary 2020-21'!$C$2:$G$2</c:f>
              <c:strCache>
                <c:ptCount val="3"/>
                <c:pt idx="0">
                  <c:v>2018-19</c:v>
                </c:pt>
                <c:pt idx="1">
                  <c:v>2019-20</c:v>
                </c:pt>
                <c:pt idx="2">
                  <c:v>2020-21</c:v>
                </c:pt>
              </c:strCache>
            </c:strRef>
          </c:cat>
          <c:val>
            <c:numRef>
              <c:f>'Performance Summary 2020-21'!$C$4:$G$4</c:f>
              <c:numCache>
                <c:formatCode>0%</c:formatCode>
                <c:ptCount val="3"/>
                <c:pt idx="0">
                  <c:v>0.27</c:v>
                </c:pt>
                <c:pt idx="1">
                  <c:v>0.51</c:v>
                </c:pt>
                <c:pt idx="2">
                  <c:v>0.19000000000000003</c:v>
                </c:pt>
              </c:numCache>
            </c:numRef>
          </c:val>
          <c:extLst xmlns:c16r2="http://schemas.microsoft.com/office/drawing/2015/06/chart">
            <c:ext xmlns:c16="http://schemas.microsoft.com/office/drawing/2014/chart" uri="{C3380CC4-5D6E-409C-BE32-E72D297353CC}">
              <c16:uniqueId val="{00000007-0C08-4ED5-81C3-F87F6BD35044}"/>
            </c:ext>
          </c:extLst>
        </c:ser>
        <c:dLbls/>
        <c:gapWidth val="36"/>
        <c:gapDepth val="0"/>
        <c:shape val="cylinder"/>
        <c:axId val="44119168"/>
        <c:axId val="44120704"/>
        <c:axId val="0"/>
      </c:bar3DChart>
      <c:catAx>
        <c:axId val="44119168"/>
        <c:scaling>
          <c:orientation val="minMax"/>
        </c:scaling>
        <c:axPos val="b"/>
        <c:numFmt formatCode="General" sourceLinked="0"/>
        <c:tickLblPos val="nextTo"/>
        <c:txPr>
          <a:bodyPr/>
          <a:lstStyle/>
          <a:p>
            <a:pPr>
              <a:defRPr sz="1800"/>
            </a:pPr>
            <a:endParaRPr lang="en-US"/>
          </a:p>
        </c:txPr>
        <c:crossAx val="44120704"/>
        <c:crosses val="autoZero"/>
        <c:auto val="1"/>
        <c:lblAlgn val="ctr"/>
        <c:lblOffset val="100"/>
      </c:catAx>
      <c:valAx>
        <c:axId val="44120704"/>
        <c:scaling>
          <c:orientation val="minMax"/>
          <c:max val="1"/>
        </c:scaling>
        <c:axPos val="l"/>
        <c:majorGridlines/>
        <c:title>
          <c:tx>
            <c:rich>
              <a:bodyPr/>
              <a:lstStyle/>
              <a:p>
                <a:pPr>
                  <a:defRPr sz="1400"/>
                </a:pPr>
                <a:r>
                  <a:rPr lang="en-US" sz="1400" b="1" i="0" baseline="0">
                    <a:effectLst/>
                  </a:rPr>
                  <a:t>Achievement of targets in percentages</a:t>
                </a:r>
                <a:endParaRPr lang="en-ZA" sz="1400">
                  <a:effectLst/>
                </a:endParaRPr>
              </a:p>
            </c:rich>
          </c:tx>
          <c:layout>
            <c:manualLayout>
              <c:xMode val="edge"/>
              <c:yMode val="edge"/>
              <c:x val="2.7625149950197853E-2"/>
              <c:y val="0.10211072930952124"/>
            </c:manualLayout>
          </c:layout>
        </c:title>
        <c:numFmt formatCode="0%" sourceLinked="1"/>
        <c:tickLblPos val="nextTo"/>
        <c:txPr>
          <a:bodyPr/>
          <a:lstStyle/>
          <a:p>
            <a:pPr>
              <a:defRPr sz="1800"/>
            </a:pPr>
            <a:endParaRPr lang="en-US"/>
          </a:p>
        </c:txPr>
        <c:crossAx val="44119168"/>
        <c:crosses val="autoZero"/>
        <c:crossBetween val="between"/>
        <c:majorUnit val="0.2"/>
      </c:valAx>
    </c:plotArea>
    <c:legend>
      <c:legendPos val="b"/>
      <c:layout>
        <c:manualLayout>
          <c:xMode val="edge"/>
          <c:yMode val="edge"/>
          <c:x val="0.24731990086446914"/>
          <c:y val="0.86713900488466344"/>
          <c:w val="0.46866631049067192"/>
          <c:h val="5.9801634384743028E-2"/>
        </c:manualLayout>
      </c:layout>
      <c:txPr>
        <a:bodyPr/>
        <a:lstStyle/>
        <a:p>
          <a:pPr>
            <a:defRPr sz="1800"/>
          </a:pPr>
          <a:endParaRPr lang="en-US"/>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stacked"/>
        <c:ser>
          <c:idx val="0"/>
          <c:order val="0"/>
          <c:tx>
            <c:strRef>
              <c:f>Sheet1!$B$1</c:f>
              <c:strCache>
                <c:ptCount val="1"/>
                <c:pt idx="0">
                  <c:v>Prelim March 2021</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idx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7424-4FC3-BF70-3BDEC700F0EA}"/>
              </c:ext>
            </c:extLst>
          </c:dPt>
          <c:dPt>
            <c:idx val="1"/>
            <c:spPr>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0-7424-4FC3-BF70-3BDEC700F0EA}"/>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Final Approp</c:v>
                </c:pt>
                <c:pt idx="1">
                  <c:v>Audit Actual</c:v>
                </c:pt>
              </c:strCache>
            </c:strRef>
          </c:cat>
          <c:val>
            <c:numRef>
              <c:f>Sheet1!$B$2:$B$3</c:f>
              <c:numCache>
                <c:formatCode>#,##0</c:formatCode>
                <c:ptCount val="2"/>
                <c:pt idx="0">
                  <c:v>230807298</c:v>
                </c:pt>
                <c:pt idx="1">
                  <c:v>228922701.88668004</c:v>
                </c:pt>
              </c:numCache>
            </c:numRef>
          </c:val>
          <c:extLst xmlns:c16r2="http://schemas.microsoft.com/office/drawing/2015/06/chart">
            <c:ext xmlns:c16="http://schemas.microsoft.com/office/drawing/2014/chart" uri="{C3380CC4-5D6E-409C-BE32-E72D297353CC}">
              <c16:uniqueId val="{00000000-4AC7-4079-AD4A-A712F7C20599}"/>
            </c:ext>
          </c:extLst>
        </c:ser>
        <c:dLbls>
          <c:showVal val="1"/>
        </c:dLbls>
        <c:shape val="box"/>
        <c:axId val="105800448"/>
        <c:axId val="105801984"/>
        <c:axId val="0"/>
      </c:bar3DChart>
      <c:catAx>
        <c:axId val="105800448"/>
        <c:scaling>
          <c:orientation val="minMax"/>
        </c:scaling>
        <c:axPos val="b"/>
        <c:numFmt formatCode="General" sourceLinked="1"/>
        <c:maj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5801984"/>
        <c:crosses val="autoZero"/>
        <c:auto val="1"/>
        <c:lblAlgn val="ctr"/>
        <c:lblOffset val="100"/>
      </c:catAx>
      <c:valAx>
        <c:axId val="105801984"/>
        <c:scaling>
          <c:orientation val="minMax"/>
          <c:min val="130000000"/>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5800448"/>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26CBEB9-3F73-48B1-B2A1-A7D05C24C558}" type="datetimeFigureOut">
              <a:rPr lang="en-ZA" smtClean="0"/>
              <a:pPr/>
              <a:t>2021/11/25</a:t>
            </a:fld>
            <a:endParaRPr lang="en-ZA"/>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23CF286-BC58-4210-8AB2-020C4EB69F8B}" type="slidenum">
              <a:rPr lang="en-ZA" smtClean="0"/>
              <a:pPr/>
              <a:t>‹#›</a:t>
            </a:fld>
            <a:endParaRPr lang="en-ZA"/>
          </a:p>
        </p:txBody>
      </p:sp>
    </p:spTree>
    <p:extLst>
      <p:ext uri="{BB962C8B-B14F-4D97-AF65-F5344CB8AC3E}">
        <p14:creationId xmlns:p14="http://schemas.microsoft.com/office/powerpoint/2010/main" xmlns="" val="419950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23CF286-BC58-4210-8AB2-020C4EB69F8B}" type="slidenum">
              <a:rPr lang="en-ZA" smtClean="0"/>
              <a:pPr/>
              <a:t>2</a:t>
            </a:fld>
            <a:endParaRPr lang="en-ZA"/>
          </a:p>
        </p:txBody>
      </p:sp>
    </p:spTree>
    <p:extLst>
      <p:ext uri="{BB962C8B-B14F-4D97-AF65-F5344CB8AC3E}">
        <p14:creationId xmlns:p14="http://schemas.microsoft.com/office/powerpoint/2010/main" xmlns="" val="3313342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Principle of concluding targets within specific timeframes…</a:t>
            </a:r>
          </a:p>
          <a:p>
            <a:r>
              <a:rPr lang="en-US" dirty="0"/>
              <a:t>- Technical definition of the indicator…</a:t>
            </a:r>
            <a:endParaRPr lang="en-ZA" dirty="0"/>
          </a:p>
        </p:txBody>
      </p:sp>
      <p:sp>
        <p:nvSpPr>
          <p:cNvPr id="4" name="Slide Number Placeholder 3"/>
          <p:cNvSpPr>
            <a:spLocks noGrp="1"/>
          </p:cNvSpPr>
          <p:nvPr>
            <p:ph type="sldNum" sz="quarter" idx="5"/>
          </p:nvPr>
        </p:nvSpPr>
        <p:spPr/>
        <p:txBody>
          <a:bodyPr/>
          <a:lstStyle/>
          <a:p>
            <a:fld id="{D23CF286-BC58-4210-8AB2-020C4EB69F8B}" type="slidenum">
              <a:rPr lang="en-ZA" smtClean="0"/>
              <a:pPr/>
              <a:t>3</a:t>
            </a:fld>
            <a:endParaRPr lang="en-ZA"/>
          </a:p>
        </p:txBody>
      </p:sp>
    </p:spTree>
    <p:extLst>
      <p:ext uri="{BB962C8B-B14F-4D97-AF65-F5344CB8AC3E}">
        <p14:creationId xmlns:p14="http://schemas.microsoft.com/office/powerpoint/2010/main" xmlns="" val="3715404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3CF286-BC58-4210-8AB2-020C4EB69F8B}" type="slidenum">
              <a:rPr lang="en-ZA" smtClean="0"/>
              <a:pPr/>
              <a:t>5</a:t>
            </a:fld>
            <a:endParaRPr lang="en-ZA"/>
          </a:p>
        </p:txBody>
      </p:sp>
    </p:spTree>
    <p:extLst>
      <p:ext uri="{BB962C8B-B14F-4D97-AF65-F5344CB8AC3E}">
        <p14:creationId xmlns:p14="http://schemas.microsoft.com/office/powerpoint/2010/main" xmlns="" val="238066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Due to corrective measures we have applied have assisted us in surpassing the prior years. </a:t>
            </a:r>
            <a:endParaRPr lang="en-ZA" dirty="0"/>
          </a:p>
        </p:txBody>
      </p:sp>
      <p:sp>
        <p:nvSpPr>
          <p:cNvPr id="4" name="Slide Number Placeholder 3"/>
          <p:cNvSpPr>
            <a:spLocks noGrp="1"/>
          </p:cNvSpPr>
          <p:nvPr>
            <p:ph type="sldNum" sz="quarter" idx="10"/>
          </p:nvPr>
        </p:nvSpPr>
        <p:spPr/>
        <p:txBody>
          <a:bodyPr/>
          <a:lstStyle/>
          <a:p>
            <a:fld id="{6A649C61-10B1-4D1F-9267-4030251A10EB}" type="slidenum">
              <a:rPr lang="en-ZA" smtClean="0">
                <a:solidFill>
                  <a:prstClr val="black"/>
                </a:solidFill>
              </a:rPr>
              <a:pPr/>
              <a:t>7</a:t>
            </a:fld>
            <a:endParaRPr lang="en-ZA">
              <a:solidFill>
                <a:prstClr val="black"/>
              </a:solidFill>
            </a:endParaRPr>
          </a:p>
        </p:txBody>
      </p:sp>
    </p:spTree>
    <p:extLst>
      <p:ext uri="{BB962C8B-B14F-4D97-AF65-F5344CB8AC3E}">
        <p14:creationId xmlns:p14="http://schemas.microsoft.com/office/powerpoint/2010/main" xmlns="" val="3812741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23CF286-BC58-4210-8AB2-020C4EB69F8B}" type="slidenum">
              <a:rPr lang="en-ZA" smtClean="0"/>
              <a:pPr/>
              <a:t>10</a:t>
            </a:fld>
            <a:endParaRPr lang="en-ZA"/>
          </a:p>
        </p:txBody>
      </p:sp>
    </p:spTree>
    <p:extLst>
      <p:ext uri="{BB962C8B-B14F-4D97-AF65-F5344CB8AC3E}">
        <p14:creationId xmlns:p14="http://schemas.microsoft.com/office/powerpoint/2010/main" xmlns="" val="4196464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Analysis:</a:t>
            </a:r>
          </a:p>
          <a:p>
            <a:pPr marL="228600" indent="-228600">
              <a:buAutoNum type="arabicPeriod"/>
            </a:pPr>
            <a:r>
              <a:rPr lang="en-US" dirty="0"/>
              <a:t>You will note that most of the unmet targets are Legislation or Policy related targets - and we may have underestimated the processes involved in processing legislation but also these were really and truly due to the impact of COVID-19;   </a:t>
            </a:r>
          </a:p>
          <a:p>
            <a:pPr marL="228600" indent="-228600">
              <a:buAutoNum type="arabicPeriod"/>
            </a:pPr>
            <a:r>
              <a:rPr lang="en-US" dirty="0"/>
              <a:t>We are also taking on a different posture to setting targets in that we are being more cognoscente in taking RISKS and MITIGATING measures into consideration coupled with using the SMART principles. (so we are trying to MANAGE RISK better); </a:t>
            </a:r>
          </a:p>
          <a:p>
            <a:pPr marL="228600" indent="-228600">
              <a:buAutoNum type="arabicPeriod"/>
            </a:pPr>
            <a:r>
              <a:rPr lang="en-US" dirty="0"/>
              <a:t>We are also taking dependencies into consideration; </a:t>
            </a:r>
          </a:p>
          <a:p>
            <a:pPr marL="228600" indent="-228600">
              <a:buAutoNum type="arabicPeriod"/>
            </a:pPr>
            <a:r>
              <a:rPr lang="en-US" dirty="0"/>
              <a:t>The targets as set out in the APP may not give a complete reflection of what we are actually doing on the ground – some of the work we do is imbedded in our Operational plans and has had a significant impact of creating a better life for many people (whether it be through substance abuse, through our care and protection measures for children, or even reaching out to millions of vulnerable households to assist with food security needs etc. our work is improving the well being of South Africans. </a:t>
            </a:r>
          </a:p>
          <a:p>
            <a:pPr marL="228600" indent="-228600">
              <a:buAutoNum type="arabicPeriod"/>
            </a:pPr>
            <a:r>
              <a:rPr lang="en-US" dirty="0"/>
              <a:t>What we also want to do better is align our targets to budgets.</a:t>
            </a:r>
          </a:p>
          <a:p>
            <a:endParaRPr lang="en-ZA" dirty="0"/>
          </a:p>
        </p:txBody>
      </p:sp>
      <p:sp>
        <p:nvSpPr>
          <p:cNvPr id="4" name="Slide Number Placeholder 3"/>
          <p:cNvSpPr>
            <a:spLocks noGrp="1"/>
          </p:cNvSpPr>
          <p:nvPr>
            <p:ph type="sldNum" sz="quarter" idx="5"/>
          </p:nvPr>
        </p:nvSpPr>
        <p:spPr/>
        <p:txBody>
          <a:bodyPr/>
          <a:lstStyle/>
          <a:p>
            <a:fld id="{D23CF286-BC58-4210-8AB2-020C4EB69F8B}" type="slidenum">
              <a:rPr lang="en-ZA" smtClean="0"/>
              <a:pPr/>
              <a:t>11</a:t>
            </a:fld>
            <a:endParaRPr lang="en-ZA"/>
          </a:p>
        </p:txBody>
      </p:sp>
    </p:spTree>
    <p:extLst>
      <p:ext uri="{BB962C8B-B14F-4D97-AF65-F5344CB8AC3E}">
        <p14:creationId xmlns:p14="http://schemas.microsoft.com/office/powerpoint/2010/main" xmlns="" val="1403213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W</a:t>
            </a:r>
            <a:r>
              <a:rPr lang="en-ZA" altLang="en-US" sz="1200" dirty="0">
                <a:ea typeface="Calibri" panose="020F0502020204030204" pitchFamily="34" charset="0"/>
                <a:cs typeface="Times New Roman" panose="02020603050405020304" pitchFamily="18" charset="0"/>
              </a:rPr>
              <a:t>e now also have functional Risk and Ethics Management Committee</a:t>
            </a:r>
            <a:endParaRPr lang="en-ZA" dirty="0"/>
          </a:p>
        </p:txBody>
      </p:sp>
      <p:sp>
        <p:nvSpPr>
          <p:cNvPr id="4" name="Slide Number Placeholder 3"/>
          <p:cNvSpPr>
            <a:spLocks noGrp="1"/>
          </p:cNvSpPr>
          <p:nvPr>
            <p:ph type="sldNum" sz="quarter" idx="5"/>
          </p:nvPr>
        </p:nvSpPr>
        <p:spPr/>
        <p:txBody>
          <a:bodyPr/>
          <a:lstStyle/>
          <a:p>
            <a:fld id="{D23CF286-BC58-4210-8AB2-020C4EB69F8B}" type="slidenum">
              <a:rPr lang="en-ZA" smtClean="0"/>
              <a:pPr/>
              <a:t>12</a:t>
            </a:fld>
            <a:endParaRPr lang="en-ZA"/>
          </a:p>
        </p:txBody>
      </p:sp>
    </p:spTree>
    <p:extLst>
      <p:ext uri="{BB962C8B-B14F-4D97-AF65-F5344CB8AC3E}">
        <p14:creationId xmlns:p14="http://schemas.microsoft.com/office/powerpoint/2010/main" xmlns="" val="3168567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fact that we re-tabled did not override the first quarter. </a:t>
            </a:r>
            <a:endParaRPr lang="en-ZA" dirty="0"/>
          </a:p>
        </p:txBody>
      </p:sp>
      <p:sp>
        <p:nvSpPr>
          <p:cNvPr id="4" name="Slide Number Placeholder 3"/>
          <p:cNvSpPr>
            <a:spLocks noGrp="1"/>
          </p:cNvSpPr>
          <p:nvPr>
            <p:ph type="sldNum" sz="quarter" idx="5"/>
          </p:nvPr>
        </p:nvSpPr>
        <p:spPr/>
        <p:txBody>
          <a:bodyPr/>
          <a:lstStyle/>
          <a:p>
            <a:fld id="{D23CF286-BC58-4210-8AB2-020C4EB69F8B}" type="slidenum">
              <a:rPr lang="en-ZA" smtClean="0"/>
              <a:pPr/>
              <a:t>13</a:t>
            </a:fld>
            <a:endParaRPr lang="en-ZA"/>
          </a:p>
        </p:txBody>
      </p:sp>
    </p:spTree>
    <p:extLst>
      <p:ext uri="{BB962C8B-B14F-4D97-AF65-F5344CB8AC3E}">
        <p14:creationId xmlns:p14="http://schemas.microsoft.com/office/powerpoint/2010/main" xmlns="" val="1560861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D23CF286-BC58-4210-8AB2-020C4EB69F8B}" type="slidenum">
              <a:rPr lang="en-ZA" smtClean="0">
                <a:solidFill>
                  <a:prstClr val="black"/>
                </a:solidFill>
              </a:rPr>
              <a:pPr/>
              <a:t>16</a:t>
            </a:fld>
            <a:endParaRPr lang="en-ZA">
              <a:solidFill>
                <a:prstClr val="black"/>
              </a:solidFill>
            </a:endParaRPr>
          </a:p>
        </p:txBody>
      </p:sp>
    </p:spTree>
    <p:extLst>
      <p:ext uri="{BB962C8B-B14F-4D97-AF65-F5344CB8AC3E}">
        <p14:creationId xmlns:p14="http://schemas.microsoft.com/office/powerpoint/2010/main" xmlns="" val="590208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5FD5B6-A96F-4833-93A7-2FCC8D73254D}"/>
              </a:ext>
            </a:extLst>
          </p:cNvPr>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p>
        </p:txBody>
      </p:sp>
      <p:sp>
        <p:nvSpPr>
          <p:cNvPr id="3" name="Subtitle 2">
            <a:extLst>
              <a:ext uri="{FF2B5EF4-FFF2-40B4-BE49-F238E27FC236}">
                <a16:creationId xmlns:a16="http://schemas.microsoft.com/office/drawing/2014/main" xmlns="" id="{F73EAD2C-081F-415B-BE49-32DA8FE6DC9E}"/>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p>
        </p:txBody>
      </p:sp>
    </p:spTree>
    <p:extLst>
      <p:ext uri="{BB962C8B-B14F-4D97-AF65-F5344CB8AC3E}">
        <p14:creationId xmlns:p14="http://schemas.microsoft.com/office/powerpoint/2010/main" xmlns="" val="4215505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009B1B-6A5D-41C7-8D00-6E967D07AF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36170B7-1FDB-4520-8D7F-3E0DCD6222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808610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AF9F13F-BBDD-4C13-A1A4-02140F081318}"/>
              </a:ext>
            </a:extLst>
          </p:cNvPr>
          <p:cNvSpPr>
            <a:spLocks noGrp="1"/>
          </p:cNvSpPr>
          <p:nvPr>
            <p:ph type="title" orient="vert"/>
          </p:nvPr>
        </p:nvSpPr>
        <p:spPr>
          <a:xfrm>
            <a:off x="7088981" y="365125"/>
            <a:ext cx="213598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7D4C49E-5730-4B76-A770-47D6F06FD9BB}"/>
              </a:ext>
            </a:extLst>
          </p:cNvPr>
          <p:cNvSpPr>
            <a:spLocks noGrp="1"/>
          </p:cNvSpPr>
          <p:nvPr>
            <p:ph type="body" orient="vert" idx="1"/>
          </p:nvPr>
        </p:nvSpPr>
        <p:spPr>
          <a:xfrm>
            <a:off x="681037"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581591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5FD5B6-A96F-4833-93A7-2FCC8D73254D}"/>
              </a:ext>
            </a:extLst>
          </p:cNvPr>
          <p:cNvSpPr>
            <a:spLocks noGrp="1"/>
          </p:cNvSpPr>
          <p:nvPr>
            <p:ph type="ctrTitle"/>
          </p:nvPr>
        </p:nvSpPr>
        <p:spPr>
          <a:xfrm>
            <a:off x="1238250" y="1122363"/>
            <a:ext cx="7429500" cy="2387600"/>
          </a:xfrm>
        </p:spPr>
        <p:txBody>
          <a:bodyPr anchor="b"/>
          <a:lstStyle>
            <a:lvl1pPr algn="ctr">
              <a:defRPr sz="3961"/>
            </a:lvl1pPr>
          </a:lstStyle>
          <a:p>
            <a:r>
              <a:rPr lang="en-US"/>
              <a:t>Click to edit Master title style</a:t>
            </a:r>
          </a:p>
        </p:txBody>
      </p:sp>
      <p:sp>
        <p:nvSpPr>
          <p:cNvPr id="3" name="Subtitle 2">
            <a:extLst>
              <a:ext uri="{FF2B5EF4-FFF2-40B4-BE49-F238E27FC236}">
                <a16:creationId xmlns:a16="http://schemas.microsoft.com/office/drawing/2014/main" xmlns="" id="{F73EAD2C-081F-415B-BE49-32DA8FE6DC9E}"/>
              </a:ext>
            </a:extLst>
          </p:cNvPr>
          <p:cNvSpPr>
            <a:spLocks noGrp="1"/>
          </p:cNvSpPr>
          <p:nvPr>
            <p:ph type="subTitle" idx="1"/>
          </p:nvPr>
        </p:nvSpPr>
        <p:spPr>
          <a:xfrm>
            <a:off x="1238250" y="3602038"/>
            <a:ext cx="7429500" cy="1655762"/>
          </a:xfrm>
        </p:spPr>
        <p:txBody>
          <a:bodyPr/>
          <a:lstStyle>
            <a:lvl1pPr marL="0" indent="0" algn="ctr">
              <a:buNone/>
              <a:defRPr sz="1584"/>
            </a:lvl1pPr>
            <a:lvl2pPr marL="301823" indent="0" algn="ctr">
              <a:buNone/>
              <a:defRPr sz="1320"/>
            </a:lvl2pPr>
            <a:lvl3pPr marL="603647" indent="0" algn="ctr">
              <a:buNone/>
              <a:defRPr sz="1189"/>
            </a:lvl3pPr>
            <a:lvl4pPr marL="905470" indent="0" algn="ctr">
              <a:buNone/>
              <a:defRPr sz="1056"/>
            </a:lvl4pPr>
            <a:lvl5pPr marL="1207294" indent="0" algn="ctr">
              <a:buNone/>
              <a:defRPr sz="1056"/>
            </a:lvl5pPr>
            <a:lvl6pPr marL="1509117" indent="0" algn="ctr">
              <a:buNone/>
              <a:defRPr sz="1056"/>
            </a:lvl6pPr>
            <a:lvl7pPr marL="1810941" indent="0" algn="ctr">
              <a:buNone/>
              <a:defRPr sz="1056"/>
            </a:lvl7pPr>
            <a:lvl8pPr marL="2112764" indent="0" algn="ctr">
              <a:buNone/>
              <a:defRPr sz="1056"/>
            </a:lvl8pPr>
            <a:lvl9pPr marL="2414588" indent="0" algn="ctr">
              <a:buNone/>
              <a:defRPr sz="1056"/>
            </a:lvl9pPr>
          </a:lstStyle>
          <a:p>
            <a:r>
              <a:rPr lang="en-US"/>
              <a:t>Click to edit Master subtitle style</a:t>
            </a:r>
          </a:p>
        </p:txBody>
      </p:sp>
    </p:spTree>
    <p:extLst>
      <p:ext uri="{BB962C8B-B14F-4D97-AF65-F5344CB8AC3E}">
        <p14:creationId xmlns:p14="http://schemas.microsoft.com/office/powerpoint/2010/main" xmlns="" val="3292069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471F91-16DB-40B9-BF7F-BDBAF549D0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3993D52-1844-464C-8874-BD541E66C4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336660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16A515-1E95-441A-A469-6DE568E62647}"/>
              </a:ext>
            </a:extLst>
          </p:cNvPr>
          <p:cNvSpPr>
            <a:spLocks noGrp="1"/>
          </p:cNvSpPr>
          <p:nvPr>
            <p:ph type="title"/>
          </p:nvPr>
        </p:nvSpPr>
        <p:spPr>
          <a:xfrm>
            <a:off x="675878" y="1709741"/>
            <a:ext cx="8543925" cy="2852737"/>
          </a:xfrm>
        </p:spPr>
        <p:txBody>
          <a:bodyPr anchor="b"/>
          <a:lstStyle>
            <a:lvl1pPr>
              <a:defRPr sz="3961"/>
            </a:lvl1pPr>
          </a:lstStyle>
          <a:p>
            <a:r>
              <a:rPr lang="en-US"/>
              <a:t>Click to edit Master title style</a:t>
            </a:r>
          </a:p>
        </p:txBody>
      </p:sp>
      <p:sp>
        <p:nvSpPr>
          <p:cNvPr id="3" name="Text Placeholder 2">
            <a:extLst>
              <a:ext uri="{FF2B5EF4-FFF2-40B4-BE49-F238E27FC236}">
                <a16:creationId xmlns:a16="http://schemas.microsoft.com/office/drawing/2014/main" xmlns="" id="{76A0BF24-FD9C-4399-BEB3-4680E042A511}"/>
              </a:ext>
            </a:extLst>
          </p:cNvPr>
          <p:cNvSpPr>
            <a:spLocks noGrp="1"/>
          </p:cNvSpPr>
          <p:nvPr>
            <p:ph type="body" idx="1"/>
          </p:nvPr>
        </p:nvSpPr>
        <p:spPr>
          <a:xfrm>
            <a:off x="675878" y="4589466"/>
            <a:ext cx="8543925" cy="1500187"/>
          </a:xfrm>
        </p:spPr>
        <p:txBody>
          <a:bodyPr/>
          <a:lstStyle>
            <a:lvl1pPr marL="0" indent="0">
              <a:buNone/>
              <a:defRPr sz="1584">
                <a:solidFill>
                  <a:schemeClr val="tx1">
                    <a:tint val="75000"/>
                  </a:schemeClr>
                </a:solidFill>
              </a:defRPr>
            </a:lvl1pPr>
            <a:lvl2pPr marL="301823" indent="0">
              <a:buNone/>
              <a:defRPr sz="1320">
                <a:solidFill>
                  <a:schemeClr val="tx1">
                    <a:tint val="75000"/>
                  </a:schemeClr>
                </a:solidFill>
              </a:defRPr>
            </a:lvl2pPr>
            <a:lvl3pPr marL="603647" indent="0">
              <a:buNone/>
              <a:defRPr sz="1189">
                <a:solidFill>
                  <a:schemeClr val="tx1">
                    <a:tint val="75000"/>
                  </a:schemeClr>
                </a:solidFill>
              </a:defRPr>
            </a:lvl3pPr>
            <a:lvl4pPr marL="905470" indent="0">
              <a:buNone/>
              <a:defRPr sz="1056">
                <a:solidFill>
                  <a:schemeClr val="tx1">
                    <a:tint val="75000"/>
                  </a:schemeClr>
                </a:solidFill>
              </a:defRPr>
            </a:lvl4pPr>
            <a:lvl5pPr marL="1207294" indent="0">
              <a:buNone/>
              <a:defRPr sz="1056">
                <a:solidFill>
                  <a:schemeClr val="tx1">
                    <a:tint val="75000"/>
                  </a:schemeClr>
                </a:solidFill>
              </a:defRPr>
            </a:lvl5pPr>
            <a:lvl6pPr marL="1509117" indent="0">
              <a:buNone/>
              <a:defRPr sz="1056">
                <a:solidFill>
                  <a:schemeClr val="tx1">
                    <a:tint val="75000"/>
                  </a:schemeClr>
                </a:solidFill>
              </a:defRPr>
            </a:lvl6pPr>
            <a:lvl7pPr marL="1810941" indent="0">
              <a:buNone/>
              <a:defRPr sz="1056">
                <a:solidFill>
                  <a:schemeClr val="tx1">
                    <a:tint val="75000"/>
                  </a:schemeClr>
                </a:solidFill>
              </a:defRPr>
            </a:lvl7pPr>
            <a:lvl8pPr marL="2112764" indent="0">
              <a:buNone/>
              <a:defRPr sz="1056">
                <a:solidFill>
                  <a:schemeClr val="tx1">
                    <a:tint val="75000"/>
                  </a:schemeClr>
                </a:solidFill>
              </a:defRPr>
            </a:lvl8pPr>
            <a:lvl9pPr marL="2414588" indent="0">
              <a:buNone/>
              <a:defRPr sz="1056">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AE86440-5D7B-4AD9-A762-4217338D4D27}"/>
              </a:ext>
            </a:extLst>
          </p:cNvPr>
          <p:cNvSpPr>
            <a:spLocks noGrp="1"/>
          </p:cNvSpPr>
          <p:nvPr>
            <p:ph type="dt" sz="half" idx="10"/>
          </p:nvPr>
        </p:nvSpPr>
        <p:spPr>
          <a:xfrm>
            <a:off x="681038" y="6356353"/>
            <a:ext cx="2228850" cy="365125"/>
          </a:xfrm>
          <a:prstGeom prst="rect">
            <a:avLst/>
          </a:prstGeom>
        </p:spPr>
        <p:txBody>
          <a:bodyPr/>
          <a:lstStyle/>
          <a:p>
            <a:fld id="{194ACFDD-548F-45D6-BE49-54A612FC7BD4}" type="datetime1">
              <a:rPr lang="en-US" smtClean="0">
                <a:solidFill>
                  <a:prstClr val="black"/>
                </a:solidFill>
              </a:rPr>
              <a:pPr/>
              <a:t>11/25/2021</a:t>
            </a:fld>
            <a:endParaRPr lang="en-US">
              <a:solidFill>
                <a:prstClr val="black"/>
              </a:solidFill>
            </a:endParaRPr>
          </a:p>
        </p:txBody>
      </p:sp>
      <p:sp>
        <p:nvSpPr>
          <p:cNvPr id="5" name="Footer Placeholder 4">
            <a:extLst>
              <a:ext uri="{FF2B5EF4-FFF2-40B4-BE49-F238E27FC236}">
                <a16:creationId xmlns:a16="http://schemas.microsoft.com/office/drawing/2014/main" xmlns="" id="{85A57B59-1EC8-4D0E-804F-54E678656FF4}"/>
              </a:ext>
            </a:extLst>
          </p:cNvPr>
          <p:cNvSpPr>
            <a:spLocks noGrp="1"/>
          </p:cNvSpPr>
          <p:nvPr>
            <p:ph type="ftr" sz="quarter" idx="11"/>
          </p:nvPr>
        </p:nvSpPr>
        <p:spPr>
          <a:xfrm>
            <a:off x="3281363" y="6356353"/>
            <a:ext cx="3343275"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2BDAD5E3-7B39-4DBF-8233-B4D0F4598817}"/>
              </a:ext>
            </a:extLst>
          </p:cNvPr>
          <p:cNvSpPr>
            <a:spLocks noGrp="1"/>
          </p:cNvSpPr>
          <p:nvPr>
            <p:ph type="sldNum" sz="quarter" idx="12"/>
          </p:nvPr>
        </p:nvSpPr>
        <p:spPr>
          <a:xfrm>
            <a:off x="7390101" y="6310315"/>
            <a:ext cx="2228850" cy="365125"/>
          </a:xfrm>
          <a:prstGeom prst="rect">
            <a:avLst/>
          </a:prstGeom>
        </p:spPr>
        <p:txBody>
          <a:bodyPr/>
          <a:lstStyle/>
          <a:p>
            <a:fld id="{E6EDE458-FE5D-A943-8B68-DF1632607E4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val="3590420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075E09-9F93-4318-BB19-B8BC2265FF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7972C81-D9AA-4E31-B83B-56ECE7C449EB}"/>
              </a:ext>
            </a:extLst>
          </p:cNvPr>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C368783-258F-400D-B781-E429BA422A35}"/>
              </a:ext>
            </a:extLst>
          </p:cNvPr>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405562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CB3E57-E82C-44C0-A626-65DC40D51E30}"/>
              </a:ext>
            </a:extLst>
          </p:cNvPr>
          <p:cNvSpPr>
            <a:spLocks noGrp="1"/>
          </p:cNvSpPr>
          <p:nvPr>
            <p:ph type="title"/>
          </p:nvPr>
        </p:nvSpPr>
        <p:spPr>
          <a:xfrm>
            <a:off x="682329" y="365128"/>
            <a:ext cx="85439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9CC1B8E-7174-4D60-9600-452FDABBC6EE}"/>
              </a:ext>
            </a:extLst>
          </p:cNvPr>
          <p:cNvSpPr>
            <a:spLocks noGrp="1"/>
          </p:cNvSpPr>
          <p:nvPr>
            <p:ph type="body" idx="1"/>
          </p:nvPr>
        </p:nvSpPr>
        <p:spPr>
          <a:xfrm>
            <a:off x="682328" y="1681163"/>
            <a:ext cx="4190702" cy="823912"/>
          </a:xfrm>
        </p:spPr>
        <p:txBody>
          <a:bodyPr anchor="b"/>
          <a:lstStyle>
            <a:lvl1pPr marL="0" indent="0">
              <a:buNone/>
              <a:defRPr sz="1584" b="1"/>
            </a:lvl1pPr>
            <a:lvl2pPr marL="301823" indent="0">
              <a:buNone/>
              <a:defRPr sz="1320" b="1"/>
            </a:lvl2pPr>
            <a:lvl3pPr marL="603647" indent="0">
              <a:buNone/>
              <a:defRPr sz="1189" b="1"/>
            </a:lvl3pPr>
            <a:lvl4pPr marL="905470" indent="0">
              <a:buNone/>
              <a:defRPr sz="1056" b="1"/>
            </a:lvl4pPr>
            <a:lvl5pPr marL="1207294" indent="0">
              <a:buNone/>
              <a:defRPr sz="1056" b="1"/>
            </a:lvl5pPr>
            <a:lvl6pPr marL="1509117" indent="0">
              <a:buNone/>
              <a:defRPr sz="1056" b="1"/>
            </a:lvl6pPr>
            <a:lvl7pPr marL="1810941" indent="0">
              <a:buNone/>
              <a:defRPr sz="1056" b="1"/>
            </a:lvl7pPr>
            <a:lvl8pPr marL="2112764" indent="0">
              <a:buNone/>
              <a:defRPr sz="1056" b="1"/>
            </a:lvl8pPr>
            <a:lvl9pPr marL="2414588" indent="0">
              <a:buNone/>
              <a:defRPr sz="1056"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2A2B9B7-76B5-4583-BD56-42656DFA6FA5}"/>
              </a:ext>
            </a:extLst>
          </p:cNvPr>
          <p:cNvSpPr>
            <a:spLocks noGrp="1"/>
          </p:cNvSpPr>
          <p:nvPr>
            <p:ph sz="half" idx="2"/>
          </p:nvPr>
        </p:nvSpPr>
        <p:spPr>
          <a:xfrm>
            <a:off x="682328"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6CDE24E-AED2-4805-95B8-6FF986CCD50F}"/>
              </a:ext>
            </a:extLst>
          </p:cNvPr>
          <p:cNvSpPr>
            <a:spLocks noGrp="1"/>
          </p:cNvSpPr>
          <p:nvPr>
            <p:ph type="body" sz="quarter" idx="3"/>
          </p:nvPr>
        </p:nvSpPr>
        <p:spPr>
          <a:xfrm>
            <a:off x="5014913" y="1681163"/>
            <a:ext cx="4211340" cy="823912"/>
          </a:xfrm>
        </p:spPr>
        <p:txBody>
          <a:bodyPr anchor="b"/>
          <a:lstStyle>
            <a:lvl1pPr marL="0" indent="0">
              <a:buNone/>
              <a:defRPr sz="1584" b="1"/>
            </a:lvl1pPr>
            <a:lvl2pPr marL="301823" indent="0">
              <a:buNone/>
              <a:defRPr sz="1320" b="1"/>
            </a:lvl2pPr>
            <a:lvl3pPr marL="603647" indent="0">
              <a:buNone/>
              <a:defRPr sz="1189" b="1"/>
            </a:lvl3pPr>
            <a:lvl4pPr marL="905470" indent="0">
              <a:buNone/>
              <a:defRPr sz="1056" b="1"/>
            </a:lvl4pPr>
            <a:lvl5pPr marL="1207294" indent="0">
              <a:buNone/>
              <a:defRPr sz="1056" b="1"/>
            </a:lvl5pPr>
            <a:lvl6pPr marL="1509117" indent="0">
              <a:buNone/>
              <a:defRPr sz="1056" b="1"/>
            </a:lvl6pPr>
            <a:lvl7pPr marL="1810941" indent="0">
              <a:buNone/>
              <a:defRPr sz="1056" b="1"/>
            </a:lvl7pPr>
            <a:lvl8pPr marL="2112764" indent="0">
              <a:buNone/>
              <a:defRPr sz="1056" b="1"/>
            </a:lvl8pPr>
            <a:lvl9pPr marL="2414588" indent="0">
              <a:buNone/>
              <a:defRPr sz="1056"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B52D666-D9AA-46E9-9284-B2A6BA3DEDFF}"/>
              </a:ext>
            </a:extLst>
          </p:cNvPr>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46238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1724FB-C5FC-4F4F-A678-39444E9E87A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2475444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70412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28E999-6500-4261-BFB7-61A22CAC956D}"/>
              </a:ext>
            </a:extLst>
          </p:cNvPr>
          <p:cNvSpPr>
            <a:spLocks noGrp="1"/>
          </p:cNvSpPr>
          <p:nvPr>
            <p:ph type="title"/>
          </p:nvPr>
        </p:nvSpPr>
        <p:spPr>
          <a:xfrm>
            <a:off x="682329" y="457200"/>
            <a:ext cx="3194943" cy="1600200"/>
          </a:xfrm>
        </p:spPr>
        <p:txBody>
          <a:bodyPr anchor="b"/>
          <a:lstStyle>
            <a:lvl1pPr>
              <a:defRPr sz="2113"/>
            </a:lvl1pPr>
          </a:lstStyle>
          <a:p>
            <a:r>
              <a:rPr lang="en-US"/>
              <a:t>Click to edit Master title style</a:t>
            </a:r>
          </a:p>
        </p:txBody>
      </p:sp>
      <p:sp>
        <p:nvSpPr>
          <p:cNvPr id="3" name="Content Placeholder 2">
            <a:extLst>
              <a:ext uri="{FF2B5EF4-FFF2-40B4-BE49-F238E27FC236}">
                <a16:creationId xmlns:a16="http://schemas.microsoft.com/office/drawing/2014/main" xmlns="" id="{C1B83943-5EEB-4F94-8EEA-331E71A1FBBC}"/>
              </a:ext>
            </a:extLst>
          </p:cNvPr>
          <p:cNvSpPr>
            <a:spLocks noGrp="1"/>
          </p:cNvSpPr>
          <p:nvPr>
            <p:ph idx="1"/>
          </p:nvPr>
        </p:nvSpPr>
        <p:spPr>
          <a:xfrm>
            <a:off x="4211341" y="987428"/>
            <a:ext cx="5014913" cy="4873625"/>
          </a:xfrm>
        </p:spPr>
        <p:txBody>
          <a:bodyPr/>
          <a:lstStyle>
            <a:lvl1pPr>
              <a:defRPr sz="2113"/>
            </a:lvl1pPr>
            <a:lvl2pPr>
              <a:defRPr sz="1848"/>
            </a:lvl2pPr>
            <a:lvl3pPr>
              <a:defRPr sz="1584"/>
            </a:lvl3pPr>
            <a:lvl4pPr>
              <a:defRPr sz="1320"/>
            </a:lvl4pPr>
            <a:lvl5pPr>
              <a:defRPr sz="1320"/>
            </a:lvl5pPr>
            <a:lvl6pPr>
              <a:defRPr sz="1320"/>
            </a:lvl6pPr>
            <a:lvl7pPr>
              <a:defRPr sz="1320"/>
            </a:lvl7pPr>
            <a:lvl8pPr>
              <a:defRPr sz="1320"/>
            </a:lvl8pPr>
            <a:lvl9pPr>
              <a:defRPr sz="13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5DB0ECC-1D84-4E56-BD64-A135577DF481}"/>
              </a:ext>
            </a:extLst>
          </p:cNvPr>
          <p:cNvSpPr>
            <a:spLocks noGrp="1"/>
          </p:cNvSpPr>
          <p:nvPr>
            <p:ph type="body" sz="half" idx="2"/>
          </p:nvPr>
        </p:nvSpPr>
        <p:spPr>
          <a:xfrm>
            <a:off x="682329" y="2057400"/>
            <a:ext cx="3194943" cy="3811588"/>
          </a:xfrm>
        </p:spPr>
        <p:txBody>
          <a:bodyPr/>
          <a:lstStyle>
            <a:lvl1pPr marL="0" indent="0">
              <a:buNone/>
              <a:defRPr sz="1056"/>
            </a:lvl1pPr>
            <a:lvl2pPr marL="301823" indent="0">
              <a:buNone/>
              <a:defRPr sz="925"/>
            </a:lvl2pPr>
            <a:lvl3pPr marL="603647" indent="0">
              <a:buNone/>
              <a:defRPr sz="792"/>
            </a:lvl3pPr>
            <a:lvl4pPr marL="905470" indent="0">
              <a:buNone/>
              <a:defRPr sz="661"/>
            </a:lvl4pPr>
            <a:lvl5pPr marL="1207294" indent="0">
              <a:buNone/>
              <a:defRPr sz="661"/>
            </a:lvl5pPr>
            <a:lvl6pPr marL="1509117" indent="0">
              <a:buNone/>
              <a:defRPr sz="661"/>
            </a:lvl6pPr>
            <a:lvl7pPr marL="1810941" indent="0">
              <a:buNone/>
              <a:defRPr sz="661"/>
            </a:lvl7pPr>
            <a:lvl8pPr marL="2112764" indent="0">
              <a:buNone/>
              <a:defRPr sz="661"/>
            </a:lvl8pPr>
            <a:lvl9pPr marL="2414588" indent="0">
              <a:buNone/>
              <a:defRPr sz="661"/>
            </a:lvl9pPr>
          </a:lstStyle>
          <a:p>
            <a:pPr lvl="0"/>
            <a:r>
              <a:rPr lang="en-US"/>
              <a:t>Click to edit Master text styles</a:t>
            </a:r>
          </a:p>
        </p:txBody>
      </p:sp>
    </p:spTree>
    <p:extLst>
      <p:ext uri="{BB962C8B-B14F-4D97-AF65-F5344CB8AC3E}">
        <p14:creationId xmlns:p14="http://schemas.microsoft.com/office/powerpoint/2010/main" xmlns="" val="3586081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471F91-16DB-40B9-BF7F-BDBAF549D0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3993D52-1844-464C-8874-BD541E66C4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6332821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F6FD3D-CC66-4AB0-B29F-042E2CC524A8}"/>
              </a:ext>
            </a:extLst>
          </p:cNvPr>
          <p:cNvSpPr>
            <a:spLocks noGrp="1"/>
          </p:cNvSpPr>
          <p:nvPr>
            <p:ph type="title"/>
          </p:nvPr>
        </p:nvSpPr>
        <p:spPr>
          <a:xfrm>
            <a:off x="682329" y="457200"/>
            <a:ext cx="3194943" cy="1600200"/>
          </a:xfrm>
        </p:spPr>
        <p:txBody>
          <a:bodyPr anchor="b"/>
          <a:lstStyle>
            <a:lvl1pPr>
              <a:defRPr sz="2113"/>
            </a:lvl1pPr>
          </a:lstStyle>
          <a:p>
            <a:r>
              <a:rPr lang="en-US"/>
              <a:t>Click to edit Master title style</a:t>
            </a:r>
          </a:p>
        </p:txBody>
      </p:sp>
      <p:sp>
        <p:nvSpPr>
          <p:cNvPr id="3" name="Picture Placeholder 2">
            <a:extLst>
              <a:ext uri="{FF2B5EF4-FFF2-40B4-BE49-F238E27FC236}">
                <a16:creationId xmlns:a16="http://schemas.microsoft.com/office/drawing/2014/main" xmlns="" id="{3C1B82ED-223E-4C56-9B18-87BA0B180032}"/>
              </a:ext>
            </a:extLst>
          </p:cNvPr>
          <p:cNvSpPr>
            <a:spLocks noGrp="1"/>
          </p:cNvSpPr>
          <p:nvPr>
            <p:ph type="pic" idx="1"/>
          </p:nvPr>
        </p:nvSpPr>
        <p:spPr>
          <a:xfrm>
            <a:off x="4211341" y="987428"/>
            <a:ext cx="5014913" cy="4873625"/>
          </a:xfrm>
        </p:spPr>
        <p:txBody>
          <a:bodyPr/>
          <a:lstStyle>
            <a:lvl1pPr marL="0" indent="0">
              <a:buNone/>
              <a:defRPr sz="2113"/>
            </a:lvl1pPr>
            <a:lvl2pPr marL="301823" indent="0">
              <a:buNone/>
              <a:defRPr sz="1848"/>
            </a:lvl2pPr>
            <a:lvl3pPr marL="603647" indent="0">
              <a:buNone/>
              <a:defRPr sz="1584"/>
            </a:lvl3pPr>
            <a:lvl4pPr marL="905470" indent="0">
              <a:buNone/>
              <a:defRPr sz="1320"/>
            </a:lvl4pPr>
            <a:lvl5pPr marL="1207294" indent="0">
              <a:buNone/>
              <a:defRPr sz="1320"/>
            </a:lvl5pPr>
            <a:lvl6pPr marL="1509117" indent="0">
              <a:buNone/>
              <a:defRPr sz="1320"/>
            </a:lvl6pPr>
            <a:lvl7pPr marL="1810941" indent="0">
              <a:buNone/>
              <a:defRPr sz="1320"/>
            </a:lvl7pPr>
            <a:lvl8pPr marL="2112764" indent="0">
              <a:buNone/>
              <a:defRPr sz="1320"/>
            </a:lvl8pPr>
            <a:lvl9pPr marL="2414588" indent="0">
              <a:buNone/>
              <a:defRPr sz="1320"/>
            </a:lvl9pPr>
          </a:lstStyle>
          <a:p>
            <a:endParaRPr lang="en-US"/>
          </a:p>
        </p:txBody>
      </p:sp>
      <p:sp>
        <p:nvSpPr>
          <p:cNvPr id="4" name="Text Placeholder 3">
            <a:extLst>
              <a:ext uri="{FF2B5EF4-FFF2-40B4-BE49-F238E27FC236}">
                <a16:creationId xmlns:a16="http://schemas.microsoft.com/office/drawing/2014/main" xmlns="" id="{4DE181F7-6AE1-43BF-BDC6-D91D9F14A9B9}"/>
              </a:ext>
            </a:extLst>
          </p:cNvPr>
          <p:cNvSpPr>
            <a:spLocks noGrp="1"/>
          </p:cNvSpPr>
          <p:nvPr>
            <p:ph type="body" sz="half" idx="2"/>
          </p:nvPr>
        </p:nvSpPr>
        <p:spPr>
          <a:xfrm>
            <a:off x="682329" y="2057400"/>
            <a:ext cx="3194943" cy="3811588"/>
          </a:xfrm>
        </p:spPr>
        <p:txBody>
          <a:bodyPr/>
          <a:lstStyle>
            <a:lvl1pPr marL="0" indent="0">
              <a:buNone/>
              <a:defRPr sz="1056"/>
            </a:lvl1pPr>
            <a:lvl2pPr marL="301823" indent="0">
              <a:buNone/>
              <a:defRPr sz="925"/>
            </a:lvl2pPr>
            <a:lvl3pPr marL="603647" indent="0">
              <a:buNone/>
              <a:defRPr sz="792"/>
            </a:lvl3pPr>
            <a:lvl4pPr marL="905470" indent="0">
              <a:buNone/>
              <a:defRPr sz="661"/>
            </a:lvl4pPr>
            <a:lvl5pPr marL="1207294" indent="0">
              <a:buNone/>
              <a:defRPr sz="661"/>
            </a:lvl5pPr>
            <a:lvl6pPr marL="1509117" indent="0">
              <a:buNone/>
              <a:defRPr sz="661"/>
            </a:lvl6pPr>
            <a:lvl7pPr marL="1810941" indent="0">
              <a:buNone/>
              <a:defRPr sz="661"/>
            </a:lvl7pPr>
            <a:lvl8pPr marL="2112764" indent="0">
              <a:buNone/>
              <a:defRPr sz="661"/>
            </a:lvl8pPr>
            <a:lvl9pPr marL="2414588" indent="0">
              <a:buNone/>
              <a:defRPr sz="661"/>
            </a:lvl9pPr>
          </a:lstStyle>
          <a:p>
            <a:pPr lvl="0"/>
            <a:r>
              <a:rPr lang="en-US"/>
              <a:t>Click to edit Master text styles</a:t>
            </a:r>
          </a:p>
        </p:txBody>
      </p:sp>
    </p:spTree>
    <p:extLst>
      <p:ext uri="{BB962C8B-B14F-4D97-AF65-F5344CB8AC3E}">
        <p14:creationId xmlns:p14="http://schemas.microsoft.com/office/powerpoint/2010/main" xmlns="" val="873868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009B1B-6A5D-41C7-8D00-6E967D07AF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36170B7-1FDB-4520-8D7F-3E0DCD6222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463095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AF9F13F-BBDD-4C13-A1A4-02140F081318}"/>
              </a:ext>
            </a:extLst>
          </p:cNvPr>
          <p:cNvSpPr>
            <a:spLocks noGrp="1"/>
          </p:cNvSpPr>
          <p:nvPr>
            <p:ph type="title" orient="vert"/>
          </p:nvPr>
        </p:nvSpPr>
        <p:spPr>
          <a:xfrm>
            <a:off x="7088981" y="365125"/>
            <a:ext cx="213598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7D4C49E-5730-4B76-A770-47D6F06FD9BB}"/>
              </a:ext>
            </a:extLst>
          </p:cNvPr>
          <p:cNvSpPr>
            <a:spLocks noGrp="1"/>
          </p:cNvSpPr>
          <p:nvPr>
            <p:ph type="body" orient="vert" idx="1"/>
          </p:nvPr>
        </p:nvSpPr>
        <p:spPr>
          <a:xfrm>
            <a:off x="681037"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0929681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5FD5B6-A96F-4833-93A7-2FCC8D73254D}"/>
              </a:ext>
            </a:extLst>
          </p:cNvPr>
          <p:cNvSpPr>
            <a:spLocks noGrp="1"/>
          </p:cNvSpPr>
          <p:nvPr>
            <p:ph type="ctrTitle"/>
          </p:nvPr>
        </p:nvSpPr>
        <p:spPr>
          <a:xfrm>
            <a:off x="1238250" y="1122363"/>
            <a:ext cx="7429500" cy="2387600"/>
          </a:xfrm>
        </p:spPr>
        <p:txBody>
          <a:bodyPr anchor="b"/>
          <a:lstStyle>
            <a:lvl1pPr algn="ctr">
              <a:defRPr sz="3961"/>
            </a:lvl1pPr>
          </a:lstStyle>
          <a:p>
            <a:r>
              <a:rPr lang="en-US"/>
              <a:t>Click to edit Master title style</a:t>
            </a:r>
          </a:p>
        </p:txBody>
      </p:sp>
      <p:sp>
        <p:nvSpPr>
          <p:cNvPr id="3" name="Subtitle 2">
            <a:extLst>
              <a:ext uri="{FF2B5EF4-FFF2-40B4-BE49-F238E27FC236}">
                <a16:creationId xmlns:a16="http://schemas.microsoft.com/office/drawing/2014/main" xmlns="" id="{F73EAD2C-081F-415B-BE49-32DA8FE6DC9E}"/>
              </a:ext>
            </a:extLst>
          </p:cNvPr>
          <p:cNvSpPr>
            <a:spLocks noGrp="1"/>
          </p:cNvSpPr>
          <p:nvPr>
            <p:ph type="subTitle" idx="1"/>
          </p:nvPr>
        </p:nvSpPr>
        <p:spPr>
          <a:xfrm>
            <a:off x="1238250" y="3602038"/>
            <a:ext cx="7429500" cy="1655762"/>
          </a:xfrm>
        </p:spPr>
        <p:txBody>
          <a:bodyPr/>
          <a:lstStyle>
            <a:lvl1pPr marL="0" indent="0" algn="ctr">
              <a:buNone/>
              <a:defRPr sz="1584"/>
            </a:lvl1pPr>
            <a:lvl2pPr marL="301823" indent="0" algn="ctr">
              <a:buNone/>
              <a:defRPr sz="1320"/>
            </a:lvl2pPr>
            <a:lvl3pPr marL="603647" indent="0" algn="ctr">
              <a:buNone/>
              <a:defRPr sz="1189"/>
            </a:lvl3pPr>
            <a:lvl4pPr marL="905470" indent="0" algn="ctr">
              <a:buNone/>
              <a:defRPr sz="1056"/>
            </a:lvl4pPr>
            <a:lvl5pPr marL="1207294" indent="0" algn="ctr">
              <a:buNone/>
              <a:defRPr sz="1056"/>
            </a:lvl5pPr>
            <a:lvl6pPr marL="1509117" indent="0" algn="ctr">
              <a:buNone/>
              <a:defRPr sz="1056"/>
            </a:lvl6pPr>
            <a:lvl7pPr marL="1810941" indent="0" algn="ctr">
              <a:buNone/>
              <a:defRPr sz="1056"/>
            </a:lvl7pPr>
            <a:lvl8pPr marL="2112764" indent="0" algn="ctr">
              <a:buNone/>
              <a:defRPr sz="1056"/>
            </a:lvl8pPr>
            <a:lvl9pPr marL="2414588" indent="0" algn="ctr">
              <a:buNone/>
              <a:defRPr sz="1056"/>
            </a:lvl9pPr>
          </a:lstStyle>
          <a:p>
            <a:r>
              <a:rPr lang="en-US"/>
              <a:t>Click to edit Master subtitle style</a:t>
            </a:r>
          </a:p>
        </p:txBody>
      </p:sp>
    </p:spTree>
    <p:extLst>
      <p:ext uri="{BB962C8B-B14F-4D97-AF65-F5344CB8AC3E}">
        <p14:creationId xmlns:p14="http://schemas.microsoft.com/office/powerpoint/2010/main" xmlns="" val="2032133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471F91-16DB-40B9-BF7F-BDBAF549D0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3993D52-1844-464C-8874-BD541E66C4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037014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16A515-1E95-441A-A469-6DE568E62647}"/>
              </a:ext>
            </a:extLst>
          </p:cNvPr>
          <p:cNvSpPr>
            <a:spLocks noGrp="1"/>
          </p:cNvSpPr>
          <p:nvPr>
            <p:ph type="title"/>
          </p:nvPr>
        </p:nvSpPr>
        <p:spPr>
          <a:xfrm>
            <a:off x="675878" y="1709741"/>
            <a:ext cx="8543925" cy="2852737"/>
          </a:xfrm>
        </p:spPr>
        <p:txBody>
          <a:bodyPr anchor="b"/>
          <a:lstStyle>
            <a:lvl1pPr>
              <a:defRPr sz="3961"/>
            </a:lvl1pPr>
          </a:lstStyle>
          <a:p>
            <a:r>
              <a:rPr lang="en-US"/>
              <a:t>Click to edit Master title style</a:t>
            </a:r>
          </a:p>
        </p:txBody>
      </p:sp>
      <p:sp>
        <p:nvSpPr>
          <p:cNvPr id="3" name="Text Placeholder 2">
            <a:extLst>
              <a:ext uri="{FF2B5EF4-FFF2-40B4-BE49-F238E27FC236}">
                <a16:creationId xmlns:a16="http://schemas.microsoft.com/office/drawing/2014/main" xmlns="" id="{76A0BF24-FD9C-4399-BEB3-4680E042A511}"/>
              </a:ext>
            </a:extLst>
          </p:cNvPr>
          <p:cNvSpPr>
            <a:spLocks noGrp="1"/>
          </p:cNvSpPr>
          <p:nvPr>
            <p:ph type="body" idx="1"/>
          </p:nvPr>
        </p:nvSpPr>
        <p:spPr>
          <a:xfrm>
            <a:off x="675878" y="4589466"/>
            <a:ext cx="8543925" cy="1500187"/>
          </a:xfrm>
        </p:spPr>
        <p:txBody>
          <a:bodyPr/>
          <a:lstStyle>
            <a:lvl1pPr marL="0" indent="0">
              <a:buNone/>
              <a:defRPr sz="1584">
                <a:solidFill>
                  <a:schemeClr val="tx1">
                    <a:tint val="75000"/>
                  </a:schemeClr>
                </a:solidFill>
              </a:defRPr>
            </a:lvl1pPr>
            <a:lvl2pPr marL="301823" indent="0">
              <a:buNone/>
              <a:defRPr sz="1320">
                <a:solidFill>
                  <a:schemeClr val="tx1">
                    <a:tint val="75000"/>
                  </a:schemeClr>
                </a:solidFill>
              </a:defRPr>
            </a:lvl2pPr>
            <a:lvl3pPr marL="603647" indent="0">
              <a:buNone/>
              <a:defRPr sz="1189">
                <a:solidFill>
                  <a:schemeClr val="tx1">
                    <a:tint val="75000"/>
                  </a:schemeClr>
                </a:solidFill>
              </a:defRPr>
            </a:lvl3pPr>
            <a:lvl4pPr marL="905470" indent="0">
              <a:buNone/>
              <a:defRPr sz="1056">
                <a:solidFill>
                  <a:schemeClr val="tx1">
                    <a:tint val="75000"/>
                  </a:schemeClr>
                </a:solidFill>
              </a:defRPr>
            </a:lvl4pPr>
            <a:lvl5pPr marL="1207294" indent="0">
              <a:buNone/>
              <a:defRPr sz="1056">
                <a:solidFill>
                  <a:schemeClr val="tx1">
                    <a:tint val="75000"/>
                  </a:schemeClr>
                </a:solidFill>
              </a:defRPr>
            </a:lvl5pPr>
            <a:lvl6pPr marL="1509117" indent="0">
              <a:buNone/>
              <a:defRPr sz="1056">
                <a:solidFill>
                  <a:schemeClr val="tx1">
                    <a:tint val="75000"/>
                  </a:schemeClr>
                </a:solidFill>
              </a:defRPr>
            </a:lvl6pPr>
            <a:lvl7pPr marL="1810941" indent="0">
              <a:buNone/>
              <a:defRPr sz="1056">
                <a:solidFill>
                  <a:schemeClr val="tx1">
                    <a:tint val="75000"/>
                  </a:schemeClr>
                </a:solidFill>
              </a:defRPr>
            </a:lvl7pPr>
            <a:lvl8pPr marL="2112764" indent="0">
              <a:buNone/>
              <a:defRPr sz="1056">
                <a:solidFill>
                  <a:schemeClr val="tx1">
                    <a:tint val="75000"/>
                  </a:schemeClr>
                </a:solidFill>
              </a:defRPr>
            </a:lvl8pPr>
            <a:lvl9pPr marL="2414588" indent="0">
              <a:buNone/>
              <a:defRPr sz="1056">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AE86440-5D7B-4AD9-A762-4217338D4D27}"/>
              </a:ext>
            </a:extLst>
          </p:cNvPr>
          <p:cNvSpPr>
            <a:spLocks noGrp="1"/>
          </p:cNvSpPr>
          <p:nvPr>
            <p:ph type="dt" sz="half" idx="10"/>
          </p:nvPr>
        </p:nvSpPr>
        <p:spPr>
          <a:xfrm>
            <a:off x="681038" y="6356353"/>
            <a:ext cx="2228850" cy="365125"/>
          </a:xfrm>
          <a:prstGeom prst="rect">
            <a:avLst/>
          </a:prstGeom>
        </p:spPr>
        <p:txBody>
          <a:bodyPr/>
          <a:lstStyle/>
          <a:p>
            <a:fld id="{194ACFDD-548F-45D6-BE49-54A612FC7BD4}" type="datetime1">
              <a:rPr lang="en-US" smtClean="0">
                <a:solidFill>
                  <a:prstClr val="black"/>
                </a:solidFill>
              </a:rPr>
              <a:pPr/>
              <a:t>11/25/2021</a:t>
            </a:fld>
            <a:endParaRPr lang="en-US">
              <a:solidFill>
                <a:prstClr val="black"/>
              </a:solidFill>
            </a:endParaRPr>
          </a:p>
        </p:txBody>
      </p:sp>
      <p:sp>
        <p:nvSpPr>
          <p:cNvPr id="5" name="Footer Placeholder 4">
            <a:extLst>
              <a:ext uri="{FF2B5EF4-FFF2-40B4-BE49-F238E27FC236}">
                <a16:creationId xmlns:a16="http://schemas.microsoft.com/office/drawing/2014/main" xmlns="" id="{85A57B59-1EC8-4D0E-804F-54E678656FF4}"/>
              </a:ext>
            </a:extLst>
          </p:cNvPr>
          <p:cNvSpPr>
            <a:spLocks noGrp="1"/>
          </p:cNvSpPr>
          <p:nvPr>
            <p:ph type="ftr" sz="quarter" idx="11"/>
          </p:nvPr>
        </p:nvSpPr>
        <p:spPr>
          <a:xfrm>
            <a:off x="3281363" y="6356353"/>
            <a:ext cx="3343275"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2BDAD5E3-7B39-4DBF-8233-B4D0F4598817}"/>
              </a:ext>
            </a:extLst>
          </p:cNvPr>
          <p:cNvSpPr>
            <a:spLocks noGrp="1"/>
          </p:cNvSpPr>
          <p:nvPr>
            <p:ph type="sldNum" sz="quarter" idx="12"/>
          </p:nvPr>
        </p:nvSpPr>
        <p:spPr>
          <a:xfrm>
            <a:off x="7390101" y="6310315"/>
            <a:ext cx="2228850" cy="365125"/>
          </a:xfrm>
          <a:prstGeom prst="rect">
            <a:avLst/>
          </a:prstGeom>
        </p:spPr>
        <p:txBody>
          <a:bodyPr/>
          <a:lstStyle/>
          <a:p>
            <a:fld id="{E6EDE458-FE5D-A943-8B68-DF1632607E4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val="30559566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075E09-9F93-4318-BB19-B8BC2265FF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7972C81-D9AA-4E31-B83B-56ECE7C449EB}"/>
              </a:ext>
            </a:extLst>
          </p:cNvPr>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C368783-258F-400D-B781-E429BA422A35}"/>
              </a:ext>
            </a:extLst>
          </p:cNvPr>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1784212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CB3E57-E82C-44C0-A626-65DC40D51E30}"/>
              </a:ext>
            </a:extLst>
          </p:cNvPr>
          <p:cNvSpPr>
            <a:spLocks noGrp="1"/>
          </p:cNvSpPr>
          <p:nvPr>
            <p:ph type="title"/>
          </p:nvPr>
        </p:nvSpPr>
        <p:spPr>
          <a:xfrm>
            <a:off x="682329" y="365128"/>
            <a:ext cx="85439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9CC1B8E-7174-4D60-9600-452FDABBC6EE}"/>
              </a:ext>
            </a:extLst>
          </p:cNvPr>
          <p:cNvSpPr>
            <a:spLocks noGrp="1"/>
          </p:cNvSpPr>
          <p:nvPr>
            <p:ph type="body" idx="1"/>
          </p:nvPr>
        </p:nvSpPr>
        <p:spPr>
          <a:xfrm>
            <a:off x="682328" y="1681163"/>
            <a:ext cx="4190702" cy="823912"/>
          </a:xfrm>
        </p:spPr>
        <p:txBody>
          <a:bodyPr anchor="b"/>
          <a:lstStyle>
            <a:lvl1pPr marL="0" indent="0">
              <a:buNone/>
              <a:defRPr sz="1584" b="1"/>
            </a:lvl1pPr>
            <a:lvl2pPr marL="301823" indent="0">
              <a:buNone/>
              <a:defRPr sz="1320" b="1"/>
            </a:lvl2pPr>
            <a:lvl3pPr marL="603647" indent="0">
              <a:buNone/>
              <a:defRPr sz="1189" b="1"/>
            </a:lvl3pPr>
            <a:lvl4pPr marL="905470" indent="0">
              <a:buNone/>
              <a:defRPr sz="1056" b="1"/>
            </a:lvl4pPr>
            <a:lvl5pPr marL="1207294" indent="0">
              <a:buNone/>
              <a:defRPr sz="1056" b="1"/>
            </a:lvl5pPr>
            <a:lvl6pPr marL="1509117" indent="0">
              <a:buNone/>
              <a:defRPr sz="1056" b="1"/>
            </a:lvl6pPr>
            <a:lvl7pPr marL="1810941" indent="0">
              <a:buNone/>
              <a:defRPr sz="1056" b="1"/>
            </a:lvl7pPr>
            <a:lvl8pPr marL="2112764" indent="0">
              <a:buNone/>
              <a:defRPr sz="1056" b="1"/>
            </a:lvl8pPr>
            <a:lvl9pPr marL="2414588" indent="0">
              <a:buNone/>
              <a:defRPr sz="1056"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2A2B9B7-76B5-4583-BD56-42656DFA6FA5}"/>
              </a:ext>
            </a:extLst>
          </p:cNvPr>
          <p:cNvSpPr>
            <a:spLocks noGrp="1"/>
          </p:cNvSpPr>
          <p:nvPr>
            <p:ph sz="half" idx="2"/>
          </p:nvPr>
        </p:nvSpPr>
        <p:spPr>
          <a:xfrm>
            <a:off x="682328"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6CDE24E-AED2-4805-95B8-6FF986CCD50F}"/>
              </a:ext>
            </a:extLst>
          </p:cNvPr>
          <p:cNvSpPr>
            <a:spLocks noGrp="1"/>
          </p:cNvSpPr>
          <p:nvPr>
            <p:ph type="body" sz="quarter" idx="3"/>
          </p:nvPr>
        </p:nvSpPr>
        <p:spPr>
          <a:xfrm>
            <a:off x="5014913" y="1681163"/>
            <a:ext cx="4211340" cy="823912"/>
          </a:xfrm>
        </p:spPr>
        <p:txBody>
          <a:bodyPr anchor="b"/>
          <a:lstStyle>
            <a:lvl1pPr marL="0" indent="0">
              <a:buNone/>
              <a:defRPr sz="1584" b="1"/>
            </a:lvl1pPr>
            <a:lvl2pPr marL="301823" indent="0">
              <a:buNone/>
              <a:defRPr sz="1320" b="1"/>
            </a:lvl2pPr>
            <a:lvl3pPr marL="603647" indent="0">
              <a:buNone/>
              <a:defRPr sz="1189" b="1"/>
            </a:lvl3pPr>
            <a:lvl4pPr marL="905470" indent="0">
              <a:buNone/>
              <a:defRPr sz="1056" b="1"/>
            </a:lvl4pPr>
            <a:lvl5pPr marL="1207294" indent="0">
              <a:buNone/>
              <a:defRPr sz="1056" b="1"/>
            </a:lvl5pPr>
            <a:lvl6pPr marL="1509117" indent="0">
              <a:buNone/>
              <a:defRPr sz="1056" b="1"/>
            </a:lvl6pPr>
            <a:lvl7pPr marL="1810941" indent="0">
              <a:buNone/>
              <a:defRPr sz="1056" b="1"/>
            </a:lvl7pPr>
            <a:lvl8pPr marL="2112764" indent="0">
              <a:buNone/>
              <a:defRPr sz="1056" b="1"/>
            </a:lvl8pPr>
            <a:lvl9pPr marL="2414588" indent="0">
              <a:buNone/>
              <a:defRPr sz="1056"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B52D666-D9AA-46E9-9284-B2A6BA3DEDFF}"/>
              </a:ext>
            </a:extLst>
          </p:cNvPr>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6191397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1724FB-C5FC-4F4F-A678-39444E9E87A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33762528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84033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16A515-1E95-441A-A469-6DE568E62647}"/>
              </a:ext>
            </a:extLst>
          </p:cNvPr>
          <p:cNvSpPr>
            <a:spLocks noGrp="1"/>
          </p:cNvSpPr>
          <p:nvPr>
            <p:ph type="title"/>
          </p:nvPr>
        </p:nvSpPr>
        <p:spPr>
          <a:xfrm>
            <a:off x="675878" y="1709739"/>
            <a:ext cx="8543925" cy="2852737"/>
          </a:xfrm>
        </p:spPr>
        <p:txBody>
          <a:bodyPr anchor="b"/>
          <a:lstStyle>
            <a:lvl1pPr>
              <a:defRPr sz="4875"/>
            </a:lvl1pPr>
          </a:lstStyle>
          <a:p>
            <a:r>
              <a:rPr lang="en-US"/>
              <a:t>Click to edit Master title style</a:t>
            </a:r>
          </a:p>
        </p:txBody>
      </p:sp>
      <p:sp>
        <p:nvSpPr>
          <p:cNvPr id="3" name="Text Placeholder 2">
            <a:extLst>
              <a:ext uri="{FF2B5EF4-FFF2-40B4-BE49-F238E27FC236}">
                <a16:creationId xmlns:a16="http://schemas.microsoft.com/office/drawing/2014/main" xmlns="" id="{76A0BF24-FD9C-4399-BEB3-4680E042A511}"/>
              </a:ext>
            </a:extLst>
          </p:cNvPr>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AE86440-5D7B-4AD9-A762-4217338D4D27}"/>
              </a:ext>
            </a:extLst>
          </p:cNvPr>
          <p:cNvSpPr>
            <a:spLocks noGrp="1"/>
          </p:cNvSpPr>
          <p:nvPr>
            <p:ph type="dt" sz="half" idx="10"/>
          </p:nvPr>
        </p:nvSpPr>
        <p:spPr>
          <a:xfrm>
            <a:off x="681038" y="6356351"/>
            <a:ext cx="2228850" cy="365125"/>
          </a:xfrm>
          <a:prstGeom prst="rect">
            <a:avLst/>
          </a:prstGeom>
        </p:spPr>
        <p:txBody>
          <a:bodyPr/>
          <a:lstStyle/>
          <a:p>
            <a:fld id="{194ACFDD-548F-45D6-BE49-54A612FC7BD4}" type="datetime1">
              <a:rPr lang="en-US" smtClean="0"/>
              <a:pPr/>
              <a:t>11/25/2021</a:t>
            </a:fld>
            <a:endParaRPr lang="en-US"/>
          </a:p>
        </p:txBody>
      </p:sp>
      <p:sp>
        <p:nvSpPr>
          <p:cNvPr id="5" name="Footer Placeholder 4">
            <a:extLst>
              <a:ext uri="{FF2B5EF4-FFF2-40B4-BE49-F238E27FC236}">
                <a16:creationId xmlns:a16="http://schemas.microsoft.com/office/drawing/2014/main" xmlns="" id="{85A57B59-1EC8-4D0E-804F-54E678656FF4}"/>
              </a:ext>
            </a:extLst>
          </p:cNvPr>
          <p:cNvSpPr>
            <a:spLocks noGrp="1"/>
          </p:cNvSpPr>
          <p:nvPr>
            <p:ph type="ftr" sz="quarter" idx="11"/>
          </p:nvPr>
        </p:nvSpPr>
        <p:spPr>
          <a:xfrm>
            <a:off x="3281363" y="6356351"/>
            <a:ext cx="3343275"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2BDAD5E3-7B39-4DBF-8233-B4D0F4598817}"/>
              </a:ext>
            </a:extLst>
          </p:cNvPr>
          <p:cNvSpPr>
            <a:spLocks noGrp="1"/>
          </p:cNvSpPr>
          <p:nvPr>
            <p:ph type="sldNum" sz="quarter" idx="12"/>
          </p:nvPr>
        </p:nvSpPr>
        <p:spPr>
          <a:xfrm>
            <a:off x="7390101" y="6310313"/>
            <a:ext cx="2228850" cy="365125"/>
          </a:xfrm>
          <a:prstGeom prst="rect">
            <a:avLst/>
          </a:prstGeom>
        </p:spPr>
        <p:txBody>
          <a:body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28227907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28E999-6500-4261-BFB7-61A22CAC956D}"/>
              </a:ext>
            </a:extLst>
          </p:cNvPr>
          <p:cNvSpPr>
            <a:spLocks noGrp="1"/>
          </p:cNvSpPr>
          <p:nvPr>
            <p:ph type="title"/>
          </p:nvPr>
        </p:nvSpPr>
        <p:spPr>
          <a:xfrm>
            <a:off x="682329" y="457200"/>
            <a:ext cx="3194943" cy="1600200"/>
          </a:xfrm>
        </p:spPr>
        <p:txBody>
          <a:bodyPr anchor="b"/>
          <a:lstStyle>
            <a:lvl1pPr>
              <a:defRPr sz="2113"/>
            </a:lvl1pPr>
          </a:lstStyle>
          <a:p>
            <a:r>
              <a:rPr lang="en-US"/>
              <a:t>Click to edit Master title style</a:t>
            </a:r>
          </a:p>
        </p:txBody>
      </p:sp>
      <p:sp>
        <p:nvSpPr>
          <p:cNvPr id="3" name="Content Placeholder 2">
            <a:extLst>
              <a:ext uri="{FF2B5EF4-FFF2-40B4-BE49-F238E27FC236}">
                <a16:creationId xmlns:a16="http://schemas.microsoft.com/office/drawing/2014/main" xmlns="" id="{C1B83943-5EEB-4F94-8EEA-331E71A1FBBC}"/>
              </a:ext>
            </a:extLst>
          </p:cNvPr>
          <p:cNvSpPr>
            <a:spLocks noGrp="1"/>
          </p:cNvSpPr>
          <p:nvPr>
            <p:ph idx="1"/>
          </p:nvPr>
        </p:nvSpPr>
        <p:spPr>
          <a:xfrm>
            <a:off x="4211341" y="987428"/>
            <a:ext cx="5014913" cy="4873625"/>
          </a:xfrm>
        </p:spPr>
        <p:txBody>
          <a:bodyPr/>
          <a:lstStyle>
            <a:lvl1pPr>
              <a:defRPr sz="2113"/>
            </a:lvl1pPr>
            <a:lvl2pPr>
              <a:defRPr sz="1848"/>
            </a:lvl2pPr>
            <a:lvl3pPr>
              <a:defRPr sz="1584"/>
            </a:lvl3pPr>
            <a:lvl4pPr>
              <a:defRPr sz="1320"/>
            </a:lvl4pPr>
            <a:lvl5pPr>
              <a:defRPr sz="1320"/>
            </a:lvl5pPr>
            <a:lvl6pPr>
              <a:defRPr sz="1320"/>
            </a:lvl6pPr>
            <a:lvl7pPr>
              <a:defRPr sz="1320"/>
            </a:lvl7pPr>
            <a:lvl8pPr>
              <a:defRPr sz="1320"/>
            </a:lvl8pPr>
            <a:lvl9pPr>
              <a:defRPr sz="13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5DB0ECC-1D84-4E56-BD64-A135577DF481}"/>
              </a:ext>
            </a:extLst>
          </p:cNvPr>
          <p:cNvSpPr>
            <a:spLocks noGrp="1"/>
          </p:cNvSpPr>
          <p:nvPr>
            <p:ph type="body" sz="half" idx="2"/>
          </p:nvPr>
        </p:nvSpPr>
        <p:spPr>
          <a:xfrm>
            <a:off x="682329" y="2057400"/>
            <a:ext cx="3194943" cy="3811588"/>
          </a:xfrm>
        </p:spPr>
        <p:txBody>
          <a:bodyPr/>
          <a:lstStyle>
            <a:lvl1pPr marL="0" indent="0">
              <a:buNone/>
              <a:defRPr sz="1056"/>
            </a:lvl1pPr>
            <a:lvl2pPr marL="301823" indent="0">
              <a:buNone/>
              <a:defRPr sz="925"/>
            </a:lvl2pPr>
            <a:lvl3pPr marL="603647" indent="0">
              <a:buNone/>
              <a:defRPr sz="792"/>
            </a:lvl3pPr>
            <a:lvl4pPr marL="905470" indent="0">
              <a:buNone/>
              <a:defRPr sz="661"/>
            </a:lvl4pPr>
            <a:lvl5pPr marL="1207294" indent="0">
              <a:buNone/>
              <a:defRPr sz="661"/>
            </a:lvl5pPr>
            <a:lvl6pPr marL="1509117" indent="0">
              <a:buNone/>
              <a:defRPr sz="661"/>
            </a:lvl6pPr>
            <a:lvl7pPr marL="1810941" indent="0">
              <a:buNone/>
              <a:defRPr sz="661"/>
            </a:lvl7pPr>
            <a:lvl8pPr marL="2112764" indent="0">
              <a:buNone/>
              <a:defRPr sz="661"/>
            </a:lvl8pPr>
            <a:lvl9pPr marL="2414588" indent="0">
              <a:buNone/>
              <a:defRPr sz="661"/>
            </a:lvl9pPr>
          </a:lstStyle>
          <a:p>
            <a:pPr lvl="0"/>
            <a:r>
              <a:rPr lang="en-US"/>
              <a:t>Click to edit Master text styles</a:t>
            </a:r>
          </a:p>
        </p:txBody>
      </p:sp>
    </p:spTree>
    <p:extLst>
      <p:ext uri="{BB962C8B-B14F-4D97-AF65-F5344CB8AC3E}">
        <p14:creationId xmlns:p14="http://schemas.microsoft.com/office/powerpoint/2010/main" xmlns="" val="21368197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F6FD3D-CC66-4AB0-B29F-042E2CC524A8}"/>
              </a:ext>
            </a:extLst>
          </p:cNvPr>
          <p:cNvSpPr>
            <a:spLocks noGrp="1"/>
          </p:cNvSpPr>
          <p:nvPr>
            <p:ph type="title"/>
          </p:nvPr>
        </p:nvSpPr>
        <p:spPr>
          <a:xfrm>
            <a:off x="682329" y="457200"/>
            <a:ext cx="3194943" cy="1600200"/>
          </a:xfrm>
        </p:spPr>
        <p:txBody>
          <a:bodyPr anchor="b"/>
          <a:lstStyle>
            <a:lvl1pPr>
              <a:defRPr sz="2113"/>
            </a:lvl1pPr>
          </a:lstStyle>
          <a:p>
            <a:r>
              <a:rPr lang="en-US"/>
              <a:t>Click to edit Master title style</a:t>
            </a:r>
          </a:p>
        </p:txBody>
      </p:sp>
      <p:sp>
        <p:nvSpPr>
          <p:cNvPr id="3" name="Picture Placeholder 2">
            <a:extLst>
              <a:ext uri="{FF2B5EF4-FFF2-40B4-BE49-F238E27FC236}">
                <a16:creationId xmlns:a16="http://schemas.microsoft.com/office/drawing/2014/main" xmlns="" id="{3C1B82ED-223E-4C56-9B18-87BA0B180032}"/>
              </a:ext>
            </a:extLst>
          </p:cNvPr>
          <p:cNvSpPr>
            <a:spLocks noGrp="1"/>
          </p:cNvSpPr>
          <p:nvPr>
            <p:ph type="pic" idx="1"/>
          </p:nvPr>
        </p:nvSpPr>
        <p:spPr>
          <a:xfrm>
            <a:off x="4211341" y="987428"/>
            <a:ext cx="5014913" cy="4873625"/>
          </a:xfrm>
        </p:spPr>
        <p:txBody>
          <a:bodyPr/>
          <a:lstStyle>
            <a:lvl1pPr marL="0" indent="0">
              <a:buNone/>
              <a:defRPr sz="2113"/>
            </a:lvl1pPr>
            <a:lvl2pPr marL="301823" indent="0">
              <a:buNone/>
              <a:defRPr sz="1848"/>
            </a:lvl2pPr>
            <a:lvl3pPr marL="603647" indent="0">
              <a:buNone/>
              <a:defRPr sz="1584"/>
            </a:lvl3pPr>
            <a:lvl4pPr marL="905470" indent="0">
              <a:buNone/>
              <a:defRPr sz="1320"/>
            </a:lvl4pPr>
            <a:lvl5pPr marL="1207294" indent="0">
              <a:buNone/>
              <a:defRPr sz="1320"/>
            </a:lvl5pPr>
            <a:lvl6pPr marL="1509117" indent="0">
              <a:buNone/>
              <a:defRPr sz="1320"/>
            </a:lvl6pPr>
            <a:lvl7pPr marL="1810941" indent="0">
              <a:buNone/>
              <a:defRPr sz="1320"/>
            </a:lvl7pPr>
            <a:lvl8pPr marL="2112764" indent="0">
              <a:buNone/>
              <a:defRPr sz="1320"/>
            </a:lvl8pPr>
            <a:lvl9pPr marL="2414588" indent="0">
              <a:buNone/>
              <a:defRPr sz="1320"/>
            </a:lvl9pPr>
          </a:lstStyle>
          <a:p>
            <a:endParaRPr lang="en-US"/>
          </a:p>
        </p:txBody>
      </p:sp>
      <p:sp>
        <p:nvSpPr>
          <p:cNvPr id="4" name="Text Placeholder 3">
            <a:extLst>
              <a:ext uri="{FF2B5EF4-FFF2-40B4-BE49-F238E27FC236}">
                <a16:creationId xmlns:a16="http://schemas.microsoft.com/office/drawing/2014/main" xmlns="" id="{4DE181F7-6AE1-43BF-BDC6-D91D9F14A9B9}"/>
              </a:ext>
            </a:extLst>
          </p:cNvPr>
          <p:cNvSpPr>
            <a:spLocks noGrp="1"/>
          </p:cNvSpPr>
          <p:nvPr>
            <p:ph type="body" sz="half" idx="2"/>
          </p:nvPr>
        </p:nvSpPr>
        <p:spPr>
          <a:xfrm>
            <a:off x="682329" y="2057400"/>
            <a:ext cx="3194943" cy="3811588"/>
          </a:xfrm>
        </p:spPr>
        <p:txBody>
          <a:bodyPr/>
          <a:lstStyle>
            <a:lvl1pPr marL="0" indent="0">
              <a:buNone/>
              <a:defRPr sz="1056"/>
            </a:lvl1pPr>
            <a:lvl2pPr marL="301823" indent="0">
              <a:buNone/>
              <a:defRPr sz="925"/>
            </a:lvl2pPr>
            <a:lvl3pPr marL="603647" indent="0">
              <a:buNone/>
              <a:defRPr sz="792"/>
            </a:lvl3pPr>
            <a:lvl4pPr marL="905470" indent="0">
              <a:buNone/>
              <a:defRPr sz="661"/>
            </a:lvl4pPr>
            <a:lvl5pPr marL="1207294" indent="0">
              <a:buNone/>
              <a:defRPr sz="661"/>
            </a:lvl5pPr>
            <a:lvl6pPr marL="1509117" indent="0">
              <a:buNone/>
              <a:defRPr sz="661"/>
            </a:lvl6pPr>
            <a:lvl7pPr marL="1810941" indent="0">
              <a:buNone/>
              <a:defRPr sz="661"/>
            </a:lvl7pPr>
            <a:lvl8pPr marL="2112764" indent="0">
              <a:buNone/>
              <a:defRPr sz="661"/>
            </a:lvl8pPr>
            <a:lvl9pPr marL="2414588" indent="0">
              <a:buNone/>
              <a:defRPr sz="661"/>
            </a:lvl9pPr>
          </a:lstStyle>
          <a:p>
            <a:pPr lvl="0"/>
            <a:r>
              <a:rPr lang="en-US"/>
              <a:t>Click to edit Master text styles</a:t>
            </a:r>
          </a:p>
        </p:txBody>
      </p:sp>
    </p:spTree>
    <p:extLst>
      <p:ext uri="{BB962C8B-B14F-4D97-AF65-F5344CB8AC3E}">
        <p14:creationId xmlns:p14="http://schemas.microsoft.com/office/powerpoint/2010/main" xmlns="" val="8050221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009B1B-6A5D-41C7-8D00-6E967D07AF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36170B7-1FDB-4520-8D7F-3E0DCD6222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1127886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AF9F13F-BBDD-4C13-A1A4-02140F081318}"/>
              </a:ext>
            </a:extLst>
          </p:cNvPr>
          <p:cNvSpPr>
            <a:spLocks noGrp="1"/>
          </p:cNvSpPr>
          <p:nvPr>
            <p:ph type="title" orient="vert"/>
          </p:nvPr>
        </p:nvSpPr>
        <p:spPr>
          <a:xfrm>
            <a:off x="7088981" y="365125"/>
            <a:ext cx="213598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7D4C49E-5730-4B76-A770-47D6F06FD9BB}"/>
              </a:ext>
            </a:extLst>
          </p:cNvPr>
          <p:cNvSpPr>
            <a:spLocks noGrp="1"/>
          </p:cNvSpPr>
          <p:nvPr>
            <p:ph type="body" orient="vert" idx="1"/>
          </p:nvPr>
        </p:nvSpPr>
        <p:spPr>
          <a:xfrm>
            <a:off x="681037"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4222729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075E09-9F93-4318-BB19-B8BC2265FF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7972C81-D9AA-4E31-B83B-56ECE7C449EB}"/>
              </a:ext>
            </a:extLst>
          </p:cNvPr>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C368783-258F-400D-B781-E429BA422A35}"/>
              </a:ext>
            </a:extLst>
          </p:cNvPr>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069675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CB3E57-E82C-44C0-A626-65DC40D51E30}"/>
              </a:ext>
            </a:extLst>
          </p:cNvPr>
          <p:cNvSpPr>
            <a:spLocks noGrp="1"/>
          </p:cNvSpPr>
          <p:nvPr>
            <p:ph type="title"/>
          </p:nvPr>
        </p:nvSpPr>
        <p:spPr>
          <a:xfrm>
            <a:off x="682328" y="365126"/>
            <a:ext cx="85439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9CC1B8E-7174-4D60-9600-452FDABBC6EE}"/>
              </a:ext>
            </a:extLst>
          </p:cNvPr>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2A2B9B7-76B5-4583-BD56-42656DFA6FA5}"/>
              </a:ext>
            </a:extLst>
          </p:cNvPr>
          <p:cNvSpPr>
            <a:spLocks noGrp="1"/>
          </p:cNvSpPr>
          <p:nvPr>
            <p:ph sz="half" idx="2"/>
          </p:nvPr>
        </p:nvSpPr>
        <p:spPr>
          <a:xfrm>
            <a:off x="682328"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6CDE24E-AED2-4805-95B8-6FF986CCD50F}"/>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B52D666-D9AA-46E9-9284-B2A6BA3DEDFF}"/>
              </a:ext>
            </a:extLst>
          </p:cNvPr>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300886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1724FB-C5FC-4F4F-A678-39444E9E87A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195836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78203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28E999-6500-4261-BFB7-61A22CAC956D}"/>
              </a:ext>
            </a:extLst>
          </p:cNvPr>
          <p:cNvSpPr>
            <a:spLocks noGrp="1"/>
          </p:cNvSpPr>
          <p:nvPr>
            <p:ph type="title"/>
          </p:nvPr>
        </p:nvSpPr>
        <p:spPr>
          <a:xfrm>
            <a:off x="682328" y="457200"/>
            <a:ext cx="3194943" cy="1600200"/>
          </a:xfrm>
        </p:spPr>
        <p:txBody>
          <a:bodyPr anchor="b"/>
          <a:lstStyle>
            <a:lvl1pPr>
              <a:defRPr sz="2600"/>
            </a:lvl1pPr>
          </a:lstStyle>
          <a:p>
            <a:r>
              <a:rPr lang="en-US"/>
              <a:t>Click to edit Master title style</a:t>
            </a:r>
          </a:p>
        </p:txBody>
      </p:sp>
      <p:sp>
        <p:nvSpPr>
          <p:cNvPr id="3" name="Content Placeholder 2">
            <a:extLst>
              <a:ext uri="{FF2B5EF4-FFF2-40B4-BE49-F238E27FC236}">
                <a16:creationId xmlns:a16="http://schemas.microsoft.com/office/drawing/2014/main" xmlns="" id="{C1B83943-5EEB-4F94-8EEA-331E71A1FBBC}"/>
              </a:ext>
            </a:extLst>
          </p:cNvPr>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5DB0ECC-1D84-4E56-BD64-A135577DF481}"/>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Tree>
    <p:extLst>
      <p:ext uri="{BB962C8B-B14F-4D97-AF65-F5344CB8AC3E}">
        <p14:creationId xmlns:p14="http://schemas.microsoft.com/office/powerpoint/2010/main" xmlns="" val="1889894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F6FD3D-CC66-4AB0-B29F-042E2CC524A8}"/>
              </a:ext>
            </a:extLst>
          </p:cNvPr>
          <p:cNvSpPr>
            <a:spLocks noGrp="1"/>
          </p:cNvSpPr>
          <p:nvPr>
            <p:ph type="title"/>
          </p:nvPr>
        </p:nvSpPr>
        <p:spPr>
          <a:xfrm>
            <a:off x="682328" y="457200"/>
            <a:ext cx="3194943" cy="1600200"/>
          </a:xfrm>
        </p:spPr>
        <p:txBody>
          <a:bodyPr anchor="b"/>
          <a:lstStyle>
            <a:lvl1pPr>
              <a:defRPr sz="2600"/>
            </a:lvl1pPr>
          </a:lstStyle>
          <a:p>
            <a:r>
              <a:rPr lang="en-US"/>
              <a:t>Click to edit Master title style</a:t>
            </a:r>
          </a:p>
        </p:txBody>
      </p:sp>
      <p:sp>
        <p:nvSpPr>
          <p:cNvPr id="3" name="Picture Placeholder 2">
            <a:extLst>
              <a:ext uri="{FF2B5EF4-FFF2-40B4-BE49-F238E27FC236}">
                <a16:creationId xmlns:a16="http://schemas.microsoft.com/office/drawing/2014/main" xmlns="" id="{3C1B82ED-223E-4C56-9B18-87BA0B180032}"/>
              </a:ext>
            </a:extLst>
          </p:cNvPr>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US"/>
          </a:p>
        </p:txBody>
      </p:sp>
      <p:sp>
        <p:nvSpPr>
          <p:cNvPr id="4" name="Text Placeholder 3">
            <a:extLst>
              <a:ext uri="{FF2B5EF4-FFF2-40B4-BE49-F238E27FC236}">
                <a16:creationId xmlns:a16="http://schemas.microsoft.com/office/drawing/2014/main" xmlns="" id="{4DE181F7-6AE1-43BF-BDC6-D91D9F14A9B9}"/>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Tree>
    <p:extLst>
      <p:ext uri="{BB962C8B-B14F-4D97-AF65-F5344CB8AC3E}">
        <p14:creationId xmlns:p14="http://schemas.microsoft.com/office/powerpoint/2010/main" xmlns="" val="2936443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5.png"/><Relationship Id="rId2" Type="http://schemas.openxmlformats.org/officeDocument/2006/relationships/slideLayout" Target="../slideLayouts/slideLayout24.xml"/><Relationship Id="rId16" Type="http://schemas.openxmlformats.org/officeDocument/2006/relationships/image" Target="../media/image4.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F9F4903-2802-44B3-A366-9D2FA599F17F}"/>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DC4B379-CBAA-4B9F-8D36-1A83BC2EC0CE}"/>
              </a:ext>
            </a:extLst>
          </p:cNvPr>
          <p:cNvSpPr>
            <a:spLocks noGrp="1"/>
          </p:cNvSpPr>
          <p:nvPr>
            <p:ph type="body" idx="1"/>
          </p:nvPr>
        </p:nvSpPr>
        <p:spPr>
          <a:xfrm>
            <a:off x="681038" y="1825625"/>
            <a:ext cx="8543925" cy="36884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xmlns="" id="{72F041E8-8966-486A-93D2-1D48649C61F8}"/>
              </a:ext>
            </a:extLst>
          </p:cNvPr>
          <p:cNvSpPr/>
          <p:nvPr/>
        </p:nvSpPr>
        <p:spPr>
          <a:xfrm>
            <a:off x="7414715" y="5938324"/>
            <a:ext cx="2280817" cy="782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latin typeface="+mj-lt"/>
            </a:endParaRPr>
          </a:p>
        </p:txBody>
      </p:sp>
      <p:pic>
        <p:nvPicPr>
          <p:cNvPr id="14" name="Picture 13">
            <a:extLst>
              <a:ext uri="{FF2B5EF4-FFF2-40B4-BE49-F238E27FC236}">
                <a16:creationId xmlns:a16="http://schemas.microsoft.com/office/drawing/2014/main" xmlns="" id="{606F2D13-B305-4AF5-83F1-E488A7AA25BF}"/>
              </a:ext>
            </a:extLst>
          </p:cNvPr>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8320858" y="6024242"/>
            <a:ext cx="581476" cy="715663"/>
          </a:xfrm>
          <a:prstGeom prst="rect">
            <a:avLst/>
          </a:prstGeom>
        </p:spPr>
      </p:pic>
      <p:pic>
        <p:nvPicPr>
          <p:cNvPr id="15" name="Picture 14">
            <a:extLst>
              <a:ext uri="{FF2B5EF4-FFF2-40B4-BE49-F238E27FC236}">
                <a16:creationId xmlns:a16="http://schemas.microsoft.com/office/drawing/2014/main" xmlns="" id="{D16CADF3-918E-4D37-B501-81D644BF9825}"/>
              </a:ext>
            </a:extLst>
          </p:cNvPr>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7560758" y="5773014"/>
            <a:ext cx="622949" cy="1084987"/>
          </a:xfrm>
          <a:prstGeom prst="rect">
            <a:avLst/>
          </a:prstGeom>
        </p:spPr>
      </p:pic>
      <p:pic>
        <p:nvPicPr>
          <p:cNvPr id="16" name="Picture 15">
            <a:extLst>
              <a:ext uri="{FF2B5EF4-FFF2-40B4-BE49-F238E27FC236}">
                <a16:creationId xmlns:a16="http://schemas.microsoft.com/office/drawing/2014/main" xmlns="" id="{D0C17096-5F65-4867-A8BA-1062E09166E8}"/>
              </a:ext>
            </a:extLst>
          </p:cNvPr>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8902332" y="5978696"/>
            <a:ext cx="896576" cy="780313"/>
          </a:xfrm>
          <a:prstGeom prst="rect">
            <a:avLst/>
          </a:prstGeom>
        </p:spPr>
      </p:pic>
      <p:pic>
        <p:nvPicPr>
          <p:cNvPr id="17" name="Picture 4" descr="National Development Agency">
            <a:extLst>
              <a:ext uri="{FF2B5EF4-FFF2-40B4-BE49-F238E27FC236}">
                <a16:creationId xmlns:a16="http://schemas.microsoft.com/office/drawing/2014/main" xmlns="" id="{1BD63299-C114-41EA-90AB-3B6DBDC27CD5}"/>
              </a:ext>
            </a:extLst>
          </p:cNvPr>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6933693" y="5897636"/>
            <a:ext cx="445450" cy="835741"/>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6" descr="Department of Social Development Bursaries and Financial ...">
            <a:extLst>
              <a:ext uri="{FF2B5EF4-FFF2-40B4-BE49-F238E27FC236}">
                <a16:creationId xmlns:a16="http://schemas.microsoft.com/office/drawing/2014/main" xmlns="" id="{31E18506-1CA4-484A-B276-165C56594203}"/>
              </a:ext>
            </a:extLst>
          </p:cNvPr>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428549" y="5880822"/>
            <a:ext cx="1511824" cy="973770"/>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Rectangle 18">
            <a:extLst>
              <a:ext uri="{FF2B5EF4-FFF2-40B4-BE49-F238E27FC236}">
                <a16:creationId xmlns:a16="http://schemas.microsoft.com/office/drawing/2014/main" xmlns="" id="{D433A343-558B-43F3-A8E6-B41A67E2BFB4}"/>
              </a:ext>
            </a:extLst>
          </p:cNvPr>
          <p:cNvSpPr/>
          <p:nvPr/>
        </p:nvSpPr>
        <p:spPr>
          <a:xfrm>
            <a:off x="1" y="-18401"/>
            <a:ext cx="4091770" cy="248589"/>
          </a:xfrm>
          <a:prstGeom prst="rect">
            <a:avLst/>
          </a:prstGeom>
          <a:solidFill>
            <a:srgbClr val="B48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solidFill>
                <a:srgbClr val="B48138"/>
              </a:solidFill>
            </a:endParaRPr>
          </a:p>
        </p:txBody>
      </p:sp>
      <p:sp>
        <p:nvSpPr>
          <p:cNvPr id="20" name="Rectangle 19">
            <a:extLst>
              <a:ext uri="{FF2B5EF4-FFF2-40B4-BE49-F238E27FC236}">
                <a16:creationId xmlns:a16="http://schemas.microsoft.com/office/drawing/2014/main" xmlns="" id="{09DC7550-6701-4A13-8188-F85BF993D9F3}"/>
              </a:ext>
            </a:extLst>
          </p:cNvPr>
          <p:cNvSpPr/>
          <p:nvPr/>
        </p:nvSpPr>
        <p:spPr>
          <a:xfrm>
            <a:off x="5842981" y="5541099"/>
            <a:ext cx="4058503" cy="248589"/>
          </a:xfrm>
          <a:prstGeom prst="rect">
            <a:avLst/>
          </a:prstGeom>
          <a:solidFill>
            <a:srgbClr val="BD9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21" name="TextBox 20">
            <a:extLst>
              <a:ext uri="{FF2B5EF4-FFF2-40B4-BE49-F238E27FC236}">
                <a16:creationId xmlns:a16="http://schemas.microsoft.com/office/drawing/2014/main" xmlns="" id="{C9D13727-9870-40C5-BB56-6DE97385B2CE}"/>
              </a:ext>
            </a:extLst>
          </p:cNvPr>
          <p:cNvSpPr txBox="1"/>
          <p:nvPr/>
        </p:nvSpPr>
        <p:spPr>
          <a:xfrm>
            <a:off x="2652663" y="5541098"/>
            <a:ext cx="3190318" cy="242374"/>
          </a:xfrm>
          <a:prstGeom prst="rect">
            <a:avLst/>
          </a:prstGeom>
          <a:noFill/>
        </p:spPr>
        <p:txBody>
          <a:bodyPr wrap="square" rtlCol="0">
            <a:spAutoFit/>
          </a:bodyPr>
          <a:lstStyle/>
          <a:p>
            <a:pPr algn="ctr"/>
            <a:r>
              <a:rPr lang="en-US" sz="975" b="1" dirty="0">
                <a:solidFill>
                  <a:srgbClr val="BD986E"/>
                </a:solidFill>
              </a:rPr>
              <a:t>BUILDING A CARING SOCIETY TOGETHER</a:t>
            </a:r>
          </a:p>
        </p:txBody>
      </p:sp>
      <p:sp>
        <p:nvSpPr>
          <p:cNvPr id="22" name="Rectangle 21">
            <a:extLst>
              <a:ext uri="{FF2B5EF4-FFF2-40B4-BE49-F238E27FC236}">
                <a16:creationId xmlns:a16="http://schemas.microsoft.com/office/drawing/2014/main" xmlns="" id="{93763CCA-8273-4F49-B8AB-BEB034778FB7}"/>
              </a:ext>
            </a:extLst>
          </p:cNvPr>
          <p:cNvSpPr/>
          <p:nvPr/>
        </p:nvSpPr>
        <p:spPr>
          <a:xfrm>
            <a:off x="8629278" y="5508857"/>
            <a:ext cx="1252266" cy="267446"/>
          </a:xfrm>
          <a:prstGeom prst="rect">
            <a:avLst/>
          </a:prstGeom>
        </p:spPr>
        <p:txBody>
          <a:bodyPr wrap="none">
            <a:spAutoFit/>
          </a:bodyPr>
          <a:lstStyle/>
          <a:p>
            <a:r>
              <a:rPr lang="en-US" sz="1138" dirty="0">
                <a:solidFill>
                  <a:schemeClr val="bg1"/>
                </a:solidFill>
              </a:rPr>
              <a:t>www.dsd.gov.za</a:t>
            </a:r>
          </a:p>
        </p:txBody>
      </p:sp>
    </p:spTree>
    <p:extLst>
      <p:ext uri="{BB962C8B-B14F-4D97-AF65-F5344CB8AC3E}">
        <p14:creationId xmlns:p14="http://schemas.microsoft.com/office/powerpoint/2010/main" xmlns="" val="40623461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742950" rtl="0" eaLnBrk="1" latinLnBrk="0" hangingPunct="1">
        <a:lnSpc>
          <a:spcPct val="90000"/>
        </a:lnSpc>
        <a:spcBef>
          <a:spcPct val="0"/>
        </a:spcBef>
        <a:buNone/>
        <a:defRPr sz="292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Clr>
          <a:srgbClr val="B48138"/>
        </a:buClr>
        <a:buFont typeface="Arial" panose="020B0604020202020204" pitchFamily="34" charset="0"/>
        <a:buChar char="•"/>
        <a:defRPr sz="162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Clr>
          <a:srgbClr val="B48138"/>
        </a:buClr>
        <a:buFont typeface="Arial" panose="020B0604020202020204" pitchFamily="34" charset="0"/>
        <a:buChar char="•"/>
        <a:defRPr sz="1463"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Clr>
          <a:srgbClr val="B48138"/>
        </a:buClr>
        <a:buFont typeface="Arial" panose="020B0604020202020204" pitchFamily="34" charset="0"/>
        <a:buChar char="•"/>
        <a:defRPr sz="1300"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Clr>
          <a:srgbClr val="B48138"/>
        </a:buClr>
        <a:buFont typeface="Arial" panose="020B0604020202020204" pitchFamily="34" charset="0"/>
        <a:buChar char="•"/>
        <a:defRPr sz="1138"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Clr>
          <a:srgbClr val="B48138"/>
        </a:buClr>
        <a:buFont typeface="Arial" panose="020B0604020202020204" pitchFamily="34" charset="0"/>
        <a:buChar char="•"/>
        <a:defRPr sz="1138"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F9F4903-2802-44B3-A366-9D2FA599F17F}"/>
              </a:ext>
            </a:extLst>
          </p:cNvPr>
          <p:cNvSpPr>
            <a:spLocks noGrp="1"/>
          </p:cNvSpPr>
          <p:nvPr>
            <p:ph type="title"/>
          </p:nvPr>
        </p:nvSpPr>
        <p:spPr>
          <a:xfrm>
            <a:off x="681038" y="365128"/>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DC4B379-CBAA-4B9F-8D36-1A83BC2EC0CE}"/>
              </a:ext>
            </a:extLst>
          </p:cNvPr>
          <p:cNvSpPr>
            <a:spLocks noGrp="1"/>
          </p:cNvSpPr>
          <p:nvPr>
            <p:ph type="body" idx="1"/>
          </p:nvPr>
        </p:nvSpPr>
        <p:spPr>
          <a:xfrm>
            <a:off x="681038" y="1825625"/>
            <a:ext cx="8543925" cy="36884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xmlns="" id="{72F041E8-8966-486A-93D2-1D48649C61F8}"/>
              </a:ext>
            </a:extLst>
          </p:cNvPr>
          <p:cNvSpPr/>
          <p:nvPr/>
        </p:nvSpPr>
        <p:spPr>
          <a:xfrm>
            <a:off x="7414716" y="5938324"/>
            <a:ext cx="2280817" cy="782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25">
              <a:solidFill>
                <a:prstClr val="white"/>
              </a:solidFill>
            </a:endParaRPr>
          </a:p>
        </p:txBody>
      </p:sp>
      <p:pic>
        <p:nvPicPr>
          <p:cNvPr id="14" name="Picture 13">
            <a:extLst>
              <a:ext uri="{FF2B5EF4-FFF2-40B4-BE49-F238E27FC236}">
                <a16:creationId xmlns:a16="http://schemas.microsoft.com/office/drawing/2014/main" xmlns="" id="{606F2D13-B305-4AF5-83F1-E488A7AA25BF}"/>
              </a:ext>
            </a:extLst>
          </p:cNvPr>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8320859" y="6024244"/>
            <a:ext cx="581476" cy="715663"/>
          </a:xfrm>
          <a:prstGeom prst="rect">
            <a:avLst/>
          </a:prstGeom>
        </p:spPr>
      </p:pic>
      <p:pic>
        <p:nvPicPr>
          <p:cNvPr id="15" name="Picture 14">
            <a:extLst>
              <a:ext uri="{FF2B5EF4-FFF2-40B4-BE49-F238E27FC236}">
                <a16:creationId xmlns:a16="http://schemas.microsoft.com/office/drawing/2014/main" xmlns="" id="{D16CADF3-918E-4D37-B501-81D644BF9825}"/>
              </a:ext>
            </a:extLst>
          </p:cNvPr>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7560758" y="5773016"/>
            <a:ext cx="622949" cy="1084987"/>
          </a:xfrm>
          <a:prstGeom prst="rect">
            <a:avLst/>
          </a:prstGeom>
        </p:spPr>
      </p:pic>
      <p:pic>
        <p:nvPicPr>
          <p:cNvPr id="16" name="Picture 15">
            <a:extLst>
              <a:ext uri="{FF2B5EF4-FFF2-40B4-BE49-F238E27FC236}">
                <a16:creationId xmlns:a16="http://schemas.microsoft.com/office/drawing/2014/main" xmlns="" id="{D0C17096-5F65-4867-A8BA-1062E09166E8}"/>
              </a:ext>
            </a:extLst>
          </p:cNvPr>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8902332" y="5978698"/>
            <a:ext cx="896576" cy="780313"/>
          </a:xfrm>
          <a:prstGeom prst="rect">
            <a:avLst/>
          </a:prstGeom>
        </p:spPr>
      </p:pic>
      <p:pic>
        <p:nvPicPr>
          <p:cNvPr id="17" name="Picture 4" descr="National Development Agency">
            <a:extLst>
              <a:ext uri="{FF2B5EF4-FFF2-40B4-BE49-F238E27FC236}">
                <a16:creationId xmlns:a16="http://schemas.microsoft.com/office/drawing/2014/main" xmlns="" id="{1BD63299-C114-41EA-90AB-3B6DBDC27CD5}"/>
              </a:ext>
            </a:extLst>
          </p:cNvPr>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6933693" y="5897638"/>
            <a:ext cx="445450" cy="835741"/>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6" descr="Department of Social Development Bursaries and Financial ...">
            <a:extLst>
              <a:ext uri="{FF2B5EF4-FFF2-40B4-BE49-F238E27FC236}">
                <a16:creationId xmlns:a16="http://schemas.microsoft.com/office/drawing/2014/main" xmlns="" id="{31E18506-1CA4-484A-B276-165C56594203}"/>
              </a:ext>
            </a:extLst>
          </p:cNvPr>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428549" y="5880822"/>
            <a:ext cx="1511824" cy="973770"/>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Rectangle 18">
            <a:extLst>
              <a:ext uri="{FF2B5EF4-FFF2-40B4-BE49-F238E27FC236}">
                <a16:creationId xmlns:a16="http://schemas.microsoft.com/office/drawing/2014/main" xmlns="" id="{D433A343-558B-43F3-A8E6-B41A67E2BFB4}"/>
              </a:ext>
            </a:extLst>
          </p:cNvPr>
          <p:cNvSpPr/>
          <p:nvPr/>
        </p:nvSpPr>
        <p:spPr>
          <a:xfrm>
            <a:off x="1" y="-18401"/>
            <a:ext cx="4091770" cy="248589"/>
          </a:xfrm>
          <a:prstGeom prst="rect">
            <a:avLst/>
          </a:prstGeom>
          <a:solidFill>
            <a:srgbClr val="B48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89">
              <a:solidFill>
                <a:srgbClr val="B48138"/>
              </a:solidFill>
            </a:endParaRPr>
          </a:p>
        </p:txBody>
      </p:sp>
      <p:sp>
        <p:nvSpPr>
          <p:cNvPr id="20" name="Rectangle 19">
            <a:extLst>
              <a:ext uri="{FF2B5EF4-FFF2-40B4-BE49-F238E27FC236}">
                <a16:creationId xmlns:a16="http://schemas.microsoft.com/office/drawing/2014/main" xmlns="" id="{09DC7550-6701-4A13-8188-F85BF993D9F3}"/>
              </a:ext>
            </a:extLst>
          </p:cNvPr>
          <p:cNvSpPr/>
          <p:nvPr/>
        </p:nvSpPr>
        <p:spPr>
          <a:xfrm>
            <a:off x="5842982" y="5541101"/>
            <a:ext cx="4058503" cy="248589"/>
          </a:xfrm>
          <a:prstGeom prst="rect">
            <a:avLst/>
          </a:prstGeom>
          <a:solidFill>
            <a:srgbClr val="BD9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89">
              <a:solidFill>
                <a:prstClr val="white"/>
              </a:solidFill>
            </a:endParaRPr>
          </a:p>
        </p:txBody>
      </p:sp>
      <p:sp>
        <p:nvSpPr>
          <p:cNvPr id="21" name="TextBox 20">
            <a:extLst>
              <a:ext uri="{FF2B5EF4-FFF2-40B4-BE49-F238E27FC236}">
                <a16:creationId xmlns:a16="http://schemas.microsoft.com/office/drawing/2014/main" xmlns="" id="{C9D13727-9870-40C5-BB56-6DE97385B2CE}"/>
              </a:ext>
            </a:extLst>
          </p:cNvPr>
          <p:cNvSpPr txBox="1"/>
          <p:nvPr/>
        </p:nvSpPr>
        <p:spPr>
          <a:xfrm>
            <a:off x="2652663" y="5541098"/>
            <a:ext cx="3190318" cy="214226"/>
          </a:xfrm>
          <a:prstGeom prst="rect">
            <a:avLst/>
          </a:prstGeom>
          <a:noFill/>
        </p:spPr>
        <p:txBody>
          <a:bodyPr wrap="square" rtlCol="0">
            <a:spAutoFit/>
          </a:bodyPr>
          <a:lstStyle/>
          <a:p>
            <a:pPr algn="ctr"/>
            <a:r>
              <a:rPr lang="en-US" sz="792" b="1" dirty="0">
                <a:solidFill>
                  <a:srgbClr val="BD986E"/>
                </a:solidFill>
              </a:rPr>
              <a:t>BUILDING A CARING SOCIETY TOGETHER</a:t>
            </a:r>
          </a:p>
        </p:txBody>
      </p:sp>
      <p:sp>
        <p:nvSpPr>
          <p:cNvPr id="22" name="Rectangle 21">
            <a:extLst>
              <a:ext uri="{FF2B5EF4-FFF2-40B4-BE49-F238E27FC236}">
                <a16:creationId xmlns:a16="http://schemas.microsoft.com/office/drawing/2014/main" xmlns="" id="{93763CCA-8273-4F49-B8AB-BEB034778FB7}"/>
              </a:ext>
            </a:extLst>
          </p:cNvPr>
          <p:cNvSpPr/>
          <p:nvPr/>
        </p:nvSpPr>
        <p:spPr>
          <a:xfrm>
            <a:off x="8629278" y="5508857"/>
            <a:ext cx="1047082" cy="234680"/>
          </a:xfrm>
          <a:prstGeom prst="rect">
            <a:avLst/>
          </a:prstGeom>
        </p:spPr>
        <p:txBody>
          <a:bodyPr wrap="none">
            <a:spAutoFit/>
          </a:bodyPr>
          <a:lstStyle/>
          <a:p>
            <a:r>
              <a:rPr lang="en-US" sz="925" dirty="0">
                <a:solidFill>
                  <a:prstClr val="white"/>
                </a:solidFill>
              </a:rPr>
              <a:t>www.dsd.gov.za</a:t>
            </a:r>
          </a:p>
        </p:txBody>
      </p:sp>
    </p:spTree>
    <p:extLst>
      <p:ext uri="{BB962C8B-B14F-4D97-AF65-F5344CB8AC3E}">
        <p14:creationId xmlns:p14="http://schemas.microsoft.com/office/powerpoint/2010/main" xmlns="" val="4260762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03647" rtl="0" eaLnBrk="1" latinLnBrk="0" hangingPunct="1">
        <a:lnSpc>
          <a:spcPct val="90000"/>
        </a:lnSpc>
        <a:spcBef>
          <a:spcPct val="0"/>
        </a:spcBef>
        <a:buNone/>
        <a:defRPr sz="2377" kern="1200">
          <a:solidFill>
            <a:schemeClr val="tx1"/>
          </a:solidFill>
          <a:latin typeface="+mj-lt"/>
          <a:ea typeface="+mj-ea"/>
          <a:cs typeface="+mj-cs"/>
        </a:defRPr>
      </a:lvl1pPr>
    </p:titleStyle>
    <p:bodyStyle>
      <a:lvl1pPr marL="150912" indent="-150912" algn="l" defTabSz="603647" rtl="0" eaLnBrk="1" latinLnBrk="0" hangingPunct="1">
        <a:lnSpc>
          <a:spcPct val="90000"/>
        </a:lnSpc>
        <a:spcBef>
          <a:spcPts val="661"/>
        </a:spcBef>
        <a:buClr>
          <a:srgbClr val="B48138"/>
        </a:buClr>
        <a:buFont typeface="Arial" panose="020B0604020202020204" pitchFamily="34" charset="0"/>
        <a:buChar char="•"/>
        <a:defRPr sz="1320" kern="1200">
          <a:solidFill>
            <a:schemeClr val="tx1"/>
          </a:solidFill>
          <a:latin typeface="+mn-lt"/>
          <a:ea typeface="+mn-ea"/>
          <a:cs typeface="+mn-cs"/>
        </a:defRPr>
      </a:lvl1pPr>
      <a:lvl2pPr marL="452736" indent="-150912" algn="l" defTabSz="603647" rtl="0" eaLnBrk="1" latinLnBrk="0" hangingPunct="1">
        <a:lnSpc>
          <a:spcPct val="90000"/>
        </a:lnSpc>
        <a:spcBef>
          <a:spcPts val="330"/>
        </a:spcBef>
        <a:buClr>
          <a:srgbClr val="B48138"/>
        </a:buClr>
        <a:buFont typeface="Arial" panose="020B0604020202020204" pitchFamily="34" charset="0"/>
        <a:buChar char="•"/>
        <a:defRPr sz="1189" kern="1200">
          <a:solidFill>
            <a:schemeClr val="tx1"/>
          </a:solidFill>
          <a:latin typeface="+mn-lt"/>
          <a:ea typeface="+mn-ea"/>
          <a:cs typeface="+mn-cs"/>
        </a:defRPr>
      </a:lvl2pPr>
      <a:lvl3pPr marL="754559" indent="-150912" algn="l" defTabSz="603647" rtl="0" eaLnBrk="1" latinLnBrk="0" hangingPunct="1">
        <a:lnSpc>
          <a:spcPct val="90000"/>
        </a:lnSpc>
        <a:spcBef>
          <a:spcPts val="330"/>
        </a:spcBef>
        <a:buClr>
          <a:srgbClr val="B48138"/>
        </a:buClr>
        <a:buFont typeface="Arial" panose="020B0604020202020204" pitchFamily="34" charset="0"/>
        <a:buChar char="•"/>
        <a:defRPr sz="1056" kern="1200">
          <a:solidFill>
            <a:schemeClr val="tx1"/>
          </a:solidFill>
          <a:latin typeface="+mn-lt"/>
          <a:ea typeface="+mn-ea"/>
          <a:cs typeface="+mn-cs"/>
        </a:defRPr>
      </a:lvl3pPr>
      <a:lvl4pPr marL="1056382" indent="-150912" algn="l" defTabSz="603647" rtl="0" eaLnBrk="1" latinLnBrk="0" hangingPunct="1">
        <a:lnSpc>
          <a:spcPct val="90000"/>
        </a:lnSpc>
        <a:spcBef>
          <a:spcPts val="330"/>
        </a:spcBef>
        <a:buClr>
          <a:srgbClr val="B48138"/>
        </a:buClr>
        <a:buFont typeface="Arial" panose="020B0604020202020204" pitchFamily="34" charset="0"/>
        <a:buChar char="•"/>
        <a:defRPr sz="925" kern="1200">
          <a:solidFill>
            <a:schemeClr val="tx1"/>
          </a:solidFill>
          <a:latin typeface="+mn-lt"/>
          <a:ea typeface="+mn-ea"/>
          <a:cs typeface="+mn-cs"/>
        </a:defRPr>
      </a:lvl4pPr>
      <a:lvl5pPr marL="1358206" indent="-150912" algn="l" defTabSz="603647" rtl="0" eaLnBrk="1" latinLnBrk="0" hangingPunct="1">
        <a:lnSpc>
          <a:spcPct val="90000"/>
        </a:lnSpc>
        <a:spcBef>
          <a:spcPts val="330"/>
        </a:spcBef>
        <a:buClr>
          <a:srgbClr val="B48138"/>
        </a:buClr>
        <a:buFont typeface="Arial" panose="020B0604020202020204" pitchFamily="34" charset="0"/>
        <a:buChar char="•"/>
        <a:defRPr sz="925" kern="1200">
          <a:solidFill>
            <a:schemeClr val="tx1"/>
          </a:solidFill>
          <a:latin typeface="+mn-lt"/>
          <a:ea typeface="+mn-ea"/>
          <a:cs typeface="+mn-cs"/>
        </a:defRPr>
      </a:lvl5pPr>
      <a:lvl6pPr marL="1660029" indent="-150912" algn="l" defTabSz="603647" rtl="0" eaLnBrk="1" latinLnBrk="0" hangingPunct="1">
        <a:lnSpc>
          <a:spcPct val="90000"/>
        </a:lnSpc>
        <a:spcBef>
          <a:spcPts val="330"/>
        </a:spcBef>
        <a:buFont typeface="Arial" panose="020B0604020202020204" pitchFamily="34" charset="0"/>
        <a:buChar char="•"/>
        <a:defRPr sz="1189" kern="1200">
          <a:solidFill>
            <a:schemeClr val="tx1"/>
          </a:solidFill>
          <a:latin typeface="+mn-lt"/>
          <a:ea typeface="+mn-ea"/>
          <a:cs typeface="+mn-cs"/>
        </a:defRPr>
      </a:lvl6pPr>
      <a:lvl7pPr marL="1961853" indent="-150912" algn="l" defTabSz="603647" rtl="0" eaLnBrk="1" latinLnBrk="0" hangingPunct="1">
        <a:lnSpc>
          <a:spcPct val="90000"/>
        </a:lnSpc>
        <a:spcBef>
          <a:spcPts val="330"/>
        </a:spcBef>
        <a:buFont typeface="Arial" panose="020B0604020202020204" pitchFamily="34" charset="0"/>
        <a:buChar char="•"/>
        <a:defRPr sz="1189" kern="1200">
          <a:solidFill>
            <a:schemeClr val="tx1"/>
          </a:solidFill>
          <a:latin typeface="+mn-lt"/>
          <a:ea typeface="+mn-ea"/>
          <a:cs typeface="+mn-cs"/>
        </a:defRPr>
      </a:lvl7pPr>
      <a:lvl8pPr marL="2263676" indent="-150912" algn="l" defTabSz="603647" rtl="0" eaLnBrk="1" latinLnBrk="0" hangingPunct="1">
        <a:lnSpc>
          <a:spcPct val="90000"/>
        </a:lnSpc>
        <a:spcBef>
          <a:spcPts val="330"/>
        </a:spcBef>
        <a:buFont typeface="Arial" panose="020B0604020202020204" pitchFamily="34" charset="0"/>
        <a:buChar char="•"/>
        <a:defRPr sz="1189" kern="1200">
          <a:solidFill>
            <a:schemeClr val="tx1"/>
          </a:solidFill>
          <a:latin typeface="+mn-lt"/>
          <a:ea typeface="+mn-ea"/>
          <a:cs typeface="+mn-cs"/>
        </a:defRPr>
      </a:lvl8pPr>
      <a:lvl9pPr marL="2565500" indent="-150912" algn="l" defTabSz="603647" rtl="0" eaLnBrk="1" latinLnBrk="0" hangingPunct="1">
        <a:lnSpc>
          <a:spcPct val="90000"/>
        </a:lnSpc>
        <a:spcBef>
          <a:spcPts val="330"/>
        </a:spcBef>
        <a:buFont typeface="Arial" panose="020B0604020202020204" pitchFamily="34" charset="0"/>
        <a:buChar char="•"/>
        <a:defRPr sz="1189" kern="1200">
          <a:solidFill>
            <a:schemeClr val="tx1"/>
          </a:solidFill>
          <a:latin typeface="+mn-lt"/>
          <a:ea typeface="+mn-ea"/>
          <a:cs typeface="+mn-cs"/>
        </a:defRPr>
      </a:lvl9pPr>
    </p:bodyStyle>
    <p:otherStyle>
      <a:defPPr>
        <a:defRPr lang="en-US"/>
      </a:defPPr>
      <a:lvl1pPr marL="0" algn="l" defTabSz="603647" rtl="0" eaLnBrk="1" latinLnBrk="0" hangingPunct="1">
        <a:defRPr sz="1189" kern="1200">
          <a:solidFill>
            <a:schemeClr val="tx1"/>
          </a:solidFill>
          <a:latin typeface="+mn-lt"/>
          <a:ea typeface="+mn-ea"/>
          <a:cs typeface="+mn-cs"/>
        </a:defRPr>
      </a:lvl1pPr>
      <a:lvl2pPr marL="301823" algn="l" defTabSz="603647" rtl="0" eaLnBrk="1" latinLnBrk="0" hangingPunct="1">
        <a:defRPr sz="1189" kern="1200">
          <a:solidFill>
            <a:schemeClr val="tx1"/>
          </a:solidFill>
          <a:latin typeface="+mn-lt"/>
          <a:ea typeface="+mn-ea"/>
          <a:cs typeface="+mn-cs"/>
        </a:defRPr>
      </a:lvl2pPr>
      <a:lvl3pPr marL="603647" algn="l" defTabSz="603647" rtl="0" eaLnBrk="1" latinLnBrk="0" hangingPunct="1">
        <a:defRPr sz="1189" kern="1200">
          <a:solidFill>
            <a:schemeClr val="tx1"/>
          </a:solidFill>
          <a:latin typeface="+mn-lt"/>
          <a:ea typeface="+mn-ea"/>
          <a:cs typeface="+mn-cs"/>
        </a:defRPr>
      </a:lvl3pPr>
      <a:lvl4pPr marL="905470" algn="l" defTabSz="603647" rtl="0" eaLnBrk="1" latinLnBrk="0" hangingPunct="1">
        <a:defRPr sz="1189" kern="1200">
          <a:solidFill>
            <a:schemeClr val="tx1"/>
          </a:solidFill>
          <a:latin typeface="+mn-lt"/>
          <a:ea typeface="+mn-ea"/>
          <a:cs typeface="+mn-cs"/>
        </a:defRPr>
      </a:lvl4pPr>
      <a:lvl5pPr marL="1207294" algn="l" defTabSz="603647" rtl="0" eaLnBrk="1" latinLnBrk="0" hangingPunct="1">
        <a:defRPr sz="1189" kern="1200">
          <a:solidFill>
            <a:schemeClr val="tx1"/>
          </a:solidFill>
          <a:latin typeface="+mn-lt"/>
          <a:ea typeface="+mn-ea"/>
          <a:cs typeface="+mn-cs"/>
        </a:defRPr>
      </a:lvl5pPr>
      <a:lvl6pPr marL="1509117" algn="l" defTabSz="603647" rtl="0" eaLnBrk="1" latinLnBrk="0" hangingPunct="1">
        <a:defRPr sz="1189" kern="1200">
          <a:solidFill>
            <a:schemeClr val="tx1"/>
          </a:solidFill>
          <a:latin typeface="+mn-lt"/>
          <a:ea typeface="+mn-ea"/>
          <a:cs typeface="+mn-cs"/>
        </a:defRPr>
      </a:lvl6pPr>
      <a:lvl7pPr marL="1810941" algn="l" defTabSz="603647" rtl="0" eaLnBrk="1" latinLnBrk="0" hangingPunct="1">
        <a:defRPr sz="1189" kern="1200">
          <a:solidFill>
            <a:schemeClr val="tx1"/>
          </a:solidFill>
          <a:latin typeface="+mn-lt"/>
          <a:ea typeface="+mn-ea"/>
          <a:cs typeface="+mn-cs"/>
        </a:defRPr>
      </a:lvl7pPr>
      <a:lvl8pPr marL="2112764" algn="l" defTabSz="603647" rtl="0" eaLnBrk="1" latinLnBrk="0" hangingPunct="1">
        <a:defRPr sz="1189" kern="1200">
          <a:solidFill>
            <a:schemeClr val="tx1"/>
          </a:solidFill>
          <a:latin typeface="+mn-lt"/>
          <a:ea typeface="+mn-ea"/>
          <a:cs typeface="+mn-cs"/>
        </a:defRPr>
      </a:lvl8pPr>
      <a:lvl9pPr marL="2414588" algn="l" defTabSz="603647" rtl="0" eaLnBrk="1" latinLnBrk="0" hangingPunct="1">
        <a:defRPr sz="118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F9F4903-2802-44B3-A366-9D2FA599F17F}"/>
              </a:ext>
            </a:extLst>
          </p:cNvPr>
          <p:cNvSpPr>
            <a:spLocks noGrp="1"/>
          </p:cNvSpPr>
          <p:nvPr>
            <p:ph type="title"/>
          </p:nvPr>
        </p:nvSpPr>
        <p:spPr>
          <a:xfrm>
            <a:off x="681038" y="365128"/>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DC4B379-CBAA-4B9F-8D36-1A83BC2EC0CE}"/>
              </a:ext>
            </a:extLst>
          </p:cNvPr>
          <p:cNvSpPr>
            <a:spLocks noGrp="1"/>
          </p:cNvSpPr>
          <p:nvPr>
            <p:ph type="body" idx="1"/>
          </p:nvPr>
        </p:nvSpPr>
        <p:spPr>
          <a:xfrm>
            <a:off x="681038" y="1825625"/>
            <a:ext cx="8543925" cy="36884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xmlns="" id="{72F041E8-8966-486A-93D2-1D48649C61F8}"/>
              </a:ext>
            </a:extLst>
          </p:cNvPr>
          <p:cNvSpPr/>
          <p:nvPr/>
        </p:nvSpPr>
        <p:spPr>
          <a:xfrm>
            <a:off x="7414716" y="5938324"/>
            <a:ext cx="2280817" cy="782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25">
              <a:solidFill>
                <a:prstClr val="white"/>
              </a:solidFill>
            </a:endParaRPr>
          </a:p>
        </p:txBody>
      </p:sp>
      <p:pic>
        <p:nvPicPr>
          <p:cNvPr id="14" name="Picture 13">
            <a:extLst>
              <a:ext uri="{FF2B5EF4-FFF2-40B4-BE49-F238E27FC236}">
                <a16:creationId xmlns:a16="http://schemas.microsoft.com/office/drawing/2014/main" xmlns="" id="{606F2D13-B305-4AF5-83F1-E488A7AA25BF}"/>
              </a:ext>
            </a:extLst>
          </p:cNvPr>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8320859" y="6024244"/>
            <a:ext cx="581476" cy="715663"/>
          </a:xfrm>
          <a:prstGeom prst="rect">
            <a:avLst/>
          </a:prstGeom>
        </p:spPr>
      </p:pic>
      <p:pic>
        <p:nvPicPr>
          <p:cNvPr id="15" name="Picture 14">
            <a:extLst>
              <a:ext uri="{FF2B5EF4-FFF2-40B4-BE49-F238E27FC236}">
                <a16:creationId xmlns:a16="http://schemas.microsoft.com/office/drawing/2014/main" xmlns="" id="{D16CADF3-918E-4D37-B501-81D644BF9825}"/>
              </a:ext>
            </a:extLst>
          </p:cNvPr>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7560758" y="5773016"/>
            <a:ext cx="622949" cy="1084987"/>
          </a:xfrm>
          <a:prstGeom prst="rect">
            <a:avLst/>
          </a:prstGeom>
        </p:spPr>
      </p:pic>
      <p:pic>
        <p:nvPicPr>
          <p:cNvPr id="16" name="Picture 15">
            <a:extLst>
              <a:ext uri="{FF2B5EF4-FFF2-40B4-BE49-F238E27FC236}">
                <a16:creationId xmlns:a16="http://schemas.microsoft.com/office/drawing/2014/main" xmlns="" id="{D0C17096-5F65-4867-A8BA-1062E09166E8}"/>
              </a:ext>
            </a:extLst>
          </p:cNvPr>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8902332" y="5978698"/>
            <a:ext cx="896576" cy="780313"/>
          </a:xfrm>
          <a:prstGeom prst="rect">
            <a:avLst/>
          </a:prstGeom>
        </p:spPr>
      </p:pic>
      <p:pic>
        <p:nvPicPr>
          <p:cNvPr id="17" name="Picture 4" descr="National Development Agency">
            <a:extLst>
              <a:ext uri="{FF2B5EF4-FFF2-40B4-BE49-F238E27FC236}">
                <a16:creationId xmlns:a16="http://schemas.microsoft.com/office/drawing/2014/main" xmlns="" id="{1BD63299-C114-41EA-90AB-3B6DBDC27CD5}"/>
              </a:ext>
            </a:extLst>
          </p:cNvPr>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6933693" y="5897638"/>
            <a:ext cx="445450" cy="835741"/>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6" descr="Department of Social Development Bursaries and Financial ...">
            <a:extLst>
              <a:ext uri="{FF2B5EF4-FFF2-40B4-BE49-F238E27FC236}">
                <a16:creationId xmlns:a16="http://schemas.microsoft.com/office/drawing/2014/main" xmlns="" id="{31E18506-1CA4-484A-B276-165C56594203}"/>
              </a:ext>
            </a:extLst>
          </p:cNvPr>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428549" y="5880822"/>
            <a:ext cx="1511824" cy="973770"/>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Rectangle 18">
            <a:extLst>
              <a:ext uri="{FF2B5EF4-FFF2-40B4-BE49-F238E27FC236}">
                <a16:creationId xmlns:a16="http://schemas.microsoft.com/office/drawing/2014/main" xmlns="" id="{D433A343-558B-43F3-A8E6-B41A67E2BFB4}"/>
              </a:ext>
            </a:extLst>
          </p:cNvPr>
          <p:cNvSpPr/>
          <p:nvPr/>
        </p:nvSpPr>
        <p:spPr>
          <a:xfrm>
            <a:off x="1" y="-18401"/>
            <a:ext cx="4091770" cy="248589"/>
          </a:xfrm>
          <a:prstGeom prst="rect">
            <a:avLst/>
          </a:prstGeom>
          <a:solidFill>
            <a:srgbClr val="B48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89">
              <a:solidFill>
                <a:srgbClr val="B48138"/>
              </a:solidFill>
            </a:endParaRPr>
          </a:p>
        </p:txBody>
      </p:sp>
      <p:sp>
        <p:nvSpPr>
          <p:cNvPr id="20" name="Rectangle 19">
            <a:extLst>
              <a:ext uri="{FF2B5EF4-FFF2-40B4-BE49-F238E27FC236}">
                <a16:creationId xmlns:a16="http://schemas.microsoft.com/office/drawing/2014/main" xmlns="" id="{09DC7550-6701-4A13-8188-F85BF993D9F3}"/>
              </a:ext>
            </a:extLst>
          </p:cNvPr>
          <p:cNvSpPr/>
          <p:nvPr/>
        </p:nvSpPr>
        <p:spPr>
          <a:xfrm>
            <a:off x="5842982" y="5541101"/>
            <a:ext cx="4058503" cy="248589"/>
          </a:xfrm>
          <a:prstGeom prst="rect">
            <a:avLst/>
          </a:prstGeom>
          <a:solidFill>
            <a:srgbClr val="BD9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89">
              <a:solidFill>
                <a:prstClr val="white"/>
              </a:solidFill>
            </a:endParaRPr>
          </a:p>
        </p:txBody>
      </p:sp>
      <p:sp>
        <p:nvSpPr>
          <p:cNvPr id="21" name="TextBox 20">
            <a:extLst>
              <a:ext uri="{FF2B5EF4-FFF2-40B4-BE49-F238E27FC236}">
                <a16:creationId xmlns:a16="http://schemas.microsoft.com/office/drawing/2014/main" xmlns="" id="{C9D13727-9870-40C5-BB56-6DE97385B2CE}"/>
              </a:ext>
            </a:extLst>
          </p:cNvPr>
          <p:cNvSpPr txBox="1"/>
          <p:nvPr/>
        </p:nvSpPr>
        <p:spPr>
          <a:xfrm>
            <a:off x="2652663" y="5541098"/>
            <a:ext cx="3190318" cy="214226"/>
          </a:xfrm>
          <a:prstGeom prst="rect">
            <a:avLst/>
          </a:prstGeom>
          <a:noFill/>
        </p:spPr>
        <p:txBody>
          <a:bodyPr wrap="square" rtlCol="0">
            <a:spAutoFit/>
          </a:bodyPr>
          <a:lstStyle/>
          <a:p>
            <a:pPr algn="ctr"/>
            <a:r>
              <a:rPr lang="en-US" sz="792" b="1" dirty="0">
                <a:solidFill>
                  <a:srgbClr val="BD986E"/>
                </a:solidFill>
              </a:rPr>
              <a:t>BUILDING A CARING SOCIETY TOGETHER</a:t>
            </a:r>
          </a:p>
        </p:txBody>
      </p:sp>
      <p:sp>
        <p:nvSpPr>
          <p:cNvPr id="22" name="Rectangle 21">
            <a:extLst>
              <a:ext uri="{FF2B5EF4-FFF2-40B4-BE49-F238E27FC236}">
                <a16:creationId xmlns:a16="http://schemas.microsoft.com/office/drawing/2014/main" xmlns="" id="{93763CCA-8273-4F49-B8AB-BEB034778FB7}"/>
              </a:ext>
            </a:extLst>
          </p:cNvPr>
          <p:cNvSpPr/>
          <p:nvPr/>
        </p:nvSpPr>
        <p:spPr>
          <a:xfrm>
            <a:off x="8629278" y="5508857"/>
            <a:ext cx="1047082" cy="234680"/>
          </a:xfrm>
          <a:prstGeom prst="rect">
            <a:avLst/>
          </a:prstGeom>
        </p:spPr>
        <p:txBody>
          <a:bodyPr wrap="none">
            <a:spAutoFit/>
          </a:bodyPr>
          <a:lstStyle/>
          <a:p>
            <a:r>
              <a:rPr lang="en-US" sz="925" dirty="0">
                <a:solidFill>
                  <a:prstClr val="white"/>
                </a:solidFill>
              </a:rPr>
              <a:t>www.dsd.gov.za</a:t>
            </a:r>
          </a:p>
        </p:txBody>
      </p:sp>
    </p:spTree>
    <p:extLst>
      <p:ext uri="{BB962C8B-B14F-4D97-AF65-F5344CB8AC3E}">
        <p14:creationId xmlns:p14="http://schemas.microsoft.com/office/powerpoint/2010/main" xmlns="" val="68490631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603647" rtl="0" eaLnBrk="1" latinLnBrk="0" hangingPunct="1">
        <a:lnSpc>
          <a:spcPct val="90000"/>
        </a:lnSpc>
        <a:spcBef>
          <a:spcPct val="0"/>
        </a:spcBef>
        <a:buNone/>
        <a:defRPr sz="2377" kern="1200">
          <a:solidFill>
            <a:schemeClr val="tx1"/>
          </a:solidFill>
          <a:latin typeface="+mj-lt"/>
          <a:ea typeface="+mj-ea"/>
          <a:cs typeface="+mj-cs"/>
        </a:defRPr>
      </a:lvl1pPr>
    </p:titleStyle>
    <p:bodyStyle>
      <a:lvl1pPr marL="150912" indent="-150912" algn="l" defTabSz="603647" rtl="0" eaLnBrk="1" latinLnBrk="0" hangingPunct="1">
        <a:lnSpc>
          <a:spcPct val="90000"/>
        </a:lnSpc>
        <a:spcBef>
          <a:spcPts val="661"/>
        </a:spcBef>
        <a:buClr>
          <a:srgbClr val="B48138"/>
        </a:buClr>
        <a:buFont typeface="Arial" panose="020B0604020202020204" pitchFamily="34" charset="0"/>
        <a:buChar char="•"/>
        <a:defRPr sz="1320" kern="1200">
          <a:solidFill>
            <a:schemeClr val="tx1"/>
          </a:solidFill>
          <a:latin typeface="+mn-lt"/>
          <a:ea typeface="+mn-ea"/>
          <a:cs typeface="+mn-cs"/>
        </a:defRPr>
      </a:lvl1pPr>
      <a:lvl2pPr marL="452736" indent="-150912" algn="l" defTabSz="603647" rtl="0" eaLnBrk="1" latinLnBrk="0" hangingPunct="1">
        <a:lnSpc>
          <a:spcPct val="90000"/>
        </a:lnSpc>
        <a:spcBef>
          <a:spcPts val="330"/>
        </a:spcBef>
        <a:buClr>
          <a:srgbClr val="B48138"/>
        </a:buClr>
        <a:buFont typeface="Arial" panose="020B0604020202020204" pitchFamily="34" charset="0"/>
        <a:buChar char="•"/>
        <a:defRPr sz="1189" kern="1200">
          <a:solidFill>
            <a:schemeClr val="tx1"/>
          </a:solidFill>
          <a:latin typeface="+mn-lt"/>
          <a:ea typeface="+mn-ea"/>
          <a:cs typeface="+mn-cs"/>
        </a:defRPr>
      </a:lvl2pPr>
      <a:lvl3pPr marL="754559" indent="-150912" algn="l" defTabSz="603647" rtl="0" eaLnBrk="1" latinLnBrk="0" hangingPunct="1">
        <a:lnSpc>
          <a:spcPct val="90000"/>
        </a:lnSpc>
        <a:spcBef>
          <a:spcPts val="330"/>
        </a:spcBef>
        <a:buClr>
          <a:srgbClr val="B48138"/>
        </a:buClr>
        <a:buFont typeface="Arial" panose="020B0604020202020204" pitchFamily="34" charset="0"/>
        <a:buChar char="•"/>
        <a:defRPr sz="1056" kern="1200">
          <a:solidFill>
            <a:schemeClr val="tx1"/>
          </a:solidFill>
          <a:latin typeface="+mn-lt"/>
          <a:ea typeface="+mn-ea"/>
          <a:cs typeface="+mn-cs"/>
        </a:defRPr>
      </a:lvl3pPr>
      <a:lvl4pPr marL="1056382" indent="-150912" algn="l" defTabSz="603647" rtl="0" eaLnBrk="1" latinLnBrk="0" hangingPunct="1">
        <a:lnSpc>
          <a:spcPct val="90000"/>
        </a:lnSpc>
        <a:spcBef>
          <a:spcPts val="330"/>
        </a:spcBef>
        <a:buClr>
          <a:srgbClr val="B48138"/>
        </a:buClr>
        <a:buFont typeface="Arial" panose="020B0604020202020204" pitchFamily="34" charset="0"/>
        <a:buChar char="•"/>
        <a:defRPr sz="925" kern="1200">
          <a:solidFill>
            <a:schemeClr val="tx1"/>
          </a:solidFill>
          <a:latin typeface="+mn-lt"/>
          <a:ea typeface="+mn-ea"/>
          <a:cs typeface="+mn-cs"/>
        </a:defRPr>
      </a:lvl4pPr>
      <a:lvl5pPr marL="1358206" indent="-150912" algn="l" defTabSz="603647" rtl="0" eaLnBrk="1" latinLnBrk="0" hangingPunct="1">
        <a:lnSpc>
          <a:spcPct val="90000"/>
        </a:lnSpc>
        <a:spcBef>
          <a:spcPts val="330"/>
        </a:spcBef>
        <a:buClr>
          <a:srgbClr val="B48138"/>
        </a:buClr>
        <a:buFont typeface="Arial" panose="020B0604020202020204" pitchFamily="34" charset="0"/>
        <a:buChar char="•"/>
        <a:defRPr sz="925" kern="1200">
          <a:solidFill>
            <a:schemeClr val="tx1"/>
          </a:solidFill>
          <a:latin typeface="+mn-lt"/>
          <a:ea typeface="+mn-ea"/>
          <a:cs typeface="+mn-cs"/>
        </a:defRPr>
      </a:lvl5pPr>
      <a:lvl6pPr marL="1660029" indent="-150912" algn="l" defTabSz="603647" rtl="0" eaLnBrk="1" latinLnBrk="0" hangingPunct="1">
        <a:lnSpc>
          <a:spcPct val="90000"/>
        </a:lnSpc>
        <a:spcBef>
          <a:spcPts val="330"/>
        </a:spcBef>
        <a:buFont typeface="Arial" panose="020B0604020202020204" pitchFamily="34" charset="0"/>
        <a:buChar char="•"/>
        <a:defRPr sz="1189" kern="1200">
          <a:solidFill>
            <a:schemeClr val="tx1"/>
          </a:solidFill>
          <a:latin typeface="+mn-lt"/>
          <a:ea typeface="+mn-ea"/>
          <a:cs typeface="+mn-cs"/>
        </a:defRPr>
      </a:lvl6pPr>
      <a:lvl7pPr marL="1961853" indent="-150912" algn="l" defTabSz="603647" rtl="0" eaLnBrk="1" latinLnBrk="0" hangingPunct="1">
        <a:lnSpc>
          <a:spcPct val="90000"/>
        </a:lnSpc>
        <a:spcBef>
          <a:spcPts val="330"/>
        </a:spcBef>
        <a:buFont typeface="Arial" panose="020B0604020202020204" pitchFamily="34" charset="0"/>
        <a:buChar char="•"/>
        <a:defRPr sz="1189" kern="1200">
          <a:solidFill>
            <a:schemeClr val="tx1"/>
          </a:solidFill>
          <a:latin typeface="+mn-lt"/>
          <a:ea typeface="+mn-ea"/>
          <a:cs typeface="+mn-cs"/>
        </a:defRPr>
      </a:lvl7pPr>
      <a:lvl8pPr marL="2263676" indent="-150912" algn="l" defTabSz="603647" rtl="0" eaLnBrk="1" latinLnBrk="0" hangingPunct="1">
        <a:lnSpc>
          <a:spcPct val="90000"/>
        </a:lnSpc>
        <a:spcBef>
          <a:spcPts val="330"/>
        </a:spcBef>
        <a:buFont typeface="Arial" panose="020B0604020202020204" pitchFamily="34" charset="0"/>
        <a:buChar char="•"/>
        <a:defRPr sz="1189" kern="1200">
          <a:solidFill>
            <a:schemeClr val="tx1"/>
          </a:solidFill>
          <a:latin typeface="+mn-lt"/>
          <a:ea typeface="+mn-ea"/>
          <a:cs typeface="+mn-cs"/>
        </a:defRPr>
      </a:lvl8pPr>
      <a:lvl9pPr marL="2565500" indent="-150912" algn="l" defTabSz="603647" rtl="0" eaLnBrk="1" latinLnBrk="0" hangingPunct="1">
        <a:lnSpc>
          <a:spcPct val="90000"/>
        </a:lnSpc>
        <a:spcBef>
          <a:spcPts val="330"/>
        </a:spcBef>
        <a:buFont typeface="Arial" panose="020B0604020202020204" pitchFamily="34" charset="0"/>
        <a:buChar char="•"/>
        <a:defRPr sz="1189" kern="1200">
          <a:solidFill>
            <a:schemeClr val="tx1"/>
          </a:solidFill>
          <a:latin typeface="+mn-lt"/>
          <a:ea typeface="+mn-ea"/>
          <a:cs typeface="+mn-cs"/>
        </a:defRPr>
      </a:lvl9pPr>
    </p:bodyStyle>
    <p:otherStyle>
      <a:defPPr>
        <a:defRPr lang="en-US"/>
      </a:defPPr>
      <a:lvl1pPr marL="0" algn="l" defTabSz="603647" rtl="0" eaLnBrk="1" latinLnBrk="0" hangingPunct="1">
        <a:defRPr sz="1189" kern="1200">
          <a:solidFill>
            <a:schemeClr val="tx1"/>
          </a:solidFill>
          <a:latin typeface="+mn-lt"/>
          <a:ea typeface="+mn-ea"/>
          <a:cs typeface="+mn-cs"/>
        </a:defRPr>
      </a:lvl1pPr>
      <a:lvl2pPr marL="301823" algn="l" defTabSz="603647" rtl="0" eaLnBrk="1" latinLnBrk="0" hangingPunct="1">
        <a:defRPr sz="1189" kern="1200">
          <a:solidFill>
            <a:schemeClr val="tx1"/>
          </a:solidFill>
          <a:latin typeface="+mn-lt"/>
          <a:ea typeface="+mn-ea"/>
          <a:cs typeface="+mn-cs"/>
        </a:defRPr>
      </a:lvl2pPr>
      <a:lvl3pPr marL="603647" algn="l" defTabSz="603647" rtl="0" eaLnBrk="1" latinLnBrk="0" hangingPunct="1">
        <a:defRPr sz="1189" kern="1200">
          <a:solidFill>
            <a:schemeClr val="tx1"/>
          </a:solidFill>
          <a:latin typeface="+mn-lt"/>
          <a:ea typeface="+mn-ea"/>
          <a:cs typeface="+mn-cs"/>
        </a:defRPr>
      </a:lvl3pPr>
      <a:lvl4pPr marL="905470" algn="l" defTabSz="603647" rtl="0" eaLnBrk="1" latinLnBrk="0" hangingPunct="1">
        <a:defRPr sz="1189" kern="1200">
          <a:solidFill>
            <a:schemeClr val="tx1"/>
          </a:solidFill>
          <a:latin typeface="+mn-lt"/>
          <a:ea typeface="+mn-ea"/>
          <a:cs typeface="+mn-cs"/>
        </a:defRPr>
      </a:lvl4pPr>
      <a:lvl5pPr marL="1207294" algn="l" defTabSz="603647" rtl="0" eaLnBrk="1" latinLnBrk="0" hangingPunct="1">
        <a:defRPr sz="1189" kern="1200">
          <a:solidFill>
            <a:schemeClr val="tx1"/>
          </a:solidFill>
          <a:latin typeface="+mn-lt"/>
          <a:ea typeface="+mn-ea"/>
          <a:cs typeface="+mn-cs"/>
        </a:defRPr>
      </a:lvl5pPr>
      <a:lvl6pPr marL="1509117" algn="l" defTabSz="603647" rtl="0" eaLnBrk="1" latinLnBrk="0" hangingPunct="1">
        <a:defRPr sz="1189" kern="1200">
          <a:solidFill>
            <a:schemeClr val="tx1"/>
          </a:solidFill>
          <a:latin typeface="+mn-lt"/>
          <a:ea typeface="+mn-ea"/>
          <a:cs typeface="+mn-cs"/>
        </a:defRPr>
      </a:lvl6pPr>
      <a:lvl7pPr marL="1810941" algn="l" defTabSz="603647" rtl="0" eaLnBrk="1" latinLnBrk="0" hangingPunct="1">
        <a:defRPr sz="1189" kern="1200">
          <a:solidFill>
            <a:schemeClr val="tx1"/>
          </a:solidFill>
          <a:latin typeface="+mn-lt"/>
          <a:ea typeface="+mn-ea"/>
          <a:cs typeface="+mn-cs"/>
        </a:defRPr>
      </a:lvl7pPr>
      <a:lvl8pPr marL="2112764" algn="l" defTabSz="603647" rtl="0" eaLnBrk="1" latinLnBrk="0" hangingPunct="1">
        <a:defRPr sz="1189" kern="1200">
          <a:solidFill>
            <a:schemeClr val="tx1"/>
          </a:solidFill>
          <a:latin typeface="+mn-lt"/>
          <a:ea typeface="+mn-ea"/>
          <a:cs typeface="+mn-cs"/>
        </a:defRPr>
      </a:lvl8pPr>
      <a:lvl9pPr marL="2414588" algn="l" defTabSz="603647" rtl="0" eaLnBrk="1" latinLnBrk="0" hangingPunct="1">
        <a:defRPr sz="118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 y="470263"/>
            <a:ext cx="9615487" cy="4958986"/>
          </a:xfrm>
        </p:spPr>
        <p:txBody>
          <a:bodyPr>
            <a:normAutofit/>
          </a:bodyPr>
          <a:lstStyle/>
          <a:p>
            <a:r>
              <a:rPr lang="en-ZA" sz="3600" dirty="0">
                <a:solidFill>
                  <a:prstClr val="black"/>
                </a:solidFill>
                <a:latin typeface="Arial Black" panose="020B0A04020102020204" pitchFamily="34" charset="0"/>
              </a:rPr>
              <a:t>DSD Annual Performance Report 2020-21</a:t>
            </a:r>
            <a:br>
              <a:rPr lang="en-ZA" sz="3600" dirty="0">
                <a:solidFill>
                  <a:prstClr val="black"/>
                </a:solidFill>
                <a:latin typeface="Arial Black" panose="020B0A04020102020204" pitchFamily="34" charset="0"/>
              </a:rPr>
            </a:br>
            <a:r>
              <a:rPr lang="en-ZA" sz="3600" dirty="0">
                <a:solidFill>
                  <a:prstClr val="black"/>
                </a:solidFill>
                <a:latin typeface="Arial Black" panose="020B0A04020102020204" pitchFamily="34" charset="0"/>
              </a:rPr>
              <a:t/>
            </a:r>
            <a:br>
              <a:rPr lang="en-ZA" sz="3600" dirty="0">
                <a:solidFill>
                  <a:prstClr val="black"/>
                </a:solidFill>
                <a:latin typeface="Arial Black" panose="020B0A04020102020204" pitchFamily="34" charset="0"/>
              </a:rPr>
            </a:br>
            <a:r>
              <a:rPr lang="en-ZA" sz="2800" dirty="0">
                <a:solidFill>
                  <a:prstClr val="black"/>
                </a:solidFill>
                <a:latin typeface="Arial Black" panose="020B0A04020102020204" pitchFamily="34" charset="0"/>
              </a:rPr>
              <a:t>(1 April 2020 to 31 March 2021)</a:t>
            </a:r>
            <a:br>
              <a:rPr lang="en-ZA" sz="2800" dirty="0">
                <a:solidFill>
                  <a:prstClr val="black"/>
                </a:solidFill>
                <a:latin typeface="Arial Black" panose="020B0A04020102020204" pitchFamily="34" charset="0"/>
              </a:rPr>
            </a:br>
            <a:r>
              <a:rPr lang="en-ZA" sz="2800" dirty="0">
                <a:solidFill>
                  <a:prstClr val="black"/>
                </a:solidFill>
                <a:latin typeface="Arial Black" panose="020B0A04020102020204" pitchFamily="34" charset="0"/>
              </a:rPr>
              <a:t/>
            </a:r>
            <a:br>
              <a:rPr lang="en-ZA" sz="2800" dirty="0">
                <a:solidFill>
                  <a:prstClr val="black"/>
                </a:solidFill>
                <a:latin typeface="Arial Black" panose="020B0A04020102020204" pitchFamily="34" charset="0"/>
              </a:rPr>
            </a:br>
            <a:r>
              <a:rPr lang="en-ZA" sz="2800" dirty="0">
                <a:solidFill>
                  <a:prstClr val="black"/>
                </a:solidFill>
                <a:latin typeface="Arial Black" panose="020B0A04020102020204" pitchFamily="34" charset="0"/>
              </a:rPr>
              <a:t>Presentation to the </a:t>
            </a:r>
            <a:r>
              <a:rPr lang="en-ZA" sz="2800" dirty="0" smtClean="0">
                <a:solidFill>
                  <a:prstClr val="black"/>
                </a:solidFill>
                <a:latin typeface="Arial Black" panose="020B0A04020102020204" pitchFamily="34" charset="0"/>
              </a:rPr>
              <a:t>Select Committee </a:t>
            </a:r>
            <a:r>
              <a:rPr lang="en-ZA" sz="2800" dirty="0">
                <a:solidFill>
                  <a:prstClr val="black"/>
                </a:solidFill>
                <a:latin typeface="Arial Black" panose="020B0A04020102020204" pitchFamily="34" charset="0"/>
              </a:rPr>
              <a:t>on </a:t>
            </a:r>
            <a:r>
              <a:rPr lang="en-ZA" sz="2800" dirty="0" smtClean="0">
                <a:solidFill>
                  <a:prstClr val="black"/>
                </a:solidFill>
                <a:latin typeface="Arial Black" panose="020B0A04020102020204" pitchFamily="34" charset="0"/>
              </a:rPr>
              <a:t>Health and Social Services </a:t>
            </a:r>
            <a:r>
              <a:rPr lang="en-ZA" sz="2800" dirty="0">
                <a:solidFill>
                  <a:prstClr val="black"/>
                </a:solidFill>
                <a:latin typeface="Arial Black" panose="020B0A04020102020204" pitchFamily="34" charset="0"/>
              </a:rPr>
              <a:t/>
            </a:r>
            <a:br>
              <a:rPr lang="en-ZA" sz="2800" dirty="0">
                <a:solidFill>
                  <a:prstClr val="black"/>
                </a:solidFill>
                <a:latin typeface="Arial Black" panose="020B0A04020102020204" pitchFamily="34" charset="0"/>
              </a:rPr>
            </a:br>
            <a:r>
              <a:rPr lang="en-ZA" sz="2800" dirty="0">
                <a:solidFill>
                  <a:prstClr val="black"/>
                </a:solidFill>
                <a:latin typeface="Arial Black" panose="020B0A04020102020204" pitchFamily="34" charset="0"/>
              </a:rPr>
              <a:t/>
            </a:r>
            <a:br>
              <a:rPr lang="en-ZA" sz="2800" dirty="0">
                <a:solidFill>
                  <a:prstClr val="black"/>
                </a:solidFill>
                <a:latin typeface="Arial Black" panose="020B0A04020102020204" pitchFamily="34" charset="0"/>
              </a:rPr>
            </a:br>
            <a:r>
              <a:rPr lang="en-ZA" sz="2800" dirty="0" smtClean="0">
                <a:solidFill>
                  <a:prstClr val="black"/>
                </a:solidFill>
                <a:latin typeface="Arial Black" panose="020B0A04020102020204" pitchFamily="34" charset="0"/>
              </a:rPr>
              <a:t>23 </a:t>
            </a:r>
            <a:r>
              <a:rPr lang="en-ZA" sz="2800" dirty="0">
                <a:solidFill>
                  <a:prstClr val="black"/>
                </a:solidFill>
                <a:latin typeface="Arial Black" panose="020B0A04020102020204" pitchFamily="34" charset="0"/>
              </a:rPr>
              <a:t>November 2021</a:t>
            </a:r>
            <a:br>
              <a:rPr lang="en-ZA" sz="2800" dirty="0">
                <a:solidFill>
                  <a:prstClr val="black"/>
                </a:solidFill>
                <a:latin typeface="Arial Black" panose="020B0A04020102020204" pitchFamily="34" charset="0"/>
              </a:rPr>
            </a:br>
            <a:r>
              <a:rPr lang="en-ZA" sz="2800" dirty="0">
                <a:solidFill>
                  <a:prstClr val="black"/>
                </a:solidFill>
                <a:latin typeface="Arial Black" panose="020B0A04020102020204" pitchFamily="34" charset="0"/>
              </a:rPr>
              <a:t/>
            </a:r>
            <a:br>
              <a:rPr lang="en-ZA" sz="2800" dirty="0">
                <a:solidFill>
                  <a:prstClr val="black"/>
                </a:solidFill>
                <a:latin typeface="Arial Black" panose="020B0A04020102020204" pitchFamily="34" charset="0"/>
              </a:rPr>
            </a:br>
            <a:r>
              <a:rPr lang="en-ZA" sz="2400" b="1" dirty="0">
                <a:solidFill>
                  <a:prstClr val="black"/>
                </a:solidFill>
                <a:latin typeface="Arial" panose="020B0604020202020204" pitchFamily="34" charset="0"/>
                <a:cs typeface="Arial" panose="020B0604020202020204" pitchFamily="34" charset="0"/>
              </a:rPr>
              <a:t/>
            </a:r>
            <a:br>
              <a:rPr lang="en-ZA" sz="2400" b="1" dirty="0">
                <a:solidFill>
                  <a:prstClr val="black"/>
                </a:solidFill>
                <a:latin typeface="Arial" panose="020B0604020202020204" pitchFamily="34" charset="0"/>
                <a:cs typeface="Arial" panose="020B0604020202020204" pitchFamily="34" charset="0"/>
              </a:rPr>
            </a:br>
            <a:endParaRPr lang="en-US" sz="12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4294967295"/>
          </p:nvPr>
        </p:nvSpPr>
        <p:spPr>
          <a:xfrm>
            <a:off x="3171507" y="5991224"/>
            <a:ext cx="2311400" cy="365125"/>
          </a:xfrm>
          <a:prstGeom prst="rect">
            <a:avLst/>
          </a:prstGeom>
        </p:spPr>
        <p:txBody>
          <a:bodyPr/>
          <a:lstStyle/>
          <a:p>
            <a:pPr algn="ctr"/>
            <a:fld id="{E6EDE458-FE5D-A943-8B68-DF1632607E4A}" type="slidenum">
              <a:rPr lang="en-US" b="1" smtClean="0">
                <a:solidFill>
                  <a:schemeClr val="bg1"/>
                </a:solidFill>
              </a:rPr>
              <a:pPr algn="ctr"/>
              <a:t>1</a:t>
            </a:fld>
            <a:endParaRPr lang="en-US" b="1" dirty="0">
              <a:solidFill>
                <a:schemeClr val="bg1"/>
              </a:solidFill>
            </a:endParaRPr>
          </a:p>
        </p:txBody>
      </p:sp>
    </p:spTree>
    <p:extLst>
      <p:ext uri="{BB962C8B-B14F-4D97-AF65-F5344CB8AC3E}">
        <p14:creationId xmlns:p14="http://schemas.microsoft.com/office/powerpoint/2010/main" xmlns="" val="13512043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323" y="451646"/>
            <a:ext cx="9601881" cy="356072"/>
          </a:xfrm>
        </p:spPr>
        <p:txBody>
          <a:bodyPr>
            <a:noAutofit/>
          </a:bodyPr>
          <a:lstStyle/>
          <a:p>
            <a:pPr algn="ctr"/>
            <a:r>
              <a:rPr lang="en-ZA" sz="2400" dirty="0">
                <a:latin typeface="Arial Black" panose="020B0A04020102020204" pitchFamily="34" charset="0"/>
              </a:rPr>
              <a:t>Where are we now on </a:t>
            </a:r>
            <a:r>
              <a:rPr lang="en-ZA" sz="2400" dirty="0" smtClean="0">
                <a:latin typeface="Arial Black" panose="020B0A04020102020204" pitchFamily="34" charset="0"/>
              </a:rPr>
              <a:t>the 8 Unmet </a:t>
            </a:r>
            <a:r>
              <a:rPr lang="en-ZA" sz="2400" dirty="0">
                <a:latin typeface="Arial Black" panose="020B0A04020102020204" pitchFamily="34" charset="0"/>
              </a:rPr>
              <a:t>Targets? Performance Overview 3</a:t>
            </a:r>
          </a:p>
        </p:txBody>
      </p:sp>
      <p:sp>
        <p:nvSpPr>
          <p:cNvPr id="3" name="Subtitle 2"/>
          <p:cNvSpPr>
            <a:spLocks noGrp="1"/>
          </p:cNvSpPr>
          <p:nvPr>
            <p:ph idx="1"/>
          </p:nvPr>
        </p:nvSpPr>
        <p:spPr>
          <a:xfrm>
            <a:off x="209323" y="1067618"/>
            <a:ext cx="9240320" cy="4298202"/>
          </a:xfrm>
        </p:spPr>
        <p:txBody>
          <a:bodyPr>
            <a:noAutofit/>
          </a:bodyPr>
          <a:lstStyle/>
          <a:p>
            <a:pPr marL="171455" indent="-171455" algn="just" defTabSz="685817">
              <a:defRPr/>
            </a:pPr>
            <a:r>
              <a:rPr lang="en-US" sz="1800" b="1" dirty="0">
                <a:cs typeface="Arial" panose="020B0604020202020204" pitchFamily="34" charset="0"/>
              </a:rPr>
              <a:t>Services to Persons with Disabilities</a:t>
            </a:r>
          </a:p>
          <a:p>
            <a:pPr marL="542930" lvl="1" indent="-171455" algn="just" defTabSz="685817">
              <a:defRPr/>
            </a:pPr>
            <a:r>
              <a:rPr lang="en-US" sz="1800" b="1" dirty="0"/>
              <a:t>The Policy on Social Development Services to Persons with Disabilities </a:t>
            </a:r>
            <a:r>
              <a:rPr lang="en-US" sz="1800" dirty="0"/>
              <a:t>was not finalized and was therefore not submitted to Cabinet at the end of the fourth quarter. The delays to submit the policy to Cabinet was due to additional edits that needed to be concluded as well as to ensure its re-alignment to the White Paper on the Rights of Persons with Disabilities before tabling to Cabinet. </a:t>
            </a:r>
            <a:r>
              <a:rPr lang="en-ZA" sz="1800" i="1" dirty="0">
                <a:solidFill>
                  <a:schemeClr val="accent1"/>
                </a:solidFill>
              </a:rPr>
              <a:t>The editorial work on the Policy has been finalised and </a:t>
            </a:r>
            <a:r>
              <a:rPr lang="en-US" sz="1800" i="1" dirty="0">
                <a:solidFill>
                  <a:schemeClr val="accent1"/>
                </a:solidFill>
              </a:rPr>
              <a:t>the document is being processed through relevant structures for finalization. </a:t>
            </a:r>
          </a:p>
          <a:p>
            <a:pPr marL="542930" lvl="1" indent="-171455" algn="just" defTabSz="685817">
              <a:defRPr/>
            </a:pPr>
            <a:r>
              <a:rPr lang="en-US" sz="1800" b="1" dirty="0"/>
              <a:t>Guidelines on Respite care services to Families and Persons with disabilities </a:t>
            </a:r>
            <a:r>
              <a:rPr lang="en-US" sz="1800" dirty="0"/>
              <a:t>was not finalized. Efforts to source for the service provider with relevant expertise on Persons with Disabilities and their families, taking into consideration the need to address the COVID-19 social issues of children and persons with disabilities and their families had an adverse delay on the appointment of a service provider.</a:t>
            </a:r>
          </a:p>
          <a:p>
            <a:pPr marL="542930" lvl="1" indent="-171455" algn="just" defTabSz="685817">
              <a:defRPr/>
            </a:pPr>
            <a:r>
              <a:rPr lang="en-US" sz="1800" i="1" dirty="0">
                <a:solidFill>
                  <a:schemeClr val="accent1"/>
                </a:solidFill>
              </a:rPr>
              <a:t>The appointment of the service provider has now been concluded and the guidelines are being processed for finalization and approval which will pave the way for implementation</a:t>
            </a:r>
            <a:r>
              <a:rPr lang="en-US" sz="1800" i="1" dirty="0"/>
              <a:t>. </a:t>
            </a:r>
          </a:p>
          <a:p>
            <a:pPr marL="542930" lvl="1" indent="-171455" algn="just" defTabSz="685817">
              <a:defRPr/>
            </a:pPr>
            <a:endParaRPr lang="en-US" sz="1800" dirty="0"/>
          </a:p>
          <a:p>
            <a:pPr marL="542930" lvl="1" indent="-171455" algn="just" defTabSz="685817">
              <a:defRPr/>
            </a:pPr>
            <a:endParaRPr lang="en-US" sz="1800" dirty="0"/>
          </a:p>
        </p:txBody>
      </p:sp>
      <p:sp>
        <p:nvSpPr>
          <p:cNvPr id="7" name="Slide Number Placeholder 6"/>
          <p:cNvSpPr>
            <a:spLocks noGrp="1"/>
          </p:cNvSpPr>
          <p:nvPr>
            <p:ph type="sldNum" sz="quarter" idx="4294967295"/>
          </p:nvPr>
        </p:nvSpPr>
        <p:spPr>
          <a:xfrm>
            <a:off x="3204120" y="5981792"/>
            <a:ext cx="2311400" cy="365125"/>
          </a:xfrm>
          <a:prstGeom prst="rect">
            <a:avLst/>
          </a:prstGeom>
        </p:spPr>
        <p:txBody>
          <a:bodyPr/>
          <a:lstStyle/>
          <a:p>
            <a:pPr algn="ctr"/>
            <a:fld id="{E6EDE458-FE5D-A943-8B68-DF1632607E4A}" type="slidenum">
              <a:rPr lang="en-US" b="1"/>
              <a:pPr algn="ctr"/>
              <a:t>10</a:t>
            </a:fld>
            <a:endParaRPr lang="en-US" b="1" dirty="0"/>
          </a:p>
        </p:txBody>
      </p:sp>
    </p:spTree>
    <p:extLst>
      <p:ext uri="{BB962C8B-B14F-4D97-AF65-F5344CB8AC3E}">
        <p14:creationId xmlns:p14="http://schemas.microsoft.com/office/powerpoint/2010/main" xmlns="" val="1273047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928" y="527855"/>
            <a:ext cx="9491653" cy="5019285"/>
          </a:xfrm>
        </p:spPr>
        <p:txBody>
          <a:bodyPr>
            <a:noAutofit/>
          </a:bodyPr>
          <a:lstStyle/>
          <a:p>
            <a:pPr marL="0" indent="0" algn="just">
              <a:lnSpc>
                <a:spcPct val="100000"/>
              </a:lnSpc>
              <a:spcBef>
                <a:spcPts val="0"/>
              </a:spcBef>
              <a:buNone/>
            </a:pPr>
            <a:r>
              <a:rPr lang="en-US" altLang="en-US" sz="1800" b="1" dirty="0">
                <a:latin typeface="Arial" panose="020B0604020202020204" pitchFamily="34" charset="0"/>
                <a:cs typeface="Arial" panose="020B0604020202020204" pitchFamily="34" charset="0"/>
              </a:rPr>
              <a:t>The following targets, while not achieved at the end of the financial year, were not carried over into the new APP as they </a:t>
            </a:r>
            <a:r>
              <a:rPr lang="en-US" altLang="en-US" sz="1800" b="1" u="sng" dirty="0">
                <a:latin typeface="Arial" panose="020B0604020202020204" pitchFamily="34" charset="0"/>
                <a:cs typeface="Arial" panose="020B0604020202020204" pitchFamily="34" charset="0"/>
              </a:rPr>
              <a:t>were achieved </a:t>
            </a:r>
            <a:r>
              <a:rPr lang="en-US" altLang="en-US" sz="1800" b="1" dirty="0">
                <a:latin typeface="Arial" panose="020B0604020202020204" pitchFamily="34" charset="0"/>
                <a:cs typeface="Arial" panose="020B0604020202020204" pitchFamily="34" charset="0"/>
              </a:rPr>
              <a:t>within the first month of the new F/Y. </a:t>
            </a:r>
          </a:p>
          <a:p>
            <a:pPr marL="0" indent="0" algn="just">
              <a:lnSpc>
                <a:spcPct val="100000"/>
              </a:lnSpc>
              <a:spcBef>
                <a:spcPts val="0"/>
              </a:spcBef>
              <a:buNone/>
            </a:pPr>
            <a:endParaRPr lang="en-GB" sz="1800" b="1" dirty="0">
              <a:latin typeface="Arial" panose="020B0604020202020204" pitchFamily="34" charset="0"/>
              <a:cs typeface="Arial" panose="020B0604020202020204" pitchFamily="34" charset="0"/>
            </a:endParaRPr>
          </a:p>
          <a:p>
            <a:pPr marL="0" indent="0" algn="just">
              <a:lnSpc>
                <a:spcPct val="100000"/>
              </a:lnSpc>
              <a:spcBef>
                <a:spcPts val="0"/>
              </a:spcBef>
              <a:buNone/>
            </a:pPr>
            <a:r>
              <a:rPr lang="en-GB" sz="1800" b="1" dirty="0">
                <a:latin typeface="Arial" panose="020B0604020202020204" pitchFamily="34" charset="0"/>
                <a:cs typeface="Arial" panose="020B0604020202020204" pitchFamily="34" charset="0"/>
              </a:rPr>
              <a:t>Monitoring and Evaluation:</a:t>
            </a:r>
          </a:p>
          <a:p>
            <a:pPr lvl="1" algn="just">
              <a:spcBef>
                <a:spcPts val="0"/>
              </a:spcBef>
              <a:defRPr/>
            </a:pPr>
            <a:r>
              <a:rPr lang="en-ZA" sz="1800" dirty="0">
                <a:cs typeface="Arial" panose="020B0604020202020204" pitchFamily="34" charset="0"/>
              </a:rPr>
              <a:t>The three Rapid Assessment Studies on the socio economic impacts of COVID-19 on the Social sector were not completed at the end of the financial year. </a:t>
            </a:r>
          </a:p>
          <a:p>
            <a:pPr lvl="1" algn="just">
              <a:spcBef>
                <a:spcPts val="0"/>
              </a:spcBef>
              <a:defRPr/>
            </a:pPr>
            <a:r>
              <a:rPr lang="en-ZA" sz="1800" i="1" dirty="0">
                <a:cs typeface="Arial" panose="020B0604020202020204" pitchFamily="34" charset="0"/>
              </a:rPr>
              <a:t>All these studies continued in the new financial year and are now completed. </a:t>
            </a:r>
          </a:p>
          <a:p>
            <a:pPr marL="0" lvl="1" indent="0" algn="just">
              <a:lnSpc>
                <a:spcPct val="100000"/>
              </a:lnSpc>
              <a:spcBef>
                <a:spcPts val="0"/>
              </a:spcBef>
              <a:buNone/>
            </a:pPr>
            <a:r>
              <a:rPr lang="en-GB" sz="1800" b="1" dirty="0">
                <a:latin typeface="Arial" panose="020B0604020202020204" pitchFamily="34" charset="0"/>
                <a:cs typeface="Arial" panose="020B0604020202020204" pitchFamily="34" charset="0"/>
              </a:rPr>
              <a:t>Social Security:</a:t>
            </a:r>
          </a:p>
          <a:p>
            <a:pPr lvl="1" algn="just">
              <a:spcBef>
                <a:spcPts val="0"/>
              </a:spcBef>
              <a:defRPr/>
            </a:pPr>
            <a:r>
              <a:rPr lang="en-ZA" sz="1800" dirty="0">
                <a:cs typeface="Arial" panose="020B0604020202020204" pitchFamily="34" charset="0"/>
              </a:rPr>
              <a:t>The Regulations to the Social Assistance Amendment Act could not be finalised by 31 March 2021. </a:t>
            </a:r>
          </a:p>
          <a:p>
            <a:pPr lvl="1" algn="just">
              <a:spcBef>
                <a:spcPts val="0"/>
              </a:spcBef>
              <a:defRPr/>
            </a:pPr>
            <a:r>
              <a:rPr lang="en-ZA" sz="1800" i="1" dirty="0">
                <a:cs typeface="Arial" panose="020B0604020202020204" pitchFamily="34" charset="0"/>
              </a:rPr>
              <a:t>The Regulations are now finalised, approved and </a:t>
            </a:r>
            <a:r>
              <a:rPr lang="en-ZA" sz="1800" i="1" dirty="0" smtClean="0">
                <a:cs typeface="Arial" panose="020B0604020202020204" pitchFamily="34" charset="0"/>
              </a:rPr>
              <a:t>ready for publication. </a:t>
            </a:r>
            <a:endParaRPr lang="en-ZA" sz="1800" i="1" dirty="0">
              <a:cs typeface="Arial" panose="020B0604020202020204" pitchFamily="34" charset="0"/>
            </a:endParaRPr>
          </a:p>
          <a:p>
            <a:pPr marL="0" lvl="1" indent="0" algn="just">
              <a:lnSpc>
                <a:spcPct val="100000"/>
              </a:lnSpc>
              <a:spcBef>
                <a:spcPts val="0"/>
              </a:spcBef>
              <a:buNone/>
              <a:defRPr/>
            </a:pPr>
            <a:r>
              <a:rPr lang="en-ZA" sz="1800" b="1" dirty="0">
                <a:latin typeface="Arial" panose="020B0604020202020204" pitchFamily="34" charset="0"/>
                <a:cs typeface="Arial" panose="020B0604020202020204" pitchFamily="34" charset="0"/>
              </a:rPr>
              <a:t>ORC/Children, Legislation, Monitoring and Reporting:</a:t>
            </a:r>
          </a:p>
          <a:p>
            <a:pPr lvl="1" algn="just">
              <a:spcBef>
                <a:spcPts val="0"/>
              </a:spcBef>
              <a:defRPr/>
            </a:pPr>
            <a:r>
              <a:rPr lang="en-ZA" sz="1800" dirty="0">
                <a:cs typeface="Arial" panose="020B0604020202020204" pitchFamily="34" charset="0"/>
              </a:rPr>
              <a:t>The Annual Report on the implementation of the National Plan of Action for Children was not finalised at the end of the fourth quarter. </a:t>
            </a:r>
          </a:p>
          <a:p>
            <a:pPr lvl="1" algn="just">
              <a:spcBef>
                <a:spcPts val="0"/>
              </a:spcBef>
              <a:defRPr/>
            </a:pPr>
            <a:r>
              <a:rPr lang="en-ZA" sz="1800" i="1" dirty="0">
                <a:cs typeface="Arial" panose="020B0604020202020204" pitchFamily="34" charset="0"/>
              </a:rPr>
              <a:t>The report has now been completed in the first quarter, finalised and processed accordingly. </a:t>
            </a:r>
          </a:p>
          <a:p>
            <a:pPr lvl="1" algn="just">
              <a:spcBef>
                <a:spcPts val="0"/>
              </a:spcBef>
              <a:defRPr/>
            </a:pPr>
            <a:endParaRPr lang="en-ZA" sz="1800" dirty="0">
              <a:cs typeface="Arial" panose="020B0604020202020204" pitchFamily="34" charset="0"/>
            </a:endParaRPr>
          </a:p>
        </p:txBody>
      </p:sp>
      <p:sp>
        <p:nvSpPr>
          <p:cNvPr id="6" name="Slide Number Placeholder 5"/>
          <p:cNvSpPr>
            <a:spLocks noGrp="1"/>
          </p:cNvSpPr>
          <p:nvPr>
            <p:ph type="sldNum" sz="quarter" idx="4294967295"/>
          </p:nvPr>
        </p:nvSpPr>
        <p:spPr/>
        <p:txBody>
          <a:bodyPr/>
          <a:lstStyle/>
          <a:p>
            <a:endParaRPr lang="en-US" dirty="0"/>
          </a:p>
        </p:txBody>
      </p:sp>
      <p:sp>
        <p:nvSpPr>
          <p:cNvPr id="9" name="Slide Number Placeholder 6"/>
          <p:cNvSpPr txBox="1">
            <a:spLocks/>
          </p:cNvSpPr>
          <p:nvPr/>
        </p:nvSpPr>
        <p:spPr>
          <a:xfrm>
            <a:off x="3532035" y="6070704"/>
            <a:ext cx="1878013" cy="296664"/>
          </a:xfrm>
          <a:prstGeom prst="rect">
            <a:avLst/>
          </a:prstGeom>
        </p:spPr>
        <p:txBody>
          <a:bodyPr/>
          <a:lstStyle>
            <a:defPPr>
              <a:defRPr lang="en-US"/>
            </a:defPPr>
            <a:lvl1pPr algn="ctr">
              <a:defRPr b="1"/>
            </a:lvl1pPr>
          </a:lstStyle>
          <a:p>
            <a:fld id="{E6EDE458-FE5D-A943-8B68-DF1632607E4A}" type="slidenum">
              <a:rPr lang="en-US"/>
              <a:pPr/>
              <a:t>11</a:t>
            </a:fld>
            <a:endParaRPr lang="en-US" dirty="0"/>
          </a:p>
        </p:txBody>
      </p:sp>
    </p:spTree>
    <p:extLst>
      <p:ext uri="{BB962C8B-B14F-4D97-AF65-F5344CB8AC3E}">
        <p14:creationId xmlns:p14="http://schemas.microsoft.com/office/powerpoint/2010/main" xmlns="" val="2575053969"/>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640" y="156391"/>
            <a:ext cx="9515060" cy="442174"/>
          </a:xfrm>
        </p:spPr>
        <p:txBody>
          <a:bodyPr>
            <a:noAutofit/>
          </a:bodyPr>
          <a:lstStyle/>
          <a:p>
            <a:pPr algn="ctr">
              <a:defRPr/>
            </a:pPr>
            <a:r>
              <a:rPr lang="en-ZA" sz="2100" b="1" kern="0" dirty="0">
                <a:latin typeface="Arial Black" panose="020B0A04020102020204" pitchFamily="34" charset="0"/>
              </a:rPr>
              <a:t>AGSA’s AUDIT OUTCOME ON DSD  </a:t>
            </a:r>
            <a:endParaRPr lang="en-US" sz="2100" b="1" kern="0" dirty="0">
              <a:latin typeface="Arial Black" panose="020B0A04020102020204" pitchFamily="34" charset="0"/>
            </a:endParaRPr>
          </a:p>
        </p:txBody>
      </p:sp>
      <p:sp>
        <p:nvSpPr>
          <p:cNvPr id="3" name="Subtitle 2"/>
          <p:cNvSpPr>
            <a:spLocks noGrp="1"/>
          </p:cNvSpPr>
          <p:nvPr>
            <p:ph idx="1"/>
          </p:nvPr>
        </p:nvSpPr>
        <p:spPr>
          <a:xfrm>
            <a:off x="229640" y="513126"/>
            <a:ext cx="9446720" cy="5254628"/>
          </a:xfrm>
        </p:spPr>
        <p:txBody>
          <a:bodyPr>
            <a:noAutofit/>
          </a:bodyPr>
          <a:lstStyle/>
          <a:p>
            <a:pPr algn="just">
              <a:lnSpc>
                <a:spcPct val="100000"/>
              </a:lnSpc>
              <a:spcBef>
                <a:spcPts val="200"/>
              </a:spcBef>
              <a:spcAft>
                <a:spcPts val="200"/>
              </a:spcAft>
            </a:pPr>
            <a:r>
              <a:rPr lang="en-ZA" altLang="en-US" sz="1500" dirty="0">
                <a:ea typeface="Calibri" panose="020F0502020204030204" pitchFamily="34" charset="0"/>
                <a:cs typeface="Times New Roman" panose="02020603050405020304" pitchFamily="18" charset="0"/>
              </a:rPr>
              <a:t>Overall, DSD received </a:t>
            </a:r>
            <a:r>
              <a:rPr lang="en-ZA" altLang="en-US" sz="1500" b="1" u="sng" dirty="0">
                <a:ea typeface="Calibri" panose="020F0502020204030204" pitchFamily="34" charset="0"/>
                <a:cs typeface="Times New Roman" panose="02020603050405020304" pitchFamily="18" charset="0"/>
              </a:rPr>
              <a:t>unqualified audit outcome with no findings </a:t>
            </a:r>
            <a:r>
              <a:rPr lang="en-ZA" altLang="en-US" sz="1500" dirty="0">
                <a:ea typeface="Calibri" panose="020F0502020204030204" pitchFamily="34" charset="0"/>
                <a:cs typeface="Times New Roman" panose="02020603050405020304" pitchFamily="18" charset="0"/>
              </a:rPr>
              <a:t>also referred to as “</a:t>
            </a:r>
            <a:r>
              <a:rPr lang="en-ZA" altLang="en-US" sz="1500" b="1" u="sng" dirty="0">
                <a:ea typeface="Calibri" panose="020F0502020204030204" pitchFamily="34" charset="0"/>
                <a:cs typeface="Times New Roman" panose="02020603050405020304" pitchFamily="18" charset="0"/>
              </a:rPr>
              <a:t>clean audit opinion</a:t>
            </a:r>
            <a:r>
              <a:rPr lang="en-ZA" altLang="en-US" sz="1500" dirty="0">
                <a:ea typeface="Calibri" panose="020F0502020204030204" pitchFamily="34" charset="0"/>
                <a:cs typeface="Times New Roman" panose="02020603050405020304" pitchFamily="18" charset="0"/>
              </a:rPr>
              <a:t>”; </a:t>
            </a:r>
            <a:r>
              <a:rPr lang="en-ZA" altLang="en-US" sz="1500" b="1" u="sng" dirty="0">
                <a:ea typeface="Calibri" panose="020F0502020204030204" pitchFamily="34" charset="0"/>
                <a:cs typeface="Times New Roman" panose="02020603050405020304" pitchFamily="18" charset="0"/>
              </a:rPr>
              <a:t> </a:t>
            </a:r>
            <a:endParaRPr lang="en-ZA" altLang="en-US" sz="1500" dirty="0">
              <a:ea typeface="Calibri" panose="020F0502020204030204" pitchFamily="34" charset="0"/>
              <a:cs typeface="Times New Roman" panose="02020603050405020304" pitchFamily="18" charset="0"/>
            </a:endParaRPr>
          </a:p>
          <a:p>
            <a:pPr algn="just">
              <a:lnSpc>
                <a:spcPct val="100000"/>
              </a:lnSpc>
              <a:spcBef>
                <a:spcPts val="200"/>
              </a:spcBef>
              <a:spcAft>
                <a:spcPts val="200"/>
              </a:spcAft>
            </a:pPr>
            <a:r>
              <a:rPr lang="en-US" altLang="en-US" sz="1500" dirty="0">
                <a:ea typeface="Calibri" panose="020F0502020204030204" pitchFamily="34" charset="0"/>
                <a:cs typeface="Times New Roman" panose="02020603050405020304" pitchFamily="18" charset="0"/>
              </a:rPr>
              <a:t>Although the department has received the </a:t>
            </a:r>
            <a:r>
              <a:rPr lang="en-ZA" altLang="en-US" sz="1500" b="1" u="sng" dirty="0">
                <a:ea typeface="Calibri" panose="020F0502020204030204" pitchFamily="34" charset="0"/>
                <a:cs typeface="Times New Roman" panose="02020603050405020304" pitchFamily="18" charset="0"/>
              </a:rPr>
              <a:t>unqualified audit outcome with no findings, </a:t>
            </a:r>
            <a:r>
              <a:rPr lang="en-ZA" altLang="en-US" sz="1500" dirty="0">
                <a:ea typeface="Calibri" panose="020F0502020204030204" pitchFamily="34" charset="0"/>
                <a:cs typeface="Times New Roman" panose="02020603050405020304" pitchFamily="18" charset="0"/>
              </a:rPr>
              <a:t>AGSA highlighted the serious concerns around management of the following areas:</a:t>
            </a:r>
          </a:p>
          <a:p>
            <a:pPr marL="712788" indent="-266700" algn="just">
              <a:lnSpc>
                <a:spcPct val="100000"/>
              </a:lnSpc>
              <a:spcBef>
                <a:spcPts val="200"/>
              </a:spcBef>
              <a:spcAft>
                <a:spcPts val="200"/>
              </a:spcAft>
            </a:pPr>
            <a:r>
              <a:rPr lang="en-US" altLang="en-US" sz="1500" dirty="0">
                <a:ea typeface="Calibri" panose="020F0502020204030204" pitchFamily="34" charset="0"/>
                <a:cs typeface="Times New Roman" panose="02020603050405020304" pitchFamily="18" charset="0"/>
              </a:rPr>
              <a:t>Assets management processes, mainly disclosure and completeness of the assets register;</a:t>
            </a:r>
          </a:p>
          <a:p>
            <a:pPr marL="712788" indent="-266700" algn="just">
              <a:lnSpc>
                <a:spcPct val="100000"/>
              </a:lnSpc>
              <a:spcBef>
                <a:spcPts val="200"/>
              </a:spcBef>
              <a:spcAft>
                <a:spcPts val="200"/>
              </a:spcAft>
            </a:pPr>
            <a:r>
              <a:rPr lang="en-US" altLang="en-US" sz="1500" dirty="0">
                <a:ea typeface="Calibri" panose="020F0502020204030204" pitchFamily="34" charset="0"/>
                <a:cs typeface="Times New Roman" panose="02020603050405020304" pitchFamily="18" charset="0"/>
              </a:rPr>
              <a:t>Quality of Financial Statements although not material, have findings such as aid assistant revenue in kind, aid assistant expenditure, employee benefit and completeness of contract register;</a:t>
            </a:r>
          </a:p>
          <a:p>
            <a:pPr marL="712788" indent="-266700" algn="just">
              <a:lnSpc>
                <a:spcPct val="100000"/>
              </a:lnSpc>
              <a:spcBef>
                <a:spcPts val="200"/>
              </a:spcBef>
              <a:spcAft>
                <a:spcPts val="200"/>
              </a:spcAft>
            </a:pPr>
            <a:r>
              <a:rPr lang="en-US" altLang="en-US" sz="1500" dirty="0">
                <a:ea typeface="Calibri" panose="020F0502020204030204" pitchFamily="34" charset="0"/>
                <a:cs typeface="Times New Roman" panose="02020603050405020304" pitchFamily="18" charset="0"/>
              </a:rPr>
              <a:t>Supply Chain Management (SCM) processes;</a:t>
            </a:r>
          </a:p>
          <a:p>
            <a:pPr marL="712788" indent="-266700" algn="just">
              <a:lnSpc>
                <a:spcPct val="100000"/>
              </a:lnSpc>
              <a:spcBef>
                <a:spcPts val="200"/>
              </a:spcBef>
              <a:spcAft>
                <a:spcPts val="200"/>
              </a:spcAft>
            </a:pPr>
            <a:r>
              <a:rPr lang="en-US" altLang="en-US" sz="1500" dirty="0">
                <a:ea typeface="Calibri" panose="020F0502020204030204" pitchFamily="34" charset="0"/>
                <a:cs typeface="Times New Roman" panose="02020603050405020304" pitchFamily="18" charset="0"/>
              </a:rPr>
              <a:t>Performance Information </a:t>
            </a:r>
            <a:r>
              <a:rPr lang="en-US" altLang="en-US" sz="1500" dirty="0" smtClean="0">
                <a:ea typeface="Calibri" panose="020F0502020204030204" pitchFamily="34" charset="0"/>
                <a:cs typeface="Times New Roman" panose="02020603050405020304" pitchFamily="18" charset="0"/>
              </a:rPr>
              <a:t>outcome, although </a:t>
            </a:r>
            <a:r>
              <a:rPr lang="en-US" altLang="en-US" sz="1500" dirty="0">
                <a:ea typeface="Calibri" panose="020F0502020204030204" pitchFamily="34" charset="0"/>
                <a:cs typeface="Times New Roman" panose="02020603050405020304" pitchFamily="18" charset="0"/>
              </a:rPr>
              <a:t>remained unchanged from prior years, however, findings were raised in which an indicator was materially adjusted after submission of the performance report.</a:t>
            </a:r>
          </a:p>
          <a:p>
            <a:pPr marL="712788" indent="-266700" algn="just">
              <a:lnSpc>
                <a:spcPct val="100000"/>
              </a:lnSpc>
              <a:spcBef>
                <a:spcPts val="200"/>
              </a:spcBef>
              <a:spcAft>
                <a:spcPts val="200"/>
              </a:spcAft>
            </a:pPr>
            <a:r>
              <a:rPr lang="en-US" altLang="en-US" sz="1500" dirty="0">
                <a:ea typeface="Calibri" panose="020F0502020204030204" pitchFamily="34" charset="0"/>
                <a:cs typeface="Times New Roman" panose="02020603050405020304" pitchFamily="18" charset="0"/>
              </a:rPr>
              <a:t>Information Technology systems</a:t>
            </a:r>
            <a:r>
              <a:rPr lang="en-US" altLang="en-US" sz="1500" dirty="0" smtClean="0">
                <a:ea typeface="Calibri" panose="020F0502020204030204" pitchFamily="34" charset="0"/>
                <a:cs typeface="Times New Roman" panose="02020603050405020304" pitchFamily="18" charset="0"/>
              </a:rPr>
              <a:t>;</a:t>
            </a:r>
            <a:endParaRPr lang="en-US" altLang="en-US" sz="1500" dirty="0">
              <a:ea typeface="Calibri" panose="020F0502020204030204" pitchFamily="34" charset="0"/>
              <a:cs typeface="Times New Roman" panose="02020603050405020304" pitchFamily="18" charset="0"/>
            </a:endParaRPr>
          </a:p>
          <a:p>
            <a:pPr algn="just">
              <a:lnSpc>
                <a:spcPct val="100000"/>
              </a:lnSpc>
              <a:spcBef>
                <a:spcPts val="200"/>
              </a:spcBef>
              <a:spcAft>
                <a:spcPts val="200"/>
              </a:spcAft>
            </a:pPr>
            <a:r>
              <a:rPr lang="en-US" altLang="en-US" sz="1500" dirty="0" smtClean="0">
                <a:ea typeface="Calibri" panose="020F0502020204030204" pitchFamily="34" charset="0"/>
                <a:cs typeface="Times New Roman" panose="02020603050405020304" pitchFamily="18" charset="0"/>
              </a:rPr>
              <a:t>W</a:t>
            </a:r>
            <a:r>
              <a:rPr lang="en-ZA" altLang="en-US" sz="1500" dirty="0">
                <a:ea typeface="Calibri" panose="020F0502020204030204" pitchFamily="34" charset="0"/>
                <a:cs typeface="Times New Roman" panose="02020603050405020304" pitchFamily="18" charset="0"/>
              </a:rPr>
              <a:t>e have since implored all staff to attend compulsory Ethics Management Courses to build an ethically mature environment, </a:t>
            </a:r>
          </a:p>
          <a:p>
            <a:pPr algn="just">
              <a:lnSpc>
                <a:spcPct val="100000"/>
              </a:lnSpc>
              <a:spcBef>
                <a:spcPts val="200"/>
              </a:spcBef>
              <a:spcAft>
                <a:spcPts val="200"/>
              </a:spcAft>
            </a:pPr>
            <a:r>
              <a:rPr lang="en-ZA" altLang="en-US" sz="1500" dirty="0">
                <a:ea typeface="Calibri" panose="020F0502020204030204" pitchFamily="34" charset="0"/>
                <a:cs typeface="Times New Roman" panose="02020603050405020304" pitchFamily="18" charset="0"/>
              </a:rPr>
              <a:t>Management has since developed a clear strategy endorsed by the Audit Committee to address findings raised by AGSA during 2020/21 financial year to ensure that we address the root causes and instil strong preventative controls whilst also repeat findings; </a:t>
            </a:r>
          </a:p>
          <a:p>
            <a:pPr algn="just">
              <a:lnSpc>
                <a:spcPct val="100000"/>
              </a:lnSpc>
              <a:spcBef>
                <a:spcPts val="200"/>
              </a:spcBef>
              <a:spcAft>
                <a:spcPts val="200"/>
              </a:spcAft>
            </a:pPr>
            <a:r>
              <a:rPr lang="en-ZA" altLang="en-US" sz="1500" dirty="0">
                <a:ea typeface="Calibri" panose="020F0502020204030204" pitchFamily="34" charset="0"/>
                <a:cs typeface="Times New Roman" panose="02020603050405020304" pitchFamily="18" charset="0"/>
              </a:rPr>
              <a:t>Part of the corrective measures is to ensure that adequate consequence management is implemented accordingly;  </a:t>
            </a:r>
          </a:p>
          <a:p>
            <a:pPr algn="just">
              <a:lnSpc>
                <a:spcPct val="100000"/>
              </a:lnSpc>
              <a:spcBef>
                <a:spcPts val="200"/>
              </a:spcBef>
              <a:spcAft>
                <a:spcPts val="200"/>
              </a:spcAft>
            </a:pPr>
            <a:r>
              <a:rPr lang="en-ZA" altLang="en-US" sz="1500" dirty="0">
                <a:ea typeface="Calibri" panose="020F0502020204030204" pitchFamily="34" charset="0"/>
                <a:cs typeface="Times New Roman" panose="02020603050405020304" pitchFamily="18" charset="0"/>
              </a:rPr>
              <a:t>With regards to performance information, for the 9</a:t>
            </a:r>
            <a:r>
              <a:rPr lang="en-ZA" altLang="en-US" sz="1500" baseline="30000" dirty="0">
                <a:ea typeface="Calibri" panose="020F0502020204030204" pitchFamily="34" charset="0"/>
                <a:cs typeface="Times New Roman" panose="02020603050405020304" pitchFamily="18" charset="0"/>
              </a:rPr>
              <a:t>th</a:t>
            </a:r>
            <a:r>
              <a:rPr lang="en-ZA" altLang="en-US" sz="1500" dirty="0">
                <a:ea typeface="Calibri" panose="020F0502020204030204" pitchFamily="34" charset="0"/>
                <a:cs typeface="Times New Roman" panose="02020603050405020304" pitchFamily="18" charset="0"/>
              </a:rPr>
              <a:t> consecutive financial year (2020/2021), the Department retained its </a:t>
            </a:r>
            <a:r>
              <a:rPr lang="en-ZA" altLang="en-US" sz="1500" b="1" u="sng" dirty="0">
                <a:ea typeface="Calibri" panose="020F0502020204030204" pitchFamily="34" charset="0"/>
                <a:cs typeface="Times New Roman" panose="02020603050405020304" pitchFamily="18" charset="0"/>
              </a:rPr>
              <a:t>unqualified audit outcome </a:t>
            </a:r>
            <a:r>
              <a:rPr lang="en-ZA" altLang="en-US" sz="1500" dirty="0">
                <a:ea typeface="Calibri" panose="020F0502020204030204" pitchFamily="34" charset="0"/>
                <a:cs typeface="Times New Roman" panose="02020603050405020304" pitchFamily="18" charset="0"/>
              </a:rPr>
              <a:t>on performance information; </a:t>
            </a:r>
          </a:p>
          <a:p>
            <a:pPr marL="446088" indent="0" algn="just">
              <a:lnSpc>
                <a:spcPct val="100000"/>
              </a:lnSpc>
              <a:spcBef>
                <a:spcPts val="200"/>
              </a:spcBef>
              <a:spcAft>
                <a:spcPts val="200"/>
              </a:spcAft>
              <a:buNone/>
            </a:pPr>
            <a:endParaRPr lang="en-US" altLang="en-US" sz="1500" dirty="0" smtClean="0">
              <a:ea typeface="Calibri" panose="020F0502020204030204" pitchFamily="34" charset="0"/>
              <a:cs typeface="Times New Roman" panose="02020603050405020304" pitchFamily="18" charset="0"/>
            </a:endParaRPr>
          </a:p>
        </p:txBody>
      </p:sp>
      <p:sp>
        <p:nvSpPr>
          <p:cNvPr id="5" name="Slide Number Placeholder 4"/>
          <p:cNvSpPr txBox="1">
            <a:spLocks/>
          </p:cNvSpPr>
          <p:nvPr/>
        </p:nvSpPr>
        <p:spPr>
          <a:xfrm>
            <a:off x="3057526" y="5973762"/>
            <a:ext cx="2357438" cy="417513"/>
          </a:xfrm>
          <a:prstGeom prst="rect">
            <a:avLst/>
          </a:prstGeom>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6D54D53-1985-4375-B9EA-C44C61860A3B}" type="slidenum">
              <a:rPr lang="en-US" altLang="en-US" b="1" smtClean="0"/>
              <a:pPr algn="ctr"/>
              <a:t>12</a:t>
            </a:fld>
            <a:endParaRPr lang="en-US" altLang="en-US" b="1" dirty="0"/>
          </a:p>
        </p:txBody>
      </p:sp>
    </p:spTree>
    <p:extLst>
      <p:ext uri="{BB962C8B-B14F-4D97-AF65-F5344CB8AC3E}">
        <p14:creationId xmlns:p14="http://schemas.microsoft.com/office/powerpoint/2010/main" xmlns="" val="1790869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3126740" y="6071871"/>
            <a:ext cx="2311400" cy="365125"/>
          </a:xfrm>
          <a:prstGeom prst="rect">
            <a:avLst/>
          </a:prstGeom>
        </p:spPr>
        <p:txBody>
          <a:bodyPr/>
          <a:lstStyle/>
          <a:p>
            <a:pPr algn="ctr">
              <a:defRPr/>
            </a:pPr>
            <a:fld id="{04317E8F-016B-47A0-8C9F-04687A56FEA3}" type="slidenum">
              <a:rPr lang="en-GB" b="1" smtClean="0"/>
              <a:pPr algn="ctr">
                <a:defRPr/>
              </a:pPr>
              <a:t>13</a:t>
            </a:fld>
            <a:endParaRPr lang="en-GB" b="1" dirty="0"/>
          </a:p>
        </p:txBody>
      </p:sp>
      <p:sp>
        <p:nvSpPr>
          <p:cNvPr id="3" name="Rectangle 2"/>
          <p:cNvSpPr/>
          <p:nvPr/>
        </p:nvSpPr>
        <p:spPr>
          <a:xfrm>
            <a:off x="357187" y="1055113"/>
            <a:ext cx="9344025" cy="4278094"/>
          </a:xfrm>
          <a:prstGeom prst="rect">
            <a:avLst/>
          </a:prstGeom>
        </p:spPr>
        <p:txBody>
          <a:bodyPr wrap="square">
            <a:spAutoFit/>
          </a:bodyPr>
          <a:lstStyle/>
          <a:p>
            <a:pPr marL="185738" lvl="1" indent="-185738" algn="just" defTabSz="742950">
              <a:spcBef>
                <a:spcPts val="600"/>
              </a:spcBef>
              <a:buClr>
                <a:srgbClr val="B48138"/>
              </a:buClr>
              <a:buFont typeface="Arial" panose="020B0604020202020204" pitchFamily="34" charset="0"/>
              <a:buChar char="•"/>
              <a:defRPr/>
            </a:pPr>
            <a:r>
              <a:rPr lang="en-ZA" sz="1600" dirty="0">
                <a:latin typeface="Arial" panose="020B0604020202020204" pitchFamily="34" charset="0"/>
                <a:cs typeface="Arial" panose="020B0604020202020204" pitchFamily="34" charset="0"/>
              </a:rPr>
              <a:t>The National Treasury Guideline on preparation of the 2020-2021 Annual Reports required Departments to account on both the Original APP (tabled in March 2020) and the Revised APP (tabled in July 2020). </a:t>
            </a:r>
          </a:p>
          <a:p>
            <a:pPr marL="185738" lvl="1" indent="-185738" algn="just" defTabSz="742950">
              <a:spcBef>
                <a:spcPts val="600"/>
              </a:spcBef>
              <a:buClr>
                <a:srgbClr val="B48138"/>
              </a:buClr>
              <a:buFont typeface="Arial" panose="020B0604020202020204" pitchFamily="34" charset="0"/>
              <a:buChar char="•"/>
              <a:defRPr/>
            </a:pPr>
            <a:r>
              <a:rPr lang="en-ZA" sz="1600" dirty="0">
                <a:latin typeface="Arial" panose="020B0604020202020204" pitchFamily="34" charset="0"/>
                <a:cs typeface="Arial" panose="020B0604020202020204" pitchFamily="34" charset="0"/>
              </a:rPr>
              <a:t>While only one report (First Quarter of 2020-2021) was compiled on the Original APP, a full annual report was also accordingly submitted; </a:t>
            </a:r>
          </a:p>
          <a:p>
            <a:pPr marL="185738" lvl="1" indent="-185738" algn="just" defTabSz="742950">
              <a:spcBef>
                <a:spcPts val="600"/>
              </a:spcBef>
              <a:buClr>
                <a:srgbClr val="B48138"/>
              </a:buClr>
              <a:buFont typeface="Arial" panose="020B0604020202020204" pitchFamily="34" charset="0"/>
              <a:buChar char="•"/>
              <a:defRPr/>
            </a:pPr>
            <a:r>
              <a:rPr lang="en-ZA" sz="1600" dirty="0">
                <a:latin typeface="Arial" panose="020B0604020202020204" pitchFamily="34" charset="0"/>
                <a:cs typeface="Arial" panose="020B0604020202020204" pitchFamily="34" charset="0"/>
              </a:rPr>
              <a:t>Clarity was sought from DPME and NT and it was confirmed that the annual report (on the original APP) must only include performance until the time of re-tabling the APP. The DSD re-tabled its 2020-2021 APP in July 2020. </a:t>
            </a:r>
          </a:p>
          <a:p>
            <a:pPr marL="185738" lvl="1" indent="-185738" algn="just" defTabSz="742950">
              <a:spcBef>
                <a:spcPts val="600"/>
              </a:spcBef>
              <a:buClr>
                <a:srgbClr val="B48138"/>
              </a:buClr>
              <a:buFont typeface="Arial" panose="020B0604020202020204" pitchFamily="34" charset="0"/>
              <a:buChar char="•"/>
              <a:defRPr/>
            </a:pPr>
            <a:r>
              <a:rPr lang="en-ZA" sz="1600" dirty="0">
                <a:latin typeface="Arial" panose="020B0604020202020204" pitchFamily="34" charset="0"/>
                <a:cs typeface="Arial" panose="020B0604020202020204" pitchFamily="34" charset="0"/>
              </a:rPr>
              <a:t>The annual report against the originally tabled APP include only targets which were impacted by the revision of the APP, i.e. Those removed or revised during the re-tabling</a:t>
            </a:r>
          </a:p>
          <a:p>
            <a:pPr marL="185738" lvl="1" indent="-185738" algn="just" defTabSz="742950">
              <a:spcBef>
                <a:spcPts val="600"/>
              </a:spcBef>
              <a:buClr>
                <a:srgbClr val="B48138"/>
              </a:buClr>
              <a:buFont typeface="Arial" panose="020B0604020202020204" pitchFamily="34" charset="0"/>
              <a:buChar char="•"/>
              <a:defRPr/>
            </a:pPr>
            <a:r>
              <a:rPr lang="en-ZA" sz="1600" b="1" dirty="0">
                <a:latin typeface="Arial" panose="020B0604020202020204" pitchFamily="34" charset="0"/>
                <a:cs typeface="Arial" panose="020B0604020202020204" pitchFamily="34" charset="0"/>
              </a:rPr>
              <a:t>The annual report against the revised APP include those targets which were not revised and new targets added during the revision of the APP in July 2020</a:t>
            </a:r>
          </a:p>
          <a:p>
            <a:pPr marL="185738" lvl="1" indent="-185738" algn="just" defTabSz="742950">
              <a:spcBef>
                <a:spcPts val="600"/>
              </a:spcBef>
              <a:buClr>
                <a:srgbClr val="B48138"/>
              </a:buClr>
              <a:buFont typeface="Arial" panose="020B0604020202020204" pitchFamily="34" charset="0"/>
              <a:buChar char="•"/>
              <a:defRPr/>
            </a:pPr>
            <a:r>
              <a:rPr lang="en-ZA" sz="1600" dirty="0">
                <a:latin typeface="Arial" panose="020B0604020202020204" pitchFamily="34" charset="0"/>
                <a:cs typeface="Arial" panose="020B0604020202020204" pitchFamily="34" charset="0"/>
              </a:rPr>
              <a:t>Therefore, the </a:t>
            </a:r>
            <a:r>
              <a:rPr lang="en-ZA" sz="1600" b="1" dirty="0">
                <a:latin typeface="Arial" panose="020B0604020202020204" pitchFamily="34" charset="0"/>
                <a:cs typeface="Arial" panose="020B0604020202020204" pitchFamily="34" charset="0"/>
              </a:rPr>
              <a:t>2020-2021 DSD Annual Report</a:t>
            </a:r>
            <a:r>
              <a:rPr lang="en-ZA" sz="1600" dirty="0">
                <a:latin typeface="Arial" panose="020B0604020202020204" pitchFamily="34" charset="0"/>
                <a:cs typeface="Arial" panose="020B0604020202020204" pitchFamily="34" charset="0"/>
              </a:rPr>
              <a:t>, which include both reports (against the originally tabled APP and against the revised APP), </a:t>
            </a:r>
            <a:r>
              <a:rPr lang="en-ZA" sz="1600" b="1" dirty="0">
                <a:latin typeface="Arial" panose="020B0604020202020204" pitchFamily="34" charset="0"/>
                <a:cs typeface="Arial" panose="020B0604020202020204" pitchFamily="34" charset="0"/>
              </a:rPr>
              <a:t>was tabled in Parliament on 30 September 2021. </a:t>
            </a:r>
          </a:p>
          <a:p>
            <a:pPr marL="185738" lvl="1" indent="-185738" algn="just" defTabSz="742950">
              <a:spcBef>
                <a:spcPts val="600"/>
              </a:spcBef>
              <a:buClr>
                <a:srgbClr val="B48138"/>
              </a:buClr>
              <a:buFont typeface="Arial" panose="020B0604020202020204" pitchFamily="34" charset="0"/>
              <a:buChar char="•"/>
              <a:defRPr/>
            </a:pPr>
            <a:r>
              <a:rPr lang="en-US" sz="1600" b="1" i="1" dirty="0">
                <a:latin typeface="Arial" panose="020B0604020202020204" pitchFamily="34" charset="0"/>
                <a:cs typeface="Arial" panose="020B0604020202020204" pitchFamily="34" charset="0"/>
              </a:rPr>
              <a:t>T</a:t>
            </a:r>
            <a:r>
              <a:rPr lang="en-ZA" sz="1600" b="1" i="1" dirty="0">
                <a:latin typeface="Arial" panose="020B0604020202020204" pitchFamily="34" charset="0"/>
                <a:cs typeface="Arial" panose="020B0604020202020204" pitchFamily="34" charset="0"/>
              </a:rPr>
              <a:t>he Department thus complied with the tabling timelines and procedures.</a:t>
            </a:r>
          </a:p>
        </p:txBody>
      </p:sp>
      <p:sp>
        <p:nvSpPr>
          <p:cNvPr id="4" name="Rectangle 2"/>
          <p:cNvSpPr txBox="1">
            <a:spLocks noChangeArrowheads="1"/>
          </p:cNvSpPr>
          <p:nvPr/>
        </p:nvSpPr>
        <p:spPr bwMode="auto">
          <a:xfrm>
            <a:off x="152400" y="378412"/>
            <a:ext cx="9753600" cy="495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ZA" sz="2400" b="1" kern="0" dirty="0">
                <a:solidFill>
                  <a:srgbClr val="000000"/>
                </a:solidFill>
                <a:latin typeface="Arial Black" panose="020B0A04020102020204" pitchFamily="34" charset="0"/>
                <a:cs typeface="Arial" panose="020B0604020202020204" pitchFamily="34" charset="0"/>
              </a:rPr>
              <a:t>Reporting against the originally tabled APP 2020-2021 and the revised (re-tabled APP) </a:t>
            </a:r>
            <a:endParaRPr lang="en-US" sz="2800" b="1" kern="0" dirty="0">
              <a:solidFill>
                <a:srgbClr val="000000"/>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xmlns="" val="3525952897"/>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3126740" y="6071871"/>
            <a:ext cx="2311400" cy="365125"/>
          </a:xfrm>
          <a:prstGeom prst="rect">
            <a:avLst/>
          </a:prstGeom>
        </p:spPr>
        <p:txBody>
          <a:bodyPr/>
          <a:lstStyle/>
          <a:p>
            <a:pPr algn="ctr">
              <a:defRPr/>
            </a:pPr>
            <a:fld id="{04317E8F-016B-47A0-8C9F-04687A56FEA3}" type="slidenum">
              <a:rPr lang="en-GB" b="1" smtClean="0"/>
              <a:pPr algn="ctr">
                <a:defRPr/>
              </a:pPr>
              <a:t>14</a:t>
            </a:fld>
            <a:endParaRPr lang="en-GB" b="1" dirty="0"/>
          </a:p>
        </p:txBody>
      </p:sp>
      <p:sp>
        <p:nvSpPr>
          <p:cNvPr id="3" name="Rectangle 2"/>
          <p:cNvSpPr/>
          <p:nvPr/>
        </p:nvSpPr>
        <p:spPr>
          <a:xfrm>
            <a:off x="1" y="646674"/>
            <a:ext cx="9831628" cy="5255285"/>
          </a:xfrm>
          <a:prstGeom prst="rect">
            <a:avLst/>
          </a:prstGeom>
        </p:spPr>
        <p:txBody>
          <a:bodyPr wrap="square">
            <a:spAutoFit/>
          </a:bodyPr>
          <a:lstStyle/>
          <a:p>
            <a:pPr marL="185738" lvl="1" indent="-185738" algn="just" defTabSz="742950">
              <a:spcBef>
                <a:spcPts val="300"/>
              </a:spcBef>
              <a:buClr>
                <a:srgbClr val="B48138"/>
              </a:buClr>
              <a:buFont typeface="Arial" panose="020B0604020202020204" pitchFamily="34" charset="0"/>
              <a:buChar char="•"/>
              <a:defRPr/>
            </a:pPr>
            <a:r>
              <a:rPr lang="en-ZA" sz="1700" dirty="0" smtClean="0"/>
              <a:t>Maintaining </a:t>
            </a:r>
            <a:r>
              <a:rPr lang="en-ZA" sz="1700" dirty="0"/>
              <a:t>sound organisational and business </a:t>
            </a:r>
            <a:r>
              <a:rPr lang="en-ZA" sz="1700" dirty="0" smtClean="0"/>
              <a:t>practice is </a:t>
            </a:r>
            <a:r>
              <a:rPr lang="en-ZA" sz="1700" dirty="0"/>
              <a:t>an integral part of promoting accountability </a:t>
            </a:r>
            <a:r>
              <a:rPr lang="en-ZA" sz="1700" dirty="0" smtClean="0"/>
              <a:t>and efficiency </a:t>
            </a:r>
            <a:r>
              <a:rPr lang="en-ZA" sz="1700" dirty="0"/>
              <a:t>in the Department. </a:t>
            </a:r>
            <a:endParaRPr lang="en-ZA" sz="1700" dirty="0" smtClean="0"/>
          </a:p>
          <a:p>
            <a:pPr marL="185738" lvl="1" indent="-185738" algn="just" defTabSz="742950">
              <a:spcBef>
                <a:spcPts val="300"/>
              </a:spcBef>
              <a:buClr>
                <a:srgbClr val="B48138"/>
              </a:buClr>
              <a:buFont typeface="Arial" panose="020B0604020202020204" pitchFamily="34" charset="0"/>
              <a:buChar char="•"/>
              <a:defRPr/>
            </a:pPr>
            <a:r>
              <a:rPr lang="en-ZA" sz="1700" dirty="0" smtClean="0"/>
              <a:t>DSD continues </a:t>
            </a:r>
            <a:r>
              <a:rPr lang="en-ZA" sz="1700" dirty="0"/>
              <a:t>to implement a number of initiatives </a:t>
            </a:r>
            <a:r>
              <a:rPr lang="en-ZA" sz="1700" dirty="0" smtClean="0"/>
              <a:t>towards maintaining </a:t>
            </a:r>
            <a:r>
              <a:rPr lang="en-ZA" sz="1700" dirty="0"/>
              <a:t>the highest standards of governance in </a:t>
            </a:r>
            <a:r>
              <a:rPr lang="en-ZA" sz="1700" dirty="0" smtClean="0"/>
              <a:t>the management </a:t>
            </a:r>
            <a:r>
              <a:rPr lang="en-ZA" sz="1700" dirty="0"/>
              <a:t>of public finances and resources. Some </a:t>
            </a:r>
            <a:r>
              <a:rPr lang="en-ZA" sz="1700" dirty="0" smtClean="0"/>
              <a:t>of these </a:t>
            </a:r>
            <a:r>
              <a:rPr lang="en-ZA" sz="1700" dirty="0"/>
              <a:t>initiatives </a:t>
            </a:r>
            <a:r>
              <a:rPr lang="en-ZA" sz="1700" dirty="0" smtClean="0"/>
              <a:t>includes the following:</a:t>
            </a:r>
          </a:p>
          <a:p>
            <a:pPr marL="642938" lvl="2" indent="-185738" algn="just" defTabSz="742950">
              <a:spcBef>
                <a:spcPts val="300"/>
              </a:spcBef>
              <a:buClr>
                <a:srgbClr val="B48138"/>
              </a:buClr>
              <a:buFont typeface="Arial" panose="020B0604020202020204" pitchFamily="34" charset="0"/>
              <a:buChar char="•"/>
              <a:defRPr/>
            </a:pPr>
            <a:r>
              <a:rPr lang="en-ZA" sz="1700" b="1" dirty="0"/>
              <a:t>Audits: </a:t>
            </a:r>
            <a:r>
              <a:rPr lang="en-ZA" sz="1700" dirty="0"/>
              <a:t>Audits were conducted in accordance with </a:t>
            </a:r>
            <a:r>
              <a:rPr lang="en-ZA" sz="1700" dirty="0" smtClean="0"/>
              <a:t>the standards </a:t>
            </a:r>
            <a:r>
              <a:rPr lang="en-ZA" sz="1700" dirty="0"/>
              <a:t>and requirements of the Institute of </a:t>
            </a:r>
            <a:r>
              <a:rPr lang="en-ZA" sz="1700" dirty="0" smtClean="0"/>
              <a:t>Internal Auditors </a:t>
            </a:r>
            <a:r>
              <a:rPr lang="en-ZA" sz="1700" dirty="0"/>
              <a:t>and the Department’s Audit Charter. The </a:t>
            </a:r>
            <a:r>
              <a:rPr lang="en-ZA" sz="1700" dirty="0" smtClean="0"/>
              <a:t>audit reports and </a:t>
            </a:r>
            <a:r>
              <a:rPr lang="en-ZA" sz="1700" dirty="0"/>
              <a:t>action plans to </a:t>
            </a:r>
            <a:r>
              <a:rPr lang="en-ZA" sz="1700" dirty="0" smtClean="0"/>
              <a:t>respond to audit findings are discussed by the </a:t>
            </a:r>
            <a:r>
              <a:rPr lang="en-ZA" sz="1700" dirty="0"/>
              <a:t>Audit </a:t>
            </a:r>
            <a:r>
              <a:rPr lang="en-ZA" sz="1700" dirty="0" smtClean="0"/>
              <a:t>Committee and </a:t>
            </a:r>
            <a:r>
              <a:rPr lang="en-ZA" sz="1700" dirty="0"/>
              <a:t>the Department’s top management, who </a:t>
            </a:r>
            <a:r>
              <a:rPr lang="en-ZA" sz="1700" dirty="0" smtClean="0"/>
              <a:t>takes necessary </a:t>
            </a:r>
            <a:r>
              <a:rPr lang="en-ZA" sz="1700" dirty="0"/>
              <a:t>corrective action to address </a:t>
            </a:r>
            <a:r>
              <a:rPr lang="en-ZA" sz="1700" dirty="0" smtClean="0"/>
              <a:t>identified deficiencies</a:t>
            </a:r>
            <a:r>
              <a:rPr lang="en-ZA" sz="1700" dirty="0"/>
              <a:t>. </a:t>
            </a:r>
            <a:endParaRPr lang="en-ZA" sz="1700" dirty="0" smtClean="0"/>
          </a:p>
          <a:p>
            <a:pPr marL="642938" lvl="2" indent="-185738" algn="just" defTabSz="742950">
              <a:spcBef>
                <a:spcPts val="300"/>
              </a:spcBef>
              <a:buClr>
                <a:srgbClr val="B48138"/>
              </a:buClr>
              <a:buFont typeface="Arial" panose="020B0604020202020204" pitchFamily="34" charset="0"/>
              <a:buChar char="•"/>
              <a:defRPr/>
            </a:pPr>
            <a:r>
              <a:rPr lang="en-ZA" sz="1700" b="1" dirty="0" smtClean="0"/>
              <a:t>Risk </a:t>
            </a:r>
            <a:r>
              <a:rPr lang="en-ZA" sz="1700" b="1" dirty="0"/>
              <a:t>and Ethics Management: </a:t>
            </a:r>
            <a:r>
              <a:rPr lang="en-ZA" sz="1700" dirty="0" smtClean="0"/>
              <a:t>DSD </a:t>
            </a:r>
            <a:r>
              <a:rPr lang="en-ZA" sz="1700" dirty="0"/>
              <a:t>has </a:t>
            </a:r>
            <a:r>
              <a:rPr lang="en-ZA" sz="1700" dirty="0" smtClean="0"/>
              <a:t>a functional </a:t>
            </a:r>
            <a:r>
              <a:rPr lang="en-ZA" sz="1700" dirty="0"/>
              <a:t>Risk and Ethics Management </a:t>
            </a:r>
            <a:r>
              <a:rPr lang="en-ZA" sz="1700" dirty="0" smtClean="0"/>
              <a:t>Committee (</a:t>
            </a:r>
            <a:r>
              <a:rPr lang="en-ZA" sz="1700" dirty="0"/>
              <a:t>REMC), which meets on a quarterly basis to review </a:t>
            </a:r>
            <a:r>
              <a:rPr lang="en-ZA" sz="1700" dirty="0" smtClean="0"/>
              <a:t>the progress </a:t>
            </a:r>
            <a:r>
              <a:rPr lang="en-ZA" sz="1700" dirty="0"/>
              <a:t>that the Department is making in addressing </a:t>
            </a:r>
            <a:r>
              <a:rPr lang="en-ZA" sz="1700" dirty="0" smtClean="0"/>
              <a:t>its risks.</a:t>
            </a:r>
          </a:p>
          <a:p>
            <a:pPr marL="642938" lvl="2" indent="-185738" algn="just" defTabSz="742950">
              <a:spcBef>
                <a:spcPts val="300"/>
              </a:spcBef>
              <a:buClr>
                <a:srgbClr val="B48138"/>
              </a:buClr>
              <a:buFont typeface="Arial" panose="020B0604020202020204" pitchFamily="34" charset="0"/>
              <a:buChar char="•"/>
              <a:defRPr/>
            </a:pPr>
            <a:r>
              <a:rPr lang="en-ZA" sz="1700" b="1" dirty="0"/>
              <a:t>Programme Performance Reporting and </a:t>
            </a:r>
            <a:r>
              <a:rPr lang="en-ZA" sz="1700" b="1" dirty="0" smtClean="0"/>
              <a:t>Performance Reviews</a:t>
            </a:r>
            <a:r>
              <a:rPr lang="en-ZA" sz="1700" dirty="0" smtClean="0"/>
              <a:t>: The </a:t>
            </a:r>
            <a:r>
              <a:rPr lang="en-ZA" sz="1700" dirty="0"/>
              <a:t>management of programme </a:t>
            </a:r>
            <a:r>
              <a:rPr lang="en-ZA" sz="1700" dirty="0" smtClean="0"/>
              <a:t>performance information has been institutionalised and performance reports are discussed by Senior Management Structures. DSD </a:t>
            </a:r>
            <a:r>
              <a:rPr lang="en-ZA" sz="1700" dirty="0"/>
              <a:t>has </a:t>
            </a:r>
            <a:r>
              <a:rPr lang="en-ZA" sz="1700" dirty="0" smtClean="0"/>
              <a:t>also institutionalized </a:t>
            </a:r>
            <a:r>
              <a:rPr lang="en-ZA" sz="1700" dirty="0"/>
              <a:t>Programme Performance </a:t>
            </a:r>
            <a:r>
              <a:rPr lang="en-ZA" sz="1700" dirty="0" smtClean="0"/>
              <a:t>Reviews, which provides </a:t>
            </a:r>
            <a:r>
              <a:rPr lang="en-ZA" sz="1700" dirty="0"/>
              <a:t>early warning system and identify </a:t>
            </a:r>
            <a:r>
              <a:rPr lang="en-ZA" sz="1700" dirty="0" smtClean="0"/>
              <a:t>barriers towards </a:t>
            </a:r>
            <a:r>
              <a:rPr lang="en-ZA" sz="1700" dirty="0"/>
              <a:t>the achievement of set targets. The </a:t>
            </a:r>
            <a:r>
              <a:rPr lang="en-ZA" sz="1700" dirty="0" smtClean="0"/>
              <a:t>reviews allow </a:t>
            </a:r>
            <a:r>
              <a:rPr lang="en-ZA" sz="1700" dirty="0"/>
              <a:t>managers to identify and implement measures </a:t>
            </a:r>
            <a:r>
              <a:rPr lang="en-ZA" sz="1700" dirty="0" smtClean="0"/>
              <a:t>to ensure </a:t>
            </a:r>
            <a:r>
              <a:rPr lang="en-ZA" sz="1700" dirty="0"/>
              <a:t>that the </a:t>
            </a:r>
            <a:r>
              <a:rPr lang="en-ZA" sz="1700" dirty="0" smtClean="0"/>
              <a:t>DSD </a:t>
            </a:r>
            <a:r>
              <a:rPr lang="en-ZA" sz="1700" dirty="0"/>
              <a:t>achieves all set </a:t>
            </a:r>
            <a:r>
              <a:rPr lang="en-ZA" sz="1700" dirty="0" smtClean="0"/>
              <a:t>targets. </a:t>
            </a:r>
          </a:p>
          <a:p>
            <a:pPr marL="185738" lvl="1" indent="-185738" algn="just" defTabSz="742950">
              <a:spcBef>
                <a:spcPts val="300"/>
              </a:spcBef>
              <a:buClr>
                <a:srgbClr val="B48138"/>
              </a:buClr>
              <a:buFont typeface="Arial" panose="020B0604020202020204" pitchFamily="34" charset="0"/>
              <a:buChar char="•"/>
              <a:defRPr/>
            </a:pPr>
            <a:endParaRPr lang="en-ZA" sz="1700" dirty="0"/>
          </a:p>
        </p:txBody>
      </p:sp>
      <p:sp>
        <p:nvSpPr>
          <p:cNvPr id="4" name="Rectangle 2"/>
          <p:cNvSpPr txBox="1">
            <a:spLocks noChangeArrowheads="1"/>
          </p:cNvSpPr>
          <p:nvPr/>
        </p:nvSpPr>
        <p:spPr bwMode="auto">
          <a:xfrm>
            <a:off x="0" y="151374"/>
            <a:ext cx="9905999" cy="495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ZA" sz="2400" b="1" kern="0" dirty="0" smtClean="0">
                <a:solidFill>
                  <a:srgbClr val="000000"/>
                </a:solidFill>
                <a:latin typeface="Arial Black" panose="020B0A04020102020204" pitchFamily="34" charset="0"/>
                <a:cs typeface="Arial" panose="020B0604020202020204" pitchFamily="34" charset="0"/>
              </a:rPr>
              <a:t>GOVERNANCE AND INSTITUTIONAL DEVELOPMENT</a:t>
            </a:r>
            <a:endParaRPr lang="en-US" sz="2800" b="1" kern="0" dirty="0">
              <a:solidFill>
                <a:srgbClr val="000000"/>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xmlns="" val="3671869890"/>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3126740" y="6071871"/>
            <a:ext cx="2311400" cy="365125"/>
          </a:xfrm>
          <a:prstGeom prst="rect">
            <a:avLst/>
          </a:prstGeom>
        </p:spPr>
        <p:txBody>
          <a:bodyPr/>
          <a:lstStyle/>
          <a:p>
            <a:pPr algn="ctr">
              <a:defRPr/>
            </a:pPr>
            <a:fld id="{04317E8F-016B-47A0-8C9F-04687A56FEA3}" type="slidenum">
              <a:rPr lang="en-GB" b="1" smtClean="0"/>
              <a:pPr algn="ctr">
                <a:defRPr/>
              </a:pPr>
              <a:t>15</a:t>
            </a:fld>
            <a:endParaRPr lang="en-GB" b="1" dirty="0"/>
          </a:p>
        </p:txBody>
      </p:sp>
      <p:sp>
        <p:nvSpPr>
          <p:cNvPr id="3" name="Rectangle 2"/>
          <p:cNvSpPr/>
          <p:nvPr/>
        </p:nvSpPr>
        <p:spPr>
          <a:xfrm>
            <a:off x="80467" y="646674"/>
            <a:ext cx="9721901" cy="5186035"/>
          </a:xfrm>
          <a:prstGeom prst="rect">
            <a:avLst/>
          </a:prstGeom>
        </p:spPr>
        <p:txBody>
          <a:bodyPr wrap="square">
            <a:spAutoFit/>
          </a:bodyPr>
          <a:lstStyle/>
          <a:p>
            <a:pPr marL="185738" lvl="1" indent="-185738" algn="just" defTabSz="742950">
              <a:spcBef>
                <a:spcPts val="300"/>
              </a:spcBef>
              <a:buClr>
                <a:srgbClr val="B48138"/>
              </a:buClr>
              <a:buFont typeface="Arial" panose="020B0604020202020204" pitchFamily="34" charset="0"/>
              <a:buChar char="•"/>
              <a:defRPr/>
            </a:pPr>
            <a:r>
              <a:rPr lang="en-ZA" sz="1700" b="1" dirty="0" smtClean="0"/>
              <a:t>Standard </a:t>
            </a:r>
            <a:r>
              <a:rPr lang="en-ZA" sz="1700" b="1" dirty="0"/>
              <a:t>Operating Procedures for all </a:t>
            </a:r>
            <a:r>
              <a:rPr lang="en-ZA" sz="1700" b="1" dirty="0" smtClean="0"/>
              <a:t>departmental support </a:t>
            </a:r>
            <a:r>
              <a:rPr lang="en-ZA" sz="1700" b="1" dirty="0"/>
              <a:t>functions: </a:t>
            </a:r>
            <a:r>
              <a:rPr lang="en-ZA" sz="1700" dirty="0" smtClean="0"/>
              <a:t>DSD </a:t>
            </a:r>
            <a:r>
              <a:rPr lang="en-ZA" sz="1700" dirty="0"/>
              <a:t>is </a:t>
            </a:r>
            <a:r>
              <a:rPr lang="en-ZA" sz="1700" dirty="0" smtClean="0"/>
              <a:t>developing and </a:t>
            </a:r>
            <a:r>
              <a:rPr lang="en-ZA" sz="1700" dirty="0"/>
              <a:t>reviewing all existing Standard Operating </a:t>
            </a:r>
            <a:r>
              <a:rPr lang="en-ZA" sz="1700" dirty="0" smtClean="0"/>
              <a:t>Procedures (</a:t>
            </a:r>
            <a:r>
              <a:rPr lang="en-ZA" sz="1700" dirty="0"/>
              <a:t>SOPs) for support services functions to improve </a:t>
            </a:r>
            <a:r>
              <a:rPr lang="en-ZA" sz="1700" dirty="0" smtClean="0"/>
              <a:t>service delivery</a:t>
            </a:r>
            <a:r>
              <a:rPr lang="en-ZA" sz="1700" dirty="0"/>
              <a:t>. The SOPs provide details on the </a:t>
            </a:r>
            <a:r>
              <a:rPr lang="en-ZA" sz="1700" dirty="0" smtClean="0"/>
              <a:t>requirements and </a:t>
            </a:r>
            <a:r>
              <a:rPr lang="en-ZA" sz="1700" dirty="0"/>
              <a:t>turn-around timelines for procurement of services </a:t>
            </a:r>
            <a:r>
              <a:rPr lang="en-ZA" sz="1700" dirty="0" smtClean="0"/>
              <a:t>as well </a:t>
            </a:r>
            <a:r>
              <a:rPr lang="en-ZA" sz="1700" dirty="0"/>
              <a:t>as development and submission of </a:t>
            </a:r>
            <a:r>
              <a:rPr lang="en-ZA" sz="1700" dirty="0" smtClean="0"/>
              <a:t>compliance reports</a:t>
            </a:r>
            <a:r>
              <a:rPr lang="en-ZA" sz="1700" dirty="0"/>
              <a:t>. Improved compliance will result in </a:t>
            </a:r>
            <a:r>
              <a:rPr lang="en-ZA" sz="1700" dirty="0" smtClean="0"/>
              <a:t>improved performance.</a:t>
            </a:r>
            <a:endParaRPr lang="en-ZA" sz="1700" dirty="0"/>
          </a:p>
          <a:p>
            <a:pPr marL="185738" lvl="1" indent="-185738" algn="just" defTabSz="742950">
              <a:spcBef>
                <a:spcPts val="300"/>
              </a:spcBef>
              <a:buClr>
                <a:srgbClr val="B48138"/>
              </a:buClr>
              <a:buFont typeface="Arial" panose="020B0604020202020204" pitchFamily="34" charset="0"/>
              <a:buChar char="•"/>
              <a:defRPr/>
            </a:pPr>
            <a:r>
              <a:rPr lang="en-ZA" sz="1700" b="1" dirty="0"/>
              <a:t>Alignment of individual performance agreements </a:t>
            </a:r>
            <a:r>
              <a:rPr lang="en-ZA" sz="1700" b="1" dirty="0" smtClean="0"/>
              <a:t>to institutional </a:t>
            </a:r>
            <a:r>
              <a:rPr lang="en-ZA" sz="1700" b="1" dirty="0"/>
              <a:t>plans</a:t>
            </a:r>
            <a:r>
              <a:rPr lang="en-ZA" sz="1700" dirty="0"/>
              <a:t>: The Performance Agreements of </a:t>
            </a:r>
            <a:r>
              <a:rPr lang="en-ZA" sz="1700" dirty="0" smtClean="0"/>
              <a:t>all Senior </a:t>
            </a:r>
            <a:r>
              <a:rPr lang="en-ZA" sz="1700" dirty="0"/>
              <a:t>Managers are being intrinsically linked to </a:t>
            </a:r>
            <a:r>
              <a:rPr lang="en-ZA" sz="1700" dirty="0" smtClean="0"/>
              <a:t>the specific </a:t>
            </a:r>
            <a:r>
              <a:rPr lang="en-ZA" sz="1700" dirty="0"/>
              <a:t>targets in the </a:t>
            </a:r>
            <a:r>
              <a:rPr lang="en-ZA" sz="1700" dirty="0" smtClean="0"/>
              <a:t>APP and </a:t>
            </a:r>
            <a:r>
              <a:rPr lang="en-ZA" sz="1700" dirty="0"/>
              <a:t>O</a:t>
            </a:r>
            <a:r>
              <a:rPr lang="en-ZA" sz="1700" dirty="0" smtClean="0"/>
              <a:t>perational Plans </a:t>
            </a:r>
            <a:r>
              <a:rPr lang="en-ZA" sz="1700" dirty="0"/>
              <a:t>of the </a:t>
            </a:r>
            <a:r>
              <a:rPr lang="en-ZA" sz="1700" dirty="0" smtClean="0"/>
              <a:t>DSD. </a:t>
            </a:r>
            <a:r>
              <a:rPr lang="en-ZA" sz="1700" dirty="0"/>
              <a:t>This alignment </a:t>
            </a:r>
            <a:r>
              <a:rPr lang="en-ZA" sz="1700" dirty="0" smtClean="0"/>
              <a:t>will improve </a:t>
            </a:r>
            <a:r>
              <a:rPr lang="en-ZA" sz="1700" dirty="0"/>
              <a:t>the management of performance at </a:t>
            </a:r>
            <a:r>
              <a:rPr lang="en-ZA" sz="1700" dirty="0" smtClean="0"/>
              <a:t>institutional and </a:t>
            </a:r>
            <a:r>
              <a:rPr lang="en-ZA" sz="1700" dirty="0"/>
              <a:t>individual </a:t>
            </a:r>
            <a:r>
              <a:rPr lang="en-ZA" sz="1700" dirty="0" smtClean="0"/>
              <a:t>level.</a:t>
            </a:r>
          </a:p>
          <a:p>
            <a:pPr marL="185738" lvl="1" indent="-185738" algn="just" defTabSz="742950">
              <a:spcBef>
                <a:spcPts val="300"/>
              </a:spcBef>
              <a:buClr>
                <a:srgbClr val="B48138"/>
              </a:buClr>
              <a:buFont typeface="Arial" panose="020B0604020202020204" pitchFamily="34" charset="0"/>
              <a:buChar char="•"/>
              <a:defRPr/>
            </a:pPr>
            <a:r>
              <a:rPr lang="en-ZA" sz="1700" b="1" dirty="0"/>
              <a:t>Directive on implementation of preventative controls: </a:t>
            </a:r>
            <a:r>
              <a:rPr lang="en-ZA" sz="1700" dirty="0" smtClean="0"/>
              <a:t>DSD </a:t>
            </a:r>
            <a:r>
              <a:rPr lang="en-ZA" sz="1700" dirty="0"/>
              <a:t>issued a directive to all its Senior Managers to implement Preventative Control Guides (PCG). These are guides developed by the Auditor-General of South Africa advising management on how to enhance the current financial management systems to utilise public resources effectively, efficiently and economically, and consequently receive positive audit outcome. </a:t>
            </a:r>
            <a:endParaRPr lang="en-ZA" sz="1700" dirty="0" smtClean="0"/>
          </a:p>
          <a:p>
            <a:pPr marL="185738" lvl="1" indent="-185738" algn="just" defTabSz="742950">
              <a:spcBef>
                <a:spcPts val="300"/>
              </a:spcBef>
              <a:buClr>
                <a:srgbClr val="B48138"/>
              </a:buClr>
              <a:buFont typeface="Arial" panose="020B0604020202020204" pitchFamily="34" charset="0"/>
              <a:buChar char="•"/>
              <a:defRPr/>
            </a:pPr>
            <a:r>
              <a:rPr lang="en-ZA" sz="1700" b="1" dirty="0" smtClean="0"/>
              <a:t>Planning</a:t>
            </a:r>
            <a:r>
              <a:rPr lang="en-ZA" sz="1700" b="1" dirty="0"/>
              <a:t>:</a:t>
            </a:r>
            <a:r>
              <a:rPr lang="en-ZA" sz="1700" dirty="0"/>
              <a:t> </a:t>
            </a:r>
            <a:r>
              <a:rPr lang="en-US" sz="1700" dirty="0"/>
              <a:t>During development of its plans, particularly the APP, the indicators and targets are subjected to SMART (Specific, Measurable, Attainable, Realistic, Time bound) principles to ensure that all commitments in the APP are achievable. We have also institutionalized planning across the DSD Portfolio for the first time against a common mantra supported by a Sector APP.</a:t>
            </a:r>
            <a:endParaRPr lang="en-ZA" sz="1700" dirty="0"/>
          </a:p>
          <a:p>
            <a:pPr marL="185738" lvl="1" indent="-185738" algn="just" defTabSz="742950">
              <a:spcBef>
                <a:spcPts val="300"/>
              </a:spcBef>
              <a:buClr>
                <a:srgbClr val="B48138"/>
              </a:buClr>
              <a:buFont typeface="Arial" panose="020B0604020202020204" pitchFamily="34" charset="0"/>
              <a:buChar char="•"/>
              <a:defRPr/>
            </a:pPr>
            <a:endParaRPr lang="en-ZA" sz="1500" dirty="0"/>
          </a:p>
        </p:txBody>
      </p:sp>
      <p:sp>
        <p:nvSpPr>
          <p:cNvPr id="4" name="Rectangle 2"/>
          <p:cNvSpPr txBox="1">
            <a:spLocks noChangeArrowheads="1"/>
          </p:cNvSpPr>
          <p:nvPr/>
        </p:nvSpPr>
        <p:spPr bwMode="auto">
          <a:xfrm>
            <a:off x="0" y="151374"/>
            <a:ext cx="9905999" cy="495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ZA" sz="2400" b="1" kern="0" dirty="0" smtClean="0">
                <a:solidFill>
                  <a:srgbClr val="000000"/>
                </a:solidFill>
                <a:latin typeface="Arial Black" panose="020B0A04020102020204" pitchFamily="34" charset="0"/>
                <a:cs typeface="Arial" panose="020B0604020202020204" pitchFamily="34" charset="0"/>
              </a:rPr>
              <a:t>GOVERNANCE AND INSTITUTIONAL DEVELOPMENT</a:t>
            </a:r>
            <a:endParaRPr lang="en-US" sz="2800" b="1" kern="0" dirty="0">
              <a:solidFill>
                <a:srgbClr val="000000"/>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xmlns="" val="1500412166"/>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132" y="110532"/>
            <a:ext cx="8543925" cy="453009"/>
          </a:xfrm>
        </p:spPr>
        <p:txBody>
          <a:bodyPr>
            <a:normAutofit/>
          </a:bodyPr>
          <a:lstStyle/>
          <a:p>
            <a:pPr algn="ctr"/>
            <a:r>
              <a:rPr lang="en-ZA" sz="2400" dirty="0">
                <a:latin typeface="Arial Black" panose="020B0A04020102020204" pitchFamily="34" charset="0"/>
              </a:rPr>
              <a:t>Social Assistance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835181974"/>
              </p:ext>
            </p:extLst>
          </p:nvPr>
        </p:nvGraphicFramePr>
        <p:xfrm>
          <a:off x="164124" y="521241"/>
          <a:ext cx="9566030" cy="5486400"/>
        </p:xfrm>
        <a:graphic>
          <a:graphicData uri="http://schemas.openxmlformats.org/drawingml/2006/table">
            <a:tbl>
              <a:tblPr firstRow="1" bandRow="1">
                <a:tableStyleId>{5C22544A-7EE6-4342-B048-85BDC9FD1C3A}</a:tableStyleId>
              </a:tblPr>
              <a:tblGrid>
                <a:gridCol w="4096377">
                  <a:extLst>
                    <a:ext uri="{9D8B030D-6E8A-4147-A177-3AD203B41FA5}">
                      <a16:colId xmlns:a16="http://schemas.microsoft.com/office/drawing/2014/main" xmlns="" val="1767784046"/>
                    </a:ext>
                  </a:extLst>
                </a:gridCol>
                <a:gridCol w="5469653">
                  <a:extLst>
                    <a:ext uri="{9D8B030D-6E8A-4147-A177-3AD203B41FA5}">
                      <a16:colId xmlns:a16="http://schemas.microsoft.com/office/drawing/2014/main" xmlns="" val="666388472"/>
                    </a:ext>
                  </a:extLst>
                </a:gridCol>
              </a:tblGrid>
              <a:tr h="263870">
                <a:tc gridSpan="2">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ZA" sz="1600" b="1" u="sng" baseline="0" dirty="0" smtClean="0"/>
                        <a:t>OUTCOME (OBJECT OF CHANGE)</a:t>
                      </a:r>
                      <a:r>
                        <a:rPr lang="en-ZA" sz="1600" b="1" baseline="0" dirty="0" smtClean="0"/>
                        <a:t>: </a:t>
                      </a:r>
                      <a:r>
                        <a:rPr kumimoji="0" lang="en-ZA" sz="1600" b="1" i="0" u="none" strike="noStrike" kern="1200" cap="none" spc="0" normalizeH="0" baseline="0" noProof="0" dirty="0" smtClean="0">
                          <a:ln>
                            <a:noFill/>
                          </a:ln>
                          <a:solidFill>
                            <a:prstClr val="white"/>
                          </a:solidFill>
                          <a:effectLst/>
                          <a:uLnTx/>
                          <a:uFillTx/>
                          <a:latin typeface="+mn-lt"/>
                          <a:ea typeface="+mn-ea"/>
                          <a:cs typeface="+mn-cs"/>
                        </a:rPr>
                        <a:t>Social </a:t>
                      </a:r>
                      <a:r>
                        <a:rPr kumimoji="0" lang="en-ZA" sz="1600" b="1" i="0" u="none" strike="noStrike" kern="1200" cap="none" spc="0" normalizeH="0" baseline="0" noProof="0" dirty="0">
                          <a:ln>
                            <a:noFill/>
                          </a:ln>
                          <a:solidFill>
                            <a:prstClr val="white"/>
                          </a:solidFill>
                          <a:effectLst/>
                          <a:uLnTx/>
                          <a:uFillTx/>
                          <a:latin typeface="+mn-lt"/>
                          <a:ea typeface="+mn-ea"/>
                          <a:cs typeface="+mn-cs"/>
                        </a:rPr>
                        <a:t>grants for eligible individuals</a:t>
                      </a:r>
                    </a:p>
                  </a:txBody>
                  <a:tcPr>
                    <a:solidFill>
                      <a:schemeClr val="accent2"/>
                    </a:solidFill>
                  </a:tcPr>
                </a:tc>
                <a:tc hMerge="1">
                  <a:txBody>
                    <a:bodyPr/>
                    <a:lstStyle/>
                    <a:p>
                      <a:endParaRPr lang="en-ZA" dirty="0"/>
                    </a:p>
                  </a:txBody>
                  <a:tcPr/>
                </a:tc>
                <a:extLst>
                  <a:ext uri="{0D108BD9-81ED-4DB2-BD59-A6C34878D82A}">
                    <a16:rowId xmlns:a16="http://schemas.microsoft.com/office/drawing/2014/main" xmlns="" val="3826287478"/>
                  </a:ext>
                </a:extLst>
              </a:tr>
              <a:tr h="441056">
                <a:tc>
                  <a:txBody>
                    <a:bodyPr/>
                    <a:lstStyle/>
                    <a:p>
                      <a:r>
                        <a:rPr lang="en-ZA" sz="1600" b="1" dirty="0"/>
                        <a:t>TARGET/INTERVENTION</a:t>
                      </a:r>
                    </a:p>
                    <a:p>
                      <a:r>
                        <a:rPr lang="en-ZA" sz="1600" b="1" dirty="0"/>
                        <a:t>What</a:t>
                      </a:r>
                      <a:r>
                        <a:rPr lang="en-ZA" sz="1600" b="1" baseline="0" dirty="0"/>
                        <a:t> did we develop/implement/reach? </a:t>
                      </a:r>
                      <a:endParaRPr lang="en-ZA" sz="1600" b="1" dirty="0"/>
                    </a:p>
                  </a:txBody>
                  <a:tcPr>
                    <a:solidFill>
                      <a:schemeClr val="accent2">
                        <a:lumMod val="40000"/>
                        <a:lumOff val="60000"/>
                      </a:schemeClr>
                    </a:solidFill>
                  </a:tcPr>
                </a:tc>
                <a:tc>
                  <a:txBody>
                    <a:bodyPr/>
                    <a:lstStyle/>
                    <a:p>
                      <a:r>
                        <a:rPr lang="en-ZA" sz="1600" b="1" dirty="0"/>
                        <a:t>ACHIEVEMENT</a:t>
                      </a:r>
                    </a:p>
                    <a:p>
                      <a:r>
                        <a:rPr lang="en-ZA" sz="1600" b="1" dirty="0"/>
                        <a:t>What</a:t>
                      </a:r>
                      <a:r>
                        <a:rPr lang="en-ZA" sz="1600" b="1" baseline="0" dirty="0"/>
                        <a:t> did we do?</a:t>
                      </a:r>
                      <a:endParaRPr lang="en-ZA" sz="1600" b="1" dirty="0"/>
                    </a:p>
                  </a:txBody>
                  <a:tcPr>
                    <a:solidFill>
                      <a:schemeClr val="accent2">
                        <a:lumMod val="40000"/>
                        <a:lumOff val="60000"/>
                      </a:schemeClr>
                    </a:solidFill>
                  </a:tcPr>
                </a:tc>
                <a:extLst>
                  <a:ext uri="{0D108BD9-81ED-4DB2-BD59-A6C34878D82A}">
                    <a16:rowId xmlns:a16="http://schemas.microsoft.com/office/drawing/2014/main" xmlns="" val="313742399"/>
                  </a:ext>
                </a:extLst>
              </a:tr>
              <a:tr h="414596">
                <a:tc>
                  <a:txBody>
                    <a:bodyPr/>
                    <a:lstStyle/>
                    <a:p>
                      <a:r>
                        <a:rPr lang="en-ZA" sz="1600" b="0" dirty="0"/>
                        <a:t>R200 629 475 000 allocated for Social Grants </a:t>
                      </a:r>
                    </a:p>
                  </a:txBody>
                  <a:tcPr>
                    <a:solidFill>
                      <a:schemeClr val="accent2">
                        <a:lumMod val="20000"/>
                        <a:lumOff val="80000"/>
                      </a:schemeClr>
                    </a:solidFill>
                  </a:tcPr>
                </a:tc>
                <a:tc>
                  <a:txBody>
                    <a:bodyPr/>
                    <a:lstStyle/>
                    <a:p>
                      <a:pPr marL="0" algn="l" defTabSz="742950" rtl="0" eaLnBrk="1" latinLnBrk="0" hangingPunct="1"/>
                      <a:r>
                        <a:rPr lang="en-ZA" sz="1600" b="0" kern="1200" dirty="0">
                          <a:solidFill>
                            <a:schemeClr val="dk1"/>
                          </a:solidFill>
                          <a:latin typeface="+mn-lt"/>
                          <a:ea typeface="+mn-ea"/>
                          <a:cs typeface="+mn-cs"/>
                        </a:rPr>
                        <a:t>A total of  R223 436 557 000 was transferred to SASSA between April 2020 and March 2021 </a:t>
                      </a:r>
                    </a:p>
                  </a:txBody>
                  <a:tcPr>
                    <a:solidFill>
                      <a:schemeClr val="accent2">
                        <a:lumMod val="20000"/>
                        <a:lumOff val="80000"/>
                      </a:schemeClr>
                    </a:solidFill>
                  </a:tcPr>
                </a:tc>
                <a:extLst>
                  <a:ext uri="{0D108BD9-81ED-4DB2-BD59-A6C34878D82A}">
                    <a16:rowId xmlns:a16="http://schemas.microsoft.com/office/drawing/2014/main" xmlns="" val="1420604602"/>
                  </a:ext>
                </a:extLst>
              </a:tr>
              <a:tr h="803450">
                <a:tc gridSpan="2">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ZA" sz="1600" b="1" u="sng" dirty="0"/>
                        <a:t>IMPACT</a:t>
                      </a:r>
                      <a:r>
                        <a:rPr lang="en-ZA" sz="1600" b="1" u="sng" baseline="0" dirty="0"/>
                        <a:t> OF THE INTERVENTION</a:t>
                      </a:r>
                      <a:r>
                        <a:rPr lang="en-ZA" sz="1600" b="1" baseline="0" dirty="0"/>
                        <a:t>: </a:t>
                      </a:r>
                    </a:p>
                    <a:p>
                      <a:pPr marL="342900" marR="0" lvl="0" indent="-34290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kern="1200" baseline="0" dirty="0" smtClean="0">
                          <a:solidFill>
                            <a:schemeClr val="dk1"/>
                          </a:solidFill>
                          <a:latin typeface="Arial" panose="020B0604020202020204" pitchFamily="34" charset="0"/>
                          <a:ea typeface="+mn-ea"/>
                          <a:cs typeface="Arial" panose="020B0604020202020204" pitchFamily="34" charset="0"/>
                        </a:rPr>
                        <a:t>DSD continued to oversee the management and administration of social grants by SASSA, and remained accountable for the over R220 billion received for the payment of social grants.</a:t>
                      </a:r>
                    </a:p>
                    <a:p>
                      <a:pPr marL="342900" marR="0" lvl="0" indent="-34290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kern="1200" baseline="0" dirty="0" smtClean="0">
                          <a:solidFill>
                            <a:schemeClr val="dk1"/>
                          </a:solidFill>
                          <a:latin typeface="Arial" panose="020B0604020202020204" pitchFamily="34" charset="0"/>
                          <a:ea typeface="+mn-ea"/>
                          <a:cs typeface="Arial" panose="020B0604020202020204" pitchFamily="34" charset="0"/>
                        </a:rPr>
                        <a:t>Social grants continue to be </a:t>
                      </a:r>
                      <a:r>
                        <a:rPr lang="en-ZA" sz="1600" b="0" kern="1200" baseline="0" dirty="0" smtClean="0">
                          <a:solidFill>
                            <a:schemeClr val="dk1"/>
                          </a:solidFill>
                          <a:latin typeface="Arial" panose="020B0604020202020204" pitchFamily="34" charset="0"/>
                          <a:ea typeface="+mn-ea"/>
                          <a:cs typeface="Arial" panose="020B0604020202020204" pitchFamily="34" charset="0"/>
                        </a:rPr>
                        <a:t>Government’s most effective measure for combating poverty and reducing inequalities, reaching over 18.4 million vulnerable South Africans.</a:t>
                      </a:r>
                    </a:p>
                    <a:p>
                      <a:pPr marL="342900" marR="0" lvl="0" indent="-34290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kern="1200" baseline="0" dirty="0" smtClean="0">
                          <a:solidFill>
                            <a:schemeClr val="dk1"/>
                          </a:solidFill>
                          <a:latin typeface="Arial" panose="020B0604020202020204" pitchFamily="34" charset="0"/>
                          <a:ea typeface="+mn-ea"/>
                          <a:cs typeface="Arial" panose="020B0604020202020204" pitchFamily="34" charset="0"/>
                        </a:rPr>
                        <a:t>In addition to the Social Grants, DSD provided an additional R50 billion Social Relief Package, consisting of the following:</a:t>
                      </a:r>
                      <a:endParaRPr lang="en-ZA" sz="1600" b="0" kern="1200" baseline="0" dirty="0" smtClean="0">
                        <a:solidFill>
                          <a:schemeClr val="dk1"/>
                        </a:solidFill>
                        <a:latin typeface="Arial" panose="020B0604020202020204" pitchFamily="34" charset="0"/>
                        <a:ea typeface="+mn-ea"/>
                        <a:cs typeface="Arial" panose="020B0604020202020204" pitchFamily="34" charset="0"/>
                      </a:endParaRPr>
                    </a:p>
                    <a:p>
                      <a:pPr marL="714375" marR="0" lvl="1" indent="-34290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kern="1200" baseline="0" dirty="0" smtClean="0">
                          <a:solidFill>
                            <a:schemeClr val="dk1"/>
                          </a:solidFill>
                          <a:latin typeface="Arial" panose="020B0604020202020204" pitchFamily="34" charset="0"/>
                          <a:ea typeface="+mn-ea"/>
                          <a:cs typeface="Arial" panose="020B0604020202020204" pitchFamily="34" charset="0"/>
                        </a:rPr>
                        <a:t>Caregiver Grant of R500 per month to each Child Support Grant (CSG) caregiver from June to October 2020 inclusive; </a:t>
                      </a:r>
                      <a:endParaRPr lang="en-ZA" sz="1600" b="0" kern="1200" baseline="0" dirty="0" smtClean="0">
                        <a:solidFill>
                          <a:schemeClr val="dk1"/>
                        </a:solidFill>
                        <a:latin typeface="Arial" panose="020B0604020202020204" pitchFamily="34" charset="0"/>
                        <a:ea typeface="+mn-ea"/>
                        <a:cs typeface="Arial" panose="020B0604020202020204" pitchFamily="34" charset="0"/>
                      </a:endParaRPr>
                    </a:p>
                    <a:p>
                      <a:pPr marL="714375" marR="0" lvl="1" indent="-34290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kern="1200" baseline="0" dirty="0" smtClean="0">
                          <a:solidFill>
                            <a:schemeClr val="dk1"/>
                          </a:solidFill>
                          <a:latin typeface="Arial" panose="020B0604020202020204" pitchFamily="34" charset="0"/>
                          <a:ea typeface="+mn-ea"/>
                          <a:cs typeface="Arial" panose="020B0604020202020204" pitchFamily="34" charset="0"/>
                        </a:rPr>
                        <a:t>COVID-19 Social Relief of Distress Grant of R350 per month to adults aged 18-59 with no income from May 2020 to April 2021.</a:t>
                      </a:r>
                      <a:endParaRPr lang="en-ZA" sz="1600" b="0" kern="1200" baseline="0" dirty="0" smtClean="0">
                        <a:solidFill>
                          <a:schemeClr val="dk1"/>
                        </a:solidFill>
                        <a:latin typeface="Arial" panose="020B0604020202020204" pitchFamily="34" charset="0"/>
                        <a:ea typeface="+mn-ea"/>
                        <a:cs typeface="Arial" panose="020B0604020202020204" pitchFamily="34" charset="0"/>
                      </a:endParaRPr>
                    </a:p>
                    <a:p>
                      <a:pPr marL="714375" marR="0" lvl="1" indent="-34290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kern="1200" baseline="0" dirty="0" smtClean="0">
                          <a:solidFill>
                            <a:schemeClr val="dk1"/>
                          </a:solidFill>
                          <a:latin typeface="Arial" panose="020B0604020202020204" pitchFamily="34" charset="0"/>
                          <a:ea typeface="+mn-ea"/>
                          <a:cs typeface="Arial" panose="020B0604020202020204" pitchFamily="34" charset="0"/>
                        </a:rPr>
                        <a:t>Top up of existing grants - The Old Age Grant, Disability Grant, Care Dependency Grant and Foster Child Grant were each topped up by R250 per month from May to October 2020 inclusive. The CSG was topped up by R300 per child in May 2020 only.</a:t>
                      </a:r>
                    </a:p>
                    <a:p>
                      <a:pPr marL="342900" marR="0" lvl="0" indent="-34290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b="0" dirty="0" smtClean="0">
                          <a:latin typeface="Arial" panose="020B0604020202020204" pitchFamily="34" charset="0"/>
                          <a:cs typeface="Arial" panose="020B0604020202020204" pitchFamily="34" charset="0"/>
                        </a:rPr>
                        <a:t>Social</a:t>
                      </a:r>
                      <a:r>
                        <a:rPr lang="en-ZA" sz="1600" b="0" baseline="0" dirty="0" smtClean="0">
                          <a:latin typeface="Arial" panose="020B0604020202020204" pitchFamily="34" charset="0"/>
                          <a:cs typeface="Arial" panose="020B0604020202020204" pitchFamily="34" charset="0"/>
                        </a:rPr>
                        <a:t> </a:t>
                      </a:r>
                      <a:r>
                        <a:rPr lang="en-ZA" sz="1600" b="0" baseline="0" dirty="0">
                          <a:latin typeface="Arial" panose="020B0604020202020204" pitchFamily="34" charset="0"/>
                          <a:cs typeface="Arial" panose="020B0604020202020204" pitchFamily="34" charset="0"/>
                        </a:rPr>
                        <a:t>grants proved to be the most effective mechanism available to government to cushion millions of the most vulnerable individuals and households from the dire socio-economic impact of COVID-19</a:t>
                      </a:r>
                      <a:endParaRPr lang="en-ZA" sz="1600" b="0" dirty="0"/>
                    </a:p>
                  </a:txBody>
                  <a:tcPr>
                    <a:solidFill>
                      <a:schemeClr val="accent2"/>
                    </a:solidFill>
                  </a:tcPr>
                </a:tc>
                <a:tc hMerge="1">
                  <a:txBody>
                    <a:bodyPr/>
                    <a:lstStyle/>
                    <a:p>
                      <a:endParaRPr lang="en-ZA" dirty="0"/>
                    </a:p>
                  </a:txBody>
                  <a:tcPr/>
                </a:tc>
                <a:extLst>
                  <a:ext uri="{0D108BD9-81ED-4DB2-BD59-A6C34878D82A}">
                    <a16:rowId xmlns:a16="http://schemas.microsoft.com/office/drawing/2014/main" xmlns="" val="499103009"/>
                  </a:ext>
                </a:extLst>
              </a:tr>
            </a:tbl>
          </a:graphicData>
        </a:graphic>
      </p:graphicFrame>
      <p:sp>
        <p:nvSpPr>
          <p:cNvPr id="6" name="Slide Number Placeholder 6"/>
          <p:cNvSpPr txBox="1">
            <a:spLocks/>
          </p:cNvSpPr>
          <p:nvPr/>
        </p:nvSpPr>
        <p:spPr>
          <a:xfrm>
            <a:off x="3532035" y="6007641"/>
            <a:ext cx="1878013" cy="29666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6EDE458-FE5D-A943-8B68-DF1632607E4A}" type="slidenum">
              <a:rPr lang="en-US" b="1"/>
              <a:pPr algn="ctr"/>
              <a:t>16</a:t>
            </a:fld>
            <a:endParaRPr lang="en-US" b="1" dirty="0"/>
          </a:p>
        </p:txBody>
      </p:sp>
    </p:spTree>
    <p:extLst>
      <p:ext uri="{BB962C8B-B14F-4D97-AF65-F5344CB8AC3E}">
        <p14:creationId xmlns:p14="http://schemas.microsoft.com/office/powerpoint/2010/main" xmlns="" val="9432082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3134055" y="6071871"/>
            <a:ext cx="2311400" cy="365125"/>
          </a:xfrm>
          <a:prstGeom prst="rect">
            <a:avLst/>
          </a:prstGeom>
        </p:spPr>
        <p:txBody>
          <a:bodyPr/>
          <a:lstStyle/>
          <a:p>
            <a:pPr algn="ctr">
              <a:defRPr/>
            </a:pPr>
            <a:fld id="{04317E8F-016B-47A0-8C9F-04687A56FEA3}" type="slidenum">
              <a:rPr lang="en-GB" b="1" smtClean="0"/>
              <a:pPr algn="ctr">
                <a:defRPr/>
              </a:pPr>
              <a:t>17</a:t>
            </a:fld>
            <a:endParaRPr lang="en-GB" b="1" dirty="0"/>
          </a:p>
        </p:txBody>
      </p:sp>
      <p:sp>
        <p:nvSpPr>
          <p:cNvPr id="3" name="Rectangle 2"/>
          <p:cNvSpPr/>
          <p:nvPr/>
        </p:nvSpPr>
        <p:spPr>
          <a:xfrm>
            <a:off x="401934" y="646674"/>
            <a:ext cx="9053565" cy="2893100"/>
          </a:xfrm>
          <a:prstGeom prst="rect">
            <a:avLst/>
          </a:prstGeom>
        </p:spPr>
        <p:txBody>
          <a:bodyPr wrap="square">
            <a:spAutoFit/>
          </a:bodyPr>
          <a:lstStyle/>
          <a:p>
            <a:pPr marL="185738" lvl="1" indent="-185738" algn="just" defTabSz="742950">
              <a:spcBef>
                <a:spcPts val="300"/>
              </a:spcBef>
              <a:buClr>
                <a:srgbClr val="B48138"/>
              </a:buClr>
              <a:buFont typeface="Arial" panose="020B0604020202020204" pitchFamily="34" charset="0"/>
              <a:buChar char="•"/>
              <a:defRPr/>
            </a:pPr>
            <a:r>
              <a:rPr lang="en-US" sz="1400" dirty="0" smtClean="0"/>
              <a:t>A study was conducted on the implementation and utilization of the R350 Special COVID-19 SRD Grant. </a:t>
            </a:r>
          </a:p>
          <a:p>
            <a:pPr marL="185738" lvl="1" indent="-185738" algn="just" defTabSz="742950">
              <a:spcBef>
                <a:spcPts val="300"/>
              </a:spcBef>
              <a:buClr>
                <a:srgbClr val="B48138"/>
              </a:buClr>
              <a:buFont typeface="Arial" panose="020B0604020202020204" pitchFamily="34" charset="0"/>
              <a:buChar char="•"/>
              <a:defRPr/>
            </a:pPr>
            <a:r>
              <a:rPr lang="en-US" sz="1400" dirty="0" smtClean="0"/>
              <a:t>The study found that the SRD Grant provided protection from severe poverty and contributed immensely to the reduction in inequality. </a:t>
            </a:r>
          </a:p>
          <a:p>
            <a:pPr marL="185738" lvl="1" indent="-185738" algn="just" defTabSz="742950">
              <a:spcBef>
                <a:spcPts val="300"/>
              </a:spcBef>
              <a:buClr>
                <a:srgbClr val="B48138"/>
              </a:buClr>
              <a:buFont typeface="Arial" panose="020B0604020202020204" pitchFamily="34" charset="0"/>
              <a:buChar char="•"/>
              <a:defRPr/>
            </a:pPr>
            <a:r>
              <a:rPr lang="en-ZA" sz="1400" b="1" dirty="0"/>
              <a:t>Massive protection against poverty</a:t>
            </a:r>
          </a:p>
          <a:p>
            <a:pPr marL="642938" lvl="2" indent="-185738" algn="just" defTabSz="742950">
              <a:spcBef>
                <a:spcPts val="300"/>
              </a:spcBef>
              <a:buClr>
                <a:srgbClr val="B48138"/>
              </a:buClr>
              <a:buFont typeface="Arial" panose="020B0604020202020204" pitchFamily="34" charset="0"/>
              <a:buChar char="•"/>
              <a:defRPr/>
            </a:pPr>
            <a:r>
              <a:rPr lang="en-ZA" sz="1400" dirty="0"/>
              <a:t>The 6 months relief package contributed to the largest reduction of poverty during this period of all the relief measures implemented (NC)</a:t>
            </a:r>
          </a:p>
          <a:p>
            <a:pPr marL="1100138" lvl="3" indent="-185738" algn="just" defTabSz="742950">
              <a:spcBef>
                <a:spcPts val="300"/>
              </a:spcBef>
              <a:buClr>
                <a:srgbClr val="B48138"/>
              </a:buClr>
              <a:buFont typeface="Arial" panose="020B0604020202020204" pitchFamily="34" charset="0"/>
              <a:buChar char="•"/>
              <a:defRPr/>
            </a:pPr>
            <a:r>
              <a:rPr lang="en-ZA" sz="1400" dirty="0" smtClean="0"/>
              <a:t>In particular, the CSG Caregivers grant and the SRD R350 grant together played the most significant role</a:t>
            </a:r>
          </a:p>
          <a:p>
            <a:pPr marL="642938" lvl="2" indent="-185738" algn="just" defTabSz="742950">
              <a:spcBef>
                <a:spcPts val="300"/>
              </a:spcBef>
              <a:buClr>
                <a:srgbClr val="B48138"/>
              </a:buClr>
              <a:buFont typeface="Arial" panose="020B0604020202020204" pitchFamily="34" charset="0"/>
              <a:buChar char="•"/>
              <a:defRPr/>
            </a:pPr>
            <a:r>
              <a:rPr lang="en-ZA" sz="1400" dirty="0" smtClean="0"/>
              <a:t>COVID-19 relief measures played a huge role in preventing the worsening of poverty and even resulted in reduction of poverty at the Food Poverty Line (ST)</a:t>
            </a:r>
          </a:p>
          <a:p>
            <a:pPr lvl="1"/>
            <a:endParaRPr lang="en-ZA" sz="1300" dirty="0">
              <a:cs typeface="Arial" panose="020B0604020202020204" pitchFamily="34" charset="0"/>
            </a:endParaRPr>
          </a:p>
          <a:p>
            <a:pPr marL="185738" lvl="1" indent="-185738" algn="just" defTabSz="742950">
              <a:spcBef>
                <a:spcPts val="300"/>
              </a:spcBef>
              <a:buClr>
                <a:srgbClr val="B48138"/>
              </a:buClr>
              <a:buFont typeface="Arial" panose="020B0604020202020204" pitchFamily="34" charset="0"/>
              <a:buChar char="•"/>
              <a:defRPr/>
            </a:pPr>
            <a:endParaRPr lang="en-US" sz="1400" dirty="0" smtClean="0"/>
          </a:p>
        </p:txBody>
      </p:sp>
      <p:sp>
        <p:nvSpPr>
          <p:cNvPr id="4" name="Rectangle 2"/>
          <p:cNvSpPr txBox="1">
            <a:spLocks noChangeArrowheads="1"/>
          </p:cNvSpPr>
          <p:nvPr/>
        </p:nvSpPr>
        <p:spPr bwMode="auto">
          <a:xfrm>
            <a:off x="0" y="151374"/>
            <a:ext cx="9905999" cy="495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ZA" sz="2400" b="1" kern="0" dirty="0" smtClean="0">
                <a:solidFill>
                  <a:srgbClr val="000000"/>
                </a:solidFill>
                <a:latin typeface="Arial Black" panose="020B0A04020102020204" pitchFamily="34" charset="0"/>
                <a:cs typeface="Arial" panose="020B0604020202020204" pitchFamily="34" charset="0"/>
              </a:rPr>
              <a:t>Social Assistance</a:t>
            </a:r>
            <a:endParaRPr lang="en-US" sz="2800" b="1" kern="0" dirty="0">
              <a:solidFill>
                <a:srgbClr val="000000"/>
              </a:solidFill>
              <a:latin typeface="Arial Black" panose="020B0A040201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585216" y="3078507"/>
            <a:ext cx="8639251" cy="2349371"/>
          </a:xfrm>
          <a:prstGeom prst="rect">
            <a:avLst/>
          </a:prstGeom>
        </p:spPr>
      </p:pic>
    </p:spTree>
    <p:extLst>
      <p:ext uri="{BB962C8B-B14F-4D97-AF65-F5344CB8AC3E}">
        <p14:creationId xmlns:p14="http://schemas.microsoft.com/office/powerpoint/2010/main" xmlns="" val="87047657"/>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3126740" y="6071871"/>
            <a:ext cx="2311400" cy="365125"/>
          </a:xfrm>
          <a:prstGeom prst="rect">
            <a:avLst/>
          </a:prstGeom>
        </p:spPr>
        <p:txBody>
          <a:bodyPr/>
          <a:lstStyle/>
          <a:p>
            <a:pPr algn="ctr">
              <a:defRPr/>
            </a:pPr>
            <a:fld id="{04317E8F-016B-47A0-8C9F-04687A56FEA3}" type="slidenum">
              <a:rPr lang="en-GB" b="1" smtClean="0"/>
              <a:pPr algn="ctr">
                <a:defRPr/>
              </a:pPr>
              <a:t>18</a:t>
            </a:fld>
            <a:endParaRPr lang="en-GB" b="1" dirty="0"/>
          </a:p>
        </p:txBody>
      </p:sp>
      <p:sp>
        <p:nvSpPr>
          <p:cNvPr id="3" name="Rectangle 2"/>
          <p:cNvSpPr/>
          <p:nvPr/>
        </p:nvSpPr>
        <p:spPr>
          <a:xfrm>
            <a:off x="426216" y="464972"/>
            <a:ext cx="9053565" cy="1369606"/>
          </a:xfrm>
          <a:prstGeom prst="rect">
            <a:avLst/>
          </a:prstGeom>
        </p:spPr>
        <p:txBody>
          <a:bodyPr wrap="square">
            <a:spAutoFit/>
          </a:bodyPr>
          <a:lstStyle/>
          <a:p>
            <a:pPr marL="185738" lvl="1" indent="-185738" algn="just" defTabSz="742950">
              <a:spcBef>
                <a:spcPts val="300"/>
              </a:spcBef>
              <a:buClr>
                <a:srgbClr val="B48138"/>
              </a:buClr>
              <a:buFont typeface="Arial" panose="020B0604020202020204" pitchFamily="34" charset="0"/>
              <a:buChar char="•"/>
              <a:defRPr/>
            </a:pPr>
            <a:r>
              <a:rPr lang="en-ZA" sz="1600" b="1" dirty="0" smtClean="0"/>
              <a:t>Reduction </a:t>
            </a:r>
            <a:r>
              <a:rPr lang="en-ZA" sz="1600" b="1" dirty="0"/>
              <a:t>in inequality</a:t>
            </a:r>
          </a:p>
          <a:p>
            <a:pPr marL="642938" lvl="2" indent="-185738" algn="just" defTabSz="742950">
              <a:spcBef>
                <a:spcPts val="300"/>
              </a:spcBef>
              <a:buClr>
                <a:srgbClr val="B48138"/>
              </a:buClr>
              <a:buFont typeface="Arial" panose="020B0604020202020204" pitchFamily="34" charset="0"/>
              <a:buChar char="•"/>
              <a:defRPr/>
            </a:pPr>
            <a:r>
              <a:rPr lang="en-ZA" sz="1600" dirty="0"/>
              <a:t>Without the Covid-19 Relief intervention our Gini would have increased from 0.64 to 0.67, but instead it decreased to 0.61 (ST)</a:t>
            </a:r>
          </a:p>
          <a:p>
            <a:pPr lvl="1"/>
            <a:endParaRPr lang="en-ZA" sz="1400" dirty="0">
              <a:cs typeface="Arial" panose="020B0604020202020204" pitchFamily="34" charset="0"/>
            </a:endParaRPr>
          </a:p>
          <a:p>
            <a:pPr marL="185738" lvl="1" indent="-185738" algn="just" defTabSz="742950">
              <a:spcBef>
                <a:spcPts val="300"/>
              </a:spcBef>
              <a:buClr>
                <a:srgbClr val="B48138"/>
              </a:buClr>
              <a:buFont typeface="Arial" panose="020B0604020202020204" pitchFamily="34" charset="0"/>
              <a:buChar char="•"/>
              <a:defRPr/>
            </a:pPr>
            <a:endParaRPr lang="en-US" sz="1600" dirty="0" smtClean="0"/>
          </a:p>
        </p:txBody>
      </p:sp>
      <p:sp>
        <p:nvSpPr>
          <p:cNvPr id="4" name="Rectangle 2"/>
          <p:cNvSpPr txBox="1">
            <a:spLocks noChangeArrowheads="1"/>
          </p:cNvSpPr>
          <p:nvPr/>
        </p:nvSpPr>
        <p:spPr bwMode="auto">
          <a:xfrm>
            <a:off x="0" y="151374"/>
            <a:ext cx="9905999" cy="495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ZA" sz="2400" b="1" kern="0" dirty="0" smtClean="0">
                <a:solidFill>
                  <a:srgbClr val="000000"/>
                </a:solidFill>
                <a:latin typeface="Arial Black" panose="020B0A04020102020204" pitchFamily="34" charset="0"/>
                <a:cs typeface="Arial" panose="020B0604020202020204" pitchFamily="34" charset="0"/>
              </a:rPr>
              <a:t>Social Assistance</a:t>
            </a:r>
            <a:endParaRPr lang="en-US" sz="2800" b="1" kern="0" dirty="0">
              <a:solidFill>
                <a:srgbClr val="000000"/>
              </a:solidFill>
              <a:latin typeface="Arial Black" panose="020B0A040201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555956" y="1269136"/>
            <a:ext cx="8697772" cy="1542155"/>
          </a:xfrm>
          <a:prstGeom prst="rect">
            <a:avLst/>
          </a:prstGeom>
        </p:spPr>
      </p:pic>
      <p:pic>
        <p:nvPicPr>
          <p:cNvPr id="8" name="Picture 7"/>
          <p:cNvPicPr>
            <a:picLocks noChangeAspect="1"/>
          </p:cNvPicPr>
          <p:nvPr/>
        </p:nvPicPr>
        <p:blipFill rotWithShape="1">
          <a:blip r:embed="rId3"/>
          <a:srcRect l="23139" t="21849" r="41669" b="40650"/>
          <a:stretch/>
        </p:blipFill>
        <p:spPr>
          <a:xfrm>
            <a:off x="885138" y="2811291"/>
            <a:ext cx="7786589" cy="3657600"/>
          </a:xfrm>
          <a:prstGeom prst="rect">
            <a:avLst/>
          </a:prstGeom>
        </p:spPr>
      </p:pic>
    </p:spTree>
    <p:extLst>
      <p:ext uri="{BB962C8B-B14F-4D97-AF65-F5344CB8AC3E}">
        <p14:creationId xmlns:p14="http://schemas.microsoft.com/office/powerpoint/2010/main" xmlns="" val="966023832"/>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3126740" y="6071871"/>
            <a:ext cx="2311400" cy="365125"/>
          </a:xfrm>
          <a:prstGeom prst="rect">
            <a:avLst/>
          </a:prstGeom>
        </p:spPr>
        <p:txBody>
          <a:bodyPr/>
          <a:lstStyle/>
          <a:p>
            <a:pPr algn="ctr">
              <a:defRPr/>
            </a:pPr>
            <a:fld id="{04317E8F-016B-47A0-8C9F-04687A56FEA3}" type="slidenum">
              <a:rPr lang="en-GB" b="1" smtClean="0"/>
              <a:pPr algn="ctr">
                <a:defRPr/>
              </a:pPr>
              <a:t>19</a:t>
            </a:fld>
            <a:endParaRPr lang="en-GB" b="1" dirty="0"/>
          </a:p>
        </p:txBody>
      </p:sp>
      <p:sp>
        <p:nvSpPr>
          <p:cNvPr id="3" name="Rectangle 2"/>
          <p:cNvSpPr/>
          <p:nvPr/>
        </p:nvSpPr>
        <p:spPr>
          <a:xfrm>
            <a:off x="401934" y="646674"/>
            <a:ext cx="9053565" cy="4962897"/>
          </a:xfrm>
          <a:prstGeom prst="rect">
            <a:avLst/>
          </a:prstGeom>
        </p:spPr>
        <p:txBody>
          <a:bodyPr wrap="square">
            <a:spAutoFit/>
          </a:bodyPr>
          <a:lstStyle/>
          <a:p>
            <a:pPr marL="185738" lvl="1" indent="-185738" algn="just" defTabSz="742950">
              <a:spcBef>
                <a:spcPts val="300"/>
              </a:spcBef>
              <a:buClr>
                <a:srgbClr val="B48138"/>
              </a:buClr>
              <a:buFont typeface="Arial" panose="020B0604020202020204" pitchFamily="34" charset="0"/>
              <a:buChar char="•"/>
              <a:defRPr/>
            </a:pPr>
            <a:r>
              <a:rPr lang="en-ZA" sz="1400" b="1" dirty="0">
                <a:latin typeface="Arial" panose="020B0604020202020204" pitchFamily="34" charset="0"/>
                <a:cs typeface="Arial" panose="020B0604020202020204" pitchFamily="34" charset="0"/>
              </a:rPr>
              <a:t>Social Grants and COVID-19 Relief Packages:  </a:t>
            </a:r>
          </a:p>
          <a:p>
            <a:pPr marL="642938" lvl="2" indent="-185738" algn="just" defTabSz="742950">
              <a:spcBef>
                <a:spcPts val="300"/>
              </a:spcBef>
              <a:buClr>
                <a:srgbClr val="B48138"/>
              </a:buClr>
              <a:buFont typeface="Arial" panose="020B0604020202020204" pitchFamily="34" charset="0"/>
              <a:buChar char="•"/>
              <a:defRPr/>
            </a:pPr>
            <a:r>
              <a:rPr lang="en-US" sz="1400" dirty="0"/>
              <a:t>DSD continued to oversee the management and administration of social grants by SASSA, and remained accountable for the over R220 billion received for the payment of social grants.</a:t>
            </a:r>
          </a:p>
          <a:p>
            <a:pPr marL="642938" lvl="2" indent="-185738" algn="just" defTabSz="742950">
              <a:spcBef>
                <a:spcPts val="300"/>
              </a:spcBef>
              <a:buClr>
                <a:srgbClr val="B48138"/>
              </a:buClr>
              <a:buFont typeface="Arial" panose="020B0604020202020204" pitchFamily="34" charset="0"/>
              <a:buChar char="•"/>
              <a:defRPr/>
            </a:pPr>
            <a:r>
              <a:rPr lang="en-US" sz="1400" dirty="0"/>
              <a:t>Social grants continue to be the </a:t>
            </a:r>
            <a:r>
              <a:rPr lang="en-ZA" sz="1400" dirty="0"/>
              <a:t>Government’s most effective measure for combating poverty and </a:t>
            </a:r>
            <a:r>
              <a:rPr lang="en-ZA" sz="1400" dirty="0" smtClean="0"/>
              <a:t>inequality, </a:t>
            </a:r>
            <a:r>
              <a:rPr lang="en-ZA" sz="1400" dirty="0"/>
              <a:t>reaching over 18.4 million vulnerable South Africans.</a:t>
            </a:r>
          </a:p>
          <a:p>
            <a:pPr marL="642938" lvl="2" indent="-185738" algn="just" defTabSz="742950">
              <a:spcBef>
                <a:spcPts val="300"/>
              </a:spcBef>
              <a:buClr>
                <a:srgbClr val="B48138"/>
              </a:buClr>
              <a:buFont typeface="Arial" panose="020B0604020202020204" pitchFamily="34" charset="0"/>
              <a:buChar char="•"/>
              <a:defRPr/>
            </a:pPr>
            <a:r>
              <a:rPr lang="en-US" sz="1400" dirty="0"/>
              <a:t>In addition to the Social Grants, the Department provided an additional R50 billion Social Relief Package, consisting of the following:</a:t>
            </a:r>
            <a:endParaRPr lang="en-ZA" sz="1400" dirty="0"/>
          </a:p>
          <a:p>
            <a:pPr marL="642938" lvl="2" indent="-185738" algn="just" defTabSz="742950">
              <a:spcBef>
                <a:spcPts val="300"/>
              </a:spcBef>
              <a:buClr>
                <a:srgbClr val="B48138"/>
              </a:buClr>
              <a:buFont typeface="Arial" panose="020B0604020202020204" pitchFamily="34" charset="0"/>
              <a:buChar char="•"/>
              <a:defRPr/>
            </a:pPr>
            <a:r>
              <a:rPr lang="en-US" sz="1400" i="1" dirty="0"/>
              <a:t>Caregiver </a:t>
            </a:r>
            <a:r>
              <a:rPr lang="en-US" sz="1400" i="1" dirty="0" smtClean="0"/>
              <a:t> Grant </a:t>
            </a:r>
            <a:r>
              <a:rPr lang="en-US" sz="1400" i="1" dirty="0"/>
              <a:t>of R500 per month to each Child Support Grant (CSG) caregiver from June to October 2020 inclusive; </a:t>
            </a:r>
            <a:endParaRPr lang="en-ZA" sz="1400" i="1" dirty="0"/>
          </a:p>
          <a:p>
            <a:pPr marL="642938" lvl="2" indent="-185738" algn="just" defTabSz="742950">
              <a:spcBef>
                <a:spcPts val="300"/>
              </a:spcBef>
              <a:buClr>
                <a:srgbClr val="B48138"/>
              </a:buClr>
              <a:buFont typeface="Arial" panose="020B0604020202020204" pitchFamily="34" charset="0"/>
              <a:buChar char="•"/>
              <a:defRPr/>
            </a:pPr>
            <a:r>
              <a:rPr lang="en-US" sz="1400" i="1" dirty="0"/>
              <a:t>COVID-19 Social Relief of Distress </a:t>
            </a:r>
            <a:r>
              <a:rPr lang="en-US" sz="1400" i="1" dirty="0" smtClean="0"/>
              <a:t>Grant of </a:t>
            </a:r>
            <a:r>
              <a:rPr lang="en-US" sz="1400" i="1" dirty="0"/>
              <a:t>R350 per month to adults aged 18-59 with no income from May 2020 to April 2021.</a:t>
            </a:r>
            <a:endParaRPr lang="en-ZA" sz="1400" i="1" dirty="0"/>
          </a:p>
          <a:p>
            <a:pPr marL="642938" lvl="2" indent="-185738" algn="just" defTabSz="742950">
              <a:spcBef>
                <a:spcPts val="300"/>
              </a:spcBef>
              <a:buClr>
                <a:srgbClr val="B48138"/>
              </a:buClr>
              <a:buFont typeface="Arial" panose="020B0604020202020204" pitchFamily="34" charset="0"/>
              <a:buChar char="•"/>
              <a:defRPr/>
            </a:pPr>
            <a:r>
              <a:rPr lang="en-US" sz="1400" dirty="0"/>
              <a:t>Top up of existing grants - The Old Age Grant, Disability Grant, Care Dependency Grant and Foster Child Grant were each topped up by R250 per month from May to October 2020 inclusive. The CSG was topped up by R300 per child in May 2020 only.</a:t>
            </a:r>
          </a:p>
          <a:p>
            <a:pPr marL="185738" lvl="1" indent="-185738" algn="just" defTabSz="742950">
              <a:spcBef>
                <a:spcPts val="300"/>
              </a:spcBef>
              <a:buClr>
                <a:srgbClr val="B48138"/>
              </a:buClr>
              <a:buFont typeface="Arial" panose="020B0604020202020204" pitchFamily="34" charset="0"/>
              <a:buChar char="•"/>
              <a:defRPr/>
            </a:pPr>
            <a:r>
              <a:rPr lang="en-ZA" sz="1400" b="1" dirty="0">
                <a:latin typeface="Arial" panose="020B0604020202020204" pitchFamily="34" charset="0"/>
                <a:cs typeface="Arial" panose="020B0604020202020204" pitchFamily="34" charset="0"/>
              </a:rPr>
              <a:t>Comprehensive Social Security Reforms:</a:t>
            </a:r>
          </a:p>
          <a:p>
            <a:pPr marL="642938" lvl="2" indent="-185738" algn="just" defTabSz="742950">
              <a:spcBef>
                <a:spcPts val="300"/>
              </a:spcBef>
              <a:buClr>
                <a:srgbClr val="B48138"/>
              </a:buClr>
              <a:buFont typeface="Arial" panose="020B0604020202020204" pitchFamily="34" charset="0"/>
              <a:buChar char="•"/>
              <a:defRPr/>
            </a:pPr>
            <a:r>
              <a:rPr lang="en-ZA" sz="1400" dirty="0"/>
              <a:t>The DSD continued to formulate policies and legislative proposals for contributory income support aimed at protecting households against life cycle risks.</a:t>
            </a:r>
          </a:p>
          <a:p>
            <a:pPr marL="642938" lvl="2" indent="-185738" algn="just" defTabSz="742950">
              <a:spcBef>
                <a:spcPts val="300"/>
              </a:spcBef>
              <a:buClr>
                <a:srgbClr val="B48138"/>
              </a:buClr>
              <a:buFont typeface="Arial" panose="020B0604020202020204" pitchFamily="34" charset="0"/>
              <a:buChar char="•"/>
              <a:defRPr/>
            </a:pPr>
            <a:r>
              <a:rPr lang="en-ZA" sz="1400" dirty="0"/>
              <a:t>These policy reforms are intended to create a social security system that covers everyone in the country, ensuring that those who are unable to support themselves are provided with social grants, while those in both formal and informal employment are provided with an institutional platform to make mandatory and voluntary contributions to cover themselves and their families against these life cycle risks.</a:t>
            </a:r>
          </a:p>
        </p:txBody>
      </p:sp>
      <p:sp>
        <p:nvSpPr>
          <p:cNvPr id="4" name="Rectangle 2"/>
          <p:cNvSpPr txBox="1">
            <a:spLocks noChangeArrowheads="1"/>
          </p:cNvSpPr>
          <p:nvPr/>
        </p:nvSpPr>
        <p:spPr bwMode="auto">
          <a:xfrm>
            <a:off x="0" y="151374"/>
            <a:ext cx="9905999" cy="495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ZA" sz="2400" b="1" kern="0" dirty="0">
                <a:solidFill>
                  <a:srgbClr val="000000"/>
                </a:solidFill>
                <a:latin typeface="Arial Black" panose="020B0A04020102020204" pitchFamily="34" charset="0"/>
                <a:cs typeface="Arial" panose="020B0604020202020204" pitchFamily="34" charset="0"/>
              </a:rPr>
              <a:t>High Level Achievement – Comprehensive Social Security </a:t>
            </a:r>
            <a:endParaRPr lang="en-US" sz="2800" b="1" kern="0" dirty="0">
              <a:solidFill>
                <a:srgbClr val="000000"/>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xmlns="" val="858218121"/>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61387"/>
            <a:ext cx="8915400" cy="411161"/>
          </a:xfrm>
        </p:spPr>
        <p:txBody>
          <a:bodyPr>
            <a:noAutofit/>
          </a:bodyPr>
          <a:lstStyle/>
          <a:p>
            <a:pPr algn="ctr"/>
            <a:r>
              <a:rPr lang="en-GB" altLang="en-US" sz="4000" b="1" dirty="0">
                <a:solidFill>
                  <a:srgbClr val="000000"/>
                </a:solidFill>
                <a:latin typeface="Arial Black" panose="020B0A04020102020204" pitchFamily="34" charset="0"/>
                <a:cs typeface="Arial" panose="020B0604020202020204" pitchFamily="34" charset="0"/>
              </a:rPr>
              <a:t>PURPOSE</a:t>
            </a:r>
          </a:p>
        </p:txBody>
      </p:sp>
      <p:sp>
        <p:nvSpPr>
          <p:cNvPr id="3" name="Content Placeholder 2"/>
          <p:cNvSpPr>
            <a:spLocks noGrp="1"/>
          </p:cNvSpPr>
          <p:nvPr>
            <p:ph idx="1"/>
          </p:nvPr>
        </p:nvSpPr>
        <p:spPr>
          <a:xfrm>
            <a:off x="420413" y="868289"/>
            <a:ext cx="8990287" cy="4639309"/>
          </a:xfrm>
        </p:spPr>
        <p:txBody>
          <a:bodyPr>
            <a:noAutofit/>
          </a:bodyPr>
          <a:lstStyle/>
          <a:p>
            <a:pPr marL="0" indent="0" algn="just">
              <a:buNone/>
              <a:defRPr/>
            </a:pPr>
            <a:endParaRPr lang="en-US" sz="2800" dirty="0">
              <a:latin typeface="Arial" panose="020B0604020202020204" pitchFamily="34" charset="0"/>
              <a:ea typeface="ヒラギノ角ゴ Pro W3" pitchFamily="1" charset="-128"/>
              <a:cs typeface="Arial" panose="020B0604020202020204" pitchFamily="34" charset="0"/>
            </a:endParaRPr>
          </a:p>
          <a:p>
            <a:pPr marL="0" indent="0" algn="just">
              <a:buNone/>
              <a:defRPr/>
            </a:pPr>
            <a:endParaRPr lang="en-US" sz="2800" dirty="0">
              <a:latin typeface="Arial" panose="020B0604020202020204" pitchFamily="34" charset="0"/>
              <a:ea typeface="ヒラギノ角ゴ Pro W3" pitchFamily="1" charset="-128"/>
              <a:cs typeface="Arial" panose="020B0604020202020204" pitchFamily="34" charset="0"/>
            </a:endParaRPr>
          </a:p>
          <a:p>
            <a:pPr marL="0" indent="0" algn="just">
              <a:buNone/>
              <a:defRPr/>
            </a:pPr>
            <a:r>
              <a:rPr lang="en-US" sz="2800" dirty="0">
                <a:latin typeface="Arial" panose="020B0604020202020204" pitchFamily="34" charset="0"/>
                <a:ea typeface="ヒラギノ角ゴ Pro W3" pitchFamily="1" charset="-128"/>
                <a:cs typeface="Arial" panose="020B0604020202020204" pitchFamily="34" charset="0"/>
              </a:rPr>
              <a:t>To inform the </a:t>
            </a:r>
            <a:r>
              <a:rPr lang="en-US" sz="2800" dirty="0" smtClean="0">
                <a:latin typeface="Arial" panose="020B0604020202020204" pitchFamily="34" charset="0"/>
                <a:ea typeface="ヒラギノ角ゴ Pro W3" pitchFamily="1" charset="-128"/>
                <a:cs typeface="Arial" panose="020B0604020202020204" pitchFamily="34" charset="0"/>
              </a:rPr>
              <a:t>Select </a:t>
            </a:r>
            <a:r>
              <a:rPr lang="en-US" sz="2800" dirty="0">
                <a:latin typeface="Arial" panose="020B0604020202020204" pitchFamily="34" charset="0"/>
                <a:ea typeface="ヒラギノ角ゴ Pro W3" pitchFamily="1" charset="-128"/>
                <a:cs typeface="Arial" panose="020B0604020202020204" pitchFamily="34" charset="0"/>
              </a:rPr>
              <a:t>Committee on </a:t>
            </a:r>
            <a:r>
              <a:rPr lang="en-US" sz="2800" dirty="0" smtClean="0">
                <a:latin typeface="Arial" panose="020B0604020202020204" pitchFamily="34" charset="0"/>
                <a:ea typeface="ヒラギノ角ゴ Pro W3" pitchFamily="1" charset="-128"/>
                <a:cs typeface="Arial" panose="020B0604020202020204" pitchFamily="34" charset="0"/>
              </a:rPr>
              <a:t>Health and Social Services </a:t>
            </a:r>
            <a:r>
              <a:rPr lang="en-US" sz="2800" dirty="0">
                <a:latin typeface="Arial" panose="020B0604020202020204" pitchFamily="34" charset="0"/>
                <a:ea typeface="ヒラギノ角ゴ Pro W3" pitchFamily="1" charset="-128"/>
                <a:cs typeface="Arial" panose="020B0604020202020204" pitchFamily="34" charset="0"/>
              </a:rPr>
              <a:t>of the Department’s programme performance against its pre-determined objectives and expenditure during the 2020/21 financial year  </a:t>
            </a:r>
          </a:p>
          <a:p>
            <a:pPr marL="0" indent="0" algn="just">
              <a:buNone/>
              <a:defRPr/>
            </a:pPr>
            <a:endParaRPr lang="en-US" sz="2800" dirty="0">
              <a:latin typeface="Arial" panose="020B0604020202020204" pitchFamily="34" charset="0"/>
              <a:ea typeface="ヒラギノ角ゴ Pro W3" pitchFamily="1" charset="-128"/>
              <a:cs typeface="Arial" panose="020B0604020202020204" pitchFamily="34" charset="0"/>
            </a:endParaRPr>
          </a:p>
        </p:txBody>
      </p:sp>
      <p:sp>
        <p:nvSpPr>
          <p:cNvPr id="6" name="Slide Number Placeholder 5"/>
          <p:cNvSpPr>
            <a:spLocks noGrp="1"/>
          </p:cNvSpPr>
          <p:nvPr>
            <p:ph type="sldNum" sz="quarter" idx="4294967295"/>
          </p:nvPr>
        </p:nvSpPr>
        <p:spPr>
          <a:xfrm>
            <a:off x="3169602" y="6088856"/>
            <a:ext cx="2311400" cy="365125"/>
          </a:xfrm>
          <a:prstGeom prst="rect">
            <a:avLst/>
          </a:prstGeom>
        </p:spPr>
        <p:txBody>
          <a:bodyPr/>
          <a:lstStyle/>
          <a:p>
            <a:pPr algn="ctr"/>
            <a:fld id="{E6EDE458-FE5D-A943-8B68-DF1632607E4A}" type="slidenum">
              <a:rPr lang="en-US" b="1" smtClean="0"/>
              <a:pPr algn="ctr"/>
              <a:t>2</a:t>
            </a:fld>
            <a:endParaRPr lang="en-US" b="1" dirty="0"/>
          </a:p>
        </p:txBody>
      </p:sp>
    </p:spTree>
    <p:extLst>
      <p:ext uri="{BB962C8B-B14F-4D97-AF65-F5344CB8AC3E}">
        <p14:creationId xmlns:p14="http://schemas.microsoft.com/office/powerpoint/2010/main" xmlns="" val="37704672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3126740" y="6071871"/>
            <a:ext cx="2311400" cy="365125"/>
          </a:xfrm>
          <a:prstGeom prst="rect">
            <a:avLst/>
          </a:prstGeom>
        </p:spPr>
        <p:txBody>
          <a:bodyPr/>
          <a:lstStyle/>
          <a:p>
            <a:pPr algn="ctr">
              <a:defRPr/>
            </a:pPr>
            <a:fld id="{04317E8F-016B-47A0-8C9F-04687A56FEA3}" type="slidenum">
              <a:rPr lang="en-GB" b="1" smtClean="0"/>
              <a:pPr algn="ctr">
                <a:defRPr/>
              </a:pPr>
              <a:t>20</a:t>
            </a:fld>
            <a:endParaRPr lang="en-GB" b="1" dirty="0"/>
          </a:p>
        </p:txBody>
      </p:sp>
      <p:sp>
        <p:nvSpPr>
          <p:cNvPr id="3" name="Rectangle 2"/>
          <p:cNvSpPr/>
          <p:nvPr/>
        </p:nvSpPr>
        <p:spPr>
          <a:xfrm>
            <a:off x="502418" y="631197"/>
            <a:ext cx="9198793" cy="5224507"/>
          </a:xfrm>
          <a:prstGeom prst="rect">
            <a:avLst/>
          </a:prstGeom>
        </p:spPr>
        <p:txBody>
          <a:bodyPr wrap="square">
            <a:spAutoFit/>
          </a:bodyPr>
          <a:lstStyle/>
          <a:p>
            <a:pPr marL="185738" lvl="1" indent="-185738" algn="just" defTabSz="742950">
              <a:spcBef>
                <a:spcPts val="300"/>
              </a:spcBef>
              <a:buClr>
                <a:srgbClr val="B48138"/>
              </a:buClr>
              <a:buFont typeface="Arial" panose="020B0604020202020204" pitchFamily="34" charset="0"/>
              <a:buChar char="•"/>
              <a:defRPr/>
            </a:pPr>
            <a:r>
              <a:rPr lang="en-ZA" sz="1600" b="1" dirty="0">
                <a:latin typeface="Arial" panose="020B0604020202020204" pitchFamily="34" charset="0"/>
                <a:cs typeface="Arial" panose="020B0604020202020204" pitchFamily="34" charset="0"/>
              </a:rPr>
              <a:t>Comprehensive Social Security Reforms (cont.):</a:t>
            </a:r>
          </a:p>
          <a:p>
            <a:pPr marL="0" lvl="1" algn="just" defTabSz="742950">
              <a:spcBef>
                <a:spcPts val="300"/>
              </a:spcBef>
              <a:buClr>
                <a:srgbClr val="B48138"/>
              </a:buClr>
              <a:defRPr/>
            </a:pPr>
            <a:r>
              <a:rPr lang="en-ZA" sz="1500" dirty="0"/>
              <a:t>In pursuit of these reforms, the Department developed the following policies:</a:t>
            </a:r>
          </a:p>
          <a:p>
            <a:pPr marL="642938" lvl="2" indent="-185738" algn="just" defTabSz="742950">
              <a:spcBef>
                <a:spcPts val="300"/>
              </a:spcBef>
              <a:buClr>
                <a:srgbClr val="B48138"/>
              </a:buClr>
              <a:buFont typeface="Arial" panose="020B0604020202020204" pitchFamily="34" charset="0"/>
              <a:buChar char="•"/>
              <a:defRPr/>
            </a:pPr>
            <a:r>
              <a:rPr lang="en-ZA" sz="1500" dirty="0"/>
              <a:t>A draft policy proposal for the Basic Income Grant. The policy proposal focusses primarily on the provision of income support to unemployed working age individuals between 18 and 59 years, who currently do not have access to social assistance.</a:t>
            </a:r>
          </a:p>
          <a:p>
            <a:pPr marL="642938" lvl="2" indent="-185738" algn="just" defTabSz="742950">
              <a:spcBef>
                <a:spcPts val="300"/>
              </a:spcBef>
              <a:buClr>
                <a:srgbClr val="B48138"/>
              </a:buClr>
              <a:buFont typeface="Arial" panose="020B0604020202020204" pitchFamily="34" charset="0"/>
              <a:buChar char="•"/>
              <a:defRPr/>
            </a:pPr>
            <a:r>
              <a:rPr lang="en-ZA" sz="1500" dirty="0"/>
              <a:t>Two inter-related policy reports, one on Maternal Benefits and the other on Policy Options for the Linking of Child Support Grant Beneficiaries to other government services were costed. </a:t>
            </a:r>
          </a:p>
          <a:p>
            <a:pPr marL="642938" lvl="2" indent="-185738" algn="just" defTabSz="742950">
              <a:spcBef>
                <a:spcPts val="300"/>
              </a:spcBef>
              <a:buClr>
                <a:srgbClr val="B48138"/>
              </a:buClr>
              <a:buFont typeface="Arial" panose="020B0604020202020204" pitchFamily="34" charset="0"/>
              <a:buChar char="•"/>
              <a:defRPr/>
            </a:pPr>
            <a:r>
              <a:rPr lang="en-ZA" sz="1500" dirty="0"/>
              <a:t>The Maternal Benefits Policy work is motivated by a recognition of the importance of the first 1000 days in a child’s life, and the role that poverty and deprivation in the antenatal period plays in the early development of the child from birth onwards. </a:t>
            </a:r>
          </a:p>
          <a:p>
            <a:pPr marL="642938" lvl="2" indent="-185738" algn="just" defTabSz="742950">
              <a:spcBef>
                <a:spcPts val="300"/>
              </a:spcBef>
              <a:buClr>
                <a:srgbClr val="B48138"/>
              </a:buClr>
              <a:buFont typeface="Arial" panose="020B0604020202020204" pitchFamily="34" charset="0"/>
              <a:buChar char="•"/>
              <a:defRPr/>
            </a:pPr>
            <a:r>
              <a:rPr lang="en-ZA" sz="1500" dirty="0"/>
              <a:t>The Policy on Linking Children Grants Beneficiaries will integrate social welfare services, education, and health within the cash transfer context, through improved access and cooperation, alongside economic support.</a:t>
            </a:r>
          </a:p>
          <a:p>
            <a:pPr marL="642938" lvl="2" indent="-185738" algn="just" defTabSz="742950">
              <a:spcBef>
                <a:spcPts val="300"/>
              </a:spcBef>
              <a:buClr>
                <a:srgbClr val="B48138"/>
              </a:buClr>
              <a:buFont typeface="Arial" panose="020B0604020202020204" pitchFamily="34" charset="0"/>
              <a:buChar char="•"/>
              <a:defRPr/>
            </a:pPr>
            <a:r>
              <a:rPr lang="en-ZA" sz="1500" dirty="0"/>
              <a:t>The Green Paper on Comprehensive Social Security Reforms, which makes proposals for the </a:t>
            </a:r>
            <a:r>
              <a:rPr lang="en-ZA" sz="1500" dirty="0" smtClean="0"/>
              <a:t>introduction of a National Social Security Fund and significant overhaul </a:t>
            </a:r>
            <a:r>
              <a:rPr lang="en-ZA" sz="1500" dirty="0"/>
              <a:t>of </a:t>
            </a:r>
            <a:r>
              <a:rPr lang="en-ZA" sz="1500" dirty="0" smtClean="0"/>
              <a:t>the current institutional framework for </a:t>
            </a:r>
            <a:r>
              <a:rPr lang="en-ZA" sz="1500" dirty="0"/>
              <a:t>social </a:t>
            </a:r>
            <a:r>
              <a:rPr lang="en-ZA" sz="1500" dirty="0" smtClean="0"/>
              <a:t>security. </a:t>
            </a:r>
            <a:endParaRPr lang="en-ZA" sz="1500" dirty="0"/>
          </a:p>
          <a:p>
            <a:pPr marL="642938" lvl="2" indent="-185738" algn="just" defTabSz="742950">
              <a:spcBef>
                <a:spcPts val="300"/>
              </a:spcBef>
              <a:buClr>
                <a:srgbClr val="B48138"/>
              </a:buClr>
              <a:buFont typeface="Arial" panose="020B0604020202020204" pitchFamily="34" charset="0"/>
              <a:buChar char="•"/>
              <a:defRPr/>
            </a:pPr>
            <a:r>
              <a:rPr lang="en-ZA" sz="1500" dirty="0"/>
              <a:t>The reforms will create a social security system that covers everyone in the country, ensuring that those who are unable to support themselves are provided with social grants, while those in both formal and informal employment are provided with an institutional platform to make mandatory and voluntary contributions to cover themselves and their families in the event of their retirement, death or disability. </a:t>
            </a:r>
          </a:p>
        </p:txBody>
      </p:sp>
      <p:sp>
        <p:nvSpPr>
          <p:cNvPr id="4" name="Rectangle 2"/>
          <p:cNvSpPr txBox="1">
            <a:spLocks noChangeArrowheads="1"/>
          </p:cNvSpPr>
          <p:nvPr/>
        </p:nvSpPr>
        <p:spPr bwMode="auto">
          <a:xfrm>
            <a:off x="0" y="151374"/>
            <a:ext cx="10005848" cy="495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ZA" sz="2400" b="1" kern="0" dirty="0">
                <a:solidFill>
                  <a:srgbClr val="000000"/>
                </a:solidFill>
                <a:latin typeface="Arial Black" panose="020B0A04020102020204" pitchFamily="34" charset="0"/>
                <a:cs typeface="Arial" panose="020B0604020202020204" pitchFamily="34" charset="0"/>
              </a:rPr>
              <a:t>High Level Achievements – Comprehensive Social Security </a:t>
            </a:r>
            <a:endParaRPr lang="en-US" sz="2800" b="1" kern="0" dirty="0">
              <a:solidFill>
                <a:srgbClr val="000000"/>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xmlns="" val="352652418"/>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3126740" y="6071871"/>
            <a:ext cx="2311400" cy="365125"/>
          </a:xfrm>
          <a:prstGeom prst="rect">
            <a:avLst/>
          </a:prstGeom>
        </p:spPr>
        <p:txBody>
          <a:bodyPr/>
          <a:lstStyle/>
          <a:p>
            <a:pPr algn="ctr">
              <a:defRPr/>
            </a:pPr>
            <a:fld id="{04317E8F-016B-47A0-8C9F-04687A56FEA3}" type="slidenum">
              <a:rPr lang="en-GB" b="1" smtClean="0"/>
              <a:pPr algn="ctr">
                <a:defRPr/>
              </a:pPr>
              <a:t>21</a:t>
            </a:fld>
            <a:endParaRPr lang="en-GB" b="1" dirty="0"/>
          </a:p>
        </p:txBody>
      </p:sp>
      <p:sp>
        <p:nvSpPr>
          <p:cNvPr id="3" name="Rectangle 2"/>
          <p:cNvSpPr/>
          <p:nvPr/>
        </p:nvSpPr>
        <p:spPr>
          <a:xfrm>
            <a:off x="422031" y="631197"/>
            <a:ext cx="9279180" cy="5016758"/>
          </a:xfrm>
          <a:prstGeom prst="rect">
            <a:avLst/>
          </a:prstGeom>
        </p:spPr>
        <p:txBody>
          <a:bodyPr wrap="square">
            <a:spAutoFit/>
          </a:bodyPr>
          <a:lstStyle/>
          <a:p>
            <a:pPr marL="0" lvl="1" algn="just" defTabSz="742950">
              <a:spcBef>
                <a:spcPts val="300"/>
              </a:spcBef>
              <a:buClr>
                <a:srgbClr val="B48138"/>
              </a:buClr>
              <a:defRPr/>
            </a:pPr>
            <a:r>
              <a:rPr lang="en-ZA" sz="1500" dirty="0"/>
              <a:t>In addition, the following legislation were processed </a:t>
            </a:r>
          </a:p>
          <a:p>
            <a:pPr marL="0" lvl="1" algn="just" defTabSz="742950">
              <a:spcBef>
                <a:spcPts val="300"/>
              </a:spcBef>
              <a:buClr>
                <a:srgbClr val="B48138"/>
              </a:buClr>
              <a:defRPr/>
            </a:pPr>
            <a:r>
              <a:rPr lang="en-ZA" sz="1500" b="1" dirty="0">
                <a:latin typeface="Arial" panose="020B0604020202020204" pitchFamily="34" charset="0"/>
                <a:cs typeface="Arial" panose="020B0604020202020204" pitchFamily="34" charset="0"/>
              </a:rPr>
              <a:t>Social Assistance Amendment Act:</a:t>
            </a:r>
          </a:p>
          <a:p>
            <a:pPr marL="642938" lvl="2" indent="-185738" algn="just" defTabSz="742950">
              <a:spcBef>
                <a:spcPts val="300"/>
              </a:spcBef>
              <a:buClr>
                <a:srgbClr val="B48138"/>
              </a:buClr>
              <a:buFont typeface="Arial" panose="020B0604020202020204" pitchFamily="34" charset="0"/>
              <a:buChar char="•"/>
              <a:defRPr/>
            </a:pPr>
            <a:r>
              <a:rPr lang="en-ZA" sz="1500" dirty="0"/>
              <a:t>The Bill was passed by Parliament in October 2020 and assented to by the President in December 2020. The Bill paves the way for the introduction of the </a:t>
            </a:r>
            <a:r>
              <a:rPr lang="en-ZA" sz="1500" dirty="0" smtClean="0"/>
              <a:t>Extended Child </a:t>
            </a:r>
            <a:r>
              <a:rPr lang="en-ZA" sz="1500" dirty="0"/>
              <a:t>Support Grant (CSG) top-up policy whereby Orphans living with family members will receive a </a:t>
            </a:r>
            <a:r>
              <a:rPr lang="en-ZA" sz="1500" dirty="0" smtClean="0"/>
              <a:t>top up on their CSG</a:t>
            </a:r>
            <a:r>
              <a:rPr lang="en-ZA" sz="1500" dirty="0"/>
              <a:t>. </a:t>
            </a:r>
          </a:p>
          <a:p>
            <a:pPr marL="642938" lvl="2" indent="-185738" algn="just" defTabSz="742950">
              <a:spcBef>
                <a:spcPts val="300"/>
              </a:spcBef>
              <a:buClr>
                <a:srgbClr val="B48138"/>
              </a:buClr>
              <a:buFont typeface="Arial" panose="020B0604020202020204" pitchFamily="34" charset="0"/>
              <a:buChar char="•"/>
              <a:defRPr/>
            </a:pPr>
            <a:r>
              <a:rPr lang="en-US" sz="1500" dirty="0"/>
              <a:t>The Bill also removed the reconsideration process within SASSA. </a:t>
            </a:r>
            <a:r>
              <a:rPr lang="en-US" sz="1500" dirty="0" smtClean="0"/>
              <a:t>Once regulations are in place, applicants and </a:t>
            </a:r>
            <a:r>
              <a:rPr lang="en-US" sz="1500" dirty="0"/>
              <a:t>beneficiaries </a:t>
            </a:r>
            <a:r>
              <a:rPr lang="en-US" sz="1500" dirty="0" smtClean="0"/>
              <a:t>will be able to </a:t>
            </a:r>
            <a:r>
              <a:rPr lang="en-US" sz="1500" dirty="0"/>
              <a:t>appeal directly to the Independent Tribunal for Social Assistance Appeals, which allows for quicker access to </a:t>
            </a:r>
            <a:r>
              <a:rPr lang="en-US" sz="1500" dirty="0" smtClean="0"/>
              <a:t>appeals, and thus </a:t>
            </a:r>
            <a:r>
              <a:rPr lang="en-US" sz="1500" dirty="0"/>
              <a:t>will improve access to administrative justice for thousands of applicant and/or beneficiaries.</a:t>
            </a:r>
          </a:p>
          <a:p>
            <a:pPr marL="642938" lvl="2" indent="-185738" algn="just" defTabSz="742950">
              <a:spcBef>
                <a:spcPts val="300"/>
              </a:spcBef>
              <a:buClr>
                <a:srgbClr val="B48138"/>
              </a:buClr>
              <a:buFont typeface="Arial" panose="020B0604020202020204" pitchFamily="34" charset="0"/>
              <a:buChar char="•"/>
              <a:defRPr/>
            </a:pPr>
            <a:r>
              <a:rPr lang="en-US" sz="1500" dirty="0"/>
              <a:t>The President proclaimed Chapter 4 of the Bill, which establishes an Inspectorate for Social Assistance, to act as a robust institution to protect the integrity of the social assistance system.</a:t>
            </a:r>
          </a:p>
          <a:p>
            <a:pPr marL="642938" lvl="2" indent="-185738" algn="just" defTabSz="742950">
              <a:spcBef>
                <a:spcPts val="300"/>
              </a:spcBef>
              <a:buClr>
                <a:srgbClr val="B48138"/>
              </a:buClr>
              <a:buFont typeface="Arial" panose="020B0604020202020204" pitchFamily="34" charset="0"/>
              <a:buChar char="•"/>
              <a:defRPr/>
            </a:pPr>
            <a:r>
              <a:rPr lang="en-US" sz="1500" dirty="0"/>
              <a:t>The Inspectorate will put measures in place to ensure that SASSA develops and implements appropriate systems and programmes to prevent and combat fraud so that only deserving applicants receive social grants, and this is done  in the most effective and efficient way.</a:t>
            </a:r>
            <a:endParaRPr lang="en-ZA" sz="1500" dirty="0"/>
          </a:p>
          <a:p>
            <a:pPr marL="185738" lvl="1" indent="-185738" algn="just" defTabSz="742950">
              <a:spcBef>
                <a:spcPts val="300"/>
              </a:spcBef>
              <a:buClr>
                <a:srgbClr val="B48138"/>
              </a:buClr>
              <a:buFont typeface="Arial" panose="020B0604020202020204" pitchFamily="34" charset="0"/>
              <a:buChar char="•"/>
              <a:defRPr/>
            </a:pPr>
            <a:r>
              <a:rPr lang="en-US" sz="1500" b="1" dirty="0">
                <a:latin typeface="Arial" panose="020B0604020202020204" pitchFamily="34" charset="0"/>
                <a:cs typeface="Arial" panose="020B0604020202020204" pitchFamily="34" charset="0"/>
              </a:rPr>
              <a:t>Fund Raising Amendment Bill: </a:t>
            </a:r>
          </a:p>
          <a:p>
            <a:pPr marL="642938" lvl="2" indent="-185738" algn="just" defTabSz="742950">
              <a:spcBef>
                <a:spcPts val="300"/>
              </a:spcBef>
              <a:buClr>
                <a:srgbClr val="B48138"/>
              </a:buClr>
              <a:buFont typeface="Arial" panose="020B0604020202020204" pitchFamily="34" charset="0"/>
              <a:buChar char="•"/>
              <a:defRPr/>
            </a:pPr>
            <a:r>
              <a:rPr lang="en-ZA" sz="1500" dirty="0"/>
              <a:t>The Bill was tabled in Parliament. The amendments are intended to address the fragmentation and inefficiency that currently exists in the processes of responding to disasters in the country. </a:t>
            </a:r>
          </a:p>
          <a:p>
            <a:pPr marL="642938" lvl="2" indent="-185738" algn="just" defTabSz="742950">
              <a:spcBef>
                <a:spcPts val="300"/>
              </a:spcBef>
              <a:buClr>
                <a:srgbClr val="B48138"/>
              </a:buClr>
              <a:buFont typeface="Arial" panose="020B0604020202020204" pitchFamily="34" charset="0"/>
              <a:buChar char="•"/>
              <a:defRPr/>
            </a:pPr>
            <a:r>
              <a:rPr lang="en-ZA" sz="1500" dirty="0"/>
              <a:t>This will contribute to improving the capacity of the state, by promoting greater efficiency and coherence in the management and use of disaster relief, while also promoting adherence to the PFMA.`</a:t>
            </a:r>
            <a:endParaRPr lang="en-ZA" sz="1500" b="1"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bwMode="auto">
          <a:xfrm>
            <a:off x="0" y="151374"/>
            <a:ext cx="10005848" cy="495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ZA" sz="2400" b="1" kern="0" dirty="0">
                <a:solidFill>
                  <a:srgbClr val="000000"/>
                </a:solidFill>
                <a:latin typeface="Arial Black" panose="020B0A04020102020204" pitchFamily="34" charset="0"/>
                <a:cs typeface="Arial" panose="020B0604020202020204" pitchFamily="34" charset="0"/>
              </a:rPr>
              <a:t>High Level Achievements – Comprehensive Social Security </a:t>
            </a:r>
            <a:endParaRPr lang="en-US" sz="2800" b="1" kern="0" dirty="0">
              <a:solidFill>
                <a:srgbClr val="000000"/>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xmlns="" val="1263307137"/>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3126740" y="6071871"/>
            <a:ext cx="2311400" cy="365125"/>
          </a:xfrm>
          <a:prstGeom prst="rect">
            <a:avLst/>
          </a:prstGeom>
        </p:spPr>
        <p:txBody>
          <a:bodyPr/>
          <a:lstStyle/>
          <a:p>
            <a:pPr algn="ctr">
              <a:defRPr/>
            </a:pPr>
            <a:fld id="{04317E8F-016B-47A0-8C9F-04687A56FEA3}" type="slidenum">
              <a:rPr lang="en-GB" b="1" smtClean="0"/>
              <a:pPr algn="ctr">
                <a:defRPr/>
              </a:pPr>
              <a:t>22</a:t>
            </a:fld>
            <a:endParaRPr lang="en-GB" b="1" dirty="0"/>
          </a:p>
        </p:txBody>
      </p:sp>
      <p:sp>
        <p:nvSpPr>
          <p:cNvPr id="3" name="Rectangle 2"/>
          <p:cNvSpPr/>
          <p:nvPr/>
        </p:nvSpPr>
        <p:spPr>
          <a:xfrm>
            <a:off x="261257" y="495300"/>
            <a:ext cx="9214339" cy="4824398"/>
          </a:xfrm>
          <a:prstGeom prst="rect">
            <a:avLst/>
          </a:prstGeom>
        </p:spPr>
        <p:txBody>
          <a:bodyPr wrap="square">
            <a:spAutoFit/>
          </a:bodyPr>
          <a:lstStyle/>
          <a:p>
            <a:pPr marL="185738" lvl="1" indent="-185738" algn="just" defTabSz="742950">
              <a:spcBef>
                <a:spcPts val="600"/>
              </a:spcBef>
              <a:buClr>
                <a:srgbClr val="B48138"/>
              </a:buClr>
              <a:buFont typeface="Arial" panose="020B0604020202020204" pitchFamily="34" charset="0"/>
              <a:buChar char="•"/>
              <a:defRPr/>
            </a:pPr>
            <a:r>
              <a:rPr lang="en-US" sz="1500" b="1" dirty="0">
                <a:latin typeface="Arial" panose="020B0604020202020204" pitchFamily="34" charset="0"/>
                <a:cs typeface="Arial" panose="020B0604020202020204" pitchFamily="34" charset="0"/>
              </a:rPr>
              <a:t>Introduction and roll-out of the ECD-Presidential Stimulus Relief Fund; </a:t>
            </a:r>
          </a:p>
          <a:p>
            <a:pPr marL="642938" lvl="2" indent="-185738" algn="just" defTabSz="742950">
              <a:spcBef>
                <a:spcPts val="300"/>
              </a:spcBef>
              <a:buClr>
                <a:srgbClr val="B48138"/>
              </a:buClr>
              <a:buFont typeface="Arial" panose="020B0604020202020204" pitchFamily="34" charset="0"/>
              <a:buChar char="•"/>
              <a:defRPr/>
            </a:pPr>
            <a:r>
              <a:rPr lang="en-ZA" sz="1500" dirty="0"/>
              <a:t>DSD received the Presidential ECD Stimulus Relief Fund of R496 million, towards supplementing the income generated by the ECD services through subsidising the cost of employment, help restoring the provision of ECD services, support continued operation and reduce the risk of permanent closure.</a:t>
            </a:r>
          </a:p>
          <a:p>
            <a:pPr marL="642938" lvl="2" indent="-185738" algn="just" defTabSz="742950">
              <a:spcBef>
                <a:spcPts val="300"/>
              </a:spcBef>
              <a:buClr>
                <a:srgbClr val="B48138"/>
              </a:buClr>
              <a:buFont typeface="Arial" panose="020B0604020202020204" pitchFamily="34" charset="0"/>
              <a:buChar char="•"/>
              <a:defRPr/>
            </a:pPr>
            <a:r>
              <a:rPr lang="en-ZA" sz="1500" dirty="0"/>
              <a:t>The programme is aimed at providing income support to the ECD workforce by paying a once off payment of </a:t>
            </a:r>
            <a:r>
              <a:rPr lang="en-ZA" sz="1500" dirty="0" smtClean="0"/>
              <a:t>R4 100 </a:t>
            </a:r>
            <a:r>
              <a:rPr lang="en-ZA" sz="1500" dirty="0"/>
              <a:t>per ECD practitioner/workforce in all ECD programmes affected by the pandemic in order to ensure that ECD services remain operational.</a:t>
            </a:r>
          </a:p>
          <a:p>
            <a:pPr marL="642938" lvl="2" indent="-185738" algn="just" defTabSz="742950">
              <a:spcBef>
                <a:spcPts val="300"/>
              </a:spcBef>
              <a:buClr>
                <a:srgbClr val="B48138"/>
              </a:buClr>
              <a:buFont typeface="Arial" panose="020B0604020202020204" pitchFamily="34" charset="0"/>
              <a:buChar char="•"/>
              <a:defRPr/>
            </a:pPr>
            <a:r>
              <a:rPr lang="en-ZA" sz="1500" dirty="0"/>
              <a:t>At the end of the reporting period, over R100 million was dispersed to all ECD services that have been found eligible for this programme. </a:t>
            </a:r>
          </a:p>
          <a:p>
            <a:pPr marL="642938" lvl="2" indent="-185738" algn="just" defTabSz="742950">
              <a:spcBef>
                <a:spcPts val="300"/>
              </a:spcBef>
              <a:buClr>
                <a:srgbClr val="B48138"/>
              </a:buClr>
              <a:buFont typeface="Arial" panose="020B0604020202020204" pitchFamily="34" charset="0"/>
              <a:buChar char="•"/>
              <a:defRPr/>
            </a:pPr>
            <a:r>
              <a:rPr lang="en-ZA" sz="1500" dirty="0"/>
              <a:t>A total of 28 283 applications from ECD services were received with 126 283 workforce for this programme. More applications were received from female ECD operators, with majority of them being African.</a:t>
            </a:r>
          </a:p>
          <a:p>
            <a:pPr marL="185738" lvl="1" indent="-185738" algn="just" defTabSz="742950">
              <a:spcBef>
                <a:spcPts val="600"/>
              </a:spcBef>
              <a:buClr>
                <a:srgbClr val="B48138"/>
              </a:buClr>
              <a:buFont typeface="Arial" panose="020B0604020202020204" pitchFamily="34" charset="0"/>
              <a:buChar char="•"/>
              <a:defRPr/>
            </a:pPr>
            <a:r>
              <a:rPr lang="en-ZA" sz="1500" b="1" dirty="0">
                <a:latin typeface="Arial" panose="020B0604020202020204" pitchFamily="34" charset="0"/>
                <a:cs typeface="Arial" panose="020B0604020202020204" pitchFamily="34" charset="0"/>
              </a:rPr>
              <a:t>The launch of the </a:t>
            </a:r>
            <a:r>
              <a:rPr lang="en-ZA" sz="1500" b="1" dirty="0" err="1">
                <a:latin typeface="Arial" panose="020B0604020202020204" pitchFamily="34" charset="0"/>
                <a:cs typeface="Arial" panose="020B0604020202020204" pitchFamily="34" charset="0"/>
              </a:rPr>
              <a:t>Vangasali</a:t>
            </a:r>
            <a:r>
              <a:rPr lang="en-ZA" sz="1500" b="1" dirty="0">
                <a:latin typeface="Arial" panose="020B0604020202020204" pitchFamily="34" charset="0"/>
                <a:cs typeface="Arial" panose="020B0604020202020204" pitchFamily="34" charset="0"/>
              </a:rPr>
              <a:t> Campaign aimed at “Finding every ECD”.</a:t>
            </a:r>
          </a:p>
          <a:p>
            <a:pPr marL="642938" lvl="2" indent="-185738" algn="just" defTabSz="742950">
              <a:spcBef>
                <a:spcPts val="300"/>
              </a:spcBef>
              <a:buClr>
                <a:srgbClr val="B48138"/>
              </a:buClr>
              <a:buFont typeface="Arial" panose="020B0604020202020204" pitchFamily="34" charset="0"/>
              <a:buChar char="•"/>
              <a:defRPr/>
            </a:pPr>
            <a:r>
              <a:rPr lang="en-ZA" sz="1500" dirty="0">
                <a:solidFill>
                  <a:prstClr val="black"/>
                </a:solidFill>
              </a:rPr>
              <a:t>During the reporting period the Department launched the </a:t>
            </a:r>
            <a:r>
              <a:rPr lang="en-ZA" sz="1500" dirty="0" err="1">
                <a:solidFill>
                  <a:prstClr val="black"/>
                </a:solidFill>
              </a:rPr>
              <a:t>Vangasali</a:t>
            </a:r>
            <a:r>
              <a:rPr lang="en-ZA" sz="1500" dirty="0">
                <a:solidFill>
                  <a:prstClr val="black"/>
                </a:solidFill>
              </a:rPr>
              <a:t> Campaign which contributes towards the NDP target of providing universal access to ECD services</a:t>
            </a:r>
          </a:p>
          <a:p>
            <a:pPr marL="642938" lvl="2" indent="-185738" algn="just" defTabSz="742950">
              <a:spcBef>
                <a:spcPts val="300"/>
              </a:spcBef>
              <a:buClr>
                <a:srgbClr val="B48138"/>
              </a:buClr>
              <a:buFont typeface="Arial" panose="020B0604020202020204" pitchFamily="34" charset="0"/>
              <a:buChar char="•"/>
              <a:defRPr/>
            </a:pPr>
            <a:r>
              <a:rPr lang="en-ZA" sz="1500" dirty="0">
                <a:solidFill>
                  <a:prstClr val="black"/>
                </a:solidFill>
              </a:rPr>
              <a:t>The campaign promotes the registration of ECD centre and ensuring that children in these </a:t>
            </a:r>
            <a:r>
              <a:rPr lang="en-ZA" sz="1500" dirty="0" err="1">
                <a:solidFill>
                  <a:prstClr val="black"/>
                </a:solidFill>
              </a:rPr>
              <a:t>centers</a:t>
            </a:r>
            <a:r>
              <a:rPr lang="en-ZA" sz="1500" dirty="0">
                <a:solidFill>
                  <a:prstClr val="black"/>
                </a:solidFill>
              </a:rPr>
              <a:t> are supported and provided with quality programmes.  </a:t>
            </a:r>
          </a:p>
          <a:p>
            <a:pPr marL="642938" lvl="2" indent="-185738" algn="just" defTabSz="742950">
              <a:spcBef>
                <a:spcPts val="300"/>
              </a:spcBef>
              <a:buClr>
                <a:srgbClr val="B48138"/>
              </a:buClr>
              <a:buFont typeface="Arial" panose="020B0604020202020204" pitchFamily="34" charset="0"/>
              <a:buChar char="•"/>
              <a:defRPr/>
            </a:pPr>
            <a:r>
              <a:rPr lang="en-ZA" sz="1500" dirty="0">
                <a:solidFill>
                  <a:prstClr val="black"/>
                </a:solidFill>
              </a:rPr>
              <a:t>Through this campaign, a total 52 000 ECD services were registered on the </a:t>
            </a:r>
            <a:r>
              <a:rPr lang="en-ZA" sz="1500" dirty="0" err="1">
                <a:solidFill>
                  <a:prstClr val="black"/>
                </a:solidFill>
              </a:rPr>
              <a:t>Vangasali</a:t>
            </a:r>
            <a:r>
              <a:rPr lang="en-ZA" sz="1500" dirty="0">
                <a:solidFill>
                  <a:prstClr val="black"/>
                </a:solidFill>
              </a:rPr>
              <a:t> databases.</a:t>
            </a:r>
            <a:r>
              <a:rPr lang="en-US" sz="1500" b="1" dirty="0">
                <a:latin typeface="Arial" panose="020B0604020202020204" pitchFamily="34" charset="0"/>
                <a:cs typeface="Arial" panose="020B0604020202020204" pitchFamily="34" charset="0"/>
              </a:rPr>
              <a:t> </a:t>
            </a:r>
          </a:p>
        </p:txBody>
      </p:sp>
      <p:sp>
        <p:nvSpPr>
          <p:cNvPr id="4" name="Rectangle 2"/>
          <p:cNvSpPr txBox="1">
            <a:spLocks noChangeArrowheads="1"/>
          </p:cNvSpPr>
          <p:nvPr/>
        </p:nvSpPr>
        <p:spPr bwMode="auto">
          <a:xfrm>
            <a:off x="51207" y="0"/>
            <a:ext cx="9905999" cy="495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ZA" sz="2400" b="1" kern="0" dirty="0">
                <a:solidFill>
                  <a:srgbClr val="000000"/>
                </a:solidFill>
                <a:latin typeface="Arial Black" panose="020B0A04020102020204" pitchFamily="34" charset="0"/>
                <a:cs typeface="Arial" panose="020B0604020202020204" pitchFamily="34" charset="0"/>
              </a:rPr>
              <a:t>High Level Achievement – Welfare Services  </a:t>
            </a:r>
            <a:endParaRPr lang="en-US" sz="2800" b="1" kern="0" dirty="0">
              <a:solidFill>
                <a:srgbClr val="000000"/>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xmlns="" val="2990653290"/>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3126740" y="6071871"/>
            <a:ext cx="2311400" cy="365125"/>
          </a:xfrm>
          <a:prstGeom prst="rect">
            <a:avLst/>
          </a:prstGeom>
        </p:spPr>
        <p:txBody>
          <a:bodyPr/>
          <a:lstStyle/>
          <a:p>
            <a:pPr algn="ctr">
              <a:defRPr/>
            </a:pPr>
            <a:fld id="{04317E8F-016B-47A0-8C9F-04687A56FEA3}" type="slidenum">
              <a:rPr lang="en-GB" b="1" smtClean="0"/>
              <a:pPr algn="ctr">
                <a:defRPr/>
              </a:pPr>
              <a:t>23</a:t>
            </a:fld>
            <a:endParaRPr lang="en-GB" b="1" dirty="0"/>
          </a:p>
        </p:txBody>
      </p:sp>
      <p:sp>
        <p:nvSpPr>
          <p:cNvPr id="3" name="Rectangle 2"/>
          <p:cNvSpPr/>
          <p:nvPr/>
        </p:nvSpPr>
        <p:spPr>
          <a:xfrm>
            <a:off x="298599" y="630157"/>
            <a:ext cx="9228941" cy="5116785"/>
          </a:xfrm>
          <a:prstGeom prst="rect">
            <a:avLst/>
          </a:prstGeom>
        </p:spPr>
        <p:txBody>
          <a:bodyPr wrap="square">
            <a:spAutoFit/>
          </a:bodyPr>
          <a:lstStyle/>
          <a:p>
            <a:pPr marL="185738" lvl="1" indent="-185738" algn="just" defTabSz="742950">
              <a:spcBef>
                <a:spcPts val="600"/>
              </a:spcBef>
              <a:buClr>
                <a:srgbClr val="B48138"/>
              </a:buClr>
              <a:buFont typeface="Arial" panose="020B0604020202020204" pitchFamily="34" charset="0"/>
              <a:buChar char="•"/>
              <a:defRPr/>
            </a:pPr>
            <a:r>
              <a:rPr lang="en-US" sz="1400" b="1" dirty="0">
                <a:latin typeface="Arial" panose="020B0604020202020204" pitchFamily="34" charset="0"/>
                <a:cs typeface="Arial" panose="020B0604020202020204" pitchFamily="34" charset="0"/>
              </a:rPr>
              <a:t>National Plan of Action for Children and the 2020 Annual Child Rights Status Report; </a:t>
            </a:r>
          </a:p>
          <a:p>
            <a:pPr marL="642938" lvl="2" indent="-185738" algn="just" defTabSz="742950">
              <a:spcBef>
                <a:spcPts val="300"/>
              </a:spcBef>
              <a:buClr>
                <a:srgbClr val="B48138"/>
              </a:buClr>
              <a:buFont typeface="Arial" panose="020B0604020202020204" pitchFamily="34" charset="0"/>
              <a:buChar char="•"/>
              <a:defRPr/>
            </a:pPr>
            <a:r>
              <a:rPr lang="en-ZA" sz="1400" dirty="0"/>
              <a:t>In October 2020, Cabinet approved the National Plan of Action for Children (NPAC). </a:t>
            </a:r>
          </a:p>
          <a:p>
            <a:pPr marL="642938" lvl="2" indent="-185738" algn="just" defTabSz="742950">
              <a:spcBef>
                <a:spcPts val="300"/>
              </a:spcBef>
              <a:buClr>
                <a:srgbClr val="B48138"/>
              </a:buClr>
              <a:buFont typeface="Arial" panose="020B0604020202020204" pitchFamily="34" charset="0"/>
              <a:buChar char="•"/>
              <a:defRPr/>
            </a:pPr>
            <a:r>
              <a:rPr lang="en-ZA" sz="1400" dirty="0"/>
              <a:t>The NPAC provides a holistic framework for the integration of all policies and plans developed by government departments and civil society to promote the well-being of children. </a:t>
            </a:r>
          </a:p>
          <a:p>
            <a:pPr marL="642938" lvl="2" indent="-185738" algn="just" defTabSz="742950">
              <a:spcBef>
                <a:spcPts val="300"/>
              </a:spcBef>
              <a:buClr>
                <a:srgbClr val="B48138"/>
              </a:buClr>
              <a:buFont typeface="Arial" panose="020B0604020202020204" pitchFamily="34" charset="0"/>
              <a:buChar char="•"/>
              <a:defRPr/>
            </a:pPr>
            <a:r>
              <a:rPr lang="en-ZA" sz="1400" dirty="0"/>
              <a:t>The Department also conducted a review of the status of children in the country, and a draft annual child rights status report was produced.</a:t>
            </a:r>
          </a:p>
          <a:p>
            <a:pPr marL="642938" lvl="2" indent="-185738" algn="just" defTabSz="742950">
              <a:spcBef>
                <a:spcPts val="300"/>
              </a:spcBef>
              <a:buClr>
                <a:srgbClr val="B48138"/>
              </a:buClr>
              <a:buFont typeface="Arial" panose="020B0604020202020204" pitchFamily="34" charset="0"/>
              <a:buChar char="•"/>
              <a:defRPr/>
            </a:pPr>
            <a:r>
              <a:rPr lang="en-ZA" sz="1400" dirty="0"/>
              <a:t>The report is aligned to the fourth National Plan of Action for Children (NPAC 2019 – 2024) and it summarizes the 2020 year trends with regard to children’s rights and well-being. </a:t>
            </a:r>
          </a:p>
          <a:p>
            <a:pPr marL="185738" lvl="1" indent="-185738" algn="just" defTabSz="742950">
              <a:spcBef>
                <a:spcPts val="600"/>
              </a:spcBef>
              <a:buClr>
                <a:srgbClr val="B48138"/>
              </a:buClr>
              <a:buFont typeface="Arial" panose="020B0604020202020204" pitchFamily="34" charset="0"/>
              <a:buChar char="•"/>
              <a:defRPr/>
            </a:pPr>
            <a:r>
              <a:rPr lang="en-US" sz="1400" b="1" dirty="0" smtClean="0">
                <a:latin typeface="Arial" panose="020B0604020202020204" pitchFamily="34" charset="0"/>
                <a:cs typeface="Arial" panose="020B0604020202020204" pitchFamily="34" charset="0"/>
              </a:rPr>
              <a:t>Improved </a:t>
            </a:r>
            <a:r>
              <a:rPr lang="en-US" sz="1400" b="1" dirty="0">
                <a:latin typeface="Arial" panose="020B0604020202020204" pitchFamily="34" charset="0"/>
                <a:cs typeface="Arial" panose="020B0604020202020204" pitchFamily="34" charset="0"/>
              </a:rPr>
              <a:t>access to Substance Abuse Treatment Services;</a:t>
            </a:r>
            <a:endParaRPr lang="en-ZA" sz="1400" b="1" dirty="0">
              <a:latin typeface="Arial" panose="020B0604020202020204" pitchFamily="34" charset="0"/>
              <a:cs typeface="Arial" panose="020B0604020202020204" pitchFamily="34" charset="0"/>
            </a:endParaRPr>
          </a:p>
          <a:p>
            <a:pPr marL="642938" lvl="2" indent="-185738" algn="just" defTabSz="742950">
              <a:spcBef>
                <a:spcPts val="300"/>
              </a:spcBef>
              <a:buClr>
                <a:srgbClr val="B48138"/>
              </a:buClr>
              <a:buFont typeface="Arial" panose="020B0604020202020204" pitchFamily="34" charset="0"/>
              <a:buChar char="•"/>
              <a:defRPr/>
            </a:pPr>
            <a:r>
              <a:rPr lang="en-ZA" sz="1400" dirty="0"/>
              <a:t>In order to increase access to substance abuse treatment services, the Department built public treatment centres in Eastern Cape, Northern Cape, Free State and North West; </a:t>
            </a:r>
          </a:p>
          <a:p>
            <a:pPr marL="642938" lvl="2" indent="-185738" algn="just" defTabSz="742950">
              <a:spcBef>
                <a:spcPts val="300"/>
              </a:spcBef>
              <a:buClr>
                <a:srgbClr val="B48138"/>
              </a:buClr>
              <a:buFont typeface="Arial" panose="020B0604020202020204" pitchFamily="34" charset="0"/>
              <a:buChar char="•"/>
              <a:defRPr/>
            </a:pPr>
            <a:r>
              <a:rPr lang="en-ZA" sz="1400" dirty="0"/>
              <a:t>The JB Marks Public Treatment Centre in the North West was operationalised and officially opened in December 2020. Prior to the operationalisation of the JB Marks Public Treatment Centre, the North West province used to refer Service Users to other provinces and private treatment centres for help. </a:t>
            </a:r>
          </a:p>
          <a:p>
            <a:pPr marL="642938" lvl="2" indent="-185738" algn="just" defTabSz="742950">
              <a:spcBef>
                <a:spcPts val="300"/>
              </a:spcBef>
              <a:buClr>
                <a:srgbClr val="B48138"/>
              </a:buClr>
              <a:buFont typeface="Arial" panose="020B0604020202020204" pitchFamily="34" charset="0"/>
              <a:buChar char="•"/>
              <a:defRPr/>
            </a:pPr>
            <a:r>
              <a:rPr lang="en-ZA" sz="1400" dirty="0"/>
              <a:t>Similarly, the Free State Public Treatment Centre is completed and ready to take in Service Users from across the province.</a:t>
            </a:r>
          </a:p>
          <a:p>
            <a:pPr marL="185738" lvl="1" indent="-185738" algn="just" defTabSz="742950">
              <a:spcBef>
                <a:spcPts val="600"/>
              </a:spcBef>
              <a:buClr>
                <a:srgbClr val="B48138"/>
              </a:buClr>
              <a:buFont typeface="Arial" panose="020B0604020202020204" pitchFamily="34" charset="0"/>
              <a:buChar char="•"/>
              <a:defRPr/>
            </a:pPr>
            <a:r>
              <a:rPr lang="en-US" sz="1400" b="1" dirty="0">
                <a:latin typeface="Arial" panose="020B0604020202020204" pitchFamily="34" charset="0"/>
                <a:cs typeface="Arial" panose="020B0604020202020204" pitchFamily="34" charset="0"/>
              </a:rPr>
              <a:t>The </a:t>
            </a:r>
            <a:r>
              <a:rPr lang="en-US" sz="1400" b="1" dirty="0" smtClean="0">
                <a:latin typeface="Arial" panose="020B0604020202020204" pitchFamily="34" charset="0"/>
                <a:cs typeface="Arial" panose="020B0604020202020204" pitchFamily="34" charset="0"/>
              </a:rPr>
              <a:t>launched </a:t>
            </a:r>
            <a:r>
              <a:rPr lang="en-ZA" sz="1400" b="1" dirty="0" smtClean="0">
                <a:latin typeface="Arial" panose="020B0604020202020204" pitchFamily="34" charset="0"/>
                <a:cs typeface="Arial" panose="020B0604020202020204" pitchFamily="34" charset="0"/>
              </a:rPr>
              <a:t>National </a:t>
            </a:r>
            <a:r>
              <a:rPr lang="en-ZA" sz="1400" b="1" dirty="0">
                <a:latin typeface="Arial" panose="020B0604020202020204" pitchFamily="34" charset="0"/>
                <a:cs typeface="Arial" panose="020B0604020202020204" pitchFamily="34" charset="0"/>
              </a:rPr>
              <a:t>Drug Master Plan (2019-2024)</a:t>
            </a:r>
          </a:p>
          <a:p>
            <a:pPr marL="642938" lvl="2" indent="-185738" algn="just" defTabSz="742950">
              <a:spcBef>
                <a:spcPts val="300"/>
              </a:spcBef>
              <a:buClr>
                <a:srgbClr val="B48138"/>
              </a:buClr>
              <a:buFont typeface="Arial" panose="020B0604020202020204" pitchFamily="34" charset="0"/>
              <a:buChar char="•"/>
              <a:defRPr/>
            </a:pPr>
            <a:r>
              <a:rPr lang="en-ZA" sz="1400" dirty="0"/>
              <a:t>In commemoration of the International Day Against Drug Abuse and Illicit Trafficking, the Department launched the National Drug Master Plan 2019-2024</a:t>
            </a:r>
          </a:p>
          <a:p>
            <a:pPr marL="642938" lvl="2" indent="-185738" algn="just" defTabSz="742950">
              <a:spcBef>
                <a:spcPts val="300"/>
              </a:spcBef>
              <a:buClr>
                <a:srgbClr val="B48138"/>
              </a:buClr>
              <a:buFont typeface="Arial" panose="020B0604020202020204" pitchFamily="34" charset="0"/>
              <a:buChar char="•"/>
              <a:defRPr/>
            </a:pPr>
            <a:r>
              <a:rPr lang="en-ZA" sz="1400" dirty="0"/>
              <a:t>Through this launch a total of seven provincial Substance Abuse Forums in EC, FS, GP, KZN, MP, NW and WC were capacitated on the National Drug Master Plan 2019 – 2024.</a:t>
            </a:r>
            <a:endParaRPr lang="en-ZA" sz="14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bwMode="auto">
          <a:xfrm>
            <a:off x="0" y="151374"/>
            <a:ext cx="9905999" cy="495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ZA" sz="2400" b="1" kern="0" dirty="0">
                <a:solidFill>
                  <a:srgbClr val="000000"/>
                </a:solidFill>
                <a:latin typeface="Arial Black" panose="020B0A04020102020204" pitchFamily="34" charset="0"/>
                <a:cs typeface="Arial" panose="020B0604020202020204" pitchFamily="34" charset="0"/>
              </a:rPr>
              <a:t>High Level Achievement – Welfare Services  </a:t>
            </a:r>
            <a:endParaRPr lang="en-US" sz="2800" b="1" kern="0" dirty="0">
              <a:solidFill>
                <a:srgbClr val="000000"/>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xmlns="" val="474314666"/>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3126740" y="6071871"/>
            <a:ext cx="2311400" cy="365125"/>
          </a:xfrm>
          <a:prstGeom prst="rect">
            <a:avLst/>
          </a:prstGeom>
        </p:spPr>
        <p:txBody>
          <a:bodyPr/>
          <a:lstStyle/>
          <a:p>
            <a:pPr algn="ctr">
              <a:defRPr/>
            </a:pPr>
            <a:fld id="{04317E8F-016B-47A0-8C9F-04687A56FEA3}" type="slidenum">
              <a:rPr lang="en-GB" b="1" smtClean="0"/>
              <a:pPr algn="ctr">
                <a:defRPr/>
              </a:pPr>
              <a:t>24</a:t>
            </a:fld>
            <a:endParaRPr lang="en-GB" b="1" dirty="0"/>
          </a:p>
        </p:txBody>
      </p:sp>
      <p:sp>
        <p:nvSpPr>
          <p:cNvPr id="3" name="Rectangle 2"/>
          <p:cNvSpPr/>
          <p:nvPr/>
        </p:nvSpPr>
        <p:spPr>
          <a:xfrm>
            <a:off x="411981" y="887124"/>
            <a:ext cx="9154049" cy="3939540"/>
          </a:xfrm>
          <a:prstGeom prst="rect">
            <a:avLst/>
          </a:prstGeom>
        </p:spPr>
        <p:txBody>
          <a:bodyPr wrap="square">
            <a:spAutoFit/>
          </a:bodyPr>
          <a:lstStyle/>
          <a:p>
            <a:pPr marL="185738" lvl="1" indent="-185738" algn="just" defTabSz="742950">
              <a:spcBef>
                <a:spcPts val="600"/>
              </a:spcBef>
              <a:buClr>
                <a:srgbClr val="B48138"/>
              </a:buClr>
              <a:buFont typeface="Arial" panose="020B0604020202020204" pitchFamily="34" charset="0"/>
              <a:buChar char="•"/>
              <a:defRPr/>
            </a:pPr>
            <a:r>
              <a:rPr lang="en-US" sz="1500" b="1" dirty="0">
                <a:latin typeface="Arial" panose="020B0604020202020204" pitchFamily="34" charset="0"/>
                <a:cs typeface="Arial" panose="020B0604020202020204" pitchFamily="34" charset="0"/>
              </a:rPr>
              <a:t>The relocation and re-launch of the Gender Based Violence Command Centre</a:t>
            </a:r>
            <a:endParaRPr lang="en-ZA" sz="1500" b="1" dirty="0">
              <a:latin typeface="Arial" panose="020B0604020202020204" pitchFamily="34" charset="0"/>
              <a:cs typeface="Arial" panose="020B0604020202020204" pitchFamily="34" charset="0"/>
            </a:endParaRPr>
          </a:p>
          <a:p>
            <a:pPr marL="642938" lvl="2" indent="-185738" algn="just" defTabSz="742950">
              <a:spcBef>
                <a:spcPts val="300"/>
              </a:spcBef>
              <a:buClr>
                <a:srgbClr val="B48138"/>
              </a:buClr>
              <a:buFont typeface="Arial" panose="020B0604020202020204" pitchFamily="34" charset="0"/>
              <a:buChar char="•"/>
              <a:defRPr/>
            </a:pPr>
            <a:r>
              <a:rPr lang="en-ZA" sz="1500" dirty="0"/>
              <a:t>The Department secured a state-owned facility for the Gender-Based Violence Command Centre (GBVCC), through partnership with the Department of Public Works and Infrastructure. </a:t>
            </a:r>
          </a:p>
          <a:p>
            <a:pPr marL="642938" lvl="2" indent="-185738" algn="just" defTabSz="742950">
              <a:spcBef>
                <a:spcPts val="300"/>
              </a:spcBef>
              <a:buClr>
                <a:srgbClr val="B48138"/>
              </a:buClr>
              <a:buFont typeface="Arial" panose="020B0604020202020204" pitchFamily="34" charset="0"/>
              <a:buChar char="•"/>
              <a:defRPr/>
            </a:pPr>
            <a:r>
              <a:rPr lang="en-ZA" sz="1500" dirty="0"/>
              <a:t>The new premises are spacious and can accommodate a total of 30 officials at the same time, an increase from 15 officials at the old facilities. </a:t>
            </a:r>
          </a:p>
          <a:p>
            <a:pPr marL="642938" lvl="2" indent="-185738" algn="just" defTabSz="742950">
              <a:spcBef>
                <a:spcPts val="300"/>
              </a:spcBef>
              <a:buClr>
                <a:srgbClr val="B48138"/>
              </a:buClr>
              <a:buFont typeface="Arial" panose="020B0604020202020204" pitchFamily="34" charset="0"/>
              <a:buChar char="•"/>
              <a:defRPr/>
            </a:pPr>
            <a:r>
              <a:rPr lang="en-ZA" sz="1500" dirty="0"/>
              <a:t>The centre is therefore able to reach out to an additional number of beneficiaries as the number of Social Work agents can be increased in each shift. </a:t>
            </a:r>
          </a:p>
          <a:p>
            <a:pPr marL="642938" lvl="2" indent="-185738" algn="just" defTabSz="742950">
              <a:spcBef>
                <a:spcPts val="300"/>
              </a:spcBef>
              <a:buClr>
                <a:srgbClr val="B48138"/>
              </a:buClr>
              <a:buFont typeface="Arial" panose="020B0604020202020204" pitchFamily="34" charset="0"/>
              <a:buChar char="•"/>
              <a:defRPr/>
            </a:pPr>
            <a:r>
              <a:rPr lang="en-ZA" sz="1500" dirty="0"/>
              <a:t>The (GBVCC) was re-launched during the 2020 16 Days of Activism Campaign.</a:t>
            </a:r>
          </a:p>
          <a:p>
            <a:pPr marL="642938" lvl="2" indent="-185738" algn="just" defTabSz="742950">
              <a:spcBef>
                <a:spcPts val="300"/>
              </a:spcBef>
              <a:buClr>
                <a:srgbClr val="B48138"/>
              </a:buClr>
              <a:buFont typeface="Arial" panose="020B0604020202020204" pitchFamily="34" charset="0"/>
              <a:buChar char="•"/>
              <a:defRPr/>
            </a:pPr>
            <a:r>
              <a:rPr lang="en-ZA" sz="1500" dirty="0"/>
              <a:t>The relocation has also reduced costs of delivery of services as the new building is owned by the Department of Social Development.  </a:t>
            </a:r>
          </a:p>
          <a:p>
            <a:pPr marL="185738" lvl="1" indent="-185738" algn="just" defTabSz="742950">
              <a:spcBef>
                <a:spcPts val="600"/>
              </a:spcBef>
              <a:buClr>
                <a:srgbClr val="B48138"/>
              </a:buClr>
              <a:buFont typeface="Arial" panose="020B0604020202020204" pitchFamily="34" charset="0"/>
              <a:buChar char="•"/>
              <a:defRPr/>
            </a:pPr>
            <a:r>
              <a:rPr lang="en-ZA" sz="1500" dirty="0"/>
              <a:t> </a:t>
            </a:r>
            <a:r>
              <a:rPr lang="en-US" sz="1500" b="1" dirty="0">
                <a:latin typeface="Arial" panose="020B0604020202020204" pitchFamily="34" charset="0"/>
                <a:cs typeface="Arial" panose="020B0604020202020204" pitchFamily="34" charset="0"/>
              </a:rPr>
              <a:t>Victim Support Services Bill</a:t>
            </a:r>
            <a:endParaRPr lang="en-ZA" sz="1500" b="1" dirty="0">
              <a:latin typeface="Arial" panose="020B0604020202020204" pitchFamily="34" charset="0"/>
              <a:cs typeface="Arial" panose="020B0604020202020204" pitchFamily="34" charset="0"/>
            </a:endParaRPr>
          </a:p>
          <a:p>
            <a:pPr marL="642938" lvl="2" indent="-185738" algn="just" defTabSz="742950">
              <a:spcBef>
                <a:spcPts val="300"/>
              </a:spcBef>
              <a:buClr>
                <a:srgbClr val="B48138"/>
              </a:buClr>
              <a:buFont typeface="Arial" panose="020B0604020202020204" pitchFamily="34" charset="0"/>
              <a:buChar char="•"/>
              <a:defRPr/>
            </a:pPr>
            <a:r>
              <a:rPr lang="en-ZA" sz="1500" dirty="0"/>
              <a:t>During the reporting period, the Victim Support Services Bill was gazetted for public comments </a:t>
            </a:r>
          </a:p>
          <a:p>
            <a:pPr marL="642938" lvl="2" indent="-185738" algn="just" defTabSz="742950">
              <a:spcBef>
                <a:spcPts val="300"/>
              </a:spcBef>
              <a:buClr>
                <a:srgbClr val="B48138"/>
              </a:buClr>
              <a:buFont typeface="Arial" panose="020B0604020202020204" pitchFamily="34" charset="0"/>
              <a:buChar char="•"/>
              <a:defRPr/>
            </a:pPr>
            <a:r>
              <a:rPr lang="en-ZA" sz="1500" dirty="0"/>
              <a:t>This Bill contribute to the policy reforms within the Gender-Based Violence and Femicide space. </a:t>
            </a:r>
          </a:p>
          <a:p>
            <a:pPr marL="642938" lvl="2" indent="-185738" algn="just" defTabSz="742950">
              <a:spcBef>
                <a:spcPts val="300"/>
              </a:spcBef>
              <a:buClr>
                <a:srgbClr val="B48138"/>
              </a:buClr>
              <a:buFont typeface="Arial" panose="020B0604020202020204" pitchFamily="34" charset="0"/>
              <a:buChar char="•"/>
              <a:defRPr/>
            </a:pPr>
            <a:r>
              <a:rPr lang="en-ZA" sz="1500" dirty="0"/>
              <a:t>It also forms part of the implementation of the Pillar 2 of the National Strategic Plan on Gender-Based Violence and Femicide.</a:t>
            </a:r>
          </a:p>
        </p:txBody>
      </p:sp>
      <p:sp>
        <p:nvSpPr>
          <p:cNvPr id="4" name="Rectangle 2"/>
          <p:cNvSpPr txBox="1">
            <a:spLocks noChangeArrowheads="1"/>
          </p:cNvSpPr>
          <p:nvPr/>
        </p:nvSpPr>
        <p:spPr bwMode="auto">
          <a:xfrm>
            <a:off x="0" y="138853"/>
            <a:ext cx="9905999" cy="495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ZA" sz="2400" b="1" kern="0" dirty="0">
                <a:solidFill>
                  <a:srgbClr val="000000"/>
                </a:solidFill>
                <a:latin typeface="Arial Black" panose="020B0A04020102020204" pitchFamily="34" charset="0"/>
                <a:cs typeface="Arial" panose="020B0604020202020204" pitchFamily="34" charset="0"/>
              </a:rPr>
              <a:t>High Level Achievement – Welfare Services  </a:t>
            </a:r>
            <a:endParaRPr lang="en-US" sz="2800" b="1" kern="0" dirty="0">
              <a:solidFill>
                <a:srgbClr val="000000"/>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xmlns="" val="2190232738"/>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3126740" y="6071871"/>
            <a:ext cx="2311400" cy="365125"/>
          </a:xfrm>
          <a:prstGeom prst="rect">
            <a:avLst/>
          </a:prstGeom>
        </p:spPr>
        <p:txBody>
          <a:bodyPr/>
          <a:lstStyle/>
          <a:p>
            <a:pPr algn="ctr">
              <a:defRPr/>
            </a:pPr>
            <a:fld id="{04317E8F-016B-47A0-8C9F-04687A56FEA3}" type="slidenum">
              <a:rPr lang="en-GB" b="1" smtClean="0"/>
              <a:pPr algn="ctr">
                <a:defRPr/>
              </a:pPr>
              <a:t>25</a:t>
            </a:fld>
            <a:endParaRPr lang="en-GB" b="1" dirty="0"/>
          </a:p>
        </p:txBody>
      </p:sp>
      <p:sp>
        <p:nvSpPr>
          <p:cNvPr id="3" name="Rectangle 2"/>
          <p:cNvSpPr/>
          <p:nvPr/>
        </p:nvSpPr>
        <p:spPr>
          <a:xfrm>
            <a:off x="178676" y="646674"/>
            <a:ext cx="9522535" cy="5078313"/>
          </a:xfrm>
          <a:prstGeom prst="rect">
            <a:avLst/>
          </a:prstGeom>
        </p:spPr>
        <p:txBody>
          <a:bodyPr wrap="square">
            <a:spAutoFit/>
          </a:bodyPr>
          <a:lstStyle/>
          <a:p>
            <a:pPr marL="185738" lvl="1" indent="-185738" algn="just" defTabSz="742950">
              <a:spcBef>
                <a:spcPts val="600"/>
              </a:spcBef>
              <a:buClr>
                <a:srgbClr val="B48138"/>
              </a:buClr>
              <a:buFont typeface="Arial" panose="020B0604020202020204" pitchFamily="34" charset="0"/>
              <a:buChar char="•"/>
              <a:defRPr/>
            </a:pPr>
            <a:r>
              <a:rPr lang="en-ZA" sz="1500" b="1" dirty="0">
                <a:latin typeface="Arial" panose="020B0604020202020204" pitchFamily="34" charset="0"/>
                <a:cs typeface="Arial" panose="020B0604020202020204" pitchFamily="34" charset="0"/>
              </a:rPr>
              <a:t>Adoption Policy Framework and Strategy, and Register of Adoptable Children and Prospective Adoptive Parents (RACAP)</a:t>
            </a:r>
          </a:p>
          <a:p>
            <a:pPr marL="642938" lvl="2" indent="-185738" algn="just" defTabSz="742950">
              <a:spcBef>
                <a:spcPts val="300"/>
              </a:spcBef>
              <a:buClr>
                <a:srgbClr val="B48138"/>
              </a:buClr>
              <a:buFont typeface="Arial" panose="020B0604020202020204" pitchFamily="34" charset="0"/>
              <a:buChar char="•"/>
              <a:defRPr/>
            </a:pPr>
            <a:r>
              <a:rPr lang="en-ZA" sz="1500" dirty="0">
                <a:solidFill>
                  <a:prstClr val="black"/>
                </a:solidFill>
              </a:rPr>
              <a:t>Section 232 of the Children’s Act, 2005 (Act No. 38 of 2005) requires the Director–General to keep and maintain a Register on Adoptable Children and Prospective Adoptive Parents (RACAP) for the purpose of keeping a record of adoptable children and a record of fit and proper adoptive parents.</a:t>
            </a:r>
          </a:p>
          <a:p>
            <a:pPr marL="642938" lvl="2" indent="-185738" algn="just" defTabSz="742950">
              <a:spcBef>
                <a:spcPts val="300"/>
              </a:spcBef>
              <a:buClr>
                <a:srgbClr val="B48138"/>
              </a:buClr>
              <a:buFont typeface="Arial" panose="020B0604020202020204" pitchFamily="34" charset="0"/>
              <a:buChar char="•"/>
              <a:defRPr/>
            </a:pPr>
            <a:r>
              <a:rPr lang="en-ZA" sz="1500" dirty="0">
                <a:solidFill>
                  <a:prstClr val="black"/>
                </a:solidFill>
              </a:rPr>
              <a:t>In this regard, a total of 432 Social Workers in eight provinces, except Mpumalanga were capacitated on both the Framework and the Strategy. </a:t>
            </a:r>
          </a:p>
          <a:p>
            <a:pPr marL="642938" lvl="2" indent="-185738" algn="just" defTabSz="742950">
              <a:spcBef>
                <a:spcPts val="300"/>
              </a:spcBef>
              <a:buClr>
                <a:srgbClr val="B48138"/>
              </a:buClr>
              <a:buFont typeface="Arial" panose="020B0604020202020204" pitchFamily="34" charset="0"/>
              <a:buChar char="•"/>
              <a:defRPr/>
            </a:pPr>
            <a:r>
              <a:rPr lang="en-ZA" sz="1500" dirty="0">
                <a:solidFill>
                  <a:prstClr val="black"/>
                </a:solidFill>
              </a:rPr>
              <a:t>The trained Social Workers were empowered and will be able to provide adoption services as required by the Legislation. </a:t>
            </a:r>
          </a:p>
          <a:p>
            <a:pPr marL="642938" lvl="2" indent="-185738" algn="just" defTabSz="742950">
              <a:spcBef>
                <a:spcPts val="300"/>
              </a:spcBef>
              <a:buClr>
                <a:srgbClr val="B48138"/>
              </a:buClr>
              <a:buFont typeface="Arial" panose="020B0604020202020204" pitchFamily="34" charset="0"/>
              <a:buChar char="•"/>
              <a:defRPr/>
            </a:pPr>
            <a:r>
              <a:rPr lang="en-ZA" sz="1500" dirty="0">
                <a:solidFill>
                  <a:prstClr val="black"/>
                </a:solidFill>
              </a:rPr>
              <a:t>Similarly, a total 849 adoptions were registered, which includes 799 national adoptions and 50 intercountry adoptions. Furthermore, a total of 166 adoption service providers were accredited, which includes 128 Child Protection Organisations and 38 Social Workers in private practice. </a:t>
            </a:r>
          </a:p>
          <a:p>
            <a:pPr marL="642938" lvl="2" indent="-185738" algn="just" defTabSz="742950">
              <a:spcBef>
                <a:spcPts val="300"/>
              </a:spcBef>
              <a:buClr>
                <a:srgbClr val="B48138"/>
              </a:buClr>
              <a:buFont typeface="Arial" panose="020B0604020202020204" pitchFamily="34" charset="0"/>
              <a:buChar char="•"/>
              <a:defRPr/>
            </a:pPr>
            <a:r>
              <a:rPr lang="en-ZA" sz="1500" dirty="0">
                <a:solidFill>
                  <a:prstClr val="black"/>
                </a:solidFill>
              </a:rPr>
              <a:t>RACAP was managed with 264 children and 80 parents registered respectively</a:t>
            </a:r>
          </a:p>
          <a:p>
            <a:pPr marL="185738" lvl="1" indent="-185738" algn="just" defTabSz="742950">
              <a:spcBef>
                <a:spcPts val="600"/>
              </a:spcBef>
              <a:buClr>
                <a:srgbClr val="B48138"/>
              </a:buClr>
              <a:buFont typeface="Arial" panose="020B0604020202020204" pitchFamily="34" charset="0"/>
              <a:buChar char="•"/>
              <a:defRPr/>
            </a:pPr>
            <a:r>
              <a:rPr lang="en-US" sz="1400" b="1" dirty="0">
                <a:latin typeface="Arial" panose="020B0604020202020204" pitchFamily="34" charset="0"/>
                <a:cs typeface="Arial" panose="020B0604020202020204" pitchFamily="34" charset="0"/>
              </a:rPr>
              <a:t>Construction of Community Care Centers; </a:t>
            </a:r>
            <a:endParaRPr lang="en-ZA" sz="1400" b="1" dirty="0">
              <a:latin typeface="Arial" panose="020B0604020202020204" pitchFamily="34" charset="0"/>
              <a:cs typeface="Arial" panose="020B0604020202020204" pitchFamily="34" charset="0"/>
            </a:endParaRPr>
          </a:p>
          <a:p>
            <a:pPr marL="642938" lvl="2" indent="-185738" algn="just" defTabSz="742950">
              <a:spcBef>
                <a:spcPts val="300"/>
              </a:spcBef>
              <a:buClr>
                <a:srgbClr val="B48138"/>
              </a:buClr>
              <a:buFont typeface="Arial" panose="020B0604020202020204" pitchFamily="34" charset="0"/>
              <a:buChar char="•"/>
              <a:defRPr/>
            </a:pPr>
            <a:r>
              <a:rPr lang="en-ZA" sz="1400" dirty="0"/>
              <a:t>The DSD received funding to the value of €9m (9 million pounds) for the construction of 17 Community Care Centres (CCCs) in NW, KZN and LP. </a:t>
            </a:r>
          </a:p>
          <a:p>
            <a:pPr marL="642938" lvl="2" indent="-185738" algn="just" defTabSz="742950">
              <a:spcBef>
                <a:spcPts val="300"/>
              </a:spcBef>
              <a:buClr>
                <a:srgbClr val="B48138"/>
              </a:buClr>
              <a:buFont typeface="Arial" panose="020B0604020202020204" pitchFamily="34" charset="0"/>
              <a:buChar char="•"/>
              <a:defRPr/>
            </a:pPr>
            <a:r>
              <a:rPr lang="en-ZA" sz="1400" dirty="0"/>
              <a:t>Until 2019, a total of 11 of the 17 CCCs were completed with 6 in KZN, 3 in NW and 2 in LP. </a:t>
            </a:r>
          </a:p>
          <a:p>
            <a:pPr marL="642938" lvl="2" indent="-185738" algn="just" defTabSz="742950">
              <a:spcBef>
                <a:spcPts val="300"/>
              </a:spcBef>
              <a:buClr>
                <a:srgbClr val="B48138"/>
              </a:buClr>
              <a:buFont typeface="Arial" panose="020B0604020202020204" pitchFamily="34" charset="0"/>
              <a:buChar char="•"/>
              <a:defRPr/>
            </a:pPr>
            <a:r>
              <a:rPr lang="en-ZA" sz="1400" dirty="0"/>
              <a:t>During 2020/201, the Department was able to complete an additional 3 CCCs in NW, bringing the total to 14 CCCs. </a:t>
            </a:r>
            <a:endParaRPr lang="en-ZA" sz="1400" b="1" dirty="0"/>
          </a:p>
          <a:p>
            <a:pPr marL="185738" lvl="1" indent="-185738" algn="just" defTabSz="742950">
              <a:spcBef>
                <a:spcPts val="600"/>
              </a:spcBef>
              <a:buClr>
                <a:srgbClr val="B48138"/>
              </a:buClr>
              <a:buFont typeface="Arial" panose="020B0604020202020204" pitchFamily="34" charset="0"/>
              <a:buChar char="•"/>
              <a:defRPr/>
            </a:pPr>
            <a:endParaRPr lang="en-ZA" sz="15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bwMode="auto">
          <a:xfrm>
            <a:off x="0" y="151374"/>
            <a:ext cx="9905999" cy="495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ZA" sz="2400" b="1" kern="0" dirty="0">
                <a:solidFill>
                  <a:srgbClr val="000000"/>
                </a:solidFill>
                <a:latin typeface="Arial Black" panose="020B0A04020102020204" pitchFamily="34" charset="0"/>
                <a:cs typeface="Arial" panose="020B0604020202020204" pitchFamily="34" charset="0"/>
              </a:rPr>
              <a:t>High Level Achievement – Welfare Services  </a:t>
            </a:r>
            <a:endParaRPr lang="en-US" sz="2800" b="1" kern="0" dirty="0">
              <a:solidFill>
                <a:srgbClr val="000000"/>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xmlns="" val="3356513495"/>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662" y="26894"/>
            <a:ext cx="8543925" cy="1192307"/>
          </a:xfrm>
        </p:spPr>
        <p:txBody>
          <a:bodyPr>
            <a:normAutofit/>
          </a:bodyPr>
          <a:lstStyle/>
          <a:p>
            <a:pPr algn="ctr"/>
            <a:r>
              <a:rPr lang="en-ZA" sz="2300" dirty="0">
                <a:latin typeface="Arial Black" panose="020B0A04020102020204" pitchFamily="34" charset="0"/>
              </a:rPr>
              <a:t>Social Crime Prevention and Victim Empowerment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672349841"/>
              </p:ext>
            </p:extLst>
          </p:nvPr>
        </p:nvGraphicFramePr>
        <p:xfrm>
          <a:off x="129911" y="870414"/>
          <a:ext cx="9691688" cy="3933033"/>
        </p:xfrm>
        <a:graphic>
          <a:graphicData uri="http://schemas.openxmlformats.org/drawingml/2006/table">
            <a:tbl>
              <a:tblPr firstRow="1" bandRow="1">
                <a:tableStyleId>{5C22544A-7EE6-4342-B048-85BDC9FD1C3A}</a:tableStyleId>
              </a:tblPr>
              <a:tblGrid>
                <a:gridCol w="4231074">
                  <a:extLst>
                    <a:ext uri="{9D8B030D-6E8A-4147-A177-3AD203B41FA5}">
                      <a16:colId xmlns:a16="http://schemas.microsoft.com/office/drawing/2014/main" xmlns="" val="1767784046"/>
                    </a:ext>
                  </a:extLst>
                </a:gridCol>
                <a:gridCol w="5460614">
                  <a:extLst>
                    <a:ext uri="{9D8B030D-6E8A-4147-A177-3AD203B41FA5}">
                      <a16:colId xmlns:a16="http://schemas.microsoft.com/office/drawing/2014/main" xmlns="" val="666388472"/>
                    </a:ext>
                  </a:extLst>
                </a:gridCol>
              </a:tblGrid>
              <a:tr h="516259">
                <a:tc gridSpan="2">
                  <a:txBody>
                    <a:bodyPr/>
                    <a:lstStyle/>
                    <a:p>
                      <a:r>
                        <a:rPr lang="en-ZA" sz="1600" b="1" u="sng" baseline="0" dirty="0" smtClean="0"/>
                        <a:t>OUTCOME (OBJECT OF CHANGE)</a:t>
                      </a:r>
                      <a:r>
                        <a:rPr lang="en-ZA" sz="1600" b="1" baseline="0" dirty="0" smtClean="0"/>
                        <a:t>: </a:t>
                      </a:r>
                      <a:r>
                        <a:rPr lang="en-ZA" sz="1600" b="1" u="none" kern="1200" baseline="0" dirty="0" smtClean="0">
                          <a:solidFill>
                            <a:schemeClr val="lt1"/>
                          </a:solidFill>
                          <a:latin typeface="+mn-lt"/>
                          <a:ea typeface="+mn-ea"/>
                          <a:cs typeface="+mn-cs"/>
                        </a:rPr>
                        <a:t>Reduced </a:t>
                      </a:r>
                      <a:r>
                        <a:rPr lang="en-ZA" sz="1600" b="1" u="none" kern="1200" baseline="0" dirty="0">
                          <a:solidFill>
                            <a:schemeClr val="lt1"/>
                          </a:solidFill>
                          <a:latin typeface="+mn-lt"/>
                          <a:ea typeface="+mn-ea"/>
                          <a:cs typeface="+mn-cs"/>
                        </a:rPr>
                        <a:t>levels of poverty, inequality, Vulnerability and social ills</a:t>
                      </a:r>
                    </a:p>
                  </a:txBody>
                  <a:tcPr>
                    <a:solidFill>
                      <a:schemeClr val="accent2"/>
                    </a:solidFill>
                  </a:tcPr>
                </a:tc>
                <a:tc hMerge="1">
                  <a:txBody>
                    <a:bodyPr/>
                    <a:lstStyle/>
                    <a:p>
                      <a:endParaRPr lang="en-ZA" dirty="0"/>
                    </a:p>
                  </a:txBody>
                  <a:tcPr/>
                </a:tc>
                <a:extLst>
                  <a:ext uri="{0D108BD9-81ED-4DB2-BD59-A6C34878D82A}">
                    <a16:rowId xmlns:a16="http://schemas.microsoft.com/office/drawing/2014/main" xmlns="" val="3826287478"/>
                  </a:ext>
                </a:extLst>
              </a:tr>
              <a:tr h="580233">
                <a:tc>
                  <a:txBody>
                    <a:bodyPr/>
                    <a:lstStyle/>
                    <a:p>
                      <a:r>
                        <a:rPr lang="en-ZA" sz="1600" b="1" dirty="0"/>
                        <a:t>TARGET/INTERVENTION</a:t>
                      </a:r>
                    </a:p>
                    <a:p>
                      <a:r>
                        <a:rPr lang="en-ZA" sz="1600" b="1" dirty="0"/>
                        <a:t>What</a:t>
                      </a:r>
                      <a:r>
                        <a:rPr lang="en-ZA" sz="1600" b="1" baseline="0" dirty="0"/>
                        <a:t> did we develop/implement/reach? </a:t>
                      </a:r>
                      <a:endParaRPr lang="en-ZA" sz="1600" b="1" dirty="0"/>
                    </a:p>
                  </a:txBody>
                  <a:tcPr>
                    <a:solidFill>
                      <a:schemeClr val="accent2">
                        <a:lumMod val="40000"/>
                        <a:lumOff val="60000"/>
                      </a:schemeClr>
                    </a:solidFill>
                  </a:tcPr>
                </a:tc>
                <a:tc>
                  <a:txBody>
                    <a:bodyPr/>
                    <a:lstStyle/>
                    <a:p>
                      <a:r>
                        <a:rPr lang="en-ZA" sz="1600" b="1" dirty="0"/>
                        <a:t>ACHIEVEMENT</a:t>
                      </a:r>
                    </a:p>
                    <a:p>
                      <a:r>
                        <a:rPr lang="en-ZA" sz="1600" b="1" dirty="0"/>
                        <a:t>What</a:t>
                      </a:r>
                      <a:r>
                        <a:rPr lang="en-ZA" sz="1600" b="1" baseline="0" dirty="0"/>
                        <a:t> did we do?</a:t>
                      </a:r>
                      <a:endParaRPr lang="en-ZA" sz="1600" b="1" dirty="0"/>
                    </a:p>
                  </a:txBody>
                  <a:tcPr>
                    <a:solidFill>
                      <a:schemeClr val="accent2">
                        <a:lumMod val="40000"/>
                        <a:lumOff val="60000"/>
                      </a:schemeClr>
                    </a:solidFill>
                  </a:tcPr>
                </a:tc>
                <a:extLst>
                  <a:ext uri="{0D108BD9-81ED-4DB2-BD59-A6C34878D82A}">
                    <a16:rowId xmlns:a16="http://schemas.microsoft.com/office/drawing/2014/main" xmlns="" val="313742399"/>
                  </a:ext>
                </a:extLst>
              </a:tr>
              <a:tr h="715384">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US" sz="1600" b="0" kern="1200" dirty="0">
                          <a:solidFill>
                            <a:schemeClr val="dk1"/>
                          </a:solidFill>
                          <a:effectLst/>
                          <a:latin typeface="Arial" panose="020B0604020202020204" pitchFamily="34" charset="0"/>
                          <a:ea typeface="+mn-ea"/>
                          <a:cs typeface="Arial" panose="020B0604020202020204" pitchFamily="34" charset="0"/>
                        </a:rPr>
                        <a:t>Monitor implementation of Anti-</a:t>
                      </a:r>
                      <a:r>
                        <a:rPr lang="en-US" sz="1600" b="0" kern="1200" dirty="0" err="1">
                          <a:solidFill>
                            <a:schemeClr val="dk1"/>
                          </a:solidFill>
                          <a:effectLst/>
                          <a:latin typeface="Arial" panose="020B0604020202020204" pitchFamily="34" charset="0"/>
                          <a:ea typeface="+mn-ea"/>
                          <a:cs typeface="Arial" panose="020B0604020202020204" pitchFamily="34" charset="0"/>
                        </a:rPr>
                        <a:t>Gangsterism</a:t>
                      </a:r>
                      <a:r>
                        <a:rPr lang="en-US" sz="1600" b="0" kern="1200" dirty="0">
                          <a:solidFill>
                            <a:schemeClr val="dk1"/>
                          </a:solidFill>
                          <a:effectLst/>
                          <a:latin typeface="Arial" panose="020B0604020202020204" pitchFamily="34" charset="0"/>
                          <a:ea typeface="+mn-ea"/>
                          <a:cs typeface="Arial" panose="020B0604020202020204" pitchFamily="34" charset="0"/>
                        </a:rPr>
                        <a:t> Strategy in six (6) provinces</a:t>
                      </a:r>
                      <a:endParaRPr lang="en-ZA" sz="16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solidFill>
                      <a:schemeClr val="accent2">
                        <a:lumMod val="20000"/>
                        <a:lumOff val="80000"/>
                      </a:schemeClr>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US" sz="1600" b="0" kern="1200" dirty="0">
                          <a:solidFill>
                            <a:schemeClr val="dk1"/>
                          </a:solidFill>
                          <a:effectLst/>
                          <a:latin typeface="Arial" panose="020B0604020202020204" pitchFamily="34" charset="0"/>
                          <a:ea typeface="+mn-ea"/>
                          <a:cs typeface="Arial" panose="020B0604020202020204" pitchFamily="34" charset="0"/>
                        </a:rPr>
                        <a:t>Implementation of Anti-</a:t>
                      </a:r>
                      <a:r>
                        <a:rPr lang="en-US" sz="1600" b="0" kern="1200" dirty="0" err="1">
                          <a:solidFill>
                            <a:schemeClr val="dk1"/>
                          </a:solidFill>
                          <a:effectLst/>
                          <a:latin typeface="Arial" panose="020B0604020202020204" pitchFamily="34" charset="0"/>
                          <a:ea typeface="+mn-ea"/>
                          <a:cs typeface="Arial" panose="020B0604020202020204" pitchFamily="34" charset="0"/>
                        </a:rPr>
                        <a:t>Gangsterism</a:t>
                      </a:r>
                      <a:r>
                        <a:rPr lang="en-US" sz="1600" b="0" kern="1200" dirty="0">
                          <a:solidFill>
                            <a:schemeClr val="dk1"/>
                          </a:solidFill>
                          <a:effectLst/>
                          <a:latin typeface="Arial" panose="020B0604020202020204" pitchFamily="34" charset="0"/>
                          <a:ea typeface="+mn-ea"/>
                          <a:cs typeface="Arial" panose="020B0604020202020204" pitchFamily="34" charset="0"/>
                        </a:rPr>
                        <a:t> Strategy was monitored in six (6) provinces, namely; KZN, EC, WC, MP, GP and LP </a:t>
                      </a:r>
                      <a:endParaRPr lang="en-ZA" sz="16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xmlns="" val="1420604602"/>
                  </a:ext>
                </a:extLst>
              </a:tr>
              <a:tr h="803450">
                <a:tc gridSpan="2">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ZA" sz="1600" b="1" u="sng" dirty="0"/>
                        <a:t>IMPACT</a:t>
                      </a:r>
                      <a:r>
                        <a:rPr lang="en-ZA" sz="1600" b="1" u="sng" baseline="0" dirty="0"/>
                        <a:t> OF THE INTERVENTION</a:t>
                      </a:r>
                      <a:r>
                        <a:rPr lang="en-ZA" sz="1600" b="1" baseline="0" dirty="0"/>
                        <a:t>: </a:t>
                      </a:r>
                    </a:p>
                    <a:p>
                      <a:pPr marL="285750" marR="0" lvl="0" indent="-28575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b="0" kern="1200" dirty="0">
                          <a:solidFill>
                            <a:schemeClr val="dk1"/>
                          </a:solidFill>
                          <a:effectLst/>
                          <a:latin typeface="+mn-lt"/>
                          <a:ea typeface="Calibri" panose="020F0502020204030204" pitchFamily="34" charset="0"/>
                          <a:cs typeface="+mn-cs"/>
                        </a:rPr>
                        <a:t>The Anti-</a:t>
                      </a:r>
                      <a:r>
                        <a:rPr lang="en-ZA" sz="1600" b="0" kern="1200" dirty="0" err="1">
                          <a:solidFill>
                            <a:schemeClr val="dk1"/>
                          </a:solidFill>
                          <a:effectLst/>
                          <a:latin typeface="+mn-lt"/>
                          <a:ea typeface="Calibri" panose="020F0502020204030204" pitchFamily="34" charset="0"/>
                          <a:cs typeface="+mn-cs"/>
                        </a:rPr>
                        <a:t>Gangsterism</a:t>
                      </a:r>
                      <a:r>
                        <a:rPr lang="en-ZA" sz="1600" b="0" kern="1200" dirty="0">
                          <a:solidFill>
                            <a:schemeClr val="dk1"/>
                          </a:solidFill>
                          <a:effectLst/>
                          <a:latin typeface="+mn-lt"/>
                          <a:ea typeface="Calibri" panose="020F0502020204030204" pitchFamily="34" charset="0"/>
                          <a:cs typeface="+mn-cs"/>
                        </a:rPr>
                        <a:t> Strategy aims to prevent </a:t>
                      </a:r>
                      <a:r>
                        <a:rPr lang="en-ZA" sz="1600" b="0" kern="1200" dirty="0" err="1">
                          <a:solidFill>
                            <a:schemeClr val="dk1"/>
                          </a:solidFill>
                          <a:effectLst/>
                          <a:latin typeface="+mn-lt"/>
                          <a:ea typeface="Calibri" panose="020F0502020204030204" pitchFamily="34" charset="0"/>
                          <a:cs typeface="+mn-cs"/>
                        </a:rPr>
                        <a:t>Gangsterism</a:t>
                      </a:r>
                      <a:r>
                        <a:rPr lang="en-ZA" sz="1600" b="0" kern="1200" dirty="0">
                          <a:solidFill>
                            <a:schemeClr val="dk1"/>
                          </a:solidFill>
                          <a:effectLst/>
                          <a:latin typeface="+mn-lt"/>
                          <a:ea typeface="Calibri" panose="020F0502020204030204" pitchFamily="34" charset="0"/>
                          <a:cs typeface="+mn-cs"/>
                        </a:rPr>
                        <a:t> in Child and Youth Care Centres (CYCC) and promotes welfare and safety of children from any child/ children who come with </a:t>
                      </a:r>
                      <a:r>
                        <a:rPr lang="en-ZA" sz="1600" b="0" kern="1200" dirty="0" err="1">
                          <a:solidFill>
                            <a:schemeClr val="dk1"/>
                          </a:solidFill>
                          <a:effectLst/>
                          <a:latin typeface="+mn-lt"/>
                          <a:ea typeface="Calibri" panose="020F0502020204030204" pitchFamily="34" charset="0"/>
                          <a:cs typeface="+mn-cs"/>
                        </a:rPr>
                        <a:t>Gangsterism</a:t>
                      </a:r>
                      <a:r>
                        <a:rPr lang="en-ZA" sz="1600" b="0" kern="1200" dirty="0">
                          <a:solidFill>
                            <a:schemeClr val="dk1"/>
                          </a:solidFill>
                          <a:effectLst/>
                          <a:latin typeface="+mn-lt"/>
                          <a:ea typeface="Calibri" panose="020F0502020204030204" pitchFamily="34" charset="0"/>
                          <a:cs typeface="+mn-cs"/>
                        </a:rPr>
                        <a:t> influences. </a:t>
                      </a:r>
                    </a:p>
                    <a:p>
                      <a:pPr marL="285750" marR="0" lvl="0" indent="-28575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b="0" kern="1200" dirty="0">
                          <a:solidFill>
                            <a:schemeClr val="dk1"/>
                          </a:solidFill>
                          <a:effectLst/>
                          <a:latin typeface="+mn-lt"/>
                          <a:ea typeface="Calibri" panose="020F0502020204030204" pitchFamily="34" charset="0"/>
                          <a:cs typeface="+mn-cs"/>
                        </a:rPr>
                        <a:t>Monitoring covers the profiling of children from admission of their affiliation into gangs and their needs that make them join gangs are assessed as part of interventions rendered. </a:t>
                      </a:r>
                    </a:p>
                    <a:p>
                      <a:pPr marL="285750" marR="0" lvl="0" indent="-28575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b="0" kern="1200" dirty="0">
                          <a:solidFill>
                            <a:schemeClr val="dk1"/>
                          </a:solidFill>
                          <a:effectLst/>
                          <a:latin typeface="+mn-lt"/>
                          <a:ea typeface="Calibri" panose="020F0502020204030204" pitchFamily="34" charset="0"/>
                          <a:cs typeface="+mn-cs"/>
                        </a:rPr>
                        <a:t>This is also aimed at protecting other children under DSD’s care who are not into </a:t>
                      </a:r>
                      <a:r>
                        <a:rPr lang="en-ZA" sz="1600" b="0" kern="1200" dirty="0" err="1">
                          <a:solidFill>
                            <a:schemeClr val="dk1"/>
                          </a:solidFill>
                          <a:effectLst/>
                          <a:latin typeface="+mn-lt"/>
                          <a:ea typeface="Calibri" panose="020F0502020204030204" pitchFamily="34" charset="0"/>
                          <a:cs typeface="+mn-cs"/>
                        </a:rPr>
                        <a:t>Gangsterism</a:t>
                      </a:r>
                      <a:r>
                        <a:rPr lang="en-ZA" sz="1600" b="0" kern="1200" dirty="0">
                          <a:solidFill>
                            <a:schemeClr val="dk1"/>
                          </a:solidFill>
                          <a:effectLst/>
                          <a:latin typeface="+mn-lt"/>
                          <a:ea typeface="Calibri" panose="020F0502020204030204" pitchFamily="34" charset="0"/>
                          <a:cs typeface="+mn-cs"/>
                        </a:rPr>
                        <a:t> from the positively profiled children not to recruit them</a:t>
                      </a:r>
                      <a:endParaRPr lang="en-ZA" sz="1600" b="0" baseline="0" dirty="0"/>
                    </a:p>
                  </a:txBody>
                  <a:tcPr>
                    <a:solidFill>
                      <a:schemeClr val="accent2"/>
                    </a:solidFill>
                  </a:tcPr>
                </a:tc>
                <a:tc hMerge="1">
                  <a:txBody>
                    <a:bodyPr/>
                    <a:lstStyle/>
                    <a:p>
                      <a:endParaRPr lang="en-ZA" dirty="0"/>
                    </a:p>
                  </a:txBody>
                  <a:tcPr/>
                </a:tc>
                <a:extLst>
                  <a:ext uri="{0D108BD9-81ED-4DB2-BD59-A6C34878D82A}">
                    <a16:rowId xmlns:a16="http://schemas.microsoft.com/office/drawing/2014/main" xmlns="" val="499103009"/>
                  </a:ext>
                </a:extLst>
              </a:tr>
            </a:tbl>
          </a:graphicData>
        </a:graphic>
      </p:graphicFrame>
      <p:sp>
        <p:nvSpPr>
          <p:cNvPr id="6" name="Slide Number Placeholder 6"/>
          <p:cNvSpPr txBox="1">
            <a:spLocks/>
          </p:cNvSpPr>
          <p:nvPr/>
        </p:nvSpPr>
        <p:spPr>
          <a:xfrm>
            <a:off x="3532035" y="6007641"/>
            <a:ext cx="1878013" cy="296664"/>
          </a:xfrm>
          <a:prstGeom prst="rect">
            <a:avLst/>
          </a:prstGeom>
        </p:spPr>
        <p:txBody>
          <a:bodyPr/>
          <a:lstStyle>
            <a:defPPr>
              <a:defRPr lang="en-US"/>
            </a:defPPr>
            <a:lvl1pPr algn="ctr">
              <a:defRPr b="1"/>
            </a:lvl1pPr>
          </a:lstStyle>
          <a:p>
            <a:fld id="{E6EDE458-FE5D-A943-8B68-DF1632607E4A}" type="slidenum">
              <a:rPr lang="en-US"/>
              <a:pPr/>
              <a:t>26</a:t>
            </a:fld>
            <a:endParaRPr lang="en-US" dirty="0"/>
          </a:p>
        </p:txBody>
      </p:sp>
    </p:spTree>
    <p:extLst>
      <p:ext uri="{BB962C8B-B14F-4D97-AF65-F5344CB8AC3E}">
        <p14:creationId xmlns:p14="http://schemas.microsoft.com/office/powerpoint/2010/main" xmlns="" val="34259311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3126740" y="6071871"/>
            <a:ext cx="2311400" cy="365125"/>
          </a:xfrm>
          <a:prstGeom prst="rect">
            <a:avLst/>
          </a:prstGeom>
        </p:spPr>
        <p:txBody>
          <a:bodyPr/>
          <a:lstStyle/>
          <a:p>
            <a:pPr algn="ctr">
              <a:defRPr/>
            </a:pPr>
            <a:fld id="{04317E8F-016B-47A0-8C9F-04687A56FEA3}" type="slidenum">
              <a:rPr lang="en-GB" b="1" smtClean="0">
                <a:solidFill>
                  <a:prstClr val="black"/>
                </a:solidFill>
              </a:rPr>
              <a:pPr algn="ctr">
                <a:defRPr/>
              </a:pPr>
              <a:t>27</a:t>
            </a:fld>
            <a:endParaRPr lang="en-GB" b="1" dirty="0">
              <a:solidFill>
                <a:prstClr val="black"/>
              </a:solidFill>
            </a:endParaRPr>
          </a:p>
        </p:txBody>
      </p:sp>
      <p:sp>
        <p:nvSpPr>
          <p:cNvPr id="3" name="Rectangle 2"/>
          <p:cNvSpPr/>
          <p:nvPr/>
        </p:nvSpPr>
        <p:spPr>
          <a:xfrm>
            <a:off x="178676" y="646674"/>
            <a:ext cx="9522535" cy="5555367"/>
          </a:xfrm>
          <a:prstGeom prst="rect">
            <a:avLst/>
          </a:prstGeom>
        </p:spPr>
        <p:txBody>
          <a:bodyPr wrap="square">
            <a:spAutoFit/>
          </a:bodyPr>
          <a:lstStyle/>
          <a:p>
            <a:pPr marL="185738" lvl="1" indent="-185738" algn="just" defTabSz="742950">
              <a:spcBef>
                <a:spcPts val="600"/>
              </a:spcBef>
              <a:buClr>
                <a:srgbClr val="B48138"/>
              </a:buClr>
              <a:buFont typeface="Arial" panose="020B0604020202020204" pitchFamily="34" charset="0"/>
              <a:buChar char="•"/>
              <a:defRPr/>
            </a:pPr>
            <a:r>
              <a:rPr lang="en-ZA" sz="1500" b="1" dirty="0">
                <a:latin typeface="Arial" panose="020B0604020202020204" pitchFamily="34" charset="0"/>
                <a:cs typeface="Arial" panose="020B0604020202020204" pitchFamily="34" charset="0"/>
              </a:rPr>
              <a:t>DSD Anti-</a:t>
            </a:r>
            <a:r>
              <a:rPr lang="en-ZA" sz="1500" b="1" dirty="0" err="1">
                <a:latin typeface="Arial" panose="020B0604020202020204" pitchFamily="34" charset="0"/>
                <a:cs typeface="Arial" panose="020B0604020202020204" pitchFamily="34" charset="0"/>
              </a:rPr>
              <a:t>Gangsterism</a:t>
            </a:r>
            <a:r>
              <a:rPr lang="en-ZA" sz="1500" b="1" dirty="0">
                <a:latin typeface="Arial" panose="020B0604020202020204" pitchFamily="34" charset="0"/>
                <a:cs typeface="Arial" panose="020B0604020202020204" pitchFamily="34" charset="0"/>
              </a:rPr>
              <a:t> Strategy</a:t>
            </a:r>
          </a:p>
          <a:p>
            <a:pPr marL="642938" lvl="2" indent="-185738" algn="just" defTabSz="742950">
              <a:spcBef>
                <a:spcPts val="300"/>
              </a:spcBef>
              <a:buClr>
                <a:srgbClr val="B48138"/>
              </a:buClr>
              <a:buFont typeface="Arial" panose="020B0604020202020204" pitchFamily="34" charset="0"/>
              <a:buChar char="•"/>
              <a:defRPr/>
            </a:pPr>
            <a:r>
              <a:rPr lang="en-ZA" sz="1500" dirty="0">
                <a:solidFill>
                  <a:prstClr val="black"/>
                </a:solidFill>
              </a:rPr>
              <a:t>The Strategy that aim to prevent Gangsterism in Child and Youth Care Centres (CYCC) and promotes welfare and safety of children from any child/ children who come with </a:t>
            </a:r>
            <a:r>
              <a:rPr lang="en-ZA" sz="1500" dirty="0" err="1">
                <a:solidFill>
                  <a:prstClr val="black"/>
                </a:solidFill>
              </a:rPr>
              <a:t>Gangsterism</a:t>
            </a:r>
            <a:r>
              <a:rPr lang="en-ZA" sz="1500" dirty="0">
                <a:solidFill>
                  <a:prstClr val="black"/>
                </a:solidFill>
              </a:rPr>
              <a:t> influences</a:t>
            </a:r>
          </a:p>
          <a:p>
            <a:pPr marL="642938" lvl="2" indent="-185738" algn="just" defTabSz="742950">
              <a:spcBef>
                <a:spcPts val="300"/>
              </a:spcBef>
              <a:buClr>
                <a:srgbClr val="B48138"/>
              </a:buClr>
              <a:buFont typeface="Arial" panose="020B0604020202020204" pitchFamily="34" charset="0"/>
              <a:buChar char="•"/>
              <a:defRPr/>
            </a:pPr>
            <a:r>
              <a:rPr lang="en-ZA" sz="1500" dirty="0">
                <a:solidFill>
                  <a:prstClr val="black"/>
                </a:solidFill>
              </a:rPr>
              <a:t>The Department monitored the implementation of the DSD Anti-</a:t>
            </a:r>
            <a:r>
              <a:rPr lang="en-ZA" sz="1500" dirty="0" err="1">
                <a:solidFill>
                  <a:prstClr val="black"/>
                </a:solidFill>
              </a:rPr>
              <a:t>Gangsterism</a:t>
            </a:r>
            <a:r>
              <a:rPr lang="en-ZA" sz="1500" dirty="0">
                <a:solidFill>
                  <a:prstClr val="black"/>
                </a:solidFill>
              </a:rPr>
              <a:t> Strategy in six provinces namely Eastern Cape, Limpopo, KwaZulu-Natal, Western Cape, Gauteng and Mpumalanga.</a:t>
            </a:r>
          </a:p>
          <a:p>
            <a:pPr marL="642938" lvl="2" indent="-185738" algn="just" defTabSz="742950">
              <a:spcBef>
                <a:spcPts val="300"/>
              </a:spcBef>
              <a:buClr>
                <a:srgbClr val="B48138"/>
              </a:buClr>
              <a:buFont typeface="Arial" panose="020B0604020202020204" pitchFamily="34" charset="0"/>
              <a:buChar char="•"/>
              <a:defRPr/>
            </a:pPr>
            <a:r>
              <a:rPr lang="en-ZA" sz="1500" dirty="0">
                <a:solidFill>
                  <a:prstClr val="black"/>
                </a:solidFill>
              </a:rPr>
              <a:t>The key areas monitored included all facilities that are to put in place systems and techniques to  prevent gangsterism</a:t>
            </a:r>
          </a:p>
          <a:p>
            <a:pPr marL="185738" lvl="1" indent="-185738" algn="just" defTabSz="742950">
              <a:spcBef>
                <a:spcPts val="600"/>
              </a:spcBef>
              <a:buClr>
                <a:srgbClr val="B48138"/>
              </a:buClr>
              <a:buFont typeface="Arial" panose="020B0604020202020204" pitchFamily="34" charset="0"/>
              <a:buChar char="•"/>
              <a:defRPr/>
            </a:pPr>
            <a:r>
              <a:rPr lang="en-ZA" sz="1500" b="1" dirty="0">
                <a:latin typeface="Arial" panose="020B0604020202020204" pitchFamily="34" charset="0"/>
                <a:cs typeface="Arial" panose="020B0604020202020204" pitchFamily="34" charset="0"/>
              </a:rPr>
              <a:t>HIV and AIDS</a:t>
            </a:r>
          </a:p>
          <a:p>
            <a:pPr marL="642938" lvl="2" indent="-185738" algn="just" defTabSz="742950">
              <a:spcBef>
                <a:spcPts val="300"/>
              </a:spcBef>
              <a:buClr>
                <a:srgbClr val="B48138"/>
              </a:buClr>
              <a:buFont typeface="Arial" panose="020B0604020202020204" pitchFamily="34" charset="0"/>
              <a:buChar char="•"/>
              <a:defRPr/>
            </a:pPr>
            <a:r>
              <a:rPr lang="en-ZA" sz="1500" dirty="0">
                <a:solidFill>
                  <a:prstClr val="black"/>
                </a:solidFill>
              </a:rPr>
              <a:t>As part of implementing </a:t>
            </a:r>
            <a:r>
              <a:rPr lang="en-ZA" sz="1500" dirty="0"/>
              <a:t>Psychosocial Support Guidelines, the D</a:t>
            </a:r>
            <a:r>
              <a:rPr lang="en-ZA" sz="1500" dirty="0">
                <a:solidFill>
                  <a:prstClr val="black"/>
                </a:solidFill>
              </a:rPr>
              <a:t>epartment trained </a:t>
            </a:r>
            <a:r>
              <a:rPr lang="en-ZA" sz="1500" dirty="0"/>
              <a:t>204 Social Service Practitioners</a:t>
            </a:r>
            <a:r>
              <a:rPr lang="en-ZA" sz="1500" dirty="0">
                <a:solidFill>
                  <a:prstClr val="black"/>
                </a:solidFill>
              </a:rPr>
              <a:t> in Gauteng, KwaZulu-Natal and Mpumalanga provinces. The Guidelines ensure early identification of Orphans, Vulnerable Children and Youth (OVCY) at higher risk of contracting HIV.</a:t>
            </a:r>
          </a:p>
          <a:p>
            <a:pPr marL="642938" lvl="2" indent="-185738" algn="just" defTabSz="742950">
              <a:spcBef>
                <a:spcPts val="300"/>
              </a:spcBef>
              <a:buClr>
                <a:srgbClr val="B48138"/>
              </a:buClr>
              <a:buFont typeface="Arial" panose="020B0604020202020204" pitchFamily="34" charset="0"/>
              <a:buChar char="•"/>
              <a:defRPr/>
            </a:pPr>
            <a:r>
              <a:rPr lang="en-ZA" sz="1500" dirty="0">
                <a:solidFill>
                  <a:prstClr val="black"/>
                </a:solidFill>
              </a:rPr>
              <a:t>The interventions provided by trained SSPs also contributes to the national Cheka </a:t>
            </a:r>
            <a:r>
              <a:rPr lang="en-ZA" sz="1500" dirty="0" err="1">
                <a:solidFill>
                  <a:prstClr val="black"/>
                </a:solidFill>
              </a:rPr>
              <a:t>Impilo</a:t>
            </a:r>
            <a:r>
              <a:rPr lang="en-ZA" sz="1500" dirty="0">
                <a:solidFill>
                  <a:prstClr val="black"/>
                </a:solidFill>
              </a:rPr>
              <a:t> Wellness Campaign and the UNAIDS 95-95-95 strategy, which encourages 95% of people with HIV to test, of those tested, 95% to be on treatment, and 95% of those on treatment to be virally suppressed.</a:t>
            </a:r>
          </a:p>
          <a:p>
            <a:pPr marL="642938" lvl="2" indent="-185738" algn="just" defTabSz="742950">
              <a:spcBef>
                <a:spcPts val="300"/>
              </a:spcBef>
              <a:buClr>
                <a:srgbClr val="B48138"/>
              </a:buClr>
              <a:buFont typeface="Arial" panose="020B0604020202020204" pitchFamily="34" charset="0"/>
              <a:buChar char="•"/>
              <a:defRPr/>
            </a:pPr>
            <a:r>
              <a:rPr lang="en-ZA" sz="1500" dirty="0">
                <a:solidFill>
                  <a:prstClr val="black"/>
                </a:solidFill>
              </a:rPr>
              <a:t>We further implemented our Social and Behaviour Change (SBC) Compendium interventions to reach young people and influence positive social and behaviour change. In this regard, we launched the YOLO (You Only Live Once) and </a:t>
            </a:r>
            <a:r>
              <a:rPr lang="en-ZA" sz="1500" dirty="0" err="1">
                <a:solidFill>
                  <a:prstClr val="black"/>
                </a:solidFill>
              </a:rPr>
              <a:t>ChommY</a:t>
            </a:r>
            <a:r>
              <a:rPr lang="en-ZA" sz="1500" dirty="0">
                <a:solidFill>
                  <a:prstClr val="black"/>
                </a:solidFill>
              </a:rPr>
              <a:t> programmes in KwaZulu-Natal and Gauteng.</a:t>
            </a:r>
          </a:p>
          <a:p>
            <a:pPr marL="642938" lvl="2" indent="-185738" algn="just" defTabSz="742950">
              <a:spcBef>
                <a:spcPts val="300"/>
              </a:spcBef>
              <a:buClr>
                <a:srgbClr val="B48138"/>
              </a:buClr>
              <a:buFont typeface="Arial" panose="020B0604020202020204" pitchFamily="34" charset="0"/>
              <a:buChar char="•"/>
              <a:defRPr/>
            </a:pPr>
            <a:r>
              <a:rPr lang="en-ZA" sz="1500" dirty="0">
                <a:solidFill>
                  <a:prstClr val="black"/>
                </a:solidFill>
              </a:rPr>
              <a:t>The Sector, together with the Parliament and the South African National Aids Council (SANAC), hosted the National Men’s Parliament, attended by men and boys from all provinces.</a:t>
            </a:r>
          </a:p>
          <a:p>
            <a:pPr marL="642938" lvl="2" indent="-185738" algn="just" defTabSz="742950">
              <a:spcBef>
                <a:spcPts val="300"/>
              </a:spcBef>
              <a:buClr>
                <a:srgbClr val="B48138"/>
              </a:buClr>
              <a:buFont typeface="Arial" panose="020B0604020202020204" pitchFamily="34" charset="0"/>
              <a:buChar char="•"/>
              <a:defRPr/>
            </a:pPr>
            <a:r>
              <a:rPr lang="en-ZA" sz="1500" dirty="0">
                <a:solidFill>
                  <a:prstClr val="black"/>
                </a:solidFill>
              </a:rPr>
              <a:t>The National Men’s Parliament continues to organise men and boys to champion change in the prevention of new HIV infections, gender-based violence, toxic masculinity, substance abuse and many other social ills</a:t>
            </a:r>
            <a:r>
              <a:rPr lang="en-ZA" sz="1500" dirty="0" smtClean="0">
                <a:solidFill>
                  <a:prstClr val="black"/>
                </a:solidFill>
              </a:rPr>
              <a:t>.</a:t>
            </a:r>
            <a:endParaRPr lang="en-ZA" sz="1500" dirty="0">
              <a:solidFill>
                <a:prstClr val="black"/>
              </a:solidFill>
            </a:endParaRPr>
          </a:p>
        </p:txBody>
      </p:sp>
      <p:sp>
        <p:nvSpPr>
          <p:cNvPr id="4" name="Rectangle 2"/>
          <p:cNvSpPr txBox="1">
            <a:spLocks noChangeArrowheads="1"/>
          </p:cNvSpPr>
          <p:nvPr/>
        </p:nvSpPr>
        <p:spPr bwMode="auto">
          <a:xfrm>
            <a:off x="0" y="151374"/>
            <a:ext cx="9905999" cy="495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ZA" sz="2400" b="1" kern="0" dirty="0">
                <a:solidFill>
                  <a:srgbClr val="000000"/>
                </a:solidFill>
                <a:latin typeface="Arial Black" panose="020B0A04020102020204" pitchFamily="34" charset="0"/>
                <a:cs typeface="Arial" panose="020B0604020202020204" pitchFamily="34" charset="0"/>
              </a:rPr>
              <a:t>High Level Achievement – Welfare Services  </a:t>
            </a:r>
            <a:endParaRPr lang="en-US" sz="2800" b="1" kern="0" dirty="0">
              <a:solidFill>
                <a:srgbClr val="000000"/>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xmlns="" val="477564966"/>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132" y="122239"/>
            <a:ext cx="8543925" cy="634338"/>
          </a:xfrm>
        </p:spPr>
        <p:txBody>
          <a:bodyPr/>
          <a:lstStyle/>
          <a:p>
            <a:pPr algn="ctr"/>
            <a:r>
              <a:rPr lang="en-ZA" dirty="0">
                <a:latin typeface="Arial Black" panose="020B0A04020102020204" pitchFamily="34" charset="0"/>
              </a:rPr>
              <a:t>Special Projects and Innovation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965497326"/>
              </p:ext>
            </p:extLst>
          </p:nvPr>
        </p:nvGraphicFramePr>
        <p:xfrm>
          <a:off x="217309" y="749479"/>
          <a:ext cx="9588246" cy="4998720"/>
        </p:xfrm>
        <a:graphic>
          <a:graphicData uri="http://schemas.openxmlformats.org/drawingml/2006/table">
            <a:tbl>
              <a:tblPr firstRow="1" bandRow="1">
                <a:tableStyleId>{5C22544A-7EE6-4342-B048-85BDC9FD1C3A}</a:tableStyleId>
              </a:tblPr>
              <a:tblGrid>
                <a:gridCol w="4977991">
                  <a:extLst>
                    <a:ext uri="{9D8B030D-6E8A-4147-A177-3AD203B41FA5}">
                      <a16:colId xmlns:a16="http://schemas.microsoft.com/office/drawing/2014/main" xmlns="" val="1767784046"/>
                    </a:ext>
                  </a:extLst>
                </a:gridCol>
                <a:gridCol w="4610255">
                  <a:extLst>
                    <a:ext uri="{9D8B030D-6E8A-4147-A177-3AD203B41FA5}">
                      <a16:colId xmlns:a16="http://schemas.microsoft.com/office/drawing/2014/main" xmlns="" val="666388472"/>
                    </a:ext>
                  </a:extLst>
                </a:gridCol>
              </a:tblGrid>
              <a:tr h="295550">
                <a:tc gridSpan="2">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ZA" sz="1600" b="1" u="sng" baseline="0" dirty="0" smtClean="0"/>
                        <a:t>OUTCOME (OBJECT OF CHANGE)</a:t>
                      </a:r>
                      <a:r>
                        <a:rPr lang="en-ZA" sz="1600" b="1" baseline="0" dirty="0" smtClean="0"/>
                        <a:t>: </a:t>
                      </a:r>
                      <a:r>
                        <a:rPr kumimoji="0" lang="en-ZA" sz="1600" b="1" i="0" u="none" strike="noStrike" kern="1200" cap="none" spc="0" normalizeH="0" baseline="0" noProof="0" dirty="0" smtClean="0">
                          <a:ln>
                            <a:noFill/>
                          </a:ln>
                          <a:solidFill>
                            <a:prstClr val="white"/>
                          </a:solidFill>
                          <a:effectLst/>
                          <a:uLnTx/>
                          <a:uFillTx/>
                          <a:latin typeface="+mn-lt"/>
                          <a:ea typeface="+mn-ea"/>
                          <a:cs typeface="+mn-cs"/>
                        </a:rPr>
                        <a:t>EPWP </a:t>
                      </a:r>
                      <a:r>
                        <a:rPr kumimoji="0" lang="en-ZA" sz="1600" b="1" i="0" u="none" strike="noStrike" kern="1200" cap="none" spc="0" normalizeH="0" baseline="0" noProof="0" dirty="0">
                          <a:ln>
                            <a:noFill/>
                          </a:ln>
                          <a:solidFill>
                            <a:prstClr val="white"/>
                          </a:solidFill>
                          <a:effectLst/>
                          <a:uLnTx/>
                          <a:uFillTx/>
                          <a:latin typeface="+mn-lt"/>
                          <a:ea typeface="+mn-ea"/>
                          <a:cs typeface="+mn-cs"/>
                        </a:rPr>
                        <a:t>work opportunities created through DSD Programmes</a:t>
                      </a:r>
                    </a:p>
                  </a:txBody>
                  <a:tcPr>
                    <a:solidFill>
                      <a:schemeClr val="accent2"/>
                    </a:solidFill>
                  </a:tcPr>
                </a:tc>
                <a:tc hMerge="1">
                  <a:txBody>
                    <a:bodyPr/>
                    <a:lstStyle/>
                    <a:p>
                      <a:endParaRPr lang="en-ZA" dirty="0"/>
                    </a:p>
                  </a:txBody>
                  <a:tcPr/>
                </a:tc>
                <a:extLst>
                  <a:ext uri="{0D108BD9-81ED-4DB2-BD59-A6C34878D82A}">
                    <a16:rowId xmlns:a16="http://schemas.microsoft.com/office/drawing/2014/main" xmlns="" val="3826287478"/>
                  </a:ext>
                </a:extLst>
              </a:tr>
              <a:tr h="472736">
                <a:tc>
                  <a:txBody>
                    <a:bodyPr/>
                    <a:lstStyle/>
                    <a:p>
                      <a:r>
                        <a:rPr lang="en-ZA" sz="1600" b="1" dirty="0"/>
                        <a:t>TARGET/INTERVENTION</a:t>
                      </a:r>
                    </a:p>
                    <a:p>
                      <a:r>
                        <a:rPr lang="en-ZA" sz="1600" b="1" dirty="0"/>
                        <a:t>What</a:t>
                      </a:r>
                      <a:r>
                        <a:rPr lang="en-ZA" sz="1600" b="1" baseline="0" dirty="0"/>
                        <a:t> did we develop/implement/reach? </a:t>
                      </a:r>
                      <a:endParaRPr lang="en-ZA" sz="1600" b="1" dirty="0"/>
                    </a:p>
                  </a:txBody>
                  <a:tcPr>
                    <a:solidFill>
                      <a:schemeClr val="accent2">
                        <a:lumMod val="40000"/>
                        <a:lumOff val="60000"/>
                      </a:schemeClr>
                    </a:solidFill>
                  </a:tcPr>
                </a:tc>
                <a:tc>
                  <a:txBody>
                    <a:bodyPr/>
                    <a:lstStyle/>
                    <a:p>
                      <a:r>
                        <a:rPr lang="en-ZA" sz="1600" b="1" dirty="0"/>
                        <a:t>ACHIEVEMENT</a:t>
                      </a:r>
                    </a:p>
                    <a:p>
                      <a:r>
                        <a:rPr lang="en-ZA" sz="1600" b="1" dirty="0"/>
                        <a:t>What</a:t>
                      </a:r>
                      <a:r>
                        <a:rPr lang="en-ZA" sz="1600" b="1" baseline="0" dirty="0"/>
                        <a:t> did we do?</a:t>
                      </a:r>
                      <a:endParaRPr lang="en-ZA" sz="1600" b="1" dirty="0"/>
                    </a:p>
                  </a:txBody>
                  <a:tcPr>
                    <a:solidFill>
                      <a:schemeClr val="accent2">
                        <a:lumMod val="40000"/>
                        <a:lumOff val="60000"/>
                      </a:schemeClr>
                    </a:solidFill>
                  </a:tcPr>
                </a:tc>
                <a:extLst>
                  <a:ext uri="{0D108BD9-81ED-4DB2-BD59-A6C34878D82A}">
                    <a16:rowId xmlns:a16="http://schemas.microsoft.com/office/drawing/2014/main" xmlns="" val="313742399"/>
                  </a:ext>
                </a:extLst>
              </a:tr>
              <a:tr h="496517">
                <a:tc>
                  <a:txBody>
                    <a:bodyPr/>
                    <a:lstStyle/>
                    <a:p>
                      <a:r>
                        <a:rPr lang="en-ZA" sz="1600" b="0" dirty="0"/>
                        <a:t>17 400 EPWP work opportunities created through DSD Programmes</a:t>
                      </a:r>
                    </a:p>
                  </a:txBody>
                  <a:tcPr>
                    <a:solidFill>
                      <a:schemeClr val="accent2">
                        <a:lumMod val="20000"/>
                        <a:lumOff val="80000"/>
                      </a:schemeClr>
                    </a:solidFill>
                  </a:tcPr>
                </a:tc>
                <a:tc>
                  <a:txBody>
                    <a:bodyPr/>
                    <a:lstStyle/>
                    <a:p>
                      <a:r>
                        <a:rPr lang="en-ZA" sz="1600" b="0" dirty="0"/>
                        <a:t>A total of 39 437 EPWP Work Opportunities were created through DSD Programmes</a:t>
                      </a:r>
                    </a:p>
                  </a:txBody>
                  <a:tcPr>
                    <a:solidFill>
                      <a:schemeClr val="accent2">
                        <a:lumMod val="20000"/>
                        <a:lumOff val="80000"/>
                      </a:schemeClr>
                    </a:solidFill>
                  </a:tcPr>
                </a:tc>
                <a:extLst>
                  <a:ext uri="{0D108BD9-81ED-4DB2-BD59-A6C34878D82A}">
                    <a16:rowId xmlns:a16="http://schemas.microsoft.com/office/drawing/2014/main" xmlns="" val="1420604602"/>
                  </a:ext>
                </a:extLst>
              </a:tr>
              <a:tr h="2088420">
                <a:tc gridSpan="2">
                  <a:txBody>
                    <a:bodyPr/>
                    <a:lstStyle/>
                    <a:p>
                      <a:pPr marL="0" algn="just" defTabSz="742950" rtl="0" eaLnBrk="1" latinLnBrk="0" hangingPunct="1"/>
                      <a:r>
                        <a:rPr lang="en-ZA" sz="1600" b="1" u="sng" dirty="0"/>
                        <a:t>IMPACT</a:t>
                      </a:r>
                      <a:r>
                        <a:rPr lang="en-ZA" sz="1600" b="1" u="sng" baseline="0" dirty="0"/>
                        <a:t> OF THE INTERVENTION</a:t>
                      </a:r>
                      <a:r>
                        <a:rPr lang="en-ZA" sz="1600" b="0" baseline="0" dirty="0">
                          <a:solidFill>
                            <a:schemeClr val="tx1"/>
                          </a:solidFill>
                        </a:rPr>
                        <a:t>:</a:t>
                      </a:r>
                      <a:r>
                        <a:rPr lang="en-ZA" sz="1600" b="0" baseline="0" dirty="0">
                          <a:solidFill>
                            <a:srgbClr val="FF0000"/>
                          </a:solidFill>
                        </a:rPr>
                        <a:t>  </a:t>
                      </a:r>
                    </a:p>
                    <a:p>
                      <a:pPr marL="342900" marR="0" lvl="0" indent="-34290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b="0" kern="1200" baseline="0" dirty="0" smtClean="0">
                          <a:solidFill>
                            <a:schemeClr val="dk1"/>
                          </a:solidFill>
                          <a:latin typeface="Arial" panose="020B0604020202020204" pitchFamily="34" charset="0"/>
                          <a:ea typeface="+mn-ea"/>
                          <a:cs typeface="Arial" panose="020B0604020202020204" pitchFamily="34" charset="0"/>
                        </a:rPr>
                        <a:t>The DSD continued to lead the coordination of the EPWP for the Social Sector, which comprises of the departments of Health, Education, Social Development, Community Safety, and Sports and Recreation in South Africa.</a:t>
                      </a:r>
                    </a:p>
                    <a:p>
                      <a:pPr marL="342900" marR="0" lvl="0" indent="-34290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b="0" kern="1200" baseline="0" dirty="0" smtClean="0">
                          <a:solidFill>
                            <a:schemeClr val="dk1"/>
                          </a:solidFill>
                          <a:latin typeface="Arial" panose="020B0604020202020204" pitchFamily="34" charset="0"/>
                          <a:ea typeface="+mn-ea"/>
                          <a:cs typeface="Arial" panose="020B0604020202020204" pitchFamily="34" charset="0"/>
                        </a:rPr>
                        <a:t>The </a:t>
                      </a:r>
                      <a:r>
                        <a:rPr lang="en-ZA" sz="1600" b="0" kern="1200" baseline="0" dirty="0">
                          <a:solidFill>
                            <a:schemeClr val="dk1"/>
                          </a:solidFill>
                          <a:latin typeface="Arial" panose="020B0604020202020204" pitchFamily="34" charset="0"/>
                          <a:ea typeface="+mn-ea"/>
                          <a:cs typeface="Arial" panose="020B0604020202020204" pitchFamily="34" charset="0"/>
                        </a:rPr>
                        <a:t>programme focuses on skills development and providing work opportunities by giving unemployed people access to temporary work. </a:t>
                      </a:r>
                      <a:endParaRPr lang="en-ZA" sz="1600" b="0" kern="1200" baseline="0" dirty="0" smtClean="0">
                        <a:solidFill>
                          <a:schemeClr val="dk1"/>
                        </a:solidFill>
                        <a:latin typeface="Arial" panose="020B0604020202020204" pitchFamily="34" charset="0"/>
                        <a:ea typeface="+mn-ea"/>
                        <a:cs typeface="Arial" panose="020B0604020202020204" pitchFamily="34" charset="0"/>
                      </a:endParaRPr>
                    </a:p>
                    <a:p>
                      <a:pPr marL="342900" marR="0" lvl="0" indent="-34290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b="0" kern="1200" baseline="0" dirty="0" smtClean="0">
                          <a:solidFill>
                            <a:schemeClr val="dk1"/>
                          </a:solidFill>
                          <a:latin typeface="Arial" panose="020B0604020202020204" pitchFamily="34" charset="0"/>
                          <a:ea typeface="+mn-ea"/>
                          <a:cs typeface="Arial" panose="020B0604020202020204" pitchFamily="34" charset="0"/>
                        </a:rPr>
                        <a:t>Helping </a:t>
                      </a:r>
                      <a:r>
                        <a:rPr lang="en-ZA" sz="1600" b="0" kern="1200" baseline="0" dirty="0">
                          <a:solidFill>
                            <a:schemeClr val="dk1"/>
                          </a:solidFill>
                          <a:latin typeface="Arial" panose="020B0604020202020204" pitchFamily="34" charset="0"/>
                          <a:ea typeface="+mn-ea"/>
                          <a:cs typeface="Arial" panose="020B0604020202020204" pitchFamily="34" charset="0"/>
                        </a:rPr>
                        <a:t>unemployed people through skills programmes and work experience and ensuring that unemployed people receive a stipend for any work they have completed as part of the EPWP. </a:t>
                      </a:r>
                      <a:endParaRPr lang="en-ZA" sz="1600" b="0" kern="1200" baseline="0" dirty="0" smtClean="0">
                        <a:solidFill>
                          <a:schemeClr val="dk1"/>
                        </a:solidFill>
                        <a:latin typeface="Arial" panose="020B0604020202020204" pitchFamily="34" charset="0"/>
                        <a:ea typeface="+mn-ea"/>
                        <a:cs typeface="Arial" panose="020B0604020202020204" pitchFamily="34" charset="0"/>
                      </a:endParaRPr>
                    </a:p>
                    <a:p>
                      <a:pPr marL="342900" marR="0" lvl="0" indent="-34290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b="0" kern="1200" baseline="0" dirty="0" smtClean="0">
                          <a:solidFill>
                            <a:schemeClr val="dk1"/>
                          </a:solidFill>
                          <a:latin typeface="Arial" panose="020B0604020202020204" pitchFamily="34" charset="0"/>
                          <a:ea typeface="+mn-ea"/>
                          <a:cs typeface="Arial" panose="020B0604020202020204" pitchFamily="34" charset="0"/>
                        </a:rPr>
                        <a:t>The </a:t>
                      </a:r>
                      <a:r>
                        <a:rPr lang="en-ZA" sz="1600" b="0" kern="1200" baseline="0" dirty="0">
                          <a:solidFill>
                            <a:schemeClr val="dk1"/>
                          </a:solidFill>
                          <a:latin typeface="Arial" panose="020B0604020202020204" pitchFamily="34" charset="0"/>
                          <a:ea typeface="+mn-ea"/>
                          <a:cs typeface="Arial" panose="020B0604020202020204" pitchFamily="34" charset="0"/>
                        </a:rPr>
                        <a:t>sector focuses on increasing the quality of home-based care and early childhood development programmes, both of which require large amounts of dedication</a:t>
                      </a:r>
                      <a:r>
                        <a:rPr lang="en-ZA" sz="1600" b="0" kern="1200" baseline="0" dirty="0" smtClean="0">
                          <a:solidFill>
                            <a:schemeClr val="dk1"/>
                          </a:solidFill>
                          <a:latin typeface="Arial" panose="020B0604020202020204" pitchFamily="34" charset="0"/>
                          <a:ea typeface="+mn-ea"/>
                          <a:cs typeface="Arial" panose="020B0604020202020204" pitchFamily="34" charset="0"/>
                        </a:rPr>
                        <a:t>.</a:t>
                      </a:r>
                    </a:p>
                    <a:p>
                      <a:pPr marL="342900" marR="0" lvl="0" indent="-34290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b="0" kern="1200" baseline="0" dirty="0" smtClean="0">
                          <a:solidFill>
                            <a:schemeClr val="dk1"/>
                          </a:solidFill>
                          <a:latin typeface="Arial" panose="020B0604020202020204" pitchFamily="34" charset="0"/>
                          <a:ea typeface="+mn-ea"/>
                          <a:cs typeface="Arial" panose="020B0604020202020204" pitchFamily="34" charset="0"/>
                        </a:rPr>
                        <a:t>The Department through the Social Sector created 179 204 Work Opportunities. Of these work opportunities</a:t>
                      </a:r>
                      <a:r>
                        <a:rPr lang="en-ZA" sz="1600" b="1" kern="1200" baseline="0" dirty="0" smtClean="0">
                          <a:solidFill>
                            <a:schemeClr val="dk1"/>
                          </a:solidFill>
                          <a:latin typeface="Arial" panose="020B0604020202020204" pitchFamily="34" charset="0"/>
                          <a:ea typeface="+mn-ea"/>
                          <a:cs typeface="Arial" panose="020B0604020202020204" pitchFamily="34" charset="0"/>
                        </a:rPr>
                        <a:t>, 39 437 were created through DSD programmes</a:t>
                      </a:r>
                      <a:r>
                        <a:rPr lang="en-ZA" sz="1600" b="0" kern="1200" baseline="0" dirty="0" smtClean="0">
                          <a:solidFill>
                            <a:schemeClr val="dk1"/>
                          </a:solidFill>
                          <a:latin typeface="Arial" panose="020B0604020202020204" pitchFamily="34" charset="0"/>
                          <a:ea typeface="+mn-ea"/>
                          <a:cs typeface="Arial" panose="020B0604020202020204" pitchFamily="34" charset="0"/>
                        </a:rPr>
                        <a:t>.</a:t>
                      </a:r>
                    </a:p>
                    <a:p>
                      <a:pPr marL="342900" marR="0" lvl="0" indent="-34290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b="0" kern="1200" baseline="0" dirty="0" smtClean="0">
                          <a:solidFill>
                            <a:schemeClr val="dk1"/>
                          </a:solidFill>
                          <a:latin typeface="Arial" panose="020B0604020202020204" pitchFamily="34" charset="0"/>
                          <a:ea typeface="+mn-ea"/>
                          <a:cs typeface="Arial" panose="020B0604020202020204" pitchFamily="34" charset="0"/>
                        </a:rPr>
                        <a:t>The Presidential Economic Stimulus allocation to provinces has also contributed to the achievement of targets in the sector. </a:t>
                      </a:r>
                    </a:p>
                  </a:txBody>
                  <a:tcPr>
                    <a:solidFill>
                      <a:schemeClr val="accent2"/>
                    </a:solidFill>
                  </a:tcPr>
                </a:tc>
                <a:tc hMerge="1">
                  <a:txBody>
                    <a:bodyPr/>
                    <a:lstStyle/>
                    <a:p>
                      <a:endParaRPr lang="en-ZA" dirty="0"/>
                    </a:p>
                  </a:txBody>
                  <a:tcPr/>
                </a:tc>
                <a:extLst>
                  <a:ext uri="{0D108BD9-81ED-4DB2-BD59-A6C34878D82A}">
                    <a16:rowId xmlns:a16="http://schemas.microsoft.com/office/drawing/2014/main" xmlns="" val="499103009"/>
                  </a:ext>
                </a:extLst>
              </a:tr>
            </a:tbl>
          </a:graphicData>
        </a:graphic>
      </p:graphicFrame>
      <p:sp>
        <p:nvSpPr>
          <p:cNvPr id="6" name="Slide Number Placeholder 6"/>
          <p:cNvSpPr txBox="1">
            <a:spLocks/>
          </p:cNvSpPr>
          <p:nvPr/>
        </p:nvSpPr>
        <p:spPr>
          <a:xfrm>
            <a:off x="3532035" y="6007641"/>
            <a:ext cx="1878013" cy="29666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6EDE458-FE5D-A943-8B68-DF1632607E4A}" type="slidenum">
              <a:rPr lang="en-US" sz="1463" b="1"/>
              <a:pPr algn="ctr"/>
              <a:t>28</a:t>
            </a:fld>
            <a:endParaRPr lang="en-US" sz="1463" b="1" dirty="0"/>
          </a:p>
        </p:txBody>
      </p:sp>
    </p:spTree>
    <p:extLst>
      <p:ext uri="{BB962C8B-B14F-4D97-AF65-F5344CB8AC3E}">
        <p14:creationId xmlns:p14="http://schemas.microsoft.com/office/powerpoint/2010/main" xmlns="" val="32101502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3126740" y="6071871"/>
            <a:ext cx="2311400" cy="365125"/>
          </a:xfrm>
          <a:prstGeom prst="rect">
            <a:avLst/>
          </a:prstGeom>
        </p:spPr>
        <p:txBody>
          <a:bodyPr/>
          <a:lstStyle/>
          <a:p>
            <a:pPr algn="ctr">
              <a:defRPr/>
            </a:pPr>
            <a:fld id="{04317E8F-016B-47A0-8C9F-04687A56FEA3}" type="slidenum">
              <a:rPr lang="en-GB" b="1" smtClean="0"/>
              <a:pPr algn="ctr">
                <a:defRPr/>
              </a:pPr>
              <a:t>29</a:t>
            </a:fld>
            <a:endParaRPr lang="en-GB" b="1" dirty="0"/>
          </a:p>
        </p:txBody>
      </p:sp>
      <p:sp>
        <p:nvSpPr>
          <p:cNvPr id="3" name="Rectangle 2"/>
          <p:cNvSpPr/>
          <p:nvPr/>
        </p:nvSpPr>
        <p:spPr>
          <a:xfrm>
            <a:off x="357186" y="646674"/>
            <a:ext cx="9344025" cy="4862870"/>
          </a:xfrm>
          <a:prstGeom prst="rect">
            <a:avLst/>
          </a:prstGeom>
        </p:spPr>
        <p:txBody>
          <a:bodyPr wrap="square">
            <a:spAutoFit/>
          </a:bodyPr>
          <a:lstStyle/>
          <a:p>
            <a:pPr marL="185738" lvl="1" indent="-185738" algn="just" defTabSz="742950">
              <a:spcBef>
                <a:spcPts val="600"/>
              </a:spcBef>
              <a:buClr>
                <a:srgbClr val="B48138"/>
              </a:buClr>
              <a:buFont typeface="Arial" panose="020B0604020202020204" pitchFamily="34" charset="0"/>
              <a:buChar char="•"/>
              <a:defRPr/>
            </a:pPr>
            <a:r>
              <a:rPr lang="en-ZA" sz="1400" b="1" dirty="0">
                <a:latin typeface="Arial" panose="020B0604020202020204" pitchFamily="34" charset="0"/>
                <a:cs typeface="Arial" panose="020B0604020202020204" pitchFamily="34" charset="0"/>
              </a:rPr>
              <a:t>Job Creation </a:t>
            </a:r>
          </a:p>
          <a:p>
            <a:pPr marL="642938" lvl="2" indent="-185738" algn="just" defTabSz="742950">
              <a:spcBef>
                <a:spcPts val="300"/>
              </a:spcBef>
              <a:buClr>
                <a:srgbClr val="B48138"/>
              </a:buClr>
              <a:buFont typeface="Arial" panose="020B0604020202020204" pitchFamily="34" charset="0"/>
              <a:buChar char="•"/>
              <a:defRPr/>
            </a:pPr>
            <a:r>
              <a:rPr lang="en-ZA" sz="1400" dirty="0">
                <a:solidFill>
                  <a:prstClr val="black"/>
                </a:solidFill>
              </a:rPr>
              <a:t>The DSD continued to lead the coordination of the EPWP for the Social Sector, which comprises of the departments of Health, Education, Social Development, Community Safety, and Sports and Recreation in South Africa.</a:t>
            </a:r>
          </a:p>
          <a:p>
            <a:pPr marL="642938" lvl="2" indent="-185738" algn="just" defTabSz="742950">
              <a:spcBef>
                <a:spcPts val="300"/>
              </a:spcBef>
              <a:buClr>
                <a:srgbClr val="B48138"/>
              </a:buClr>
              <a:buFont typeface="Arial" panose="020B0604020202020204" pitchFamily="34" charset="0"/>
              <a:buChar char="•"/>
              <a:defRPr/>
            </a:pPr>
            <a:r>
              <a:rPr lang="en-ZA" sz="1400" dirty="0">
                <a:solidFill>
                  <a:prstClr val="black"/>
                </a:solidFill>
              </a:rPr>
              <a:t>The Department through the Social Sector created 179 204 Work Opportunities. Of these work opportunities, 39 437 were created through DSD programmes.</a:t>
            </a:r>
          </a:p>
          <a:p>
            <a:pPr marL="642938" lvl="2" indent="-185738" algn="just" defTabSz="742950">
              <a:spcBef>
                <a:spcPts val="300"/>
              </a:spcBef>
              <a:buClr>
                <a:srgbClr val="B48138"/>
              </a:buClr>
              <a:buFont typeface="Arial" panose="020B0604020202020204" pitchFamily="34" charset="0"/>
              <a:buChar char="•"/>
              <a:defRPr/>
            </a:pPr>
            <a:r>
              <a:rPr lang="en-ZA" sz="1400" dirty="0">
                <a:solidFill>
                  <a:prstClr val="black"/>
                </a:solidFill>
              </a:rPr>
              <a:t>The Presidential Economic Stimulus allocation to provinces has also contributed to the achievement of targets in the sector. </a:t>
            </a:r>
          </a:p>
          <a:p>
            <a:pPr marL="185738" lvl="1" indent="-185738" algn="just" defTabSz="742950">
              <a:spcBef>
                <a:spcPts val="600"/>
              </a:spcBef>
              <a:buClr>
                <a:srgbClr val="B48138"/>
              </a:buClr>
              <a:buFont typeface="Arial" panose="020B0604020202020204" pitchFamily="34" charset="0"/>
              <a:buChar char="•"/>
              <a:defRPr/>
            </a:pPr>
            <a:r>
              <a:rPr lang="en-ZA" sz="1400" dirty="0">
                <a:solidFill>
                  <a:prstClr val="black"/>
                </a:solidFill>
              </a:rPr>
              <a:t> </a:t>
            </a:r>
            <a:r>
              <a:rPr lang="en-US" sz="1400" b="1" dirty="0">
                <a:solidFill>
                  <a:prstClr val="black"/>
                </a:solidFill>
                <a:latin typeface="Arial" panose="020B0604020202020204" pitchFamily="34" charset="0"/>
                <a:cs typeface="Arial" panose="020B0604020202020204" pitchFamily="34" charset="0"/>
              </a:rPr>
              <a:t>National Community Development Policy </a:t>
            </a:r>
          </a:p>
          <a:p>
            <a:pPr marL="642938" lvl="2" indent="-185738" algn="just" defTabSz="742950">
              <a:spcBef>
                <a:spcPts val="300"/>
              </a:spcBef>
              <a:buClr>
                <a:srgbClr val="B48138"/>
              </a:buClr>
              <a:buFont typeface="Arial" panose="020B0604020202020204" pitchFamily="34" charset="0"/>
              <a:buChar char="•"/>
              <a:defRPr/>
            </a:pPr>
            <a:r>
              <a:rPr lang="en-ZA" sz="1400" dirty="0">
                <a:solidFill>
                  <a:prstClr val="black"/>
                </a:solidFill>
              </a:rPr>
              <a:t>The National Community Development Policy was finalised. </a:t>
            </a:r>
          </a:p>
          <a:p>
            <a:pPr marL="642938" lvl="2" indent="-185738" algn="just" defTabSz="742950">
              <a:spcBef>
                <a:spcPts val="300"/>
              </a:spcBef>
              <a:buClr>
                <a:srgbClr val="B48138"/>
              </a:buClr>
              <a:buFont typeface="Arial" panose="020B0604020202020204" pitchFamily="34" charset="0"/>
              <a:buChar char="•"/>
              <a:defRPr/>
            </a:pPr>
            <a:r>
              <a:rPr lang="en-ZA" sz="1400" dirty="0">
                <a:solidFill>
                  <a:prstClr val="black"/>
                </a:solidFill>
              </a:rPr>
              <a:t>The Policy aims to provide policy leadership and guidance on the implementation of community development in the country (including by other government departments). </a:t>
            </a:r>
          </a:p>
          <a:p>
            <a:pPr marL="642938" lvl="2" indent="-185738" algn="just" defTabSz="742950">
              <a:spcBef>
                <a:spcPts val="300"/>
              </a:spcBef>
              <a:buClr>
                <a:srgbClr val="B48138"/>
              </a:buClr>
              <a:buFont typeface="Arial" panose="020B0604020202020204" pitchFamily="34" charset="0"/>
              <a:buChar char="•"/>
              <a:defRPr/>
            </a:pPr>
            <a:r>
              <a:rPr lang="en-ZA" sz="1400" dirty="0">
                <a:solidFill>
                  <a:prstClr val="black"/>
                </a:solidFill>
              </a:rPr>
              <a:t>The policy also intends to give guidance on the coordination and integration of community development interventions at community level by multiple role-players involved in community development</a:t>
            </a:r>
          </a:p>
          <a:p>
            <a:pPr marL="185738" lvl="1" indent="-185738" algn="just" defTabSz="742950">
              <a:spcBef>
                <a:spcPts val="600"/>
              </a:spcBef>
              <a:buClr>
                <a:srgbClr val="B48138"/>
              </a:buClr>
              <a:buFont typeface="Arial" panose="020B0604020202020204" pitchFamily="34" charset="0"/>
              <a:buChar char="•"/>
              <a:defRPr/>
            </a:pPr>
            <a:r>
              <a:rPr lang="en-ZA" sz="1400" b="1" dirty="0">
                <a:solidFill>
                  <a:prstClr val="black"/>
                </a:solidFill>
                <a:latin typeface="Arial" panose="020B0604020202020204" pitchFamily="34" charset="0"/>
                <a:cs typeface="Arial" panose="020B0604020202020204" pitchFamily="34" charset="0"/>
              </a:rPr>
              <a:t>DSD Youth Development Policy </a:t>
            </a:r>
          </a:p>
          <a:p>
            <a:pPr marL="642938" lvl="2" indent="-185738" algn="just" defTabSz="742950">
              <a:spcBef>
                <a:spcPts val="300"/>
              </a:spcBef>
              <a:buClr>
                <a:srgbClr val="B48138"/>
              </a:buClr>
              <a:buFont typeface="Arial" panose="020B0604020202020204" pitchFamily="34" charset="0"/>
              <a:buChar char="•"/>
              <a:defRPr/>
            </a:pPr>
            <a:r>
              <a:rPr lang="en-ZA" sz="1400" dirty="0">
                <a:solidFill>
                  <a:prstClr val="black"/>
                </a:solidFill>
              </a:rPr>
              <a:t>The DSD Youth Development Policy was finalised and costed. </a:t>
            </a:r>
          </a:p>
          <a:p>
            <a:pPr marL="642938" lvl="2" indent="-185738" algn="just" defTabSz="742950">
              <a:spcBef>
                <a:spcPts val="300"/>
              </a:spcBef>
              <a:buClr>
                <a:srgbClr val="B48138"/>
              </a:buClr>
              <a:buFont typeface="Arial" panose="020B0604020202020204" pitchFamily="34" charset="0"/>
              <a:buChar char="•"/>
              <a:defRPr/>
            </a:pPr>
            <a:r>
              <a:rPr lang="en-ZA" sz="1400" dirty="0">
                <a:solidFill>
                  <a:prstClr val="black"/>
                </a:solidFill>
              </a:rPr>
              <a:t>The policy was developed in alignment with the National Youth Policy developed by the Department of Women, Youth and Persons with Disabilities (DWYPD).</a:t>
            </a:r>
          </a:p>
          <a:p>
            <a:pPr marL="642938" lvl="2" indent="-185738" algn="just" defTabSz="742950">
              <a:spcBef>
                <a:spcPts val="300"/>
              </a:spcBef>
              <a:buClr>
                <a:srgbClr val="B48138"/>
              </a:buClr>
              <a:buFont typeface="Arial" panose="020B0604020202020204" pitchFamily="34" charset="0"/>
              <a:buChar char="•"/>
              <a:defRPr/>
            </a:pPr>
            <a:r>
              <a:rPr lang="en-ZA" sz="1400" dirty="0">
                <a:solidFill>
                  <a:prstClr val="black"/>
                </a:solidFill>
              </a:rPr>
              <a:t>The DSD Youth Policy focuses on the enhancement of capabilities and development of aspirations for youth in a way that enables them to participate in socio-economic opportunities within communities.</a:t>
            </a:r>
          </a:p>
        </p:txBody>
      </p:sp>
      <p:sp>
        <p:nvSpPr>
          <p:cNvPr id="4" name="Rectangle 2"/>
          <p:cNvSpPr txBox="1">
            <a:spLocks noChangeArrowheads="1"/>
          </p:cNvSpPr>
          <p:nvPr/>
        </p:nvSpPr>
        <p:spPr bwMode="auto">
          <a:xfrm>
            <a:off x="0" y="151374"/>
            <a:ext cx="9905999" cy="495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ZA" sz="2400" b="1" kern="0" dirty="0">
                <a:solidFill>
                  <a:srgbClr val="000000"/>
                </a:solidFill>
                <a:latin typeface="Arial Black" panose="020B0A04020102020204" pitchFamily="34" charset="0"/>
                <a:cs typeface="Arial" panose="020B0604020202020204" pitchFamily="34" charset="0"/>
              </a:rPr>
              <a:t>High Level Achievement – Community Development</a:t>
            </a:r>
            <a:endParaRPr lang="en-US" sz="2800" b="1" kern="0" dirty="0">
              <a:solidFill>
                <a:srgbClr val="000000"/>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xmlns="" val="3101559881"/>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661" y="102709"/>
            <a:ext cx="8915400" cy="396874"/>
          </a:xfrm>
        </p:spPr>
        <p:txBody>
          <a:bodyPr>
            <a:normAutofit fontScale="90000"/>
          </a:bodyPr>
          <a:lstStyle/>
          <a:p>
            <a:pPr algn="ctr" defTabSz="914400" eaLnBrk="1" hangingPunct="1">
              <a:defRPr/>
            </a:pPr>
            <a:r>
              <a:rPr lang="en-ZA" sz="3200" b="1" kern="0" dirty="0">
                <a:solidFill>
                  <a:srgbClr val="000000"/>
                </a:solidFill>
                <a:latin typeface="Arial Black" panose="020B0A04020102020204" pitchFamily="34" charset="0"/>
                <a:ea typeface="ヒラギノ角ゴ Pro W3" charset="-128"/>
                <a:cs typeface="Arial" pitchFamily="34" charset="0"/>
              </a:rPr>
              <a:t>CONTEXTUAL ANALYSIS 1 </a:t>
            </a:r>
            <a:endParaRPr lang="en-US" sz="3200" b="1" kern="0" dirty="0">
              <a:solidFill>
                <a:srgbClr val="000000"/>
              </a:solidFill>
              <a:latin typeface="Arial Black" panose="020B0A04020102020204" pitchFamily="34" charset="0"/>
              <a:ea typeface="ヒラギノ角ゴ Pro W3" charset="-128"/>
              <a:cs typeface="Arial" pitchFamily="34" charset="0"/>
            </a:endParaRPr>
          </a:p>
        </p:txBody>
      </p:sp>
      <p:sp>
        <p:nvSpPr>
          <p:cNvPr id="3" name="Content Placeholder 2"/>
          <p:cNvSpPr>
            <a:spLocks noGrp="1"/>
          </p:cNvSpPr>
          <p:nvPr>
            <p:ph idx="1"/>
          </p:nvPr>
        </p:nvSpPr>
        <p:spPr>
          <a:xfrm>
            <a:off x="43024" y="499583"/>
            <a:ext cx="9780759" cy="5258122"/>
          </a:xfrm>
        </p:spPr>
        <p:txBody>
          <a:bodyPr>
            <a:noAutofit/>
          </a:bodyPr>
          <a:lstStyle/>
          <a:p>
            <a:pPr algn="just"/>
            <a:r>
              <a:rPr lang="en-US" sz="1700" dirty="0">
                <a:cs typeface="Arial" panose="020B0604020202020204" pitchFamily="34" charset="0"/>
              </a:rPr>
              <a:t>The 2020/2021 was one of the most difficult </a:t>
            </a:r>
            <a:r>
              <a:rPr lang="en-US" sz="1700" dirty="0" smtClean="0">
                <a:cs typeface="Arial" panose="020B0604020202020204" pitchFamily="34" charset="0"/>
              </a:rPr>
              <a:t>financial years </a:t>
            </a:r>
            <a:r>
              <a:rPr lang="en-US" sz="1700" dirty="0">
                <a:cs typeface="Arial" panose="020B0604020202020204" pitchFamily="34" charset="0"/>
              </a:rPr>
              <a:t>as a result of the COVID-19 pandemic, and </a:t>
            </a:r>
            <a:r>
              <a:rPr lang="en-US" sz="1700" dirty="0" smtClean="0">
                <a:cs typeface="Arial" panose="020B0604020202020204" pitchFamily="34" charset="0"/>
              </a:rPr>
              <a:t>our </a:t>
            </a:r>
            <a:r>
              <a:rPr lang="en-US" altLang="en-US" sz="1700" dirty="0" smtClean="0">
                <a:latin typeface="Arial" panose="020B0604020202020204" pitchFamily="34" charset="0"/>
                <a:cs typeface="Arial" panose="020B0604020202020204" pitchFamily="34" charset="0"/>
              </a:rPr>
              <a:t>DSD Portfolio</a:t>
            </a:r>
            <a:r>
              <a:rPr lang="en-US" sz="1700" dirty="0" smtClean="0">
                <a:cs typeface="Arial" panose="020B0604020202020204" pitchFamily="34" charset="0"/>
              </a:rPr>
              <a:t> presentations give account on </a:t>
            </a:r>
            <a:r>
              <a:rPr lang="en-US" sz="1700" dirty="0">
                <a:cs typeface="Arial" panose="020B0604020202020204" pitchFamily="34" charset="0"/>
              </a:rPr>
              <a:t>the </a:t>
            </a:r>
            <a:r>
              <a:rPr lang="en-US" altLang="en-US" sz="1700" dirty="0">
                <a:latin typeface="Arial" panose="020B0604020202020204" pitchFamily="34" charset="0"/>
                <a:cs typeface="Arial" panose="020B0604020202020204" pitchFamily="34" charset="0"/>
              </a:rPr>
              <a:t>implementation of the </a:t>
            </a:r>
            <a:r>
              <a:rPr lang="en-US" altLang="en-US" sz="1700" dirty="0" smtClean="0">
                <a:latin typeface="Arial" panose="020B0604020202020204" pitchFamily="34" charset="0"/>
                <a:cs typeface="Arial" panose="020B0604020202020204" pitchFamily="34" charset="0"/>
              </a:rPr>
              <a:t>2020/21 </a:t>
            </a:r>
            <a:r>
              <a:rPr lang="en-US" altLang="en-US" sz="1700" dirty="0">
                <a:latin typeface="Arial" panose="020B0604020202020204" pitchFamily="34" charset="0"/>
                <a:cs typeface="Arial" panose="020B0604020202020204" pitchFamily="34" charset="0"/>
              </a:rPr>
              <a:t>commitments </a:t>
            </a:r>
            <a:r>
              <a:rPr lang="en-US" altLang="en-US" sz="1700" dirty="0" smtClean="0">
                <a:latin typeface="Arial" panose="020B0604020202020204" pitchFamily="34" charset="0"/>
                <a:cs typeface="Arial" panose="020B0604020202020204" pitchFamily="34" charset="0"/>
              </a:rPr>
              <a:t>within </a:t>
            </a:r>
            <a:r>
              <a:rPr lang="en-US" altLang="en-US" sz="1700" dirty="0">
                <a:latin typeface="Arial" panose="020B0604020202020204" pitchFamily="34" charset="0"/>
                <a:cs typeface="Arial" panose="020B0604020202020204" pitchFamily="34" charset="0"/>
              </a:rPr>
              <a:t>this context; </a:t>
            </a:r>
          </a:p>
          <a:p>
            <a:pPr lvl="0" algn="just"/>
            <a:r>
              <a:rPr lang="en-ZA" sz="1700" dirty="0">
                <a:latin typeface="Arial" panose="020B0604020202020204" pitchFamily="34" charset="0"/>
                <a:cs typeface="Arial" panose="020B0604020202020204" pitchFamily="34" charset="0"/>
              </a:rPr>
              <a:t>Whilst the outbreak of COVID-19 in March 2020 disrupted the </a:t>
            </a:r>
            <a:r>
              <a:rPr lang="en-ZA" sz="1700" dirty="0" smtClean="0">
                <a:latin typeface="Arial" panose="020B0604020202020204" pitchFamily="34" charset="0"/>
                <a:cs typeface="Arial" panose="020B0604020202020204" pitchFamily="34" charset="0"/>
              </a:rPr>
              <a:t>DSD’s </a:t>
            </a:r>
            <a:r>
              <a:rPr lang="en-ZA" sz="1700" dirty="0">
                <a:latin typeface="Arial" panose="020B0604020202020204" pitchFamily="34" charset="0"/>
                <a:cs typeface="Arial" panose="020B0604020202020204" pitchFamily="34" charset="0"/>
              </a:rPr>
              <a:t>service delivery environment, we were able to </a:t>
            </a:r>
            <a:r>
              <a:rPr lang="en-ZA" sz="1700" b="1" dirty="0">
                <a:latin typeface="Arial" panose="020B0604020202020204" pitchFamily="34" charset="0"/>
                <a:cs typeface="Arial" panose="020B0604020202020204" pitchFamily="34" charset="0"/>
              </a:rPr>
              <a:t>achieve 81% (2020/2021 (*4=88%) </a:t>
            </a:r>
            <a:r>
              <a:rPr lang="en-ZA" sz="1700" dirty="0">
                <a:latin typeface="Arial" panose="020B0604020202020204" pitchFamily="34" charset="0"/>
                <a:cs typeface="Arial" panose="020B0604020202020204" pitchFamily="34" charset="0"/>
              </a:rPr>
              <a:t>of our set targets which shows </a:t>
            </a:r>
            <a:r>
              <a:rPr lang="en-ZA" sz="1700" dirty="0" smtClean="0">
                <a:latin typeface="Arial" panose="020B0604020202020204" pitchFamily="34" charset="0"/>
                <a:cs typeface="Arial" panose="020B0604020202020204" pitchFamily="34" charset="0"/>
              </a:rPr>
              <a:t>a </a:t>
            </a:r>
            <a:r>
              <a:rPr lang="en-ZA" sz="1700" dirty="0">
                <a:latin typeface="Arial" panose="020B0604020202020204" pitchFamily="34" charset="0"/>
                <a:cs typeface="Arial" panose="020B0604020202020204" pitchFamily="34" charset="0"/>
              </a:rPr>
              <a:t>significant </a:t>
            </a:r>
            <a:r>
              <a:rPr lang="en-ZA" sz="1700" dirty="0" smtClean="0">
                <a:latin typeface="Arial" panose="020B0604020202020204" pitchFamily="34" charset="0"/>
                <a:cs typeface="Arial" panose="020B0604020202020204" pitchFamily="34" charset="0"/>
              </a:rPr>
              <a:t>improvement in achievement </a:t>
            </a:r>
            <a:r>
              <a:rPr lang="en-ZA" sz="1700" dirty="0">
                <a:latin typeface="Arial" panose="020B0604020202020204" pitchFamily="34" charset="0"/>
                <a:cs typeface="Arial" panose="020B0604020202020204" pitchFamily="34" charset="0"/>
              </a:rPr>
              <a:t>of targets </a:t>
            </a:r>
            <a:r>
              <a:rPr lang="en-ZA" sz="1700" dirty="0" smtClean="0">
                <a:latin typeface="Arial" panose="020B0604020202020204" pitchFamily="34" charset="0"/>
                <a:cs typeface="Arial" panose="020B0604020202020204" pitchFamily="34" charset="0"/>
              </a:rPr>
              <a:t>as compared to </a:t>
            </a:r>
            <a:r>
              <a:rPr lang="en-ZA" sz="1700" b="1" dirty="0" smtClean="0">
                <a:latin typeface="Arial" panose="020B0604020202020204" pitchFamily="34" charset="0"/>
                <a:cs typeface="Arial" panose="020B0604020202020204" pitchFamily="34" charset="0"/>
              </a:rPr>
              <a:t>49</a:t>
            </a:r>
            <a:r>
              <a:rPr lang="en-ZA" sz="1700" b="1" dirty="0">
                <a:latin typeface="Arial" panose="020B0604020202020204" pitchFamily="34" charset="0"/>
                <a:cs typeface="Arial" panose="020B0604020202020204" pitchFamily="34" charset="0"/>
              </a:rPr>
              <a:t>% in the 2019/2020 F/Y</a:t>
            </a:r>
            <a:r>
              <a:rPr lang="en-ZA" sz="1700" dirty="0">
                <a:latin typeface="Arial" panose="020B0604020202020204" pitchFamily="34" charset="0"/>
                <a:cs typeface="Arial" panose="020B0604020202020204" pitchFamily="34" charset="0"/>
              </a:rPr>
              <a:t>. The last time </a:t>
            </a:r>
            <a:r>
              <a:rPr lang="en-ZA" sz="1700" dirty="0" smtClean="0">
                <a:latin typeface="Arial" panose="020B0604020202020204" pitchFamily="34" charset="0"/>
                <a:cs typeface="Arial" panose="020B0604020202020204" pitchFamily="34" charset="0"/>
              </a:rPr>
              <a:t>DSD </a:t>
            </a:r>
            <a:r>
              <a:rPr lang="en-ZA" sz="1700" dirty="0">
                <a:latin typeface="Arial" panose="020B0604020202020204" pitchFamily="34" charset="0"/>
                <a:cs typeface="Arial" panose="020B0604020202020204" pitchFamily="34" charset="0"/>
              </a:rPr>
              <a:t>was at this level was in the </a:t>
            </a:r>
            <a:r>
              <a:rPr lang="en-ZA" sz="1700" b="1" dirty="0">
                <a:latin typeface="Arial" panose="020B0604020202020204" pitchFamily="34" charset="0"/>
                <a:cs typeface="Arial" panose="020B0604020202020204" pitchFamily="34" charset="0"/>
              </a:rPr>
              <a:t>2016/17 F/Y 81% </a:t>
            </a:r>
            <a:r>
              <a:rPr lang="en-ZA" sz="1700" dirty="0">
                <a:latin typeface="Arial" panose="020B0604020202020204" pitchFamily="34" charset="0"/>
                <a:cs typeface="Arial" panose="020B0604020202020204" pitchFamily="34" charset="0"/>
              </a:rPr>
              <a:t>and this </a:t>
            </a:r>
            <a:r>
              <a:rPr lang="en-ZA" sz="1700" dirty="0" smtClean="0">
                <a:latin typeface="Arial" panose="020B0604020202020204" pitchFamily="34" charset="0"/>
                <a:cs typeface="Arial" panose="020B0604020202020204" pitchFamily="34" charset="0"/>
              </a:rPr>
              <a:t>year’s </a:t>
            </a:r>
            <a:r>
              <a:rPr lang="en-ZA" sz="1700" dirty="0">
                <a:latin typeface="Arial" panose="020B0604020202020204" pitchFamily="34" charset="0"/>
                <a:cs typeface="Arial" panose="020B0604020202020204" pitchFamily="34" charset="0"/>
              </a:rPr>
              <a:t>performance under the </a:t>
            </a:r>
            <a:r>
              <a:rPr lang="en-ZA" sz="1700" b="1" dirty="0">
                <a:latin typeface="Arial" panose="020B0604020202020204" pitchFamily="34" charset="0"/>
                <a:cs typeface="Arial" panose="020B0604020202020204" pitchFamily="34" charset="0"/>
              </a:rPr>
              <a:t>current circumstances </a:t>
            </a:r>
            <a:r>
              <a:rPr lang="en-ZA" sz="1700" dirty="0">
                <a:latin typeface="Arial" panose="020B0604020202020204" pitchFamily="34" charset="0"/>
                <a:cs typeface="Arial" panose="020B0604020202020204" pitchFamily="34" charset="0"/>
              </a:rPr>
              <a:t>is an indication that we are starting to </a:t>
            </a:r>
            <a:r>
              <a:rPr lang="en-ZA" sz="1700" b="1" dirty="0">
                <a:latin typeface="Arial" panose="020B0604020202020204" pitchFamily="34" charset="0"/>
                <a:cs typeface="Arial" panose="020B0604020202020204" pitchFamily="34" charset="0"/>
              </a:rPr>
              <a:t>turn the corner</a:t>
            </a:r>
            <a:r>
              <a:rPr lang="en-ZA" sz="1700" dirty="0">
                <a:latin typeface="Arial" panose="020B0604020202020204" pitchFamily="34" charset="0"/>
                <a:cs typeface="Arial" panose="020B0604020202020204" pitchFamily="34" charset="0"/>
              </a:rPr>
              <a:t> and getting back to good performance; </a:t>
            </a:r>
          </a:p>
          <a:p>
            <a:pPr lvl="0" algn="just"/>
            <a:r>
              <a:rPr lang="en-US" sz="1700" dirty="0" smtClean="0">
                <a:latin typeface="Arial" panose="020B0604020202020204" pitchFamily="34" charset="0"/>
                <a:cs typeface="Arial" panose="020B0604020202020204" pitchFamily="34" charset="0"/>
              </a:rPr>
              <a:t>We have adopted a Results Based Approach in order to demonstrate the impact of our interventions and our </a:t>
            </a:r>
            <a:r>
              <a:rPr lang="en-ZA" sz="1700" dirty="0">
                <a:latin typeface="Arial" panose="020B0604020202020204" pitchFamily="34" charset="0"/>
                <a:cs typeface="Arial" panose="020B0604020202020204" pitchFamily="34" charset="0"/>
              </a:rPr>
              <a:t>t</a:t>
            </a:r>
            <a:r>
              <a:rPr lang="en-ZA" sz="1700" dirty="0" smtClean="0">
                <a:latin typeface="Arial" panose="020B0604020202020204" pitchFamily="34" charset="0"/>
                <a:cs typeface="Arial" panose="020B0604020202020204" pitchFamily="34" charset="0"/>
              </a:rPr>
              <a:t>argets </a:t>
            </a:r>
            <a:r>
              <a:rPr lang="en-ZA" sz="1700" dirty="0">
                <a:latin typeface="Arial" panose="020B0604020202020204" pitchFamily="34" charset="0"/>
                <a:cs typeface="Arial" panose="020B0604020202020204" pitchFamily="34" charset="0"/>
              </a:rPr>
              <a:t>are directly aligned to the MTSF priorities of Government </a:t>
            </a:r>
            <a:r>
              <a:rPr lang="en-ZA" sz="1700" dirty="0" smtClean="0">
                <a:latin typeface="Arial" panose="020B0604020202020204" pitchFamily="34" charset="0"/>
                <a:cs typeface="Arial" panose="020B0604020202020204" pitchFamily="34" charset="0"/>
              </a:rPr>
              <a:t>more so, </a:t>
            </a:r>
            <a:r>
              <a:rPr lang="en-ZA" sz="1700" dirty="0">
                <a:latin typeface="Arial" panose="020B0604020202020204" pitchFamily="34" charset="0"/>
                <a:cs typeface="Arial" panose="020B0604020202020204" pitchFamily="34" charset="0"/>
              </a:rPr>
              <a:t>priority 4 (Consolidating the Social Wage) as well as the NDP;  </a:t>
            </a:r>
          </a:p>
          <a:p>
            <a:pPr lvl="0" algn="just"/>
            <a:r>
              <a:rPr lang="en-US" sz="1700" dirty="0">
                <a:cs typeface="Arial" panose="020B0604020202020204" pitchFamily="34" charset="0"/>
              </a:rPr>
              <a:t>In line with the </a:t>
            </a:r>
            <a:r>
              <a:rPr lang="en-US" sz="1700" b="1" dirty="0">
                <a:cs typeface="Arial" panose="020B0604020202020204" pitchFamily="34" charset="0"/>
              </a:rPr>
              <a:t>revised APP (+ reprioritized budgets), </a:t>
            </a:r>
            <a:r>
              <a:rPr lang="en-ZA" sz="1700" dirty="0" smtClean="0">
                <a:cs typeface="Arial" panose="020B0604020202020204" pitchFamily="34" charset="0"/>
              </a:rPr>
              <a:t>DSD achieved </a:t>
            </a:r>
            <a:r>
              <a:rPr lang="en-ZA" sz="1700" b="1" dirty="0">
                <a:cs typeface="Arial" panose="020B0604020202020204" pitchFamily="34" charset="0"/>
              </a:rPr>
              <a:t>48 (52) out of 59 set targets with </a:t>
            </a:r>
            <a:r>
              <a:rPr lang="en-ZA" sz="1700" b="1" dirty="0" smtClean="0">
                <a:cs typeface="Arial" panose="020B0604020202020204" pitchFamily="34" charset="0"/>
              </a:rPr>
              <a:t>only 11 </a:t>
            </a:r>
            <a:r>
              <a:rPr lang="en-ZA" sz="1700" b="1" dirty="0">
                <a:cs typeface="Arial" panose="020B0604020202020204" pitchFamily="34" charset="0"/>
              </a:rPr>
              <a:t>targets </a:t>
            </a:r>
            <a:r>
              <a:rPr lang="en-ZA" sz="1700" b="1" dirty="0" smtClean="0">
                <a:cs typeface="Arial" panose="020B0604020202020204" pitchFamily="34" charset="0"/>
              </a:rPr>
              <a:t>not met; </a:t>
            </a:r>
            <a:r>
              <a:rPr lang="en-ZA" sz="1700" dirty="0" smtClean="0">
                <a:cs typeface="Arial" panose="020B0604020202020204" pitchFamily="34" charset="0"/>
              </a:rPr>
              <a:t>this </a:t>
            </a:r>
            <a:r>
              <a:rPr lang="en-ZA" sz="1700" dirty="0">
                <a:cs typeface="Arial" panose="020B0604020202020204" pitchFamily="34" charset="0"/>
              </a:rPr>
              <a:t>was subsequently tabled and adopted by the Committee;</a:t>
            </a:r>
          </a:p>
          <a:p>
            <a:pPr lvl="0" algn="just"/>
            <a:r>
              <a:rPr lang="en-ZA" sz="1700" b="1" dirty="0">
                <a:latin typeface="Arial" panose="020B0604020202020204" pitchFamily="34" charset="0"/>
                <a:cs typeface="Arial" panose="020B0604020202020204" pitchFamily="34" charset="0"/>
              </a:rPr>
              <a:t>Key to the revisions </a:t>
            </a:r>
            <a:r>
              <a:rPr lang="en-ZA" sz="1700" dirty="0">
                <a:latin typeface="Arial" panose="020B0604020202020204" pitchFamily="34" charset="0"/>
                <a:cs typeface="Arial" panose="020B0604020202020204" pitchFamily="34" charset="0"/>
              </a:rPr>
              <a:t>was to enable us to respond to the </a:t>
            </a:r>
            <a:r>
              <a:rPr lang="en-ZA" sz="1700" b="1" dirty="0">
                <a:latin typeface="Arial" panose="020B0604020202020204" pitchFamily="34" charset="0"/>
                <a:cs typeface="Arial" panose="020B0604020202020204" pitchFamily="34" charset="0"/>
              </a:rPr>
              <a:t>heightened demands </a:t>
            </a:r>
            <a:r>
              <a:rPr lang="en-ZA" sz="1700" dirty="0">
                <a:latin typeface="Arial" panose="020B0604020202020204" pitchFamily="34" charset="0"/>
                <a:cs typeface="Arial" panose="020B0604020202020204" pitchFamily="34" charset="0"/>
              </a:rPr>
              <a:t>for our services such as responding to </a:t>
            </a:r>
            <a:r>
              <a:rPr lang="en-ZA" sz="1700" b="1" dirty="0">
                <a:latin typeface="Arial" panose="020B0604020202020204" pitchFamily="34" charset="0"/>
                <a:cs typeface="Arial" panose="020B0604020202020204" pitchFamily="34" charset="0"/>
              </a:rPr>
              <a:t>food security </a:t>
            </a:r>
            <a:r>
              <a:rPr lang="en-ZA" sz="1700" dirty="0">
                <a:latin typeface="Arial" panose="020B0604020202020204" pitchFamily="34" charset="0"/>
                <a:cs typeface="Arial" panose="020B0604020202020204" pitchFamily="34" charset="0"/>
              </a:rPr>
              <a:t>needs especially for the </a:t>
            </a:r>
            <a:r>
              <a:rPr lang="en-ZA" sz="1700" b="1" dirty="0">
                <a:latin typeface="Arial" panose="020B0604020202020204" pitchFamily="34" charset="0"/>
                <a:cs typeface="Arial" panose="020B0604020202020204" pitchFamily="34" charset="0"/>
              </a:rPr>
              <a:t>most vulnerable in society</a:t>
            </a:r>
            <a:r>
              <a:rPr lang="en-ZA" sz="1700" dirty="0">
                <a:latin typeface="Arial" panose="020B0604020202020204" pitchFamily="34" charset="0"/>
                <a:cs typeface="Arial" panose="020B0604020202020204" pitchFamily="34" charset="0"/>
              </a:rPr>
              <a:t>, the provision of </a:t>
            </a:r>
            <a:r>
              <a:rPr lang="en-ZA" sz="1700" b="1" dirty="0">
                <a:latin typeface="Arial" panose="020B0604020202020204" pitchFamily="34" charset="0"/>
                <a:cs typeface="Arial" panose="020B0604020202020204" pitchFamily="34" charset="0"/>
              </a:rPr>
              <a:t>psychosocial support services</a:t>
            </a:r>
            <a:r>
              <a:rPr lang="en-ZA" sz="1700" dirty="0">
                <a:latin typeface="Arial" panose="020B0604020202020204" pitchFamily="34" charset="0"/>
                <a:cs typeface="Arial" panose="020B0604020202020204" pitchFamily="34" charset="0"/>
              </a:rPr>
              <a:t>, provision of </a:t>
            </a:r>
            <a:r>
              <a:rPr lang="en-ZA" sz="1700" b="1" dirty="0">
                <a:latin typeface="Arial" panose="020B0604020202020204" pitchFamily="34" charset="0"/>
                <a:cs typeface="Arial" panose="020B0604020202020204" pitchFamily="34" charset="0"/>
              </a:rPr>
              <a:t>sheltering services</a:t>
            </a:r>
            <a:r>
              <a:rPr lang="en-ZA" sz="1700" dirty="0">
                <a:latin typeface="Arial" panose="020B0604020202020204" pitchFamily="34" charset="0"/>
                <a:cs typeface="Arial" panose="020B0604020202020204" pitchFamily="34" charset="0"/>
              </a:rPr>
              <a:t>, the provision </a:t>
            </a:r>
            <a:r>
              <a:rPr lang="en-ZA" sz="1700" b="1" dirty="0">
                <a:latin typeface="Arial" panose="020B0604020202020204" pitchFamily="34" charset="0"/>
                <a:cs typeface="Arial" panose="020B0604020202020204" pitchFamily="34" charset="0"/>
              </a:rPr>
              <a:t>of income support to the millions of the 18-59 year olds </a:t>
            </a:r>
            <a:r>
              <a:rPr lang="en-ZA" sz="1700" dirty="0">
                <a:latin typeface="Arial" panose="020B0604020202020204" pitchFamily="34" charset="0"/>
                <a:cs typeface="Arial" panose="020B0604020202020204" pitchFamily="34" charset="0"/>
              </a:rPr>
              <a:t>who lost their jobs as a result of the pandemic, as well as adapting to the new normal which would see us </a:t>
            </a:r>
            <a:r>
              <a:rPr lang="en-ZA" sz="1700" b="1" dirty="0">
                <a:latin typeface="Arial" panose="020B0604020202020204" pitchFamily="34" charset="0"/>
                <a:cs typeface="Arial" panose="020B0604020202020204" pitchFamily="34" charset="0"/>
              </a:rPr>
              <a:t>digitising and automating </a:t>
            </a:r>
            <a:r>
              <a:rPr lang="en-ZA" sz="1700" dirty="0">
                <a:latin typeface="Arial" panose="020B0604020202020204" pitchFamily="34" charset="0"/>
                <a:cs typeface="Arial" panose="020B0604020202020204" pitchFamily="34" charset="0"/>
              </a:rPr>
              <a:t>several of our services within COVID-19 </a:t>
            </a:r>
            <a:r>
              <a:rPr lang="en-ZA" sz="1700" dirty="0" smtClean="0">
                <a:latin typeface="Arial" panose="020B0604020202020204" pitchFamily="34" charset="0"/>
                <a:cs typeface="Arial" panose="020B0604020202020204" pitchFamily="34" charset="0"/>
              </a:rPr>
              <a:t>confines</a:t>
            </a:r>
            <a:r>
              <a:rPr lang="en-ZA" sz="1700" dirty="0">
                <a:latin typeface="Arial" panose="020B0604020202020204" pitchFamily="34" charset="0"/>
                <a:cs typeface="Arial" panose="020B0604020202020204" pitchFamily="34" charset="0"/>
              </a:rPr>
              <a:t>; </a:t>
            </a:r>
          </a:p>
        </p:txBody>
      </p:sp>
      <p:sp>
        <p:nvSpPr>
          <p:cNvPr id="6" name="Slide Number Placeholder 5"/>
          <p:cNvSpPr>
            <a:spLocks noGrp="1"/>
          </p:cNvSpPr>
          <p:nvPr>
            <p:ph type="sldNum" sz="quarter" idx="4294967295"/>
          </p:nvPr>
        </p:nvSpPr>
        <p:spPr>
          <a:xfrm>
            <a:off x="3146425" y="6078537"/>
            <a:ext cx="2311400" cy="365125"/>
          </a:xfrm>
          <a:prstGeom prst="rect">
            <a:avLst/>
          </a:prstGeom>
        </p:spPr>
        <p:txBody>
          <a:bodyPr/>
          <a:lstStyle/>
          <a:p>
            <a:pPr algn="ctr"/>
            <a:fld id="{E6EDE458-FE5D-A943-8B68-DF1632607E4A}" type="slidenum">
              <a:rPr lang="en-US" b="1"/>
              <a:pPr algn="ctr"/>
              <a:t>3</a:t>
            </a:fld>
            <a:endParaRPr lang="en-US" b="1" dirty="0"/>
          </a:p>
        </p:txBody>
      </p:sp>
    </p:spTree>
    <p:extLst>
      <p:ext uri="{BB962C8B-B14F-4D97-AF65-F5344CB8AC3E}">
        <p14:creationId xmlns:p14="http://schemas.microsoft.com/office/powerpoint/2010/main" xmlns="" val="3613111479"/>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3126740" y="6071871"/>
            <a:ext cx="2311400" cy="365125"/>
          </a:xfrm>
          <a:prstGeom prst="rect">
            <a:avLst/>
          </a:prstGeom>
        </p:spPr>
        <p:txBody>
          <a:bodyPr/>
          <a:lstStyle/>
          <a:p>
            <a:pPr algn="ctr">
              <a:defRPr/>
            </a:pPr>
            <a:fld id="{04317E8F-016B-47A0-8C9F-04687A56FEA3}" type="slidenum">
              <a:rPr lang="en-GB" b="1" smtClean="0"/>
              <a:pPr algn="ctr">
                <a:defRPr/>
              </a:pPr>
              <a:t>30</a:t>
            </a:fld>
            <a:endParaRPr lang="en-GB" b="1" dirty="0"/>
          </a:p>
        </p:txBody>
      </p:sp>
      <p:sp>
        <p:nvSpPr>
          <p:cNvPr id="3" name="Rectangle 2"/>
          <p:cNvSpPr/>
          <p:nvPr/>
        </p:nvSpPr>
        <p:spPr>
          <a:xfrm>
            <a:off x="321547" y="556239"/>
            <a:ext cx="9244484" cy="5740033"/>
          </a:xfrm>
          <a:prstGeom prst="rect">
            <a:avLst/>
          </a:prstGeom>
        </p:spPr>
        <p:txBody>
          <a:bodyPr wrap="square">
            <a:spAutoFit/>
          </a:bodyPr>
          <a:lstStyle/>
          <a:p>
            <a:pPr marL="185738" lvl="1" indent="-185738" algn="just" defTabSz="742950">
              <a:spcBef>
                <a:spcPts val="600"/>
              </a:spcBef>
              <a:buClr>
                <a:srgbClr val="B48138"/>
              </a:buClr>
              <a:buFont typeface="Arial" panose="020B0604020202020204" pitchFamily="34" charset="0"/>
              <a:buChar char="•"/>
              <a:defRPr/>
            </a:pPr>
            <a:r>
              <a:rPr lang="en-ZA" sz="1500" b="1" dirty="0">
                <a:solidFill>
                  <a:prstClr val="black"/>
                </a:solidFill>
                <a:latin typeface="Arial" panose="020B0604020202020204" pitchFamily="34" charset="0"/>
                <a:cs typeface="Arial" panose="020B0604020202020204" pitchFamily="34" charset="0"/>
              </a:rPr>
              <a:t>Community Mobilisation and Empowerment Framework</a:t>
            </a:r>
            <a:r>
              <a:rPr lang="en-ZA" sz="1500" dirty="0">
                <a:solidFill>
                  <a:prstClr val="black"/>
                </a:solidFill>
              </a:rPr>
              <a:t> </a:t>
            </a:r>
          </a:p>
          <a:p>
            <a:pPr marL="642938" lvl="2" indent="-185738" algn="just" defTabSz="742950">
              <a:spcBef>
                <a:spcPts val="300"/>
              </a:spcBef>
              <a:buClr>
                <a:srgbClr val="B48138"/>
              </a:buClr>
              <a:buFont typeface="Arial" panose="020B0604020202020204" pitchFamily="34" charset="0"/>
              <a:buChar char="•"/>
              <a:defRPr/>
            </a:pPr>
            <a:r>
              <a:rPr lang="en-ZA" sz="1500" dirty="0">
                <a:solidFill>
                  <a:prstClr val="black"/>
                </a:solidFill>
              </a:rPr>
              <a:t>The Framework focuses on the community mobilisation processes to be followed when conducting community dialogues, household and community profiling. </a:t>
            </a:r>
          </a:p>
          <a:p>
            <a:pPr marL="642938" lvl="2" indent="-185738" algn="just" defTabSz="742950">
              <a:spcBef>
                <a:spcPts val="300"/>
              </a:spcBef>
              <a:buClr>
                <a:srgbClr val="B48138"/>
              </a:buClr>
              <a:buFont typeface="Arial" panose="020B0604020202020204" pitchFamily="34" charset="0"/>
              <a:buChar char="•"/>
              <a:defRPr/>
            </a:pPr>
            <a:r>
              <a:rPr lang="en-ZA" sz="1500" dirty="0">
                <a:solidFill>
                  <a:prstClr val="black"/>
                </a:solidFill>
              </a:rPr>
              <a:t>The development of the framework is part of government effort of building an active citizenry. </a:t>
            </a:r>
          </a:p>
          <a:p>
            <a:pPr marL="185738" lvl="1" indent="-185738" algn="just" defTabSz="742950">
              <a:spcBef>
                <a:spcPts val="600"/>
              </a:spcBef>
              <a:buClr>
                <a:srgbClr val="B48138"/>
              </a:buClr>
              <a:buFont typeface="Arial" panose="020B0604020202020204" pitchFamily="34" charset="0"/>
              <a:buChar char="•"/>
              <a:defRPr/>
            </a:pPr>
            <a:r>
              <a:rPr lang="en-ZA" sz="1500" dirty="0">
                <a:solidFill>
                  <a:prstClr val="black"/>
                </a:solidFill>
              </a:rPr>
              <a:t> </a:t>
            </a:r>
            <a:r>
              <a:rPr lang="en-US" sz="1500" b="1" dirty="0">
                <a:solidFill>
                  <a:prstClr val="black"/>
                </a:solidFill>
                <a:latin typeface="Arial" panose="020B0604020202020204" pitchFamily="34" charset="0"/>
                <a:cs typeface="Arial" panose="020B0604020202020204" pitchFamily="34" charset="0"/>
              </a:rPr>
              <a:t>NPO Amendment Bill </a:t>
            </a:r>
          </a:p>
          <a:p>
            <a:pPr marL="642938" lvl="2" indent="-185738" algn="just" defTabSz="742950">
              <a:spcBef>
                <a:spcPts val="300"/>
              </a:spcBef>
              <a:buClr>
                <a:srgbClr val="B48138"/>
              </a:buClr>
              <a:buFont typeface="Arial" panose="020B0604020202020204" pitchFamily="34" charset="0"/>
              <a:buChar char="•"/>
              <a:defRPr/>
            </a:pPr>
            <a:r>
              <a:rPr lang="en-ZA" sz="1500" dirty="0">
                <a:solidFill>
                  <a:prstClr val="black"/>
                </a:solidFill>
              </a:rPr>
              <a:t>The NPO Amendment Bill and the SEIAS report were finalized. The Bill was presented and endorsed by FOSAD. </a:t>
            </a:r>
          </a:p>
          <a:p>
            <a:pPr marL="642938" lvl="2" indent="-185738" algn="just" defTabSz="742950">
              <a:spcBef>
                <a:spcPts val="300"/>
              </a:spcBef>
              <a:buClr>
                <a:srgbClr val="B48138"/>
              </a:buClr>
              <a:buFont typeface="Arial" panose="020B0604020202020204" pitchFamily="34" charset="0"/>
              <a:buChar char="•"/>
              <a:defRPr/>
            </a:pPr>
            <a:r>
              <a:rPr lang="en-ZA" sz="1500" dirty="0">
                <a:solidFill>
                  <a:prstClr val="black"/>
                </a:solidFill>
              </a:rPr>
              <a:t>The Bill will be presented to Cabinet Committees and introduced to Parliament. </a:t>
            </a:r>
          </a:p>
          <a:p>
            <a:pPr marL="185738" lvl="1" indent="-185738" algn="just" defTabSz="742950">
              <a:spcBef>
                <a:spcPts val="600"/>
              </a:spcBef>
              <a:buClr>
                <a:srgbClr val="B48138"/>
              </a:buClr>
              <a:buFont typeface="Arial" panose="020B0604020202020204" pitchFamily="34" charset="0"/>
              <a:buChar char="•"/>
              <a:defRPr/>
            </a:pPr>
            <a:r>
              <a:rPr lang="en-ZA" sz="1500" b="1" dirty="0">
                <a:solidFill>
                  <a:prstClr val="black"/>
                </a:solidFill>
                <a:latin typeface="Arial" panose="020B0604020202020204" pitchFamily="34" charset="0"/>
                <a:cs typeface="Arial" panose="020B0604020202020204" pitchFamily="34" charset="0"/>
              </a:rPr>
              <a:t>Draft NPO Policy Framework </a:t>
            </a:r>
          </a:p>
          <a:p>
            <a:pPr marL="642938" lvl="2" indent="-185738" algn="just" defTabSz="742950">
              <a:spcBef>
                <a:spcPts val="300"/>
              </a:spcBef>
              <a:buClr>
                <a:srgbClr val="B48138"/>
              </a:buClr>
              <a:buFont typeface="Arial" panose="020B0604020202020204" pitchFamily="34" charset="0"/>
              <a:buChar char="•"/>
              <a:defRPr/>
            </a:pPr>
            <a:r>
              <a:rPr lang="en-ZA" sz="1500" dirty="0">
                <a:solidFill>
                  <a:prstClr val="black"/>
                </a:solidFill>
              </a:rPr>
              <a:t>The NPO Policy Framework, which outline the challenges faced by the sector and how to ensure greater accountability from the sector, was developed. </a:t>
            </a:r>
          </a:p>
          <a:p>
            <a:pPr marL="642938" lvl="2" indent="-185738" algn="just" defTabSz="742950">
              <a:spcBef>
                <a:spcPts val="300"/>
              </a:spcBef>
              <a:buClr>
                <a:srgbClr val="B48138"/>
              </a:buClr>
              <a:buFont typeface="Arial" panose="020B0604020202020204" pitchFamily="34" charset="0"/>
              <a:buChar char="•"/>
              <a:defRPr/>
            </a:pPr>
            <a:r>
              <a:rPr lang="en-ZA" sz="1500" dirty="0">
                <a:solidFill>
                  <a:prstClr val="black"/>
                </a:solidFill>
              </a:rPr>
              <a:t>The Framework emphasizes how the different NPO regulators can coordinate and work harmoniously to supervise and monitor the sector.</a:t>
            </a:r>
          </a:p>
          <a:p>
            <a:pPr marL="185738" lvl="1" indent="-185738" algn="just" defTabSz="742950">
              <a:spcBef>
                <a:spcPts val="600"/>
              </a:spcBef>
              <a:buClr>
                <a:srgbClr val="B48138"/>
              </a:buClr>
              <a:buFont typeface="Arial" panose="020B0604020202020204" pitchFamily="34" charset="0"/>
              <a:buChar char="•"/>
              <a:defRPr/>
            </a:pPr>
            <a:r>
              <a:rPr lang="en-ZA" sz="1500" b="1" dirty="0">
                <a:solidFill>
                  <a:prstClr val="black"/>
                </a:solidFill>
                <a:latin typeface="Arial" panose="020B0604020202020204" pitchFamily="34" charset="0"/>
                <a:cs typeface="Arial" panose="020B0604020202020204" pitchFamily="34" charset="0"/>
              </a:rPr>
              <a:t>Non-Profit Organisations</a:t>
            </a:r>
          </a:p>
          <a:p>
            <a:pPr marL="642938" lvl="2" indent="-185738" algn="just" defTabSz="742950">
              <a:spcBef>
                <a:spcPts val="300"/>
              </a:spcBef>
              <a:buClr>
                <a:srgbClr val="B48138"/>
              </a:buClr>
              <a:buFont typeface="Arial" panose="020B0604020202020204" pitchFamily="34" charset="0"/>
              <a:buChar char="•"/>
              <a:defRPr/>
            </a:pPr>
            <a:r>
              <a:rPr lang="en-ZA" sz="1500" dirty="0"/>
              <a:t>The Department continued with Registration and Compliance Monitoring of the NPOs in line with the NPO Act. </a:t>
            </a:r>
          </a:p>
          <a:p>
            <a:pPr marL="642938" lvl="2" indent="-185738" algn="just" defTabSz="742950">
              <a:spcBef>
                <a:spcPts val="300"/>
              </a:spcBef>
              <a:buClr>
                <a:srgbClr val="B48138"/>
              </a:buClr>
              <a:buFont typeface="Arial" panose="020B0604020202020204" pitchFamily="34" charset="0"/>
              <a:buChar char="•"/>
              <a:defRPr/>
            </a:pPr>
            <a:r>
              <a:rPr lang="en-ZA" sz="1500" dirty="0"/>
              <a:t>The NPO web-based application system was strengthened and </a:t>
            </a:r>
            <a:r>
              <a:rPr lang="en-ZA" sz="1500" dirty="0" err="1"/>
              <a:t>oth</a:t>
            </a:r>
            <a:r>
              <a:rPr lang="en-ZA" sz="1500" dirty="0"/>
              <a:t> processing of new applications and scrutinizing of compliance reports has been automated. </a:t>
            </a:r>
          </a:p>
          <a:p>
            <a:pPr marL="642938" lvl="2" indent="-185738" algn="just" defTabSz="742950">
              <a:spcBef>
                <a:spcPts val="300"/>
              </a:spcBef>
              <a:buClr>
                <a:srgbClr val="B48138"/>
              </a:buClr>
              <a:buFont typeface="Arial" panose="020B0604020202020204" pitchFamily="34" charset="0"/>
              <a:buChar char="•"/>
              <a:defRPr/>
            </a:pPr>
            <a:r>
              <a:rPr lang="en-ZA" sz="1500" dirty="0"/>
              <a:t>A total of 22 685 applications for NPO registration were received, 13 621 were processed and 12 551 (55%) of those were processed within two months. </a:t>
            </a:r>
          </a:p>
          <a:p>
            <a:pPr marL="642938" lvl="2" indent="-185738" algn="just" defTabSz="742950">
              <a:spcBef>
                <a:spcPts val="300"/>
              </a:spcBef>
              <a:buClr>
                <a:srgbClr val="B48138"/>
              </a:buClr>
              <a:buFont typeface="Arial" panose="020B0604020202020204" pitchFamily="34" charset="0"/>
              <a:buChar char="•"/>
              <a:defRPr/>
            </a:pPr>
            <a:endParaRPr lang="en-ZA" sz="1500" dirty="0">
              <a:solidFill>
                <a:prstClr val="black"/>
              </a:solidFill>
            </a:endParaRPr>
          </a:p>
        </p:txBody>
      </p:sp>
      <p:sp>
        <p:nvSpPr>
          <p:cNvPr id="4" name="Rectangle 2"/>
          <p:cNvSpPr txBox="1">
            <a:spLocks noChangeArrowheads="1"/>
          </p:cNvSpPr>
          <p:nvPr/>
        </p:nvSpPr>
        <p:spPr bwMode="auto">
          <a:xfrm>
            <a:off x="0" y="151374"/>
            <a:ext cx="9905999" cy="495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ZA" sz="2400" b="1" kern="0" dirty="0">
                <a:solidFill>
                  <a:srgbClr val="000000"/>
                </a:solidFill>
                <a:latin typeface="Arial Black" panose="020B0A04020102020204" pitchFamily="34" charset="0"/>
                <a:cs typeface="Arial" panose="020B0604020202020204" pitchFamily="34" charset="0"/>
              </a:rPr>
              <a:t>High Level Achievement – Community Development</a:t>
            </a:r>
            <a:endParaRPr lang="en-US" sz="2800" b="1" kern="0" dirty="0">
              <a:solidFill>
                <a:srgbClr val="000000"/>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xmlns="" val="3410480539"/>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337" y="192365"/>
            <a:ext cx="9465972" cy="603503"/>
          </a:xfrm>
        </p:spPr>
        <p:txBody>
          <a:bodyPr>
            <a:noAutofit/>
          </a:bodyPr>
          <a:lstStyle/>
          <a:p>
            <a:pPr algn="ctr"/>
            <a:r>
              <a:rPr lang="en-ZA" sz="2400" dirty="0">
                <a:latin typeface="Arial Black" panose="020B0A04020102020204" pitchFamily="34" charset="0"/>
              </a:rPr>
              <a:t/>
            </a:r>
            <a:br>
              <a:rPr lang="en-ZA" sz="2400" dirty="0">
                <a:latin typeface="Arial Black" panose="020B0A04020102020204" pitchFamily="34" charset="0"/>
              </a:rPr>
            </a:br>
            <a:r>
              <a:rPr lang="en-ZA" sz="2400" dirty="0">
                <a:latin typeface="Arial Black" panose="020B0A04020102020204" pitchFamily="34" charset="0"/>
              </a:rPr>
              <a:t>Poverty Alleviation, Sustainable Livelihoods and Food Security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454800165"/>
              </p:ext>
            </p:extLst>
          </p:nvPr>
        </p:nvGraphicFramePr>
        <p:xfrm>
          <a:off x="283336" y="1026225"/>
          <a:ext cx="9465972" cy="4520703"/>
        </p:xfrm>
        <a:graphic>
          <a:graphicData uri="http://schemas.openxmlformats.org/drawingml/2006/table">
            <a:tbl>
              <a:tblPr firstRow="1" bandRow="1">
                <a:tableStyleId>{5C22544A-7EE6-4342-B048-85BDC9FD1C3A}</a:tableStyleId>
              </a:tblPr>
              <a:tblGrid>
                <a:gridCol w="4597826">
                  <a:extLst>
                    <a:ext uri="{9D8B030D-6E8A-4147-A177-3AD203B41FA5}">
                      <a16:colId xmlns:a16="http://schemas.microsoft.com/office/drawing/2014/main" xmlns="" val="1767784046"/>
                    </a:ext>
                  </a:extLst>
                </a:gridCol>
                <a:gridCol w="4868146">
                  <a:extLst>
                    <a:ext uri="{9D8B030D-6E8A-4147-A177-3AD203B41FA5}">
                      <a16:colId xmlns:a16="http://schemas.microsoft.com/office/drawing/2014/main" xmlns="" val="666388472"/>
                    </a:ext>
                  </a:extLst>
                </a:gridCol>
              </a:tblGrid>
              <a:tr h="497343">
                <a:tc gridSpan="2">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ZA" sz="1800" b="1" u="sng" baseline="0" dirty="0" smtClean="0"/>
                        <a:t>OUTCOME (OBJECT OF CHANGE)</a:t>
                      </a:r>
                      <a:r>
                        <a:rPr lang="en-ZA" sz="1800" b="1" baseline="0" dirty="0" smtClean="0"/>
                        <a:t>: </a:t>
                      </a:r>
                      <a:r>
                        <a:rPr kumimoji="0" lang="en-ZA" sz="1800" b="1" i="0" u="none" strike="noStrike" kern="1200" cap="none" spc="0" normalizeH="0" baseline="0" noProof="0" dirty="0" smtClean="0">
                          <a:ln>
                            <a:noFill/>
                          </a:ln>
                          <a:solidFill>
                            <a:prstClr val="white"/>
                          </a:solidFill>
                          <a:effectLst/>
                          <a:uLnTx/>
                          <a:uFillTx/>
                          <a:latin typeface="+mn-lt"/>
                          <a:ea typeface="+mn-ea"/>
                          <a:cs typeface="+mn-cs"/>
                        </a:rPr>
                        <a:t>Functional, efficient and integrated sector</a:t>
                      </a:r>
                      <a:endParaRPr kumimoji="0" lang="en-ZA" sz="1800" b="1" i="0" u="none" strike="noStrike" kern="1200" cap="none" spc="0" normalizeH="0" baseline="0" noProof="0" dirty="0">
                        <a:ln>
                          <a:noFill/>
                        </a:ln>
                        <a:solidFill>
                          <a:prstClr val="white"/>
                        </a:solidFill>
                        <a:effectLst/>
                        <a:uLnTx/>
                        <a:uFillTx/>
                        <a:latin typeface="+mn-lt"/>
                        <a:ea typeface="+mn-ea"/>
                        <a:cs typeface="+mn-cs"/>
                      </a:endParaRPr>
                    </a:p>
                  </a:txBody>
                  <a:tcPr>
                    <a:solidFill>
                      <a:schemeClr val="accent2"/>
                    </a:solidFill>
                  </a:tcPr>
                </a:tc>
                <a:tc hMerge="1">
                  <a:txBody>
                    <a:bodyPr/>
                    <a:lstStyle/>
                    <a:p>
                      <a:endParaRPr lang="en-ZA" dirty="0"/>
                    </a:p>
                  </a:txBody>
                  <a:tcPr/>
                </a:tc>
                <a:extLst>
                  <a:ext uri="{0D108BD9-81ED-4DB2-BD59-A6C34878D82A}">
                    <a16:rowId xmlns:a16="http://schemas.microsoft.com/office/drawing/2014/main" xmlns="" val="3826287478"/>
                  </a:ext>
                </a:extLst>
              </a:tr>
              <a:tr h="539177">
                <a:tc>
                  <a:txBody>
                    <a:bodyPr/>
                    <a:lstStyle/>
                    <a:p>
                      <a:r>
                        <a:rPr lang="en-ZA" sz="1800" b="1" dirty="0"/>
                        <a:t>TARGET/INTERVENTION</a:t>
                      </a:r>
                    </a:p>
                    <a:p>
                      <a:r>
                        <a:rPr lang="en-ZA" sz="1800" b="1" dirty="0"/>
                        <a:t>What</a:t>
                      </a:r>
                      <a:r>
                        <a:rPr lang="en-ZA" sz="1800" b="1" baseline="0" dirty="0"/>
                        <a:t> did we develop/implement/reach? </a:t>
                      </a:r>
                      <a:endParaRPr lang="en-ZA" sz="1800" b="1" dirty="0"/>
                    </a:p>
                  </a:txBody>
                  <a:tcPr>
                    <a:solidFill>
                      <a:schemeClr val="accent2">
                        <a:lumMod val="40000"/>
                        <a:lumOff val="60000"/>
                      </a:schemeClr>
                    </a:solidFill>
                  </a:tcPr>
                </a:tc>
                <a:tc>
                  <a:txBody>
                    <a:bodyPr/>
                    <a:lstStyle/>
                    <a:p>
                      <a:r>
                        <a:rPr lang="en-ZA" sz="1800" b="1" dirty="0"/>
                        <a:t>ACHIEVEMENT</a:t>
                      </a:r>
                    </a:p>
                    <a:p>
                      <a:r>
                        <a:rPr lang="en-ZA" sz="1800" b="1" dirty="0"/>
                        <a:t>What</a:t>
                      </a:r>
                      <a:r>
                        <a:rPr lang="en-ZA" sz="1800" b="1" baseline="0" dirty="0"/>
                        <a:t> did we do?</a:t>
                      </a:r>
                      <a:endParaRPr lang="en-ZA" sz="1800" b="1" dirty="0"/>
                    </a:p>
                  </a:txBody>
                  <a:tcPr>
                    <a:solidFill>
                      <a:schemeClr val="accent2">
                        <a:lumMod val="40000"/>
                        <a:lumOff val="60000"/>
                      </a:schemeClr>
                    </a:solidFill>
                  </a:tcPr>
                </a:tc>
                <a:extLst>
                  <a:ext uri="{0D108BD9-81ED-4DB2-BD59-A6C34878D82A}">
                    <a16:rowId xmlns:a16="http://schemas.microsoft.com/office/drawing/2014/main" xmlns="" val="313742399"/>
                  </a:ext>
                </a:extLst>
              </a:tr>
              <a:tr h="694392">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ZA" sz="1600" b="0" i="0" u="none" strike="noStrike" kern="1200" baseline="0" dirty="0" smtClean="0">
                          <a:solidFill>
                            <a:schemeClr val="dk1"/>
                          </a:solidFill>
                          <a:latin typeface="+mn-lt"/>
                          <a:ea typeface="+mn-ea"/>
                          <a:cs typeface="+mn-cs"/>
                        </a:rPr>
                        <a:t>Develop Framework on Programme to Link Social Protection Beneficiaries to Sustainable Livelihood Opportunities</a:t>
                      </a:r>
                      <a:endParaRPr lang="en-ZA" sz="1600" b="0" dirty="0" smtClean="0"/>
                    </a:p>
                  </a:txBody>
                  <a:tcPr>
                    <a:solidFill>
                      <a:schemeClr val="accent2">
                        <a:lumMod val="20000"/>
                        <a:lumOff val="80000"/>
                      </a:schemeClr>
                    </a:solidFill>
                  </a:tcPr>
                </a:tc>
                <a:tc>
                  <a:txBody>
                    <a:bodyPr/>
                    <a:lstStyle/>
                    <a:p>
                      <a:r>
                        <a:rPr lang="en-ZA" sz="1600" b="0" i="0" u="none" strike="noStrike" kern="1200" baseline="0" dirty="0" smtClean="0">
                          <a:solidFill>
                            <a:schemeClr val="dk1"/>
                          </a:solidFill>
                          <a:latin typeface="+mn-lt"/>
                          <a:ea typeface="+mn-ea"/>
                          <a:cs typeface="+mn-cs"/>
                        </a:rPr>
                        <a:t>Framework on Programme to Link Social Protection Beneficiaries to Sustainable Livelihood Opportunities was developed and ready for external consultations</a:t>
                      </a:r>
                      <a:endParaRPr lang="en-ZA" sz="1600" b="0" dirty="0"/>
                    </a:p>
                  </a:txBody>
                  <a:tcPr>
                    <a:solidFill>
                      <a:schemeClr val="accent2">
                        <a:lumMod val="20000"/>
                        <a:lumOff val="80000"/>
                      </a:schemeClr>
                    </a:solidFill>
                  </a:tcPr>
                </a:tc>
                <a:extLst>
                  <a:ext uri="{0D108BD9-81ED-4DB2-BD59-A6C34878D82A}">
                    <a16:rowId xmlns:a16="http://schemas.microsoft.com/office/drawing/2014/main" xmlns="" val="1420604602"/>
                  </a:ext>
                </a:extLst>
              </a:tr>
              <a:tr h="1749803">
                <a:tc gridSpan="2">
                  <a:txBody>
                    <a:bodyPr/>
                    <a:lstStyle/>
                    <a:p>
                      <a:r>
                        <a:rPr lang="en-ZA" sz="1800" b="1" u="sng" dirty="0"/>
                        <a:t>IMPACT</a:t>
                      </a:r>
                      <a:r>
                        <a:rPr lang="en-ZA" sz="1800" b="1" u="sng" baseline="0" dirty="0"/>
                        <a:t> OF THE INTERVENTION</a:t>
                      </a:r>
                      <a:r>
                        <a:rPr lang="en-ZA" sz="1800" b="1" baseline="0" dirty="0"/>
                        <a:t>: </a:t>
                      </a:r>
                      <a:endParaRPr lang="en-ZA" sz="1800" b="1" baseline="0" dirty="0" smtClean="0"/>
                    </a:p>
                    <a:p>
                      <a:pPr marL="342900" marR="0" lvl="0" indent="-34290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b="0" kern="1200" baseline="0" dirty="0" smtClean="0">
                          <a:solidFill>
                            <a:schemeClr val="dk1"/>
                          </a:solidFill>
                          <a:latin typeface="Arial" panose="020B0604020202020204" pitchFamily="34" charset="0"/>
                          <a:ea typeface="+mn-ea"/>
                          <a:cs typeface="Arial" panose="020B0604020202020204" pitchFamily="34" charset="0"/>
                        </a:rPr>
                        <a:t>The Department developed a Framework on Linking Social Protection Beneficiaries to Sustainable Livelihood Opportunities. </a:t>
                      </a:r>
                    </a:p>
                    <a:p>
                      <a:pPr marL="342900" marR="0" lvl="0" indent="-34290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b="0" kern="1200" baseline="0" dirty="0" smtClean="0">
                          <a:solidFill>
                            <a:schemeClr val="dk1"/>
                          </a:solidFill>
                          <a:latin typeface="Arial" panose="020B0604020202020204" pitchFamily="34" charset="0"/>
                          <a:ea typeface="+mn-ea"/>
                          <a:cs typeface="Arial" panose="020B0604020202020204" pitchFamily="34" charset="0"/>
                        </a:rPr>
                        <a:t>The Framework seeks to respond to the ever-increasing number of beneficiaries of social protection, especially social grants beneficiaries which may not be sustainable even though it significantly contributes towards poverty alleviation.</a:t>
                      </a:r>
                    </a:p>
                    <a:p>
                      <a:pPr marL="342900" marR="0" lvl="0" indent="-34290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b="0" kern="1200" baseline="0" dirty="0" smtClean="0">
                          <a:solidFill>
                            <a:schemeClr val="dk1"/>
                          </a:solidFill>
                          <a:latin typeface="Arial" panose="020B0604020202020204" pitchFamily="34" charset="0"/>
                          <a:ea typeface="+mn-ea"/>
                          <a:cs typeface="Arial" panose="020B0604020202020204" pitchFamily="34" charset="0"/>
                        </a:rPr>
                        <a:t>It is intended to protect the poor, vulnerable individuals and households, but also to ensure that those who graduated out of poverty are in a position to survive with limited support from government as well as to deal with the shocks and stresses that may emerge in future.</a:t>
                      </a:r>
                    </a:p>
                  </a:txBody>
                  <a:tcPr>
                    <a:solidFill>
                      <a:schemeClr val="accent2"/>
                    </a:solidFill>
                  </a:tcPr>
                </a:tc>
                <a:tc hMerge="1">
                  <a:txBody>
                    <a:bodyPr/>
                    <a:lstStyle/>
                    <a:p>
                      <a:endParaRPr lang="en-ZA" dirty="0"/>
                    </a:p>
                  </a:txBody>
                  <a:tcPr/>
                </a:tc>
                <a:extLst>
                  <a:ext uri="{0D108BD9-81ED-4DB2-BD59-A6C34878D82A}">
                    <a16:rowId xmlns:a16="http://schemas.microsoft.com/office/drawing/2014/main" xmlns="" val="499103009"/>
                  </a:ext>
                </a:extLst>
              </a:tr>
            </a:tbl>
          </a:graphicData>
        </a:graphic>
      </p:graphicFrame>
      <p:sp>
        <p:nvSpPr>
          <p:cNvPr id="6" name="Slide Number Placeholder 6"/>
          <p:cNvSpPr txBox="1">
            <a:spLocks/>
          </p:cNvSpPr>
          <p:nvPr/>
        </p:nvSpPr>
        <p:spPr>
          <a:xfrm>
            <a:off x="3532035" y="6007641"/>
            <a:ext cx="1878013" cy="296664"/>
          </a:xfrm>
          <a:prstGeom prst="rect">
            <a:avLst/>
          </a:prstGeom>
        </p:spPr>
        <p:txBody>
          <a:bodyPr/>
          <a:lstStyle>
            <a:defPPr>
              <a:defRPr lang="en-US"/>
            </a:defPPr>
            <a:lvl1pPr algn="ctr">
              <a:defRPr b="1"/>
            </a:lvl1pPr>
          </a:lstStyle>
          <a:p>
            <a:fld id="{E6EDE458-FE5D-A943-8B68-DF1632607E4A}" type="slidenum">
              <a:rPr lang="en-US"/>
              <a:pPr/>
              <a:t>31</a:t>
            </a:fld>
            <a:endParaRPr lang="en-US" dirty="0"/>
          </a:p>
        </p:txBody>
      </p:sp>
    </p:spTree>
    <p:extLst>
      <p:ext uri="{BB962C8B-B14F-4D97-AF65-F5344CB8AC3E}">
        <p14:creationId xmlns:p14="http://schemas.microsoft.com/office/powerpoint/2010/main" xmlns="" val="31902523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336" y="167194"/>
            <a:ext cx="9465972" cy="603503"/>
          </a:xfrm>
        </p:spPr>
        <p:txBody>
          <a:bodyPr>
            <a:noAutofit/>
          </a:bodyPr>
          <a:lstStyle/>
          <a:p>
            <a:pPr algn="ctr"/>
            <a:r>
              <a:rPr lang="en-ZA" sz="2400" dirty="0">
                <a:latin typeface="Arial Black" panose="020B0A04020102020204" pitchFamily="34" charset="0"/>
              </a:rPr>
              <a:t/>
            </a:r>
            <a:br>
              <a:rPr lang="en-ZA" sz="2400" dirty="0">
                <a:latin typeface="Arial Black" panose="020B0A04020102020204" pitchFamily="34" charset="0"/>
              </a:rPr>
            </a:br>
            <a:r>
              <a:rPr lang="en-ZA" sz="2400" dirty="0">
                <a:latin typeface="Arial Black" panose="020B0A04020102020204" pitchFamily="34" charset="0"/>
              </a:rPr>
              <a:t>Poverty Alleviation, Sustainable Livelihoods and Food Security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190630804"/>
              </p:ext>
            </p:extLst>
          </p:nvPr>
        </p:nvGraphicFramePr>
        <p:xfrm>
          <a:off x="283336" y="966285"/>
          <a:ext cx="9465972" cy="5022552"/>
        </p:xfrm>
        <a:graphic>
          <a:graphicData uri="http://schemas.openxmlformats.org/drawingml/2006/table">
            <a:tbl>
              <a:tblPr firstRow="1" bandRow="1">
                <a:tableStyleId>{5C22544A-7EE6-4342-B048-85BDC9FD1C3A}</a:tableStyleId>
              </a:tblPr>
              <a:tblGrid>
                <a:gridCol w="4597826">
                  <a:extLst>
                    <a:ext uri="{9D8B030D-6E8A-4147-A177-3AD203B41FA5}">
                      <a16:colId xmlns:a16="http://schemas.microsoft.com/office/drawing/2014/main" xmlns="" val="1767784046"/>
                    </a:ext>
                  </a:extLst>
                </a:gridCol>
                <a:gridCol w="4868146">
                  <a:extLst>
                    <a:ext uri="{9D8B030D-6E8A-4147-A177-3AD203B41FA5}">
                      <a16:colId xmlns:a16="http://schemas.microsoft.com/office/drawing/2014/main" xmlns="" val="666388472"/>
                    </a:ext>
                  </a:extLst>
                </a:gridCol>
              </a:tblGrid>
              <a:tr h="497343">
                <a:tc gridSpan="2">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ZA" sz="1800" b="1" u="sng" baseline="0" dirty="0" smtClean="0"/>
                        <a:t>OUTCOME (OBJECT OF CHANGE)</a:t>
                      </a:r>
                      <a:r>
                        <a:rPr lang="en-ZA" sz="1800" b="1" baseline="0" dirty="0" smtClean="0"/>
                        <a:t>: </a:t>
                      </a:r>
                      <a:r>
                        <a:rPr kumimoji="0" lang="en-ZA" sz="1800" b="1" i="0" u="none" strike="noStrike" kern="1200" cap="none" spc="0" normalizeH="0" baseline="0" noProof="0" dirty="0" smtClean="0">
                          <a:ln>
                            <a:noFill/>
                          </a:ln>
                          <a:solidFill>
                            <a:prstClr val="white"/>
                          </a:solidFill>
                          <a:effectLst/>
                          <a:uLnTx/>
                          <a:uFillTx/>
                          <a:latin typeface="+mn-lt"/>
                          <a:ea typeface="+mn-ea"/>
                          <a:cs typeface="+mn-cs"/>
                        </a:rPr>
                        <a:t>Nutritious </a:t>
                      </a:r>
                      <a:r>
                        <a:rPr kumimoji="0" lang="en-ZA" sz="1800" b="1" i="0" u="none" strike="noStrike" kern="1200" cap="none" spc="0" normalizeH="0" baseline="0" noProof="0" dirty="0">
                          <a:ln>
                            <a:noFill/>
                          </a:ln>
                          <a:solidFill>
                            <a:prstClr val="white"/>
                          </a:solidFill>
                          <a:effectLst/>
                          <a:uLnTx/>
                          <a:uFillTx/>
                          <a:latin typeface="+mn-lt"/>
                          <a:ea typeface="+mn-ea"/>
                          <a:cs typeface="+mn-cs"/>
                        </a:rPr>
                        <a:t>food provided to poor, vulnerable and marginalised (</a:t>
                      </a:r>
                      <a:r>
                        <a:rPr kumimoji="0" lang="en-ZA" sz="1800" b="1" i="0" u="none" strike="noStrike" kern="1200" cap="none" spc="0" normalizeH="0" baseline="0" noProof="0" dirty="0" err="1">
                          <a:ln>
                            <a:noFill/>
                          </a:ln>
                          <a:solidFill>
                            <a:prstClr val="white"/>
                          </a:solidFill>
                          <a:effectLst/>
                          <a:uLnTx/>
                          <a:uFillTx/>
                          <a:latin typeface="+mn-lt"/>
                          <a:ea typeface="+mn-ea"/>
                          <a:cs typeface="+mn-cs"/>
                        </a:rPr>
                        <a:t>pvm</a:t>
                      </a:r>
                      <a:r>
                        <a:rPr kumimoji="0" lang="en-ZA" sz="1800" b="1" i="0" u="none" strike="noStrike" kern="1200" cap="none" spc="0" normalizeH="0" baseline="0" noProof="0" dirty="0">
                          <a:ln>
                            <a:noFill/>
                          </a:ln>
                          <a:solidFill>
                            <a:prstClr val="white"/>
                          </a:solidFill>
                          <a:effectLst/>
                          <a:uLnTx/>
                          <a:uFillTx/>
                          <a:latin typeface="+mn-lt"/>
                          <a:ea typeface="+mn-ea"/>
                          <a:cs typeface="+mn-cs"/>
                        </a:rPr>
                        <a:t>) people</a:t>
                      </a:r>
                    </a:p>
                  </a:txBody>
                  <a:tcPr>
                    <a:solidFill>
                      <a:schemeClr val="accent2"/>
                    </a:solidFill>
                  </a:tcPr>
                </a:tc>
                <a:tc hMerge="1">
                  <a:txBody>
                    <a:bodyPr/>
                    <a:lstStyle/>
                    <a:p>
                      <a:endParaRPr lang="en-ZA" dirty="0"/>
                    </a:p>
                  </a:txBody>
                  <a:tcPr/>
                </a:tc>
                <a:extLst>
                  <a:ext uri="{0D108BD9-81ED-4DB2-BD59-A6C34878D82A}">
                    <a16:rowId xmlns:a16="http://schemas.microsoft.com/office/drawing/2014/main" xmlns="" val="3826287478"/>
                  </a:ext>
                </a:extLst>
              </a:tr>
              <a:tr h="539177">
                <a:tc>
                  <a:txBody>
                    <a:bodyPr/>
                    <a:lstStyle/>
                    <a:p>
                      <a:r>
                        <a:rPr lang="en-ZA" sz="1800" b="1" dirty="0"/>
                        <a:t>TARGET/INTERVENTION</a:t>
                      </a:r>
                    </a:p>
                    <a:p>
                      <a:r>
                        <a:rPr lang="en-ZA" sz="1800" b="1" dirty="0"/>
                        <a:t>What</a:t>
                      </a:r>
                      <a:r>
                        <a:rPr lang="en-ZA" sz="1800" b="1" baseline="0" dirty="0"/>
                        <a:t> did we develop/implement/reach? </a:t>
                      </a:r>
                      <a:endParaRPr lang="en-ZA" sz="1800" b="1" dirty="0"/>
                    </a:p>
                  </a:txBody>
                  <a:tcPr>
                    <a:solidFill>
                      <a:schemeClr val="accent2">
                        <a:lumMod val="40000"/>
                        <a:lumOff val="60000"/>
                      </a:schemeClr>
                    </a:solidFill>
                  </a:tcPr>
                </a:tc>
                <a:tc>
                  <a:txBody>
                    <a:bodyPr/>
                    <a:lstStyle/>
                    <a:p>
                      <a:r>
                        <a:rPr lang="en-ZA" sz="1800" b="1" dirty="0"/>
                        <a:t>ACHIEVEMENT</a:t>
                      </a:r>
                    </a:p>
                    <a:p>
                      <a:r>
                        <a:rPr lang="en-ZA" sz="1800" b="1" dirty="0"/>
                        <a:t>What</a:t>
                      </a:r>
                      <a:r>
                        <a:rPr lang="en-ZA" sz="1800" b="1" baseline="0" dirty="0"/>
                        <a:t> did we do?</a:t>
                      </a:r>
                      <a:endParaRPr lang="en-ZA" sz="1800" b="1" dirty="0"/>
                    </a:p>
                  </a:txBody>
                  <a:tcPr>
                    <a:solidFill>
                      <a:schemeClr val="accent2">
                        <a:lumMod val="40000"/>
                        <a:lumOff val="60000"/>
                      </a:schemeClr>
                    </a:solidFill>
                  </a:tcPr>
                </a:tc>
                <a:extLst>
                  <a:ext uri="{0D108BD9-81ED-4DB2-BD59-A6C34878D82A}">
                    <a16:rowId xmlns:a16="http://schemas.microsoft.com/office/drawing/2014/main" xmlns="" val="313742399"/>
                  </a:ext>
                </a:extLst>
              </a:tr>
              <a:tr h="694392">
                <a:tc>
                  <a:txBody>
                    <a:bodyPr/>
                    <a:lstStyle/>
                    <a:p>
                      <a:r>
                        <a:rPr lang="en-ZA" sz="1800" b="0" dirty="0"/>
                        <a:t>3 300 000 individuals accessing nutritious foods through DSD Food Programmes </a:t>
                      </a:r>
                    </a:p>
                  </a:txBody>
                  <a:tcPr>
                    <a:solidFill>
                      <a:schemeClr val="accent2">
                        <a:lumMod val="20000"/>
                        <a:lumOff val="80000"/>
                      </a:schemeClr>
                    </a:solidFill>
                  </a:tcPr>
                </a:tc>
                <a:tc>
                  <a:txBody>
                    <a:bodyPr/>
                    <a:lstStyle/>
                    <a:p>
                      <a:r>
                        <a:rPr lang="en-ZA" sz="1800" b="0" dirty="0"/>
                        <a:t>10 006 423 individuals accessed nutritious foods through DSD Food Programmes</a:t>
                      </a:r>
                    </a:p>
                  </a:txBody>
                  <a:tcPr>
                    <a:solidFill>
                      <a:schemeClr val="accent2">
                        <a:lumMod val="20000"/>
                        <a:lumOff val="80000"/>
                      </a:schemeClr>
                    </a:solidFill>
                  </a:tcPr>
                </a:tc>
                <a:extLst>
                  <a:ext uri="{0D108BD9-81ED-4DB2-BD59-A6C34878D82A}">
                    <a16:rowId xmlns:a16="http://schemas.microsoft.com/office/drawing/2014/main" xmlns="" val="1420604602"/>
                  </a:ext>
                </a:extLst>
              </a:tr>
              <a:tr h="1749803">
                <a:tc gridSpan="2">
                  <a:txBody>
                    <a:bodyPr/>
                    <a:lstStyle/>
                    <a:p>
                      <a:r>
                        <a:rPr lang="en-ZA" sz="1800" b="1" u="sng" dirty="0"/>
                        <a:t>IMPACT</a:t>
                      </a:r>
                      <a:r>
                        <a:rPr lang="en-ZA" sz="1800" b="1" u="sng" baseline="0" dirty="0"/>
                        <a:t> OF THE INTERVENTION</a:t>
                      </a:r>
                      <a:r>
                        <a:rPr lang="en-ZA" sz="1800" b="1" baseline="0" dirty="0"/>
                        <a:t>: </a:t>
                      </a:r>
                      <a:endParaRPr lang="en-ZA" sz="1800" b="1" baseline="0" dirty="0" smtClean="0"/>
                    </a:p>
                    <a:p>
                      <a:pPr marL="342900" marR="0" lvl="0" indent="-34290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b="0" kern="1200" baseline="0" dirty="0" smtClean="0">
                          <a:solidFill>
                            <a:schemeClr val="dk1"/>
                          </a:solidFill>
                          <a:latin typeface="Arial" panose="020B0604020202020204" pitchFamily="34" charset="0"/>
                          <a:ea typeface="+mn-ea"/>
                          <a:cs typeface="Arial" panose="020B0604020202020204" pitchFamily="34" charset="0"/>
                        </a:rPr>
                        <a:t>The </a:t>
                      </a:r>
                      <a:r>
                        <a:rPr lang="en-ZA" sz="1600" b="0" kern="1200" baseline="0" dirty="0">
                          <a:solidFill>
                            <a:schemeClr val="dk1"/>
                          </a:solidFill>
                          <a:latin typeface="Arial" panose="020B0604020202020204" pitchFamily="34" charset="0"/>
                          <a:ea typeface="+mn-ea"/>
                          <a:cs typeface="Arial" panose="020B0604020202020204" pitchFamily="34" charset="0"/>
                        </a:rPr>
                        <a:t>programme contributes to the goal of improving access to diverse and affordable food. </a:t>
                      </a:r>
                      <a:endParaRPr lang="en-ZA" sz="1600" b="0" kern="1200" baseline="0" dirty="0" smtClean="0">
                        <a:solidFill>
                          <a:schemeClr val="dk1"/>
                        </a:solidFill>
                        <a:latin typeface="Arial" panose="020B0604020202020204" pitchFamily="34" charset="0"/>
                        <a:ea typeface="+mn-ea"/>
                        <a:cs typeface="Arial" panose="020B0604020202020204" pitchFamily="34" charset="0"/>
                      </a:endParaRPr>
                    </a:p>
                    <a:p>
                      <a:pPr marL="342900" marR="0" lvl="0" indent="-34290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b="0" kern="1200" baseline="0" dirty="0" smtClean="0">
                          <a:solidFill>
                            <a:schemeClr val="dk1"/>
                          </a:solidFill>
                          <a:latin typeface="Arial" panose="020B0604020202020204" pitchFamily="34" charset="0"/>
                          <a:ea typeface="+mn-ea"/>
                          <a:cs typeface="Arial" panose="020B0604020202020204" pitchFamily="34" charset="0"/>
                        </a:rPr>
                        <a:t>Due to COVID-19 outbreak and the subsequent nationwide lockdown, there was an increased demand for food by vulnerable households </a:t>
                      </a:r>
                    </a:p>
                    <a:p>
                      <a:pPr marL="342900" marR="0" lvl="0" indent="-34290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b="0" kern="1200" baseline="0" dirty="0" smtClean="0">
                          <a:solidFill>
                            <a:schemeClr val="dk1"/>
                          </a:solidFill>
                          <a:latin typeface="Arial" panose="020B0604020202020204" pitchFamily="34" charset="0"/>
                          <a:ea typeface="+mn-ea"/>
                          <a:cs typeface="Arial" panose="020B0604020202020204" pitchFamily="34" charset="0"/>
                        </a:rPr>
                        <a:t>The Department had to continue with the provision of food parcels to poor and vulnerable individuals and households as a response to the COVID-19 pandemic, even during the hard lockdown levels. </a:t>
                      </a:r>
                    </a:p>
                    <a:p>
                      <a:pPr marL="342900" marR="0" lvl="0" indent="-34290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b="0" kern="1200" baseline="0" dirty="0" smtClean="0">
                          <a:solidFill>
                            <a:schemeClr val="dk1"/>
                          </a:solidFill>
                          <a:latin typeface="Arial" panose="020B0604020202020204" pitchFamily="34" charset="0"/>
                          <a:ea typeface="+mn-ea"/>
                          <a:cs typeface="Arial" panose="020B0604020202020204" pitchFamily="34" charset="0"/>
                        </a:rPr>
                        <a:t>A total of 10 006 423 people and 2 348 848 households accessed food through DSD programmes. </a:t>
                      </a:r>
                    </a:p>
                    <a:p>
                      <a:pPr marL="342900" marR="0" lvl="0" indent="-34290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b="0" kern="1200" baseline="0" dirty="0" smtClean="0">
                          <a:solidFill>
                            <a:schemeClr val="dk1"/>
                          </a:solidFill>
                          <a:latin typeface="Arial" panose="020B0604020202020204" pitchFamily="34" charset="0"/>
                          <a:ea typeface="+mn-ea"/>
                          <a:cs typeface="Arial" panose="020B0604020202020204" pitchFamily="34" charset="0"/>
                        </a:rPr>
                        <a:t>About R66 million worth of food donations were distributed to the provinces during the lock-down period, through organisations such as the Church of Jesus Christ of the Latter Days Saints, The Solidarity Fund, Old Mutual, The Spar Group, </a:t>
                      </a:r>
                      <a:r>
                        <a:rPr lang="en-ZA" sz="1600" b="0" kern="1200" baseline="0" dirty="0" err="1" smtClean="0">
                          <a:solidFill>
                            <a:schemeClr val="dk1"/>
                          </a:solidFill>
                          <a:latin typeface="Arial" panose="020B0604020202020204" pitchFamily="34" charset="0"/>
                          <a:ea typeface="+mn-ea"/>
                          <a:cs typeface="Arial" panose="020B0604020202020204" pitchFamily="34" charset="0"/>
                        </a:rPr>
                        <a:t>Khula</a:t>
                      </a:r>
                      <a:r>
                        <a:rPr lang="en-ZA" sz="1600" b="0" kern="1200" baseline="0" dirty="0" smtClean="0">
                          <a:solidFill>
                            <a:schemeClr val="dk1"/>
                          </a:solidFill>
                          <a:latin typeface="Arial" panose="020B0604020202020204" pitchFamily="34" charset="0"/>
                          <a:ea typeface="+mn-ea"/>
                          <a:cs typeface="Arial" panose="020B0604020202020204" pitchFamily="34" charset="0"/>
                        </a:rPr>
                        <a:t> Mulling, South African Sugar Association and many others, who donated food, and food vouchers to support humanity during this time</a:t>
                      </a:r>
                      <a:endParaRPr lang="en-US" sz="1600" b="0" kern="1200" baseline="0" dirty="0" smtClean="0">
                        <a:solidFill>
                          <a:schemeClr val="dk1"/>
                        </a:solidFill>
                        <a:latin typeface="Arial" panose="020B0604020202020204" pitchFamily="34" charset="0"/>
                        <a:ea typeface="+mn-ea"/>
                        <a:cs typeface="Arial" panose="020B0604020202020204" pitchFamily="34" charset="0"/>
                      </a:endParaRPr>
                    </a:p>
                  </a:txBody>
                  <a:tcPr>
                    <a:solidFill>
                      <a:schemeClr val="accent2"/>
                    </a:solidFill>
                  </a:tcPr>
                </a:tc>
                <a:tc hMerge="1">
                  <a:txBody>
                    <a:bodyPr/>
                    <a:lstStyle/>
                    <a:p>
                      <a:endParaRPr lang="en-ZA" dirty="0"/>
                    </a:p>
                  </a:txBody>
                  <a:tcPr/>
                </a:tc>
                <a:extLst>
                  <a:ext uri="{0D108BD9-81ED-4DB2-BD59-A6C34878D82A}">
                    <a16:rowId xmlns:a16="http://schemas.microsoft.com/office/drawing/2014/main" xmlns="" val="499103009"/>
                  </a:ext>
                </a:extLst>
              </a:tr>
            </a:tbl>
          </a:graphicData>
        </a:graphic>
      </p:graphicFrame>
      <p:sp>
        <p:nvSpPr>
          <p:cNvPr id="6" name="Slide Number Placeholder 6"/>
          <p:cNvSpPr txBox="1">
            <a:spLocks/>
          </p:cNvSpPr>
          <p:nvPr/>
        </p:nvSpPr>
        <p:spPr>
          <a:xfrm>
            <a:off x="3532035" y="6007641"/>
            <a:ext cx="1878013" cy="296664"/>
          </a:xfrm>
          <a:prstGeom prst="rect">
            <a:avLst/>
          </a:prstGeom>
        </p:spPr>
        <p:txBody>
          <a:bodyPr/>
          <a:lstStyle>
            <a:defPPr>
              <a:defRPr lang="en-US"/>
            </a:defPPr>
            <a:lvl1pPr algn="ctr">
              <a:defRPr b="1"/>
            </a:lvl1pPr>
          </a:lstStyle>
          <a:p>
            <a:fld id="{E6EDE458-FE5D-A943-8B68-DF1632607E4A}" type="slidenum">
              <a:rPr lang="en-US"/>
              <a:pPr/>
              <a:t>32</a:t>
            </a:fld>
            <a:endParaRPr lang="en-US" dirty="0"/>
          </a:p>
        </p:txBody>
      </p:sp>
    </p:spTree>
    <p:extLst>
      <p:ext uri="{BB962C8B-B14F-4D97-AF65-F5344CB8AC3E}">
        <p14:creationId xmlns:p14="http://schemas.microsoft.com/office/powerpoint/2010/main" xmlns="" val="26503057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336" y="167194"/>
            <a:ext cx="9465972" cy="603503"/>
          </a:xfrm>
        </p:spPr>
        <p:txBody>
          <a:bodyPr>
            <a:noAutofit/>
          </a:bodyPr>
          <a:lstStyle/>
          <a:p>
            <a:pPr algn="ctr"/>
            <a:r>
              <a:rPr lang="en-ZA" sz="2400" dirty="0">
                <a:latin typeface="Arial Black" panose="020B0A04020102020204" pitchFamily="34" charset="0"/>
              </a:rPr>
              <a:t/>
            </a:r>
            <a:br>
              <a:rPr lang="en-ZA" sz="2400" dirty="0">
                <a:latin typeface="Arial Black" panose="020B0A04020102020204" pitchFamily="34" charset="0"/>
              </a:rPr>
            </a:br>
            <a:r>
              <a:rPr lang="en-ZA" sz="2400" dirty="0">
                <a:latin typeface="Arial Black" panose="020B0A04020102020204" pitchFamily="34" charset="0"/>
              </a:rPr>
              <a:t>Poverty Alleviation, Sustainable Livelihoods and Food Security</a:t>
            </a:r>
          </a:p>
        </p:txBody>
      </p:sp>
      <p:sp>
        <p:nvSpPr>
          <p:cNvPr id="6" name="Slide Number Placeholder 6"/>
          <p:cNvSpPr txBox="1">
            <a:spLocks/>
          </p:cNvSpPr>
          <p:nvPr/>
        </p:nvSpPr>
        <p:spPr>
          <a:xfrm>
            <a:off x="3532035" y="6007641"/>
            <a:ext cx="1878013" cy="296664"/>
          </a:xfrm>
          <a:prstGeom prst="rect">
            <a:avLst/>
          </a:prstGeom>
        </p:spPr>
        <p:txBody>
          <a:bodyPr/>
          <a:lstStyle>
            <a:defPPr>
              <a:defRPr lang="en-US"/>
            </a:defPPr>
            <a:lvl1pPr algn="ctr">
              <a:defRPr b="1"/>
            </a:lvl1pPr>
          </a:lstStyle>
          <a:p>
            <a:fld id="{E6EDE458-FE5D-A943-8B68-DF1632607E4A}" type="slidenum">
              <a:rPr lang="en-US"/>
              <a:pPr/>
              <a:t>33</a:t>
            </a:fld>
            <a:endParaRPr lang="en-US" dirty="0"/>
          </a:p>
        </p:txBody>
      </p:sp>
      <p:pic>
        <p:nvPicPr>
          <p:cNvPr id="7" name="Picture Placeholder 7"/>
          <p:cNvPicPr>
            <a:picLocks noChangeAspect="1"/>
          </p:cNvPicPr>
          <p:nvPr/>
        </p:nvPicPr>
        <p:blipFill>
          <a:blip r:embed="rId2"/>
          <a:srcRect l="704" r="704"/>
          <a:stretch>
            <a:fillRect/>
          </a:stretch>
        </p:blipFill>
        <p:spPr>
          <a:xfrm>
            <a:off x="971600" y="653143"/>
            <a:ext cx="6635287" cy="4799994"/>
          </a:xfrm>
          <a:prstGeom prst="rect">
            <a:avLst/>
          </a:prstGeom>
        </p:spPr>
      </p:pic>
    </p:spTree>
    <p:extLst>
      <p:ext uri="{BB962C8B-B14F-4D97-AF65-F5344CB8AC3E}">
        <p14:creationId xmlns:p14="http://schemas.microsoft.com/office/powerpoint/2010/main" xmlns="" val="7841880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336" y="167194"/>
            <a:ext cx="9465972" cy="603503"/>
          </a:xfrm>
        </p:spPr>
        <p:txBody>
          <a:bodyPr>
            <a:noAutofit/>
          </a:bodyPr>
          <a:lstStyle/>
          <a:p>
            <a:pPr algn="ctr"/>
            <a:r>
              <a:rPr lang="en-ZA" sz="2400" dirty="0">
                <a:latin typeface="Arial Black" panose="020B0A04020102020204" pitchFamily="34" charset="0"/>
              </a:rPr>
              <a:t/>
            </a:r>
            <a:br>
              <a:rPr lang="en-ZA" sz="2400" dirty="0">
                <a:latin typeface="Arial Black" panose="020B0A04020102020204" pitchFamily="34" charset="0"/>
              </a:rPr>
            </a:br>
            <a:r>
              <a:rPr lang="en-ZA" sz="2400" dirty="0">
                <a:latin typeface="Arial Black" panose="020B0A04020102020204" pitchFamily="34" charset="0"/>
              </a:rPr>
              <a:t>Poverty Alleviation, Sustainable Livelihoods and Food Security</a:t>
            </a:r>
          </a:p>
        </p:txBody>
      </p:sp>
      <p:sp>
        <p:nvSpPr>
          <p:cNvPr id="6" name="Slide Number Placeholder 6"/>
          <p:cNvSpPr txBox="1">
            <a:spLocks/>
          </p:cNvSpPr>
          <p:nvPr/>
        </p:nvSpPr>
        <p:spPr>
          <a:xfrm>
            <a:off x="3532035" y="6007641"/>
            <a:ext cx="1878013" cy="296664"/>
          </a:xfrm>
          <a:prstGeom prst="rect">
            <a:avLst/>
          </a:prstGeom>
        </p:spPr>
        <p:txBody>
          <a:bodyPr/>
          <a:lstStyle>
            <a:defPPr>
              <a:defRPr lang="en-US"/>
            </a:defPPr>
            <a:lvl1pPr algn="ctr">
              <a:defRPr b="1"/>
            </a:lvl1pPr>
          </a:lstStyle>
          <a:p>
            <a:fld id="{E6EDE458-FE5D-A943-8B68-DF1632607E4A}" type="slidenum">
              <a:rPr lang="en-US"/>
              <a:pPr/>
              <a:t>34</a:t>
            </a:fld>
            <a:endParaRPr lang="en-US" dirty="0"/>
          </a:p>
        </p:txBody>
      </p:sp>
      <p:pic>
        <p:nvPicPr>
          <p:cNvPr id="5" name="Picture 4"/>
          <p:cNvPicPr>
            <a:picLocks noChangeAspect="1"/>
          </p:cNvPicPr>
          <p:nvPr/>
        </p:nvPicPr>
        <p:blipFill>
          <a:blip r:embed="rId2"/>
          <a:stretch>
            <a:fillRect/>
          </a:stretch>
        </p:blipFill>
        <p:spPr>
          <a:xfrm>
            <a:off x="1753671" y="1138162"/>
            <a:ext cx="5760640" cy="3723110"/>
          </a:xfrm>
          <a:prstGeom prst="rect">
            <a:avLst/>
          </a:prstGeom>
        </p:spPr>
      </p:pic>
    </p:spTree>
    <p:extLst>
      <p:ext uri="{BB962C8B-B14F-4D97-AF65-F5344CB8AC3E}">
        <p14:creationId xmlns:p14="http://schemas.microsoft.com/office/powerpoint/2010/main" xmlns="" val="1850976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3126740" y="6071871"/>
            <a:ext cx="2311400" cy="365125"/>
          </a:xfrm>
          <a:prstGeom prst="rect">
            <a:avLst/>
          </a:prstGeom>
        </p:spPr>
        <p:txBody>
          <a:bodyPr/>
          <a:lstStyle/>
          <a:p>
            <a:pPr algn="ctr">
              <a:defRPr/>
            </a:pPr>
            <a:fld id="{04317E8F-016B-47A0-8C9F-04687A56FEA3}" type="slidenum">
              <a:rPr lang="en-GB" b="1" smtClean="0"/>
              <a:pPr algn="ctr">
                <a:defRPr/>
              </a:pPr>
              <a:t>35</a:t>
            </a:fld>
            <a:endParaRPr lang="en-GB" b="1" dirty="0"/>
          </a:p>
        </p:txBody>
      </p:sp>
      <p:sp>
        <p:nvSpPr>
          <p:cNvPr id="3" name="Rectangle 2"/>
          <p:cNvSpPr/>
          <p:nvPr/>
        </p:nvSpPr>
        <p:spPr>
          <a:xfrm>
            <a:off x="136123" y="785593"/>
            <a:ext cx="9460053" cy="4824398"/>
          </a:xfrm>
          <a:prstGeom prst="rect">
            <a:avLst/>
          </a:prstGeom>
        </p:spPr>
        <p:txBody>
          <a:bodyPr wrap="square">
            <a:spAutoFit/>
          </a:bodyPr>
          <a:lstStyle/>
          <a:p>
            <a:pPr marL="185738" lvl="1" indent="-185738" algn="just" defTabSz="742950">
              <a:spcBef>
                <a:spcPts val="600"/>
              </a:spcBef>
              <a:buClr>
                <a:srgbClr val="B48138"/>
              </a:buClr>
              <a:buFont typeface="Arial" panose="020B0604020202020204" pitchFamily="34" charset="0"/>
              <a:buChar char="•"/>
              <a:defRPr/>
            </a:pPr>
            <a:r>
              <a:rPr lang="en-ZA" sz="1500" b="1" dirty="0">
                <a:latin typeface="Arial" panose="020B0604020202020204" pitchFamily="34" charset="0"/>
                <a:cs typeface="Arial" panose="020B0604020202020204" pitchFamily="34" charset="0"/>
              </a:rPr>
              <a:t>Framework on Linking Social Protection Beneficiaries to Sustainable Livelihoods </a:t>
            </a:r>
            <a:r>
              <a:rPr lang="en-ZA" sz="1500" b="1" dirty="0" smtClean="0">
                <a:latin typeface="Arial" panose="020B0604020202020204" pitchFamily="34" charset="0"/>
                <a:cs typeface="Arial" panose="020B0604020202020204" pitchFamily="34" charset="0"/>
              </a:rPr>
              <a:t>Opportunities</a:t>
            </a:r>
            <a:endParaRPr lang="en-ZA" sz="1500" b="1" dirty="0">
              <a:latin typeface="Arial" panose="020B0604020202020204" pitchFamily="34" charset="0"/>
              <a:cs typeface="Arial" panose="020B0604020202020204" pitchFamily="34" charset="0"/>
            </a:endParaRPr>
          </a:p>
          <a:p>
            <a:pPr marL="642938" lvl="2" indent="-185738" algn="just" defTabSz="742950">
              <a:spcBef>
                <a:spcPts val="300"/>
              </a:spcBef>
              <a:buClr>
                <a:srgbClr val="B48138"/>
              </a:buClr>
              <a:buFont typeface="Arial" panose="020B0604020202020204" pitchFamily="34" charset="0"/>
              <a:buChar char="•"/>
              <a:defRPr/>
            </a:pPr>
            <a:r>
              <a:rPr lang="en-ZA" sz="1500" dirty="0">
                <a:solidFill>
                  <a:prstClr val="black"/>
                </a:solidFill>
              </a:rPr>
              <a:t>The Department developed a Framework on Linking Social Protection Beneficiaries to Sustainable Livelihood Opportunities. </a:t>
            </a:r>
          </a:p>
          <a:p>
            <a:pPr marL="642938" lvl="2" indent="-185738" algn="just" defTabSz="742950">
              <a:spcBef>
                <a:spcPts val="300"/>
              </a:spcBef>
              <a:buClr>
                <a:srgbClr val="B48138"/>
              </a:buClr>
              <a:buFont typeface="Arial" panose="020B0604020202020204" pitchFamily="34" charset="0"/>
              <a:buChar char="•"/>
              <a:defRPr/>
            </a:pPr>
            <a:r>
              <a:rPr lang="en-ZA" sz="1500" dirty="0">
                <a:solidFill>
                  <a:prstClr val="black"/>
                </a:solidFill>
              </a:rPr>
              <a:t>The Framework seeks to respond to the ever-increasing number of beneficiaries of social protection, especially social grants beneficiaries which may not be sustainable even though it significantly contributes towards poverty alleviation.</a:t>
            </a:r>
          </a:p>
          <a:p>
            <a:pPr marL="642938" lvl="2" indent="-185738" algn="just" defTabSz="742950">
              <a:spcBef>
                <a:spcPts val="300"/>
              </a:spcBef>
              <a:buClr>
                <a:srgbClr val="B48138"/>
              </a:buClr>
              <a:buFont typeface="Arial" panose="020B0604020202020204" pitchFamily="34" charset="0"/>
              <a:buChar char="•"/>
              <a:defRPr/>
            </a:pPr>
            <a:r>
              <a:rPr lang="en-ZA" sz="1500" dirty="0">
                <a:solidFill>
                  <a:prstClr val="black"/>
                </a:solidFill>
              </a:rPr>
              <a:t>It is intended to protect the poor, vulnerable individuals and households, but also to ensure that those who graduated out of poverty are in a position to survive with limited support from government as well as to deal with the shocks and stresses that may emerge in future.</a:t>
            </a:r>
          </a:p>
          <a:p>
            <a:pPr marL="185738" lvl="1" indent="-185738" algn="just" defTabSz="742950">
              <a:spcBef>
                <a:spcPts val="600"/>
              </a:spcBef>
              <a:buClr>
                <a:srgbClr val="B48138"/>
              </a:buClr>
              <a:buFont typeface="Arial" panose="020B0604020202020204" pitchFamily="34" charset="0"/>
              <a:buChar char="•"/>
              <a:defRPr/>
            </a:pPr>
            <a:r>
              <a:rPr lang="en-US" sz="1500" b="1" dirty="0"/>
              <a:t>Provision of food to poor and vulnerable people and those affected by COVID-19 pandemic</a:t>
            </a:r>
            <a:endParaRPr lang="en-ZA" sz="1500" b="1" dirty="0"/>
          </a:p>
          <a:p>
            <a:pPr marL="642938" lvl="2" indent="-185738" algn="just" defTabSz="742950">
              <a:spcBef>
                <a:spcPts val="300"/>
              </a:spcBef>
              <a:buClr>
                <a:srgbClr val="B48138"/>
              </a:buClr>
              <a:buFont typeface="Arial" panose="020B0604020202020204" pitchFamily="34" charset="0"/>
              <a:buChar char="•"/>
              <a:defRPr/>
            </a:pPr>
            <a:r>
              <a:rPr lang="en-ZA" sz="1500" dirty="0">
                <a:solidFill>
                  <a:prstClr val="black"/>
                </a:solidFill>
              </a:rPr>
              <a:t>Due to COVID-19 outbreak and the subsequent nationwide lockdown, there was an increased demand for food by vulnerable households </a:t>
            </a:r>
          </a:p>
          <a:p>
            <a:pPr marL="642938" lvl="2" indent="-185738" algn="just" defTabSz="742950">
              <a:spcBef>
                <a:spcPts val="300"/>
              </a:spcBef>
              <a:buClr>
                <a:srgbClr val="B48138"/>
              </a:buClr>
              <a:buFont typeface="Arial" panose="020B0604020202020204" pitchFamily="34" charset="0"/>
              <a:buChar char="•"/>
              <a:defRPr/>
            </a:pPr>
            <a:r>
              <a:rPr lang="en-ZA" sz="1500" dirty="0">
                <a:solidFill>
                  <a:prstClr val="black"/>
                </a:solidFill>
              </a:rPr>
              <a:t>The Department had to continue with the provision of food parcels to poor and vulnerable individuals and households as a response to the COVID-19 pandemic, even during the hard lockdown levels. </a:t>
            </a:r>
          </a:p>
          <a:p>
            <a:pPr marL="642938" lvl="2" indent="-185738" algn="just" defTabSz="742950">
              <a:spcBef>
                <a:spcPts val="300"/>
              </a:spcBef>
              <a:buClr>
                <a:srgbClr val="B48138"/>
              </a:buClr>
              <a:buFont typeface="Arial" panose="020B0604020202020204" pitchFamily="34" charset="0"/>
              <a:buChar char="•"/>
              <a:defRPr/>
            </a:pPr>
            <a:r>
              <a:rPr lang="en-ZA" sz="1500" dirty="0">
                <a:solidFill>
                  <a:prstClr val="black"/>
                </a:solidFill>
              </a:rPr>
              <a:t>A total of 10 006 423 people and 2 348 848 households accessed food through DSD programmes. </a:t>
            </a:r>
          </a:p>
          <a:p>
            <a:pPr marL="642938" lvl="2" indent="-185738" algn="just" defTabSz="742950">
              <a:spcBef>
                <a:spcPts val="300"/>
              </a:spcBef>
              <a:buClr>
                <a:srgbClr val="B48138"/>
              </a:buClr>
              <a:buFont typeface="Arial" panose="020B0604020202020204" pitchFamily="34" charset="0"/>
              <a:buChar char="•"/>
              <a:defRPr/>
            </a:pPr>
            <a:r>
              <a:rPr lang="en-ZA" sz="1500" dirty="0">
                <a:solidFill>
                  <a:prstClr val="black"/>
                </a:solidFill>
              </a:rPr>
              <a:t>About R66 million worth of food donations were distributed to the provinces during the lock-down period, through organisations such as the Church of Jesus Christ of the Latter Days Saints, The Solidarity Fund, Old Mutual, The Spar Group, Khula Mulling, South African Sugar Association and many others, who donated food, and food vouchers to support humanity during this time</a:t>
            </a:r>
            <a:endParaRPr lang="en-US" sz="1500" dirty="0">
              <a:solidFill>
                <a:prstClr val="black"/>
              </a:solidFill>
            </a:endParaRPr>
          </a:p>
        </p:txBody>
      </p:sp>
      <p:sp>
        <p:nvSpPr>
          <p:cNvPr id="4" name="Rectangle 2"/>
          <p:cNvSpPr txBox="1">
            <a:spLocks noChangeArrowheads="1"/>
          </p:cNvSpPr>
          <p:nvPr/>
        </p:nvSpPr>
        <p:spPr bwMode="auto">
          <a:xfrm>
            <a:off x="0" y="151374"/>
            <a:ext cx="9905999" cy="495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ZA" sz="2400" b="1" kern="0" dirty="0">
                <a:solidFill>
                  <a:srgbClr val="000000"/>
                </a:solidFill>
                <a:latin typeface="Arial Black" panose="020B0A04020102020204" pitchFamily="34" charset="0"/>
                <a:cs typeface="Arial" panose="020B0604020202020204" pitchFamily="34" charset="0"/>
              </a:rPr>
              <a:t>High Level Achievement – Community Development</a:t>
            </a:r>
            <a:endParaRPr lang="en-US" sz="2800" b="1" kern="0" dirty="0">
              <a:solidFill>
                <a:srgbClr val="000000"/>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xmlns="" val="1875925025"/>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
            </a:r>
            <a:br>
              <a:rPr lang="en-US" dirty="0"/>
            </a:br>
            <a:r>
              <a:rPr lang="en-US" dirty="0"/>
              <a:t/>
            </a:r>
            <a:br>
              <a:rPr lang="en-US" dirty="0"/>
            </a:br>
            <a:endParaRPr lang="en-US" dirty="0"/>
          </a:p>
        </p:txBody>
      </p:sp>
      <p:sp>
        <p:nvSpPr>
          <p:cNvPr id="3" name="Subtitle 2"/>
          <p:cNvSpPr>
            <a:spLocks noGrp="1"/>
          </p:cNvSpPr>
          <p:nvPr>
            <p:ph type="subTitle" idx="1"/>
          </p:nvPr>
        </p:nvSpPr>
        <p:spPr>
          <a:xfrm>
            <a:off x="69669" y="609600"/>
            <a:ext cx="9649097" cy="5029200"/>
          </a:xfrm>
        </p:spPr>
        <p:txBody>
          <a:bodyPr>
            <a:normAutofit/>
          </a:bodyPr>
          <a:lstStyle/>
          <a:p>
            <a:pPr algn="l"/>
            <a:endParaRPr lang="en-US" sz="1400" b="1" dirty="0">
              <a:solidFill>
                <a:schemeClr val="tx1"/>
              </a:solidFill>
              <a:latin typeface="Arial" panose="020B0604020202020204" pitchFamily="34" charset="0"/>
              <a:cs typeface="Arial" panose="020B0604020202020204" pitchFamily="34" charset="0"/>
            </a:endParaRPr>
          </a:p>
          <a:p>
            <a:pPr algn="l"/>
            <a:r>
              <a:rPr lang="en-US" sz="1400" b="1" dirty="0">
                <a:solidFill>
                  <a:schemeClr val="tx1"/>
                </a:solidFill>
                <a:latin typeface="Arial" panose="020B0604020202020204" pitchFamily="34" charset="0"/>
                <a:cs typeface="Arial" panose="020B0604020202020204" pitchFamily="34" charset="0"/>
              </a:rPr>
              <a:t>  </a:t>
            </a:r>
          </a:p>
          <a:p>
            <a:pPr algn="l"/>
            <a:endParaRPr lang="en-US" sz="1400" b="1" dirty="0">
              <a:solidFill>
                <a:schemeClr val="tx1"/>
              </a:solidFill>
              <a:latin typeface="Arial" panose="020B0604020202020204" pitchFamily="34" charset="0"/>
              <a:cs typeface="Arial" panose="020B0604020202020204" pitchFamily="34" charset="0"/>
            </a:endParaRPr>
          </a:p>
          <a:p>
            <a:endParaRPr lang="en-US" sz="1400" b="1" dirty="0">
              <a:solidFill>
                <a:schemeClr val="tx1"/>
              </a:solidFill>
              <a:latin typeface="Arial" panose="020B0604020202020204" pitchFamily="34" charset="0"/>
              <a:cs typeface="Arial" panose="020B0604020202020204" pitchFamily="34" charset="0"/>
            </a:endParaRPr>
          </a:p>
          <a:p>
            <a:endParaRPr lang="en-US" sz="1400" b="1" dirty="0">
              <a:solidFill>
                <a:schemeClr val="tx1"/>
              </a:solidFill>
              <a:latin typeface="Arial" panose="020B0604020202020204" pitchFamily="34" charset="0"/>
              <a:cs typeface="Arial" panose="020B0604020202020204" pitchFamily="34" charset="0"/>
            </a:endParaRPr>
          </a:p>
          <a:p>
            <a:endParaRPr lang="en-US" sz="1400" b="1" dirty="0">
              <a:solidFill>
                <a:schemeClr val="tx1"/>
              </a:solidFill>
              <a:latin typeface="Arial" panose="020B0604020202020204" pitchFamily="34" charset="0"/>
              <a:cs typeface="Arial" panose="020B0604020202020204" pitchFamily="34" charset="0"/>
            </a:endParaRPr>
          </a:p>
          <a:p>
            <a:r>
              <a:rPr lang="en-US" sz="4400" b="1" dirty="0">
                <a:solidFill>
                  <a:schemeClr val="tx1"/>
                </a:solidFill>
                <a:latin typeface="Arial Black" panose="020B0A04020102020204" pitchFamily="34" charset="0"/>
                <a:cs typeface="Arial" panose="020B0604020202020204" pitchFamily="34" charset="0"/>
              </a:rPr>
              <a:t>Part B: Annual Financial Statements</a:t>
            </a:r>
          </a:p>
          <a:p>
            <a:pPr algn="l"/>
            <a:endParaRPr lang="en-US" sz="1400" b="1" dirty="0">
              <a:solidFill>
                <a:schemeClr val="tx1"/>
              </a:solidFill>
              <a:latin typeface="Arial" panose="020B0604020202020204" pitchFamily="34" charset="0"/>
              <a:cs typeface="Arial" panose="020B0604020202020204" pitchFamily="34" charset="0"/>
            </a:endParaRPr>
          </a:p>
          <a:p>
            <a:pPr algn="l"/>
            <a:endParaRPr lang="en-US" sz="1400" b="1" dirty="0">
              <a:solidFill>
                <a:schemeClr val="tx1"/>
              </a:solidFill>
              <a:latin typeface="Arial" panose="020B0604020202020204" pitchFamily="34" charset="0"/>
              <a:cs typeface="Arial" panose="020B0604020202020204" pitchFamily="34" charset="0"/>
            </a:endParaRPr>
          </a:p>
          <a:p>
            <a:pPr algn="l"/>
            <a:r>
              <a:rPr lang="en-US" sz="1400" b="1" dirty="0">
                <a:solidFill>
                  <a:schemeClr val="tx1"/>
                </a:solidFill>
                <a:latin typeface="Arial" panose="020B0604020202020204" pitchFamily="34" charset="0"/>
                <a:cs typeface="Arial" panose="020B0604020202020204" pitchFamily="34" charset="0"/>
              </a:rPr>
              <a:t> </a:t>
            </a:r>
          </a:p>
          <a:p>
            <a:pPr algn="l"/>
            <a:endParaRPr lang="en-US" sz="1400" b="1" dirty="0">
              <a:solidFill>
                <a:schemeClr val="tx1"/>
              </a:solidFill>
              <a:latin typeface="Arial" panose="020B0604020202020204" pitchFamily="34" charset="0"/>
              <a:cs typeface="Arial" panose="020B0604020202020204" pitchFamily="34" charset="0"/>
            </a:endParaRPr>
          </a:p>
        </p:txBody>
      </p:sp>
      <p:sp>
        <p:nvSpPr>
          <p:cNvPr id="4" name="TextBox 3"/>
          <p:cNvSpPr txBox="1"/>
          <p:nvPr/>
        </p:nvSpPr>
        <p:spPr>
          <a:xfrm>
            <a:off x="3683725" y="0"/>
            <a:ext cx="6522720" cy="369332"/>
          </a:xfrm>
          <a:prstGeom prst="rect">
            <a:avLst/>
          </a:prstGeom>
          <a:noFill/>
        </p:spPr>
        <p:txBody>
          <a:bodyPr wrap="square" rtlCol="0">
            <a:spAutoFit/>
          </a:bodyPr>
          <a:lstStyle/>
          <a:p>
            <a:endParaRPr lang="en-US" dirty="0">
              <a:solidFill>
                <a:prstClr val="black"/>
              </a:solidFill>
            </a:endParaRPr>
          </a:p>
        </p:txBody>
      </p:sp>
      <p:sp>
        <p:nvSpPr>
          <p:cNvPr id="6" name="Rectangle 1"/>
          <p:cNvSpPr>
            <a:spLocks noChangeArrowheads="1"/>
          </p:cNvSpPr>
          <p:nvPr/>
        </p:nvSpPr>
        <p:spPr bwMode="auto">
          <a:xfrm>
            <a:off x="604203" y="1466219"/>
            <a:ext cx="223138"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100" b="1" dirty="0">
                <a:solidFill>
                  <a:srgbClr val="000000"/>
                </a:solidFill>
                <a:ea typeface="Calibri" panose="020F0502020204030204" pitchFamily="34" charset="0"/>
                <a:cs typeface="Calibri" panose="020F0502020204030204" pitchFamily="34" charset="0"/>
              </a:rPr>
              <a:t> </a:t>
            </a:r>
            <a:endParaRPr lang="en-US" altLang="en-US" dirty="0">
              <a:solidFill>
                <a:prstClr val="black"/>
              </a:solidFill>
            </a:endParaRPr>
          </a:p>
        </p:txBody>
      </p:sp>
    </p:spTree>
    <p:extLst>
      <p:ext uri="{BB962C8B-B14F-4D97-AF65-F5344CB8AC3E}">
        <p14:creationId xmlns:p14="http://schemas.microsoft.com/office/powerpoint/2010/main" xmlns="" val="10274019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nvPr>
        </p:nvGraphicFramePr>
        <p:xfrm>
          <a:off x="226423" y="741496"/>
          <a:ext cx="9184277" cy="4988744"/>
        </p:xfrm>
        <a:graphic>
          <a:graphicData uri="http://schemas.openxmlformats.org/drawingml/2006/chart">
            <c:chart xmlns:c="http://schemas.openxmlformats.org/drawingml/2006/chart" xmlns:r="http://schemas.openxmlformats.org/officeDocument/2006/relationships" r:id="rId2"/>
          </a:graphicData>
        </a:graphic>
      </p:graphicFrame>
      <p:sp>
        <p:nvSpPr>
          <p:cNvPr id="10" name="Line Callout 3 9"/>
          <p:cNvSpPr/>
          <p:nvPr/>
        </p:nvSpPr>
        <p:spPr>
          <a:xfrm>
            <a:off x="6761751" y="1011941"/>
            <a:ext cx="2125009" cy="616861"/>
          </a:xfrm>
          <a:prstGeom prst="borderCallout3">
            <a:avLst>
              <a:gd name="adj1" fmla="val 18750"/>
              <a:gd name="adj2" fmla="val -8333"/>
              <a:gd name="adj3" fmla="val 18750"/>
              <a:gd name="adj4" fmla="val -16667"/>
              <a:gd name="adj5" fmla="val 100000"/>
              <a:gd name="adj6" fmla="val -16667"/>
              <a:gd name="adj7" fmla="val 102905"/>
              <a:gd name="adj8" fmla="val -12380"/>
            </a:avLst>
          </a:prstGeom>
          <a:solidFill>
            <a:schemeClr val="bg2">
              <a:lumMod val="75000"/>
            </a:schemeClr>
          </a:solidFill>
        </p:spPr>
        <p:style>
          <a:lnRef idx="1">
            <a:schemeClr val="dk1"/>
          </a:lnRef>
          <a:fillRef idx="3">
            <a:schemeClr val="dk1"/>
          </a:fillRef>
          <a:effectRef idx="2">
            <a:schemeClr val="dk1"/>
          </a:effectRef>
          <a:fontRef idx="minor">
            <a:schemeClr val="lt1"/>
          </a:fontRef>
        </p:style>
        <p:txBody>
          <a:bodyPr rtlCol="0" anchor="ctr"/>
          <a:lstStyle/>
          <a:p>
            <a:pPr algn="ctr"/>
            <a:r>
              <a:rPr lang="en-ZA" b="1" dirty="0">
                <a:solidFill>
                  <a:schemeClr val="tx2"/>
                </a:solidFill>
              </a:rPr>
              <a:t>99%</a:t>
            </a:r>
          </a:p>
          <a:p>
            <a:pPr algn="ctr"/>
            <a:r>
              <a:rPr lang="en-ZA" b="1" dirty="0">
                <a:solidFill>
                  <a:schemeClr val="tx2"/>
                </a:solidFill>
              </a:rPr>
              <a:t> Spending</a:t>
            </a:r>
            <a:endParaRPr lang="en-US" b="1" dirty="0">
              <a:solidFill>
                <a:schemeClr val="tx2"/>
              </a:solidFill>
            </a:endParaRPr>
          </a:p>
        </p:txBody>
      </p:sp>
      <p:sp>
        <p:nvSpPr>
          <p:cNvPr id="11" name="Rectangle 2"/>
          <p:cNvSpPr>
            <a:spLocks noChangeArrowheads="1"/>
          </p:cNvSpPr>
          <p:nvPr/>
        </p:nvSpPr>
        <p:spPr bwMode="auto">
          <a:xfrm>
            <a:off x="524508" y="307542"/>
            <a:ext cx="8856984" cy="497444"/>
          </a:xfrm>
          <a:prstGeom prst="rect">
            <a:avLst/>
          </a:prstGeom>
        </p:spPr>
        <p:txBody>
          <a:bodyPr vert="horz" lIns="91440" tIns="45720" rIns="91440" bIns="45720" rtlCol="0" anchor="ctr">
            <a:normAutofit fontScale="92500"/>
          </a:bodyPr>
          <a:lstStyle/>
          <a:p>
            <a:pPr algn="ctr" defTabSz="742950">
              <a:lnSpc>
                <a:spcPct val="90000"/>
              </a:lnSpc>
              <a:spcBef>
                <a:spcPct val="0"/>
              </a:spcBef>
            </a:pPr>
            <a:r>
              <a:rPr lang="en-US" sz="2925" dirty="0">
                <a:latin typeface="Arial Black" panose="020B0A04020102020204" pitchFamily="34" charset="0"/>
                <a:ea typeface="+mj-ea"/>
                <a:cs typeface="+mj-cs"/>
              </a:rPr>
              <a:t>AUDITED ACTUAL EXPENDITURE – 2020/21</a:t>
            </a:r>
          </a:p>
        </p:txBody>
      </p:sp>
      <p:sp>
        <p:nvSpPr>
          <p:cNvPr id="8" name="Content Placeholder 2">
            <a:extLst>
              <a:ext uri="{FF2B5EF4-FFF2-40B4-BE49-F238E27FC236}">
                <a16:creationId xmlns:a16="http://schemas.microsoft.com/office/drawing/2014/main" xmlns="" id="{BA1C0276-AC4B-4450-9DE5-A898BDA241BF}"/>
              </a:ext>
            </a:extLst>
          </p:cNvPr>
          <p:cNvSpPr txBox="1">
            <a:spLocks/>
          </p:cNvSpPr>
          <p:nvPr/>
        </p:nvSpPr>
        <p:spPr>
          <a:xfrm>
            <a:off x="793241" y="5721698"/>
            <a:ext cx="8543925" cy="683662"/>
          </a:xfrm>
          <a:prstGeom prst="rect">
            <a:avLst/>
          </a:prstGeom>
          <a:solidFill>
            <a:schemeClr val="accent2">
              <a:lumMod val="40000"/>
              <a:lumOff val="60000"/>
            </a:schemeClr>
          </a:solidFill>
        </p:spPr>
        <p:txBody>
          <a:bodyPr vert="horz" lIns="91440" tIns="45720" rIns="91440" bIns="45720" rtlCol="0">
            <a:normAutofit/>
          </a:bodyPr>
          <a:lstStyle>
            <a:lvl1pPr marL="185738" indent="-185738" algn="l" defTabSz="742950" rtl="0" eaLnBrk="1" latinLnBrk="0" hangingPunct="1">
              <a:lnSpc>
                <a:spcPct val="90000"/>
              </a:lnSpc>
              <a:spcBef>
                <a:spcPts val="813"/>
              </a:spcBef>
              <a:buClr>
                <a:srgbClr val="B48138"/>
              </a:buClr>
              <a:buFont typeface="Arial" panose="020B0604020202020204" pitchFamily="34" charset="0"/>
              <a:buChar char="•"/>
              <a:defRPr sz="162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Clr>
                <a:srgbClr val="B48138"/>
              </a:buClr>
              <a:buFont typeface="Arial" panose="020B0604020202020204" pitchFamily="34" charset="0"/>
              <a:buChar char="•"/>
              <a:defRPr sz="1463"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Clr>
                <a:srgbClr val="B48138"/>
              </a:buClr>
              <a:buFont typeface="Arial" panose="020B0604020202020204" pitchFamily="34" charset="0"/>
              <a:buChar char="•"/>
              <a:defRPr sz="1300"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Clr>
                <a:srgbClr val="B48138"/>
              </a:buClr>
              <a:buFont typeface="Arial" panose="020B0604020202020204" pitchFamily="34" charset="0"/>
              <a:buChar char="•"/>
              <a:defRPr sz="1138"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Clr>
                <a:srgbClr val="B48138"/>
              </a:buClr>
              <a:buFont typeface="Arial" panose="020B0604020202020204" pitchFamily="34" charset="0"/>
              <a:buChar char="•"/>
              <a:defRPr sz="1138"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r>
              <a:rPr lang="en-ZA" sz="1400" dirty="0"/>
              <a:t>The audited actual expenditure of the Department for the 2020/21 financial year reflects a 99% spending. This mainly relate under Programme 2: Social Assistance, due to higher than expected payments to beneficiaries for the special COVID-19 Social Relief of Distress grant since May 2020. </a:t>
            </a:r>
          </a:p>
          <a:p>
            <a:endParaRPr lang="en-ZA" sz="1400" dirty="0"/>
          </a:p>
        </p:txBody>
      </p:sp>
      <p:sp>
        <p:nvSpPr>
          <p:cNvPr id="6" name="Slide Number Placeholder 6"/>
          <p:cNvSpPr txBox="1">
            <a:spLocks/>
          </p:cNvSpPr>
          <p:nvPr/>
        </p:nvSpPr>
        <p:spPr>
          <a:xfrm>
            <a:off x="3532035" y="6432615"/>
            <a:ext cx="1878013" cy="296664"/>
          </a:xfrm>
          <a:prstGeom prst="rect">
            <a:avLst/>
          </a:prstGeom>
        </p:spPr>
        <p:txBody>
          <a:bodyPr/>
          <a:lstStyle>
            <a:defPPr>
              <a:defRPr lang="en-US"/>
            </a:defPPr>
            <a:lvl1pPr algn="ctr">
              <a:defRPr b="1"/>
            </a:lvl1pPr>
          </a:lstStyle>
          <a:p>
            <a:fld id="{E6EDE458-FE5D-A943-8B68-DF1632607E4A}" type="slidenum">
              <a:rPr lang="en-US"/>
              <a:pPr/>
              <a:t>37</a:t>
            </a:fld>
            <a:endParaRPr lang="en-US" dirty="0"/>
          </a:p>
        </p:txBody>
      </p:sp>
    </p:spTree>
    <p:extLst>
      <p:ext uri="{BB962C8B-B14F-4D97-AF65-F5344CB8AC3E}">
        <p14:creationId xmlns:p14="http://schemas.microsoft.com/office/powerpoint/2010/main" xmlns="" val="11779345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064" y="116632"/>
            <a:ext cx="8531902" cy="720080"/>
          </a:xfrm>
        </p:spPr>
        <p:txBody>
          <a:bodyPr>
            <a:normAutofit fontScale="90000"/>
          </a:bodyPr>
          <a:lstStyle/>
          <a:p>
            <a:pPr algn="ctr"/>
            <a:r>
              <a:rPr lang="en-US" dirty="0">
                <a:latin typeface="Arial Black" panose="020B0A04020102020204" pitchFamily="34" charset="0"/>
              </a:rPr>
              <a:t>AUDITED ACTUAL SUMMARY EXPENDITURE</a:t>
            </a:r>
            <a:endParaRPr lang="en-ZA" b="1" dirty="0"/>
          </a:p>
        </p:txBody>
      </p:sp>
      <p:graphicFrame>
        <p:nvGraphicFramePr>
          <p:cNvPr id="3" name="Table 2"/>
          <p:cNvGraphicFramePr>
            <a:graphicFrameLocks noGrp="1"/>
          </p:cNvGraphicFramePr>
          <p:nvPr>
            <p:extLst>
              <p:ext uri="{D42A27DB-BD31-4B8C-83A1-F6EECF244321}">
                <p14:modId xmlns:p14="http://schemas.microsoft.com/office/powerpoint/2010/main" xmlns="" val="900464182"/>
              </p:ext>
            </p:extLst>
          </p:nvPr>
        </p:nvGraphicFramePr>
        <p:xfrm>
          <a:off x="268874" y="852510"/>
          <a:ext cx="9278538" cy="4580101"/>
        </p:xfrm>
        <a:graphic>
          <a:graphicData uri="http://schemas.openxmlformats.org/drawingml/2006/table">
            <a:tbl>
              <a:tblPr/>
              <a:tblGrid>
                <a:gridCol w="3640771">
                  <a:extLst>
                    <a:ext uri="{9D8B030D-6E8A-4147-A177-3AD203B41FA5}">
                      <a16:colId xmlns:a16="http://schemas.microsoft.com/office/drawing/2014/main" xmlns="" val="461817709"/>
                    </a:ext>
                  </a:extLst>
                </a:gridCol>
                <a:gridCol w="1562270">
                  <a:extLst>
                    <a:ext uri="{9D8B030D-6E8A-4147-A177-3AD203B41FA5}">
                      <a16:colId xmlns:a16="http://schemas.microsoft.com/office/drawing/2014/main" xmlns="" val="2417666218"/>
                    </a:ext>
                  </a:extLst>
                </a:gridCol>
                <a:gridCol w="1358499">
                  <a:extLst>
                    <a:ext uri="{9D8B030D-6E8A-4147-A177-3AD203B41FA5}">
                      <a16:colId xmlns:a16="http://schemas.microsoft.com/office/drawing/2014/main" xmlns="" val="3807091498"/>
                    </a:ext>
                  </a:extLst>
                </a:gridCol>
                <a:gridCol w="1358499">
                  <a:extLst>
                    <a:ext uri="{9D8B030D-6E8A-4147-A177-3AD203B41FA5}">
                      <a16:colId xmlns:a16="http://schemas.microsoft.com/office/drawing/2014/main" xmlns="" val="378061464"/>
                    </a:ext>
                  </a:extLst>
                </a:gridCol>
                <a:gridCol w="1358499">
                  <a:extLst>
                    <a:ext uri="{9D8B030D-6E8A-4147-A177-3AD203B41FA5}">
                      <a16:colId xmlns:a16="http://schemas.microsoft.com/office/drawing/2014/main" xmlns="" val="1616554770"/>
                    </a:ext>
                  </a:extLst>
                </a:gridCol>
              </a:tblGrid>
              <a:tr h="357391">
                <a:tc rowSpan="3">
                  <a:txBody>
                    <a:bodyPr/>
                    <a:lstStyle/>
                    <a:p>
                      <a:pPr algn="ctr" rtl="0" fontAlgn="ctr"/>
                      <a:r>
                        <a:rPr lang="en-ZA" sz="1600" b="1" i="0" u="none" strike="noStrike" dirty="0">
                          <a:solidFill>
                            <a:srgbClr val="000000"/>
                          </a:solidFill>
                          <a:effectLst/>
                          <a:latin typeface="Calibri" panose="020F0502020204030204" pitchFamily="34" charset="0"/>
                          <a:cs typeface="Calibri" panose="020F0502020204030204" pitchFamily="34" charset="0"/>
                        </a:rPr>
                        <a:t>Programme</a:t>
                      </a:r>
                    </a:p>
                  </a:txBody>
                  <a:tcPr marL="7734" marR="7734" marT="77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rowSpan="2">
                  <a:txBody>
                    <a:bodyPr/>
                    <a:lstStyle/>
                    <a:p>
                      <a:pPr algn="ctr" rtl="0" fontAlgn="ctr"/>
                      <a:r>
                        <a:rPr lang="en-US" sz="1600" b="1" i="0" u="none" strike="noStrike" dirty="0">
                          <a:solidFill>
                            <a:srgbClr val="000000"/>
                          </a:solidFill>
                          <a:effectLst/>
                          <a:latin typeface="Calibri" panose="020F0502020204030204" pitchFamily="34" charset="0"/>
                          <a:cs typeface="Calibri" panose="020F0502020204030204" pitchFamily="34" charset="0"/>
                        </a:rPr>
                        <a:t>Final </a:t>
                      </a:r>
                      <a:r>
                        <a:rPr lang="en-US" sz="1600" b="1" i="0" u="none" strike="noStrike" dirty="0" err="1">
                          <a:solidFill>
                            <a:srgbClr val="000000"/>
                          </a:solidFill>
                          <a:effectLst/>
                          <a:latin typeface="Calibri" panose="020F0502020204030204" pitchFamily="34" charset="0"/>
                          <a:cs typeface="Calibri" panose="020F0502020204030204" pitchFamily="34" charset="0"/>
                        </a:rPr>
                        <a:t>Approp</a:t>
                      </a:r>
                      <a:endParaRPr lang="en-ZA" sz="1600" b="1" i="0" u="none" strike="noStrike" dirty="0">
                        <a:solidFill>
                          <a:srgbClr val="000000"/>
                        </a:solidFill>
                        <a:effectLst/>
                        <a:latin typeface="Calibri" panose="020F0502020204030204" pitchFamily="34" charset="0"/>
                        <a:cs typeface="Calibri" panose="020F0502020204030204" pitchFamily="34" charset="0"/>
                      </a:endParaRPr>
                    </a:p>
                  </a:txBody>
                  <a:tcPr marL="7734" marR="7734" marT="77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gridSpan="3">
                  <a:txBody>
                    <a:bodyPr/>
                    <a:lstStyle/>
                    <a:p>
                      <a:pPr algn="ctr" rtl="0" fontAlgn="ctr"/>
                      <a:r>
                        <a:rPr lang="en-ZA" sz="1600" b="1" i="0" u="none" strike="noStrike" dirty="0">
                          <a:solidFill>
                            <a:srgbClr val="000000"/>
                          </a:solidFill>
                          <a:effectLst/>
                          <a:latin typeface="Calibri" panose="020F0502020204030204" pitchFamily="34" charset="0"/>
                          <a:cs typeface="Calibri" panose="020F0502020204030204" pitchFamily="34" charset="0"/>
                        </a:rPr>
                        <a:t>Audit</a:t>
                      </a:r>
                      <a:r>
                        <a:rPr lang="en-ZA" sz="1600" b="1" i="0" u="none" strike="noStrike" baseline="0" dirty="0">
                          <a:solidFill>
                            <a:srgbClr val="000000"/>
                          </a:solidFill>
                          <a:effectLst/>
                          <a:latin typeface="Calibri" panose="020F0502020204030204" pitchFamily="34" charset="0"/>
                          <a:cs typeface="Calibri" panose="020F0502020204030204" pitchFamily="34" charset="0"/>
                        </a:rPr>
                        <a:t>ed Outcome</a:t>
                      </a:r>
                      <a:endParaRPr lang="en-ZA" sz="1600" b="1" i="0" u="none" strike="noStrike" dirty="0">
                        <a:solidFill>
                          <a:srgbClr val="000000"/>
                        </a:solidFill>
                        <a:effectLst/>
                        <a:latin typeface="Calibri" panose="020F0502020204030204" pitchFamily="34" charset="0"/>
                        <a:cs typeface="Calibri" panose="020F0502020204030204" pitchFamily="34" charset="0"/>
                      </a:endParaRPr>
                    </a:p>
                  </a:txBody>
                  <a:tcPr marL="7734" marR="7734" marT="77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389413418"/>
                  </a:ext>
                </a:extLst>
              </a:tr>
              <a:tr h="410539">
                <a:tc vMerge="1">
                  <a:txBody>
                    <a:bodyPr/>
                    <a:lstStyle/>
                    <a:p>
                      <a:endParaRPr lang="en-ZA"/>
                    </a:p>
                  </a:txBody>
                  <a:tcPr/>
                </a:tc>
                <a:tc vMerge="1">
                  <a:txBody>
                    <a:bodyPr/>
                    <a:lstStyle/>
                    <a:p>
                      <a:endParaRPr lang="en-ZA"/>
                    </a:p>
                  </a:txBody>
                  <a:tcPr/>
                </a:tc>
                <a:tc>
                  <a:txBody>
                    <a:bodyPr/>
                    <a:lstStyle/>
                    <a:p>
                      <a:pPr algn="ctr" rtl="0" fontAlgn="ctr"/>
                      <a:r>
                        <a:rPr lang="en-US" sz="1600" b="1" i="0" u="none" strike="noStrike" dirty="0">
                          <a:solidFill>
                            <a:srgbClr val="000000"/>
                          </a:solidFill>
                          <a:effectLst/>
                          <a:latin typeface="Calibri" panose="020F0502020204030204" pitchFamily="34" charset="0"/>
                          <a:cs typeface="Calibri" panose="020F0502020204030204" pitchFamily="34" charset="0"/>
                        </a:rPr>
                        <a:t>Expenditure</a:t>
                      </a:r>
                      <a:endParaRPr lang="en-ZA" sz="1600" b="1" i="0" u="none" strike="noStrike" dirty="0">
                        <a:solidFill>
                          <a:srgbClr val="000000"/>
                        </a:solidFill>
                        <a:effectLst/>
                        <a:latin typeface="Calibri" panose="020F0502020204030204" pitchFamily="34" charset="0"/>
                        <a:cs typeface="Calibri" panose="020F0502020204030204" pitchFamily="34" charset="0"/>
                      </a:endParaRPr>
                    </a:p>
                  </a:txBody>
                  <a:tcPr marL="7734" marR="7734" marT="77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en-ZA" sz="1600" b="1" i="0" u="none" strike="noStrike" dirty="0">
                          <a:solidFill>
                            <a:srgbClr val="000000"/>
                          </a:solidFill>
                          <a:effectLst/>
                          <a:latin typeface="Calibri" panose="020F0502020204030204" pitchFamily="34" charset="0"/>
                          <a:cs typeface="Calibri" panose="020F0502020204030204" pitchFamily="34" charset="0"/>
                        </a:rPr>
                        <a:t>Deviation</a:t>
                      </a:r>
                    </a:p>
                  </a:txBody>
                  <a:tcPr marL="7734" marR="7734" marT="77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rtl="0" fontAlgn="ctr"/>
                      <a:r>
                        <a:rPr lang="en-ZA" sz="1600" b="1" i="0" u="none" strike="noStrike" dirty="0">
                          <a:solidFill>
                            <a:srgbClr val="000000"/>
                          </a:solidFill>
                          <a:effectLst/>
                          <a:latin typeface="Calibri" panose="020F0502020204030204" pitchFamily="34" charset="0"/>
                          <a:cs typeface="Calibri" panose="020F0502020204030204" pitchFamily="34" charset="0"/>
                        </a:rPr>
                        <a:t>% Spending</a:t>
                      </a:r>
                    </a:p>
                  </a:txBody>
                  <a:tcPr marL="7734" marR="7734" marT="77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xmlns="" val="1458784056"/>
                  </a:ext>
                </a:extLst>
              </a:tr>
              <a:tr h="357391">
                <a:tc vMerge="1">
                  <a:txBody>
                    <a:bodyPr/>
                    <a:lstStyle/>
                    <a:p>
                      <a:endParaRPr lang="en-ZA"/>
                    </a:p>
                  </a:txBody>
                  <a:tcPr/>
                </a:tc>
                <a:tc>
                  <a:txBody>
                    <a:bodyPr/>
                    <a:lstStyle/>
                    <a:p>
                      <a:pPr algn="ctr" rtl="0" fontAlgn="b"/>
                      <a:r>
                        <a:rPr lang="en-ZA" sz="1600" b="1" i="0" u="none" strike="noStrike">
                          <a:solidFill>
                            <a:srgbClr val="000000"/>
                          </a:solidFill>
                          <a:effectLst/>
                          <a:latin typeface="Calibri" panose="020F0502020204030204" pitchFamily="34" charset="0"/>
                          <a:cs typeface="Calibri" panose="020F0502020204030204" pitchFamily="34" charset="0"/>
                        </a:rPr>
                        <a:t> </a:t>
                      </a:r>
                    </a:p>
                  </a:txBody>
                  <a:tcPr marL="7734" marR="7734" marT="77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rtl="0" fontAlgn="ctr"/>
                      <a:r>
                        <a:rPr lang="en-ZA" sz="1600" b="1" i="0" u="none" strike="noStrike">
                          <a:solidFill>
                            <a:srgbClr val="000000"/>
                          </a:solidFill>
                          <a:effectLst/>
                          <a:latin typeface="Calibri" panose="020F0502020204030204" pitchFamily="34" charset="0"/>
                          <a:cs typeface="Calibri" panose="020F0502020204030204" pitchFamily="34" charset="0"/>
                        </a:rPr>
                        <a:t> R’000</a:t>
                      </a:r>
                    </a:p>
                  </a:txBody>
                  <a:tcPr marL="7734" marR="7734" marT="77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rtl="0" fontAlgn="ctr"/>
                      <a:r>
                        <a:rPr lang="en-ZA" sz="1600" b="1" i="0" u="none" strike="noStrike" dirty="0">
                          <a:solidFill>
                            <a:srgbClr val="000000"/>
                          </a:solidFill>
                          <a:effectLst/>
                          <a:latin typeface="Calibri" panose="020F0502020204030204" pitchFamily="34" charset="0"/>
                          <a:cs typeface="Calibri" panose="020F0502020204030204" pitchFamily="34" charset="0"/>
                        </a:rPr>
                        <a:t> R’000</a:t>
                      </a:r>
                    </a:p>
                  </a:txBody>
                  <a:tcPr marL="7734" marR="7734" marT="77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rtl="0" fontAlgn="ctr"/>
                      <a:r>
                        <a:rPr lang="en-ZA" sz="1600" b="1" i="0" u="none" strike="noStrike" dirty="0">
                          <a:solidFill>
                            <a:srgbClr val="000000"/>
                          </a:solidFill>
                          <a:effectLst/>
                          <a:latin typeface="Calibri" panose="020F0502020204030204" pitchFamily="34" charset="0"/>
                          <a:cs typeface="Calibri" panose="020F0502020204030204" pitchFamily="34" charset="0"/>
                        </a:rPr>
                        <a:t> R’000</a:t>
                      </a:r>
                    </a:p>
                  </a:txBody>
                  <a:tcPr marL="7734" marR="7734" marT="77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xmlns="" val="3645679392"/>
                  </a:ext>
                </a:extLst>
              </a:tr>
              <a:tr h="340374">
                <a:tc>
                  <a:txBody>
                    <a:bodyPr/>
                    <a:lstStyle/>
                    <a:p>
                      <a:pPr algn="l" rtl="0" fontAlgn="ctr"/>
                      <a:r>
                        <a:rPr lang="en-ZA" sz="1600" b="0" i="0" u="none" strike="noStrike" dirty="0">
                          <a:solidFill>
                            <a:srgbClr val="000000"/>
                          </a:solidFill>
                          <a:effectLst/>
                          <a:latin typeface="Calibri" panose="020F0502020204030204" pitchFamily="34" charset="0"/>
                          <a:cs typeface="Calibri" panose="020F0502020204030204" pitchFamily="34" charset="0"/>
                        </a:rPr>
                        <a:t>P1 :Administration</a:t>
                      </a:r>
                    </a:p>
                  </a:txBody>
                  <a:tcPr marL="7734" marR="7734" marT="77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1" i="0" u="none" strike="noStrike" dirty="0">
                          <a:solidFill>
                            <a:srgbClr val="000000"/>
                          </a:solidFill>
                          <a:effectLst/>
                          <a:latin typeface="Calibri" panose="020F0502020204030204" pitchFamily="34" charset="0"/>
                          <a:cs typeface="Calibri" panose="020F0502020204030204" pitchFamily="34" charset="0"/>
                        </a:rPr>
                        <a:t>426 560</a:t>
                      </a:r>
                    </a:p>
                  </a:txBody>
                  <a:tcPr marL="6607" marR="6607" marT="6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rtl="0" fontAlgn="ctr"/>
                      <a:r>
                        <a:rPr lang="en-ZA" sz="1600" b="1" i="0" u="none" strike="noStrike">
                          <a:solidFill>
                            <a:srgbClr val="000000"/>
                          </a:solidFill>
                          <a:effectLst/>
                          <a:latin typeface="Calibri" panose="020F0502020204030204" pitchFamily="34" charset="0"/>
                          <a:cs typeface="Calibri" panose="020F0502020204030204" pitchFamily="34" charset="0"/>
                        </a:rPr>
                        <a:t>391 451</a:t>
                      </a:r>
                    </a:p>
                  </a:txBody>
                  <a:tcPr marL="6607" marR="6607" marT="6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ZA" sz="1600" b="0" i="0" u="none" strike="noStrike" dirty="0">
                          <a:solidFill>
                            <a:srgbClr val="000000"/>
                          </a:solidFill>
                          <a:effectLst/>
                          <a:latin typeface="Calibri" panose="020F0502020204030204" pitchFamily="34" charset="0"/>
                          <a:cs typeface="Calibri" panose="020F0502020204030204" pitchFamily="34" charset="0"/>
                        </a:rPr>
                        <a:t>35 109</a:t>
                      </a:r>
                    </a:p>
                  </a:txBody>
                  <a:tcPr marL="6607" marR="6607" marT="6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600" b="0" i="0" u="none" strike="noStrike" dirty="0">
                          <a:solidFill>
                            <a:srgbClr val="000000"/>
                          </a:solidFill>
                          <a:effectLst/>
                          <a:latin typeface="Calibri" panose="020F0502020204030204" pitchFamily="34" charset="0"/>
                          <a:cs typeface="Calibri" panose="020F0502020204030204" pitchFamily="34" charset="0"/>
                        </a:rPr>
                        <a:t>91.77%</a:t>
                      </a:r>
                    </a:p>
                  </a:txBody>
                  <a:tcPr marL="6607" marR="6607" marT="66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4308679"/>
                  </a:ext>
                </a:extLst>
              </a:tr>
              <a:tr h="340374">
                <a:tc>
                  <a:txBody>
                    <a:bodyPr/>
                    <a:lstStyle/>
                    <a:p>
                      <a:pPr algn="l" rtl="0" fontAlgn="ctr"/>
                      <a:r>
                        <a:rPr lang="en-ZA" sz="1600" b="0" i="0" u="none" strike="noStrike">
                          <a:solidFill>
                            <a:srgbClr val="000000"/>
                          </a:solidFill>
                          <a:effectLst/>
                          <a:latin typeface="Calibri" panose="020F0502020204030204" pitchFamily="34" charset="0"/>
                          <a:cs typeface="Calibri" panose="020F0502020204030204" pitchFamily="34" charset="0"/>
                        </a:rPr>
                        <a:t>P2: Social assistance</a:t>
                      </a:r>
                    </a:p>
                  </a:txBody>
                  <a:tcPr marL="7734" marR="7734" marT="77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1" i="0" u="none" strike="noStrike" dirty="0">
                          <a:solidFill>
                            <a:srgbClr val="000000"/>
                          </a:solidFill>
                          <a:effectLst/>
                          <a:latin typeface="Calibri" panose="020F0502020204030204" pitchFamily="34" charset="0"/>
                          <a:cs typeface="Calibri" panose="020F0502020204030204" pitchFamily="34" charset="0"/>
                        </a:rPr>
                        <a:t>220 606 557</a:t>
                      </a:r>
                    </a:p>
                  </a:txBody>
                  <a:tcPr marL="6607" marR="6607" marT="6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rtl="0" fontAlgn="ctr"/>
                      <a:r>
                        <a:rPr lang="en-ZA" sz="1600" b="1" i="0" u="none" strike="noStrike">
                          <a:solidFill>
                            <a:srgbClr val="000000"/>
                          </a:solidFill>
                          <a:effectLst/>
                          <a:latin typeface="Calibri" panose="020F0502020204030204" pitchFamily="34" charset="0"/>
                          <a:cs typeface="Calibri" panose="020F0502020204030204" pitchFamily="34" charset="0"/>
                        </a:rPr>
                        <a:t>218 945 760</a:t>
                      </a:r>
                    </a:p>
                  </a:txBody>
                  <a:tcPr marL="6607" marR="6607" marT="6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ZA" sz="1600" b="0" i="0" u="none" strike="noStrike">
                          <a:solidFill>
                            <a:srgbClr val="000000"/>
                          </a:solidFill>
                          <a:effectLst/>
                          <a:latin typeface="Calibri" panose="020F0502020204030204" pitchFamily="34" charset="0"/>
                          <a:cs typeface="Calibri" panose="020F0502020204030204" pitchFamily="34" charset="0"/>
                        </a:rPr>
                        <a:t>1 660 797</a:t>
                      </a:r>
                    </a:p>
                  </a:txBody>
                  <a:tcPr marL="6607" marR="6607" marT="6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600" b="0" i="0" u="none" strike="noStrike">
                          <a:solidFill>
                            <a:srgbClr val="000000"/>
                          </a:solidFill>
                          <a:effectLst/>
                          <a:latin typeface="Calibri" panose="020F0502020204030204" pitchFamily="34" charset="0"/>
                          <a:cs typeface="Calibri" panose="020F0502020204030204" pitchFamily="34" charset="0"/>
                        </a:rPr>
                        <a:t>99.25%</a:t>
                      </a:r>
                    </a:p>
                  </a:txBody>
                  <a:tcPr marL="6607" marR="6607" marT="66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86615869"/>
                  </a:ext>
                </a:extLst>
              </a:tr>
              <a:tr h="680744">
                <a:tc>
                  <a:txBody>
                    <a:bodyPr/>
                    <a:lstStyle/>
                    <a:p>
                      <a:pPr algn="l" rtl="0" fontAlgn="ctr"/>
                      <a:r>
                        <a:rPr lang="en-ZA" sz="1600" b="0" i="0" u="none" strike="noStrike">
                          <a:solidFill>
                            <a:srgbClr val="000000"/>
                          </a:solidFill>
                          <a:effectLst/>
                          <a:latin typeface="Calibri" panose="020F0502020204030204" pitchFamily="34" charset="0"/>
                          <a:cs typeface="Calibri" panose="020F0502020204030204" pitchFamily="34" charset="0"/>
                        </a:rPr>
                        <a:t>P3: Social Security Policy And Administration</a:t>
                      </a:r>
                    </a:p>
                  </a:txBody>
                  <a:tcPr marL="7734" marR="7734" marT="77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1" i="0" u="none" strike="noStrike" dirty="0">
                          <a:solidFill>
                            <a:srgbClr val="000000"/>
                          </a:solidFill>
                          <a:effectLst/>
                          <a:latin typeface="Calibri" panose="020F0502020204030204" pitchFamily="34" charset="0"/>
                          <a:cs typeface="Calibri" panose="020F0502020204030204" pitchFamily="34" charset="0"/>
                        </a:rPr>
                        <a:t>7 585 831</a:t>
                      </a:r>
                    </a:p>
                  </a:txBody>
                  <a:tcPr marL="6607" marR="6607" marT="6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rtl="0" fontAlgn="ctr"/>
                      <a:r>
                        <a:rPr lang="en-ZA" sz="1600" b="1" i="0" u="none" strike="noStrike">
                          <a:solidFill>
                            <a:srgbClr val="000000"/>
                          </a:solidFill>
                          <a:effectLst/>
                          <a:latin typeface="Calibri" panose="020F0502020204030204" pitchFamily="34" charset="0"/>
                          <a:cs typeface="Calibri" panose="020F0502020204030204" pitchFamily="34" charset="0"/>
                        </a:rPr>
                        <a:t>7 548 537</a:t>
                      </a:r>
                    </a:p>
                  </a:txBody>
                  <a:tcPr marL="6607" marR="6607" marT="6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ZA" sz="1600" b="0" i="0" u="none" strike="noStrike" dirty="0">
                          <a:solidFill>
                            <a:srgbClr val="000000"/>
                          </a:solidFill>
                          <a:effectLst/>
                          <a:latin typeface="Calibri" panose="020F0502020204030204" pitchFamily="34" charset="0"/>
                          <a:cs typeface="Calibri" panose="020F0502020204030204" pitchFamily="34" charset="0"/>
                        </a:rPr>
                        <a:t>37 294</a:t>
                      </a:r>
                    </a:p>
                  </a:txBody>
                  <a:tcPr marL="6607" marR="6607" marT="6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600" b="0" i="0" u="none" strike="noStrike">
                          <a:solidFill>
                            <a:srgbClr val="000000"/>
                          </a:solidFill>
                          <a:effectLst/>
                          <a:latin typeface="Calibri" panose="020F0502020204030204" pitchFamily="34" charset="0"/>
                          <a:cs typeface="Calibri" panose="020F0502020204030204" pitchFamily="34" charset="0"/>
                        </a:rPr>
                        <a:t>99.51%</a:t>
                      </a:r>
                    </a:p>
                  </a:txBody>
                  <a:tcPr marL="6607" marR="6607" marT="66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05526873"/>
                  </a:ext>
                </a:extLst>
              </a:tr>
              <a:tr h="680744">
                <a:tc>
                  <a:txBody>
                    <a:bodyPr/>
                    <a:lstStyle/>
                    <a:p>
                      <a:pPr algn="l" rtl="0" fontAlgn="ctr"/>
                      <a:r>
                        <a:rPr lang="en-ZA" sz="1600" b="0" i="0" u="none" strike="noStrike" dirty="0">
                          <a:solidFill>
                            <a:srgbClr val="000000"/>
                          </a:solidFill>
                          <a:effectLst/>
                          <a:latin typeface="Calibri" panose="020F0502020204030204" pitchFamily="34" charset="0"/>
                          <a:cs typeface="Calibri" panose="020F0502020204030204" pitchFamily="34" charset="0"/>
                        </a:rPr>
                        <a:t>P4: Welfare Services Policy Development And Implementation Support</a:t>
                      </a:r>
                    </a:p>
                  </a:txBody>
                  <a:tcPr marL="7734" marR="7734" marT="77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1" i="0" u="none" strike="noStrike" dirty="0">
                          <a:solidFill>
                            <a:srgbClr val="000000"/>
                          </a:solidFill>
                          <a:effectLst/>
                          <a:latin typeface="Calibri" panose="020F0502020204030204" pitchFamily="34" charset="0"/>
                          <a:cs typeface="Calibri" panose="020F0502020204030204" pitchFamily="34" charset="0"/>
                        </a:rPr>
                        <a:t>1 842 277</a:t>
                      </a:r>
                    </a:p>
                  </a:txBody>
                  <a:tcPr marL="6607" marR="6607" marT="6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rtl="0" fontAlgn="ctr"/>
                      <a:r>
                        <a:rPr lang="en-ZA" sz="1600" b="1" i="0" u="none" strike="noStrike" dirty="0">
                          <a:solidFill>
                            <a:srgbClr val="000000"/>
                          </a:solidFill>
                          <a:effectLst/>
                          <a:latin typeface="Calibri" panose="020F0502020204030204" pitchFamily="34" charset="0"/>
                          <a:cs typeface="Calibri" panose="020F0502020204030204" pitchFamily="34" charset="0"/>
                        </a:rPr>
                        <a:t>1 718 632</a:t>
                      </a:r>
                    </a:p>
                  </a:txBody>
                  <a:tcPr marL="6607" marR="6607" marT="6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ZA" sz="1600" b="0" i="0" u="none" strike="noStrike" dirty="0">
                          <a:solidFill>
                            <a:srgbClr val="000000"/>
                          </a:solidFill>
                          <a:effectLst/>
                          <a:latin typeface="Calibri" panose="020F0502020204030204" pitchFamily="34" charset="0"/>
                          <a:cs typeface="Calibri" panose="020F0502020204030204" pitchFamily="34" charset="0"/>
                        </a:rPr>
                        <a:t>123 645</a:t>
                      </a:r>
                    </a:p>
                  </a:txBody>
                  <a:tcPr marL="6607" marR="6607" marT="6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600" b="0" i="0" u="none" strike="noStrike" dirty="0">
                          <a:solidFill>
                            <a:srgbClr val="000000"/>
                          </a:solidFill>
                          <a:effectLst/>
                          <a:latin typeface="Calibri" panose="020F0502020204030204" pitchFamily="34" charset="0"/>
                          <a:cs typeface="Calibri" panose="020F0502020204030204" pitchFamily="34" charset="0"/>
                        </a:rPr>
                        <a:t>93.29%</a:t>
                      </a:r>
                    </a:p>
                  </a:txBody>
                  <a:tcPr marL="6607" marR="6607" marT="66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45100702"/>
                  </a:ext>
                </a:extLst>
              </a:tr>
              <a:tr h="697762">
                <a:tc>
                  <a:txBody>
                    <a:bodyPr/>
                    <a:lstStyle/>
                    <a:p>
                      <a:pPr algn="l" rtl="0" fontAlgn="ctr"/>
                      <a:r>
                        <a:rPr lang="en-ZA" sz="1600" b="0" i="0" u="none" strike="noStrike">
                          <a:solidFill>
                            <a:srgbClr val="000000"/>
                          </a:solidFill>
                          <a:effectLst/>
                          <a:latin typeface="Calibri" panose="020F0502020204030204" pitchFamily="34" charset="0"/>
                          <a:cs typeface="Calibri" panose="020F0502020204030204" pitchFamily="34" charset="0"/>
                        </a:rPr>
                        <a:t>P5: Social Policy And Integrated Service Delivery</a:t>
                      </a:r>
                    </a:p>
                  </a:txBody>
                  <a:tcPr marL="7734" marR="7734" marT="77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600" b="1" i="0" u="none" strike="noStrike" dirty="0">
                          <a:solidFill>
                            <a:srgbClr val="000000"/>
                          </a:solidFill>
                          <a:effectLst/>
                          <a:latin typeface="Calibri" panose="020F0502020204030204" pitchFamily="34" charset="0"/>
                          <a:cs typeface="Calibri" panose="020F0502020204030204" pitchFamily="34" charset="0"/>
                        </a:rPr>
                        <a:t>346 073</a:t>
                      </a:r>
                    </a:p>
                  </a:txBody>
                  <a:tcPr marL="6607" marR="6607" marT="6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r" rtl="0" fontAlgn="ctr"/>
                      <a:r>
                        <a:rPr lang="en-ZA" sz="1600" b="1" i="0" u="none" strike="noStrike" dirty="0">
                          <a:solidFill>
                            <a:srgbClr val="000000"/>
                          </a:solidFill>
                          <a:effectLst/>
                          <a:latin typeface="Calibri" panose="020F0502020204030204" pitchFamily="34" charset="0"/>
                          <a:cs typeface="Calibri" panose="020F0502020204030204" pitchFamily="34" charset="0"/>
                        </a:rPr>
                        <a:t>318 322</a:t>
                      </a:r>
                    </a:p>
                  </a:txBody>
                  <a:tcPr marL="6607" marR="6607" marT="6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ZA" sz="1600" b="0" i="0" u="none" strike="noStrike" dirty="0">
                          <a:solidFill>
                            <a:srgbClr val="000000"/>
                          </a:solidFill>
                          <a:effectLst/>
                          <a:latin typeface="Calibri" panose="020F0502020204030204" pitchFamily="34" charset="0"/>
                          <a:cs typeface="Calibri" panose="020F0502020204030204" pitchFamily="34" charset="0"/>
                        </a:rPr>
                        <a:t>27 751</a:t>
                      </a:r>
                    </a:p>
                  </a:txBody>
                  <a:tcPr marL="6607" marR="6607" marT="6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600" b="0" i="0" u="none" strike="noStrike" dirty="0">
                          <a:solidFill>
                            <a:srgbClr val="000000"/>
                          </a:solidFill>
                          <a:effectLst/>
                          <a:latin typeface="Calibri" panose="020F0502020204030204" pitchFamily="34" charset="0"/>
                          <a:cs typeface="Calibri" panose="020F0502020204030204" pitchFamily="34" charset="0"/>
                        </a:rPr>
                        <a:t>91.98%</a:t>
                      </a:r>
                    </a:p>
                  </a:txBody>
                  <a:tcPr marL="6607" marR="6607" marT="66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03647054"/>
                  </a:ext>
                </a:extLst>
              </a:tr>
              <a:tr h="357391">
                <a:tc>
                  <a:txBody>
                    <a:bodyPr/>
                    <a:lstStyle/>
                    <a:p>
                      <a:pPr algn="l" rtl="0" fontAlgn="ctr"/>
                      <a:r>
                        <a:rPr lang="en-ZA" sz="1600" b="1" i="0" u="none" strike="noStrike" dirty="0">
                          <a:solidFill>
                            <a:srgbClr val="000000"/>
                          </a:solidFill>
                          <a:effectLst/>
                          <a:latin typeface="Calibri" panose="020F0502020204030204" pitchFamily="34" charset="0"/>
                          <a:cs typeface="Calibri" panose="020F0502020204030204" pitchFamily="34" charset="0"/>
                        </a:rPr>
                        <a:t>TOTAL</a:t>
                      </a:r>
                    </a:p>
                  </a:txBody>
                  <a:tcPr marL="7734" marR="7734" marT="77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r" rtl="0" fontAlgn="ctr"/>
                      <a:r>
                        <a:rPr lang="en-ZA" sz="1600" b="1" i="0" u="none" strike="noStrike" dirty="0">
                          <a:solidFill>
                            <a:srgbClr val="000000"/>
                          </a:solidFill>
                          <a:effectLst/>
                          <a:latin typeface="Calibri" panose="020F0502020204030204" pitchFamily="34" charset="0"/>
                          <a:cs typeface="Calibri" panose="020F0502020204030204" pitchFamily="34" charset="0"/>
                        </a:rPr>
                        <a:t>230 807 298</a:t>
                      </a:r>
                    </a:p>
                  </a:txBody>
                  <a:tcPr marL="6607" marR="6607" marT="66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r" rtl="0" fontAlgn="ctr"/>
                      <a:r>
                        <a:rPr lang="en-ZA" sz="1600" b="1" i="0" u="none" strike="noStrike" dirty="0">
                          <a:solidFill>
                            <a:srgbClr val="000000"/>
                          </a:solidFill>
                          <a:effectLst/>
                          <a:latin typeface="Calibri" panose="020F0502020204030204" pitchFamily="34" charset="0"/>
                          <a:cs typeface="Calibri" panose="020F0502020204030204" pitchFamily="34" charset="0"/>
                        </a:rPr>
                        <a:t>228 922 702</a:t>
                      </a:r>
                    </a:p>
                  </a:txBody>
                  <a:tcPr marL="6607" marR="6607" marT="66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r" rtl="0" fontAlgn="ctr"/>
                      <a:r>
                        <a:rPr lang="en-ZA" sz="1600" b="1" i="0" u="none" strike="noStrike" dirty="0">
                          <a:solidFill>
                            <a:srgbClr val="000000"/>
                          </a:solidFill>
                          <a:effectLst/>
                          <a:latin typeface="Calibri" panose="020F0502020204030204" pitchFamily="34" charset="0"/>
                          <a:cs typeface="Calibri" panose="020F0502020204030204" pitchFamily="34" charset="0"/>
                        </a:rPr>
                        <a:t>1 884 596</a:t>
                      </a:r>
                    </a:p>
                  </a:txBody>
                  <a:tcPr marL="6607" marR="6607" marT="66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r" rtl="0" fontAlgn="ctr"/>
                      <a:r>
                        <a:rPr lang="en-ZA" sz="1600" b="1" i="0" u="none" strike="noStrike" dirty="0">
                          <a:solidFill>
                            <a:srgbClr val="000000"/>
                          </a:solidFill>
                          <a:effectLst/>
                          <a:latin typeface="Calibri" panose="020F0502020204030204" pitchFamily="34" charset="0"/>
                          <a:cs typeface="Calibri" panose="020F0502020204030204" pitchFamily="34" charset="0"/>
                        </a:rPr>
                        <a:t>99.18%</a:t>
                      </a:r>
                    </a:p>
                  </a:txBody>
                  <a:tcPr marL="6607" marR="6607" marT="66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xmlns="" val="3428728632"/>
                  </a:ext>
                </a:extLst>
              </a:tr>
              <a:tr h="357391">
                <a:tc>
                  <a:txBody>
                    <a:bodyPr/>
                    <a:lstStyle/>
                    <a:p>
                      <a:pPr algn="l" fontAlgn="b"/>
                      <a:r>
                        <a:rPr lang="en-ZA" sz="1600" b="0" i="0" u="none" strike="noStrike">
                          <a:solidFill>
                            <a:srgbClr val="000000"/>
                          </a:solidFill>
                          <a:effectLst/>
                          <a:latin typeface="Calibri" panose="020F0502020204030204" pitchFamily="34" charset="0"/>
                          <a:cs typeface="Calibri" panose="020F0502020204030204" pitchFamily="34" charset="0"/>
                        </a:rPr>
                        <a:t> </a:t>
                      </a:r>
                    </a:p>
                  </a:txBody>
                  <a:tcPr marL="7734" marR="7734" marT="773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600" b="0" i="0" u="none" strike="noStrike">
                        <a:solidFill>
                          <a:srgbClr val="000000"/>
                        </a:solidFill>
                        <a:effectLst/>
                        <a:latin typeface="Calibri" panose="020F0502020204030204" pitchFamily="34" charset="0"/>
                        <a:cs typeface="Calibri" panose="020F0502020204030204" pitchFamily="34" charset="0"/>
                      </a:endParaRPr>
                    </a:p>
                  </a:txBody>
                  <a:tcPr marL="7734" marR="7734" marT="773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600" b="0" i="0" u="none" strike="noStrike">
                        <a:solidFill>
                          <a:srgbClr val="000000"/>
                        </a:solidFill>
                        <a:effectLst/>
                        <a:latin typeface="Calibri" panose="020F0502020204030204" pitchFamily="34" charset="0"/>
                        <a:cs typeface="Calibri" panose="020F0502020204030204" pitchFamily="34" charset="0"/>
                      </a:endParaRPr>
                    </a:p>
                  </a:txBody>
                  <a:tcPr marL="7734" marR="7734" marT="773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1600" b="0" i="0" u="none" strike="noStrike">
                        <a:solidFill>
                          <a:srgbClr val="000000"/>
                        </a:solidFill>
                        <a:effectLst/>
                        <a:latin typeface="Calibri" panose="020F0502020204030204" pitchFamily="34" charset="0"/>
                        <a:cs typeface="Calibri" panose="020F0502020204030204" pitchFamily="34" charset="0"/>
                      </a:endParaRPr>
                    </a:p>
                  </a:txBody>
                  <a:tcPr marL="7734" marR="7734" marT="773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ZA" sz="1600" b="0" i="0" u="none" strike="noStrike" dirty="0">
                          <a:solidFill>
                            <a:srgbClr val="000000"/>
                          </a:solidFill>
                          <a:effectLst/>
                          <a:latin typeface="Calibri" panose="020F0502020204030204" pitchFamily="34" charset="0"/>
                          <a:cs typeface="Calibri" panose="020F0502020204030204" pitchFamily="34" charset="0"/>
                        </a:rPr>
                        <a:t> </a:t>
                      </a:r>
                    </a:p>
                  </a:txBody>
                  <a:tcPr marL="7734" marR="7734" marT="773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471999263"/>
                  </a:ext>
                </a:extLst>
              </a:tr>
            </a:tbl>
          </a:graphicData>
        </a:graphic>
      </p:graphicFrame>
    </p:spTree>
    <p:extLst>
      <p:ext uri="{BB962C8B-B14F-4D97-AF65-F5344CB8AC3E}">
        <p14:creationId xmlns:p14="http://schemas.microsoft.com/office/powerpoint/2010/main" xmlns="" val="25883505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366" y="116632"/>
            <a:ext cx="8229600" cy="720080"/>
          </a:xfrm>
        </p:spPr>
        <p:txBody>
          <a:bodyPr vert="horz" lIns="91440" tIns="45720" rIns="91440" bIns="45720" rtlCol="0" anchor="ctr">
            <a:normAutofit fontScale="90000"/>
          </a:bodyPr>
          <a:lstStyle/>
          <a:p>
            <a:pPr algn="ctr"/>
            <a:r>
              <a:rPr lang="en-US" dirty="0">
                <a:latin typeface="Arial Black" panose="020B0A04020102020204" pitchFamily="34" charset="0"/>
              </a:rPr>
              <a:t>AUDITED ACTUAL SUMMARY EXPENDITURE</a:t>
            </a:r>
            <a:endParaRPr lang="en-ZA" dirty="0">
              <a:latin typeface="Arial Black" panose="020B0A04020102020204" pitchFamily="34" charset="0"/>
            </a:endParaRPr>
          </a:p>
        </p:txBody>
      </p:sp>
      <p:graphicFrame>
        <p:nvGraphicFramePr>
          <p:cNvPr id="3" name="Table 2">
            <a:extLst>
              <a:ext uri="{FF2B5EF4-FFF2-40B4-BE49-F238E27FC236}">
                <a16:creationId xmlns:a16="http://schemas.microsoft.com/office/drawing/2014/main" xmlns="" id="{599CC47E-B64A-4298-8BDB-3F4B9AB6B77A}"/>
              </a:ext>
            </a:extLst>
          </p:cNvPr>
          <p:cNvGraphicFramePr>
            <a:graphicFrameLocks noGrp="1"/>
          </p:cNvGraphicFramePr>
          <p:nvPr>
            <p:extLst>
              <p:ext uri="{D42A27DB-BD31-4B8C-83A1-F6EECF244321}">
                <p14:modId xmlns:p14="http://schemas.microsoft.com/office/powerpoint/2010/main" xmlns="" val="1786109764"/>
              </p:ext>
            </p:extLst>
          </p:nvPr>
        </p:nvGraphicFramePr>
        <p:xfrm>
          <a:off x="357890" y="860256"/>
          <a:ext cx="8686076" cy="4424976"/>
        </p:xfrm>
        <a:graphic>
          <a:graphicData uri="http://schemas.openxmlformats.org/drawingml/2006/table">
            <a:tbl>
              <a:tblPr/>
              <a:tblGrid>
                <a:gridCol w="3398714">
                  <a:extLst>
                    <a:ext uri="{9D8B030D-6E8A-4147-A177-3AD203B41FA5}">
                      <a16:colId xmlns:a16="http://schemas.microsoft.com/office/drawing/2014/main" xmlns="" val="3482825260"/>
                    </a:ext>
                  </a:extLst>
                </a:gridCol>
                <a:gridCol w="1451184">
                  <a:extLst>
                    <a:ext uri="{9D8B030D-6E8A-4147-A177-3AD203B41FA5}">
                      <a16:colId xmlns:a16="http://schemas.microsoft.com/office/drawing/2014/main" xmlns="" val="1639518006"/>
                    </a:ext>
                  </a:extLst>
                </a:gridCol>
                <a:gridCol w="1278726">
                  <a:extLst>
                    <a:ext uri="{9D8B030D-6E8A-4147-A177-3AD203B41FA5}">
                      <a16:colId xmlns:a16="http://schemas.microsoft.com/office/drawing/2014/main" xmlns="" val="2492445751"/>
                    </a:ext>
                  </a:extLst>
                </a:gridCol>
                <a:gridCol w="1278726">
                  <a:extLst>
                    <a:ext uri="{9D8B030D-6E8A-4147-A177-3AD203B41FA5}">
                      <a16:colId xmlns:a16="http://schemas.microsoft.com/office/drawing/2014/main" xmlns="" val="83985275"/>
                    </a:ext>
                  </a:extLst>
                </a:gridCol>
                <a:gridCol w="1278726">
                  <a:extLst>
                    <a:ext uri="{9D8B030D-6E8A-4147-A177-3AD203B41FA5}">
                      <a16:colId xmlns:a16="http://schemas.microsoft.com/office/drawing/2014/main" xmlns="" val="2559218464"/>
                    </a:ext>
                  </a:extLst>
                </a:gridCol>
              </a:tblGrid>
              <a:tr h="334839">
                <a:tc rowSpan="3">
                  <a:txBody>
                    <a:bodyPr/>
                    <a:lstStyle/>
                    <a:p>
                      <a:pPr algn="ctr" rtl="0" fontAlgn="ctr"/>
                      <a:r>
                        <a:rPr lang="en-ZA" sz="1600" b="1" i="0" u="none" strike="noStrike" dirty="0">
                          <a:solidFill>
                            <a:srgbClr val="000000"/>
                          </a:solidFill>
                          <a:effectLst/>
                          <a:latin typeface="Calibri" panose="020F0502020204030204" pitchFamily="34" charset="0"/>
                          <a:cs typeface="Calibri" panose="020F0502020204030204" pitchFamily="34" charset="0"/>
                        </a:rPr>
                        <a:t>Economic Classification</a:t>
                      </a:r>
                    </a:p>
                  </a:txBody>
                  <a:tcPr marL="7734" marR="7734" marT="77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rowSpan="2">
                  <a:txBody>
                    <a:bodyPr/>
                    <a:lstStyle/>
                    <a:p>
                      <a:pPr algn="ctr" rtl="0" fontAlgn="ctr"/>
                      <a:r>
                        <a:rPr lang="en-US" sz="1600" b="1" i="0" u="none" strike="noStrike" dirty="0">
                          <a:solidFill>
                            <a:srgbClr val="000000"/>
                          </a:solidFill>
                          <a:effectLst/>
                          <a:latin typeface="Calibri" panose="020F0502020204030204" pitchFamily="34" charset="0"/>
                          <a:cs typeface="Calibri" panose="020F0502020204030204" pitchFamily="34" charset="0"/>
                        </a:rPr>
                        <a:t>Final </a:t>
                      </a:r>
                      <a:r>
                        <a:rPr lang="en-US" sz="1600" b="1" i="0" u="none" strike="noStrike" dirty="0" err="1">
                          <a:solidFill>
                            <a:srgbClr val="000000"/>
                          </a:solidFill>
                          <a:effectLst/>
                          <a:latin typeface="Calibri" panose="020F0502020204030204" pitchFamily="34" charset="0"/>
                          <a:cs typeface="Calibri" panose="020F0502020204030204" pitchFamily="34" charset="0"/>
                        </a:rPr>
                        <a:t>Approp</a:t>
                      </a:r>
                      <a:endParaRPr lang="en-ZA" sz="1600" b="1" i="0" u="none" strike="noStrike" dirty="0">
                        <a:solidFill>
                          <a:srgbClr val="000000"/>
                        </a:solidFill>
                        <a:effectLst/>
                        <a:latin typeface="Calibri" panose="020F0502020204030204" pitchFamily="34" charset="0"/>
                        <a:cs typeface="Calibri" panose="020F0502020204030204" pitchFamily="34" charset="0"/>
                      </a:endParaRPr>
                    </a:p>
                  </a:txBody>
                  <a:tcPr marL="7734" marR="7734" marT="7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gridSpan="3">
                  <a:txBody>
                    <a:bodyPr/>
                    <a:lstStyle/>
                    <a:p>
                      <a:pPr algn="ctr" rtl="0" fontAlgn="ctr"/>
                      <a:r>
                        <a:rPr lang="en-ZA" sz="1600" b="1" i="0" u="none" strike="noStrike" dirty="0">
                          <a:solidFill>
                            <a:srgbClr val="000000"/>
                          </a:solidFill>
                          <a:effectLst/>
                          <a:latin typeface="Calibri" panose="020F0502020204030204" pitchFamily="34" charset="0"/>
                          <a:cs typeface="Calibri" panose="020F0502020204030204" pitchFamily="34" charset="0"/>
                        </a:rPr>
                        <a:t>Audit</a:t>
                      </a:r>
                      <a:r>
                        <a:rPr lang="en-ZA" sz="1600" b="1" i="0" u="none" strike="noStrike" baseline="0" dirty="0">
                          <a:solidFill>
                            <a:srgbClr val="000000"/>
                          </a:solidFill>
                          <a:effectLst/>
                          <a:latin typeface="Calibri" panose="020F0502020204030204" pitchFamily="34" charset="0"/>
                          <a:cs typeface="Calibri" panose="020F0502020204030204" pitchFamily="34" charset="0"/>
                        </a:rPr>
                        <a:t>ed Outcome</a:t>
                      </a:r>
                      <a:endParaRPr lang="en-ZA" sz="1600" b="1" i="0" u="none" strike="noStrike" dirty="0">
                        <a:solidFill>
                          <a:srgbClr val="000000"/>
                        </a:solidFill>
                        <a:effectLst/>
                        <a:latin typeface="Calibri" panose="020F0502020204030204" pitchFamily="34" charset="0"/>
                        <a:cs typeface="Calibri" panose="020F0502020204030204" pitchFamily="34" charset="0"/>
                      </a:endParaRPr>
                    </a:p>
                  </a:txBody>
                  <a:tcPr marL="7734" marR="7734" marT="7734" marB="0" anchor="ctr">
                    <a:lnL w="6350" cap="flat" cmpd="sng" algn="ctr">
                      <a:solidFill>
                        <a:srgbClr val="000000"/>
                      </a:solidFill>
                      <a:prstDash val="solid"/>
                      <a:round/>
                      <a:headEnd type="none" w="med" len="med"/>
                      <a:tailEnd type="none" w="med" len="med"/>
                    </a:lnL>
                    <a:solidFill>
                      <a:schemeClr val="accent2">
                        <a:lumMod val="60000"/>
                        <a:lumOff val="4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046536762"/>
                  </a:ext>
                </a:extLst>
              </a:tr>
              <a:tr h="263818">
                <a:tc vMerge="1">
                  <a:txBody>
                    <a:bodyPr/>
                    <a:lstStyle/>
                    <a:p>
                      <a:endParaRPr lang="en-ZA"/>
                    </a:p>
                  </a:txBody>
                  <a:tcPr/>
                </a:tc>
                <a:tc vMerge="1">
                  <a:txBody>
                    <a:bodyPr/>
                    <a:lstStyle/>
                    <a:p>
                      <a:endParaRPr lang="en-ZA"/>
                    </a:p>
                  </a:txBody>
                  <a:tcPr/>
                </a:tc>
                <a:tc>
                  <a:txBody>
                    <a:bodyPr/>
                    <a:lstStyle/>
                    <a:p>
                      <a:pPr algn="ctr" rtl="0" fontAlgn="ctr"/>
                      <a:r>
                        <a:rPr lang="en-US" sz="1600" b="1" i="0" u="none" strike="noStrike" dirty="0">
                          <a:solidFill>
                            <a:srgbClr val="000000"/>
                          </a:solidFill>
                          <a:effectLst/>
                          <a:latin typeface="Calibri" panose="020F0502020204030204" pitchFamily="34" charset="0"/>
                          <a:cs typeface="Calibri" panose="020F0502020204030204" pitchFamily="34" charset="0"/>
                        </a:rPr>
                        <a:t>Expenditure</a:t>
                      </a:r>
                      <a:endParaRPr lang="en-ZA" sz="1600" b="1" i="0" u="none" strike="noStrike" dirty="0">
                        <a:solidFill>
                          <a:srgbClr val="000000"/>
                        </a:solidFill>
                        <a:effectLst/>
                        <a:latin typeface="Calibri" panose="020F0502020204030204" pitchFamily="34" charset="0"/>
                        <a:cs typeface="Calibri" panose="020F0502020204030204" pitchFamily="34" charset="0"/>
                      </a:endParaRPr>
                    </a:p>
                  </a:txBody>
                  <a:tcPr marL="7734" marR="7734" marT="7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en-ZA" sz="1600" b="1" i="0" u="none" strike="noStrike" dirty="0">
                          <a:solidFill>
                            <a:srgbClr val="000000"/>
                          </a:solidFill>
                          <a:effectLst/>
                          <a:latin typeface="Calibri" panose="020F0502020204030204" pitchFamily="34" charset="0"/>
                          <a:cs typeface="Calibri" panose="020F0502020204030204" pitchFamily="34" charset="0"/>
                        </a:rPr>
                        <a:t>Deviation</a:t>
                      </a:r>
                    </a:p>
                  </a:txBody>
                  <a:tcPr marL="7734" marR="7734" marT="7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ctr"/>
                      <a:r>
                        <a:rPr lang="en-ZA" sz="1600" b="1" i="0" u="none" strike="noStrike" dirty="0">
                          <a:solidFill>
                            <a:srgbClr val="000000"/>
                          </a:solidFill>
                          <a:effectLst/>
                          <a:latin typeface="Calibri" panose="020F0502020204030204" pitchFamily="34" charset="0"/>
                          <a:cs typeface="Calibri" panose="020F0502020204030204" pitchFamily="34" charset="0"/>
                        </a:rPr>
                        <a:t>% Spending</a:t>
                      </a:r>
                    </a:p>
                  </a:txBody>
                  <a:tcPr marL="7734" marR="7734" marT="77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1293544696"/>
                  </a:ext>
                </a:extLst>
              </a:tr>
              <a:tr h="263818">
                <a:tc vMerge="1">
                  <a:txBody>
                    <a:bodyPr/>
                    <a:lstStyle/>
                    <a:p>
                      <a:endParaRPr lang="en-ZA"/>
                    </a:p>
                  </a:txBody>
                  <a:tcPr/>
                </a:tc>
                <a:tc>
                  <a:txBody>
                    <a:bodyPr/>
                    <a:lstStyle/>
                    <a:p>
                      <a:pPr algn="ctr" rtl="0" fontAlgn="b"/>
                      <a:r>
                        <a:rPr lang="en-ZA" sz="1600" b="1" i="0" u="none" strike="noStrike">
                          <a:solidFill>
                            <a:srgbClr val="000000"/>
                          </a:solidFill>
                          <a:effectLst/>
                          <a:latin typeface="Calibri" panose="020F0502020204030204" pitchFamily="34" charset="0"/>
                          <a:cs typeface="Calibri" panose="020F0502020204030204" pitchFamily="34" charset="0"/>
                        </a:rPr>
                        <a:t> </a:t>
                      </a:r>
                    </a:p>
                  </a:txBody>
                  <a:tcPr marL="7734" marR="7734" marT="7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ctr"/>
                      <a:r>
                        <a:rPr lang="en-ZA" sz="1600" b="1" i="0" u="none" strike="noStrike" dirty="0">
                          <a:solidFill>
                            <a:srgbClr val="000000"/>
                          </a:solidFill>
                          <a:effectLst/>
                          <a:latin typeface="Calibri" panose="020F0502020204030204" pitchFamily="34" charset="0"/>
                          <a:cs typeface="Calibri" panose="020F0502020204030204" pitchFamily="34" charset="0"/>
                        </a:rPr>
                        <a:t> R’000</a:t>
                      </a:r>
                    </a:p>
                  </a:txBody>
                  <a:tcPr marL="7734" marR="7734" marT="7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ctr"/>
                      <a:r>
                        <a:rPr lang="en-ZA" sz="1600" b="1" i="0" u="none" strike="noStrike" dirty="0">
                          <a:solidFill>
                            <a:srgbClr val="000000"/>
                          </a:solidFill>
                          <a:effectLst/>
                          <a:latin typeface="Calibri" panose="020F0502020204030204" pitchFamily="34" charset="0"/>
                          <a:cs typeface="Calibri" panose="020F0502020204030204" pitchFamily="34" charset="0"/>
                        </a:rPr>
                        <a:t> R’000</a:t>
                      </a:r>
                    </a:p>
                  </a:txBody>
                  <a:tcPr marL="7734" marR="7734" marT="7734" marB="0" anchor="ct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solidFill>
                      <a:schemeClr val="accent2">
                        <a:lumMod val="60000"/>
                        <a:lumOff val="40000"/>
                      </a:schemeClr>
                    </a:solidFill>
                  </a:tcPr>
                </a:tc>
                <a:tc>
                  <a:txBody>
                    <a:bodyPr/>
                    <a:lstStyle/>
                    <a:p>
                      <a:pPr algn="ctr" rtl="0" fontAlgn="ctr"/>
                      <a:r>
                        <a:rPr lang="en-ZA" sz="1600" b="1" i="0" u="none" strike="noStrike" dirty="0">
                          <a:solidFill>
                            <a:srgbClr val="000000"/>
                          </a:solidFill>
                          <a:effectLst/>
                          <a:latin typeface="Calibri" panose="020F0502020204030204" pitchFamily="34" charset="0"/>
                          <a:cs typeface="Calibri" panose="020F0502020204030204" pitchFamily="34" charset="0"/>
                        </a:rPr>
                        <a:t> R’000</a:t>
                      </a:r>
                    </a:p>
                  </a:txBody>
                  <a:tcPr marL="7734" marR="7734" marT="7734" marB="0" anchor="ctr">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2745681713"/>
                  </a:ext>
                </a:extLst>
              </a:tr>
              <a:tr h="230673">
                <a:tc>
                  <a:txBody>
                    <a:bodyPr/>
                    <a:lstStyle/>
                    <a:p>
                      <a:pPr algn="l" fontAlgn="b"/>
                      <a:r>
                        <a:rPr lang="en-ZA" sz="1400" b="0" i="0" u="none" strike="noStrike" dirty="0">
                          <a:solidFill>
                            <a:srgbClr val="000000"/>
                          </a:solidFill>
                          <a:effectLst/>
                          <a:latin typeface="Calibri" panose="020F0502020204030204" pitchFamily="34" charset="0"/>
                          <a:cs typeface="Calibri" panose="020F0502020204030204" pitchFamily="34" charset="0"/>
                        </a:rPr>
                        <a:t> </a:t>
                      </a:r>
                    </a:p>
                  </a:txBody>
                  <a:tcPr marL="6607" marR="6607" marT="66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panose="020F0502020204030204" pitchFamily="34" charset="0"/>
                        <a:cs typeface="Calibri" panose="020F0502020204030204" pitchFamily="34" charset="0"/>
                      </a:endParaRPr>
                    </a:p>
                  </a:txBody>
                  <a:tcPr marL="6607" marR="6607" marT="66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1" i="0" u="none" strike="noStrike">
                        <a:solidFill>
                          <a:srgbClr val="000000"/>
                        </a:solidFill>
                        <a:effectLst/>
                        <a:latin typeface="Calibri" panose="020F0502020204030204" pitchFamily="34" charset="0"/>
                        <a:cs typeface="Calibri" panose="020F0502020204030204" pitchFamily="34" charset="0"/>
                      </a:endParaRPr>
                    </a:p>
                  </a:txBody>
                  <a:tcPr marL="6607" marR="6607" marT="66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panose="020F0502020204030204" pitchFamily="34" charset="0"/>
                        <a:cs typeface="Calibri" panose="020F0502020204030204" pitchFamily="34" charset="0"/>
                      </a:endParaRPr>
                    </a:p>
                  </a:txBody>
                  <a:tcPr marL="6607" marR="6607" marT="6607" marB="0" anchor="b">
                    <a:lnL>
                      <a:noFill/>
                    </a:lnL>
                    <a:lnR>
                      <a:noFill/>
                    </a:lnR>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Calibri" panose="020F0502020204030204" pitchFamily="34" charset="0"/>
                          <a:cs typeface="Calibri" panose="020F0502020204030204" pitchFamily="34" charset="0"/>
                        </a:rPr>
                        <a:t> </a:t>
                      </a:r>
                    </a:p>
                  </a:txBody>
                  <a:tcPr marL="6607" marR="6607" marT="66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40718920"/>
                  </a:ext>
                </a:extLst>
              </a:tr>
              <a:tr h="230673">
                <a:tc>
                  <a:txBody>
                    <a:bodyPr/>
                    <a:lstStyle/>
                    <a:p>
                      <a:pPr algn="l" fontAlgn="b"/>
                      <a:endParaRPr lang="en-ZA" sz="1400" b="1" i="0" u="none" strike="noStrike" dirty="0">
                        <a:solidFill>
                          <a:srgbClr val="000000"/>
                        </a:solidFill>
                        <a:effectLst/>
                        <a:latin typeface="Calibri" panose="020F0502020204030204" pitchFamily="34" charset="0"/>
                        <a:cs typeface="Calibri" panose="020F0502020204030204" pitchFamily="34" charset="0"/>
                      </a:endParaRPr>
                    </a:p>
                  </a:txBody>
                  <a:tcPr marL="6607" marR="6607" marT="66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ctr"/>
                      <a:r>
                        <a:rPr lang="en-ZA" sz="1400" b="1" i="0" u="none" strike="noStrike" dirty="0">
                          <a:solidFill>
                            <a:srgbClr val="000000"/>
                          </a:solidFill>
                          <a:effectLst/>
                          <a:latin typeface="Calibri" panose="020F0502020204030204" pitchFamily="34" charset="0"/>
                          <a:cs typeface="Calibri" panose="020F0502020204030204" pitchFamily="34" charset="0"/>
                        </a:rPr>
                        <a:t> </a:t>
                      </a:r>
                    </a:p>
                  </a:txBody>
                  <a:tcPr marL="6607" marR="6607" marT="6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ZA" sz="1400" b="1" i="0" u="none" strike="noStrike" dirty="0">
                          <a:solidFill>
                            <a:srgbClr val="000000"/>
                          </a:solidFill>
                          <a:effectLst/>
                          <a:latin typeface="Calibri" panose="020F0502020204030204" pitchFamily="34" charset="0"/>
                          <a:cs typeface="Calibri" panose="020F0502020204030204" pitchFamily="34" charset="0"/>
                        </a:rPr>
                        <a:t> </a:t>
                      </a:r>
                    </a:p>
                  </a:txBody>
                  <a:tcPr marL="6607" marR="6607" marT="6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ctr"/>
                      <a:r>
                        <a:rPr lang="en-ZA" sz="1400" b="1" i="0" u="none" strike="noStrike" dirty="0">
                          <a:solidFill>
                            <a:srgbClr val="000000"/>
                          </a:solidFill>
                          <a:effectLst/>
                          <a:latin typeface="Calibri" panose="020F0502020204030204" pitchFamily="34" charset="0"/>
                          <a:cs typeface="Calibri" panose="020F0502020204030204" pitchFamily="34" charset="0"/>
                        </a:rPr>
                        <a:t> </a:t>
                      </a:r>
                    </a:p>
                  </a:txBody>
                  <a:tcPr marL="6607" marR="6607" marT="6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ctr"/>
                      <a:r>
                        <a:rPr lang="en-ZA" sz="1400" b="0" i="0" u="none" strike="noStrike" dirty="0">
                          <a:solidFill>
                            <a:srgbClr val="000000"/>
                          </a:solidFill>
                          <a:effectLst/>
                          <a:latin typeface="Calibri" panose="020F0502020204030204" pitchFamily="34" charset="0"/>
                          <a:cs typeface="Calibri" panose="020F0502020204030204" pitchFamily="34" charset="0"/>
                        </a:rPr>
                        <a:t> </a:t>
                      </a:r>
                    </a:p>
                  </a:txBody>
                  <a:tcPr marL="6607" marR="6607" marT="66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81071306"/>
                  </a:ext>
                </a:extLst>
              </a:tr>
              <a:tr h="230673">
                <a:tc>
                  <a:txBody>
                    <a:bodyPr/>
                    <a:lstStyle/>
                    <a:p>
                      <a:pPr algn="l" rtl="0" fontAlgn="ctr"/>
                      <a:r>
                        <a:rPr lang="en-ZA" sz="1400" b="1" i="0" u="none" strike="noStrike">
                          <a:solidFill>
                            <a:srgbClr val="000000"/>
                          </a:solidFill>
                          <a:effectLst/>
                          <a:latin typeface="Calibri" panose="020F0502020204030204" pitchFamily="34" charset="0"/>
                          <a:cs typeface="Calibri" panose="020F0502020204030204" pitchFamily="34" charset="0"/>
                        </a:rPr>
                        <a:t>Current Payments</a:t>
                      </a:r>
                    </a:p>
                  </a:txBody>
                  <a:tcPr marL="6607" marR="6607" marT="66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400" b="1" i="0" u="none" strike="noStrike">
                          <a:solidFill>
                            <a:srgbClr val="000000"/>
                          </a:solidFill>
                          <a:effectLst/>
                          <a:latin typeface="Calibri" panose="020F0502020204030204" pitchFamily="34" charset="0"/>
                          <a:cs typeface="Calibri" panose="020F0502020204030204" pitchFamily="34" charset="0"/>
                        </a:rPr>
                        <a:t>999 528</a:t>
                      </a:r>
                    </a:p>
                  </a:txBody>
                  <a:tcPr marL="6607" marR="6607" marT="6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rtl="0" fontAlgn="ctr"/>
                      <a:r>
                        <a:rPr lang="en-ZA" sz="1400" b="1" i="0" u="none" strike="noStrike" dirty="0">
                          <a:solidFill>
                            <a:srgbClr val="000000"/>
                          </a:solidFill>
                          <a:effectLst/>
                          <a:latin typeface="Calibri" panose="020F0502020204030204" pitchFamily="34" charset="0"/>
                          <a:cs typeface="Calibri" panose="020F0502020204030204" pitchFamily="34" charset="0"/>
                        </a:rPr>
                        <a:t>786 705</a:t>
                      </a:r>
                    </a:p>
                  </a:txBody>
                  <a:tcPr marL="6607" marR="6607" marT="6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ZA" sz="1400" b="1" i="0" u="none" strike="noStrike" dirty="0">
                          <a:solidFill>
                            <a:srgbClr val="000000"/>
                          </a:solidFill>
                          <a:effectLst/>
                          <a:latin typeface="Calibri" panose="020F0502020204030204" pitchFamily="34" charset="0"/>
                          <a:cs typeface="Calibri" panose="020F0502020204030204" pitchFamily="34" charset="0"/>
                        </a:rPr>
                        <a:t>212 823</a:t>
                      </a:r>
                    </a:p>
                  </a:txBody>
                  <a:tcPr marL="6607" marR="6607" marT="6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400" b="1" i="0" u="none" strike="noStrike">
                          <a:solidFill>
                            <a:srgbClr val="000000"/>
                          </a:solidFill>
                          <a:effectLst/>
                          <a:latin typeface="Calibri" panose="020F0502020204030204" pitchFamily="34" charset="0"/>
                        </a:rPr>
                        <a:t>78.71%</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23373700"/>
                  </a:ext>
                </a:extLst>
              </a:tr>
              <a:tr h="230673">
                <a:tc>
                  <a:txBody>
                    <a:bodyPr/>
                    <a:lstStyle/>
                    <a:p>
                      <a:pPr algn="l" rtl="0" fontAlgn="ctr"/>
                      <a:r>
                        <a:rPr lang="en-ZA" sz="1400" b="0" i="0" u="none" strike="noStrike">
                          <a:solidFill>
                            <a:srgbClr val="000000"/>
                          </a:solidFill>
                          <a:effectLst/>
                          <a:latin typeface="Calibri" panose="020F0502020204030204" pitchFamily="34" charset="0"/>
                          <a:cs typeface="Calibri" panose="020F0502020204030204" pitchFamily="34" charset="0"/>
                        </a:rPr>
                        <a:t>Compensation of Employees </a:t>
                      </a:r>
                    </a:p>
                  </a:txBody>
                  <a:tcPr marL="59459" marR="6607" marT="66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ZA" sz="1400" b="1" i="0" u="none" strike="noStrike">
                          <a:solidFill>
                            <a:srgbClr val="000000"/>
                          </a:solidFill>
                          <a:effectLst/>
                          <a:latin typeface="Calibri" panose="020F0502020204030204" pitchFamily="34" charset="0"/>
                          <a:cs typeface="Calibri" panose="020F0502020204030204" pitchFamily="34" charset="0"/>
                        </a:rPr>
                        <a:t>630 793</a:t>
                      </a:r>
                    </a:p>
                  </a:txBody>
                  <a:tcPr marL="6607" marR="6607" marT="6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4B084"/>
                    </a:solidFill>
                  </a:tcPr>
                </a:tc>
                <a:tc>
                  <a:txBody>
                    <a:bodyPr/>
                    <a:lstStyle/>
                    <a:p>
                      <a:pPr algn="r" rtl="0" fontAlgn="ctr"/>
                      <a:r>
                        <a:rPr lang="en-ZA" sz="1400" b="1" i="0" u="none" strike="noStrike">
                          <a:solidFill>
                            <a:srgbClr val="000000"/>
                          </a:solidFill>
                          <a:effectLst/>
                          <a:latin typeface="Calibri" panose="020F0502020204030204" pitchFamily="34" charset="0"/>
                          <a:cs typeface="Calibri" panose="020F0502020204030204" pitchFamily="34" charset="0"/>
                        </a:rPr>
                        <a:t>528 853</a:t>
                      </a:r>
                    </a:p>
                  </a:txBody>
                  <a:tcPr marL="6607" marR="6607" marT="6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rtl="0" fontAlgn="ctr"/>
                      <a:r>
                        <a:rPr lang="en-ZA" sz="1400" b="0" i="0" u="none" strike="noStrike" dirty="0">
                          <a:solidFill>
                            <a:srgbClr val="000000"/>
                          </a:solidFill>
                          <a:effectLst/>
                          <a:latin typeface="Calibri" panose="020F0502020204030204" pitchFamily="34" charset="0"/>
                          <a:cs typeface="Calibri" panose="020F0502020204030204" pitchFamily="34" charset="0"/>
                        </a:rPr>
                        <a:t>101 940</a:t>
                      </a:r>
                    </a:p>
                  </a:txBody>
                  <a:tcPr marL="6607" marR="6607" marT="6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ZA" sz="1400" b="0" i="0" u="none" strike="noStrike">
                          <a:solidFill>
                            <a:srgbClr val="000000"/>
                          </a:solidFill>
                          <a:effectLst/>
                          <a:latin typeface="Calibri" panose="020F0502020204030204" pitchFamily="34" charset="0"/>
                        </a:rPr>
                        <a:t>83.84%</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950864375"/>
                  </a:ext>
                </a:extLst>
              </a:tr>
              <a:tr h="230673">
                <a:tc>
                  <a:txBody>
                    <a:bodyPr/>
                    <a:lstStyle/>
                    <a:p>
                      <a:pPr algn="l" rtl="0" fontAlgn="ctr"/>
                      <a:r>
                        <a:rPr lang="en-ZA" sz="1400" b="0" i="0" u="none" strike="noStrike">
                          <a:solidFill>
                            <a:srgbClr val="000000"/>
                          </a:solidFill>
                          <a:effectLst/>
                          <a:latin typeface="Calibri" panose="020F0502020204030204" pitchFamily="34" charset="0"/>
                          <a:cs typeface="Calibri" panose="020F0502020204030204" pitchFamily="34" charset="0"/>
                        </a:rPr>
                        <a:t>Goods and Services</a:t>
                      </a:r>
                    </a:p>
                  </a:txBody>
                  <a:tcPr marL="59459" marR="6607" marT="66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ZA" sz="1400" b="1" i="0" u="none" strike="noStrike">
                          <a:solidFill>
                            <a:srgbClr val="000000"/>
                          </a:solidFill>
                          <a:effectLst/>
                          <a:latin typeface="Calibri" panose="020F0502020204030204" pitchFamily="34" charset="0"/>
                          <a:cs typeface="Calibri" panose="020F0502020204030204" pitchFamily="34" charset="0"/>
                        </a:rPr>
                        <a:t>368 735</a:t>
                      </a:r>
                    </a:p>
                  </a:txBody>
                  <a:tcPr marL="6607" marR="6607" marT="6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4B084"/>
                    </a:solidFill>
                  </a:tcPr>
                </a:tc>
                <a:tc>
                  <a:txBody>
                    <a:bodyPr/>
                    <a:lstStyle/>
                    <a:p>
                      <a:pPr algn="r" rtl="0" fontAlgn="ctr"/>
                      <a:r>
                        <a:rPr lang="en-ZA" sz="1400" b="1" i="0" u="none" strike="noStrike" dirty="0">
                          <a:solidFill>
                            <a:srgbClr val="000000"/>
                          </a:solidFill>
                          <a:effectLst/>
                          <a:latin typeface="Calibri" panose="020F0502020204030204" pitchFamily="34" charset="0"/>
                          <a:cs typeface="Calibri" panose="020F0502020204030204" pitchFamily="34" charset="0"/>
                        </a:rPr>
                        <a:t>257 852</a:t>
                      </a:r>
                    </a:p>
                  </a:txBody>
                  <a:tcPr marL="6607" marR="6607" marT="6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rtl="0" fontAlgn="ctr"/>
                      <a:r>
                        <a:rPr lang="en-ZA" sz="1400" b="0" i="0" u="none" strike="noStrike">
                          <a:solidFill>
                            <a:srgbClr val="000000"/>
                          </a:solidFill>
                          <a:effectLst/>
                          <a:latin typeface="Calibri" panose="020F0502020204030204" pitchFamily="34" charset="0"/>
                          <a:cs typeface="Calibri" panose="020F0502020204030204" pitchFamily="34" charset="0"/>
                        </a:rPr>
                        <a:t>110 883</a:t>
                      </a:r>
                    </a:p>
                  </a:txBody>
                  <a:tcPr marL="6607" marR="6607" marT="6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ZA" sz="1400" b="0" i="0" u="none" strike="noStrike">
                          <a:solidFill>
                            <a:srgbClr val="000000"/>
                          </a:solidFill>
                          <a:effectLst/>
                          <a:latin typeface="Calibri" panose="020F0502020204030204" pitchFamily="34" charset="0"/>
                        </a:rPr>
                        <a:t>69.93%</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07082224"/>
                  </a:ext>
                </a:extLst>
              </a:tr>
              <a:tr h="230673">
                <a:tc>
                  <a:txBody>
                    <a:bodyPr/>
                    <a:lstStyle/>
                    <a:p>
                      <a:pPr algn="l" rtl="0" fontAlgn="ctr"/>
                      <a:r>
                        <a:rPr lang="en-ZA" sz="1400" b="1" i="0" u="none" strike="noStrike">
                          <a:solidFill>
                            <a:srgbClr val="000000"/>
                          </a:solidFill>
                          <a:effectLst/>
                          <a:latin typeface="Calibri" panose="020F0502020204030204" pitchFamily="34" charset="0"/>
                          <a:cs typeface="Calibri" panose="020F0502020204030204" pitchFamily="34" charset="0"/>
                        </a:rPr>
                        <a:t>Transfers and Subsidies</a:t>
                      </a:r>
                    </a:p>
                  </a:txBody>
                  <a:tcPr marL="6607" marR="6607" marT="66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400" b="1" i="0" u="none" strike="noStrike">
                          <a:solidFill>
                            <a:srgbClr val="000000"/>
                          </a:solidFill>
                          <a:effectLst/>
                          <a:latin typeface="Calibri" panose="020F0502020204030204" pitchFamily="34" charset="0"/>
                          <a:cs typeface="Calibri" panose="020F0502020204030204" pitchFamily="34" charset="0"/>
                        </a:rPr>
                        <a:t>229 795 843</a:t>
                      </a:r>
                    </a:p>
                  </a:txBody>
                  <a:tcPr marL="6607" marR="6607" marT="6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rtl="0" fontAlgn="ctr"/>
                      <a:r>
                        <a:rPr lang="en-ZA" sz="1400" b="1" i="0" u="none" strike="noStrike" dirty="0">
                          <a:solidFill>
                            <a:srgbClr val="000000"/>
                          </a:solidFill>
                          <a:effectLst/>
                          <a:latin typeface="Calibri" panose="020F0502020204030204" pitchFamily="34" charset="0"/>
                          <a:cs typeface="Calibri" panose="020F0502020204030204" pitchFamily="34" charset="0"/>
                        </a:rPr>
                        <a:t>228 127 910</a:t>
                      </a:r>
                    </a:p>
                  </a:txBody>
                  <a:tcPr marL="6607" marR="6607" marT="6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ZA" sz="1400" b="1" i="0" u="none" strike="noStrike" dirty="0">
                          <a:solidFill>
                            <a:srgbClr val="000000"/>
                          </a:solidFill>
                          <a:effectLst/>
                          <a:latin typeface="Calibri" panose="020F0502020204030204" pitchFamily="34" charset="0"/>
                          <a:cs typeface="Calibri" panose="020F0502020204030204" pitchFamily="34" charset="0"/>
                        </a:rPr>
                        <a:t>1 667 933</a:t>
                      </a:r>
                    </a:p>
                  </a:txBody>
                  <a:tcPr marL="6607" marR="6607" marT="6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400" b="1" i="0" u="none" strike="noStrike">
                          <a:solidFill>
                            <a:srgbClr val="000000"/>
                          </a:solidFill>
                          <a:effectLst/>
                          <a:latin typeface="Calibri" panose="020F0502020204030204" pitchFamily="34" charset="0"/>
                        </a:rPr>
                        <a:t>99.27%</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95801698"/>
                  </a:ext>
                </a:extLst>
              </a:tr>
              <a:tr h="230673">
                <a:tc>
                  <a:txBody>
                    <a:bodyPr/>
                    <a:lstStyle/>
                    <a:p>
                      <a:pPr algn="l" rtl="0" fontAlgn="ctr"/>
                      <a:r>
                        <a:rPr lang="en-ZA" sz="1400" b="0" i="0" u="none" strike="noStrike">
                          <a:solidFill>
                            <a:srgbClr val="000000"/>
                          </a:solidFill>
                          <a:effectLst/>
                          <a:latin typeface="Calibri" panose="020F0502020204030204" pitchFamily="34" charset="0"/>
                          <a:cs typeface="Calibri" panose="020F0502020204030204" pitchFamily="34" charset="0"/>
                        </a:rPr>
                        <a:t>Provinces and municipalities</a:t>
                      </a:r>
                    </a:p>
                  </a:txBody>
                  <a:tcPr marL="59459" marR="6607" marT="66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ZA" sz="1400" b="1" i="0" u="none" strike="noStrike">
                          <a:solidFill>
                            <a:srgbClr val="000000"/>
                          </a:solidFill>
                          <a:effectLst/>
                          <a:latin typeface="Calibri" panose="020F0502020204030204" pitchFamily="34" charset="0"/>
                          <a:cs typeface="Calibri" panose="020F0502020204030204" pitchFamily="34" charset="0"/>
                        </a:rPr>
                        <a:t>1 411 399</a:t>
                      </a:r>
                    </a:p>
                  </a:txBody>
                  <a:tcPr marL="6607" marR="6607" marT="6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4B084"/>
                    </a:solidFill>
                  </a:tcPr>
                </a:tc>
                <a:tc>
                  <a:txBody>
                    <a:bodyPr/>
                    <a:lstStyle/>
                    <a:p>
                      <a:pPr algn="r" rtl="0" fontAlgn="ctr"/>
                      <a:r>
                        <a:rPr lang="en-ZA" sz="1400" b="1" i="0" u="none" strike="noStrike" dirty="0">
                          <a:solidFill>
                            <a:srgbClr val="000000"/>
                          </a:solidFill>
                          <a:effectLst/>
                          <a:latin typeface="Calibri" panose="020F0502020204030204" pitchFamily="34" charset="0"/>
                          <a:cs typeface="Calibri" panose="020F0502020204030204" pitchFamily="34" charset="0"/>
                        </a:rPr>
                        <a:t>1 411 399</a:t>
                      </a:r>
                    </a:p>
                  </a:txBody>
                  <a:tcPr marL="6607" marR="6607" marT="6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rtl="0" fontAlgn="ctr"/>
                      <a:r>
                        <a:rPr lang="en-ZA" sz="1400" b="0" i="0" u="none" strike="noStrike" dirty="0">
                          <a:solidFill>
                            <a:srgbClr val="000000"/>
                          </a:solidFill>
                          <a:effectLst/>
                          <a:latin typeface="Calibri" panose="020F0502020204030204" pitchFamily="34" charset="0"/>
                          <a:cs typeface="Calibri" panose="020F0502020204030204" pitchFamily="34" charset="0"/>
                        </a:rPr>
                        <a:t>0</a:t>
                      </a:r>
                    </a:p>
                  </a:txBody>
                  <a:tcPr marL="6607" marR="6607" marT="6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ZA" sz="1400" b="0" i="0" u="none" strike="noStrike">
                          <a:solidFill>
                            <a:srgbClr val="000000"/>
                          </a:solidFill>
                          <a:effectLst/>
                          <a:latin typeface="Calibri" panose="020F0502020204030204" pitchFamily="34" charset="0"/>
                        </a:rPr>
                        <a:t>100.00%</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670185767"/>
                  </a:ext>
                </a:extLst>
              </a:tr>
              <a:tr h="230673">
                <a:tc>
                  <a:txBody>
                    <a:bodyPr/>
                    <a:lstStyle/>
                    <a:p>
                      <a:pPr algn="l" rtl="0" fontAlgn="ctr"/>
                      <a:r>
                        <a:rPr lang="en-ZA" sz="1400" b="0" i="0" u="none" strike="noStrike">
                          <a:solidFill>
                            <a:srgbClr val="000000"/>
                          </a:solidFill>
                          <a:effectLst/>
                          <a:latin typeface="Calibri" panose="020F0502020204030204" pitchFamily="34" charset="0"/>
                          <a:cs typeface="Calibri" panose="020F0502020204030204" pitchFamily="34" charset="0"/>
                        </a:rPr>
                        <a:t>Departmental agencies and accounts</a:t>
                      </a:r>
                    </a:p>
                  </a:txBody>
                  <a:tcPr marL="59459" marR="6607" marT="66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400" b="1" i="0" u="none" strike="noStrike">
                          <a:solidFill>
                            <a:srgbClr val="000000"/>
                          </a:solidFill>
                          <a:effectLst/>
                          <a:latin typeface="Calibri" panose="020F0502020204030204" pitchFamily="34" charset="0"/>
                          <a:cs typeface="Calibri" panose="020F0502020204030204" pitchFamily="34" charset="0"/>
                        </a:rPr>
                        <a:t>7 705 022</a:t>
                      </a:r>
                    </a:p>
                  </a:txBody>
                  <a:tcPr marL="6607" marR="6607" marT="6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4B084"/>
                    </a:solidFill>
                  </a:tcPr>
                </a:tc>
                <a:tc>
                  <a:txBody>
                    <a:bodyPr/>
                    <a:lstStyle/>
                    <a:p>
                      <a:pPr algn="r" rtl="0" fontAlgn="ctr"/>
                      <a:r>
                        <a:rPr lang="en-ZA" sz="1400" b="1" i="0" u="none" strike="noStrike" dirty="0">
                          <a:solidFill>
                            <a:srgbClr val="000000"/>
                          </a:solidFill>
                          <a:effectLst/>
                          <a:latin typeface="Calibri" panose="020F0502020204030204" pitchFamily="34" charset="0"/>
                          <a:cs typeface="Calibri" panose="020F0502020204030204" pitchFamily="34" charset="0"/>
                        </a:rPr>
                        <a:t>7 705 021</a:t>
                      </a:r>
                    </a:p>
                  </a:txBody>
                  <a:tcPr marL="6607" marR="6607" marT="6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ZA" sz="1400" b="0" i="0" u="none" strike="noStrike" dirty="0">
                          <a:solidFill>
                            <a:srgbClr val="000000"/>
                          </a:solidFill>
                          <a:effectLst/>
                          <a:latin typeface="Calibri" panose="020F0502020204030204" pitchFamily="34" charset="0"/>
                          <a:cs typeface="Calibri" panose="020F0502020204030204" pitchFamily="34" charset="0"/>
                        </a:rPr>
                        <a:t>1</a:t>
                      </a:r>
                    </a:p>
                  </a:txBody>
                  <a:tcPr marL="6607" marR="6607" marT="6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400" b="0" i="0" u="none" strike="noStrike">
                          <a:solidFill>
                            <a:srgbClr val="000000"/>
                          </a:solidFill>
                          <a:effectLst/>
                          <a:latin typeface="Calibri" panose="020F0502020204030204" pitchFamily="34" charset="0"/>
                        </a:rPr>
                        <a:t>100.00%</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3867315738"/>
                  </a:ext>
                </a:extLst>
              </a:tr>
              <a:tr h="454417">
                <a:tc>
                  <a:txBody>
                    <a:bodyPr/>
                    <a:lstStyle/>
                    <a:p>
                      <a:pPr algn="l" rtl="0" fontAlgn="ctr"/>
                      <a:r>
                        <a:rPr lang="en-GB" sz="1400" b="0" i="0" u="none" strike="noStrike">
                          <a:solidFill>
                            <a:srgbClr val="000000"/>
                          </a:solidFill>
                          <a:effectLst/>
                          <a:latin typeface="Calibri" panose="020F0502020204030204" pitchFamily="34" charset="0"/>
                          <a:cs typeface="Calibri" panose="020F0502020204030204" pitchFamily="34" charset="0"/>
                        </a:rPr>
                        <a:t>Foreign governments and international organisations</a:t>
                      </a:r>
                    </a:p>
                  </a:txBody>
                  <a:tcPr marL="59459" marR="6607" marT="66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400" b="1" i="0" u="none" strike="noStrike">
                          <a:solidFill>
                            <a:srgbClr val="000000"/>
                          </a:solidFill>
                          <a:effectLst/>
                          <a:latin typeface="Calibri" panose="020F0502020204030204" pitchFamily="34" charset="0"/>
                          <a:cs typeface="Calibri" panose="020F0502020204030204" pitchFamily="34" charset="0"/>
                        </a:rPr>
                        <a:t>7 318</a:t>
                      </a:r>
                    </a:p>
                  </a:txBody>
                  <a:tcPr marL="6607" marR="6607" marT="6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4B084"/>
                    </a:solidFill>
                  </a:tcPr>
                </a:tc>
                <a:tc>
                  <a:txBody>
                    <a:bodyPr/>
                    <a:lstStyle/>
                    <a:p>
                      <a:pPr algn="r" rtl="0" fontAlgn="ctr"/>
                      <a:r>
                        <a:rPr lang="en-ZA" sz="1400" b="1" i="0" u="none" strike="noStrike" dirty="0">
                          <a:solidFill>
                            <a:srgbClr val="000000"/>
                          </a:solidFill>
                          <a:effectLst/>
                          <a:latin typeface="Calibri" panose="020F0502020204030204" pitchFamily="34" charset="0"/>
                          <a:cs typeface="Calibri" panose="020F0502020204030204" pitchFamily="34" charset="0"/>
                        </a:rPr>
                        <a:t>3 817</a:t>
                      </a:r>
                    </a:p>
                  </a:txBody>
                  <a:tcPr marL="6607" marR="6607" marT="6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ZA" sz="1400" b="0" i="0" u="none" strike="noStrike" dirty="0">
                          <a:solidFill>
                            <a:srgbClr val="000000"/>
                          </a:solidFill>
                          <a:effectLst/>
                          <a:latin typeface="Calibri" panose="020F0502020204030204" pitchFamily="34" charset="0"/>
                          <a:cs typeface="Calibri" panose="020F0502020204030204" pitchFamily="34" charset="0"/>
                        </a:rPr>
                        <a:t>3 501</a:t>
                      </a:r>
                    </a:p>
                  </a:txBody>
                  <a:tcPr marL="6607" marR="6607" marT="6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400" b="0" i="0" u="none" strike="noStrike">
                          <a:solidFill>
                            <a:srgbClr val="000000"/>
                          </a:solidFill>
                          <a:effectLst/>
                          <a:latin typeface="Calibri" panose="020F0502020204030204" pitchFamily="34" charset="0"/>
                        </a:rPr>
                        <a:t>52.16%</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947265212"/>
                  </a:ext>
                </a:extLst>
              </a:tr>
              <a:tr h="230673">
                <a:tc>
                  <a:txBody>
                    <a:bodyPr/>
                    <a:lstStyle/>
                    <a:p>
                      <a:pPr algn="l" rtl="0" fontAlgn="ctr"/>
                      <a:r>
                        <a:rPr lang="en-ZA" sz="1400" b="0" i="0" u="none" strike="noStrike">
                          <a:solidFill>
                            <a:srgbClr val="000000"/>
                          </a:solidFill>
                          <a:effectLst/>
                          <a:latin typeface="Calibri" panose="020F0502020204030204" pitchFamily="34" charset="0"/>
                          <a:cs typeface="Calibri" panose="020F0502020204030204" pitchFamily="34" charset="0"/>
                        </a:rPr>
                        <a:t>Non-profit institutions</a:t>
                      </a:r>
                    </a:p>
                  </a:txBody>
                  <a:tcPr marL="59459" marR="6607" marT="66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400" b="1" i="0" u="none" strike="noStrike">
                          <a:solidFill>
                            <a:srgbClr val="000000"/>
                          </a:solidFill>
                          <a:effectLst/>
                          <a:latin typeface="Calibri" panose="020F0502020204030204" pitchFamily="34" charset="0"/>
                          <a:cs typeface="Calibri" panose="020F0502020204030204" pitchFamily="34" charset="0"/>
                        </a:rPr>
                        <a:t>42 620</a:t>
                      </a:r>
                    </a:p>
                  </a:txBody>
                  <a:tcPr marL="6607" marR="6607" marT="6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4B084"/>
                    </a:solidFill>
                  </a:tcPr>
                </a:tc>
                <a:tc>
                  <a:txBody>
                    <a:bodyPr/>
                    <a:lstStyle/>
                    <a:p>
                      <a:pPr algn="r" rtl="0" fontAlgn="ctr"/>
                      <a:r>
                        <a:rPr lang="en-ZA" sz="1400" b="1" i="0" u="none" strike="noStrike" dirty="0">
                          <a:solidFill>
                            <a:srgbClr val="000000"/>
                          </a:solidFill>
                          <a:effectLst/>
                          <a:latin typeface="Calibri" panose="020F0502020204030204" pitchFamily="34" charset="0"/>
                          <a:cs typeface="Calibri" panose="020F0502020204030204" pitchFamily="34" charset="0"/>
                        </a:rPr>
                        <a:t>38 774</a:t>
                      </a:r>
                    </a:p>
                  </a:txBody>
                  <a:tcPr marL="6607" marR="6607" marT="6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ZA" sz="1400" b="0" i="0" u="none" strike="noStrike" dirty="0">
                          <a:solidFill>
                            <a:srgbClr val="000000"/>
                          </a:solidFill>
                          <a:effectLst/>
                          <a:latin typeface="Calibri" panose="020F0502020204030204" pitchFamily="34" charset="0"/>
                          <a:cs typeface="Calibri" panose="020F0502020204030204" pitchFamily="34" charset="0"/>
                        </a:rPr>
                        <a:t>3 846</a:t>
                      </a:r>
                    </a:p>
                  </a:txBody>
                  <a:tcPr marL="6607" marR="6607" marT="6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en-ZA" sz="1400" b="0" i="0" u="none" strike="noStrike">
                          <a:solidFill>
                            <a:srgbClr val="000000"/>
                          </a:solidFill>
                          <a:effectLst/>
                          <a:latin typeface="Calibri" panose="020F0502020204030204" pitchFamily="34" charset="0"/>
                        </a:rPr>
                        <a:t>90.98%</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3490342941"/>
                  </a:ext>
                </a:extLst>
              </a:tr>
              <a:tr h="230673">
                <a:tc>
                  <a:txBody>
                    <a:bodyPr/>
                    <a:lstStyle/>
                    <a:p>
                      <a:pPr algn="l" rtl="0" fontAlgn="ctr"/>
                      <a:r>
                        <a:rPr lang="en-ZA" sz="1400" b="0" i="0" u="none" strike="noStrike">
                          <a:solidFill>
                            <a:srgbClr val="000000"/>
                          </a:solidFill>
                          <a:effectLst/>
                          <a:latin typeface="Calibri" panose="020F0502020204030204" pitchFamily="34" charset="0"/>
                          <a:cs typeface="Calibri" panose="020F0502020204030204" pitchFamily="34" charset="0"/>
                        </a:rPr>
                        <a:t>Households</a:t>
                      </a:r>
                    </a:p>
                  </a:txBody>
                  <a:tcPr marL="59459" marR="6607" marT="66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ZA" sz="1400" b="1" i="0" u="none" strike="noStrike">
                          <a:solidFill>
                            <a:srgbClr val="000000"/>
                          </a:solidFill>
                          <a:effectLst/>
                          <a:latin typeface="Calibri" panose="020F0502020204030204" pitchFamily="34" charset="0"/>
                          <a:cs typeface="Calibri" panose="020F0502020204030204" pitchFamily="34" charset="0"/>
                        </a:rPr>
                        <a:t>220 629 484</a:t>
                      </a:r>
                    </a:p>
                  </a:txBody>
                  <a:tcPr marL="6607" marR="6607" marT="6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4B084"/>
                    </a:solidFill>
                  </a:tcPr>
                </a:tc>
                <a:tc>
                  <a:txBody>
                    <a:bodyPr/>
                    <a:lstStyle/>
                    <a:p>
                      <a:pPr algn="r" rtl="0" fontAlgn="ctr"/>
                      <a:r>
                        <a:rPr lang="en-ZA" sz="1400" b="1" i="0" u="none" strike="noStrike" dirty="0">
                          <a:solidFill>
                            <a:srgbClr val="000000"/>
                          </a:solidFill>
                          <a:effectLst/>
                          <a:latin typeface="Calibri" panose="020F0502020204030204" pitchFamily="34" charset="0"/>
                          <a:cs typeface="Calibri" panose="020F0502020204030204" pitchFamily="34" charset="0"/>
                        </a:rPr>
                        <a:t>218 968 899</a:t>
                      </a:r>
                    </a:p>
                  </a:txBody>
                  <a:tcPr marL="6607" marR="6607" marT="6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rtl="0" fontAlgn="ctr"/>
                      <a:r>
                        <a:rPr lang="en-ZA" sz="1400" b="0" i="0" u="none" strike="noStrike" dirty="0">
                          <a:solidFill>
                            <a:srgbClr val="000000"/>
                          </a:solidFill>
                          <a:effectLst/>
                          <a:latin typeface="Calibri" panose="020F0502020204030204" pitchFamily="34" charset="0"/>
                          <a:cs typeface="Calibri" panose="020F0502020204030204" pitchFamily="34" charset="0"/>
                        </a:rPr>
                        <a:t>1 660 585</a:t>
                      </a:r>
                    </a:p>
                  </a:txBody>
                  <a:tcPr marL="6607" marR="6607" marT="6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ZA" sz="1400" b="0" i="0" u="none" strike="noStrike">
                          <a:solidFill>
                            <a:srgbClr val="000000"/>
                          </a:solidFill>
                          <a:effectLst/>
                          <a:latin typeface="Calibri" panose="020F0502020204030204" pitchFamily="34" charset="0"/>
                        </a:rPr>
                        <a:t>99.25%</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67793943"/>
                  </a:ext>
                </a:extLst>
              </a:tr>
              <a:tr h="230673">
                <a:tc>
                  <a:txBody>
                    <a:bodyPr/>
                    <a:lstStyle/>
                    <a:p>
                      <a:pPr algn="l" rtl="0" fontAlgn="ctr"/>
                      <a:r>
                        <a:rPr lang="en-ZA" sz="1400" b="1" i="0" u="none" strike="noStrike">
                          <a:solidFill>
                            <a:srgbClr val="000000"/>
                          </a:solidFill>
                          <a:effectLst/>
                          <a:latin typeface="Calibri" panose="020F0502020204030204" pitchFamily="34" charset="0"/>
                          <a:cs typeface="Calibri" panose="020F0502020204030204" pitchFamily="34" charset="0"/>
                        </a:rPr>
                        <a:t>Payments of Capital Assets</a:t>
                      </a:r>
                    </a:p>
                  </a:txBody>
                  <a:tcPr marL="6607" marR="6607" marT="66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400" b="1" i="0" u="none" strike="noStrike">
                          <a:solidFill>
                            <a:srgbClr val="000000"/>
                          </a:solidFill>
                          <a:effectLst/>
                          <a:latin typeface="Calibri" panose="020F0502020204030204" pitchFamily="34" charset="0"/>
                          <a:cs typeface="Calibri" panose="020F0502020204030204" pitchFamily="34" charset="0"/>
                        </a:rPr>
                        <a:t>11 927</a:t>
                      </a:r>
                    </a:p>
                  </a:txBody>
                  <a:tcPr marL="6607" marR="6607" marT="6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rtl="0" fontAlgn="ctr"/>
                      <a:r>
                        <a:rPr lang="en-ZA" sz="1400" b="1" i="0" u="none" strike="noStrike" dirty="0">
                          <a:solidFill>
                            <a:srgbClr val="000000"/>
                          </a:solidFill>
                          <a:effectLst/>
                          <a:latin typeface="Calibri" panose="020F0502020204030204" pitchFamily="34" charset="0"/>
                          <a:cs typeface="Calibri" panose="020F0502020204030204" pitchFamily="34" charset="0"/>
                        </a:rPr>
                        <a:t>8 087</a:t>
                      </a:r>
                    </a:p>
                  </a:txBody>
                  <a:tcPr marL="6607" marR="6607" marT="6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ZA" sz="1400" b="1" i="0" u="none" strike="noStrike" dirty="0">
                          <a:solidFill>
                            <a:srgbClr val="000000"/>
                          </a:solidFill>
                          <a:effectLst/>
                          <a:latin typeface="Calibri" panose="020F0502020204030204" pitchFamily="34" charset="0"/>
                          <a:cs typeface="Calibri" panose="020F0502020204030204" pitchFamily="34" charset="0"/>
                        </a:rPr>
                        <a:t>3 840</a:t>
                      </a:r>
                    </a:p>
                  </a:txBody>
                  <a:tcPr marL="6607" marR="6607" marT="6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400" b="1" i="0" u="none" strike="noStrike">
                          <a:solidFill>
                            <a:srgbClr val="000000"/>
                          </a:solidFill>
                          <a:effectLst/>
                          <a:latin typeface="Calibri" panose="020F0502020204030204" pitchFamily="34" charset="0"/>
                        </a:rPr>
                        <a:t>67.80%</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77709194"/>
                  </a:ext>
                </a:extLst>
              </a:tr>
              <a:tr h="340008">
                <a:tc>
                  <a:txBody>
                    <a:bodyPr/>
                    <a:lstStyle/>
                    <a:p>
                      <a:pPr algn="l" rtl="0" fontAlgn="ctr"/>
                      <a:r>
                        <a:rPr lang="en-ZA" sz="1400" b="1" i="0" u="none" strike="noStrike">
                          <a:solidFill>
                            <a:srgbClr val="000000"/>
                          </a:solidFill>
                          <a:effectLst/>
                          <a:latin typeface="Calibri" panose="020F0502020204030204" pitchFamily="34" charset="0"/>
                          <a:cs typeface="Calibri" panose="020F0502020204030204" pitchFamily="34" charset="0"/>
                        </a:rPr>
                        <a:t>Payments of Financial Assets</a:t>
                      </a:r>
                    </a:p>
                  </a:txBody>
                  <a:tcPr marL="6607" marR="6607" marT="66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400" b="1" i="0" u="none" strike="noStrike">
                          <a:solidFill>
                            <a:srgbClr val="000000"/>
                          </a:solidFill>
                          <a:effectLst/>
                          <a:latin typeface="Calibri" panose="020F0502020204030204" pitchFamily="34" charset="0"/>
                          <a:cs typeface="Calibri" panose="020F0502020204030204" pitchFamily="34" charset="0"/>
                        </a:rPr>
                        <a:t>0</a:t>
                      </a:r>
                    </a:p>
                  </a:txBody>
                  <a:tcPr marL="6607" marR="6607" marT="6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rtl="0" fontAlgn="ctr"/>
                      <a:r>
                        <a:rPr lang="en-ZA" sz="1400" b="1" i="0" u="none" strike="noStrike" dirty="0">
                          <a:solidFill>
                            <a:srgbClr val="000000"/>
                          </a:solidFill>
                          <a:effectLst/>
                          <a:latin typeface="Calibri" panose="020F0502020204030204" pitchFamily="34" charset="0"/>
                          <a:cs typeface="Calibri" panose="020F0502020204030204" pitchFamily="34" charset="0"/>
                        </a:rPr>
                        <a:t>0</a:t>
                      </a:r>
                    </a:p>
                  </a:txBody>
                  <a:tcPr marL="6607" marR="6607" marT="6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ZA" sz="1400" b="1" i="0" u="none" strike="noStrike" dirty="0">
                          <a:solidFill>
                            <a:srgbClr val="000000"/>
                          </a:solidFill>
                          <a:effectLst/>
                          <a:latin typeface="Calibri" panose="020F0502020204030204" pitchFamily="34" charset="0"/>
                          <a:cs typeface="Calibri" panose="020F0502020204030204" pitchFamily="34" charset="0"/>
                        </a:rPr>
                        <a:t>0</a:t>
                      </a:r>
                    </a:p>
                  </a:txBody>
                  <a:tcPr marL="6607" marR="6607" marT="6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ZA" sz="1400" b="1" i="0" u="none" strike="noStrike">
                          <a:solidFill>
                            <a:srgbClr val="000000"/>
                          </a:solidFill>
                          <a:effectLst/>
                          <a:latin typeface="Calibri" panose="020F0502020204030204" pitchFamily="34" charset="0"/>
                        </a:rPr>
                        <a:t> </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43160454"/>
                  </a:ext>
                </a:extLst>
              </a:tr>
              <a:tr h="230673">
                <a:tc>
                  <a:txBody>
                    <a:bodyPr/>
                    <a:lstStyle/>
                    <a:p>
                      <a:pPr algn="l" rtl="0" fontAlgn="ctr"/>
                      <a:r>
                        <a:rPr lang="en-ZA" sz="1400" b="1" i="0" u="none" strike="noStrike" dirty="0">
                          <a:solidFill>
                            <a:srgbClr val="000000"/>
                          </a:solidFill>
                          <a:effectLst/>
                          <a:latin typeface="Calibri" panose="020F0502020204030204" pitchFamily="34" charset="0"/>
                          <a:cs typeface="Calibri" panose="020F0502020204030204" pitchFamily="34" charset="0"/>
                        </a:rPr>
                        <a:t>TOTAL</a:t>
                      </a:r>
                    </a:p>
                  </a:txBody>
                  <a:tcPr marL="6607" marR="6607" marT="66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rtl="0" fontAlgn="ctr"/>
                      <a:r>
                        <a:rPr lang="en-ZA" sz="1400" b="1" i="0" u="none" strike="noStrike">
                          <a:solidFill>
                            <a:srgbClr val="000000"/>
                          </a:solidFill>
                          <a:effectLst/>
                          <a:latin typeface="Calibri" panose="020F0502020204030204" pitchFamily="34" charset="0"/>
                          <a:cs typeface="Calibri" panose="020F0502020204030204" pitchFamily="34" charset="0"/>
                        </a:rPr>
                        <a:t>230 807 298</a:t>
                      </a:r>
                    </a:p>
                  </a:txBody>
                  <a:tcPr marL="6607" marR="6607" marT="6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rtl="0" fontAlgn="ctr"/>
                      <a:r>
                        <a:rPr lang="en-ZA" sz="1400" b="1" i="0" u="none" strike="noStrike" dirty="0">
                          <a:solidFill>
                            <a:srgbClr val="000000"/>
                          </a:solidFill>
                          <a:effectLst/>
                          <a:latin typeface="Calibri" panose="020F0502020204030204" pitchFamily="34" charset="0"/>
                          <a:cs typeface="Calibri" panose="020F0502020204030204" pitchFamily="34" charset="0"/>
                        </a:rPr>
                        <a:t>228 922 702</a:t>
                      </a:r>
                    </a:p>
                  </a:txBody>
                  <a:tcPr marL="6607" marR="6607" marT="6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rtl="0" fontAlgn="ctr"/>
                      <a:r>
                        <a:rPr lang="en-ZA" sz="1400" b="1" i="0" u="none" strike="noStrike" dirty="0">
                          <a:solidFill>
                            <a:srgbClr val="000000"/>
                          </a:solidFill>
                          <a:effectLst/>
                          <a:latin typeface="Calibri" panose="020F0502020204030204" pitchFamily="34" charset="0"/>
                          <a:cs typeface="Calibri" panose="020F0502020204030204" pitchFamily="34" charset="0"/>
                        </a:rPr>
                        <a:t>1 884 596</a:t>
                      </a:r>
                    </a:p>
                  </a:txBody>
                  <a:tcPr marL="6607" marR="6607" marT="6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rtl="0" fontAlgn="ctr"/>
                      <a:r>
                        <a:rPr lang="en-ZA" sz="1400" b="1" i="0" u="none" strike="noStrike" dirty="0">
                          <a:solidFill>
                            <a:srgbClr val="000000"/>
                          </a:solidFill>
                          <a:effectLst/>
                          <a:latin typeface="Calibri" panose="020F0502020204030204" pitchFamily="34" charset="0"/>
                        </a:rPr>
                        <a:t>99.18%</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853990770"/>
                  </a:ext>
                </a:extLst>
              </a:tr>
            </a:tbl>
          </a:graphicData>
        </a:graphic>
      </p:graphicFrame>
      <p:sp>
        <p:nvSpPr>
          <p:cNvPr id="4" name="Slide Number Placeholder 6"/>
          <p:cNvSpPr txBox="1">
            <a:spLocks/>
          </p:cNvSpPr>
          <p:nvPr/>
        </p:nvSpPr>
        <p:spPr>
          <a:xfrm>
            <a:off x="3532035" y="6007641"/>
            <a:ext cx="1878013" cy="296664"/>
          </a:xfrm>
          <a:prstGeom prst="rect">
            <a:avLst/>
          </a:prstGeom>
        </p:spPr>
        <p:txBody>
          <a:bodyPr/>
          <a:lstStyle>
            <a:defPPr>
              <a:defRPr lang="en-US"/>
            </a:defPPr>
            <a:lvl1pPr algn="ctr">
              <a:defRPr b="1"/>
            </a:lvl1pPr>
          </a:lstStyle>
          <a:p>
            <a:fld id="{E6EDE458-FE5D-A943-8B68-DF1632607E4A}" type="slidenum">
              <a:rPr lang="en-US"/>
              <a:pPr/>
              <a:t>39</a:t>
            </a:fld>
            <a:endParaRPr lang="en-US" dirty="0"/>
          </a:p>
        </p:txBody>
      </p:sp>
    </p:spTree>
    <p:extLst>
      <p:ext uri="{BB962C8B-B14F-4D97-AF65-F5344CB8AC3E}">
        <p14:creationId xmlns:p14="http://schemas.microsoft.com/office/powerpoint/2010/main" xmlns="" val="1493700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954" y="241072"/>
            <a:ext cx="8915400" cy="396874"/>
          </a:xfrm>
        </p:spPr>
        <p:txBody>
          <a:bodyPr>
            <a:normAutofit fontScale="90000"/>
          </a:bodyPr>
          <a:lstStyle/>
          <a:p>
            <a:pPr algn="ctr" defTabSz="914400" eaLnBrk="1" hangingPunct="1">
              <a:defRPr/>
            </a:pPr>
            <a:r>
              <a:rPr lang="en-ZA" sz="3200" b="1" kern="0" dirty="0">
                <a:solidFill>
                  <a:srgbClr val="000000"/>
                </a:solidFill>
                <a:latin typeface="Arial Black" panose="020B0A04020102020204" pitchFamily="34" charset="0"/>
                <a:ea typeface="ヒラギノ角ゴ Pro W3" charset="-128"/>
                <a:cs typeface="Arial" pitchFamily="34" charset="0"/>
              </a:rPr>
              <a:t>CONTEXTUAL ANALYSIS 2  </a:t>
            </a:r>
            <a:endParaRPr lang="en-US" sz="3200" b="1" kern="0" dirty="0">
              <a:solidFill>
                <a:srgbClr val="000000"/>
              </a:solidFill>
              <a:latin typeface="Arial Black" panose="020B0A04020102020204" pitchFamily="34" charset="0"/>
              <a:ea typeface="ヒラギノ角ゴ Pro W3" charset="-128"/>
              <a:cs typeface="Arial" pitchFamily="34" charset="0"/>
            </a:endParaRPr>
          </a:p>
        </p:txBody>
      </p:sp>
      <p:sp>
        <p:nvSpPr>
          <p:cNvPr id="3" name="Content Placeholder 2"/>
          <p:cNvSpPr>
            <a:spLocks noGrp="1"/>
          </p:cNvSpPr>
          <p:nvPr>
            <p:ph idx="1"/>
          </p:nvPr>
        </p:nvSpPr>
        <p:spPr>
          <a:xfrm>
            <a:off x="116928" y="734199"/>
            <a:ext cx="9417036" cy="4875761"/>
          </a:xfrm>
        </p:spPr>
        <p:txBody>
          <a:bodyPr>
            <a:noAutofit/>
          </a:bodyPr>
          <a:lstStyle/>
          <a:p>
            <a:pPr algn="just"/>
            <a:r>
              <a:rPr lang="en-US" altLang="en-US" sz="1800" dirty="0">
                <a:latin typeface="Arial" panose="020B0604020202020204" pitchFamily="34" charset="0"/>
                <a:cs typeface="Arial" panose="020B0604020202020204" pitchFamily="34" charset="0"/>
              </a:rPr>
              <a:t>While in most areas the DSD was able to deliver as planned, in other areas, the commitments were not fully realized, given the context of the pandemic which has forced us to operate in new ways – notwithstanding the numerous challenges we faced which included; </a:t>
            </a:r>
            <a:r>
              <a:rPr lang="en-US" altLang="en-US" sz="1800" b="1" i="1" dirty="0">
                <a:latin typeface="Arial" panose="020B0604020202020204" pitchFamily="34" charset="0"/>
                <a:cs typeface="Arial" panose="020B0604020202020204" pitchFamily="34" charset="0"/>
              </a:rPr>
              <a:t>(turned these into lessons learnt and built our capacities from these)</a:t>
            </a:r>
            <a:r>
              <a:rPr lang="en-US" altLang="en-US" sz="1800" dirty="0">
                <a:latin typeface="Arial" panose="020B0604020202020204" pitchFamily="34" charset="0"/>
                <a:cs typeface="Arial" panose="020B0604020202020204" pitchFamily="34" charset="0"/>
              </a:rPr>
              <a:t>; </a:t>
            </a:r>
          </a:p>
          <a:p>
            <a:pPr lvl="1" algn="just"/>
            <a:r>
              <a:rPr lang="en-US" altLang="en-US" sz="1800" dirty="0">
                <a:latin typeface="Arial" panose="020B0604020202020204" pitchFamily="34" charset="0"/>
                <a:cs typeface="Arial" panose="020B0604020202020204" pitchFamily="34" charset="0"/>
              </a:rPr>
              <a:t>While we were able to move </a:t>
            </a:r>
            <a:r>
              <a:rPr lang="en-ZA" altLang="en-US" sz="1800" dirty="0">
                <a:latin typeface="Arial" panose="020B0604020202020204" pitchFamily="34" charset="0"/>
                <a:cs typeface="Arial" panose="020B0604020202020204" pitchFamily="34" charset="0"/>
              </a:rPr>
              <a:t>swiftly to provide a wide range of social protection services at the outbreak of COVID-19 and the subsequent </a:t>
            </a:r>
            <a:r>
              <a:rPr lang="en-ZA" altLang="en-US" sz="1800" b="1" dirty="0">
                <a:latin typeface="Arial" panose="020B0604020202020204" pitchFamily="34" charset="0"/>
                <a:cs typeface="Arial" panose="020B0604020202020204" pitchFamily="34" charset="0"/>
              </a:rPr>
              <a:t>rise in social ills and demand for our services</a:t>
            </a:r>
            <a:r>
              <a:rPr lang="en-ZA" altLang="en-US" sz="1800" dirty="0">
                <a:latin typeface="Arial" panose="020B0604020202020204" pitchFamily="34" charset="0"/>
                <a:cs typeface="Arial" panose="020B0604020202020204" pitchFamily="34" charset="0"/>
              </a:rPr>
              <a:t>, the new norm presented serious challenges for us to deliver maximally given </a:t>
            </a:r>
            <a:r>
              <a:rPr lang="en-ZA" altLang="en-US" sz="1800" b="1" dirty="0">
                <a:latin typeface="Arial" panose="020B0604020202020204" pitchFamily="34" charset="0"/>
                <a:cs typeface="Arial" panose="020B0604020202020204" pitchFamily="34" charset="0"/>
              </a:rPr>
              <a:t>the nature of our systems </a:t>
            </a:r>
            <a:r>
              <a:rPr lang="en-ZA" altLang="en-US" sz="1800" dirty="0">
                <a:latin typeface="Arial" panose="020B0604020202020204" pitchFamily="34" charset="0"/>
                <a:cs typeface="Arial" panose="020B0604020202020204" pitchFamily="34" charset="0"/>
              </a:rPr>
              <a:t>that to a large extent </a:t>
            </a:r>
            <a:r>
              <a:rPr lang="en-ZA" altLang="en-US" sz="1800" b="1" dirty="0">
                <a:latin typeface="Arial" panose="020B0604020202020204" pitchFamily="34" charset="0"/>
                <a:cs typeface="Arial" panose="020B0604020202020204" pitchFamily="34" charset="0"/>
              </a:rPr>
              <a:t>are </a:t>
            </a:r>
            <a:r>
              <a:rPr lang="en-ZA" altLang="en-US" sz="1800" b="1" dirty="0" smtClean="0">
                <a:latin typeface="Arial" panose="020B0604020202020204" pitchFamily="34" charset="0"/>
                <a:cs typeface="Arial" panose="020B0604020202020204" pitchFamily="34" charset="0"/>
              </a:rPr>
              <a:t>face-to-face </a:t>
            </a:r>
            <a:r>
              <a:rPr lang="en-ZA" altLang="en-US" sz="1800" b="1" dirty="0">
                <a:latin typeface="Arial" panose="020B0604020202020204" pitchFamily="34" charset="0"/>
                <a:cs typeface="Arial" panose="020B0604020202020204" pitchFamily="34" charset="0"/>
              </a:rPr>
              <a:t>contact services</a:t>
            </a:r>
            <a:r>
              <a:rPr lang="en-ZA" altLang="en-US" sz="1800" dirty="0">
                <a:latin typeface="Arial" panose="020B0604020202020204" pitchFamily="34" charset="0"/>
                <a:cs typeface="Arial" panose="020B0604020202020204" pitchFamily="34" charset="0"/>
              </a:rPr>
              <a:t> and not necessarily automated; </a:t>
            </a:r>
            <a:endParaRPr lang="en-US" altLang="en-US" sz="1800" dirty="0">
              <a:latin typeface="Arial" panose="020B0604020202020204" pitchFamily="34" charset="0"/>
              <a:cs typeface="Arial" panose="020B0604020202020204" pitchFamily="34" charset="0"/>
            </a:endParaRPr>
          </a:p>
          <a:p>
            <a:pPr lvl="1" algn="just"/>
            <a:r>
              <a:rPr lang="en-ZA" sz="1800" dirty="0">
                <a:latin typeface="Arial" panose="020B0604020202020204" pitchFamily="34" charset="0"/>
                <a:cs typeface="Arial" panose="020B0604020202020204" pitchFamily="34" charset="0"/>
              </a:rPr>
              <a:t>An increase of social ills that include </a:t>
            </a:r>
            <a:r>
              <a:rPr lang="en-ZA" sz="1800" b="1" dirty="0">
                <a:latin typeface="Arial" panose="020B0604020202020204" pitchFamily="34" charset="0"/>
                <a:cs typeface="Arial" panose="020B0604020202020204" pitchFamily="34" charset="0"/>
              </a:rPr>
              <a:t>gender-based violence, substance abuse, abuse of children, </a:t>
            </a:r>
            <a:r>
              <a:rPr lang="en-ZA" sz="1800" dirty="0">
                <a:latin typeface="Arial" panose="020B0604020202020204" pitchFamily="34" charset="0"/>
                <a:cs typeface="Arial" panose="020B0604020202020204" pitchFamily="34" charset="0"/>
              </a:rPr>
              <a:t>and many others which were </a:t>
            </a:r>
            <a:r>
              <a:rPr lang="en-ZA" sz="1800" dirty="0" smtClean="0">
                <a:latin typeface="Arial" panose="020B0604020202020204" pitchFamily="34" charset="0"/>
                <a:cs typeface="Arial" panose="020B0604020202020204" pitchFamily="34" charset="0"/>
              </a:rPr>
              <a:t>compounded </a:t>
            </a:r>
            <a:r>
              <a:rPr lang="en-ZA" sz="1800" dirty="0">
                <a:latin typeface="Arial" panose="020B0604020202020204" pitchFamily="34" charset="0"/>
                <a:cs typeface="Arial" panose="020B0604020202020204" pitchFamily="34" charset="0"/>
              </a:rPr>
              <a:t>by the outbreak of COVID-19 pandemic; </a:t>
            </a:r>
          </a:p>
          <a:p>
            <a:pPr lvl="1" algn="just"/>
            <a:r>
              <a:rPr lang="en-US" altLang="en-US" sz="1800" dirty="0">
                <a:latin typeface="Arial" panose="020B0604020202020204" pitchFamily="34" charset="0"/>
                <a:cs typeface="Arial" panose="020B0604020202020204" pitchFamily="34" charset="0"/>
              </a:rPr>
              <a:t>The persistent </a:t>
            </a:r>
            <a:r>
              <a:rPr lang="en-US" altLang="en-US" sz="1800" dirty="0" smtClean="0">
                <a:latin typeface="Arial" panose="020B0604020202020204" pitchFamily="34" charset="0"/>
                <a:cs typeface="Arial" panose="020B0604020202020204" pitchFamily="34" charset="0"/>
              </a:rPr>
              <a:t>and stubborn challenges </a:t>
            </a:r>
            <a:r>
              <a:rPr lang="en-US" altLang="en-US" sz="1800" dirty="0">
                <a:latin typeface="Arial" panose="020B0604020202020204" pitchFamily="34" charset="0"/>
                <a:cs typeface="Arial" panose="020B0604020202020204" pitchFamily="34" charset="0"/>
              </a:rPr>
              <a:t>of </a:t>
            </a:r>
            <a:r>
              <a:rPr lang="en-ZA" sz="1800" b="1" dirty="0">
                <a:latin typeface="Arial" panose="020B0604020202020204" pitchFamily="34" charset="0"/>
                <a:cs typeface="Arial" panose="020B0604020202020204" pitchFamily="34" charset="0"/>
              </a:rPr>
              <a:t>high levels of poverty, unemployment and inequality that continue to overstretch the demand for our services</a:t>
            </a:r>
            <a:r>
              <a:rPr lang="en-ZA" sz="1800" dirty="0">
                <a:latin typeface="Arial" panose="020B0604020202020204" pitchFamily="34" charset="0"/>
                <a:cs typeface="Arial" panose="020B0604020202020204" pitchFamily="34" charset="0"/>
              </a:rPr>
              <a:t>, </a:t>
            </a:r>
            <a:r>
              <a:rPr lang="en-ZA" sz="1800" dirty="0" smtClean="0">
                <a:latin typeface="Arial" panose="020B0604020202020204" pitchFamily="34" charset="0"/>
                <a:cs typeface="Arial" panose="020B0604020202020204" pitchFamily="34" charset="0"/>
              </a:rPr>
              <a:t>especially </a:t>
            </a:r>
            <a:r>
              <a:rPr lang="en-ZA" sz="1800" dirty="0">
                <a:latin typeface="Arial" panose="020B0604020202020204" pitchFamily="34" charset="0"/>
                <a:cs typeface="Arial" panose="020B0604020202020204" pitchFamily="34" charset="0"/>
              </a:rPr>
              <a:t>with regards to the </a:t>
            </a:r>
            <a:r>
              <a:rPr lang="en-ZA" sz="1800" b="1" dirty="0">
                <a:latin typeface="Arial" panose="020B0604020202020204" pitchFamily="34" charset="0"/>
                <a:cs typeface="Arial" panose="020B0604020202020204" pitchFamily="34" charset="0"/>
              </a:rPr>
              <a:t>provision of psychosocial support given the trauma </a:t>
            </a:r>
            <a:r>
              <a:rPr lang="en-ZA" sz="1800" dirty="0">
                <a:latin typeface="Arial" panose="020B0604020202020204" pitchFamily="34" charset="0"/>
                <a:cs typeface="Arial" panose="020B0604020202020204" pitchFamily="34" charset="0"/>
              </a:rPr>
              <a:t>that the pandemic has had on the </a:t>
            </a:r>
            <a:r>
              <a:rPr lang="en-ZA" sz="1800" dirty="0" smtClean="0">
                <a:latin typeface="Arial" panose="020B0604020202020204" pitchFamily="34" charset="0"/>
                <a:cs typeface="Arial" panose="020B0604020202020204" pitchFamily="34" charset="0"/>
              </a:rPr>
              <a:t>general </a:t>
            </a:r>
            <a:r>
              <a:rPr lang="en-ZA" sz="1800" dirty="0">
                <a:latin typeface="Arial" panose="020B0604020202020204" pitchFamily="34" charset="0"/>
                <a:cs typeface="Arial" panose="020B0604020202020204" pitchFamily="34" charset="0"/>
              </a:rPr>
              <a:t>public; </a:t>
            </a:r>
          </a:p>
          <a:p>
            <a:pPr lvl="1" algn="just"/>
            <a:r>
              <a:rPr lang="en-US" sz="1800" dirty="0">
                <a:latin typeface="Arial" panose="020B0604020202020204" pitchFamily="34" charset="0"/>
                <a:cs typeface="Arial" panose="020B0604020202020204" pitchFamily="34" charset="0"/>
              </a:rPr>
              <a:t>The testing of </a:t>
            </a:r>
            <a:r>
              <a:rPr lang="en-US" sz="1800" b="1" dirty="0">
                <a:latin typeface="Arial" panose="020B0604020202020204" pitchFamily="34" charset="0"/>
                <a:cs typeface="Arial" panose="020B0604020202020204" pitchFamily="34" charset="0"/>
              </a:rPr>
              <a:t>our agility/speed to swiftly respond to shocks </a:t>
            </a:r>
            <a:r>
              <a:rPr lang="en-US" sz="1800" dirty="0">
                <a:latin typeface="Arial" panose="020B0604020202020204" pitchFamily="34" charset="0"/>
                <a:cs typeface="Arial" panose="020B0604020202020204" pitchFamily="34" charset="0"/>
              </a:rPr>
              <a:t>and rising need for social services; </a:t>
            </a:r>
            <a:endParaRPr lang="en-ZA" sz="18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4294967295"/>
          </p:nvPr>
        </p:nvSpPr>
        <p:spPr>
          <a:xfrm>
            <a:off x="3146425" y="6078537"/>
            <a:ext cx="2311400" cy="365125"/>
          </a:xfrm>
          <a:prstGeom prst="rect">
            <a:avLst/>
          </a:prstGeom>
        </p:spPr>
        <p:txBody>
          <a:bodyPr/>
          <a:lstStyle/>
          <a:p>
            <a:pPr algn="ctr"/>
            <a:fld id="{E6EDE458-FE5D-A943-8B68-DF1632607E4A}" type="slidenum">
              <a:rPr lang="en-US" b="1"/>
              <a:pPr algn="ctr"/>
              <a:t>4</a:t>
            </a:fld>
            <a:endParaRPr lang="en-US" b="1" dirty="0"/>
          </a:p>
        </p:txBody>
      </p:sp>
    </p:spTree>
    <p:extLst>
      <p:ext uri="{BB962C8B-B14F-4D97-AF65-F5344CB8AC3E}">
        <p14:creationId xmlns:p14="http://schemas.microsoft.com/office/powerpoint/2010/main" xmlns="" val="3822150746"/>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17772E-1674-4A95-9025-50157A1CE339}"/>
              </a:ext>
            </a:extLst>
          </p:cNvPr>
          <p:cNvSpPr>
            <a:spLocks noGrp="1"/>
          </p:cNvSpPr>
          <p:nvPr>
            <p:ph type="title"/>
          </p:nvPr>
        </p:nvSpPr>
        <p:spPr>
          <a:xfrm>
            <a:off x="198120" y="218823"/>
            <a:ext cx="9494520" cy="815974"/>
          </a:xfrm>
          <a:solidFill>
            <a:schemeClr val="accent2">
              <a:lumMod val="60000"/>
              <a:lumOff val="40000"/>
            </a:schemeClr>
          </a:solidFill>
        </p:spPr>
        <p:txBody>
          <a:bodyPr vert="horz" lIns="91440" tIns="45720" rIns="91440" bIns="45720" rtlCol="0" anchor="ctr">
            <a:normAutofit fontScale="90000"/>
          </a:bodyPr>
          <a:lstStyle/>
          <a:p>
            <a:pPr algn="ctr"/>
            <a:r>
              <a:rPr lang="en-ZA" dirty="0">
                <a:latin typeface="Arial Black" panose="020B0A04020102020204" pitchFamily="34" charset="0"/>
              </a:rPr>
              <a:t>REASONS FOR UNDER SPENDING PER PROGRAMME</a:t>
            </a:r>
          </a:p>
        </p:txBody>
      </p:sp>
      <p:sp>
        <p:nvSpPr>
          <p:cNvPr id="3" name="Content Placeholder 2">
            <a:extLst>
              <a:ext uri="{FF2B5EF4-FFF2-40B4-BE49-F238E27FC236}">
                <a16:creationId xmlns:a16="http://schemas.microsoft.com/office/drawing/2014/main" xmlns="" id="{F2D9584B-C957-423E-A50B-6CCFE4B09B57}"/>
              </a:ext>
            </a:extLst>
          </p:cNvPr>
          <p:cNvSpPr>
            <a:spLocks noGrp="1"/>
          </p:cNvSpPr>
          <p:nvPr>
            <p:ph idx="1"/>
          </p:nvPr>
        </p:nvSpPr>
        <p:spPr>
          <a:xfrm>
            <a:off x="22554" y="1034797"/>
            <a:ext cx="9574987" cy="5044134"/>
          </a:xfrm>
        </p:spPr>
        <p:txBody>
          <a:bodyPr>
            <a:noAutofit/>
          </a:bodyPr>
          <a:lstStyle/>
          <a:p>
            <a:r>
              <a:rPr lang="en-ZA" sz="1800" u="sng" dirty="0"/>
              <a:t>P1: Administration – 91% </a:t>
            </a:r>
          </a:p>
          <a:p>
            <a:pPr marL="468313" lvl="1" indent="-285750">
              <a:buFont typeface="Arial" panose="020B0604020202020204" pitchFamily="34" charset="0"/>
              <a:buChar char="−"/>
            </a:pPr>
            <a:r>
              <a:rPr lang="en-GB" sz="1800" dirty="0"/>
              <a:t>Low spending on operational expenditure was a result of lockdown restrictions which reduced travelling costs significantly.</a:t>
            </a:r>
          </a:p>
          <a:p>
            <a:pPr marL="182563" lvl="1" indent="0">
              <a:buNone/>
            </a:pPr>
            <a:endParaRPr lang="en-GB" sz="1800" dirty="0"/>
          </a:p>
          <a:p>
            <a:r>
              <a:rPr lang="en-ZA" sz="1800" u="sng" dirty="0"/>
              <a:t>P2: Social Assistance – 99% </a:t>
            </a:r>
          </a:p>
          <a:p>
            <a:pPr marL="0" indent="0">
              <a:buNone/>
            </a:pPr>
            <a:r>
              <a:rPr lang="en-ZA" sz="1800" dirty="0"/>
              <a:t>      -       The underspending relate mostly to the R350 SRD grant in terms of backpays and appeals cases.</a:t>
            </a:r>
          </a:p>
          <a:p>
            <a:pPr lvl="1">
              <a:buFont typeface="Arial" panose="020B0604020202020204" pitchFamily="34" charset="0"/>
              <a:buChar char="−"/>
            </a:pPr>
            <a:endParaRPr lang="en-ZA" sz="1800" dirty="0"/>
          </a:p>
          <a:p>
            <a:r>
              <a:rPr lang="en-ZA" sz="1800" u="sng" dirty="0"/>
              <a:t>P3: Social Security Policy and Administration – 99.5% </a:t>
            </a:r>
            <a:r>
              <a:rPr lang="en-ZA" sz="1800" dirty="0"/>
              <a:t>Inspectorate</a:t>
            </a:r>
          </a:p>
          <a:p>
            <a:pPr lvl="2" indent="-566738">
              <a:buFont typeface="Arial" panose="020B0604020202020204" pitchFamily="34" charset="0"/>
              <a:buChar char="−"/>
            </a:pPr>
            <a:r>
              <a:rPr lang="en-ZA" sz="1800" dirty="0"/>
              <a:t>The low spending mainly relate in the processing of the Social Assistance Amendment Bill, 2018 in Parliament coupled with the moratorium on filling of posts has hampered the full operationalization of the Inspectorate.</a:t>
            </a:r>
          </a:p>
          <a:p>
            <a:pPr lvl="1">
              <a:buFont typeface="Arial" panose="020B0604020202020204" pitchFamily="34" charset="0"/>
              <a:buChar char="−"/>
            </a:pPr>
            <a:r>
              <a:rPr lang="en-ZA" sz="1800" dirty="0"/>
              <a:t>Appeals Tribunal</a:t>
            </a:r>
          </a:p>
          <a:p>
            <a:pPr lvl="2">
              <a:buFont typeface="Arial" panose="020B0604020202020204" pitchFamily="34" charset="0"/>
              <a:buChar char="−"/>
            </a:pPr>
            <a:r>
              <a:rPr lang="en-GB" sz="1800" dirty="0"/>
              <a:t>The underspending on consultants mainly relate to the drafting of regulations that will support the implementation of the Social Assistance legislation and lesser litigation costs.</a:t>
            </a:r>
          </a:p>
          <a:p>
            <a:pPr lvl="2">
              <a:buFont typeface="Arial" panose="020B0604020202020204" pitchFamily="34" charset="0"/>
              <a:buChar char="−"/>
            </a:pPr>
            <a:endParaRPr lang="en-ZA" sz="1800" dirty="0"/>
          </a:p>
          <a:p>
            <a:pPr lvl="1">
              <a:buFont typeface="Arial" panose="020B0604020202020204" pitchFamily="34" charset="0"/>
              <a:buChar char="−"/>
            </a:pPr>
            <a:endParaRPr lang="en-ZA" sz="1800" dirty="0"/>
          </a:p>
          <a:p>
            <a:pPr marL="371475" lvl="1" indent="0">
              <a:buNone/>
            </a:pPr>
            <a:endParaRPr lang="en-ZA" sz="1800" dirty="0"/>
          </a:p>
        </p:txBody>
      </p:sp>
      <p:sp>
        <p:nvSpPr>
          <p:cNvPr id="4" name="Slide Number Placeholder 6"/>
          <p:cNvSpPr txBox="1">
            <a:spLocks/>
          </p:cNvSpPr>
          <p:nvPr/>
        </p:nvSpPr>
        <p:spPr>
          <a:xfrm>
            <a:off x="3532035" y="6007641"/>
            <a:ext cx="1878013" cy="29666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6EDE458-FE5D-A943-8B68-DF1632607E4A}" type="slidenum">
              <a:rPr lang="en-US" b="1"/>
              <a:pPr algn="ctr"/>
              <a:t>40</a:t>
            </a:fld>
            <a:endParaRPr lang="en-US" b="1" dirty="0"/>
          </a:p>
        </p:txBody>
      </p:sp>
    </p:spTree>
    <p:extLst>
      <p:ext uri="{BB962C8B-B14F-4D97-AF65-F5344CB8AC3E}">
        <p14:creationId xmlns:p14="http://schemas.microsoft.com/office/powerpoint/2010/main" xmlns="" val="39054976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17772E-1674-4A95-9025-50157A1CE339}"/>
              </a:ext>
            </a:extLst>
          </p:cNvPr>
          <p:cNvSpPr>
            <a:spLocks noGrp="1"/>
          </p:cNvSpPr>
          <p:nvPr>
            <p:ph type="title"/>
          </p:nvPr>
        </p:nvSpPr>
        <p:spPr>
          <a:xfrm>
            <a:off x="198120" y="176898"/>
            <a:ext cx="9494520" cy="815974"/>
          </a:xfrm>
          <a:solidFill>
            <a:schemeClr val="accent2">
              <a:lumMod val="60000"/>
              <a:lumOff val="40000"/>
            </a:schemeClr>
          </a:solidFill>
        </p:spPr>
        <p:txBody>
          <a:bodyPr vert="horz" lIns="91440" tIns="45720" rIns="91440" bIns="45720" rtlCol="0" anchor="ctr">
            <a:normAutofit fontScale="90000"/>
          </a:bodyPr>
          <a:lstStyle/>
          <a:p>
            <a:pPr algn="ctr"/>
            <a:r>
              <a:rPr lang="en-ZA" dirty="0">
                <a:latin typeface="Arial Black" panose="020B0A04020102020204" pitchFamily="34" charset="0"/>
              </a:rPr>
              <a:t>REASONS FOR UNDER SPENDING PER PROGRAMME</a:t>
            </a:r>
          </a:p>
        </p:txBody>
      </p:sp>
      <p:sp>
        <p:nvSpPr>
          <p:cNvPr id="3" name="Content Placeholder 2">
            <a:extLst>
              <a:ext uri="{FF2B5EF4-FFF2-40B4-BE49-F238E27FC236}">
                <a16:creationId xmlns:a16="http://schemas.microsoft.com/office/drawing/2014/main" xmlns="" id="{F2D9584B-C957-423E-A50B-6CCFE4B09B57}"/>
              </a:ext>
            </a:extLst>
          </p:cNvPr>
          <p:cNvSpPr>
            <a:spLocks noGrp="1"/>
          </p:cNvSpPr>
          <p:nvPr>
            <p:ph idx="1"/>
          </p:nvPr>
        </p:nvSpPr>
        <p:spPr>
          <a:xfrm>
            <a:off x="198120" y="1181101"/>
            <a:ext cx="9553042" cy="4826539"/>
          </a:xfrm>
        </p:spPr>
        <p:txBody>
          <a:bodyPr>
            <a:normAutofit/>
          </a:bodyPr>
          <a:lstStyle/>
          <a:p>
            <a:r>
              <a:rPr lang="en-ZA" sz="1600" u="sng" dirty="0"/>
              <a:t>P4: Welfare Services Policy Development and Implementation Support – 93.4%</a:t>
            </a:r>
          </a:p>
          <a:p>
            <a:pPr lvl="1">
              <a:buFont typeface="Arial" panose="020B0604020202020204" pitchFamily="34" charset="0"/>
              <a:buChar char="−"/>
            </a:pPr>
            <a:r>
              <a:rPr lang="en-GB" sz="1600" dirty="0"/>
              <a:t>Compensation of Employees </a:t>
            </a:r>
          </a:p>
          <a:p>
            <a:pPr marL="742950" lvl="2" indent="0">
              <a:buNone/>
            </a:pPr>
            <a:r>
              <a:rPr lang="en-GB" sz="1600" dirty="0"/>
              <a:t>Lower than expected spending as a result of the additional allocations received (R124 million) in the adjusted budget for the extension of the 1809 social worker contracts and the employment of the 500 ECD registration support officers. </a:t>
            </a:r>
          </a:p>
          <a:p>
            <a:pPr marL="742950" lvl="2" indent="0">
              <a:buNone/>
            </a:pPr>
            <a:endParaRPr lang="en-GB" sz="1600" dirty="0"/>
          </a:p>
          <a:p>
            <a:pPr lvl="1">
              <a:buFont typeface="Arial" panose="020B0604020202020204" pitchFamily="34" charset="0"/>
              <a:buChar char="−"/>
            </a:pPr>
            <a:r>
              <a:rPr lang="en-GB" sz="1600" dirty="0"/>
              <a:t>Goods and Services </a:t>
            </a:r>
          </a:p>
          <a:p>
            <a:pPr marL="742950" lvl="2" indent="0">
              <a:buNone/>
            </a:pPr>
            <a:r>
              <a:rPr lang="en-GB" sz="1600" dirty="0"/>
              <a:t>Lower than expected spending on travel, venue and advertising which relate to the extended lockdown restrictions. This also influenced and limited community interactions.</a:t>
            </a:r>
          </a:p>
          <a:p>
            <a:pPr marL="0" indent="0">
              <a:buNone/>
            </a:pPr>
            <a:endParaRPr lang="en-ZA" sz="1600" u="sng" dirty="0"/>
          </a:p>
          <a:p>
            <a:r>
              <a:rPr lang="en-ZA" sz="1600" u="sng" dirty="0"/>
              <a:t>P5: Social Policy and Integrated Service Delivery – 92%</a:t>
            </a:r>
          </a:p>
          <a:p>
            <a:pPr lvl="1">
              <a:buFont typeface="Arial" panose="020B0604020202020204" pitchFamily="34" charset="0"/>
              <a:buChar char="−"/>
            </a:pPr>
            <a:r>
              <a:rPr lang="en-GB" sz="1600" dirty="0"/>
              <a:t>Compensation of Employees </a:t>
            </a:r>
          </a:p>
          <a:p>
            <a:pPr marL="742950" lvl="2" indent="0">
              <a:buNone/>
            </a:pPr>
            <a:r>
              <a:rPr lang="en-GB" sz="1600" dirty="0"/>
              <a:t>The low spending relate to the number of current vacancies in this programme. Currently, 9 vacant posts have been recorded of which 4 posts relate to Senior Management Services. </a:t>
            </a:r>
          </a:p>
          <a:p>
            <a:pPr lvl="1">
              <a:buFont typeface="Arial" panose="020B0604020202020204" pitchFamily="34" charset="0"/>
              <a:buChar char="−"/>
            </a:pPr>
            <a:r>
              <a:rPr lang="en-GB" sz="1600" dirty="0"/>
              <a:t>Goods and Services – </a:t>
            </a:r>
          </a:p>
          <a:p>
            <a:pPr lvl="2">
              <a:buFont typeface="Arial" panose="020B0604020202020204" pitchFamily="34" charset="0"/>
              <a:buChar char="−"/>
            </a:pPr>
            <a:r>
              <a:rPr lang="en-GB" sz="1600" dirty="0"/>
              <a:t>Low spending relate to the Covid-19 lockdown restrictions which had a direct impact on traveling and outreach programmes.</a:t>
            </a:r>
          </a:p>
          <a:p>
            <a:endParaRPr lang="en-ZA" sz="1600" u="sng" dirty="0"/>
          </a:p>
        </p:txBody>
      </p:sp>
      <p:sp>
        <p:nvSpPr>
          <p:cNvPr id="4" name="Slide Number Placeholder 6"/>
          <p:cNvSpPr txBox="1">
            <a:spLocks/>
          </p:cNvSpPr>
          <p:nvPr/>
        </p:nvSpPr>
        <p:spPr>
          <a:xfrm>
            <a:off x="3532035" y="6007641"/>
            <a:ext cx="1878013" cy="29666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6EDE458-FE5D-A943-8B68-DF1632607E4A}" type="slidenum">
              <a:rPr lang="en-US" b="1"/>
              <a:pPr algn="ctr"/>
              <a:t>41</a:t>
            </a:fld>
            <a:endParaRPr lang="en-US" b="1" dirty="0"/>
          </a:p>
        </p:txBody>
      </p:sp>
    </p:spTree>
    <p:extLst>
      <p:ext uri="{BB962C8B-B14F-4D97-AF65-F5344CB8AC3E}">
        <p14:creationId xmlns:p14="http://schemas.microsoft.com/office/powerpoint/2010/main" xmlns="" val="21349980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954" y="157094"/>
            <a:ext cx="8915400" cy="396874"/>
          </a:xfrm>
        </p:spPr>
        <p:txBody>
          <a:bodyPr>
            <a:normAutofit fontScale="90000"/>
          </a:bodyPr>
          <a:lstStyle/>
          <a:p>
            <a:pPr algn="ctr" defTabSz="914400" eaLnBrk="1" hangingPunct="1">
              <a:defRPr/>
            </a:pPr>
            <a:r>
              <a:rPr lang="en-ZA" sz="3200" b="1" kern="0" dirty="0">
                <a:solidFill>
                  <a:srgbClr val="000000"/>
                </a:solidFill>
                <a:latin typeface="Arial Black" panose="020B0A04020102020204" pitchFamily="34" charset="0"/>
                <a:ea typeface="ヒラギノ角ゴ Pro W3" charset="-128"/>
                <a:cs typeface="Arial" pitchFamily="34" charset="0"/>
              </a:rPr>
              <a:t>CONCLUSION  </a:t>
            </a:r>
            <a:endParaRPr lang="en-US" sz="3200" b="1" kern="0" dirty="0">
              <a:solidFill>
                <a:srgbClr val="000000"/>
              </a:solidFill>
              <a:latin typeface="Arial Black" panose="020B0A04020102020204" pitchFamily="34" charset="0"/>
              <a:ea typeface="ヒラギノ角ゴ Pro W3" charset="-128"/>
              <a:cs typeface="Arial" pitchFamily="34" charset="0"/>
            </a:endParaRPr>
          </a:p>
        </p:txBody>
      </p:sp>
      <p:sp>
        <p:nvSpPr>
          <p:cNvPr id="3" name="Content Placeholder 2"/>
          <p:cNvSpPr>
            <a:spLocks noGrp="1"/>
          </p:cNvSpPr>
          <p:nvPr>
            <p:ph idx="1"/>
          </p:nvPr>
        </p:nvSpPr>
        <p:spPr>
          <a:xfrm>
            <a:off x="231228" y="561293"/>
            <a:ext cx="9417036" cy="5233451"/>
          </a:xfrm>
        </p:spPr>
        <p:txBody>
          <a:bodyPr>
            <a:noAutofit/>
          </a:bodyPr>
          <a:lstStyle/>
          <a:p>
            <a:pPr algn="just"/>
            <a:r>
              <a:rPr lang="en-ZA" sz="1300" dirty="0" smtClean="0">
                <a:cs typeface="Arial" panose="020B0604020202020204" pitchFamily="34" charset="0"/>
              </a:rPr>
              <a:t>DSD </a:t>
            </a:r>
            <a:r>
              <a:rPr lang="en-ZA" sz="1300" dirty="0">
                <a:cs typeface="Arial" panose="020B0604020202020204" pitchFamily="34" charset="0"/>
              </a:rPr>
              <a:t>recorded a very significant improvement in performance during 2020-2021, where a total of 81% of its set targets were achieved, as compared to 49% achievement of targets in the </a:t>
            </a:r>
            <a:r>
              <a:rPr lang="en-ZA" sz="1300" dirty="0" smtClean="0">
                <a:cs typeface="Arial" panose="020B0604020202020204" pitchFamily="34" charset="0"/>
              </a:rPr>
              <a:t>2019-2020.</a:t>
            </a:r>
            <a:endParaRPr lang="en-ZA" sz="1300" dirty="0">
              <a:cs typeface="Arial" panose="020B0604020202020204" pitchFamily="34" charset="0"/>
            </a:endParaRPr>
          </a:p>
          <a:p>
            <a:pPr algn="just"/>
            <a:r>
              <a:rPr lang="en-ZA" sz="1300" dirty="0" smtClean="0">
                <a:cs typeface="Arial" panose="020B0604020202020204" pitchFamily="34" charset="0"/>
              </a:rPr>
              <a:t>The improvement in performance may be attributed to, among others, Strengthened Governance and Compliance Culture, institutionalised Quarterly Performance Review Sessions. Several Review session were held during 2020-2021 to identify the root causes and agree on corrective actions to ensure that targets are fully achieved.</a:t>
            </a:r>
          </a:p>
          <a:p>
            <a:pPr algn="just"/>
            <a:r>
              <a:rPr lang="en-US" sz="1300" dirty="0" smtClean="0">
                <a:cs typeface="Arial" panose="020B0604020202020204" pitchFamily="34" charset="0"/>
              </a:rPr>
              <a:t>DSD has also improved greatly on its planning and monitoring processes. During development of its plans, particularly the APP, the indicators and targets are subjected to SMART (Specific, Measurable, Attainable, Realistic, Time bound) principles to ensure that all commitments in the APP are achievable. Risks as well as mitigation strategies are identified for all measurable outputs to ensure that if such risks arise, the impact on the delivery of services is minimal. Strict controls are also in place and early warning systems to detect possible risks of non achievements. We have also institutionalized planning across the DSD Portfolio for the first time against a common mantra supported by a Sector APP.   </a:t>
            </a:r>
          </a:p>
          <a:p>
            <a:pPr algn="just"/>
            <a:r>
              <a:rPr lang="en-US" sz="1300" dirty="0" smtClean="0"/>
              <a:t>For </a:t>
            </a:r>
            <a:r>
              <a:rPr lang="en-US" sz="1300" dirty="0"/>
              <a:t>the first </a:t>
            </a:r>
            <a:r>
              <a:rPr lang="en-ZA" sz="1300" dirty="0"/>
              <a:t>time during 2020-2021, we </a:t>
            </a:r>
            <a:r>
              <a:rPr lang="en-US" sz="1300" dirty="0"/>
              <a:t>also developed a Support Services APP (SSAPP). The SSAPP elaborate how support services functions within the Department enable and enhance the internal operational environment for improved efficiencies. The SSAPP brings core and support services closer together and ensures a collective focus on service delivery – this, like the complete core APP are linked to managers performance agreements. </a:t>
            </a:r>
            <a:endParaRPr lang="en-ZA" sz="1300" dirty="0">
              <a:cs typeface="Arial" panose="020B0604020202020204" pitchFamily="34" charset="0"/>
            </a:endParaRPr>
          </a:p>
          <a:p>
            <a:pPr lvl="0" algn="just"/>
            <a:r>
              <a:rPr lang="en-ZA" sz="1300" dirty="0"/>
              <a:t>These efforts towards improved planning were demonstrated through an improved APP for the 2021-22 which shows how we want to operate </a:t>
            </a:r>
            <a:r>
              <a:rPr lang="en-ZA" sz="1300" dirty="0" smtClean="0"/>
              <a:t>differently </a:t>
            </a:r>
            <a:r>
              <a:rPr lang="en-ZA" sz="1300" dirty="0"/>
              <a:t>(SMARTER) in the new F/Y, having made a number of significant shifts towards improving performance. </a:t>
            </a:r>
          </a:p>
          <a:p>
            <a:pPr algn="just"/>
            <a:r>
              <a:rPr lang="en-ZA" sz="1300" dirty="0"/>
              <a:t>We continue to implement our </a:t>
            </a:r>
            <a:r>
              <a:rPr lang="en-ZA" sz="1300" dirty="0" smtClean="0"/>
              <a:t>interventions </a:t>
            </a:r>
            <a:r>
              <a:rPr lang="en-ZA" sz="1300" dirty="0"/>
              <a:t>in a Portfolio Approach in order to consolidate and strengthen our efforts of improving the quality of life of our people. </a:t>
            </a:r>
          </a:p>
          <a:p>
            <a:pPr algn="just"/>
            <a:r>
              <a:rPr lang="en-ZA" sz="1300" dirty="0">
                <a:latin typeface="Arial" panose="020B0604020202020204" pitchFamily="34" charset="0"/>
                <a:cs typeface="Arial" panose="020B0604020202020204" pitchFamily="34" charset="0"/>
              </a:rPr>
              <a:t>We continue take the lessons learnt and </a:t>
            </a:r>
            <a:r>
              <a:rPr lang="en-US" sz="1300" dirty="0">
                <a:latin typeface="Arial" panose="020B0604020202020204" pitchFamily="34" charset="0"/>
                <a:ea typeface="ヒラギノ角ゴ Pro W3" pitchFamily="1" charset="-128"/>
                <a:cs typeface="Arial" panose="020B0604020202020204" pitchFamily="34" charset="0"/>
              </a:rPr>
              <a:t>find innovative ways to be much more agile and more </a:t>
            </a:r>
            <a:r>
              <a:rPr lang="en-ZA" sz="1300" dirty="0">
                <a:latin typeface="Arial" panose="020B0604020202020204" pitchFamily="34" charset="0"/>
                <a:ea typeface="ヒラギノ角ゴ Pro W3" pitchFamily="1" charset="-128"/>
                <a:cs typeface="Arial" panose="020B0604020202020204" pitchFamily="34" charset="0"/>
              </a:rPr>
              <a:t>responsive to the high demand our services</a:t>
            </a:r>
            <a:r>
              <a:rPr lang="en-US" sz="1300" dirty="0">
                <a:latin typeface="Arial" panose="020B0604020202020204" pitchFamily="34" charset="0"/>
                <a:ea typeface="ヒラギノ角ゴ Pro W3" pitchFamily="1" charset="-128"/>
                <a:cs typeface="Arial" panose="020B0604020202020204" pitchFamily="34" charset="0"/>
              </a:rPr>
              <a:t>.</a:t>
            </a:r>
          </a:p>
          <a:p>
            <a:pPr algn="just"/>
            <a:r>
              <a:rPr lang="en-US" sz="1300" dirty="0">
                <a:latin typeface="Arial" panose="020B0604020202020204" pitchFamily="34" charset="0"/>
                <a:ea typeface="ヒラギノ角ゴ Pro W3" pitchFamily="1" charset="-128"/>
                <a:cs typeface="Arial" panose="020B0604020202020204" pitchFamily="34" charset="0"/>
              </a:rPr>
              <a:t>We remain committed to improving the wellbeing of every South African Citizen through our support measures, many of which we view as investments towards unlocking the potential of citizens to make them self </a:t>
            </a:r>
            <a:r>
              <a:rPr lang="en-US" sz="1300" dirty="0" smtClean="0">
                <a:latin typeface="Arial" panose="020B0604020202020204" pitchFamily="34" charset="0"/>
                <a:ea typeface="ヒラギノ角ゴ Pro W3" pitchFamily="1" charset="-128"/>
                <a:cs typeface="Arial" panose="020B0604020202020204" pitchFamily="34" charset="0"/>
              </a:rPr>
              <a:t>sufficient</a:t>
            </a:r>
            <a:r>
              <a:rPr lang="en-US" sz="1300" dirty="0">
                <a:latin typeface="Arial" panose="020B0604020202020204" pitchFamily="34" charset="0"/>
                <a:ea typeface="ヒラギノ角ゴ Pro W3" pitchFamily="1" charset="-128"/>
                <a:cs typeface="Arial" panose="020B0604020202020204" pitchFamily="34" charset="0"/>
              </a:rPr>
              <a:t>. </a:t>
            </a:r>
          </a:p>
          <a:p>
            <a:pPr algn="just"/>
            <a:endParaRPr lang="en-ZA" sz="1300" dirty="0"/>
          </a:p>
          <a:p>
            <a:pPr algn="just"/>
            <a:endParaRPr lang="en-US" altLang="en-US" sz="1300" dirty="0">
              <a:cs typeface="Arial" panose="020B0604020202020204" pitchFamily="34" charset="0"/>
            </a:endParaRPr>
          </a:p>
          <a:p>
            <a:pPr algn="just"/>
            <a:endParaRPr lang="en-ZA" sz="1300" dirty="0">
              <a:cs typeface="Arial" panose="020B0604020202020204" pitchFamily="34" charset="0"/>
            </a:endParaRPr>
          </a:p>
        </p:txBody>
      </p:sp>
      <p:sp>
        <p:nvSpPr>
          <p:cNvPr id="6" name="Slide Number Placeholder 5"/>
          <p:cNvSpPr>
            <a:spLocks noGrp="1"/>
          </p:cNvSpPr>
          <p:nvPr>
            <p:ph type="sldNum" sz="quarter" idx="4294967295"/>
          </p:nvPr>
        </p:nvSpPr>
        <p:spPr>
          <a:xfrm>
            <a:off x="3146425" y="6078537"/>
            <a:ext cx="2311400" cy="365125"/>
          </a:xfrm>
          <a:prstGeom prst="rect">
            <a:avLst/>
          </a:prstGeom>
        </p:spPr>
        <p:txBody>
          <a:bodyPr/>
          <a:lstStyle/>
          <a:p>
            <a:pPr algn="ctr"/>
            <a:fld id="{E6EDE458-FE5D-A943-8B68-DF1632607E4A}" type="slidenum">
              <a:rPr lang="en-US" b="1"/>
              <a:pPr algn="ctr"/>
              <a:t>42</a:t>
            </a:fld>
            <a:endParaRPr lang="en-US" b="1" dirty="0"/>
          </a:p>
        </p:txBody>
      </p:sp>
    </p:spTree>
    <p:extLst>
      <p:ext uri="{BB962C8B-B14F-4D97-AF65-F5344CB8AC3E}">
        <p14:creationId xmlns:p14="http://schemas.microsoft.com/office/powerpoint/2010/main" xmlns="" val="114822407"/>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52227" name="Slide Number Placeholder 5"/>
          <p:cNvSpPr>
            <a:spLocks noGrp="1"/>
          </p:cNvSpPr>
          <p:nvPr>
            <p:ph type="sldNum" sz="quarter" idx="4294967295"/>
          </p:nvPr>
        </p:nvSpPr>
        <p:spPr>
          <a:xfrm>
            <a:off x="3025140" y="6102349"/>
            <a:ext cx="23114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954">
                <a:solidFill>
                  <a:schemeClr val="tx1"/>
                </a:solidFill>
                <a:latin typeface="Times New Roman" panose="02020603050405020304" pitchFamily="18" charset="0"/>
                <a:ea typeface="ヒラギノ角ゴ Pro W3" pitchFamily="1" charset="-128"/>
              </a:defRPr>
            </a:lvl1pPr>
            <a:lvl2pPr marL="685817" indent="-263776">
              <a:spcBef>
                <a:spcPct val="20000"/>
              </a:spcBef>
              <a:buChar char="–"/>
              <a:defRPr sz="2585">
                <a:solidFill>
                  <a:schemeClr val="tx1"/>
                </a:solidFill>
                <a:latin typeface="Times New Roman" panose="02020603050405020304" pitchFamily="18" charset="0"/>
                <a:ea typeface="ヒラギノ角ゴ Pro W3" pitchFamily="1" charset="-128"/>
              </a:defRPr>
            </a:lvl2pPr>
            <a:lvl3pPr marL="1055103" indent="-211021">
              <a:spcBef>
                <a:spcPct val="20000"/>
              </a:spcBef>
              <a:buChar char="•"/>
              <a:defRPr sz="2215">
                <a:solidFill>
                  <a:schemeClr val="tx1"/>
                </a:solidFill>
                <a:latin typeface="Times New Roman" panose="02020603050405020304" pitchFamily="18" charset="0"/>
                <a:ea typeface="ヒラギノ角ゴ Pro W3" pitchFamily="1" charset="-128"/>
              </a:defRPr>
            </a:lvl3pPr>
            <a:lvl4pPr marL="1477145" indent="-211021">
              <a:spcBef>
                <a:spcPct val="20000"/>
              </a:spcBef>
              <a:buChar char="–"/>
              <a:defRPr sz="1846">
                <a:solidFill>
                  <a:schemeClr val="tx1"/>
                </a:solidFill>
                <a:latin typeface="Times New Roman" panose="02020603050405020304" pitchFamily="18" charset="0"/>
                <a:ea typeface="ヒラギノ角ゴ Pro W3" pitchFamily="1" charset="-128"/>
              </a:defRPr>
            </a:lvl4pPr>
            <a:lvl5pPr marL="1899186" indent="-211021">
              <a:spcBef>
                <a:spcPct val="20000"/>
              </a:spcBef>
              <a:buChar char="»"/>
              <a:defRPr sz="1846">
                <a:solidFill>
                  <a:schemeClr val="tx1"/>
                </a:solidFill>
                <a:latin typeface="Times New Roman" panose="02020603050405020304" pitchFamily="18" charset="0"/>
                <a:ea typeface="ヒラギノ角ゴ Pro W3" pitchFamily="1" charset="-128"/>
              </a:defRPr>
            </a:lvl5pPr>
            <a:lvl6pPr marL="2321227" indent="-211021" eaLnBrk="0" fontAlgn="base" hangingPunct="0">
              <a:spcBef>
                <a:spcPct val="20000"/>
              </a:spcBef>
              <a:spcAft>
                <a:spcPct val="0"/>
              </a:spcAft>
              <a:buChar char="»"/>
              <a:defRPr sz="1846">
                <a:solidFill>
                  <a:schemeClr val="tx1"/>
                </a:solidFill>
                <a:latin typeface="Times New Roman" panose="02020603050405020304" pitchFamily="18" charset="0"/>
                <a:ea typeface="ヒラギノ角ゴ Pro W3" pitchFamily="1" charset="-128"/>
              </a:defRPr>
            </a:lvl6pPr>
            <a:lvl7pPr marL="2743269" indent="-211021" eaLnBrk="0" fontAlgn="base" hangingPunct="0">
              <a:spcBef>
                <a:spcPct val="20000"/>
              </a:spcBef>
              <a:spcAft>
                <a:spcPct val="0"/>
              </a:spcAft>
              <a:buChar char="»"/>
              <a:defRPr sz="1846">
                <a:solidFill>
                  <a:schemeClr val="tx1"/>
                </a:solidFill>
                <a:latin typeface="Times New Roman" panose="02020603050405020304" pitchFamily="18" charset="0"/>
                <a:ea typeface="ヒラギノ角ゴ Pro W3" pitchFamily="1" charset="-128"/>
              </a:defRPr>
            </a:lvl7pPr>
            <a:lvl8pPr marL="3165310" indent="-211021" eaLnBrk="0" fontAlgn="base" hangingPunct="0">
              <a:spcBef>
                <a:spcPct val="20000"/>
              </a:spcBef>
              <a:spcAft>
                <a:spcPct val="0"/>
              </a:spcAft>
              <a:buChar char="»"/>
              <a:defRPr sz="1846">
                <a:solidFill>
                  <a:schemeClr val="tx1"/>
                </a:solidFill>
                <a:latin typeface="Times New Roman" panose="02020603050405020304" pitchFamily="18" charset="0"/>
                <a:ea typeface="ヒラギノ角ゴ Pro W3" pitchFamily="1" charset="-128"/>
              </a:defRPr>
            </a:lvl8pPr>
            <a:lvl9pPr marL="3587351" indent="-211021" eaLnBrk="0" fontAlgn="base" hangingPunct="0">
              <a:spcBef>
                <a:spcPct val="20000"/>
              </a:spcBef>
              <a:spcAft>
                <a:spcPct val="0"/>
              </a:spcAft>
              <a:buChar char="»"/>
              <a:defRPr sz="1846">
                <a:solidFill>
                  <a:schemeClr val="tx1"/>
                </a:solidFill>
                <a:latin typeface="Times New Roman" panose="02020603050405020304" pitchFamily="18" charset="0"/>
                <a:ea typeface="ヒラギノ角ゴ Pro W3" pitchFamily="1" charset="-128"/>
              </a:defRPr>
            </a:lvl9pPr>
          </a:lstStyle>
          <a:p>
            <a:pPr algn="ctr">
              <a:spcBef>
                <a:spcPct val="0"/>
              </a:spcBef>
              <a:buFontTx/>
              <a:buNone/>
            </a:pPr>
            <a:fld id="{55802C83-81D1-481A-98EA-77A2C7F12B3E}" type="slidenum">
              <a:rPr lang="en-US" altLang="en-US" sz="1800" b="1">
                <a:latin typeface="+mn-lt"/>
              </a:rPr>
              <a:pPr algn="ctr">
                <a:spcBef>
                  <a:spcPct val="0"/>
                </a:spcBef>
                <a:buFontTx/>
                <a:buNone/>
              </a:pPr>
              <a:t>43</a:t>
            </a:fld>
            <a:endParaRPr lang="en-US" altLang="en-US" sz="1800" b="1" dirty="0">
              <a:latin typeface="+mn-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1000" y="244518"/>
            <a:ext cx="9144000" cy="5205046"/>
          </a:xfrm>
          <a:prstGeom prst="rect">
            <a:avLst/>
          </a:prstGeom>
        </p:spPr>
      </p:pic>
    </p:spTree>
    <p:extLst>
      <p:ext uri="{BB962C8B-B14F-4D97-AF65-F5344CB8AC3E}">
        <p14:creationId xmlns:p14="http://schemas.microsoft.com/office/powerpoint/2010/main" xmlns="" val="394959382"/>
      </p:ext>
    </p:extLst>
  </p:cSld>
  <p:clrMapOvr>
    <a:overrideClrMapping bg1="lt1" tx1="dk1" bg2="lt2" tx2="dk2" accent1="accent1" accent2="accent2" accent3="accent3" accent4="accent4" accent5="accent5" accent6="accent6" hlink="hlink" folHlink="folHlink"/>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516" y="74673"/>
            <a:ext cx="8986982" cy="419709"/>
          </a:xfrm>
        </p:spPr>
        <p:txBody>
          <a:bodyPr>
            <a:normAutofit fontScale="90000"/>
          </a:bodyPr>
          <a:lstStyle/>
          <a:p>
            <a:pPr algn="ctr"/>
            <a:r>
              <a:rPr lang="en-US" dirty="0">
                <a:latin typeface="Arial Black" panose="020B0A04020102020204" pitchFamily="34" charset="0"/>
              </a:rPr>
              <a:t>CONTEXUAL ANALYSIS 3</a:t>
            </a:r>
            <a:endParaRPr lang="en-ZA" dirty="0">
              <a:latin typeface="Arial Black" panose="020B0A04020102020204" pitchFamily="34" charset="0"/>
            </a:endParaRPr>
          </a:p>
        </p:txBody>
      </p:sp>
      <p:sp>
        <p:nvSpPr>
          <p:cNvPr id="3" name="Content Placeholder 2"/>
          <p:cNvSpPr>
            <a:spLocks noGrp="1"/>
          </p:cNvSpPr>
          <p:nvPr>
            <p:ph idx="1"/>
          </p:nvPr>
        </p:nvSpPr>
        <p:spPr>
          <a:xfrm>
            <a:off x="130629" y="421937"/>
            <a:ext cx="9458869" cy="5954800"/>
          </a:xfrm>
          <a:noFill/>
        </p:spPr>
        <p:txBody>
          <a:bodyPr>
            <a:noAutofit/>
          </a:bodyPr>
          <a:lstStyle/>
          <a:p>
            <a:pPr algn="just">
              <a:lnSpc>
                <a:spcPct val="100000"/>
              </a:lnSpc>
              <a:spcBef>
                <a:spcPts val="0"/>
              </a:spcBef>
            </a:pPr>
            <a:r>
              <a:rPr lang="en-GB" sz="1600" dirty="0">
                <a:ea typeface="Calibri" panose="020F0502020204030204" pitchFamily="34" charset="0"/>
                <a:cs typeface="Times New Roman" panose="02020603050405020304" pitchFamily="18" charset="0"/>
              </a:rPr>
              <a:t>While 11 annual targets were not achieved during 2020/2021, </a:t>
            </a:r>
            <a:r>
              <a:rPr lang="en-GB" sz="1600" b="1" dirty="0">
                <a:ea typeface="Calibri" panose="020F0502020204030204" pitchFamily="34" charset="0"/>
                <a:cs typeface="Times New Roman" panose="02020603050405020304" pitchFamily="18" charset="0"/>
              </a:rPr>
              <a:t>only 8 </a:t>
            </a:r>
            <a:r>
              <a:rPr lang="en-GB" sz="1600" i="1" dirty="0">
                <a:ea typeface="Calibri" panose="020F0502020204030204" pitchFamily="34" charset="0"/>
                <a:cs typeface="Times New Roman" panose="02020603050405020304" pitchFamily="18" charset="0"/>
              </a:rPr>
              <a:t>(with the remaining 3 were achieved days after the end of </a:t>
            </a:r>
            <a:r>
              <a:rPr lang="en-GB" sz="1600" i="1" dirty="0" smtClean="0">
                <a:ea typeface="Calibri" panose="020F0502020204030204" pitchFamily="34" charset="0"/>
                <a:cs typeface="Times New Roman" panose="02020603050405020304" pitchFamily="18" charset="0"/>
              </a:rPr>
              <a:t>the reporting </a:t>
            </a:r>
            <a:r>
              <a:rPr lang="en-GB" sz="1600" i="1" dirty="0">
                <a:ea typeface="Calibri" panose="020F0502020204030204" pitchFamily="34" charset="0"/>
                <a:cs typeface="Times New Roman" panose="02020603050405020304" pitchFamily="18" charset="0"/>
              </a:rPr>
              <a:t>period) </a:t>
            </a:r>
            <a:r>
              <a:rPr lang="en-GB" sz="1600" b="1" dirty="0">
                <a:ea typeface="Calibri" panose="020F0502020204030204" pitchFamily="34" charset="0"/>
                <a:cs typeface="Times New Roman" panose="02020603050405020304" pitchFamily="18" charset="0"/>
              </a:rPr>
              <a:t>of these were carried over to 2021/22 APP,</a:t>
            </a:r>
            <a:r>
              <a:rPr lang="en-GB" sz="1600" dirty="0">
                <a:ea typeface="Calibri" panose="020F0502020204030204" pitchFamily="34" charset="0"/>
                <a:cs typeface="Times New Roman" panose="02020603050405020304" pitchFamily="18" charset="0"/>
              </a:rPr>
              <a:t> to ensure continuity of critical policies and legislation to enable enhanced service delivery;  These include among others:</a:t>
            </a:r>
          </a:p>
          <a:p>
            <a:pPr lvl="1" algn="just">
              <a:lnSpc>
                <a:spcPct val="100000"/>
              </a:lnSpc>
              <a:spcBef>
                <a:spcPts val="0"/>
              </a:spcBef>
            </a:pPr>
            <a:r>
              <a:rPr lang="en-US" sz="1600" b="1" dirty="0">
                <a:cs typeface="Arial" panose="020B0604020202020204" pitchFamily="34" charset="0"/>
              </a:rPr>
              <a:t>Information Management Systems and Technology (</a:t>
            </a:r>
            <a:r>
              <a:rPr lang="en-GB" sz="1600" b="1" dirty="0"/>
              <a:t>IMST)</a:t>
            </a:r>
            <a:r>
              <a:rPr lang="en-GB" sz="1600" dirty="0"/>
              <a:t>: </a:t>
            </a:r>
            <a:r>
              <a:rPr lang="en-GB" sz="1600" b="1" dirty="0"/>
              <a:t>(x2)</a:t>
            </a:r>
          </a:p>
          <a:p>
            <a:pPr lvl="2" algn="just">
              <a:lnSpc>
                <a:spcPct val="100000"/>
              </a:lnSpc>
              <a:spcBef>
                <a:spcPts val="0"/>
              </a:spcBef>
            </a:pPr>
            <a:r>
              <a:rPr lang="en-GB" sz="1600" dirty="0"/>
              <a:t>Development of the Substance Abuse System into Social Development Integrated Case Management System; </a:t>
            </a:r>
          </a:p>
          <a:p>
            <a:pPr lvl="2" algn="just">
              <a:lnSpc>
                <a:spcPct val="100000"/>
              </a:lnSpc>
              <a:spcBef>
                <a:spcPts val="0"/>
              </a:spcBef>
            </a:pPr>
            <a:r>
              <a:rPr lang="en-GB" sz="1600" dirty="0"/>
              <a:t>Integration of Victim Empowerment Programme and Gender Based Violence systems;</a:t>
            </a:r>
          </a:p>
          <a:p>
            <a:pPr lvl="1" algn="just">
              <a:lnSpc>
                <a:spcPct val="100000"/>
              </a:lnSpc>
              <a:spcBef>
                <a:spcPts val="0"/>
              </a:spcBef>
            </a:pPr>
            <a:r>
              <a:rPr lang="en-ZA" sz="1600" b="1" dirty="0">
                <a:cs typeface="Arial" panose="020B0604020202020204" pitchFamily="34" charset="0"/>
              </a:rPr>
              <a:t>Social Assistance  </a:t>
            </a:r>
          </a:p>
          <a:p>
            <a:pPr lvl="2" algn="just">
              <a:lnSpc>
                <a:spcPct val="100000"/>
              </a:lnSpc>
              <a:spcBef>
                <a:spcPts val="0"/>
              </a:spcBef>
            </a:pPr>
            <a:r>
              <a:rPr lang="en-ZA" sz="1600" dirty="0"/>
              <a:t>Monthly payment of social grant beneficiaries as administered and paid by SASSA on behalf of DSD;</a:t>
            </a:r>
            <a:endParaRPr lang="en-GB" sz="1600" dirty="0"/>
          </a:p>
          <a:p>
            <a:pPr lvl="1" algn="just">
              <a:lnSpc>
                <a:spcPct val="100000"/>
              </a:lnSpc>
              <a:spcBef>
                <a:spcPts val="0"/>
              </a:spcBef>
            </a:pPr>
            <a:r>
              <a:rPr lang="en-US" sz="1600" b="1" dirty="0">
                <a:cs typeface="Arial" panose="020B0604020202020204" pitchFamily="34" charset="0"/>
              </a:rPr>
              <a:t>Professional Social Services (x2)</a:t>
            </a:r>
          </a:p>
          <a:p>
            <a:pPr lvl="2" algn="just">
              <a:lnSpc>
                <a:spcPct val="100000"/>
              </a:lnSpc>
              <a:spcBef>
                <a:spcPts val="0"/>
              </a:spcBef>
            </a:pPr>
            <a:r>
              <a:rPr lang="en-GB" sz="1600" dirty="0"/>
              <a:t>Submitting the </a:t>
            </a:r>
            <a:r>
              <a:rPr lang="en-ZA" sz="1600" dirty="0"/>
              <a:t>Social Service Practitioners Bill to Cabinet; </a:t>
            </a:r>
          </a:p>
          <a:p>
            <a:pPr lvl="2" algn="just">
              <a:lnSpc>
                <a:spcPct val="100000"/>
              </a:lnSpc>
              <a:spcBef>
                <a:spcPts val="0"/>
              </a:spcBef>
            </a:pPr>
            <a:r>
              <a:rPr lang="en-ZA" sz="1600" dirty="0"/>
              <a:t>Amendment of the Older Persons Amendment Bill amended; </a:t>
            </a:r>
          </a:p>
          <a:p>
            <a:pPr lvl="1" algn="just">
              <a:lnSpc>
                <a:spcPct val="100000"/>
              </a:lnSpc>
              <a:spcBef>
                <a:spcPts val="0"/>
              </a:spcBef>
            </a:pPr>
            <a:r>
              <a:rPr lang="en-US" sz="1600" b="1" dirty="0">
                <a:cs typeface="Arial" panose="020B0604020202020204" pitchFamily="34" charset="0"/>
              </a:rPr>
              <a:t>Population and Development</a:t>
            </a:r>
            <a:r>
              <a:rPr lang="en-ZA" sz="1600" dirty="0">
                <a:cs typeface="Arial" panose="020B0604020202020204" pitchFamily="34" charset="0"/>
              </a:rPr>
              <a:t> </a:t>
            </a:r>
          </a:p>
          <a:p>
            <a:pPr lvl="2" algn="just">
              <a:lnSpc>
                <a:spcPct val="100000"/>
              </a:lnSpc>
              <a:spcBef>
                <a:spcPts val="0"/>
              </a:spcBef>
            </a:pPr>
            <a:r>
              <a:rPr lang="en-ZA" sz="1600" dirty="0"/>
              <a:t>Research Report</a:t>
            </a:r>
            <a:r>
              <a:rPr lang="en-US" sz="1600" dirty="0"/>
              <a:t> on Youth perception survey on Socio-economic, health, and gender on Impact of COVID-19;  </a:t>
            </a:r>
          </a:p>
          <a:p>
            <a:pPr lvl="1" algn="just">
              <a:lnSpc>
                <a:spcPct val="100000"/>
              </a:lnSpc>
              <a:spcBef>
                <a:spcPts val="0"/>
              </a:spcBef>
            </a:pPr>
            <a:r>
              <a:rPr lang="en-US" sz="1600" b="1" dirty="0">
                <a:cs typeface="Arial" panose="020B0604020202020204" pitchFamily="34" charset="0"/>
              </a:rPr>
              <a:t>Services to Persons with Disabilities (x2) </a:t>
            </a:r>
          </a:p>
          <a:p>
            <a:pPr lvl="2" algn="just">
              <a:lnSpc>
                <a:spcPct val="100000"/>
              </a:lnSpc>
              <a:spcBef>
                <a:spcPts val="0"/>
              </a:spcBef>
            </a:pPr>
            <a:r>
              <a:rPr lang="en-ZA" sz="1600" dirty="0"/>
              <a:t>Submission of the Policy on Social Development Services to Persons with Disabilities to Cabinet for approval; </a:t>
            </a:r>
          </a:p>
          <a:p>
            <a:pPr lvl="2" algn="just">
              <a:lnSpc>
                <a:spcPct val="100000"/>
              </a:lnSpc>
              <a:spcBef>
                <a:spcPts val="0"/>
              </a:spcBef>
            </a:pPr>
            <a:r>
              <a:rPr lang="en-ZA" sz="1600" dirty="0"/>
              <a:t>Submission of the Guidelines on Respite care services for Families of children and Persons with disabilities for approval and implementation; </a:t>
            </a:r>
          </a:p>
        </p:txBody>
      </p:sp>
      <p:sp>
        <p:nvSpPr>
          <p:cNvPr id="5" name="Slide Number Placeholder 5"/>
          <p:cNvSpPr txBox="1">
            <a:spLocks/>
          </p:cNvSpPr>
          <p:nvPr/>
        </p:nvSpPr>
        <p:spPr>
          <a:xfrm>
            <a:off x="3146425" y="6078537"/>
            <a:ext cx="2311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6EDE458-FE5D-A943-8B68-DF1632607E4A}" type="slidenum">
              <a:rPr lang="en-US" b="1" smtClean="0"/>
              <a:pPr algn="ctr"/>
              <a:t>5</a:t>
            </a:fld>
            <a:endParaRPr lang="en-US" b="1" dirty="0"/>
          </a:p>
        </p:txBody>
      </p:sp>
    </p:spTree>
    <p:extLst>
      <p:ext uri="{BB962C8B-B14F-4D97-AF65-F5344CB8AC3E}">
        <p14:creationId xmlns:p14="http://schemas.microsoft.com/office/powerpoint/2010/main" xmlns="" val="1617448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r>
            <a:br>
              <a:rPr lang="en-US" dirty="0"/>
            </a:br>
            <a:r>
              <a:rPr lang="en-US" dirty="0"/>
              <a:t/>
            </a:r>
            <a:br>
              <a:rPr lang="en-US" dirty="0"/>
            </a:br>
            <a:endParaRPr lang="en-US" dirty="0"/>
          </a:p>
        </p:txBody>
      </p:sp>
      <p:sp>
        <p:nvSpPr>
          <p:cNvPr id="4" name="TextBox 3"/>
          <p:cNvSpPr txBox="1"/>
          <p:nvPr/>
        </p:nvSpPr>
        <p:spPr>
          <a:xfrm>
            <a:off x="3683725" y="0"/>
            <a:ext cx="6522720" cy="369332"/>
          </a:xfrm>
          <a:prstGeom prst="rect">
            <a:avLst/>
          </a:prstGeom>
          <a:noFill/>
        </p:spPr>
        <p:txBody>
          <a:bodyPr wrap="square" rtlCol="0">
            <a:spAutoFit/>
          </a:bodyPr>
          <a:lstStyle/>
          <a:p>
            <a:endParaRPr lang="en-US" dirty="0">
              <a:solidFill>
                <a:prstClr val="black"/>
              </a:solidFill>
            </a:endParaRPr>
          </a:p>
        </p:txBody>
      </p:sp>
      <p:sp>
        <p:nvSpPr>
          <p:cNvPr id="6" name="Rectangle 1"/>
          <p:cNvSpPr>
            <a:spLocks noChangeArrowheads="1"/>
          </p:cNvSpPr>
          <p:nvPr/>
        </p:nvSpPr>
        <p:spPr bwMode="auto">
          <a:xfrm>
            <a:off x="604203" y="1466219"/>
            <a:ext cx="223138"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100" b="1" dirty="0">
                <a:solidFill>
                  <a:srgbClr val="000000"/>
                </a:solidFill>
                <a:ea typeface="Calibri" panose="020F0502020204030204" pitchFamily="34" charset="0"/>
                <a:cs typeface="Calibri" panose="020F0502020204030204" pitchFamily="34" charset="0"/>
              </a:rPr>
              <a:t> </a:t>
            </a:r>
            <a:endParaRPr lang="en-US" altLang="en-US" dirty="0">
              <a:solidFill>
                <a:prstClr val="black"/>
              </a:solidFill>
            </a:endParaRPr>
          </a:p>
        </p:txBody>
      </p:sp>
      <p:sp>
        <p:nvSpPr>
          <p:cNvPr id="7" name="Rectangle 6"/>
          <p:cNvSpPr/>
          <p:nvPr/>
        </p:nvSpPr>
        <p:spPr>
          <a:xfrm>
            <a:off x="514951" y="289890"/>
            <a:ext cx="8932243" cy="492443"/>
          </a:xfrm>
          <a:prstGeom prst="rect">
            <a:avLst/>
          </a:prstGeom>
        </p:spPr>
        <p:txBody>
          <a:bodyPr wrap="square">
            <a:spAutoFit/>
          </a:bodyPr>
          <a:lstStyle/>
          <a:p>
            <a:pPr algn="ctr"/>
            <a:r>
              <a:rPr lang="en-ZA" altLang="en-US" sz="2600" b="1" kern="0" dirty="0">
                <a:solidFill>
                  <a:srgbClr val="000000"/>
                </a:solidFill>
                <a:latin typeface="Arial Black" panose="020B0A04020102020204" pitchFamily="34" charset="0"/>
                <a:ea typeface="ヒラギノ角ゴ Pro W3" pitchFamily="1" charset="-128"/>
              </a:rPr>
              <a:t>ACHIEVEMENT OF TARGETS PER PROGRAMME</a:t>
            </a:r>
            <a:endParaRPr lang="en-ZA" sz="2600" dirty="0">
              <a:solidFill>
                <a:prstClr val="black"/>
              </a:solidFill>
            </a:endParaRPr>
          </a:p>
        </p:txBody>
      </p:sp>
      <p:graphicFrame>
        <p:nvGraphicFramePr>
          <p:cNvPr id="8" name="Table 7"/>
          <p:cNvGraphicFramePr>
            <a:graphicFrameLocks noGrp="1"/>
          </p:cNvGraphicFramePr>
          <p:nvPr>
            <p:extLst/>
          </p:nvPr>
        </p:nvGraphicFramePr>
        <p:xfrm>
          <a:off x="261257" y="907868"/>
          <a:ext cx="9185936" cy="4591978"/>
        </p:xfrm>
        <a:graphic>
          <a:graphicData uri="http://schemas.openxmlformats.org/drawingml/2006/table">
            <a:tbl>
              <a:tblPr/>
              <a:tblGrid>
                <a:gridCol w="1923056">
                  <a:extLst>
                    <a:ext uri="{9D8B030D-6E8A-4147-A177-3AD203B41FA5}">
                      <a16:colId xmlns:a16="http://schemas.microsoft.com/office/drawing/2014/main" xmlns="" val="20000"/>
                    </a:ext>
                  </a:extLst>
                </a:gridCol>
                <a:gridCol w="1664843">
                  <a:extLst>
                    <a:ext uri="{9D8B030D-6E8A-4147-A177-3AD203B41FA5}">
                      <a16:colId xmlns:a16="http://schemas.microsoft.com/office/drawing/2014/main" xmlns="" val="20004"/>
                    </a:ext>
                  </a:extLst>
                </a:gridCol>
                <a:gridCol w="1664843">
                  <a:extLst>
                    <a:ext uri="{9D8B030D-6E8A-4147-A177-3AD203B41FA5}">
                      <a16:colId xmlns:a16="http://schemas.microsoft.com/office/drawing/2014/main" xmlns="" val="20001"/>
                    </a:ext>
                  </a:extLst>
                </a:gridCol>
                <a:gridCol w="1966597">
                  <a:extLst>
                    <a:ext uri="{9D8B030D-6E8A-4147-A177-3AD203B41FA5}">
                      <a16:colId xmlns:a16="http://schemas.microsoft.com/office/drawing/2014/main" xmlns="" val="20003"/>
                    </a:ext>
                  </a:extLst>
                </a:gridCol>
                <a:gridCol w="1966597">
                  <a:extLst>
                    <a:ext uri="{9D8B030D-6E8A-4147-A177-3AD203B41FA5}">
                      <a16:colId xmlns:a16="http://schemas.microsoft.com/office/drawing/2014/main" xmlns="" val="1662219195"/>
                    </a:ext>
                  </a:extLst>
                </a:gridCol>
              </a:tblGrid>
              <a:tr h="1368483">
                <a:tc>
                  <a:txBody>
                    <a:bodyPr/>
                    <a:lstStyle/>
                    <a:p>
                      <a:pPr fontAlgn="base">
                        <a:lnSpc>
                          <a:spcPct val="115000"/>
                        </a:lnSpc>
                        <a:spcAft>
                          <a:spcPts val="0"/>
                        </a:spcAft>
                      </a:pPr>
                      <a:r>
                        <a:rPr lang="en-ZA" sz="2000" b="1" kern="1200" dirty="0">
                          <a:solidFill>
                            <a:srgbClr val="000000"/>
                          </a:solidFill>
                          <a:effectLst/>
                          <a:latin typeface="Arial" panose="020B0604020202020204" pitchFamily="34" charset="0"/>
                          <a:ea typeface="ヒラギノ角ゴ Pro W3"/>
                          <a:cs typeface="Times New Roman" panose="02020603050405020304" pitchFamily="18" charset="0"/>
                        </a:rPr>
                        <a:t>Programme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fontAlgn="base">
                        <a:lnSpc>
                          <a:spcPct val="115000"/>
                        </a:lnSpc>
                        <a:spcAft>
                          <a:spcPts val="0"/>
                        </a:spcAft>
                      </a:pPr>
                      <a:r>
                        <a:rPr lang="en-ZA" sz="20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 Targets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fontAlgn="base">
                        <a:lnSpc>
                          <a:spcPct val="115000"/>
                        </a:lnSpc>
                        <a:spcAft>
                          <a:spcPts val="0"/>
                        </a:spcAft>
                      </a:pPr>
                      <a:r>
                        <a:rPr lang="en-ZA" sz="20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 of Targets Achieved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fontAlgn="base">
                        <a:lnSpc>
                          <a:spcPct val="115000"/>
                        </a:lnSpc>
                        <a:spcAft>
                          <a:spcPts val="0"/>
                        </a:spcAft>
                      </a:pPr>
                      <a:r>
                        <a:rPr lang="en-ZA" sz="2000" b="1" kern="1200" dirty="0">
                          <a:solidFill>
                            <a:srgbClr val="000000"/>
                          </a:solidFill>
                          <a:effectLst/>
                          <a:latin typeface="Arial" panose="020B0604020202020204" pitchFamily="34" charset="0"/>
                          <a:ea typeface="ヒラギノ角ゴ Pro W3"/>
                          <a:cs typeface="Times New Roman" panose="02020603050405020304" pitchFamily="18" charset="0"/>
                        </a:rPr>
                        <a:t>No. of targets not achieved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lvl="0" indent="0" algn="l" defTabSz="742950" rtl="0" eaLnBrk="1" fontAlgn="base" latinLnBrk="0" hangingPunct="1">
                        <a:lnSpc>
                          <a:spcPct val="115000"/>
                        </a:lnSpc>
                        <a:spcBef>
                          <a:spcPts val="0"/>
                        </a:spcBef>
                        <a:spcAft>
                          <a:spcPts val="0"/>
                        </a:spcAft>
                        <a:buClrTx/>
                        <a:buSzTx/>
                        <a:buFontTx/>
                        <a:buNone/>
                        <a:tabLst/>
                        <a:defRPr/>
                      </a:pPr>
                      <a:r>
                        <a:rPr lang="en-ZA" sz="2000" b="1" kern="1200" dirty="0">
                          <a:solidFill>
                            <a:srgbClr val="000000"/>
                          </a:solidFill>
                          <a:effectLst/>
                          <a:latin typeface="Arial" panose="020B0604020202020204" pitchFamily="34" charset="0"/>
                          <a:ea typeface="ヒラギノ角ゴ Pro W3"/>
                          <a:cs typeface="Times New Roman" panose="02020603050405020304" pitchFamily="18" charset="0"/>
                        </a:rPr>
                        <a:t>% of</a:t>
                      </a:r>
                      <a:r>
                        <a:rPr lang="en-ZA" sz="2000" b="1" kern="1200" baseline="0" dirty="0">
                          <a:solidFill>
                            <a:srgbClr val="000000"/>
                          </a:solidFill>
                          <a:effectLst/>
                          <a:latin typeface="Arial" panose="020B0604020202020204" pitchFamily="34" charset="0"/>
                          <a:ea typeface="ヒラギノ角ゴ Pro W3"/>
                          <a:cs typeface="Times New Roman" panose="02020603050405020304" pitchFamily="18" charset="0"/>
                        </a:rPr>
                        <a:t> targets </a:t>
                      </a:r>
                      <a:r>
                        <a:rPr lang="en-ZA" sz="2000" b="1" kern="1200" dirty="0">
                          <a:solidFill>
                            <a:srgbClr val="000000"/>
                          </a:solidFill>
                          <a:effectLst/>
                          <a:latin typeface="Arial" panose="020B0604020202020204" pitchFamily="34" charset="0"/>
                          <a:ea typeface="ヒラギノ角ゴ Pro W3"/>
                          <a:cs typeface="Times New Roman" panose="02020603050405020304" pitchFamily="18" charset="0"/>
                        </a:rPr>
                        <a:t>achieved</a:t>
                      </a:r>
                    </a:p>
                    <a:p>
                      <a:pPr fontAlgn="base">
                        <a:lnSpc>
                          <a:spcPct val="115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10000"/>
                  </a:ext>
                </a:extLst>
              </a:tr>
              <a:tr h="521285">
                <a:tc>
                  <a:txBody>
                    <a:bodyPr/>
                    <a:lstStyle/>
                    <a:p>
                      <a:pPr fontAlgn="base">
                        <a:lnSpc>
                          <a:spcPct val="115000"/>
                        </a:lnSpc>
                        <a:spcAft>
                          <a:spcPts val="0"/>
                        </a:spcAft>
                      </a:pPr>
                      <a:r>
                        <a:rPr lang="en-ZA" sz="2000" kern="1200" dirty="0">
                          <a:solidFill>
                            <a:srgbClr val="000000"/>
                          </a:solidFill>
                          <a:effectLst/>
                          <a:latin typeface="Arial" panose="020B0604020202020204" pitchFamily="34" charset="0"/>
                          <a:ea typeface="ヒラギノ角ゴ Pro W3"/>
                          <a:cs typeface="Times New Roman" panose="02020603050405020304" pitchFamily="18" charset="0"/>
                        </a:rPr>
                        <a:t>Programme 1</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742950" rtl="0" eaLnBrk="1" fontAlgn="base" latinLnBrk="0" hangingPunct="1">
                        <a:lnSpc>
                          <a:spcPct val="115000"/>
                        </a:lnSpc>
                        <a:spcAft>
                          <a:spcPts val="0"/>
                        </a:spcAft>
                      </a:pPr>
                      <a:r>
                        <a:rPr lang="en-US" sz="2000" kern="1200" dirty="0">
                          <a:solidFill>
                            <a:srgbClr val="000000"/>
                          </a:solidFill>
                          <a:effectLst/>
                          <a:latin typeface="Arial" panose="020B0604020202020204" pitchFamily="34" charset="0"/>
                          <a:ea typeface="ヒラギノ角ゴ Pro W3"/>
                          <a:cs typeface="Times New Roman" panose="02020603050405020304" pitchFamily="18" charset="0"/>
                        </a:rPr>
                        <a:t>8</a:t>
                      </a:r>
                      <a:endParaRPr lang="en-ZA" sz="2000" kern="1200" dirty="0">
                        <a:solidFill>
                          <a:srgbClr val="000000"/>
                        </a:solidFill>
                        <a:effectLst/>
                        <a:latin typeface="Arial" panose="020B0604020202020204" pitchFamily="34" charset="0"/>
                        <a:ea typeface="ヒラギノ角ゴ Pro W3"/>
                        <a:cs typeface="Times New Roman" panose="02020603050405020304" pitchFamily="18" charset="0"/>
                      </a:endParaRPr>
                    </a:p>
                  </a:txBody>
                  <a:tcPr marL="53975" marR="539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742950" rtl="0" eaLnBrk="1" fontAlgn="base" latinLnBrk="0" hangingPunct="1">
                        <a:lnSpc>
                          <a:spcPct val="115000"/>
                        </a:lnSpc>
                        <a:spcAft>
                          <a:spcPts val="0"/>
                        </a:spcAft>
                      </a:pPr>
                      <a:r>
                        <a:rPr lang="en-ZA" sz="2000" kern="1200" dirty="0">
                          <a:solidFill>
                            <a:srgbClr val="000000"/>
                          </a:solidFill>
                          <a:effectLst/>
                          <a:latin typeface="Arial" panose="020B0604020202020204" pitchFamily="34" charset="0"/>
                          <a:ea typeface="ヒラギノ角ゴ Pro W3"/>
                          <a:cs typeface="Times New Roman" panose="02020603050405020304" pitchFamily="18" charset="0"/>
                        </a:rPr>
                        <a:t>6</a:t>
                      </a:r>
                    </a:p>
                  </a:txBody>
                  <a:tcPr marL="45720" marR="4572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742950" rtl="0" eaLnBrk="1" fontAlgn="base" latinLnBrk="0" hangingPunct="1">
                        <a:lnSpc>
                          <a:spcPct val="115000"/>
                        </a:lnSpc>
                        <a:spcAft>
                          <a:spcPts val="0"/>
                        </a:spcAft>
                      </a:pPr>
                      <a:r>
                        <a:rPr lang="en-US" sz="2000" kern="1200" dirty="0">
                          <a:solidFill>
                            <a:srgbClr val="000000"/>
                          </a:solidFill>
                          <a:effectLst/>
                          <a:latin typeface="Arial" panose="020B0604020202020204" pitchFamily="34" charset="0"/>
                          <a:ea typeface="ヒラギノ角ゴ Pro W3"/>
                          <a:cs typeface="Times New Roman" panose="02020603050405020304" pitchFamily="18" charset="0"/>
                        </a:rPr>
                        <a:t>2</a:t>
                      </a:r>
                      <a:endParaRPr lang="en-ZA" sz="2000" kern="1200" dirty="0">
                        <a:solidFill>
                          <a:srgbClr val="000000"/>
                        </a:solidFill>
                        <a:effectLst/>
                        <a:latin typeface="Arial" panose="020B0604020202020204" pitchFamily="34" charset="0"/>
                        <a:ea typeface="ヒラギノ角ゴ Pro W3"/>
                        <a:cs typeface="Times New Roman" panose="02020603050405020304" pitchFamily="18" charset="0"/>
                      </a:endParaRPr>
                    </a:p>
                  </a:txBody>
                  <a:tcPr marL="53975" marR="539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742950" rtl="0" eaLnBrk="1" fontAlgn="base" latinLnBrk="0" hangingPunct="1">
                        <a:lnSpc>
                          <a:spcPct val="115000"/>
                        </a:lnSpc>
                        <a:spcAft>
                          <a:spcPts val="0"/>
                        </a:spcAft>
                      </a:pPr>
                      <a:r>
                        <a:rPr lang="en-ZA" sz="2000" b="1" kern="1200" dirty="0">
                          <a:solidFill>
                            <a:srgbClr val="000000"/>
                          </a:solidFill>
                          <a:effectLst/>
                          <a:latin typeface="Arial" panose="020B0604020202020204" pitchFamily="34" charset="0"/>
                          <a:ea typeface="ヒラギノ角ゴ Pro W3"/>
                          <a:cs typeface="Times New Roman" panose="02020603050405020304" pitchFamily="18" charset="0"/>
                        </a:rPr>
                        <a:t>75%</a:t>
                      </a:r>
                    </a:p>
                  </a:txBody>
                  <a:tcPr marL="53975" marR="539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521285">
                <a:tc>
                  <a:txBody>
                    <a:bodyPr/>
                    <a:lstStyle/>
                    <a:p>
                      <a:pPr fontAlgn="base">
                        <a:lnSpc>
                          <a:spcPct val="115000"/>
                        </a:lnSpc>
                        <a:spcAft>
                          <a:spcPts val="0"/>
                        </a:spcAft>
                      </a:pPr>
                      <a:r>
                        <a:rPr lang="en-ZA" sz="2000" kern="1200" dirty="0">
                          <a:solidFill>
                            <a:srgbClr val="000000"/>
                          </a:solidFill>
                          <a:effectLst/>
                          <a:latin typeface="Arial" panose="020B0604020202020204" pitchFamily="34" charset="0"/>
                          <a:ea typeface="ヒラギノ角ゴ Pro W3"/>
                          <a:cs typeface="Times New Roman" panose="02020603050405020304" pitchFamily="18" charset="0"/>
                        </a:rPr>
                        <a:t>Programme 2</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742950" rtl="0" eaLnBrk="1" fontAlgn="base" latinLnBrk="0" hangingPunct="1">
                        <a:lnSpc>
                          <a:spcPct val="115000"/>
                        </a:lnSpc>
                        <a:spcAft>
                          <a:spcPts val="0"/>
                        </a:spcAft>
                      </a:pPr>
                      <a:r>
                        <a:rPr lang="en-ZA" sz="2000" kern="1200" dirty="0">
                          <a:solidFill>
                            <a:srgbClr val="000000"/>
                          </a:solidFill>
                          <a:effectLst/>
                          <a:latin typeface="Arial" panose="020B0604020202020204" pitchFamily="34" charset="0"/>
                          <a:ea typeface="ヒラギノ角ゴ Pro W3"/>
                          <a:cs typeface="Times New Roman" panose="02020603050405020304" pitchFamily="18" charset="0"/>
                        </a:rPr>
                        <a:t>1</a:t>
                      </a:r>
                    </a:p>
                  </a:txBody>
                  <a:tcPr marL="53975" marR="539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742950" rtl="0" eaLnBrk="1" fontAlgn="base" latinLnBrk="0" hangingPunct="1">
                        <a:lnSpc>
                          <a:spcPct val="115000"/>
                        </a:lnSpc>
                        <a:spcAft>
                          <a:spcPts val="0"/>
                        </a:spcAft>
                      </a:pPr>
                      <a:r>
                        <a:rPr lang="en-US" sz="2000" kern="1200" dirty="0">
                          <a:solidFill>
                            <a:srgbClr val="000000"/>
                          </a:solidFill>
                          <a:effectLst/>
                          <a:latin typeface="Arial" panose="020B0604020202020204" pitchFamily="34" charset="0"/>
                          <a:ea typeface="ヒラギノ角ゴ Pro W3"/>
                          <a:cs typeface="Times New Roman" panose="02020603050405020304" pitchFamily="18" charset="0"/>
                        </a:rPr>
                        <a:t>0</a:t>
                      </a:r>
                      <a:endParaRPr lang="en-ZA" sz="2000" kern="1200" dirty="0">
                        <a:solidFill>
                          <a:srgbClr val="000000"/>
                        </a:solidFill>
                        <a:effectLst/>
                        <a:latin typeface="Arial" panose="020B0604020202020204" pitchFamily="34" charset="0"/>
                        <a:ea typeface="ヒラギノ角ゴ Pro W3"/>
                        <a:cs typeface="Times New Roman" panose="02020603050405020304" pitchFamily="18" charset="0"/>
                      </a:endParaRPr>
                    </a:p>
                  </a:txBody>
                  <a:tcPr marL="53975" marR="539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742950" rtl="0" eaLnBrk="1" fontAlgn="base" latinLnBrk="0" hangingPunct="1">
                        <a:lnSpc>
                          <a:spcPct val="115000"/>
                        </a:lnSpc>
                        <a:spcAft>
                          <a:spcPts val="0"/>
                        </a:spcAft>
                      </a:pPr>
                      <a:r>
                        <a:rPr lang="en-US" sz="2000" kern="1200" dirty="0">
                          <a:solidFill>
                            <a:srgbClr val="000000"/>
                          </a:solidFill>
                          <a:effectLst/>
                          <a:latin typeface="Arial" panose="020B0604020202020204" pitchFamily="34" charset="0"/>
                          <a:ea typeface="ヒラギノ角ゴ Pro W3"/>
                          <a:cs typeface="Times New Roman" panose="02020603050405020304" pitchFamily="18" charset="0"/>
                        </a:rPr>
                        <a:t>1</a:t>
                      </a:r>
                      <a:endParaRPr lang="en-ZA" sz="2000" kern="1200" dirty="0">
                        <a:solidFill>
                          <a:srgbClr val="000000"/>
                        </a:solidFill>
                        <a:effectLst/>
                        <a:latin typeface="Arial" panose="020B0604020202020204" pitchFamily="34" charset="0"/>
                        <a:ea typeface="ヒラギノ角ゴ Pro W3"/>
                        <a:cs typeface="Times New Roman" panose="02020603050405020304" pitchFamily="18" charset="0"/>
                      </a:endParaRPr>
                    </a:p>
                  </a:txBody>
                  <a:tcPr marL="53975" marR="539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742950" rtl="0" eaLnBrk="1" fontAlgn="base" latinLnBrk="0" hangingPunct="1">
                        <a:lnSpc>
                          <a:spcPct val="115000"/>
                        </a:lnSpc>
                        <a:spcAft>
                          <a:spcPts val="0"/>
                        </a:spcAft>
                      </a:pPr>
                      <a:r>
                        <a:rPr lang="en-ZA" sz="2000" b="1" kern="1200" dirty="0">
                          <a:solidFill>
                            <a:srgbClr val="000000"/>
                          </a:solidFill>
                          <a:effectLst/>
                          <a:latin typeface="Arial" panose="020B0604020202020204" pitchFamily="34" charset="0"/>
                          <a:ea typeface="ヒラギノ角ゴ Pro W3"/>
                          <a:cs typeface="Times New Roman" panose="02020603050405020304" pitchFamily="18" charset="0"/>
                        </a:rPr>
                        <a:t>0%</a:t>
                      </a:r>
                    </a:p>
                  </a:txBody>
                  <a:tcPr marL="53975" marR="539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21285">
                <a:tc>
                  <a:txBody>
                    <a:bodyPr/>
                    <a:lstStyle/>
                    <a:p>
                      <a:pPr fontAlgn="base">
                        <a:lnSpc>
                          <a:spcPct val="115000"/>
                        </a:lnSpc>
                        <a:spcAft>
                          <a:spcPts val="0"/>
                        </a:spcAft>
                      </a:pPr>
                      <a:r>
                        <a:rPr lang="en-ZA" sz="2000" kern="1200" dirty="0">
                          <a:solidFill>
                            <a:srgbClr val="000000"/>
                          </a:solidFill>
                          <a:effectLst/>
                          <a:latin typeface="Arial" panose="020B0604020202020204" pitchFamily="34" charset="0"/>
                          <a:ea typeface="ヒラギノ角ゴ Pro W3"/>
                          <a:cs typeface="Times New Roman" panose="02020603050405020304" pitchFamily="18" charset="0"/>
                        </a:rPr>
                        <a:t>Programme 3</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742950" rtl="0" eaLnBrk="1" fontAlgn="base" latinLnBrk="0" hangingPunct="1">
                        <a:lnSpc>
                          <a:spcPct val="115000"/>
                        </a:lnSpc>
                        <a:spcAft>
                          <a:spcPts val="0"/>
                        </a:spcAft>
                      </a:pPr>
                      <a:r>
                        <a:rPr lang="en-ZA" sz="2000" kern="1200" dirty="0">
                          <a:solidFill>
                            <a:srgbClr val="000000"/>
                          </a:solidFill>
                          <a:effectLst/>
                          <a:latin typeface="Arial" panose="020B0604020202020204" pitchFamily="34" charset="0"/>
                          <a:ea typeface="ヒラギノ角ゴ Pro W3"/>
                          <a:cs typeface="Times New Roman" panose="02020603050405020304" pitchFamily="18" charset="0"/>
                        </a:rPr>
                        <a:t>7</a:t>
                      </a:r>
                    </a:p>
                  </a:txBody>
                  <a:tcPr marL="53975" marR="539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742950" rtl="0" eaLnBrk="1" fontAlgn="base" latinLnBrk="0" hangingPunct="1">
                        <a:lnSpc>
                          <a:spcPct val="115000"/>
                        </a:lnSpc>
                        <a:spcAft>
                          <a:spcPts val="0"/>
                        </a:spcAft>
                      </a:pPr>
                      <a:r>
                        <a:rPr lang="en-US" sz="2000" kern="1200" dirty="0">
                          <a:solidFill>
                            <a:srgbClr val="000000"/>
                          </a:solidFill>
                          <a:effectLst/>
                          <a:latin typeface="Arial" panose="020B0604020202020204" pitchFamily="34" charset="0"/>
                          <a:ea typeface="ヒラギノ角ゴ Pro W3"/>
                          <a:cs typeface="Times New Roman" panose="02020603050405020304" pitchFamily="18" charset="0"/>
                        </a:rPr>
                        <a:t>6</a:t>
                      </a:r>
                      <a:endParaRPr lang="en-ZA" sz="2000" kern="1200" dirty="0">
                        <a:solidFill>
                          <a:srgbClr val="000000"/>
                        </a:solidFill>
                        <a:effectLst/>
                        <a:latin typeface="Arial" panose="020B0604020202020204" pitchFamily="34" charset="0"/>
                        <a:ea typeface="ヒラギノ角ゴ Pro W3"/>
                        <a:cs typeface="Times New Roman" panose="02020603050405020304" pitchFamily="18" charset="0"/>
                      </a:endParaRPr>
                    </a:p>
                  </a:txBody>
                  <a:tcPr marL="45720" marR="4572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742950" rtl="0" eaLnBrk="1" fontAlgn="base" latinLnBrk="0" hangingPunct="1">
                        <a:lnSpc>
                          <a:spcPct val="115000"/>
                        </a:lnSpc>
                        <a:spcAft>
                          <a:spcPts val="0"/>
                        </a:spcAft>
                      </a:pPr>
                      <a:r>
                        <a:rPr lang="en-US" sz="2000" kern="1200" dirty="0">
                          <a:solidFill>
                            <a:srgbClr val="000000"/>
                          </a:solidFill>
                          <a:effectLst/>
                          <a:latin typeface="Arial" panose="020B0604020202020204" pitchFamily="34" charset="0"/>
                          <a:ea typeface="ヒラギノ角ゴ Pro W3"/>
                          <a:cs typeface="Times New Roman" panose="02020603050405020304" pitchFamily="18" charset="0"/>
                        </a:rPr>
                        <a:t>1</a:t>
                      </a:r>
                      <a:endParaRPr lang="en-ZA" sz="2000" kern="1200" dirty="0">
                        <a:solidFill>
                          <a:srgbClr val="000000"/>
                        </a:solidFill>
                        <a:effectLst/>
                        <a:latin typeface="Arial" panose="020B0604020202020204" pitchFamily="34" charset="0"/>
                        <a:ea typeface="ヒラギノ角ゴ Pro W3"/>
                        <a:cs typeface="Times New Roman" panose="02020603050405020304" pitchFamily="18" charset="0"/>
                      </a:endParaRPr>
                    </a:p>
                  </a:txBody>
                  <a:tcPr marL="53975" marR="539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742950" rtl="0" eaLnBrk="1" fontAlgn="base" latinLnBrk="0" hangingPunct="1">
                        <a:lnSpc>
                          <a:spcPct val="115000"/>
                        </a:lnSpc>
                        <a:spcAft>
                          <a:spcPts val="0"/>
                        </a:spcAft>
                      </a:pPr>
                      <a:r>
                        <a:rPr lang="en-ZA" sz="2000" b="1" kern="1200" dirty="0">
                          <a:solidFill>
                            <a:srgbClr val="000000"/>
                          </a:solidFill>
                          <a:effectLst/>
                          <a:latin typeface="Arial" panose="020B0604020202020204" pitchFamily="34" charset="0"/>
                          <a:ea typeface="ヒラギノ角ゴ Pro W3"/>
                          <a:cs typeface="Times New Roman" panose="02020603050405020304" pitchFamily="18" charset="0"/>
                        </a:rPr>
                        <a:t>86%</a:t>
                      </a:r>
                    </a:p>
                  </a:txBody>
                  <a:tcPr marL="53975" marR="539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21285">
                <a:tc>
                  <a:txBody>
                    <a:bodyPr/>
                    <a:lstStyle/>
                    <a:p>
                      <a:pPr fontAlgn="base">
                        <a:lnSpc>
                          <a:spcPct val="115000"/>
                        </a:lnSpc>
                        <a:spcAft>
                          <a:spcPts val="0"/>
                        </a:spcAft>
                      </a:pPr>
                      <a:r>
                        <a:rPr lang="en-ZA" sz="2000" kern="1200" dirty="0">
                          <a:solidFill>
                            <a:srgbClr val="000000"/>
                          </a:solidFill>
                          <a:effectLst/>
                          <a:latin typeface="Arial" panose="020B0604020202020204" pitchFamily="34" charset="0"/>
                          <a:ea typeface="ヒラギノ角ゴ Pro W3"/>
                          <a:cs typeface="Times New Roman" panose="02020603050405020304" pitchFamily="18" charset="0"/>
                        </a:rPr>
                        <a:t>Programme 4</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742950" rtl="0" eaLnBrk="1" fontAlgn="base" latinLnBrk="0" hangingPunct="1">
                        <a:lnSpc>
                          <a:spcPct val="115000"/>
                        </a:lnSpc>
                        <a:spcAft>
                          <a:spcPts val="0"/>
                        </a:spcAft>
                      </a:pPr>
                      <a:r>
                        <a:rPr lang="en-ZA" sz="2000" kern="1200" dirty="0">
                          <a:solidFill>
                            <a:schemeClr val="tx1"/>
                          </a:solidFill>
                          <a:effectLst/>
                          <a:latin typeface="Arial" panose="020B0604020202020204" pitchFamily="34" charset="0"/>
                          <a:ea typeface="ヒラギノ角ゴ Pro W3"/>
                          <a:cs typeface="Times New Roman" panose="02020603050405020304" pitchFamily="18" charset="0"/>
                        </a:rPr>
                        <a:t>26</a:t>
                      </a:r>
                    </a:p>
                  </a:txBody>
                  <a:tcPr marL="53975" marR="539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742950" rtl="0" eaLnBrk="1" fontAlgn="base" latinLnBrk="0" hangingPunct="1">
                        <a:lnSpc>
                          <a:spcPct val="115000"/>
                        </a:lnSpc>
                        <a:spcAft>
                          <a:spcPts val="0"/>
                        </a:spcAft>
                      </a:pPr>
                      <a:r>
                        <a:rPr lang="en-US" sz="2000" kern="1200" dirty="0">
                          <a:solidFill>
                            <a:schemeClr val="tx1"/>
                          </a:solidFill>
                          <a:effectLst/>
                          <a:latin typeface="Arial" panose="020B0604020202020204" pitchFamily="34" charset="0"/>
                          <a:ea typeface="ヒラギノ角ゴ Pro W3"/>
                          <a:cs typeface="Times New Roman" panose="02020603050405020304" pitchFamily="18" charset="0"/>
                        </a:rPr>
                        <a:t>20</a:t>
                      </a:r>
                      <a:endParaRPr lang="en-ZA" sz="2000" kern="1200" dirty="0">
                        <a:solidFill>
                          <a:schemeClr val="tx1"/>
                        </a:solidFill>
                        <a:effectLst/>
                        <a:latin typeface="Arial" panose="020B0604020202020204" pitchFamily="34" charset="0"/>
                        <a:ea typeface="ヒラギノ角ゴ Pro W3"/>
                        <a:cs typeface="Times New Roman" panose="02020603050405020304" pitchFamily="18" charset="0"/>
                      </a:endParaRPr>
                    </a:p>
                  </a:txBody>
                  <a:tcPr marL="45720" marR="4572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742950" rtl="0" eaLnBrk="1" fontAlgn="base" latinLnBrk="0" hangingPunct="1">
                        <a:lnSpc>
                          <a:spcPct val="115000"/>
                        </a:lnSpc>
                        <a:spcAft>
                          <a:spcPts val="0"/>
                        </a:spcAft>
                      </a:pPr>
                      <a:r>
                        <a:rPr lang="en-US" sz="2000" kern="1200" dirty="0">
                          <a:solidFill>
                            <a:schemeClr val="tx1"/>
                          </a:solidFill>
                          <a:effectLst/>
                          <a:latin typeface="Arial" panose="020B0604020202020204" pitchFamily="34" charset="0"/>
                          <a:ea typeface="ヒラギノ角ゴ Pro W3"/>
                          <a:cs typeface="Times New Roman" panose="02020603050405020304" pitchFamily="18" charset="0"/>
                        </a:rPr>
                        <a:t>6</a:t>
                      </a:r>
                      <a:endParaRPr lang="en-ZA" sz="2000" kern="1200" dirty="0">
                        <a:solidFill>
                          <a:schemeClr val="tx1"/>
                        </a:solidFill>
                        <a:effectLst/>
                        <a:latin typeface="Arial" panose="020B0604020202020204" pitchFamily="34" charset="0"/>
                        <a:ea typeface="ヒラギノ角ゴ Pro W3"/>
                        <a:cs typeface="Times New Roman" panose="02020603050405020304" pitchFamily="18" charset="0"/>
                      </a:endParaRPr>
                    </a:p>
                  </a:txBody>
                  <a:tcPr marL="53975" marR="539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742950" rtl="0" eaLnBrk="1" fontAlgn="base" latinLnBrk="0" hangingPunct="1">
                        <a:lnSpc>
                          <a:spcPct val="115000"/>
                        </a:lnSpc>
                        <a:spcAft>
                          <a:spcPts val="0"/>
                        </a:spcAft>
                      </a:pPr>
                      <a:r>
                        <a:rPr lang="en-ZA" sz="2000" b="1" kern="1200" dirty="0">
                          <a:solidFill>
                            <a:srgbClr val="000000"/>
                          </a:solidFill>
                          <a:effectLst/>
                          <a:latin typeface="Arial" panose="020B0604020202020204" pitchFamily="34" charset="0"/>
                          <a:ea typeface="ヒラギノ角ゴ Pro W3"/>
                          <a:cs typeface="Times New Roman" panose="02020603050405020304" pitchFamily="18" charset="0"/>
                        </a:rPr>
                        <a:t>77%</a:t>
                      </a:r>
                    </a:p>
                  </a:txBody>
                  <a:tcPr marL="53975" marR="539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21285">
                <a:tc>
                  <a:txBody>
                    <a:bodyPr/>
                    <a:lstStyle/>
                    <a:p>
                      <a:pPr fontAlgn="base">
                        <a:lnSpc>
                          <a:spcPct val="115000"/>
                        </a:lnSpc>
                        <a:spcAft>
                          <a:spcPts val="0"/>
                        </a:spcAft>
                      </a:pPr>
                      <a:r>
                        <a:rPr lang="en-ZA" sz="2000" kern="1200">
                          <a:solidFill>
                            <a:srgbClr val="000000"/>
                          </a:solidFill>
                          <a:effectLst/>
                          <a:latin typeface="Arial" panose="020B0604020202020204" pitchFamily="34" charset="0"/>
                          <a:ea typeface="ヒラギノ角ゴ Pro W3"/>
                          <a:cs typeface="Times New Roman" panose="02020603050405020304" pitchFamily="18" charset="0"/>
                        </a:rPr>
                        <a:t>Programme 5</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742950" rtl="0" eaLnBrk="1" fontAlgn="base" latinLnBrk="0" hangingPunct="1">
                        <a:lnSpc>
                          <a:spcPct val="115000"/>
                        </a:lnSpc>
                        <a:spcAft>
                          <a:spcPts val="0"/>
                        </a:spcAft>
                      </a:pPr>
                      <a:r>
                        <a:rPr lang="en-ZA" sz="2000" kern="1200" dirty="0">
                          <a:solidFill>
                            <a:schemeClr val="tx1"/>
                          </a:solidFill>
                          <a:effectLst/>
                          <a:latin typeface="Arial" panose="020B0604020202020204" pitchFamily="34" charset="0"/>
                          <a:ea typeface="ヒラギノ角ゴ Pro W3"/>
                          <a:cs typeface="Times New Roman" panose="02020603050405020304" pitchFamily="18" charset="0"/>
                        </a:rPr>
                        <a:t>17</a:t>
                      </a:r>
                    </a:p>
                  </a:txBody>
                  <a:tcPr marL="53975" marR="539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742950" rtl="0" eaLnBrk="1" fontAlgn="base" latinLnBrk="0" hangingPunct="1">
                        <a:lnSpc>
                          <a:spcPct val="115000"/>
                        </a:lnSpc>
                        <a:spcAft>
                          <a:spcPts val="0"/>
                        </a:spcAft>
                      </a:pPr>
                      <a:r>
                        <a:rPr lang="en-ZA" sz="2000" kern="1200" dirty="0">
                          <a:solidFill>
                            <a:schemeClr val="tx1"/>
                          </a:solidFill>
                          <a:effectLst/>
                          <a:latin typeface="Arial" panose="020B0604020202020204" pitchFamily="34" charset="0"/>
                          <a:ea typeface="ヒラギノ角ゴ Pro W3"/>
                          <a:cs typeface="Times New Roman" panose="02020603050405020304" pitchFamily="18" charset="0"/>
                        </a:rPr>
                        <a:t>16</a:t>
                      </a:r>
                    </a:p>
                  </a:txBody>
                  <a:tcPr marL="45720" marR="4572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742950" rtl="0" eaLnBrk="1" fontAlgn="base" latinLnBrk="0" hangingPunct="1">
                        <a:lnSpc>
                          <a:spcPct val="115000"/>
                        </a:lnSpc>
                        <a:spcAft>
                          <a:spcPts val="0"/>
                        </a:spcAft>
                      </a:pPr>
                      <a:r>
                        <a:rPr lang="en-ZA" sz="2000" kern="1200" dirty="0">
                          <a:solidFill>
                            <a:schemeClr val="tx1"/>
                          </a:solidFill>
                          <a:effectLst/>
                          <a:latin typeface="Arial" panose="020B0604020202020204" pitchFamily="34" charset="0"/>
                          <a:ea typeface="ヒラギノ角ゴ Pro W3"/>
                          <a:cs typeface="Times New Roman" panose="02020603050405020304" pitchFamily="18" charset="0"/>
                        </a:rPr>
                        <a:t>1</a:t>
                      </a:r>
                    </a:p>
                  </a:txBody>
                  <a:tcPr marL="53975" marR="539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742950" rtl="0" eaLnBrk="1" fontAlgn="base" latinLnBrk="0" hangingPunct="1">
                        <a:lnSpc>
                          <a:spcPct val="115000"/>
                        </a:lnSpc>
                        <a:spcAft>
                          <a:spcPts val="0"/>
                        </a:spcAft>
                      </a:pPr>
                      <a:r>
                        <a:rPr lang="en-ZA" sz="2000" b="1" kern="1200" dirty="0">
                          <a:solidFill>
                            <a:srgbClr val="000000"/>
                          </a:solidFill>
                          <a:effectLst/>
                          <a:latin typeface="Arial" panose="020B0604020202020204" pitchFamily="34" charset="0"/>
                          <a:ea typeface="ヒラギノ角ゴ Pro W3"/>
                          <a:cs typeface="Times New Roman" panose="02020603050405020304" pitchFamily="18" charset="0"/>
                        </a:rPr>
                        <a:t>94%</a:t>
                      </a:r>
                    </a:p>
                  </a:txBody>
                  <a:tcPr marL="53975" marR="539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617070">
                <a:tc>
                  <a:txBody>
                    <a:bodyPr/>
                    <a:lstStyle/>
                    <a:p>
                      <a:pPr fontAlgn="base">
                        <a:lnSpc>
                          <a:spcPct val="115000"/>
                        </a:lnSpc>
                        <a:spcAft>
                          <a:spcPts val="0"/>
                        </a:spcAft>
                      </a:pPr>
                      <a:r>
                        <a:rPr lang="en-ZA" sz="2000" b="1" kern="1200" dirty="0">
                          <a:solidFill>
                            <a:srgbClr val="000000"/>
                          </a:solidFill>
                          <a:effectLst/>
                          <a:latin typeface="Arial" panose="020B0604020202020204" pitchFamily="34" charset="0"/>
                          <a:ea typeface="ヒラギノ角ゴ Pro W3"/>
                          <a:cs typeface="Times New Roman" panose="02020603050405020304" pitchFamily="18" charset="0"/>
                        </a:rPr>
                        <a:t>Total Targets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algn="ctr" defTabSz="742950" rtl="0" eaLnBrk="1" fontAlgn="base" latinLnBrk="0" hangingPunct="1">
                        <a:lnSpc>
                          <a:spcPct val="115000"/>
                        </a:lnSpc>
                        <a:spcAft>
                          <a:spcPts val="0"/>
                        </a:spcAft>
                      </a:pPr>
                      <a:r>
                        <a:rPr lang="en-ZA" sz="2000" b="1" kern="1200" dirty="0">
                          <a:solidFill>
                            <a:schemeClr val="tx1"/>
                          </a:solidFill>
                          <a:effectLst/>
                          <a:latin typeface="Arial" panose="020B0604020202020204" pitchFamily="34" charset="0"/>
                          <a:ea typeface="ヒラギノ角ゴ Pro W3"/>
                          <a:cs typeface="Times New Roman" panose="02020603050405020304" pitchFamily="18" charset="0"/>
                        </a:rPr>
                        <a:t>59</a:t>
                      </a:r>
                    </a:p>
                  </a:txBody>
                  <a:tcPr marL="53975" marR="539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algn="ctr" defTabSz="742950" rtl="0" eaLnBrk="1" fontAlgn="base" latinLnBrk="0" hangingPunct="1">
                        <a:lnSpc>
                          <a:spcPct val="115000"/>
                        </a:lnSpc>
                        <a:spcAft>
                          <a:spcPts val="0"/>
                        </a:spcAft>
                      </a:pPr>
                      <a:r>
                        <a:rPr lang="en-ZA" sz="2000" b="1" kern="1200" dirty="0">
                          <a:solidFill>
                            <a:schemeClr val="tx1"/>
                          </a:solidFill>
                          <a:effectLst/>
                          <a:latin typeface="Arial" panose="020B0604020202020204" pitchFamily="34" charset="0"/>
                          <a:ea typeface="ヒラギノ角ゴ Pro W3"/>
                          <a:cs typeface="Times New Roman" panose="02020603050405020304" pitchFamily="18" charset="0"/>
                        </a:rPr>
                        <a:t>48</a:t>
                      </a:r>
                    </a:p>
                  </a:txBody>
                  <a:tcPr marL="45720" marR="4572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algn="ctr" defTabSz="742950" rtl="0" eaLnBrk="1" fontAlgn="base" latinLnBrk="0" hangingPunct="1">
                        <a:lnSpc>
                          <a:spcPct val="115000"/>
                        </a:lnSpc>
                        <a:spcAft>
                          <a:spcPts val="0"/>
                        </a:spcAft>
                      </a:pPr>
                      <a:r>
                        <a:rPr lang="en-US" sz="2000" b="1" kern="1200" dirty="0">
                          <a:solidFill>
                            <a:schemeClr val="tx1"/>
                          </a:solidFill>
                          <a:effectLst/>
                          <a:latin typeface="Arial" panose="020B0604020202020204" pitchFamily="34" charset="0"/>
                          <a:ea typeface="ヒラギノ角ゴ Pro W3"/>
                          <a:cs typeface="Times New Roman" panose="02020603050405020304" pitchFamily="18" charset="0"/>
                        </a:rPr>
                        <a:t>11</a:t>
                      </a:r>
                      <a:endParaRPr lang="en-ZA" sz="2000" b="1" kern="1200" dirty="0">
                        <a:solidFill>
                          <a:schemeClr val="tx1"/>
                        </a:solidFill>
                        <a:effectLst/>
                        <a:latin typeface="Arial" panose="020B0604020202020204" pitchFamily="34" charset="0"/>
                        <a:ea typeface="ヒラギノ角ゴ Pro W3"/>
                        <a:cs typeface="Times New Roman" panose="02020603050405020304" pitchFamily="18" charset="0"/>
                      </a:endParaRPr>
                    </a:p>
                  </a:txBody>
                  <a:tcPr marL="53975" marR="539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algn="ctr" defTabSz="742950" rtl="0" eaLnBrk="1" fontAlgn="base" latinLnBrk="0" hangingPunct="1">
                        <a:lnSpc>
                          <a:spcPct val="115000"/>
                        </a:lnSpc>
                        <a:spcAft>
                          <a:spcPts val="0"/>
                        </a:spcAft>
                      </a:pPr>
                      <a:r>
                        <a:rPr lang="en-ZA" sz="2000" b="1" kern="1200" dirty="0">
                          <a:solidFill>
                            <a:schemeClr val="tx1"/>
                          </a:solidFill>
                          <a:effectLst/>
                          <a:latin typeface="Arial" panose="020B0604020202020204" pitchFamily="34" charset="0"/>
                          <a:ea typeface="ヒラギノ角ゴ Pro W3"/>
                          <a:cs typeface="Times New Roman" panose="02020603050405020304" pitchFamily="18" charset="0"/>
                        </a:rPr>
                        <a:t>81%</a:t>
                      </a:r>
                    </a:p>
                  </a:txBody>
                  <a:tcPr marL="53975" marR="539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10006"/>
                  </a:ext>
                </a:extLst>
              </a:tr>
            </a:tbl>
          </a:graphicData>
        </a:graphic>
      </p:graphicFrame>
      <p:sp>
        <p:nvSpPr>
          <p:cNvPr id="9" name="Slide Number Placeholder 6"/>
          <p:cNvSpPr txBox="1">
            <a:spLocks/>
          </p:cNvSpPr>
          <p:nvPr/>
        </p:nvSpPr>
        <p:spPr>
          <a:xfrm>
            <a:off x="3532035" y="6070704"/>
            <a:ext cx="1878013" cy="296664"/>
          </a:xfrm>
          <a:prstGeom prst="rect">
            <a:avLst/>
          </a:prstGeom>
        </p:spPr>
        <p:txBody>
          <a:bodyPr/>
          <a:lstStyle>
            <a:defPPr>
              <a:defRPr lang="en-US"/>
            </a:defPPr>
            <a:lvl1pPr algn="ctr">
              <a:defRPr b="1"/>
            </a:lvl1pPr>
          </a:lstStyle>
          <a:p>
            <a:fld id="{E6EDE458-FE5D-A943-8B68-DF1632607E4A}" type="slidenum">
              <a:rPr lang="en-US"/>
              <a:pPr/>
              <a:t>6</a:t>
            </a:fld>
            <a:endParaRPr lang="en-US" dirty="0"/>
          </a:p>
        </p:txBody>
      </p:sp>
    </p:spTree>
    <p:extLst>
      <p:ext uri="{BB962C8B-B14F-4D97-AF65-F5344CB8AC3E}">
        <p14:creationId xmlns:p14="http://schemas.microsoft.com/office/powerpoint/2010/main" xmlns="" val="28801329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18262" y="280011"/>
            <a:ext cx="9693608" cy="442912"/>
          </a:xfrm>
        </p:spPr>
        <p:txBody>
          <a:bodyPr>
            <a:noAutofit/>
          </a:bodyPr>
          <a:lstStyle/>
          <a:p>
            <a:pPr algn="ctr"/>
            <a:r>
              <a:rPr lang="en-ZA" altLang="en-US" sz="2200" b="1" dirty="0">
                <a:latin typeface="Arial Black" panose="020B0A04020102020204" pitchFamily="34" charset="0"/>
              </a:rPr>
              <a:t>Summary of DSD Programme Performance </a:t>
            </a:r>
            <a:r>
              <a:rPr lang="en-ZA" altLang="en-US" sz="2200" b="1" dirty="0" smtClean="0">
                <a:latin typeface="Arial Black" panose="020B0A04020102020204" pitchFamily="34" charset="0"/>
              </a:rPr>
              <a:t>2018-19 </a:t>
            </a:r>
            <a:r>
              <a:rPr lang="en-ZA" altLang="en-US" sz="2200" b="1" dirty="0">
                <a:latin typeface="Arial Black" panose="020B0A04020102020204" pitchFamily="34" charset="0"/>
              </a:rPr>
              <a:t>to 2020-21</a:t>
            </a:r>
          </a:p>
        </p:txBody>
      </p:sp>
      <p:sp>
        <p:nvSpPr>
          <p:cNvPr id="5124" name="Slide Number Placeholder 4"/>
          <p:cNvSpPr>
            <a:spLocks noGrp="1"/>
          </p:cNvSpPr>
          <p:nvPr>
            <p:ph type="sldNum" sz="quarter" idx="4294967295"/>
          </p:nvPr>
        </p:nvSpPr>
        <p:spPr>
          <a:xfrm>
            <a:off x="3057526" y="5973762"/>
            <a:ext cx="2357438" cy="417513"/>
          </a:xfrm>
          <a:prstGeom prst="rect">
            <a:avLst/>
          </a:prstGeom>
          <a:extLst/>
        </p:spPr>
        <p:txBody>
          <a:bodyPr/>
          <a:lstStyle/>
          <a:p>
            <a:pPr algn="ctr"/>
            <a:fld id="{A6D54D53-1985-4375-B9EA-C44C61860A3B}" type="slidenum">
              <a:rPr lang="en-US" altLang="en-US" b="1"/>
              <a:pPr algn="ctr"/>
              <a:t>7</a:t>
            </a:fld>
            <a:endParaRPr lang="en-US" altLang="en-US" b="1" dirty="0"/>
          </a:p>
        </p:txBody>
      </p:sp>
      <p:graphicFrame>
        <p:nvGraphicFramePr>
          <p:cNvPr id="5" name="Chart 4"/>
          <p:cNvGraphicFramePr>
            <a:graphicFrameLocks/>
          </p:cNvGraphicFramePr>
          <p:nvPr>
            <p:extLst>
              <p:ext uri="{D42A27DB-BD31-4B8C-83A1-F6EECF244321}">
                <p14:modId xmlns:p14="http://schemas.microsoft.com/office/powerpoint/2010/main" xmlns="" val="1966996051"/>
              </p:ext>
            </p:extLst>
          </p:nvPr>
        </p:nvGraphicFramePr>
        <p:xfrm>
          <a:off x="229327" y="814491"/>
          <a:ext cx="9471478" cy="48672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747328425"/>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138984" y="566029"/>
            <a:ext cx="9396248" cy="5492627"/>
          </a:xfrm>
        </p:spPr>
        <p:txBody>
          <a:bodyPr>
            <a:noAutofit/>
          </a:bodyPr>
          <a:lstStyle/>
          <a:p>
            <a:pPr algn="just" defTabSz="914400">
              <a:spcBef>
                <a:spcPts val="0"/>
              </a:spcBef>
              <a:defRPr/>
            </a:pPr>
            <a:r>
              <a:rPr lang="en-US" altLang="en-US" sz="1700" dirty="0">
                <a:latin typeface="Arial" panose="020B0604020202020204" pitchFamily="34" charset="0"/>
                <a:cs typeface="Arial" panose="020B0604020202020204" pitchFamily="34" charset="0"/>
              </a:rPr>
              <a:t>Substantial </a:t>
            </a:r>
            <a:r>
              <a:rPr lang="en-US" altLang="en-US" sz="1700" b="1" dirty="0">
                <a:latin typeface="Arial" panose="020B0604020202020204" pitchFamily="34" charset="0"/>
                <a:cs typeface="Arial" panose="020B0604020202020204" pitchFamily="34" charset="0"/>
              </a:rPr>
              <a:t>progress has been reported on those targets which were carried over </a:t>
            </a:r>
            <a:r>
              <a:rPr lang="en-US" altLang="en-US" sz="1700" dirty="0">
                <a:latin typeface="Arial" panose="020B0604020202020204" pitchFamily="34" charset="0"/>
                <a:cs typeface="Arial" panose="020B0604020202020204" pitchFamily="34" charset="0"/>
              </a:rPr>
              <a:t>into the new APP.  The overview below provides the current status/progress on implementation: </a:t>
            </a:r>
          </a:p>
          <a:p>
            <a:pPr marL="185738" lvl="0" indent="-185738" algn="just" defTabSz="914400">
              <a:spcBef>
                <a:spcPts val="0"/>
              </a:spcBef>
              <a:defRPr/>
            </a:pPr>
            <a:endParaRPr lang="en-US" sz="1700" b="1" dirty="0">
              <a:cs typeface="Arial" panose="020B0604020202020204" pitchFamily="34" charset="0"/>
            </a:endParaRPr>
          </a:p>
          <a:p>
            <a:pPr marL="185738" lvl="0" indent="-185738" algn="just" defTabSz="914400">
              <a:spcBef>
                <a:spcPts val="0"/>
              </a:spcBef>
              <a:defRPr/>
            </a:pPr>
            <a:r>
              <a:rPr lang="en-US" sz="1700" b="1" dirty="0">
                <a:cs typeface="Arial" panose="020B0604020202020204" pitchFamily="34" charset="0"/>
              </a:rPr>
              <a:t>Information Management Systems and Technology:</a:t>
            </a:r>
          </a:p>
          <a:p>
            <a:pPr lvl="1" algn="just" defTabSz="914400">
              <a:spcBef>
                <a:spcPts val="0"/>
              </a:spcBef>
              <a:defRPr/>
            </a:pPr>
            <a:r>
              <a:rPr lang="en-ZA" sz="1700" dirty="0">
                <a:cs typeface="Arial" panose="020B0604020202020204" pitchFamily="34" charset="0"/>
              </a:rPr>
              <a:t>Analysis of the requirements for the </a:t>
            </a:r>
            <a:r>
              <a:rPr lang="en-ZA" sz="1700" b="1" dirty="0">
                <a:cs typeface="Arial" panose="020B0604020202020204" pitchFamily="34" charset="0"/>
              </a:rPr>
              <a:t>Integration of GBV and VEP systems </a:t>
            </a:r>
            <a:r>
              <a:rPr lang="en-ZA" sz="1700" dirty="0">
                <a:cs typeface="Arial" panose="020B0604020202020204" pitchFamily="34" charset="0"/>
              </a:rPr>
              <a:t>was not achieved due to complexity of the processes which requires due diligence, proper mapping and clear definition of functional requirements specification; </a:t>
            </a:r>
            <a:r>
              <a:rPr lang="en-ZA" sz="1700" i="1" dirty="0">
                <a:cs typeface="Arial" panose="020B0604020202020204" pitchFamily="34" charset="0"/>
              </a:rPr>
              <a:t>(not clear terms of reference);  </a:t>
            </a:r>
          </a:p>
          <a:p>
            <a:pPr lvl="1" algn="just" defTabSz="914400">
              <a:spcBef>
                <a:spcPts val="0"/>
              </a:spcBef>
              <a:defRPr/>
            </a:pPr>
            <a:r>
              <a:rPr lang="en-ZA" sz="1700" b="1" dirty="0">
                <a:cs typeface="Arial" panose="020B0604020202020204" pitchFamily="34" charset="0"/>
              </a:rPr>
              <a:t>Development of the Substance Abuse System </a:t>
            </a:r>
            <a:r>
              <a:rPr lang="en-ZA" sz="1700" dirty="0">
                <a:cs typeface="Arial" panose="020B0604020202020204" pitchFamily="34" charset="0"/>
              </a:rPr>
              <a:t>was also not achieved. The tender was cancelled as a result of major variance in the bid price between different service providers that required a review of the terms of reference and the job specification. This subsequently negatively impacted implementation time frames. </a:t>
            </a:r>
          </a:p>
          <a:p>
            <a:pPr lvl="1" algn="just" defTabSz="914400">
              <a:spcBef>
                <a:spcPts val="0"/>
              </a:spcBef>
              <a:defRPr/>
            </a:pPr>
            <a:r>
              <a:rPr lang="en-ZA" sz="1700" i="1" dirty="0">
                <a:solidFill>
                  <a:schemeClr val="accent1"/>
                </a:solidFill>
                <a:cs typeface="Arial" panose="020B0604020202020204" pitchFamily="34" charset="0"/>
              </a:rPr>
              <a:t>Analysis of the requirements for the integration of GBV and VEP systems </a:t>
            </a:r>
            <a:r>
              <a:rPr lang="en-ZA" sz="1700" i="1" dirty="0" smtClean="0">
                <a:solidFill>
                  <a:schemeClr val="accent1"/>
                </a:solidFill>
                <a:cs typeface="Arial" panose="020B0604020202020204" pitchFamily="34" charset="0"/>
              </a:rPr>
              <a:t>have </a:t>
            </a:r>
            <a:r>
              <a:rPr lang="en-ZA" sz="1700" i="1" dirty="0">
                <a:solidFill>
                  <a:schemeClr val="accent1"/>
                </a:solidFill>
                <a:cs typeface="Arial" panose="020B0604020202020204" pitchFamily="34" charset="0"/>
              </a:rPr>
              <a:t>now been completed. The service provider has now been appointed and the development of systems is now underway and will be reported upon within the 2021/22 targets accordingly</a:t>
            </a:r>
            <a:r>
              <a:rPr lang="en-ZA" sz="1700" i="1" dirty="0">
                <a:cs typeface="Arial" panose="020B0604020202020204" pitchFamily="34" charset="0"/>
              </a:rPr>
              <a:t>. </a:t>
            </a:r>
          </a:p>
          <a:p>
            <a:pPr algn="just" defTabSz="914400">
              <a:spcBef>
                <a:spcPts val="0"/>
              </a:spcBef>
              <a:defRPr/>
            </a:pPr>
            <a:r>
              <a:rPr lang="en-ZA" sz="1700" b="1" dirty="0">
                <a:cs typeface="Arial" panose="020B0604020202020204" pitchFamily="34" charset="0"/>
              </a:rPr>
              <a:t>Social Assistance  </a:t>
            </a:r>
          </a:p>
          <a:p>
            <a:pPr lvl="1" algn="just" defTabSz="914400">
              <a:spcBef>
                <a:spcPts val="0"/>
              </a:spcBef>
              <a:defRPr/>
            </a:pPr>
            <a:r>
              <a:rPr lang="en-ZA" sz="1700" dirty="0">
                <a:solidFill>
                  <a:prstClr val="black"/>
                </a:solidFill>
              </a:rPr>
              <a:t>The target of </a:t>
            </a:r>
            <a:r>
              <a:rPr lang="en-ZA" sz="1700" b="1" i="1" dirty="0">
                <a:solidFill>
                  <a:prstClr val="black"/>
                </a:solidFill>
              </a:rPr>
              <a:t>Monthly transfers of funds to SASSA </a:t>
            </a:r>
            <a:r>
              <a:rPr lang="en-ZA" sz="1700" dirty="0">
                <a:solidFill>
                  <a:prstClr val="black"/>
                </a:solidFill>
              </a:rPr>
              <a:t>was not achieved, since the DSD does not </a:t>
            </a:r>
            <a:r>
              <a:rPr lang="en-ZA" sz="1700" b="1" dirty="0">
                <a:solidFill>
                  <a:prstClr val="black"/>
                </a:solidFill>
              </a:rPr>
              <a:t>“transfer”</a:t>
            </a:r>
            <a:r>
              <a:rPr lang="en-ZA" sz="1700" dirty="0">
                <a:solidFill>
                  <a:prstClr val="black"/>
                </a:solidFill>
              </a:rPr>
              <a:t> the funds, but the funds are provided in monthly </a:t>
            </a:r>
            <a:r>
              <a:rPr lang="en-ZA" sz="1700" b="1" dirty="0">
                <a:solidFill>
                  <a:prstClr val="black"/>
                </a:solidFill>
              </a:rPr>
              <a:t>“allocations”</a:t>
            </a:r>
            <a:r>
              <a:rPr lang="en-ZA" sz="1700" dirty="0">
                <a:solidFill>
                  <a:prstClr val="black"/>
                </a:solidFill>
              </a:rPr>
              <a:t> to SASSA to pay social grants.  The Auditor-General has advised that the use of the word “transfer” is inaccurate, which means the target will never be achieved if maintained. </a:t>
            </a:r>
            <a:r>
              <a:rPr lang="en-ZA" sz="1700" i="1" dirty="0">
                <a:solidFill>
                  <a:schemeClr val="accent1"/>
                </a:solidFill>
              </a:rPr>
              <a:t>DSD has since revised the indicator to “allocation” in its 2021/22 APP to address the ambiguity</a:t>
            </a:r>
            <a:r>
              <a:rPr lang="en-ZA" sz="1700" dirty="0">
                <a:solidFill>
                  <a:prstClr val="black"/>
                </a:solidFill>
              </a:rPr>
              <a:t>. </a:t>
            </a:r>
            <a:endParaRPr lang="en-ZA" sz="1700" dirty="0">
              <a:cs typeface="Arial" panose="020B0604020202020204" pitchFamily="34" charset="0"/>
            </a:endParaRPr>
          </a:p>
        </p:txBody>
      </p:sp>
      <p:sp>
        <p:nvSpPr>
          <p:cNvPr id="7" name="Slide Number Placeholder 6"/>
          <p:cNvSpPr>
            <a:spLocks noGrp="1"/>
          </p:cNvSpPr>
          <p:nvPr>
            <p:ph type="sldNum" sz="quarter" idx="4294967295"/>
          </p:nvPr>
        </p:nvSpPr>
        <p:spPr>
          <a:xfrm>
            <a:off x="3204120" y="5981792"/>
            <a:ext cx="2311400" cy="365125"/>
          </a:xfrm>
          <a:prstGeom prst="rect">
            <a:avLst/>
          </a:prstGeom>
        </p:spPr>
        <p:txBody>
          <a:bodyPr/>
          <a:lstStyle/>
          <a:p>
            <a:pPr algn="ctr"/>
            <a:fld id="{E6EDE458-FE5D-A943-8B68-DF1632607E4A}" type="slidenum">
              <a:rPr lang="en-US" b="1"/>
              <a:pPr algn="ctr"/>
              <a:t>8</a:t>
            </a:fld>
            <a:endParaRPr lang="en-US" b="1" dirty="0"/>
          </a:p>
        </p:txBody>
      </p:sp>
      <p:sp>
        <p:nvSpPr>
          <p:cNvPr id="5" name="Title 1"/>
          <p:cNvSpPr txBox="1">
            <a:spLocks/>
          </p:cNvSpPr>
          <p:nvPr/>
        </p:nvSpPr>
        <p:spPr>
          <a:xfrm>
            <a:off x="138984" y="108262"/>
            <a:ext cx="9767015" cy="534630"/>
          </a:xfrm>
          <a:prstGeom prst="rect">
            <a:avLst/>
          </a:prstGeom>
        </p:spPr>
        <p:txBody>
          <a:bodyPr vert="horz" lIns="91440" tIns="45720" rIns="91440" bIns="45720" rtlCol="0" anchor="ctr">
            <a:normAutofit fontScale="97500"/>
          </a:bodyPr>
          <a:lstStyle>
            <a:lvl1pPr algn="l" defTabSz="742950" rtl="0" eaLnBrk="1" latinLnBrk="0" hangingPunct="1">
              <a:lnSpc>
                <a:spcPct val="90000"/>
              </a:lnSpc>
              <a:spcBef>
                <a:spcPct val="0"/>
              </a:spcBef>
              <a:buNone/>
              <a:defRPr sz="2925" kern="1200">
                <a:solidFill>
                  <a:schemeClr val="tx1"/>
                </a:solidFill>
                <a:latin typeface="+mj-lt"/>
                <a:ea typeface="+mj-ea"/>
                <a:cs typeface="+mj-cs"/>
              </a:defRPr>
            </a:lvl1pPr>
          </a:lstStyle>
          <a:p>
            <a:pPr algn="ctr"/>
            <a:r>
              <a:rPr lang="en-ZA" sz="1800" dirty="0">
                <a:latin typeface="Arial Black" panose="020B0A04020102020204" pitchFamily="34" charset="0"/>
              </a:rPr>
              <a:t>Where are we now on </a:t>
            </a:r>
            <a:r>
              <a:rPr lang="en-ZA" sz="1800" dirty="0" smtClean="0">
                <a:latin typeface="Arial Black" panose="020B0A04020102020204" pitchFamily="34" charset="0"/>
              </a:rPr>
              <a:t>the 8 Unmet </a:t>
            </a:r>
            <a:r>
              <a:rPr lang="en-ZA" sz="1800" dirty="0">
                <a:latin typeface="Arial Black" panose="020B0A04020102020204" pitchFamily="34" charset="0"/>
              </a:rPr>
              <a:t>Targets? Performance Overview 1 </a:t>
            </a:r>
          </a:p>
        </p:txBody>
      </p:sp>
    </p:spTree>
    <p:extLst>
      <p:ext uri="{BB962C8B-B14F-4D97-AF65-F5344CB8AC3E}">
        <p14:creationId xmlns:p14="http://schemas.microsoft.com/office/powerpoint/2010/main" xmlns="" val="21855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323" y="97305"/>
            <a:ext cx="9601881" cy="884472"/>
          </a:xfrm>
        </p:spPr>
        <p:txBody>
          <a:bodyPr>
            <a:noAutofit/>
          </a:bodyPr>
          <a:lstStyle/>
          <a:p>
            <a:pPr algn="ctr">
              <a:spcBef>
                <a:spcPts val="0"/>
              </a:spcBef>
            </a:pPr>
            <a:r>
              <a:rPr lang="en-ZA" sz="2400" dirty="0">
                <a:latin typeface="Arial Black" panose="020B0A04020102020204" pitchFamily="34" charset="0"/>
              </a:rPr>
              <a:t>Where are we now on </a:t>
            </a:r>
            <a:r>
              <a:rPr lang="en-ZA" sz="2400" dirty="0" smtClean="0">
                <a:latin typeface="Arial Black" panose="020B0A04020102020204" pitchFamily="34" charset="0"/>
              </a:rPr>
              <a:t>the 8 Unmet </a:t>
            </a:r>
            <a:r>
              <a:rPr lang="en-ZA" sz="2400" dirty="0">
                <a:latin typeface="Arial Black" panose="020B0A04020102020204" pitchFamily="34" charset="0"/>
              </a:rPr>
              <a:t>Targets? Performance Overview 2</a:t>
            </a:r>
            <a:endParaRPr lang="en-US" sz="2400" dirty="0"/>
          </a:p>
        </p:txBody>
      </p:sp>
      <p:sp>
        <p:nvSpPr>
          <p:cNvPr id="3" name="Subtitle 2"/>
          <p:cNvSpPr>
            <a:spLocks noGrp="1"/>
          </p:cNvSpPr>
          <p:nvPr>
            <p:ph idx="1"/>
          </p:nvPr>
        </p:nvSpPr>
        <p:spPr>
          <a:xfrm>
            <a:off x="209323" y="644893"/>
            <a:ext cx="9406950" cy="4943376"/>
          </a:xfrm>
        </p:spPr>
        <p:txBody>
          <a:bodyPr>
            <a:noAutofit/>
          </a:bodyPr>
          <a:lstStyle/>
          <a:p>
            <a:pPr marL="0" lvl="0" indent="0" algn="just" defTabSz="914400">
              <a:spcBef>
                <a:spcPts val="0"/>
              </a:spcBef>
              <a:buNone/>
              <a:defRPr/>
            </a:pPr>
            <a:endParaRPr lang="en-US" sz="1600" b="1" dirty="0">
              <a:cs typeface="Arial" panose="020B0604020202020204" pitchFamily="34" charset="0"/>
            </a:endParaRPr>
          </a:p>
          <a:p>
            <a:pPr marL="185738" lvl="0" indent="-185738" algn="just" defTabSz="914400">
              <a:spcBef>
                <a:spcPts val="0"/>
              </a:spcBef>
              <a:defRPr/>
            </a:pPr>
            <a:r>
              <a:rPr lang="en-US" sz="1600" b="1" dirty="0">
                <a:cs typeface="Arial" panose="020B0604020202020204" pitchFamily="34" charset="0"/>
              </a:rPr>
              <a:t>Professional Social Services</a:t>
            </a:r>
          </a:p>
          <a:p>
            <a:pPr lvl="1" algn="just" defTabSz="914400">
              <a:spcBef>
                <a:spcPts val="0"/>
              </a:spcBef>
              <a:defRPr/>
            </a:pPr>
            <a:r>
              <a:rPr lang="en-US" sz="1600" b="1" dirty="0">
                <a:cs typeface="Arial" panose="020B0604020202020204" pitchFamily="34" charset="0"/>
              </a:rPr>
              <a:t>Pre-Certification of the </a:t>
            </a:r>
            <a:r>
              <a:rPr lang="en-ZA" sz="1600" b="1" dirty="0">
                <a:cs typeface="Arial" panose="020B0604020202020204" pitchFamily="34" charset="0"/>
              </a:rPr>
              <a:t>Draft Social Service Practitioners Bill</a:t>
            </a:r>
            <a:r>
              <a:rPr lang="en-US" sz="1600" b="1" dirty="0">
                <a:cs typeface="Arial" panose="020B0604020202020204" pitchFamily="34" charset="0"/>
              </a:rPr>
              <a:t> </a:t>
            </a:r>
            <a:r>
              <a:rPr lang="en-US" sz="1600" dirty="0">
                <a:cs typeface="Arial" panose="020B0604020202020204" pitchFamily="34" charset="0"/>
              </a:rPr>
              <a:t>could not be achieved due to the following reasons, amongst others; dependency on the availability of Legal Services for technical support on redrafting of the Bill, which led to the redrafting process being delayed.</a:t>
            </a:r>
            <a:r>
              <a:rPr lang="en-US" sz="1600" i="1" dirty="0">
                <a:cs typeface="Arial" panose="020B0604020202020204" pitchFamily="34" charset="0"/>
              </a:rPr>
              <a:t> </a:t>
            </a:r>
            <a:r>
              <a:rPr lang="en-US" sz="1600" i="1" dirty="0">
                <a:solidFill>
                  <a:schemeClr val="accent1"/>
                </a:solidFill>
                <a:cs typeface="Arial" panose="020B0604020202020204" pitchFamily="34" charset="0"/>
              </a:rPr>
              <a:t>The redrafting of the draft bill was finalized and submitted and submitted to OCLSA which has since been received with comments being submitted back to OCSLA for FINAL Certification. We have also received a SEIAS certificate from the DPME on the Draft Bill which will both us to go to Cabinet in the current quarter. </a:t>
            </a:r>
          </a:p>
          <a:p>
            <a:pPr lvl="1" algn="just" defTabSz="914400">
              <a:spcBef>
                <a:spcPts val="0"/>
              </a:spcBef>
              <a:defRPr/>
            </a:pPr>
            <a:r>
              <a:rPr lang="en-US" sz="1600" b="1" dirty="0">
                <a:cs typeface="Arial" panose="020B0604020202020204" pitchFamily="34" charset="0"/>
              </a:rPr>
              <a:t>The Older Persons Amendment Bill </a:t>
            </a:r>
            <a:r>
              <a:rPr lang="en-US" sz="1600" dirty="0">
                <a:cs typeface="Arial" panose="020B0604020202020204" pitchFamily="34" charset="0"/>
              </a:rPr>
              <a:t>was not finalized at the end of the financial year. </a:t>
            </a:r>
            <a:r>
              <a:rPr lang="en-US" sz="1600" i="1" dirty="0">
                <a:solidFill>
                  <a:schemeClr val="accent1"/>
                </a:solidFill>
                <a:cs typeface="Arial" panose="020B0604020202020204" pitchFamily="34" charset="0"/>
              </a:rPr>
              <a:t>The Bill has now been processed through various structures and was tabled and approved in Cabinet in August and is now being introduced to Parliament. The Committee should consider prioritizing this Bill within its processes. </a:t>
            </a:r>
            <a:endParaRPr lang="en-ZA" sz="1600" i="1" dirty="0">
              <a:solidFill>
                <a:schemeClr val="accent1"/>
              </a:solidFill>
              <a:cs typeface="Arial" panose="020B0604020202020204" pitchFamily="34" charset="0"/>
            </a:endParaRPr>
          </a:p>
          <a:p>
            <a:pPr marL="0" indent="0" algn="just" defTabSz="914400">
              <a:spcBef>
                <a:spcPts val="0"/>
              </a:spcBef>
              <a:buNone/>
              <a:defRPr/>
            </a:pPr>
            <a:r>
              <a:rPr lang="en-US" sz="1600" b="1" dirty="0">
                <a:cs typeface="Arial" panose="020B0604020202020204" pitchFamily="34" charset="0"/>
              </a:rPr>
              <a:t>Population and Development</a:t>
            </a:r>
            <a:r>
              <a:rPr lang="en-ZA" sz="1600" dirty="0">
                <a:cs typeface="Arial" panose="020B0604020202020204" pitchFamily="34" charset="0"/>
              </a:rPr>
              <a:t> </a:t>
            </a:r>
          </a:p>
          <a:p>
            <a:pPr lvl="1" algn="just" defTabSz="914400">
              <a:spcBef>
                <a:spcPts val="0"/>
              </a:spcBef>
              <a:defRPr/>
            </a:pPr>
            <a:r>
              <a:rPr lang="en-US" sz="1600" dirty="0">
                <a:cs typeface="Arial" panose="020B0604020202020204" pitchFamily="34" charset="0"/>
              </a:rPr>
              <a:t>The annual target of </a:t>
            </a:r>
            <a:r>
              <a:rPr lang="en-US" sz="1600" b="1" i="1" dirty="0">
                <a:cs typeface="Arial" panose="020B0604020202020204" pitchFamily="34" charset="0"/>
              </a:rPr>
              <a:t>Research report on Youth perception survey on Socio-economic, health, &amp; gender on Impact of COVID-19 </a:t>
            </a:r>
            <a:r>
              <a:rPr lang="en-US" sz="1600" dirty="0">
                <a:cs typeface="Arial" panose="020B0604020202020204" pitchFamily="34" charset="0"/>
              </a:rPr>
              <a:t>was not achieved. The appointment of a Research Institution to conduct this study required approval from National Treasury, which took 4 months to be approved by National Treasury i.e. October 2020. The remaining time was not sufficient to complete the final study reports as planned. </a:t>
            </a:r>
            <a:r>
              <a:rPr lang="en-US" sz="1600" i="1" dirty="0">
                <a:solidFill>
                  <a:schemeClr val="accent1"/>
                </a:solidFill>
                <a:cs typeface="Arial" panose="020B0604020202020204" pitchFamily="34" charset="0"/>
              </a:rPr>
              <a:t>The report for the first survey has been completed and finalized. The second survey is also completed and a final report being compiled</a:t>
            </a:r>
            <a:r>
              <a:rPr lang="en-US" sz="1600" i="1" dirty="0">
                <a:cs typeface="Arial" panose="020B0604020202020204" pitchFamily="34" charset="0"/>
              </a:rPr>
              <a:t>.</a:t>
            </a:r>
            <a:r>
              <a:rPr lang="en-US" sz="1600" i="1" dirty="0">
                <a:solidFill>
                  <a:srgbClr val="FF0000"/>
                </a:solidFill>
                <a:cs typeface="Arial" panose="020B0604020202020204" pitchFamily="34" charset="0"/>
              </a:rPr>
              <a:t> </a:t>
            </a:r>
            <a:r>
              <a:rPr lang="en-US" sz="1600" i="1" dirty="0">
                <a:solidFill>
                  <a:schemeClr val="accent1"/>
                </a:solidFill>
                <a:cs typeface="Arial" panose="020B0604020202020204" pitchFamily="34" charset="0"/>
              </a:rPr>
              <a:t>The third survey is also currently underway. </a:t>
            </a:r>
            <a:endParaRPr lang="en-ZA" sz="1600" i="1" dirty="0">
              <a:solidFill>
                <a:schemeClr val="accent1"/>
              </a:solidFill>
              <a:cs typeface="Arial" panose="020B0604020202020204" pitchFamily="34" charset="0"/>
            </a:endParaRPr>
          </a:p>
        </p:txBody>
      </p:sp>
      <p:sp>
        <p:nvSpPr>
          <p:cNvPr id="7" name="Slide Number Placeholder 6"/>
          <p:cNvSpPr>
            <a:spLocks noGrp="1"/>
          </p:cNvSpPr>
          <p:nvPr>
            <p:ph type="sldNum" sz="quarter" idx="4294967295"/>
          </p:nvPr>
        </p:nvSpPr>
        <p:spPr>
          <a:xfrm>
            <a:off x="3204120" y="5981792"/>
            <a:ext cx="2311400" cy="365125"/>
          </a:xfrm>
          <a:prstGeom prst="rect">
            <a:avLst/>
          </a:prstGeom>
        </p:spPr>
        <p:txBody>
          <a:bodyPr/>
          <a:lstStyle/>
          <a:p>
            <a:pPr algn="ctr"/>
            <a:fld id="{E6EDE458-FE5D-A943-8B68-DF1632607E4A}" type="slidenum">
              <a:rPr lang="en-US" b="1"/>
              <a:pPr algn="ctr"/>
              <a:t>9</a:t>
            </a:fld>
            <a:endParaRPr lang="en-US" b="1" dirty="0"/>
          </a:p>
        </p:txBody>
      </p:sp>
    </p:spTree>
    <p:extLst>
      <p:ext uri="{BB962C8B-B14F-4D97-AF65-F5344CB8AC3E}">
        <p14:creationId xmlns:p14="http://schemas.microsoft.com/office/powerpoint/2010/main" xmlns="" val="266001219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11045</TotalTime>
  <Words>7215</Words>
  <Application>Microsoft Office PowerPoint</Application>
  <PresentationFormat>A4 Paper (210x297 mm)</PresentationFormat>
  <Paragraphs>578</Paragraphs>
  <Slides>43</Slides>
  <Notes>9</Notes>
  <HiddenSlides>0</HiddenSlides>
  <MMClips>0</MMClips>
  <ScaleCrop>false</ScaleCrop>
  <HeadingPairs>
    <vt:vector size="4" baseType="variant">
      <vt:variant>
        <vt:lpstr>Theme</vt:lpstr>
      </vt:variant>
      <vt:variant>
        <vt:i4>3</vt:i4>
      </vt:variant>
      <vt:variant>
        <vt:lpstr>Slide Titles</vt:lpstr>
      </vt:variant>
      <vt:variant>
        <vt:i4>43</vt:i4>
      </vt:variant>
    </vt:vector>
  </HeadingPairs>
  <TitlesOfParts>
    <vt:vector size="46" baseType="lpstr">
      <vt:lpstr>Custom Design</vt:lpstr>
      <vt:lpstr>1_Custom Design</vt:lpstr>
      <vt:lpstr>2_Custom Design</vt:lpstr>
      <vt:lpstr>DSD Annual Performance Report 2020-21  (1 April 2020 to 31 March 2021)  Presentation to the Select Committee on Health and Social Services   23 November 2021   </vt:lpstr>
      <vt:lpstr>PURPOSE</vt:lpstr>
      <vt:lpstr>CONTEXTUAL ANALYSIS 1 </vt:lpstr>
      <vt:lpstr>CONTEXTUAL ANALYSIS 2  </vt:lpstr>
      <vt:lpstr>CONTEXUAL ANALYSIS 3</vt:lpstr>
      <vt:lpstr>  </vt:lpstr>
      <vt:lpstr>Summary of DSD Programme Performance 2018-19 to 2020-21</vt:lpstr>
      <vt:lpstr>Slide 8</vt:lpstr>
      <vt:lpstr>Where are we now on the 8 Unmet Targets? Performance Overview 2</vt:lpstr>
      <vt:lpstr>Where are we now on the 8 Unmet Targets? Performance Overview 3</vt:lpstr>
      <vt:lpstr>Slide 11</vt:lpstr>
      <vt:lpstr>AGSA’s AUDIT OUTCOME ON DSD  </vt:lpstr>
      <vt:lpstr>Slide 13</vt:lpstr>
      <vt:lpstr>Slide 14</vt:lpstr>
      <vt:lpstr>Slide 15</vt:lpstr>
      <vt:lpstr>Social Assistance</vt:lpstr>
      <vt:lpstr>Slide 17</vt:lpstr>
      <vt:lpstr>Slide 18</vt:lpstr>
      <vt:lpstr>Slide 19</vt:lpstr>
      <vt:lpstr>Slide 20</vt:lpstr>
      <vt:lpstr>Slide 21</vt:lpstr>
      <vt:lpstr>Slide 22</vt:lpstr>
      <vt:lpstr>Slide 23</vt:lpstr>
      <vt:lpstr>Slide 24</vt:lpstr>
      <vt:lpstr>Slide 25</vt:lpstr>
      <vt:lpstr>Social Crime Prevention and Victim Empowerment</vt:lpstr>
      <vt:lpstr>Slide 27</vt:lpstr>
      <vt:lpstr>Special Projects and Innovation </vt:lpstr>
      <vt:lpstr>Slide 29</vt:lpstr>
      <vt:lpstr>Slide 30</vt:lpstr>
      <vt:lpstr> Poverty Alleviation, Sustainable Livelihoods and Food Security</vt:lpstr>
      <vt:lpstr> Poverty Alleviation, Sustainable Livelihoods and Food Security</vt:lpstr>
      <vt:lpstr> Poverty Alleviation, Sustainable Livelihoods and Food Security</vt:lpstr>
      <vt:lpstr> Poverty Alleviation, Sustainable Livelihoods and Food Security</vt:lpstr>
      <vt:lpstr>Slide 35</vt:lpstr>
      <vt:lpstr>  </vt:lpstr>
      <vt:lpstr>Slide 37</vt:lpstr>
      <vt:lpstr>AUDITED ACTUAL SUMMARY EXPENDITURE</vt:lpstr>
      <vt:lpstr>AUDITED ACTUAL SUMMARY EXPENDITURE</vt:lpstr>
      <vt:lpstr>REASONS FOR UNDER SPENDING PER PROGRAMME</vt:lpstr>
      <vt:lpstr>REASONS FOR UNDER SPENDING PER PROGRAMME</vt:lpstr>
      <vt:lpstr>CONCLUSION  </vt:lpstr>
      <vt:lpstr>Slide 43</vt:lpstr>
    </vt:vector>
  </TitlesOfParts>
  <Company>DSD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Lucky Lebelo</dc:creator>
  <cp:lastModifiedBy>USER</cp:lastModifiedBy>
  <cp:revision>1298</cp:revision>
  <cp:lastPrinted>2019-09-25T14:38:34Z</cp:lastPrinted>
  <dcterms:created xsi:type="dcterms:W3CDTF">2017-04-24T13:16:48Z</dcterms:created>
  <dcterms:modified xsi:type="dcterms:W3CDTF">2021-11-25T09:54:39Z</dcterms:modified>
</cp:coreProperties>
</file>