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56" r:id="rId2"/>
    <p:sldId id="266" r:id="rId3"/>
    <p:sldId id="272" r:id="rId4"/>
    <p:sldId id="259" r:id="rId5"/>
    <p:sldId id="261" r:id="rId6"/>
    <p:sldId id="260" r:id="rId7"/>
    <p:sldId id="264" r:id="rId8"/>
    <p:sldId id="277" r:id="rId9"/>
    <p:sldId id="268" r:id="rId10"/>
    <p:sldId id="275" r:id="rId11"/>
    <p:sldId id="276" r:id="rId12"/>
    <p:sldId id="278" r:id="rId13"/>
    <p:sldId id="258"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FF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8" d="100"/>
          <a:sy n="68" d="100"/>
        </p:scale>
        <p:origin x="-57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CF6D59-927D-49F9-8B3D-E13B1D54E065}" type="datetimeFigureOut">
              <a:rPr lang="en-ZA" smtClean="0"/>
              <a:pPr/>
              <a:t>2021/11/23</a:t>
            </a:fld>
            <a:endParaRPr lang="en-ZA"/>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8CEC9D-D43E-485C-A1D7-B71C92B8FD51}" type="slidenum">
              <a:rPr lang="en-ZA" smtClean="0"/>
              <a:pPr/>
              <a:t>‹#›</a:t>
            </a:fld>
            <a:endParaRPr lang="en-ZA"/>
          </a:p>
        </p:txBody>
      </p:sp>
    </p:spTree>
    <p:extLst>
      <p:ext uri="{BB962C8B-B14F-4D97-AF65-F5344CB8AC3E}">
        <p14:creationId xmlns:p14="http://schemas.microsoft.com/office/powerpoint/2010/main" xmlns="" val="8566038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F9E3F19-34E0-4A2C-BBBB-90AB9CE3C926}" type="datetime1">
              <a:rPr lang="en-US" smtClean="0"/>
              <a:pPr/>
              <a:t>11/23/2021</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9E107A0-7B7C-8743-BC43-85A450895BAC}" type="slidenum">
              <a:rPr lang="en-US" smtClean="0"/>
              <a:pPr/>
              <a:t>‹#›</a:t>
            </a:fld>
            <a:endParaRPr lang="en-US" dirty="0"/>
          </a:p>
        </p:txBody>
      </p:sp>
    </p:spTree>
    <p:extLst>
      <p:ext uri="{BB962C8B-B14F-4D97-AF65-F5344CB8AC3E}">
        <p14:creationId xmlns:p14="http://schemas.microsoft.com/office/powerpoint/2010/main" xmlns="" val="42371634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1E73844-73B9-482C-9677-CF33D323C6D4}" type="datetime1">
              <a:rPr lang="en-US" smtClean="0"/>
              <a:pPr/>
              <a:t>11/23/2021</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9E107A0-7B7C-8743-BC43-85A450895BAC}" type="slidenum">
              <a:rPr lang="en-US" smtClean="0"/>
              <a:pPr/>
              <a:t>‹#›</a:t>
            </a:fld>
            <a:endParaRPr lang="en-US" dirty="0"/>
          </a:p>
        </p:txBody>
      </p:sp>
    </p:spTree>
    <p:extLst>
      <p:ext uri="{BB962C8B-B14F-4D97-AF65-F5344CB8AC3E}">
        <p14:creationId xmlns:p14="http://schemas.microsoft.com/office/powerpoint/2010/main" xmlns="" val="5682023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8B12C2E-E7CA-4DBA-ADAE-DE62A34A9ED7}" type="datetime1">
              <a:rPr lang="en-US" smtClean="0"/>
              <a:pPr/>
              <a:t>11/23/2021</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9E107A0-7B7C-8743-BC43-85A450895BAC}" type="slidenum">
              <a:rPr lang="en-US" smtClean="0"/>
              <a:pPr/>
              <a:t>‹#›</a:t>
            </a:fld>
            <a:endParaRPr lang="en-US" dirty="0"/>
          </a:p>
        </p:txBody>
      </p:sp>
    </p:spTree>
    <p:extLst>
      <p:ext uri="{BB962C8B-B14F-4D97-AF65-F5344CB8AC3E}">
        <p14:creationId xmlns:p14="http://schemas.microsoft.com/office/powerpoint/2010/main" xmlns="" val="2247217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32B063E-1D29-4B83-BE8F-6047AF9EB7CE}" type="datetime1">
              <a:rPr lang="en-US" smtClean="0"/>
              <a:pPr/>
              <a:t>11/23/2021</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9E107A0-7B7C-8743-BC43-85A450895BAC}" type="slidenum">
              <a:rPr lang="en-US" smtClean="0"/>
              <a:pPr/>
              <a:t>‹#›</a:t>
            </a:fld>
            <a:endParaRPr lang="en-US" dirty="0"/>
          </a:p>
        </p:txBody>
      </p:sp>
    </p:spTree>
    <p:extLst>
      <p:ext uri="{BB962C8B-B14F-4D97-AF65-F5344CB8AC3E}">
        <p14:creationId xmlns:p14="http://schemas.microsoft.com/office/powerpoint/2010/main" xmlns="" val="2059459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A765CB0-8815-47A5-9B2C-07C1FD3A5904}" type="datetime1">
              <a:rPr lang="en-US" smtClean="0"/>
              <a:pPr/>
              <a:t>11/23/2021</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9E107A0-7B7C-8743-BC43-85A450895BAC}" type="slidenum">
              <a:rPr lang="en-US" smtClean="0"/>
              <a:pPr/>
              <a:t>‹#›</a:t>
            </a:fld>
            <a:endParaRPr lang="en-US" dirty="0"/>
          </a:p>
        </p:txBody>
      </p:sp>
    </p:spTree>
    <p:extLst>
      <p:ext uri="{BB962C8B-B14F-4D97-AF65-F5344CB8AC3E}">
        <p14:creationId xmlns:p14="http://schemas.microsoft.com/office/powerpoint/2010/main" xmlns="" val="51838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84F1EA8-69BD-4BB6-9FC2-35AE45A6EB11}" type="datetime1">
              <a:rPr lang="en-US" smtClean="0"/>
              <a:pPr/>
              <a:t>11/23/2021</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49E107A0-7B7C-8743-BC43-85A450895BAC}" type="slidenum">
              <a:rPr lang="en-US" smtClean="0"/>
              <a:pPr/>
              <a:t>‹#›</a:t>
            </a:fld>
            <a:endParaRPr lang="en-US" dirty="0"/>
          </a:p>
        </p:txBody>
      </p:sp>
    </p:spTree>
    <p:extLst>
      <p:ext uri="{BB962C8B-B14F-4D97-AF65-F5344CB8AC3E}">
        <p14:creationId xmlns:p14="http://schemas.microsoft.com/office/powerpoint/2010/main" xmlns="" val="21754560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0EE0E4E8-0057-4435-A16C-F7B411C0F50E}" type="datetime1">
              <a:rPr lang="en-US" smtClean="0"/>
              <a:pPr/>
              <a:t>11/23/2021</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49E107A0-7B7C-8743-BC43-85A450895BAC}" type="slidenum">
              <a:rPr lang="en-US" smtClean="0"/>
              <a:pPr/>
              <a:t>‹#›</a:t>
            </a:fld>
            <a:endParaRPr lang="en-US" dirty="0"/>
          </a:p>
        </p:txBody>
      </p:sp>
    </p:spTree>
    <p:extLst>
      <p:ext uri="{BB962C8B-B14F-4D97-AF65-F5344CB8AC3E}">
        <p14:creationId xmlns:p14="http://schemas.microsoft.com/office/powerpoint/2010/main" xmlns="" val="5056187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4D75AAB9-282F-422A-AC21-BC457F6067DB}" type="datetime1">
              <a:rPr lang="en-US" smtClean="0"/>
              <a:pPr/>
              <a:t>11/23/2021</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49E107A0-7B7C-8743-BC43-85A450895BAC}" type="slidenum">
              <a:rPr lang="en-US" smtClean="0"/>
              <a:pPr/>
              <a:t>‹#›</a:t>
            </a:fld>
            <a:endParaRPr lang="en-US" dirty="0"/>
          </a:p>
        </p:txBody>
      </p:sp>
    </p:spTree>
    <p:extLst>
      <p:ext uri="{BB962C8B-B14F-4D97-AF65-F5344CB8AC3E}">
        <p14:creationId xmlns:p14="http://schemas.microsoft.com/office/powerpoint/2010/main" xmlns="" val="7178891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EB394D60-F25D-44CF-BD33-0E5716AFAD68}" type="datetime1">
              <a:rPr lang="en-US" smtClean="0"/>
              <a:pPr/>
              <a:t>11/23/2021</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49E107A0-7B7C-8743-BC43-85A450895BAC}" type="slidenum">
              <a:rPr lang="en-US" smtClean="0"/>
              <a:pPr/>
              <a:t>‹#›</a:t>
            </a:fld>
            <a:endParaRPr lang="en-US" dirty="0"/>
          </a:p>
        </p:txBody>
      </p:sp>
    </p:spTree>
    <p:extLst>
      <p:ext uri="{BB962C8B-B14F-4D97-AF65-F5344CB8AC3E}">
        <p14:creationId xmlns:p14="http://schemas.microsoft.com/office/powerpoint/2010/main" xmlns="" val="18791147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F2803344-992A-4631-99C6-17883CA91BA6}" type="datetime1">
              <a:rPr lang="en-US" smtClean="0"/>
              <a:pPr/>
              <a:t>11/23/2021</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49E107A0-7B7C-8743-BC43-85A450895BAC}" type="slidenum">
              <a:rPr lang="en-US" smtClean="0"/>
              <a:pPr/>
              <a:t>‹#›</a:t>
            </a:fld>
            <a:endParaRPr lang="en-US" dirty="0"/>
          </a:p>
        </p:txBody>
      </p:sp>
    </p:spTree>
    <p:extLst>
      <p:ext uri="{BB962C8B-B14F-4D97-AF65-F5344CB8AC3E}">
        <p14:creationId xmlns:p14="http://schemas.microsoft.com/office/powerpoint/2010/main" xmlns="" val="23145007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78D5E4E-114D-4500-ACD7-43DB645B00A7}" type="datetime1">
              <a:rPr lang="en-US" smtClean="0"/>
              <a:pPr/>
              <a:t>11/23/2021</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49E107A0-7B7C-8743-BC43-85A450895BAC}" type="slidenum">
              <a:rPr lang="en-US" smtClean="0"/>
              <a:pPr/>
              <a:t>‹#›</a:t>
            </a:fld>
            <a:endParaRPr lang="en-US" dirty="0"/>
          </a:p>
        </p:txBody>
      </p:sp>
    </p:spTree>
    <p:extLst>
      <p:ext uri="{BB962C8B-B14F-4D97-AF65-F5344CB8AC3E}">
        <p14:creationId xmlns:p14="http://schemas.microsoft.com/office/powerpoint/2010/main" xmlns="" val="24532696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a:extLst>
              <a:ext uri="{28A0092B-C50C-407E-A947-70E740481C1C}">
                <a14:useLocalDpi xmlns:a14="http://schemas.microsoft.com/office/drawing/2010/main" xmlns="" val="0"/>
              </a:ext>
            </a:extLst>
          </a:blip>
          <a:stretch>
            <a:fillRect/>
          </a:stretch>
        </p:blipFill>
        <p:spPr>
          <a:xfrm>
            <a:off x="0" y="0"/>
            <a:ext cx="9144000" cy="6878523"/>
          </a:xfrm>
          <a:prstGeom prst="rect">
            <a:avLst/>
          </a:prstGeom>
        </p:spPr>
      </p:pic>
      <p:sp>
        <p:nvSpPr>
          <p:cNvPr id="2" name="Title Placeholder 1"/>
          <p:cNvSpPr>
            <a:spLocks noGrp="1"/>
          </p:cNvSpPr>
          <p:nvPr>
            <p:ph type="title"/>
          </p:nvPr>
        </p:nvSpPr>
        <p:spPr>
          <a:xfrm>
            <a:off x="457200" y="357456"/>
            <a:ext cx="8229600" cy="68986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02499"/>
            <a:ext cx="8229600" cy="4459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xmlns="" val="13832557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1599"/>
            <a:ext cx="9144000" cy="6858000"/>
          </a:xfrm>
          <a:prstGeom prst="rect">
            <a:avLst/>
          </a:prstGeom>
        </p:spPr>
      </p:pic>
      <p:sp>
        <p:nvSpPr>
          <p:cNvPr id="2" name="Title 1"/>
          <p:cNvSpPr>
            <a:spLocks noGrp="1"/>
          </p:cNvSpPr>
          <p:nvPr>
            <p:ph type="ctrTitle"/>
          </p:nvPr>
        </p:nvSpPr>
        <p:spPr>
          <a:xfrm>
            <a:off x="270164" y="1714789"/>
            <a:ext cx="8603672" cy="2261466"/>
          </a:xfrm>
        </p:spPr>
        <p:txBody>
          <a:bodyPr>
            <a:noAutofit/>
          </a:bodyPr>
          <a:lstStyle/>
          <a:p>
            <a:r>
              <a:rPr lang="en-US" sz="2800" b="1" dirty="0">
                <a:solidFill>
                  <a:srgbClr val="92D050"/>
                </a:solidFill>
              </a:rPr>
              <a:t>BRIEFING OF THE PORTFOLIO COMMITTEE ON FORESTRY, FISHERIES AND THE ENVIRONMENT ON ANIMAL WELFARE LEGISLATION</a:t>
            </a:r>
          </a:p>
        </p:txBody>
      </p:sp>
      <p:sp>
        <p:nvSpPr>
          <p:cNvPr id="3" name="Subtitle 2"/>
          <p:cNvSpPr>
            <a:spLocks noGrp="1"/>
          </p:cNvSpPr>
          <p:nvPr>
            <p:ph type="subTitle" idx="1"/>
          </p:nvPr>
        </p:nvSpPr>
        <p:spPr>
          <a:xfrm>
            <a:off x="1371600" y="4184095"/>
            <a:ext cx="6400800" cy="808892"/>
          </a:xfrm>
        </p:spPr>
        <p:txBody>
          <a:bodyPr/>
          <a:lstStyle/>
          <a:p>
            <a:r>
              <a:rPr lang="en-US" b="1" dirty="0">
                <a:solidFill>
                  <a:srgbClr val="92D050"/>
                </a:solidFill>
              </a:rPr>
              <a:t>23 NOVEMBER 2021</a:t>
            </a:r>
          </a:p>
        </p:txBody>
      </p:sp>
      <p:sp>
        <p:nvSpPr>
          <p:cNvPr id="4" name="Slide Number Placeholder 3">
            <a:extLst>
              <a:ext uri="{FF2B5EF4-FFF2-40B4-BE49-F238E27FC236}">
                <a16:creationId xmlns:a16="http://schemas.microsoft.com/office/drawing/2014/main" xmlns="" id="{171014BB-8843-4065-9104-9BCF1CB2A685}"/>
              </a:ext>
            </a:extLst>
          </p:cNvPr>
          <p:cNvSpPr>
            <a:spLocks noGrp="1"/>
          </p:cNvSpPr>
          <p:nvPr>
            <p:ph type="sldNum" sz="quarter" idx="12"/>
          </p:nvPr>
        </p:nvSpPr>
        <p:spPr/>
        <p:txBody>
          <a:bodyPr/>
          <a:lstStyle/>
          <a:p>
            <a:fld id="{49E107A0-7B7C-8743-BC43-85A450895BAC}" type="slidenum">
              <a:rPr lang="en-US" smtClean="0"/>
              <a:pPr/>
              <a:t>1</a:t>
            </a:fld>
            <a:endParaRPr lang="en-US" dirty="0"/>
          </a:p>
        </p:txBody>
      </p:sp>
    </p:spTree>
    <p:extLst>
      <p:ext uri="{BB962C8B-B14F-4D97-AF65-F5344CB8AC3E}">
        <p14:creationId xmlns:p14="http://schemas.microsoft.com/office/powerpoint/2010/main" xmlns="" val="39301265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33022"/>
            <a:ext cx="8229600" cy="689866"/>
          </a:xfrm>
        </p:spPr>
        <p:txBody>
          <a:bodyPr>
            <a:normAutofit/>
          </a:bodyPr>
          <a:lstStyle/>
          <a:p>
            <a:r>
              <a:rPr lang="en-US" sz="3600" b="1" dirty="0"/>
              <a:t>Work in Progress (III/IV) </a:t>
            </a:r>
          </a:p>
        </p:txBody>
      </p:sp>
      <p:sp>
        <p:nvSpPr>
          <p:cNvPr id="3" name="Content Placeholder 2"/>
          <p:cNvSpPr>
            <a:spLocks noGrp="1"/>
          </p:cNvSpPr>
          <p:nvPr>
            <p:ph idx="1"/>
          </p:nvPr>
        </p:nvSpPr>
        <p:spPr>
          <a:xfrm>
            <a:off x="159327" y="803411"/>
            <a:ext cx="8825345" cy="5167898"/>
          </a:xfrm>
        </p:spPr>
        <p:txBody>
          <a:bodyPr>
            <a:noAutofit/>
          </a:bodyPr>
          <a:lstStyle/>
          <a:p>
            <a:pPr algn="just"/>
            <a:r>
              <a:rPr lang="en-US" sz="2400" dirty="0"/>
              <a:t>The well-being mandate under NEMBA will enable the Minister responsible for the environment to:</a:t>
            </a:r>
          </a:p>
          <a:p>
            <a:pPr lvl="1" algn="just">
              <a:buFont typeface="Courier New" panose="02070309020205020404" pitchFamily="49" charset="0"/>
              <a:buChar char="o"/>
            </a:pPr>
            <a:r>
              <a:rPr lang="en-US" sz="2000" dirty="0"/>
              <a:t>Address specific legislative gaps within the biodiversity sector; and</a:t>
            </a:r>
          </a:p>
          <a:p>
            <a:pPr lvl="1" algn="just">
              <a:buFont typeface="Courier New" panose="02070309020205020404" pitchFamily="49" charset="0"/>
              <a:buChar char="o"/>
            </a:pPr>
            <a:r>
              <a:rPr lang="en-US" sz="2000" dirty="0"/>
              <a:t>Strengthen existing biodiversity legislation as far as it relates to the well-being of wild animals (e.g. to implement minimum standards for the management of captive elephants as part of the National Norms and Standards for the Management of Elephants in South Africa, 2008)</a:t>
            </a:r>
          </a:p>
          <a:p>
            <a:pPr marL="0" indent="0" algn="just">
              <a:buNone/>
              <a:defRPr/>
            </a:pPr>
            <a:endParaRPr lang="en-US" sz="800" dirty="0"/>
          </a:p>
          <a:p>
            <a:pPr algn="just">
              <a:defRPr/>
            </a:pPr>
            <a:r>
              <a:rPr lang="en-US" sz="2400" dirty="0"/>
              <a:t>The DFFE published a draft Policy Position for the Conservation and Ecologically Sustainable Use of Elephant, Lion, Leopard and Rhinoceros in the Government </a:t>
            </a:r>
            <a:r>
              <a:rPr lang="en-US" sz="2400" i="1" dirty="0"/>
              <a:t>Gazette</a:t>
            </a:r>
            <a:r>
              <a:rPr lang="en-US" sz="2400" dirty="0"/>
              <a:t> for public comment:</a:t>
            </a:r>
          </a:p>
          <a:p>
            <a:pPr lvl="1" algn="just">
              <a:buFont typeface="Courier New" panose="02070309020205020404" pitchFamily="49" charset="0"/>
              <a:buChar char="o"/>
              <a:defRPr/>
            </a:pPr>
            <a:r>
              <a:rPr lang="en-US" sz="2000" dirty="0"/>
              <a:t>Published on 28 June 2021 for a period of 30 days</a:t>
            </a:r>
          </a:p>
          <a:p>
            <a:pPr lvl="1" algn="just">
              <a:buFont typeface="Courier New" panose="02070309020205020404" pitchFamily="49" charset="0"/>
              <a:buChar char="o"/>
              <a:defRPr/>
            </a:pPr>
            <a:r>
              <a:rPr lang="en-US" sz="2000" dirty="0"/>
              <a:t>Notice published on 14 September 2021 to extend the comment period with another 30 days</a:t>
            </a:r>
          </a:p>
          <a:p>
            <a:pPr lvl="1" algn="just">
              <a:buFont typeface="Courier New" panose="02070309020205020404" pitchFamily="49" charset="0"/>
              <a:buChar char="o"/>
              <a:defRPr/>
            </a:pPr>
            <a:r>
              <a:rPr lang="en-US" sz="2000" dirty="0"/>
              <a:t>Final closing date for comments on 14 October 2021</a:t>
            </a:r>
          </a:p>
          <a:p>
            <a:pPr marL="0" indent="0" algn="just">
              <a:buNone/>
            </a:pPr>
            <a:endParaRPr lang="en-US" sz="800" dirty="0"/>
          </a:p>
        </p:txBody>
      </p:sp>
      <p:sp>
        <p:nvSpPr>
          <p:cNvPr id="4" name="Slide Number Placeholder 3">
            <a:extLst>
              <a:ext uri="{FF2B5EF4-FFF2-40B4-BE49-F238E27FC236}">
                <a16:creationId xmlns:a16="http://schemas.microsoft.com/office/drawing/2014/main" xmlns="" id="{4B623566-43D4-440C-9040-72646FA8645E}"/>
              </a:ext>
            </a:extLst>
          </p:cNvPr>
          <p:cNvSpPr>
            <a:spLocks noGrp="1"/>
          </p:cNvSpPr>
          <p:nvPr>
            <p:ph type="sldNum" sz="quarter" idx="12"/>
          </p:nvPr>
        </p:nvSpPr>
        <p:spPr/>
        <p:txBody>
          <a:bodyPr/>
          <a:lstStyle/>
          <a:p>
            <a:fld id="{49E107A0-7B7C-8743-BC43-85A450895BAC}" type="slidenum">
              <a:rPr lang="en-US" smtClean="0"/>
              <a:pPr/>
              <a:t>10</a:t>
            </a:fld>
            <a:endParaRPr lang="en-US" dirty="0"/>
          </a:p>
        </p:txBody>
      </p:sp>
    </p:spTree>
    <p:extLst>
      <p:ext uri="{BB962C8B-B14F-4D97-AF65-F5344CB8AC3E}">
        <p14:creationId xmlns:p14="http://schemas.microsoft.com/office/powerpoint/2010/main" xmlns="" val="36297485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33022"/>
            <a:ext cx="8229600" cy="689866"/>
          </a:xfrm>
        </p:spPr>
        <p:txBody>
          <a:bodyPr>
            <a:normAutofit/>
          </a:bodyPr>
          <a:lstStyle/>
          <a:p>
            <a:r>
              <a:rPr lang="en-US" sz="3600" b="1" dirty="0"/>
              <a:t>Work in Progress (IV/IV) </a:t>
            </a:r>
          </a:p>
        </p:txBody>
      </p:sp>
      <p:sp>
        <p:nvSpPr>
          <p:cNvPr id="3" name="Content Placeholder 2"/>
          <p:cNvSpPr>
            <a:spLocks noGrp="1"/>
          </p:cNvSpPr>
          <p:nvPr>
            <p:ph idx="1"/>
          </p:nvPr>
        </p:nvSpPr>
        <p:spPr>
          <a:xfrm>
            <a:off x="124691" y="817265"/>
            <a:ext cx="8825345" cy="5444836"/>
          </a:xfrm>
        </p:spPr>
        <p:txBody>
          <a:bodyPr>
            <a:normAutofit/>
          </a:bodyPr>
          <a:lstStyle/>
          <a:p>
            <a:pPr marL="457200" lvl="1" indent="0" algn="just">
              <a:buNone/>
              <a:defRPr/>
            </a:pPr>
            <a:endParaRPr lang="en-US" sz="800" dirty="0"/>
          </a:p>
          <a:p>
            <a:r>
              <a:rPr lang="en-US" sz="2400" dirty="0"/>
              <a:t>The DFFE is currently developing a broader over-arching White Paper pertaining to biodiversity conservation, ecologically sustainable use and equitable beneficiation. </a:t>
            </a:r>
          </a:p>
          <a:p>
            <a:pPr marL="0" indent="0">
              <a:buNone/>
            </a:pPr>
            <a:endParaRPr lang="en-US" sz="800" dirty="0"/>
          </a:p>
          <a:p>
            <a:r>
              <a:rPr lang="en-US" sz="2400" dirty="0"/>
              <a:t>Both Policy Position and White Paper will propose to establish a One Welfare approach as a policy position.</a:t>
            </a:r>
          </a:p>
        </p:txBody>
      </p:sp>
      <p:sp>
        <p:nvSpPr>
          <p:cNvPr id="4" name="Slide Number Placeholder 3">
            <a:extLst>
              <a:ext uri="{FF2B5EF4-FFF2-40B4-BE49-F238E27FC236}">
                <a16:creationId xmlns:a16="http://schemas.microsoft.com/office/drawing/2014/main" xmlns="" id="{460B8155-649C-4794-8C83-780B2DB7D85B}"/>
              </a:ext>
            </a:extLst>
          </p:cNvPr>
          <p:cNvSpPr>
            <a:spLocks noGrp="1"/>
          </p:cNvSpPr>
          <p:nvPr>
            <p:ph type="sldNum" sz="quarter" idx="12"/>
          </p:nvPr>
        </p:nvSpPr>
        <p:spPr/>
        <p:txBody>
          <a:bodyPr/>
          <a:lstStyle/>
          <a:p>
            <a:fld id="{49E107A0-7B7C-8743-BC43-85A450895BAC}" type="slidenum">
              <a:rPr lang="en-US" smtClean="0"/>
              <a:pPr/>
              <a:t>11</a:t>
            </a:fld>
            <a:endParaRPr lang="en-US" dirty="0"/>
          </a:p>
        </p:txBody>
      </p:sp>
    </p:spTree>
    <p:extLst>
      <p:ext uri="{BB962C8B-B14F-4D97-AF65-F5344CB8AC3E}">
        <p14:creationId xmlns:p14="http://schemas.microsoft.com/office/powerpoint/2010/main" xmlns="" val="31984908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63493"/>
            <a:ext cx="8229600" cy="689866"/>
          </a:xfrm>
        </p:spPr>
        <p:txBody>
          <a:bodyPr>
            <a:normAutofit/>
          </a:bodyPr>
          <a:lstStyle/>
          <a:p>
            <a:r>
              <a:rPr lang="en-US" sz="3600" b="1" dirty="0"/>
              <a:t>Institutional collaboration</a:t>
            </a:r>
          </a:p>
        </p:txBody>
      </p:sp>
      <p:sp>
        <p:nvSpPr>
          <p:cNvPr id="3" name="Content Placeholder 2"/>
          <p:cNvSpPr>
            <a:spLocks noGrp="1"/>
          </p:cNvSpPr>
          <p:nvPr>
            <p:ph idx="1"/>
          </p:nvPr>
        </p:nvSpPr>
        <p:spPr>
          <a:xfrm>
            <a:off x="159327" y="613662"/>
            <a:ext cx="8825345" cy="5020968"/>
          </a:xfrm>
        </p:spPr>
        <p:txBody>
          <a:bodyPr>
            <a:noAutofit/>
          </a:bodyPr>
          <a:lstStyle/>
          <a:p>
            <a:pPr algn="just"/>
            <a:r>
              <a:rPr lang="en-US" sz="2300" dirty="0"/>
              <a:t>A broad Memorandum of Understanding (MOU) has been developed between the DFFE and DALRRD for co-operation in areas of common interest, which include the development of legislation and animal welfare amongst others.</a:t>
            </a:r>
          </a:p>
          <a:p>
            <a:pPr marL="0" indent="0" algn="just">
              <a:buNone/>
            </a:pPr>
            <a:endParaRPr lang="en-US" sz="800" dirty="0"/>
          </a:p>
          <a:p>
            <a:pPr algn="just"/>
            <a:r>
              <a:rPr lang="en-US" sz="2300" dirty="0"/>
              <a:t>The DFFE has developed a specific Standard Operating Procedure (SOP) relating to welfare, which will establish </a:t>
            </a:r>
            <a:r>
              <a:rPr lang="en-GB" sz="2300" dirty="0"/>
              <a:t>the basis for collaboration between the NSPCA and Environmental Management Inspectors (EMIs) on compliance and enforcement-related matters, and broadly states the legal mandate of the EMIs and the NSPCA.</a:t>
            </a:r>
            <a:endParaRPr lang="en-ZA" sz="2300" dirty="0"/>
          </a:p>
          <a:p>
            <a:pPr marL="0" indent="0" algn="just">
              <a:buNone/>
            </a:pPr>
            <a:endParaRPr lang="en-US" sz="800" dirty="0"/>
          </a:p>
          <a:p>
            <a:pPr algn="just">
              <a:buFont typeface="Arial" panose="020B0604020202020204" pitchFamily="34" charset="0"/>
              <a:buChar char="•"/>
            </a:pPr>
            <a:r>
              <a:rPr lang="en-US" sz="2300" dirty="0"/>
              <a:t>DALRRD committed to:</a:t>
            </a:r>
          </a:p>
          <a:p>
            <a:pPr lvl="1" algn="just">
              <a:buFont typeface="Arial" panose="020B0604020202020204" pitchFamily="34" charset="0"/>
              <a:buChar char="•"/>
            </a:pPr>
            <a:r>
              <a:rPr lang="en-US" sz="2000" dirty="0"/>
              <a:t>Consult DFFE on the finalization of the draft Animal Welfare Bill, prior to publication for comment.</a:t>
            </a:r>
          </a:p>
          <a:p>
            <a:pPr lvl="1" algn="just">
              <a:buFont typeface="Arial" panose="020B0604020202020204" pitchFamily="34" charset="0"/>
              <a:buChar char="•"/>
            </a:pPr>
            <a:r>
              <a:rPr lang="en-US" sz="2000" dirty="0"/>
              <a:t>Invite DFFE to be represented on DALRRD’s inter-governmental Welfare Working Group.</a:t>
            </a:r>
          </a:p>
          <a:p>
            <a:pPr marL="0" indent="0" algn="just">
              <a:buNone/>
            </a:pPr>
            <a:endParaRPr lang="en-US" sz="800" dirty="0"/>
          </a:p>
          <a:p>
            <a:pPr algn="just"/>
            <a:endParaRPr lang="en-US" sz="2400" dirty="0"/>
          </a:p>
        </p:txBody>
      </p:sp>
      <p:sp>
        <p:nvSpPr>
          <p:cNvPr id="4" name="Slide Number Placeholder 3">
            <a:extLst>
              <a:ext uri="{FF2B5EF4-FFF2-40B4-BE49-F238E27FC236}">
                <a16:creationId xmlns:a16="http://schemas.microsoft.com/office/drawing/2014/main" xmlns="" id="{16BE93DB-BAD3-43F3-BAB1-17769F958C55}"/>
              </a:ext>
            </a:extLst>
          </p:cNvPr>
          <p:cNvSpPr>
            <a:spLocks noGrp="1"/>
          </p:cNvSpPr>
          <p:nvPr>
            <p:ph type="sldNum" sz="quarter" idx="12"/>
          </p:nvPr>
        </p:nvSpPr>
        <p:spPr/>
        <p:txBody>
          <a:bodyPr/>
          <a:lstStyle/>
          <a:p>
            <a:fld id="{49E107A0-7B7C-8743-BC43-85A450895BAC}" type="slidenum">
              <a:rPr lang="en-US" smtClean="0"/>
              <a:pPr/>
              <a:t>12</a:t>
            </a:fld>
            <a:endParaRPr lang="en-US" dirty="0"/>
          </a:p>
        </p:txBody>
      </p:sp>
    </p:spTree>
    <p:extLst>
      <p:ext uri="{BB962C8B-B14F-4D97-AF65-F5344CB8AC3E}">
        <p14:creationId xmlns:p14="http://schemas.microsoft.com/office/powerpoint/2010/main" xmlns="" val="23868050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0"/>
            <a:ext cx="9144000" cy="6790765"/>
          </a:xfrm>
          <a:prstGeom prst="rect">
            <a:avLst/>
          </a:prstGeom>
        </p:spPr>
      </p:pic>
      <p:sp>
        <p:nvSpPr>
          <p:cNvPr id="2" name="Title 1"/>
          <p:cNvSpPr>
            <a:spLocks noGrp="1"/>
          </p:cNvSpPr>
          <p:nvPr>
            <p:ph type="title"/>
          </p:nvPr>
        </p:nvSpPr>
        <p:spPr>
          <a:xfrm>
            <a:off x="341742" y="357113"/>
            <a:ext cx="8229600" cy="1143000"/>
          </a:xfrm>
        </p:spPr>
        <p:txBody>
          <a:bodyPr>
            <a:normAutofit/>
          </a:bodyPr>
          <a:lstStyle/>
          <a:p>
            <a:r>
              <a:rPr lang="en-US" sz="6500" b="1" dirty="0">
                <a:solidFill>
                  <a:srgbClr val="003500"/>
                </a:solidFill>
              </a:rPr>
              <a:t>THANK YOU!</a:t>
            </a:r>
          </a:p>
        </p:txBody>
      </p:sp>
      <p:sp>
        <p:nvSpPr>
          <p:cNvPr id="4" name="Content Placeholder 2"/>
          <p:cNvSpPr>
            <a:spLocks noGrp="1"/>
          </p:cNvSpPr>
          <p:nvPr>
            <p:ph idx="1"/>
          </p:nvPr>
        </p:nvSpPr>
        <p:spPr>
          <a:xfrm>
            <a:off x="638636" y="1605259"/>
            <a:ext cx="8229600" cy="2540180"/>
          </a:xfrm>
        </p:spPr>
        <p:txBody>
          <a:bodyPr>
            <a:normAutofit/>
          </a:bodyPr>
          <a:lstStyle/>
          <a:p>
            <a:pPr marL="0" indent="0">
              <a:buNone/>
            </a:pPr>
            <a:endParaRPr lang="en-US" sz="1500" dirty="0"/>
          </a:p>
        </p:txBody>
      </p:sp>
      <p:cxnSp>
        <p:nvCxnSpPr>
          <p:cNvPr id="6" name="Straight Connector 5"/>
          <p:cNvCxnSpPr/>
          <p:nvPr/>
        </p:nvCxnSpPr>
        <p:spPr>
          <a:xfrm>
            <a:off x="478333" y="2672269"/>
            <a:ext cx="0" cy="257329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5" name="Slide Number Placeholder 4">
            <a:extLst>
              <a:ext uri="{FF2B5EF4-FFF2-40B4-BE49-F238E27FC236}">
                <a16:creationId xmlns:a16="http://schemas.microsoft.com/office/drawing/2014/main" xmlns="" id="{EA9094B2-AC5E-4F97-A080-D8E5E0F7C953}"/>
              </a:ext>
            </a:extLst>
          </p:cNvPr>
          <p:cNvSpPr>
            <a:spLocks noGrp="1"/>
          </p:cNvSpPr>
          <p:nvPr>
            <p:ph type="sldNum" sz="quarter" idx="12"/>
          </p:nvPr>
        </p:nvSpPr>
        <p:spPr/>
        <p:txBody>
          <a:bodyPr/>
          <a:lstStyle/>
          <a:p>
            <a:fld id="{49E107A0-7B7C-8743-BC43-85A450895BAC}" type="slidenum">
              <a:rPr lang="en-US" smtClean="0"/>
              <a:pPr/>
              <a:t>13</a:t>
            </a:fld>
            <a:endParaRPr lang="en-US" dirty="0"/>
          </a:p>
        </p:txBody>
      </p:sp>
    </p:spTree>
    <p:extLst>
      <p:ext uri="{BB962C8B-B14F-4D97-AF65-F5344CB8AC3E}">
        <p14:creationId xmlns:p14="http://schemas.microsoft.com/office/powerpoint/2010/main" xmlns="" val="24750584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63493"/>
            <a:ext cx="8229600" cy="505101"/>
          </a:xfrm>
        </p:spPr>
        <p:txBody>
          <a:bodyPr>
            <a:normAutofit fontScale="90000"/>
          </a:bodyPr>
          <a:lstStyle/>
          <a:p>
            <a:r>
              <a:rPr lang="en-US" sz="3600" b="1" dirty="0"/>
              <a:t>Introduction (I/II)</a:t>
            </a:r>
          </a:p>
        </p:txBody>
      </p:sp>
      <p:sp>
        <p:nvSpPr>
          <p:cNvPr id="3" name="Content Placeholder 2"/>
          <p:cNvSpPr>
            <a:spLocks noGrp="1"/>
          </p:cNvSpPr>
          <p:nvPr>
            <p:ph idx="1"/>
          </p:nvPr>
        </p:nvSpPr>
        <p:spPr>
          <a:xfrm>
            <a:off x="124691" y="668594"/>
            <a:ext cx="8825345" cy="5629601"/>
          </a:xfrm>
        </p:spPr>
        <p:txBody>
          <a:bodyPr>
            <a:normAutofit fontScale="92500" lnSpcReduction="10000"/>
          </a:bodyPr>
          <a:lstStyle/>
          <a:p>
            <a:pPr lvl="0"/>
            <a:r>
              <a:rPr lang="en-US" sz="2400" dirty="0">
                <a:ea typeface="Times New Roman" panose="02020603050405020304" pitchFamily="18" charset="0"/>
                <a:cs typeface="Times New Roman" panose="02020603050405020304" pitchFamily="18" charset="0"/>
              </a:rPr>
              <a:t>The primary mandate for welfare vests with the Minister for Agriculture, Land Reform and Rural Development in terms of the Animals Protection Act, 1962 (Act No. 71 of 1962) (APA) and the Performing Animals Protection Act, 1935 (Act No. 24 of 1935) (PAPA) by Proclamation No. R.45 of 8 August 1997.</a:t>
            </a:r>
          </a:p>
          <a:p>
            <a:r>
              <a:rPr lang="en-GB" sz="2400" dirty="0">
                <a:solidFill>
                  <a:prstClr val="black"/>
                </a:solidFill>
                <a:ea typeface="Times New Roman" panose="02020603050405020304" pitchFamily="18" charset="0"/>
                <a:cs typeface="Times New Roman" panose="02020603050405020304" pitchFamily="18" charset="0"/>
              </a:rPr>
              <a:t>The National Environmental Management: Biodiversity Act, 2004 (Act No. 10 of 2004) (NEMBA) currently does not contain a regulatory mandate relating to the welfare of wild animals.</a:t>
            </a:r>
          </a:p>
          <a:p>
            <a:pPr marL="0" indent="0">
              <a:buNone/>
            </a:pPr>
            <a:endParaRPr lang="en-US" sz="800" dirty="0">
              <a:solidFill>
                <a:prstClr val="black"/>
              </a:solidFill>
              <a:ea typeface="Times New Roman" panose="02020603050405020304" pitchFamily="18" charset="0"/>
              <a:cs typeface="Times New Roman" panose="02020603050405020304" pitchFamily="18" charset="0"/>
            </a:endParaRPr>
          </a:p>
          <a:p>
            <a:r>
              <a:rPr lang="en-US" sz="2400" dirty="0">
                <a:solidFill>
                  <a:prstClr val="black"/>
                </a:solidFill>
                <a:ea typeface="Times New Roman" panose="02020603050405020304" pitchFamily="18" charset="0"/>
                <a:cs typeface="Times New Roman" panose="02020603050405020304" pitchFamily="18" charset="0"/>
              </a:rPr>
              <a:t>Various court rulings pertaining to the welfare of wild animals have been made in the recent past, in particular:</a:t>
            </a:r>
          </a:p>
          <a:p>
            <a:pPr lvl="1">
              <a:buFont typeface="Courier New" panose="02070309020205020404" pitchFamily="49" charset="0"/>
              <a:buChar char="o"/>
            </a:pPr>
            <a:r>
              <a:rPr lang="en-US" sz="2200" b="1" i="1" dirty="0">
                <a:solidFill>
                  <a:prstClr val="black"/>
                </a:solidFill>
                <a:ea typeface="Times New Roman" panose="02020603050405020304" pitchFamily="18" charset="0"/>
                <a:cs typeface="Times New Roman" panose="02020603050405020304" pitchFamily="18" charset="0"/>
              </a:rPr>
              <a:t>NSPCA vs Minister of Justice and Constitutional Development and another 2017</a:t>
            </a:r>
            <a:r>
              <a:rPr lang="en-US" sz="2200" dirty="0">
                <a:solidFill>
                  <a:prstClr val="black"/>
                </a:solidFill>
                <a:ea typeface="Times New Roman" panose="02020603050405020304" pitchFamily="18" charset="0"/>
                <a:cs typeface="Times New Roman" panose="02020603050405020304" pitchFamily="18" charset="0"/>
              </a:rPr>
              <a:t>, that welfare consideration and animal welfare reflect intertwined values; and</a:t>
            </a:r>
          </a:p>
          <a:p>
            <a:pPr lvl="1">
              <a:buFont typeface="Courier New" panose="02070309020205020404" pitchFamily="49" charset="0"/>
              <a:buChar char="o"/>
            </a:pPr>
            <a:r>
              <a:rPr lang="en-GB" sz="2200" dirty="0">
                <a:solidFill>
                  <a:prstClr val="black"/>
                </a:solidFill>
                <a:ea typeface="Times New Roman" panose="02020603050405020304" pitchFamily="18" charset="0"/>
                <a:cs typeface="Times New Roman" panose="02020603050405020304" pitchFamily="18" charset="0"/>
              </a:rPr>
              <a:t> </a:t>
            </a:r>
            <a:r>
              <a:rPr lang="en-GB" sz="2200" b="1" i="1" dirty="0">
                <a:solidFill>
                  <a:prstClr val="black"/>
                </a:solidFill>
                <a:ea typeface="Times New Roman" panose="02020603050405020304" pitchFamily="18" charset="0"/>
                <a:cs typeface="Times New Roman" panose="02020603050405020304" pitchFamily="18" charset="0"/>
              </a:rPr>
              <a:t>NSPCA vs Minister of Environmental Affairs 2019</a:t>
            </a:r>
            <a:r>
              <a:rPr lang="en-GB" sz="2200" dirty="0">
                <a:solidFill>
                  <a:prstClr val="black"/>
                </a:solidFill>
                <a:ea typeface="Times New Roman" panose="02020603050405020304" pitchFamily="18" charset="0"/>
                <a:cs typeface="Times New Roman" panose="02020603050405020304" pitchFamily="18" charset="0"/>
              </a:rPr>
              <a:t>, that although the Minister may not have a legislative mandate to regulate welfare in terms of NEMBA, welfare considerations must be taken into account in decision-making processes.</a:t>
            </a:r>
          </a:p>
          <a:p>
            <a:pPr marL="0" indent="0">
              <a:buNone/>
            </a:pPr>
            <a:endParaRPr lang="en-GB" sz="800" dirty="0">
              <a:solidFill>
                <a:prstClr val="black"/>
              </a:solidFill>
              <a:ea typeface="Times New Roman" panose="02020603050405020304" pitchFamily="18" charset="0"/>
              <a:cs typeface="Times New Roman" panose="02020603050405020304" pitchFamily="18" charset="0"/>
            </a:endParaRPr>
          </a:p>
          <a:p>
            <a:pPr marL="0" indent="0">
              <a:buNone/>
            </a:pPr>
            <a:endParaRPr lang="en-GB" sz="2400" dirty="0">
              <a:solidFill>
                <a:prstClr val="black"/>
              </a:solidFill>
              <a:ea typeface="Times New Roman" panose="02020603050405020304" pitchFamily="18" charset="0"/>
              <a:cs typeface="Times New Roman" panose="02020603050405020304" pitchFamily="18" charset="0"/>
            </a:endParaRPr>
          </a:p>
          <a:p>
            <a:endParaRPr lang="en-GB" sz="2400" dirty="0">
              <a:solidFill>
                <a:prstClr val="black"/>
              </a:solidFill>
              <a:ea typeface="Times New Roman" panose="02020603050405020304" pitchFamily="18" charset="0"/>
              <a:cs typeface="Times New Roman" panose="02020603050405020304" pitchFamily="18" charset="0"/>
            </a:endParaRPr>
          </a:p>
          <a:p>
            <a:endParaRPr lang="en-US" sz="2400" dirty="0"/>
          </a:p>
          <a:p>
            <a:endParaRPr lang="en-US" sz="800" dirty="0"/>
          </a:p>
          <a:p>
            <a:pPr marL="0" lvl="0" indent="0">
              <a:buNone/>
            </a:pPr>
            <a:endParaRPr lang="en-ZA" sz="2400" dirty="0">
              <a:solidFill>
                <a:prstClr val="black"/>
              </a:solidFill>
            </a:endParaRPr>
          </a:p>
          <a:p>
            <a:pPr marL="0" indent="0">
              <a:buNone/>
            </a:pPr>
            <a:endParaRPr lang="en-US" sz="2400" dirty="0"/>
          </a:p>
        </p:txBody>
      </p:sp>
      <p:sp>
        <p:nvSpPr>
          <p:cNvPr id="4" name="Slide Number Placeholder 3">
            <a:extLst>
              <a:ext uri="{FF2B5EF4-FFF2-40B4-BE49-F238E27FC236}">
                <a16:creationId xmlns:a16="http://schemas.microsoft.com/office/drawing/2014/main" xmlns="" id="{3E27212F-177E-4C2F-ADAF-6FCD8D4D6E66}"/>
              </a:ext>
            </a:extLst>
          </p:cNvPr>
          <p:cNvSpPr>
            <a:spLocks noGrp="1"/>
          </p:cNvSpPr>
          <p:nvPr>
            <p:ph type="sldNum" sz="quarter" idx="12"/>
          </p:nvPr>
        </p:nvSpPr>
        <p:spPr/>
        <p:txBody>
          <a:bodyPr/>
          <a:lstStyle/>
          <a:p>
            <a:fld id="{49E107A0-7B7C-8743-BC43-85A450895BAC}" type="slidenum">
              <a:rPr lang="en-US" smtClean="0"/>
              <a:pPr/>
              <a:t>2</a:t>
            </a:fld>
            <a:endParaRPr lang="en-US" dirty="0"/>
          </a:p>
        </p:txBody>
      </p:sp>
    </p:spTree>
    <p:extLst>
      <p:ext uri="{BB962C8B-B14F-4D97-AF65-F5344CB8AC3E}">
        <p14:creationId xmlns:p14="http://schemas.microsoft.com/office/powerpoint/2010/main" xmlns="" val="3484895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63493"/>
            <a:ext cx="8229600" cy="689866"/>
          </a:xfrm>
        </p:spPr>
        <p:txBody>
          <a:bodyPr>
            <a:normAutofit/>
          </a:bodyPr>
          <a:lstStyle/>
          <a:p>
            <a:r>
              <a:rPr lang="en-US" sz="3600" b="1" dirty="0"/>
              <a:t>Introduction (II/II)</a:t>
            </a:r>
          </a:p>
        </p:txBody>
      </p:sp>
      <p:sp>
        <p:nvSpPr>
          <p:cNvPr id="3" name="Content Placeholder 2"/>
          <p:cNvSpPr>
            <a:spLocks noGrp="1"/>
          </p:cNvSpPr>
          <p:nvPr>
            <p:ph idx="1"/>
          </p:nvPr>
        </p:nvSpPr>
        <p:spPr>
          <a:xfrm>
            <a:off x="124691" y="853359"/>
            <a:ext cx="8825345" cy="5444836"/>
          </a:xfrm>
        </p:spPr>
        <p:txBody>
          <a:bodyPr>
            <a:normAutofit/>
          </a:bodyPr>
          <a:lstStyle/>
          <a:p>
            <a:r>
              <a:rPr lang="en-US" sz="2400" dirty="0"/>
              <a:t>The Minister of Forestry, Fisheries and the Environment appointed a High-Level Panel (HLP) in October 2019.</a:t>
            </a:r>
          </a:p>
          <a:p>
            <a:pPr marL="0" indent="0">
              <a:buNone/>
            </a:pPr>
            <a:endParaRPr lang="en-US" sz="800" dirty="0"/>
          </a:p>
          <a:p>
            <a:r>
              <a:rPr lang="en-US" sz="2400" dirty="0"/>
              <a:t>The mandate of the HLP was to assess policies, legislation and practices relating to the management, breeding, hunting, trade and handling of elephant, rhino, lion and leopard, and to make recommendations thereon.</a:t>
            </a:r>
          </a:p>
          <a:p>
            <a:pPr marL="0" indent="0">
              <a:buNone/>
            </a:pPr>
            <a:endParaRPr lang="en-US" sz="800" dirty="0"/>
          </a:p>
          <a:p>
            <a:r>
              <a:rPr lang="en-US" sz="2400" dirty="0"/>
              <a:t>Cabinet accepted the HLP’s report and recommendations, which were released on 02 May 2021.</a:t>
            </a:r>
          </a:p>
          <a:p>
            <a:pPr marL="0" indent="0">
              <a:buNone/>
            </a:pPr>
            <a:endParaRPr lang="en-US" sz="800" dirty="0"/>
          </a:p>
          <a:p>
            <a:pPr lvl="0"/>
            <a:r>
              <a:rPr lang="en-ZA" sz="2400" dirty="0">
                <a:solidFill>
                  <a:prstClr val="black"/>
                </a:solidFill>
              </a:rPr>
              <a:t>The HLP report contains a total of 18 goals and 60 recommendations.</a:t>
            </a:r>
          </a:p>
          <a:p>
            <a:pPr marL="0" lvl="0" indent="0">
              <a:buNone/>
            </a:pPr>
            <a:endParaRPr lang="en-ZA" sz="800" dirty="0">
              <a:solidFill>
                <a:prstClr val="black"/>
              </a:solidFill>
            </a:endParaRPr>
          </a:p>
          <a:p>
            <a:pPr marL="0" lvl="0" indent="0">
              <a:buNone/>
            </a:pPr>
            <a:endParaRPr lang="en-ZA" sz="2400" dirty="0">
              <a:solidFill>
                <a:prstClr val="black"/>
              </a:solidFill>
            </a:endParaRPr>
          </a:p>
          <a:p>
            <a:pPr marL="0" indent="0">
              <a:buNone/>
            </a:pPr>
            <a:endParaRPr lang="en-US" sz="2400" dirty="0"/>
          </a:p>
        </p:txBody>
      </p:sp>
      <p:sp>
        <p:nvSpPr>
          <p:cNvPr id="4" name="Slide Number Placeholder 3">
            <a:extLst>
              <a:ext uri="{FF2B5EF4-FFF2-40B4-BE49-F238E27FC236}">
                <a16:creationId xmlns:a16="http://schemas.microsoft.com/office/drawing/2014/main" xmlns="" id="{92679B7C-7ACF-4FDE-A1E5-95F658750F70}"/>
              </a:ext>
            </a:extLst>
          </p:cNvPr>
          <p:cNvSpPr>
            <a:spLocks noGrp="1"/>
          </p:cNvSpPr>
          <p:nvPr>
            <p:ph type="sldNum" sz="quarter" idx="12"/>
          </p:nvPr>
        </p:nvSpPr>
        <p:spPr/>
        <p:txBody>
          <a:bodyPr/>
          <a:lstStyle/>
          <a:p>
            <a:fld id="{49E107A0-7B7C-8743-BC43-85A450895BAC}" type="slidenum">
              <a:rPr lang="en-US" smtClean="0"/>
              <a:pPr/>
              <a:t>3</a:t>
            </a:fld>
            <a:endParaRPr lang="en-US" dirty="0"/>
          </a:p>
        </p:txBody>
      </p:sp>
    </p:spTree>
    <p:extLst>
      <p:ext uri="{BB962C8B-B14F-4D97-AF65-F5344CB8AC3E}">
        <p14:creationId xmlns:p14="http://schemas.microsoft.com/office/powerpoint/2010/main" xmlns="" val="4566975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60731"/>
            <a:ext cx="8229600" cy="689866"/>
          </a:xfrm>
        </p:spPr>
        <p:txBody>
          <a:bodyPr>
            <a:normAutofit/>
          </a:bodyPr>
          <a:lstStyle/>
          <a:p>
            <a:r>
              <a:rPr lang="en-US" sz="3600" b="1" dirty="0"/>
              <a:t>High-Level Panel process and welfare (I/II) </a:t>
            </a:r>
          </a:p>
        </p:txBody>
      </p:sp>
      <p:sp>
        <p:nvSpPr>
          <p:cNvPr id="3" name="Content Placeholder 2"/>
          <p:cNvSpPr>
            <a:spLocks noGrp="1"/>
          </p:cNvSpPr>
          <p:nvPr>
            <p:ph idx="1"/>
          </p:nvPr>
        </p:nvSpPr>
        <p:spPr>
          <a:xfrm>
            <a:off x="124691" y="894770"/>
            <a:ext cx="8825345" cy="5056421"/>
          </a:xfrm>
        </p:spPr>
        <p:txBody>
          <a:bodyPr>
            <a:normAutofit/>
          </a:bodyPr>
          <a:lstStyle/>
          <a:p>
            <a:r>
              <a:rPr lang="en-ZA" sz="2400" dirty="0"/>
              <a:t>The HLP developed the following consensus “working” vision that provided the broader context within which it framed its recommendations: </a:t>
            </a:r>
          </a:p>
          <a:p>
            <a:pPr marL="0" indent="0">
              <a:buNone/>
            </a:pPr>
            <a:r>
              <a:rPr lang="en-ZA" sz="2000" i="1" dirty="0"/>
              <a:t>	Secured, restored, and rewilded natural landscapes with thriving populations 	of Elephant, Lion, Rhino, and Leopard, as indicators for a vibrant, responsible, 	inclusive, transformed, and sustainable wildlife sector. </a:t>
            </a:r>
            <a:endParaRPr lang="en-US" sz="2000" dirty="0"/>
          </a:p>
          <a:p>
            <a:pPr marL="0" indent="0">
              <a:buNone/>
            </a:pPr>
            <a:endParaRPr lang="en-ZA" sz="800" dirty="0">
              <a:solidFill>
                <a:prstClr val="black"/>
              </a:solidFill>
            </a:endParaRPr>
          </a:p>
          <a:p>
            <a:r>
              <a:rPr lang="en-ZA" sz="2400" dirty="0">
                <a:solidFill>
                  <a:prstClr val="black"/>
                </a:solidFill>
              </a:rPr>
              <a:t>The HLP identified 7</a:t>
            </a:r>
            <a:r>
              <a:rPr lang="en-ZA" sz="2400" dirty="0"/>
              <a:t> specific cross-cutting areas that would require a deeper understanding, in order for the HLP to make informed recommendations  </a:t>
            </a:r>
          </a:p>
          <a:p>
            <a:pPr marL="0" indent="0">
              <a:buNone/>
            </a:pPr>
            <a:endParaRPr lang="en-ZA" sz="800" dirty="0"/>
          </a:p>
          <a:p>
            <a:r>
              <a:rPr lang="en-ZA" sz="2400" b="1" dirty="0"/>
              <a:t>Animal welfare </a:t>
            </a:r>
            <a:r>
              <a:rPr lang="en-ZA" sz="2400" dirty="0"/>
              <a:t>was one of these 7 cross-cutting areas</a:t>
            </a:r>
          </a:p>
          <a:p>
            <a:pPr marL="0" indent="0">
              <a:buNone/>
            </a:pPr>
            <a:endParaRPr lang="en-ZA" sz="800" dirty="0"/>
          </a:p>
          <a:p>
            <a:r>
              <a:rPr lang="en-ZA" sz="2400" dirty="0"/>
              <a:t>The HLP established sub-committees to deliberate on each of the 7 cross-cutting areas</a:t>
            </a:r>
          </a:p>
          <a:p>
            <a:pPr marL="0" indent="0">
              <a:buNone/>
            </a:pPr>
            <a:endParaRPr lang="en-US" sz="2400" dirty="0"/>
          </a:p>
        </p:txBody>
      </p:sp>
      <p:sp>
        <p:nvSpPr>
          <p:cNvPr id="4" name="Slide Number Placeholder 3">
            <a:extLst>
              <a:ext uri="{FF2B5EF4-FFF2-40B4-BE49-F238E27FC236}">
                <a16:creationId xmlns:a16="http://schemas.microsoft.com/office/drawing/2014/main" xmlns="" id="{ED9B2592-14BD-477E-B551-3D6306D6B64E}"/>
              </a:ext>
            </a:extLst>
          </p:cNvPr>
          <p:cNvSpPr>
            <a:spLocks noGrp="1"/>
          </p:cNvSpPr>
          <p:nvPr>
            <p:ph type="sldNum" sz="quarter" idx="12"/>
          </p:nvPr>
        </p:nvSpPr>
        <p:spPr/>
        <p:txBody>
          <a:bodyPr/>
          <a:lstStyle/>
          <a:p>
            <a:fld id="{49E107A0-7B7C-8743-BC43-85A450895BAC}" type="slidenum">
              <a:rPr lang="en-US" smtClean="0"/>
              <a:pPr/>
              <a:t>4</a:t>
            </a:fld>
            <a:endParaRPr lang="en-US" dirty="0"/>
          </a:p>
        </p:txBody>
      </p:sp>
    </p:spTree>
    <p:extLst>
      <p:ext uri="{BB962C8B-B14F-4D97-AF65-F5344CB8AC3E}">
        <p14:creationId xmlns:p14="http://schemas.microsoft.com/office/powerpoint/2010/main" xmlns="" val="32328004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3492"/>
            <a:ext cx="8506690" cy="689866"/>
          </a:xfrm>
        </p:spPr>
        <p:txBody>
          <a:bodyPr>
            <a:normAutofit/>
          </a:bodyPr>
          <a:lstStyle/>
          <a:p>
            <a:r>
              <a:rPr lang="en-US" sz="3600" b="1" dirty="0"/>
              <a:t>High-Level Panel process and welfare (II/II) </a:t>
            </a:r>
            <a:endParaRPr lang="en-ZA" sz="3600" b="1" dirty="0"/>
          </a:p>
        </p:txBody>
      </p:sp>
      <p:sp>
        <p:nvSpPr>
          <p:cNvPr id="3" name="Content Placeholder 2"/>
          <p:cNvSpPr>
            <a:spLocks noGrp="1"/>
          </p:cNvSpPr>
          <p:nvPr>
            <p:ph idx="1"/>
          </p:nvPr>
        </p:nvSpPr>
        <p:spPr>
          <a:xfrm>
            <a:off x="152399" y="883674"/>
            <a:ext cx="8811491" cy="5325769"/>
          </a:xfrm>
        </p:spPr>
        <p:txBody>
          <a:bodyPr>
            <a:normAutofit/>
          </a:bodyPr>
          <a:lstStyle/>
          <a:p>
            <a:r>
              <a:rPr lang="en-ZA" sz="2400" dirty="0"/>
              <a:t>The </a:t>
            </a:r>
            <a:r>
              <a:rPr lang="en-ZA" sz="2400" b="1" dirty="0"/>
              <a:t>welfare sub-committee </a:t>
            </a:r>
            <a:r>
              <a:rPr lang="en-ZA" sz="2400" dirty="0"/>
              <a:t>highlighted a number of welfare concerns, which included the following:</a:t>
            </a:r>
          </a:p>
          <a:p>
            <a:pPr lvl="1">
              <a:buFont typeface="Courier New" panose="02070309020205020404" pitchFamily="49" charset="0"/>
              <a:buChar char="o"/>
            </a:pPr>
            <a:r>
              <a:rPr lang="en-ZA" sz="2000" dirty="0"/>
              <a:t>Insufficient capacity of the NSPCA, and flaws in its funding model (dependence on donor funding)</a:t>
            </a:r>
          </a:p>
          <a:p>
            <a:pPr lvl="1">
              <a:buFont typeface="Courier New" panose="02070309020205020404" pitchFamily="49" charset="0"/>
              <a:buChar char="o"/>
            </a:pPr>
            <a:r>
              <a:rPr lang="en-ZA" sz="2000" dirty="0"/>
              <a:t>Lack of an overarching wildlife welfare policy</a:t>
            </a:r>
          </a:p>
          <a:p>
            <a:pPr lvl="1">
              <a:buFont typeface="Courier New" panose="02070309020205020404" pitchFamily="49" charset="0"/>
              <a:buChar char="o"/>
            </a:pPr>
            <a:r>
              <a:rPr lang="en-ZA" sz="2000" dirty="0"/>
              <a:t>Fragmented welfare legislation and lack of clarity regarding institutional arrangements</a:t>
            </a:r>
          </a:p>
          <a:p>
            <a:pPr lvl="1">
              <a:buFont typeface="Courier New" panose="02070309020205020404" pitchFamily="49" charset="0"/>
              <a:buChar char="o"/>
            </a:pPr>
            <a:r>
              <a:rPr lang="en-ZA" sz="2000" dirty="0"/>
              <a:t>Poor understanding and application of welfare legislation</a:t>
            </a:r>
          </a:p>
          <a:p>
            <a:pPr lvl="1">
              <a:buFont typeface="Courier New" panose="02070309020205020404" pitchFamily="49" charset="0"/>
              <a:buChar char="o"/>
            </a:pPr>
            <a:r>
              <a:rPr lang="en-ZA" sz="2000" dirty="0"/>
              <a:t>Lack of broader regulations specifically regulating wildlife activities</a:t>
            </a:r>
          </a:p>
          <a:p>
            <a:pPr lvl="1">
              <a:buFont typeface="Courier New" panose="02070309020205020404" pitchFamily="49" charset="0"/>
              <a:buChar char="o"/>
            </a:pPr>
            <a:r>
              <a:rPr lang="en-ZA" sz="2000" dirty="0"/>
              <a:t>Lack of representation of DFFE on welfare structures</a:t>
            </a:r>
          </a:p>
          <a:p>
            <a:pPr lvl="1">
              <a:buFont typeface="Courier New" panose="02070309020205020404" pitchFamily="49" charset="0"/>
              <a:buChar char="o"/>
            </a:pPr>
            <a:r>
              <a:rPr lang="en-ZA" sz="2000" dirty="0"/>
              <a:t>Lack of an integrated welfare approach, such as the One Welfare approach</a:t>
            </a:r>
          </a:p>
          <a:p>
            <a:pPr lvl="1">
              <a:buFont typeface="Courier New" panose="02070309020205020404" pitchFamily="49" charset="0"/>
              <a:buChar char="o"/>
            </a:pPr>
            <a:r>
              <a:rPr lang="en-ZA" sz="2000" dirty="0"/>
              <a:t>Lack of welfare standards for captive populations</a:t>
            </a:r>
          </a:p>
          <a:p>
            <a:pPr lvl="1">
              <a:buFont typeface="Courier New" panose="02070309020205020404" pitchFamily="49" charset="0"/>
              <a:buChar char="o"/>
            </a:pPr>
            <a:endParaRPr lang="en-ZA" sz="2000" dirty="0"/>
          </a:p>
          <a:p>
            <a:pPr lvl="1">
              <a:buFont typeface="Courier New" panose="02070309020205020404" pitchFamily="49" charset="0"/>
              <a:buChar char="o"/>
            </a:pPr>
            <a:endParaRPr lang="en-ZA" sz="2000" dirty="0"/>
          </a:p>
        </p:txBody>
      </p:sp>
      <p:sp>
        <p:nvSpPr>
          <p:cNvPr id="4" name="Slide Number Placeholder 3">
            <a:extLst>
              <a:ext uri="{FF2B5EF4-FFF2-40B4-BE49-F238E27FC236}">
                <a16:creationId xmlns:a16="http://schemas.microsoft.com/office/drawing/2014/main" xmlns="" id="{C209E758-36FC-4781-9DA8-DD83370226A5}"/>
              </a:ext>
            </a:extLst>
          </p:cNvPr>
          <p:cNvSpPr>
            <a:spLocks noGrp="1"/>
          </p:cNvSpPr>
          <p:nvPr>
            <p:ph type="sldNum" sz="quarter" idx="12"/>
          </p:nvPr>
        </p:nvSpPr>
        <p:spPr/>
        <p:txBody>
          <a:bodyPr/>
          <a:lstStyle/>
          <a:p>
            <a:fld id="{49E107A0-7B7C-8743-BC43-85A450895BAC}" type="slidenum">
              <a:rPr lang="en-US" smtClean="0"/>
              <a:pPr/>
              <a:t>5</a:t>
            </a:fld>
            <a:endParaRPr lang="en-US" dirty="0"/>
          </a:p>
        </p:txBody>
      </p:sp>
    </p:spTree>
    <p:extLst>
      <p:ext uri="{BB962C8B-B14F-4D97-AF65-F5344CB8AC3E}">
        <p14:creationId xmlns:p14="http://schemas.microsoft.com/office/powerpoint/2010/main" xmlns="" val="40067458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63493"/>
            <a:ext cx="8229600" cy="689866"/>
          </a:xfrm>
        </p:spPr>
        <p:txBody>
          <a:bodyPr>
            <a:normAutofit/>
          </a:bodyPr>
          <a:lstStyle/>
          <a:p>
            <a:r>
              <a:rPr lang="en-US" sz="3600" b="1" dirty="0"/>
              <a:t>HLP recommendations on welfare (I/II)</a:t>
            </a:r>
          </a:p>
        </p:txBody>
      </p:sp>
      <p:sp>
        <p:nvSpPr>
          <p:cNvPr id="3" name="Content Placeholder 2"/>
          <p:cNvSpPr>
            <a:spLocks noGrp="1"/>
          </p:cNvSpPr>
          <p:nvPr>
            <p:ph idx="1"/>
          </p:nvPr>
        </p:nvSpPr>
        <p:spPr>
          <a:xfrm>
            <a:off x="124691" y="853359"/>
            <a:ext cx="8825345" cy="5325768"/>
          </a:xfrm>
        </p:spPr>
        <p:txBody>
          <a:bodyPr>
            <a:normAutofit/>
          </a:bodyPr>
          <a:lstStyle/>
          <a:p>
            <a:r>
              <a:rPr lang="en-ZA" sz="2400" dirty="0"/>
              <a:t>The following are specific recommendations relating to welfare:</a:t>
            </a:r>
          </a:p>
          <a:p>
            <a:pPr lvl="1">
              <a:buFont typeface="Courier New" panose="02070309020205020404" pitchFamily="49" charset="0"/>
              <a:buChar char="o"/>
            </a:pPr>
            <a:r>
              <a:rPr lang="en-ZA" sz="2000" i="1" dirty="0"/>
              <a:t>Taking a One Welfare approach, the Minister should immediately initiate a process to engage with welfare and well-being issues across the sector, with a view to including elements within the conservation and sustainable use policy for the sector;</a:t>
            </a:r>
          </a:p>
          <a:p>
            <a:pPr lvl="1">
              <a:buFont typeface="Courier New" panose="02070309020205020404" pitchFamily="49" charset="0"/>
              <a:buChar char="o"/>
            </a:pPr>
            <a:r>
              <a:rPr lang="en-ZA" sz="2000" i="1" dirty="0"/>
              <a:t>The Minister to engage with DALRRD to clarify overlapping mandates for welfare and well-being, and the role of the NSPCA with the aim to rationalise legislation where appropriate and develop standard operating procedures to provide clear guidance to government and the wildlife sector on roles and responsibilities;</a:t>
            </a:r>
          </a:p>
          <a:p>
            <a:pPr lvl="1">
              <a:buFont typeface="Courier New" panose="02070309020205020404" pitchFamily="49" charset="0"/>
              <a:buChar char="o"/>
            </a:pPr>
            <a:r>
              <a:rPr lang="en-ZA" sz="2000" i="1" dirty="0"/>
              <a:t>Consider delegation of powers for welfare inspections to a broader group of suitably qualified people, similar to the approach of EMIs to support compliance and enforcement in the welfare; and</a:t>
            </a:r>
          </a:p>
          <a:p>
            <a:pPr lvl="1">
              <a:buFont typeface="Courier New" panose="02070309020205020404" pitchFamily="49" charset="0"/>
              <a:buChar char="o"/>
            </a:pPr>
            <a:r>
              <a:rPr lang="en-ZA" sz="2000" i="1" dirty="0"/>
              <a:t>Develop minimum norms and standards for welfare within all aspects of the sector relating to the five iconic species</a:t>
            </a:r>
            <a:endParaRPr lang="en-ZA" sz="2000" dirty="0"/>
          </a:p>
          <a:p>
            <a:endParaRPr lang="en-US" sz="2400" dirty="0"/>
          </a:p>
        </p:txBody>
      </p:sp>
      <p:sp>
        <p:nvSpPr>
          <p:cNvPr id="4" name="Slide Number Placeholder 3">
            <a:extLst>
              <a:ext uri="{FF2B5EF4-FFF2-40B4-BE49-F238E27FC236}">
                <a16:creationId xmlns:a16="http://schemas.microsoft.com/office/drawing/2014/main" xmlns="" id="{F38F29A4-BED5-4BFC-B062-58A38160A6F7}"/>
              </a:ext>
            </a:extLst>
          </p:cNvPr>
          <p:cNvSpPr>
            <a:spLocks noGrp="1"/>
          </p:cNvSpPr>
          <p:nvPr>
            <p:ph type="sldNum" sz="quarter" idx="12"/>
          </p:nvPr>
        </p:nvSpPr>
        <p:spPr/>
        <p:txBody>
          <a:bodyPr/>
          <a:lstStyle/>
          <a:p>
            <a:fld id="{49E107A0-7B7C-8743-BC43-85A450895BAC}" type="slidenum">
              <a:rPr lang="en-US" smtClean="0"/>
              <a:pPr/>
              <a:t>6</a:t>
            </a:fld>
            <a:endParaRPr lang="en-US" dirty="0"/>
          </a:p>
        </p:txBody>
      </p:sp>
    </p:spTree>
    <p:extLst>
      <p:ext uri="{BB962C8B-B14F-4D97-AF65-F5344CB8AC3E}">
        <p14:creationId xmlns:p14="http://schemas.microsoft.com/office/powerpoint/2010/main" xmlns="" val="866264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63493"/>
            <a:ext cx="8229600" cy="689866"/>
          </a:xfrm>
        </p:spPr>
        <p:txBody>
          <a:bodyPr>
            <a:normAutofit/>
          </a:bodyPr>
          <a:lstStyle/>
          <a:p>
            <a:r>
              <a:rPr lang="en-US" sz="3600" b="1" dirty="0"/>
              <a:t>HLP recommendations on welfare (II/II)</a:t>
            </a:r>
          </a:p>
        </p:txBody>
      </p:sp>
      <p:sp>
        <p:nvSpPr>
          <p:cNvPr id="3" name="Content Placeholder 2"/>
          <p:cNvSpPr>
            <a:spLocks noGrp="1"/>
          </p:cNvSpPr>
          <p:nvPr>
            <p:ph idx="1"/>
          </p:nvPr>
        </p:nvSpPr>
        <p:spPr>
          <a:xfrm>
            <a:off x="124691" y="853359"/>
            <a:ext cx="8825345" cy="5325768"/>
          </a:xfrm>
        </p:spPr>
        <p:txBody>
          <a:bodyPr>
            <a:normAutofit/>
          </a:bodyPr>
          <a:lstStyle/>
          <a:p>
            <a:pPr marL="342000" lvl="2" indent="-342900" defTabSz="685802">
              <a:spcBef>
                <a:spcPts val="24"/>
              </a:spcBef>
              <a:defRPr/>
            </a:pPr>
            <a:r>
              <a:rPr lang="en-ZA" dirty="0"/>
              <a:t>Relating to the </a:t>
            </a:r>
            <a:r>
              <a:rPr lang="en-ZA" b="1" dirty="0"/>
              <a:t>management</a:t>
            </a:r>
            <a:r>
              <a:rPr lang="en-ZA" dirty="0"/>
              <a:t> of the 5 iconic species:</a:t>
            </a:r>
          </a:p>
          <a:p>
            <a:pPr marL="799200" lvl="3" indent="-342900" defTabSz="685802">
              <a:spcBef>
                <a:spcPts val="24"/>
              </a:spcBef>
              <a:buFont typeface="Courier New" panose="02070309020205020404" pitchFamily="49" charset="0"/>
              <a:buChar char="o"/>
              <a:defRPr/>
            </a:pPr>
            <a:r>
              <a:rPr lang="en-ZA" i="1" dirty="0"/>
              <a:t>Incorporation of humane and responsible management practices, including for animal welfare and well-being, into the ethos and regulation of wildlife management in South Africa</a:t>
            </a:r>
          </a:p>
          <a:p>
            <a:pPr marL="0" lvl="2" indent="0" defTabSz="685802">
              <a:spcBef>
                <a:spcPts val="24"/>
              </a:spcBef>
              <a:buNone/>
              <a:defRPr/>
            </a:pPr>
            <a:endParaRPr lang="en-ZA" sz="800" i="1" dirty="0"/>
          </a:p>
          <a:p>
            <a:pPr marL="342000" lvl="2" indent="-342900" defTabSz="685802">
              <a:spcBef>
                <a:spcPts val="24"/>
              </a:spcBef>
              <a:defRPr/>
            </a:pPr>
            <a:r>
              <a:rPr lang="en-ZA" dirty="0"/>
              <a:t>Relating to the </a:t>
            </a:r>
            <a:r>
              <a:rPr lang="en-ZA" b="1" dirty="0"/>
              <a:t>hunting</a:t>
            </a:r>
            <a:r>
              <a:rPr lang="en-ZA" dirty="0"/>
              <a:t> of the 5 iconic species:</a:t>
            </a:r>
          </a:p>
          <a:p>
            <a:pPr marL="799200" lvl="3" indent="-342900" defTabSz="685802">
              <a:spcBef>
                <a:spcPts val="24"/>
              </a:spcBef>
              <a:buFont typeface="Courier New" panose="02070309020205020404" pitchFamily="49" charset="0"/>
              <a:buChar char="o"/>
              <a:defRPr/>
            </a:pPr>
            <a:r>
              <a:rPr lang="en-ZA" i="1" dirty="0"/>
              <a:t>The development and implementation of a national responsible, and sustainable hunting standard for the five iconic species that addresses the ecological, economic, and social aspects, inclusive of welfare considerations</a:t>
            </a:r>
            <a:endParaRPr lang="en-ZA" dirty="0"/>
          </a:p>
          <a:p>
            <a:pPr marL="0" lvl="2" indent="0" defTabSz="685802">
              <a:spcBef>
                <a:spcPts val="24"/>
              </a:spcBef>
              <a:buNone/>
              <a:defRPr/>
            </a:pPr>
            <a:endParaRPr lang="en-ZA" sz="800" dirty="0"/>
          </a:p>
          <a:p>
            <a:pPr marL="342000" lvl="2" indent="-342900" defTabSz="685802">
              <a:spcBef>
                <a:spcPts val="24"/>
              </a:spcBef>
              <a:defRPr/>
            </a:pPr>
            <a:r>
              <a:rPr lang="en-ZA" dirty="0"/>
              <a:t>Relating to </a:t>
            </a:r>
            <a:r>
              <a:rPr lang="en-ZA" b="1" dirty="0"/>
              <a:t>live export </a:t>
            </a:r>
            <a:r>
              <a:rPr lang="en-ZA" dirty="0"/>
              <a:t>of the 5 iconic species:</a:t>
            </a:r>
          </a:p>
          <a:p>
            <a:pPr marL="799200" lvl="3" indent="-342900" defTabSz="685802">
              <a:spcBef>
                <a:spcPts val="24"/>
              </a:spcBef>
              <a:buFont typeface="Courier New" panose="02070309020205020404" pitchFamily="49" charset="0"/>
              <a:buChar char="o"/>
              <a:defRPr/>
            </a:pPr>
            <a:r>
              <a:rPr lang="en-ZA" i="1" dirty="0"/>
              <a:t>The Minister should investigate and where necessary prevent the export of live specimens of the five iconic species outside of their range states, or into captivity in other countries, thereby protecting their iconic African status, their welfare and our unique economic advantage</a:t>
            </a:r>
            <a:endParaRPr lang="en-ZA" sz="1200" dirty="0"/>
          </a:p>
          <a:p>
            <a:pPr marL="0" lvl="2" indent="0" defTabSz="685802">
              <a:spcBef>
                <a:spcPts val="24"/>
              </a:spcBef>
              <a:buNone/>
              <a:defRPr/>
            </a:pPr>
            <a:endParaRPr lang="en-ZA" sz="2000" dirty="0"/>
          </a:p>
          <a:p>
            <a:pPr marL="455738" lvl="2" indent="0" defTabSz="685802">
              <a:buNone/>
              <a:defRPr/>
            </a:pPr>
            <a:endParaRPr lang="en-US" sz="2000" dirty="0"/>
          </a:p>
        </p:txBody>
      </p:sp>
      <p:sp>
        <p:nvSpPr>
          <p:cNvPr id="4" name="Slide Number Placeholder 3">
            <a:extLst>
              <a:ext uri="{FF2B5EF4-FFF2-40B4-BE49-F238E27FC236}">
                <a16:creationId xmlns:a16="http://schemas.microsoft.com/office/drawing/2014/main" xmlns="" id="{1599AB8B-1AFD-4B93-99C6-BA30B426C549}"/>
              </a:ext>
            </a:extLst>
          </p:cNvPr>
          <p:cNvSpPr>
            <a:spLocks noGrp="1"/>
          </p:cNvSpPr>
          <p:nvPr>
            <p:ph type="sldNum" sz="quarter" idx="12"/>
          </p:nvPr>
        </p:nvSpPr>
        <p:spPr/>
        <p:txBody>
          <a:bodyPr/>
          <a:lstStyle/>
          <a:p>
            <a:fld id="{49E107A0-7B7C-8743-BC43-85A450895BAC}" type="slidenum">
              <a:rPr lang="en-US" smtClean="0"/>
              <a:pPr/>
              <a:t>7</a:t>
            </a:fld>
            <a:endParaRPr lang="en-US" dirty="0"/>
          </a:p>
        </p:txBody>
      </p:sp>
    </p:spTree>
    <p:extLst>
      <p:ext uri="{BB962C8B-B14F-4D97-AF65-F5344CB8AC3E}">
        <p14:creationId xmlns:p14="http://schemas.microsoft.com/office/powerpoint/2010/main" xmlns="" val="22941166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33022"/>
            <a:ext cx="8229600" cy="689866"/>
          </a:xfrm>
        </p:spPr>
        <p:txBody>
          <a:bodyPr>
            <a:normAutofit/>
          </a:bodyPr>
          <a:lstStyle/>
          <a:p>
            <a:r>
              <a:rPr lang="en-US" sz="3600" b="1" dirty="0"/>
              <a:t>Work in Progress (I/IV) </a:t>
            </a:r>
          </a:p>
        </p:txBody>
      </p:sp>
      <p:sp>
        <p:nvSpPr>
          <p:cNvPr id="3" name="Content Placeholder 2"/>
          <p:cNvSpPr>
            <a:spLocks noGrp="1"/>
          </p:cNvSpPr>
          <p:nvPr>
            <p:ph idx="1"/>
          </p:nvPr>
        </p:nvSpPr>
        <p:spPr>
          <a:xfrm>
            <a:off x="124691" y="817265"/>
            <a:ext cx="8825345" cy="5444836"/>
          </a:xfrm>
        </p:spPr>
        <p:txBody>
          <a:bodyPr>
            <a:normAutofit/>
          </a:bodyPr>
          <a:lstStyle/>
          <a:p>
            <a:pPr marL="342900" marR="0" lvl="0" indent="-342900" algn="just" defTabSz="457200" rtl="0" eaLnBrk="1" fontAlgn="auto" latinLnBrk="0" hangingPunct="1">
              <a:lnSpc>
                <a:spcPct val="100000"/>
              </a:lnSpc>
              <a:spcBef>
                <a:spcPct val="20000"/>
              </a:spcBef>
              <a:spcAft>
                <a:spcPts val="0"/>
              </a:spcAft>
              <a:buClrTx/>
              <a:buSzTx/>
              <a:buFont typeface="Arial"/>
              <a:buChar char="•"/>
              <a:tabLst/>
              <a:defRPr/>
            </a:pPr>
            <a:r>
              <a:rPr kumimoji="0" lang="en-US" sz="2200" b="0" i="0" u="none" strike="noStrike" kern="1200" cap="none" spc="0" normalizeH="0" baseline="0" noProof="0" dirty="0">
                <a:ln>
                  <a:noFill/>
                </a:ln>
                <a:solidFill>
                  <a:prstClr val="black"/>
                </a:solidFill>
                <a:effectLst/>
                <a:uLnTx/>
                <a:uFillTx/>
                <a:latin typeface="Calibri"/>
                <a:ea typeface="+mn-ea"/>
                <a:cs typeface="+mn-cs"/>
              </a:rPr>
              <a:t>An amendment to NEMBA has been proposed to include a legislative mandate in respect of the well-being of wild animals.</a:t>
            </a:r>
          </a:p>
          <a:p>
            <a:pPr marL="0" marR="0" lvl="0" indent="0" algn="just" defTabSz="457200" rtl="0" eaLnBrk="1" fontAlgn="auto" latinLnBrk="0" hangingPunct="1">
              <a:lnSpc>
                <a:spcPct val="100000"/>
              </a:lnSpc>
              <a:spcBef>
                <a:spcPct val="20000"/>
              </a:spcBef>
              <a:spcAft>
                <a:spcPts val="0"/>
              </a:spcAft>
              <a:buClrTx/>
              <a:buSzTx/>
              <a:buNone/>
              <a:tabLst/>
              <a:defRPr/>
            </a:pPr>
            <a:endParaRPr kumimoji="0" lang="en-US" sz="8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just" defTabSz="457200" rtl="0" eaLnBrk="1" fontAlgn="auto" latinLnBrk="0" hangingPunct="1">
              <a:lnSpc>
                <a:spcPct val="100000"/>
              </a:lnSpc>
              <a:spcBef>
                <a:spcPct val="20000"/>
              </a:spcBef>
              <a:spcAft>
                <a:spcPts val="0"/>
              </a:spcAft>
              <a:buClrTx/>
              <a:buSzTx/>
              <a:buFont typeface="Arial"/>
              <a:buChar char="•"/>
              <a:tabLst/>
              <a:defRPr/>
            </a:pPr>
            <a:r>
              <a:rPr kumimoji="0" lang="en-US" sz="2200" b="0" i="0" u="none" strike="noStrike" kern="1200" cap="none" spc="0" normalizeH="0" baseline="0" noProof="0" dirty="0">
                <a:ln>
                  <a:noFill/>
                </a:ln>
                <a:solidFill>
                  <a:prstClr val="black"/>
                </a:solidFill>
                <a:effectLst/>
                <a:uLnTx/>
                <a:uFillTx/>
                <a:latin typeface="Calibri"/>
                <a:ea typeface="+mn-ea"/>
                <a:cs typeface="+mn-cs"/>
              </a:rPr>
              <a:t>The NEMBA amendment forms part of the National</a:t>
            </a:r>
            <a:r>
              <a:rPr kumimoji="0" lang="en-US" sz="2200" b="0" i="0" u="none" strike="noStrike" kern="1200" cap="none" spc="0" normalizeH="0" noProof="0" dirty="0">
                <a:ln>
                  <a:noFill/>
                </a:ln>
                <a:solidFill>
                  <a:prstClr val="black"/>
                </a:solidFill>
                <a:effectLst/>
                <a:uLnTx/>
                <a:uFillTx/>
                <a:latin typeface="Calibri"/>
                <a:ea typeface="+mn-ea"/>
                <a:cs typeface="+mn-cs"/>
              </a:rPr>
              <a:t> Environmental Management Laws Amendment Bill, 2017 (NEMLA Bill), which is currently subject to Parliamentary approval processes.</a:t>
            </a:r>
          </a:p>
          <a:p>
            <a:pPr marL="0" marR="0" lvl="0" indent="0" algn="just" defTabSz="457200" rtl="0" eaLnBrk="1" fontAlgn="auto" latinLnBrk="0" hangingPunct="1">
              <a:lnSpc>
                <a:spcPct val="100000"/>
              </a:lnSpc>
              <a:spcBef>
                <a:spcPct val="20000"/>
              </a:spcBef>
              <a:spcAft>
                <a:spcPts val="0"/>
              </a:spcAft>
              <a:buClrTx/>
              <a:buSzTx/>
              <a:buNone/>
              <a:tabLst/>
              <a:defRPr/>
            </a:pPr>
            <a:endParaRPr kumimoji="0" lang="en-US" sz="8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just" defTabSz="457200" rtl="0" eaLnBrk="1" fontAlgn="auto" latinLnBrk="0" hangingPunct="1">
              <a:lnSpc>
                <a:spcPct val="100000"/>
              </a:lnSpc>
              <a:spcBef>
                <a:spcPct val="20000"/>
              </a:spcBef>
              <a:spcAft>
                <a:spcPts val="0"/>
              </a:spcAft>
              <a:buClrTx/>
              <a:buSzTx/>
              <a:buFont typeface="Arial"/>
              <a:buChar char="•"/>
              <a:tabLst/>
              <a:defRPr/>
            </a:pPr>
            <a:r>
              <a:rPr kumimoji="0" lang="en-US" sz="2200" b="0" i="0" u="none" strike="noStrike" kern="1200" cap="none" spc="0" normalizeH="0" baseline="0" noProof="0" dirty="0">
                <a:ln>
                  <a:noFill/>
                </a:ln>
                <a:solidFill>
                  <a:prstClr val="black"/>
                </a:solidFill>
                <a:effectLst/>
                <a:uLnTx/>
                <a:uFillTx/>
                <a:latin typeface="Calibri"/>
                <a:ea typeface="+mn-ea"/>
                <a:cs typeface="+mn-cs"/>
              </a:rPr>
              <a:t>The proposed amendments involve the following:</a:t>
            </a:r>
          </a:p>
          <a:p>
            <a:pPr marR="0" lvl="1" algn="just" defTabSz="457200" rtl="0" eaLnBrk="1" fontAlgn="auto" latinLnBrk="0" hangingPunct="1">
              <a:lnSpc>
                <a:spcPct val="100000"/>
              </a:lnSpc>
              <a:spcBef>
                <a:spcPct val="20000"/>
              </a:spcBef>
              <a:spcAft>
                <a:spcPts val="0"/>
              </a:spcAft>
              <a:buClrTx/>
              <a:buSzTx/>
              <a:buFont typeface="Courier New" panose="02070309020205020404" pitchFamily="49" charset="0"/>
              <a:buChar char="o"/>
              <a:tabLst/>
              <a:defRPr/>
            </a:pPr>
            <a:r>
              <a:rPr kumimoji="0" lang="en-US" sz="2000" b="0" i="0" u="none" strike="noStrike" kern="1200" cap="none" spc="0" normalizeH="0" baseline="0" noProof="0" dirty="0">
                <a:ln>
                  <a:noFill/>
                </a:ln>
                <a:solidFill>
                  <a:prstClr val="black"/>
                </a:solidFill>
                <a:effectLst/>
                <a:uLnTx/>
                <a:uFillTx/>
              </a:rPr>
              <a:t>Definition for the “well-being” of</a:t>
            </a:r>
            <a:r>
              <a:rPr kumimoji="0" lang="en-US" sz="2000" b="0" i="0" u="none" strike="noStrike" kern="1200" cap="none" spc="0" normalizeH="0" noProof="0" dirty="0">
                <a:ln>
                  <a:noFill/>
                </a:ln>
                <a:solidFill>
                  <a:prstClr val="black"/>
                </a:solidFill>
                <a:effectLst/>
                <a:uLnTx/>
                <a:uFillTx/>
              </a:rPr>
              <a:t> a wild animal</a:t>
            </a:r>
            <a:endParaRPr kumimoji="0" lang="en-US" sz="2000" b="0" i="0" u="none" strike="noStrike" kern="1200" cap="none" spc="0" normalizeH="0" baseline="0" noProof="0" dirty="0">
              <a:ln>
                <a:noFill/>
              </a:ln>
              <a:solidFill>
                <a:prstClr val="black"/>
              </a:solidFill>
              <a:effectLst/>
              <a:uLnTx/>
              <a:uFillTx/>
            </a:endParaRPr>
          </a:p>
          <a:p>
            <a:pPr marR="0" lvl="1" algn="just" defTabSz="457200" rtl="0" eaLnBrk="1" fontAlgn="auto" latinLnBrk="0" hangingPunct="1">
              <a:lnSpc>
                <a:spcPct val="100000"/>
              </a:lnSpc>
              <a:spcBef>
                <a:spcPct val="20000"/>
              </a:spcBef>
              <a:spcAft>
                <a:spcPts val="0"/>
              </a:spcAft>
              <a:buClrTx/>
              <a:buSzTx/>
              <a:buFont typeface="Courier New" panose="02070309020205020404" pitchFamily="49" charset="0"/>
              <a:buChar char="o"/>
              <a:tabLst/>
              <a:defRPr/>
            </a:pPr>
            <a:r>
              <a:rPr kumimoji="0" lang="en-US" sz="2000" b="0" i="0" u="none" strike="noStrike" kern="1200" cap="none" spc="0" normalizeH="0" baseline="0" noProof="0" dirty="0">
                <a:ln>
                  <a:noFill/>
                </a:ln>
                <a:solidFill>
                  <a:prstClr val="black"/>
                </a:solidFill>
                <a:effectLst/>
                <a:uLnTx/>
                <a:uFillTx/>
              </a:rPr>
              <a:t>Empowering provision to enable the Minister to prohibit any activity that may have a negative impact on the well-being of a wild animal;</a:t>
            </a:r>
          </a:p>
          <a:p>
            <a:pPr marR="0" lvl="1" algn="just" defTabSz="457200" rtl="0" eaLnBrk="1" fontAlgn="auto" latinLnBrk="0" hangingPunct="1">
              <a:lnSpc>
                <a:spcPct val="100000"/>
              </a:lnSpc>
              <a:spcBef>
                <a:spcPct val="20000"/>
              </a:spcBef>
              <a:spcAft>
                <a:spcPts val="0"/>
              </a:spcAft>
              <a:buClrTx/>
              <a:buSzTx/>
              <a:buFont typeface="Courier New" panose="02070309020205020404" pitchFamily="49" charset="0"/>
              <a:buChar char="o"/>
              <a:tabLst/>
              <a:defRPr/>
            </a:pPr>
            <a:r>
              <a:rPr lang="en-US" sz="2000" dirty="0"/>
              <a:t>Enabling the Minister to make regulations relating to the well-being of wild animals; and </a:t>
            </a:r>
          </a:p>
          <a:p>
            <a:pPr marR="0" lvl="1" algn="just" defTabSz="457200" rtl="0" eaLnBrk="1" fontAlgn="auto" latinLnBrk="0" hangingPunct="1">
              <a:lnSpc>
                <a:spcPct val="100000"/>
              </a:lnSpc>
              <a:spcBef>
                <a:spcPct val="20000"/>
              </a:spcBef>
              <a:spcAft>
                <a:spcPts val="0"/>
              </a:spcAft>
              <a:buClrTx/>
              <a:buSzTx/>
              <a:buFont typeface="Courier New" panose="02070309020205020404" pitchFamily="49" charset="0"/>
              <a:buChar char="o"/>
              <a:tabLst/>
              <a:defRPr/>
            </a:pPr>
            <a:r>
              <a:rPr lang="en-US" sz="2000" dirty="0"/>
              <a:t>Ability to issue norms and standards for the management and conservation of South Africa’s biological diversity that will include provisions based on welfare.</a:t>
            </a:r>
          </a:p>
          <a:p>
            <a:endParaRPr lang="en-US" sz="2400" dirty="0"/>
          </a:p>
          <a:p>
            <a:endParaRPr lang="en-US" sz="2400" dirty="0"/>
          </a:p>
        </p:txBody>
      </p:sp>
      <p:sp>
        <p:nvSpPr>
          <p:cNvPr id="4" name="Slide Number Placeholder 3">
            <a:extLst>
              <a:ext uri="{FF2B5EF4-FFF2-40B4-BE49-F238E27FC236}">
                <a16:creationId xmlns:a16="http://schemas.microsoft.com/office/drawing/2014/main" xmlns="" id="{6183B93A-3214-45F5-82C9-D4B46AF7C16D}"/>
              </a:ext>
            </a:extLst>
          </p:cNvPr>
          <p:cNvSpPr>
            <a:spLocks noGrp="1"/>
          </p:cNvSpPr>
          <p:nvPr>
            <p:ph type="sldNum" sz="quarter" idx="12"/>
          </p:nvPr>
        </p:nvSpPr>
        <p:spPr/>
        <p:txBody>
          <a:bodyPr/>
          <a:lstStyle/>
          <a:p>
            <a:fld id="{49E107A0-7B7C-8743-BC43-85A450895BAC}" type="slidenum">
              <a:rPr lang="en-US" smtClean="0"/>
              <a:pPr/>
              <a:t>8</a:t>
            </a:fld>
            <a:endParaRPr lang="en-US" dirty="0"/>
          </a:p>
        </p:txBody>
      </p:sp>
    </p:spTree>
    <p:extLst>
      <p:ext uri="{BB962C8B-B14F-4D97-AF65-F5344CB8AC3E}">
        <p14:creationId xmlns:p14="http://schemas.microsoft.com/office/powerpoint/2010/main" xmlns="" val="39559173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33022"/>
            <a:ext cx="8229600" cy="689866"/>
          </a:xfrm>
        </p:spPr>
        <p:txBody>
          <a:bodyPr>
            <a:normAutofit/>
          </a:bodyPr>
          <a:lstStyle/>
          <a:p>
            <a:r>
              <a:rPr lang="en-US" sz="3600" b="1" dirty="0"/>
              <a:t>Work in Progress (II/IV) </a:t>
            </a:r>
          </a:p>
        </p:txBody>
      </p:sp>
      <p:sp>
        <p:nvSpPr>
          <p:cNvPr id="3" name="Content Placeholder 2"/>
          <p:cNvSpPr>
            <a:spLocks noGrp="1"/>
          </p:cNvSpPr>
          <p:nvPr>
            <p:ph idx="1"/>
          </p:nvPr>
        </p:nvSpPr>
        <p:spPr>
          <a:xfrm>
            <a:off x="124691" y="817265"/>
            <a:ext cx="8825345" cy="5444836"/>
          </a:xfrm>
        </p:spPr>
        <p:txBody>
          <a:bodyPr>
            <a:normAutofit/>
          </a:bodyPr>
          <a:lstStyle/>
          <a:p>
            <a:pPr marL="342900" marR="0" lvl="0" indent="-342900" algn="just" defTabSz="457200" rtl="0" eaLnBrk="1" fontAlgn="auto" latinLnBrk="0" hangingPunct="1">
              <a:lnSpc>
                <a:spcPct val="100000"/>
              </a:lnSpc>
              <a:spcBef>
                <a:spcPct val="20000"/>
              </a:spcBef>
              <a:spcAft>
                <a:spcPts val="0"/>
              </a:spcAft>
              <a:buClrTx/>
              <a:buSzTx/>
              <a:buFont typeface="Arial"/>
              <a:buChar char="•"/>
              <a:tabLst/>
              <a:defRPr/>
            </a:pPr>
            <a:r>
              <a:rPr lang="en-US" sz="2400" dirty="0">
                <a:solidFill>
                  <a:prstClr val="black"/>
                </a:solidFill>
                <a:latin typeface="Calibri"/>
              </a:rPr>
              <a:t>The NEMBA amendment refers to well-being (as opposed to welfare) for the following reasons:</a:t>
            </a:r>
          </a:p>
          <a:p>
            <a:pPr lvl="1" indent="-342900" algn="just">
              <a:buFont typeface="Courier New" panose="02070309020205020404" pitchFamily="49" charset="0"/>
              <a:buChar char="o"/>
              <a:defRPr/>
            </a:pPr>
            <a:r>
              <a:rPr lang="en-US" sz="2000" dirty="0"/>
              <a:t>The DFFE regards the welfare legislation under the administration of DALRRD to remain the primary welfare legislation, namely the:</a:t>
            </a:r>
          </a:p>
          <a:p>
            <a:pPr lvl="2" indent="-342900" algn="just">
              <a:buFont typeface="Wingdings" panose="05000000000000000000" pitchFamily="2" charset="2"/>
              <a:buChar char="Ø"/>
              <a:defRPr/>
            </a:pPr>
            <a:r>
              <a:rPr lang="en-US" sz="2000" dirty="0"/>
              <a:t>Performing Animals Protection Act, 1935;</a:t>
            </a:r>
          </a:p>
          <a:p>
            <a:pPr lvl="2" indent="-342900" algn="just">
              <a:buFont typeface="Wingdings" panose="05000000000000000000" pitchFamily="2" charset="2"/>
              <a:buChar char="Ø"/>
              <a:defRPr/>
            </a:pPr>
            <a:r>
              <a:rPr lang="en-US" sz="2000" dirty="0"/>
              <a:t>Animals Protection Act, 1962; and</a:t>
            </a:r>
          </a:p>
          <a:p>
            <a:pPr lvl="2" indent="-342900" algn="just">
              <a:buFont typeface="Wingdings" panose="05000000000000000000" pitchFamily="2" charset="2"/>
              <a:buChar char="Ø"/>
              <a:defRPr/>
            </a:pPr>
            <a:r>
              <a:rPr lang="en-US" sz="2000" dirty="0"/>
              <a:t>Animal Matters Amendment Act, 1993</a:t>
            </a:r>
          </a:p>
          <a:p>
            <a:pPr lvl="1" indent="-342900" algn="just">
              <a:buFont typeface="Courier New" panose="02070309020205020404" pitchFamily="49" charset="0"/>
              <a:buChar char="o"/>
              <a:defRPr/>
            </a:pPr>
            <a:r>
              <a:rPr lang="en-US" sz="2000" dirty="0"/>
              <a:t>“Welfare” is not defined in the above-mentioned welfare legislation </a:t>
            </a:r>
          </a:p>
          <a:p>
            <a:pPr lvl="1" indent="-342900" algn="just">
              <a:buFont typeface="Courier New" panose="02070309020205020404" pitchFamily="49" charset="0"/>
              <a:buChar char="o"/>
              <a:defRPr/>
            </a:pPr>
            <a:r>
              <a:rPr lang="en-US" sz="2000" dirty="0"/>
              <a:t>Court rulings linked the welfare of wild animals to their conservation in terms of section 24 of the Constitution</a:t>
            </a:r>
          </a:p>
          <a:p>
            <a:pPr lvl="1" indent="-342900" algn="just">
              <a:buFont typeface="Courier New" panose="02070309020205020404" pitchFamily="49" charset="0"/>
              <a:buChar char="o"/>
              <a:defRPr/>
            </a:pPr>
            <a:r>
              <a:rPr lang="en-US" sz="2000" dirty="0"/>
              <a:t>Reference to “well-being” is consistent with the terminology in section 24 of the Constitution, even though “well-being” in section 24 is used in relation to humans.</a:t>
            </a:r>
          </a:p>
          <a:p>
            <a:pPr lvl="1" indent="-342900" algn="just">
              <a:buFont typeface="Arial"/>
              <a:buChar char="•"/>
              <a:defRPr/>
            </a:pPr>
            <a:endParaRPr lang="en-US" sz="2000" dirty="0"/>
          </a:p>
          <a:p>
            <a:endParaRPr lang="en-US" sz="2400" dirty="0"/>
          </a:p>
        </p:txBody>
      </p:sp>
      <p:sp>
        <p:nvSpPr>
          <p:cNvPr id="4" name="Slide Number Placeholder 3">
            <a:extLst>
              <a:ext uri="{FF2B5EF4-FFF2-40B4-BE49-F238E27FC236}">
                <a16:creationId xmlns:a16="http://schemas.microsoft.com/office/drawing/2014/main" xmlns="" id="{114E8574-B25B-4D07-962C-3B4FD543A399}"/>
              </a:ext>
            </a:extLst>
          </p:cNvPr>
          <p:cNvSpPr>
            <a:spLocks noGrp="1"/>
          </p:cNvSpPr>
          <p:nvPr>
            <p:ph type="sldNum" sz="quarter" idx="12"/>
          </p:nvPr>
        </p:nvSpPr>
        <p:spPr/>
        <p:txBody>
          <a:bodyPr/>
          <a:lstStyle/>
          <a:p>
            <a:fld id="{49E107A0-7B7C-8743-BC43-85A450895BAC}" type="slidenum">
              <a:rPr lang="en-US" smtClean="0"/>
              <a:pPr/>
              <a:t>9</a:t>
            </a:fld>
            <a:endParaRPr lang="en-US" dirty="0"/>
          </a:p>
        </p:txBody>
      </p:sp>
    </p:spTree>
    <p:extLst>
      <p:ext uri="{BB962C8B-B14F-4D97-AF65-F5344CB8AC3E}">
        <p14:creationId xmlns:p14="http://schemas.microsoft.com/office/powerpoint/2010/main" xmlns="" val="16064461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3432</TotalTime>
  <Words>1319</Words>
  <Application>Microsoft Office PowerPoint</Application>
  <PresentationFormat>On-screen Show (4:3)</PresentationFormat>
  <Paragraphs>112</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BRIEFING OF THE PORTFOLIO COMMITTEE ON FORESTRY, FISHERIES AND THE ENVIRONMENT ON ANIMAL WELFARE LEGISLATION</vt:lpstr>
      <vt:lpstr>Introduction (I/II)</vt:lpstr>
      <vt:lpstr>Introduction (II/II)</vt:lpstr>
      <vt:lpstr>High-Level Panel process and welfare (I/II) </vt:lpstr>
      <vt:lpstr>High-Level Panel process and welfare (II/II) </vt:lpstr>
      <vt:lpstr>HLP recommendations on welfare (I/II)</vt:lpstr>
      <vt:lpstr>HLP recommendations on welfare (II/II)</vt:lpstr>
      <vt:lpstr>Work in Progress (I/IV) </vt:lpstr>
      <vt:lpstr>Work in Progress (II/IV) </vt:lpstr>
      <vt:lpstr>Work in Progress (III/IV) </vt:lpstr>
      <vt:lpstr>Work in Progress (IV/IV) </vt:lpstr>
      <vt:lpstr>Institutional collaboration</vt:lpstr>
      <vt:lpstr>THANK YOU!</vt:lpstr>
    </vt:vector>
  </TitlesOfParts>
  <Company>Environmental Affairs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dc:title>
  <dc:creator>Admin1</dc:creator>
  <cp:lastModifiedBy>USER</cp:lastModifiedBy>
  <cp:revision>73</cp:revision>
  <dcterms:created xsi:type="dcterms:W3CDTF">2020-04-21T11:07:00Z</dcterms:created>
  <dcterms:modified xsi:type="dcterms:W3CDTF">2021-11-23T12:47:31Z</dcterms:modified>
</cp:coreProperties>
</file>