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bin" ContentType="application/vnd.openxmlformats-officedocument.oleObject"/>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50"/>
  </p:notesMasterIdLst>
  <p:sldIdLst>
    <p:sldId id="256" r:id="rId6"/>
    <p:sldId id="277" r:id="rId7"/>
    <p:sldId id="279" r:id="rId8"/>
    <p:sldId id="309" r:id="rId9"/>
    <p:sldId id="305" r:id="rId10"/>
    <p:sldId id="306" r:id="rId11"/>
    <p:sldId id="307" r:id="rId12"/>
    <p:sldId id="278" r:id="rId13"/>
    <p:sldId id="320" r:id="rId14"/>
    <p:sldId id="302" r:id="rId15"/>
    <p:sldId id="303" r:id="rId16"/>
    <p:sldId id="304" r:id="rId17"/>
    <p:sldId id="322" r:id="rId18"/>
    <p:sldId id="323" r:id="rId19"/>
    <p:sldId id="324" r:id="rId20"/>
    <p:sldId id="325" r:id="rId21"/>
    <p:sldId id="326" r:id="rId22"/>
    <p:sldId id="280" r:id="rId23"/>
    <p:sldId id="281" r:id="rId24"/>
    <p:sldId id="282" r:id="rId25"/>
    <p:sldId id="283" r:id="rId26"/>
    <p:sldId id="284" r:id="rId27"/>
    <p:sldId id="285" r:id="rId28"/>
    <p:sldId id="286" r:id="rId29"/>
    <p:sldId id="288" r:id="rId30"/>
    <p:sldId id="289" r:id="rId31"/>
    <p:sldId id="290" r:id="rId32"/>
    <p:sldId id="291" r:id="rId33"/>
    <p:sldId id="292" r:id="rId34"/>
    <p:sldId id="293" r:id="rId35"/>
    <p:sldId id="295" r:id="rId36"/>
    <p:sldId id="294" r:id="rId37"/>
    <p:sldId id="321" r:id="rId38"/>
    <p:sldId id="296" r:id="rId39"/>
    <p:sldId id="301" r:id="rId40"/>
    <p:sldId id="308" r:id="rId41"/>
    <p:sldId id="312" r:id="rId42"/>
    <p:sldId id="316" r:id="rId43"/>
    <p:sldId id="317" r:id="rId44"/>
    <p:sldId id="318" r:id="rId45"/>
    <p:sldId id="313" r:id="rId46"/>
    <p:sldId id="315" r:id="rId47"/>
    <p:sldId id="319" r:id="rId48"/>
    <p:sldId id="25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2A6D"/>
    <a:srgbClr val="62A73B"/>
    <a:srgbClr val="49833D"/>
    <a:srgbClr val="843C0C"/>
    <a:srgbClr val="96C284"/>
    <a:srgbClr val="213A72"/>
    <a:srgbClr val="7089BF"/>
    <a:srgbClr val="639B64"/>
    <a:srgbClr val="6C7185"/>
    <a:srgbClr val="98655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4" autoAdjust="0"/>
  </p:normalViewPr>
  <p:slideViewPr>
    <p:cSldViewPr snapToGrid="0">
      <p:cViewPr varScale="1">
        <p:scale>
          <a:sx n="69" d="100"/>
          <a:sy n="69" d="100"/>
        </p:scale>
        <p:origin x="-528" y="-102"/>
      </p:cViewPr>
      <p:guideLst>
        <p:guide orient="horz" pos="2160"/>
        <p:guide pos="288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WilburN\Documents\A%20Director's%20Research\6%20Projects\Director's%20Pesentations\2019%20Presentations\2019%20Mauritius%20Conference%20on%20NMW\Stats%20on%20Case%20Load%20to%202018-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5.1088752794789541E-2"/>
          <c:y val="9.7890767309010876E-2"/>
          <c:w val="0.93042777485522787"/>
          <c:h val="0.79795291239326338"/>
        </c:manualLayout>
      </c:layout>
      <c:lineChart>
        <c:grouping val="standard"/>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Sheet1!$A$1:$A$5</c:f>
              <c:strCache>
                <c:ptCount val="5"/>
                <c:pt idx="0">
                  <c:v>2016/17</c:v>
                </c:pt>
                <c:pt idx="1">
                  <c:v>2017/18</c:v>
                </c:pt>
                <c:pt idx="2">
                  <c:v>2018/19</c:v>
                </c:pt>
                <c:pt idx="3">
                  <c:v>2019/20</c:v>
                </c:pt>
                <c:pt idx="4">
                  <c:v>2020/21</c:v>
                </c:pt>
              </c:strCache>
            </c:strRef>
          </c:cat>
          <c:val>
            <c:numRef>
              <c:f>Sheet1!$B$1:$B$5</c:f>
              <c:numCache>
                <c:formatCode>0%</c:formatCode>
                <c:ptCount val="5"/>
                <c:pt idx="0">
                  <c:v>0.91</c:v>
                </c:pt>
                <c:pt idx="1">
                  <c:v>0.87000000000000011</c:v>
                </c:pt>
                <c:pt idx="2">
                  <c:v>0.95000000000000007</c:v>
                </c:pt>
                <c:pt idx="3">
                  <c:v>0.84000000000000008</c:v>
                </c:pt>
                <c:pt idx="4">
                  <c:v>0.84000000000000008</c:v>
                </c:pt>
              </c:numCache>
            </c:numRef>
          </c:val>
          <c:extLst xmlns:c16r2="http://schemas.microsoft.com/office/drawing/2015/06/chart">
            <c:ext xmlns:c16="http://schemas.microsoft.com/office/drawing/2014/chart" uri="{C3380CC4-5D6E-409C-BE32-E72D297353CC}">
              <c16:uniqueId val="{00000000-388A-467B-A5A6-F79A1CB183A9}"/>
            </c:ext>
          </c:extLst>
        </c:ser>
        <c:dLbls>
          <c:showVal val="1"/>
        </c:dLbls>
        <c:marker val="1"/>
        <c:axId val="63015552"/>
        <c:axId val="63017344"/>
      </c:lineChart>
      <c:catAx>
        <c:axId val="6301555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Arial Narrow" panose="020B0606020202030204" pitchFamily="34" charset="0"/>
                <a:ea typeface="+mn-ea"/>
                <a:cs typeface="+mn-cs"/>
              </a:defRPr>
            </a:pPr>
            <a:endParaRPr lang="en-US"/>
          </a:p>
        </c:txPr>
        <c:crossAx val="63017344"/>
        <c:crosses val="autoZero"/>
        <c:auto val="1"/>
        <c:lblAlgn val="ctr"/>
        <c:lblOffset val="100"/>
      </c:catAx>
      <c:valAx>
        <c:axId val="63017344"/>
        <c:scaling>
          <c:orientation val="minMax"/>
        </c:scaling>
        <c:axPos val="l"/>
        <c:numFmt formatCode="0%"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63015552"/>
        <c:crosses val="autoZero"/>
        <c:crossBetween val="between"/>
      </c:valAx>
      <c:spPr>
        <a:noFill/>
        <a:ln>
          <a:noFill/>
        </a:ln>
        <a:effectLst/>
      </c:spPr>
    </c:plotArea>
    <c:plotVisOnly val="1"/>
    <c:dispBlanksAs val="zero"/>
  </c:chart>
  <c:spPr>
    <a:noFill/>
    <a:ln>
      <a:noFill/>
    </a:ln>
    <a:effectLst/>
  </c:spPr>
  <c:txPr>
    <a:bodyPr/>
    <a:lstStyle/>
    <a:p>
      <a:pPr>
        <a:defRPr sz="2000">
          <a:latin typeface="Arial Narrow" panose="020B060602020203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ZA" sz="1200" dirty="0">
                <a:latin typeface="Arial Narrow" panose="020B0606020202030204" pitchFamily="34" charset="0"/>
              </a:rPr>
              <a:t>FIVE (5) YEAR CASE REFERRALS COMPARISON</a:t>
            </a:r>
          </a:p>
        </c:rich>
      </c:tx>
      <c:spPr>
        <a:noFill/>
        <a:ln>
          <a:noFill/>
        </a:ln>
        <a:effectLst/>
      </c:spPr>
    </c:title>
    <c:plotArea>
      <c:layout/>
      <c:barChart>
        <c:barDir val="col"/>
        <c:grouping val="clustered"/>
        <c:ser>
          <c:idx val="0"/>
          <c:order val="0"/>
          <c:spPr>
            <a:solidFill>
              <a:schemeClr val="accent1"/>
            </a:solidFill>
            <a:ln>
              <a:noFill/>
            </a:ln>
            <a:effectLst/>
          </c:spPr>
          <c:dLbls>
            <c:spPr>
              <a:noFill/>
              <a:ln>
                <a:noFill/>
              </a:ln>
              <a:effectLst/>
            </c:spPr>
            <c:txPr>
              <a:bodyPr rot="-5400000" spcFirstLastPara="1" vertOverflow="clip" horzOverflow="clip" vert="horz" wrap="square" lIns="38100" tIns="19050" rIns="38100" bIns="19050" anchor="ctr" anchorCtr="1">
                <a:spAutoFit/>
              </a:bodyPr>
              <a:lstStyle/>
              <a:p>
                <a:pPr>
                  <a:defRPr sz="1000" b="1" i="0" u="none" strike="noStrike" kern="1200" baseline="0">
                    <a:solidFill>
                      <a:schemeClr val="tx1"/>
                    </a:solidFill>
                    <a:latin typeface="Arial Narrow" panose="020B060602020203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Sheet2!$A$1:$A$5</c:f>
              <c:strCache>
                <c:ptCount val="5"/>
                <c:pt idx="0">
                  <c:v>2016/17</c:v>
                </c:pt>
                <c:pt idx="1">
                  <c:v>2017/18</c:v>
                </c:pt>
                <c:pt idx="2">
                  <c:v>2018/19</c:v>
                </c:pt>
                <c:pt idx="3">
                  <c:v>2019/20</c:v>
                </c:pt>
                <c:pt idx="4">
                  <c:v>2020/21</c:v>
                </c:pt>
              </c:strCache>
            </c:strRef>
          </c:cat>
          <c:val>
            <c:numRef>
              <c:f>Sheet2!$B$1:$B$5</c:f>
              <c:numCache>
                <c:formatCode>#,##0</c:formatCode>
                <c:ptCount val="5"/>
                <c:pt idx="0">
                  <c:v>188449</c:v>
                </c:pt>
                <c:pt idx="1">
                  <c:v>186902</c:v>
                </c:pt>
                <c:pt idx="2">
                  <c:v>193732</c:v>
                </c:pt>
                <c:pt idx="3">
                  <c:v>221547</c:v>
                </c:pt>
                <c:pt idx="4">
                  <c:v>154143</c:v>
                </c:pt>
              </c:numCache>
            </c:numRef>
          </c:val>
          <c:extLst xmlns:c16r2="http://schemas.microsoft.com/office/drawing/2015/06/chart">
            <c:ext xmlns:c16="http://schemas.microsoft.com/office/drawing/2014/chart" uri="{C3380CC4-5D6E-409C-BE32-E72D297353CC}">
              <c16:uniqueId val="{00000000-DBE6-45CD-8639-C0B1BFD16FC9}"/>
            </c:ext>
          </c:extLst>
        </c:ser>
        <c:dLbls>
          <c:showVal val="1"/>
        </c:dLbls>
        <c:gapWidth val="444"/>
        <c:overlap val="-90"/>
        <c:axId val="68170880"/>
        <c:axId val="68172416"/>
      </c:barChart>
      <c:catAx>
        <c:axId val="68170880"/>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cap="all" spc="120" normalizeH="0" baseline="0">
                <a:solidFill>
                  <a:schemeClr val="tx1"/>
                </a:solidFill>
                <a:latin typeface="Arial Narrow" panose="020B0606020202030204" pitchFamily="34" charset="0"/>
                <a:ea typeface="+mn-ea"/>
                <a:cs typeface="+mn-cs"/>
              </a:defRPr>
            </a:pPr>
            <a:endParaRPr lang="en-US"/>
          </a:p>
        </c:txPr>
        <c:crossAx val="68172416"/>
        <c:crosses val="autoZero"/>
        <c:auto val="1"/>
        <c:lblAlgn val="ctr"/>
        <c:lblOffset val="100"/>
      </c:catAx>
      <c:valAx>
        <c:axId val="68172416"/>
        <c:scaling>
          <c:orientation val="minMax"/>
        </c:scaling>
        <c:delete val="1"/>
        <c:axPos val="l"/>
        <c:numFmt formatCode="#,##0" sourceLinked="1"/>
        <c:majorTickMark val="none"/>
        <c:tickLblPos val="none"/>
        <c:crossAx val="6817088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51349028462362667"/>
          <c:y val="3.0158729473390156E-2"/>
          <c:w val="0.45854475717966775"/>
          <c:h val="0.90892063699036174"/>
        </c:manualLayout>
      </c:layout>
      <c:barChart>
        <c:barDir val="bar"/>
        <c:grouping val="clustered"/>
        <c:ser>
          <c:idx val="0"/>
          <c:order val="0"/>
          <c:spPr>
            <a:solidFill>
              <a:schemeClr val="accent1"/>
            </a:solidFill>
            <a:ln>
              <a:noFill/>
            </a:ln>
            <a:effectLst/>
          </c:spPr>
          <c:dLbls>
            <c:dLbl>
              <c:idx val="2"/>
              <c:tx>
                <c:rich>
                  <a:bodyPr/>
                  <a:lstStyle/>
                  <a:p>
                    <a:r>
                      <a:rPr lang="en-US"/>
                      <a:t>5%</a:t>
                    </a:r>
                    <a:endParaRPr lang="en-US" dirty="0"/>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693-4FC5-85C2-36D331097D38}"/>
                </c:ext>
              </c:extLst>
            </c:dLbl>
            <c:dLbl>
              <c:idx val="3"/>
              <c:tx>
                <c:rich>
                  <a:bodyPr/>
                  <a:lstStyle/>
                  <a:p>
                    <a:r>
                      <a:rPr lang="en-US"/>
                      <a:t>6%</a:t>
                    </a:r>
                    <a:endParaRPr lang="en-US" dirty="0"/>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693-4FC5-85C2-36D331097D38}"/>
                </c:ext>
              </c:extLst>
            </c:dLbl>
            <c:dLbl>
              <c:idx val="4"/>
              <c:tx>
                <c:rich>
                  <a:bodyPr/>
                  <a:lstStyle/>
                  <a:p>
                    <a:r>
                      <a:rPr lang="en-US" dirty="0"/>
                      <a:t>7%</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693-4FC5-85C2-36D331097D38}"/>
                </c:ext>
              </c:extLst>
            </c:dLbl>
            <c:dLbl>
              <c:idx val="5"/>
              <c:tx>
                <c:rich>
                  <a:bodyPr/>
                  <a:lstStyle/>
                  <a:p>
                    <a:r>
                      <a:rPr lang="en-US"/>
                      <a:t>12%</a:t>
                    </a:r>
                    <a:endParaRPr lang="en-US" dirty="0"/>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693-4FC5-85C2-36D331097D38}"/>
                </c:ext>
              </c:extLst>
            </c:dLbl>
            <c:dLbl>
              <c:idx val="6"/>
              <c:tx>
                <c:rich>
                  <a:bodyPr/>
                  <a:lstStyle/>
                  <a:p>
                    <a:r>
                      <a:rPr lang="en-US"/>
                      <a:t>14%</a:t>
                    </a:r>
                    <a:endParaRPr lang="en-US" dirty="0"/>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693-4FC5-85C2-36D331097D38}"/>
                </c:ext>
              </c:extLst>
            </c:dLbl>
            <c:dLbl>
              <c:idx val="7"/>
              <c:tx>
                <c:rich>
                  <a:bodyPr/>
                  <a:lstStyle/>
                  <a:p>
                    <a:r>
                      <a:rPr lang="en-US" dirty="0"/>
                      <a:t>20%</a:t>
                    </a:r>
                  </a:p>
                </c:rich>
              </c:tx>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693-4FC5-85C2-36D331097D3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Narrow" panose="020B060602020203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Sector '!$A$2:$A$9</c:f>
              <c:strCache>
                <c:ptCount val="8"/>
                <c:pt idx="0">
                  <c:v>Mining</c:v>
                </c:pt>
                <c:pt idx="1">
                  <c:v>Food / Beverage (Manufacturing)</c:v>
                </c:pt>
                <c:pt idx="2">
                  <c:v>Agriculture / Farming</c:v>
                </c:pt>
                <c:pt idx="3">
                  <c:v>Domestic</c:v>
                </c:pt>
                <c:pt idx="4">
                  <c:v>Building / Construction</c:v>
                </c:pt>
                <c:pt idx="5">
                  <c:v>Retail</c:v>
                </c:pt>
                <c:pt idx="6">
                  <c:v>Safety / Security (Private)</c:v>
                </c:pt>
                <c:pt idx="7">
                  <c:v>Business / Professional Services</c:v>
                </c:pt>
              </c:strCache>
            </c:strRef>
          </c:cat>
          <c:val>
            <c:numRef>
              <c:f>'By Sector '!$B$2:$B$9</c:f>
              <c:numCache>
                <c:formatCode>0%</c:formatCode>
                <c:ptCount val="8"/>
                <c:pt idx="0">
                  <c:v>4.0000000000000008E-2</c:v>
                </c:pt>
                <c:pt idx="1">
                  <c:v>4.0000000000000008E-2</c:v>
                </c:pt>
                <c:pt idx="2">
                  <c:v>4.0000000000000008E-2</c:v>
                </c:pt>
                <c:pt idx="3">
                  <c:v>7.0000000000000021E-2</c:v>
                </c:pt>
                <c:pt idx="4">
                  <c:v>7.0000000000000021E-2</c:v>
                </c:pt>
                <c:pt idx="5">
                  <c:v>0.11</c:v>
                </c:pt>
                <c:pt idx="6">
                  <c:v>0.12000000000000001</c:v>
                </c:pt>
                <c:pt idx="7">
                  <c:v>0.27</c:v>
                </c:pt>
              </c:numCache>
            </c:numRef>
          </c:val>
          <c:extLst xmlns:c16r2="http://schemas.microsoft.com/office/drawing/2015/06/chart">
            <c:ext xmlns:c16="http://schemas.microsoft.com/office/drawing/2014/chart" uri="{C3380CC4-5D6E-409C-BE32-E72D297353CC}">
              <c16:uniqueId val="{00000006-6693-4FC5-85C2-36D331097D38}"/>
            </c:ext>
          </c:extLst>
        </c:ser>
        <c:dLbls>
          <c:showVal val="1"/>
        </c:dLbls>
        <c:gapWidth val="182"/>
        <c:axId val="68138880"/>
        <c:axId val="68140416"/>
      </c:barChart>
      <c:catAx>
        <c:axId val="68138880"/>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n-US"/>
          </a:p>
        </c:txPr>
        <c:crossAx val="68140416"/>
        <c:crosses val="autoZero"/>
        <c:auto val="1"/>
        <c:lblAlgn val="ctr"/>
        <c:lblOffset val="100"/>
      </c:catAx>
      <c:valAx>
        <c:axId val="68140416"/>
        <c:scaling>
          <c:orientation val="minMax"/>
        </c:scaling>
        <c:axPos val="b"/>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Arial Narrow" panose="020B0606020202030204" pitchFamily="34" charset="0"/>
                <a:ea typeface="+mn-ea"/>
                <a:cs typeface="+mn-cs"/>
              </a:defRPr>
            </a:pPr>
            <a:endParaRPr lang="en-US"/>
          </a:p>
        </c:txPr>
        <c:crossAx val="6813888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1DD8B-1ACE-4E61-BCBB-329E1CC3B8B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ZA"/>
        </a:p>
      </dgm:t>
    </dgm:pt>
    <dgm:pt modelId="{F5611F04-D7DE-4010-B4BC-14F021A9C002}">
      <dgm:prSet phldrT="[Text]" custT="1"/>
      <dgm:spPr>
        <a:solidFill>
          <a:schemeClr val="accent2">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Labour Relations Act</a:t>
          </a:r>
        </a:p>
      </dgm:t>
    </dgm:pt>
    <dgm:pt modelId="{D4E87E18-89AE-4B60-A1B0-DB1ECFAEC020}" type="parTrans" cxnId="{6B3938BC-AA8C-4621-B424-15F6E53383BA}">
      <dgm:prSet/>
      <dgm:spPr/>
      <dgm:t>
        <a:bodyPr/>
        <a:lstStyle/>
        <a:p>
          <a:endParaRPr lang="en-ZA" b="1">
            <a:solidFill>
              <a:schemeClr val="tx1"/>
            </a:solidFill>
          </a:endParaRPr>
        </a:p>
      </dgm:t>
    </dgm:pt>
    <dgm:pt modelId="{5202DD65-6E08-4F23-8BC4-DB2CECF57597}" type="sibTrans" cxnId="{6B3938BC-AA8C-4621-B424-15F6E53383BA}">
      <dgm:prSet/>
      <dgm:spPr/>
      <dgm:t>
        <a:bodyPr/>
        <a:lstStyle/>
        <a:p>
          <a:endParaRPr lang="en-ZA" b="1">
            <a:solidFill>
              <a:schemeClr val="tx1"/>
            </a:solidFill>
          </a:endParaRPr>
        </a:p>
      </dgm:t>
    </dgm:pt>
    <dgm:pt modelId="{BDFA48B9-3C02-47E0-885E-64A3A324E3E6}">
      <dgm:prSet phldrT="[Text]" custT="1"/>
      <dgm:spPr>
        <a:solidFill>
          <a:schemeClr val="accent3">
            <a:lumMod val="25000"/>
            <a:lumOff val="75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Economic Development</a:t>
          </a:r>
        </a:p>
      </dgm:t>
    </dgm:pt>
    <dgm:pt modelId="{B4DB52BA-8D19-4B61-B8EC-048EB091D422}" type="parTrans" cxnId="{59EA5AF9-B75D-49AA-A8CC-CD70F3C3F8D7}">
      <dgm:prSet/>
      <dgm:spPr/>
      <dgm:t>
        <a:bodyPr/>
        <a:lstStyle/>
        <a:p>
          <a:endParaRPr lang="en-ZA" b="1">
            <a:solidFill>
              <a:schemeClr val="tx1"/>
            </a:solidFill>
          </a:endParaRPr>
        </a:p>
      </dgm:t>
    </dgm:pt>
    <dgm:pt modelId="{BB4A087A-EA9B-48C6-8699-703CFB0854F0}" type="sibTrans" cxnId="{59EA5AF9-B75D-49AA-A8CC-CD70F3C3F8D7}">
      <dgm:prSet/>
      <dgm:spPr/>
      <dgm:t>
        <a:bodyPr/>
        <a:lstStyle/>
        <a:p>
          <a:endParaRPr lang="en-ZA" b="1">
            <a:solidFill>
              <a:schemeClr val="tx1"/>
            </a:solidFill>
          </a:endParaRPr>
        </a:p>
      </dgm:t>
    </dgm:pt>
    <dgm:pt modelId="{51FF2D2C-8F17-40E0-BF0B-E2C1868CE33A}">
      <dgm:prSet phldrT="[Text]" custT="1"/>
      <dgm:spPr>
        <a:solidFill>
          <a:schemeClr val="accent4">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Social Justice</a:t>
          </a:r>
        </a:p>
      </dgm:t>
    </dgm:pt>
    <dgm:pt modelId="{EF8E7542-D746-425B-81CB-9C1BFDDE581B}" type="parTrans" cxnId="{ABDBD2F5-DEA3-4C42-A0A6-E07DD40E6A0F}">
      <dgm:prSet/>
      <dgm:spPr/>
      <dgm:t>
        <a:bodyPr/>
        <a:lstStyle/>
        <a:p>
          <a:endParaRPr lang="en-ZA" b="1">
            <a:solidFill>
              <a:schemeClr val="tx1"/>
            </a:solidFill>
          </a:endParaRPr>
        </a:p>
      </dgm:t>
    </dgm:pt>
    <dgm:pt modelId="{E8D908C8-4A9D-4184-B312-933625394027}" type="sibTrans" cxnId="{ABDBD2F5-DEA3-4C42-A0A6-E07DD40E6A0F}">
      <dgm:prSet/>
      <dgm:spPr/>
      <dgm:t>
        <a:bodyPr/>
        <a:lstStyle/>
        <a:p>
          <a:endParaRPr lang="en-ZA" b="1">
            <a:solidFill>
              <a:schemeClr val="tx1"/>
            </a:solidFill>
          </a:endParaRPr>
        </a:p>
      </dgm:t>
    </dgm:pt>
    <dgm:pt modelId="{FC81355C-07B7-4E3A-BF16-C3760B451089}">
      <dgm:prSet phldrT="[Text]" custT="1"/>
      <dgm:spPr>
        <a:solidFill>
          <a:schemeClr val="accent4">
            <a:lumMod val="60000"/>
            <a:lumOff val="40000"/>
          </a:schemeClr>
        </a:solidFill>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Labour Peace</a:t>
          </a:r>
        </a:p>
      </dgm:t>
    </dgm:pt>
    <dgm:pt modelId="{5AD8FAB0-228E-43F6-B479-C6A8D9DE510A}" type="parTrans" cxnId="{30E9A770-6965-4B78-9758-E0C28071F524}">
      <dgm:prSet/>
      <dgm:spPr/>
      <dgm:t>
        <a:bodyPr/>
        <a:lstStyle/>
        <a:p>
          <a:endParaRPr lang="en-ZA" b="1">
            <a:solidFill>
              <a:schemeClr val="tx1"/>
            </a:solidFill>
          </a:endParaRPr>
        </a:p>
      </dgm:t>
    </dgm:pt>
    <dgm:pt modelId="{536CD200-2760-4BC5-9C97-BADAD563C5D7}" type="sibTrans" cxnId="{30E9A770-6965-4B78-9758-E0C28071F524}">
      <dgm:prSet/>
      <dgm:spPr/>
      <dgm:t>
        <a:bodyPr/>
        <a:lstStyle/>
        <a:p>
          <a:endParaRPr lang="en-ZA" b="1">
            <a:solidFill>
              <a:schemeClr val="tx1"/>
            </a:solidFill>
          </a:endParaRPr>
        </a:p>
      </dgm:t>
    </dgm:pt>
    <dgm:pt modelId="{490BBE4E-15A3-4F8D-A06A-A18E148D8DAF}">
      <dgm:prSet phldrT="[Text]" custT="1"/>
      <dgm:spPr>
        <a:ln>
          <a:solidFill>
            <a:schemeClr val="bg1">
              <a:lumMod val="50000"/>
            </a:schemeClr>
          </a:solidFill>
          <a:prstDash val="solid"/>
        </a:ln>
      </dgm:spPr>
      <dgm:t>
        <a:bodyPr/>
        <a:lstStyle/>
        <a:p>
          <a:r>
            <a:rPr lang="en-ZA" sz="2000" b="1" dirty="0">
              <a:solidFill>
                <a:schemeClr val="tx1"/>
              </a:solidFill>
              <a:latin typeface="Arial Narrow" panose="020B0606020202030204" pitchFamily="34" charset="0"/>
            </a:rPr>
            <a:t>Workplace Democratisation</a:t>
          </a:r>
        </a:p>
      </dgm:t>
    </dgm:pt>
    <dgm:pt modelId="{F7650B55-D3F1-48BF-B678-862086FBD90A}" type="parTrans" cxnId="{712FD962-0C67-4EA2-BDC1-1B79ADCE1C87}">
      <dgm:prSet/>
      <dgm:spPr/>
      <dgm:t>
        <a:bodyPr/>
        <a:lstStyle/>
        <a:p>
          <a:endParaRPr lang="en-ZA" b="1">
            <a:solidFill>
              <a:schemeClr val="tx1"/>
            </a:solidFill>
          </a:endParaRPr>
        </a:p>
      </dgm:t>
    </dgm:pt>
    <dgm:pt modelId="{CECD732E-5DB4-40C3-9DBB-83791C70B57C}" type="sibTrans" cxnId="{712FD962-0C67-4EA2-BDC1-1B79ADCE1C87}">
      <dgm:prSet/>
      <dgm:spPr/>
      <dgm:t>
        <a:bodyPr/>
        <a:lstStyle/>
        <a:p>
          <a:endParaRPr lang="en-ZA" b="1">
            <a:solidFill>
              <a:schemeClr val="tx1"/>
            </a:solidFill>
          </a:endParaRPr>
        </a:p>
      </dgm:t>
    </dgm:pt>
    <dgm:pt modelId="{F2B57487-E3C1-46A8-BB37-83F6F4B8D05D}" type="pres">
      <dgm:prSet presAssocID="{7F21DD8B-1ACE-4E61-BCBB-329E1CC3B8BB}" presName="diagram" presStyleCnt="0">
        <dgm:presLayoutVars>
          <dgm:chMax val="1"/>
          <dgm:dir/>
          <dgm:animLvl val="ctr"/>
          <dgm:resizeHandles val="exact"/>
        </dgm:presLayoutVars>
      </dgm:prSet>
      <dgm:spPr/>
      <dgm:t>
        <a:bodyPr/>
        <a:lstStyle/>
        <a:p>
          <a:endParaRPr lang="en-US"/>
        </a:p>
      </dgm:t>
    </dgm:pt>
    <dgm:pt modelId="{E1BAD203-CFCB-407B-AE4B-DFC4086A5333}" type="pres">
      <dgm:prSet presAssocID="{7F21DD8B-1ACE-4E61-BCBB-329E1CC3B8BB}" presName="matrix" presStyleCnt="0"/>
      <dgm:spPr/>
    </dgm:pt>
    <dgm:pt modelId="{093E3059-D3D8-467E-9B9A-C9945F875859}" type="pres">
      <dgm:prSet presAssocID="{7F21DD8B-1ACE-4E61-BCBB-329E1CC3B8BB}" presName="tile1" presStyleLbl="node1" presStyleIdx="0" presStyleCnt="4" custLinFactNeighborX="-1113" custLinFactNeighborY="-1083"/>
      <dgm:spPr/>
      <dgm:t>
        <a:bodyPr/>
        <a:lstStyle/>
        <a:p>
          <a:endParaRPr lang="en-US"/>
        </a:p>
      </dgm:t>
    </dgm:pt>
    <dgm:pt modelId="{F0D22098-656A-4633-A0F5-0949D6EF3DD8}" type="pres">
      <dgm:prSet presAssocID="{7F21DD8B-1ACE-4E61-BCBB-329E1CC3B8BB}" presName="tile1text" presStyleLbl="node1" presStyleIdx="0" presStyleCnt="4">
        <dgm:presLayoutVars>
          <dgm:chMax val="0"/>
          <dgm:chPref val="0"/>
          <dgm:bulletEnabled val="1"/>
        </dgm:presLayoutVars>
      </dgm:prSet>
      <dgm:spPr/>
      <dgm:t>
        <a:bodyPr/>
        <a:lstStyle/>
        <a:p>
          <a:endParaRPr lang="en-US"/>
        </a:p>
      </dgm:t>
    </dgm:pt>
    <dgm:pt modelId="{D8331698-F8EA-4722-B982-4CA065162C51}" type="pres">
      <dgm:prSet presAssocID="{7F21DD8B-1ACE-4E61-BCBB-329E1CC3B8BB}" presName="tile2" presStyleLbl="node1" presStyleIdx="1" presStyleCnt="4" custLinFactNeighborX="1144"/>
      <dgm:spPr/>
      <dgm:t>
        <a:bodyPr/>
        <a:lstStyle/>
        <a:p>
          <a:endParaRPr lang="en-US"/>
        </a:p>
      </dgm:t>
    </dgm:pt>
    <dgm:pt modelId="{BA84B3DE-60A7-471E-9F35-979370E03DFF}" type="pres">
      <dgm:prSet presAssocID="{7F21DD8B-1ACE-4E61-BCBB-329E1CC3B8BB}" presName="tile2text" presStyleLbl="node1" presStyleIdx="1" presStyleCnt="4">
        <dgm:presLayoutVars>
          <dgm:chMax val="0"/>
          <dgm:chPref val="0"/>
          <dgm:bulletEnabled val="1"/>
        </dgm:presLayoutVars>
      </dgm:prSet>
      <dgm:spPr/>
      <dgm:t>
        <a:bodyPr/>
        <a:lstStyle/>
        <a:p>
          <a:endParaRPr lang="en-US"/>
        </a:p>
      </dgm:t>
    </dgm:pt>
    <dgm:pt modelId="{CC3F867B-03E9-475F-9393-8F591998CE36}" type="pres">
      <dgm:prSet presAssocID="{7F21DD8B-1ACE-4E61-BCBB-329E1CC3B8BB}" presName="tile3" presStyleLbl="node1" presStyleIdx="2" presStyleCnt="4"/>
      <dgm:spPr/>
      <dgm:t>
        <a:bodyPr/>
        <a:lstStyle/>
        <a:p>
          <a:endParaRPr lang="en-US"/>
        </a:p>
      </dgm:t>
    </dgm:pt>
    <dgm:pt modelId="{4F22E31A-F9C8-45C2-849E-C963962443BD}" type="pres">
      <dgm:prSet presAssocID="{7F21DD8B-1ACE-4E61-BCBB-329E1CC3B8BB}" presName="tile3text" presStyleLbl="node1" presStyleIdx="2" presStyleCnt="4">
        <dgm:presLayoutVars>
          <dgm:chMax val="0"/>
          <dgm:chPref val="0"/>
          <dgm:bulletEnabled val="1"/>
        </dgm:presLayoutVars>
      </dgm:prSet>
      <dgm:spPr/>
      <dgm:t>
        <a:bodyPr/>
        <a:lstStyle/>
        <a:p>
          <a:endParaRPr lang="en-US"/>
        </a:p>
      </dgm:t>
    </dgm:pt>
    <dgm:pt modelId="{C127E22F-B87D-4E6E-BBD5-A51B724160BB}" type="pres">
      <dgm:prSet presAssocID="{7F21DD8B-1ACE-4E61-BCBB-329E1CC3B8BB}" presName="tile4" presStyleLbl="node1" presStyleIdx="3" presStyleCnt="4" custLinFactNeighborX="20176"/>
      <dgm:spPr/>
      <dgm:t>
        <a:bodyPr/>
        <a:lstStyle/>
        <a:p>
          <a:endParaRPr lang="en-US"/>
        </a:p>
      </dgm:t>
    </dgm:pt>
    <dgm:pt modelId="{5F7818F1-41DC-477D-94FA-CEDA4C6CC9FB}" type="pres">
      <dgm:prSet presAssocID="{7F21DD8B-1ACE-4E61-BCBB-329E1CC3B8BB}" presName="tile4text" presStyleLbl="node1" presStyleIdx="3" presStyleCnt="4">
        <dgm:presLayoutVars>
          <dgm:chMax val="0"/>
          <dgm:chPref val="0"/>
          <dgm:bulletEnabled val="1"/>
        </dgm:presLayoutVars>
      </dgm:prSet>
      <dgm:spPr/>
      <dgm:t>
        <a:bodyPr/>
        <a:lstStyle/>
        <a:p>
          <a:endParaRPr lang="en-US"/>
        </a:p>
      </dgm:t>
    </dgm:pt>
    <dgm:pt modelId="{E58B169E-85D1-4028-BF9E-E7EA775846FD}" type="pres">
      <dgm:prSet presAssocID="{7F21DD8B-1ACE-4E61-BCBB-329E1CC3B8BB}" presName="centerTile" presStyleLbl="fgShp" presStyleIdx="0" presStyleCnt="1">
        <dgm:presLayoutVars>
          <dgm:chMax val="0"/>
          <dgm:chPref val="0"/>
        </dgm:presLayoutVars>
      </dgm:prSet>
      <dgm:spPr/>
      <dgm:t>
        <a:bodyPr/>
        <a:lstStyle/>
        <a:p>
          <a:endParaRPr lang="en-US"/>
        </a:p>
      </dgm:t>
    </dgm:pt>
  </dgm:ptLst>
  <dgm:cxnLst>
    <dgm:cxn modelId="{556AFC2B-7BDD-485E-8D66-1F400CE454E3}" type="presOf" srcId="{490BBE4E-15A3-4F8D-A06A-A18E148D8DAF}" destId="{C127E22F-B87D-4E6E-BBD5-A51B724160BB}" srcOrd="0" destOrd="0" presId="urn:microsoft.com/office/officeart/2005/8/layout/matrix1"/>
    <dgm:cxn modelId="{30E9A770-6965-4B78-9758-E0C28071F524}" srcId="{F5611F04-D7DE-4010-B4BC-14F021A9C002}" destId="{FC81355C-07B7-4E3A-BF16-C3760B451089}" srcOrd="2" destOrd="0" parTransId="{5AD8FAB0-228E-43F6-B479-C6A8D9DE510A}" sibTransId="{536CD200-2760-4BC5-9C97-BADAD563C5D7}"/>
    <dgm:cxn modelId="{3A3AAF10-65B1-4354-A624-4BB42BA37F7E}" type="presOf" srcId="{51FF2D2C-8F17-40E0-BF0B-E2C1868CE33A}" destId="{BA84B3DE-60A7-471E-9F35-979370E03DFF}" srcOrd="1" destOrd="0" presId="urn:microsoft.com/office/officeart/2005/8/layout/matrix1"/>
    <dgm:cxn modelId="{ACBDD87A-4850-49DB-B0F6-D01194E71CDC}" type="presOf" srcId="{490BBE4E-15A3-4F8D-A06A-A18E148D8DAF}" destId="{5F7818F1-41DC-477D-94FA-CEDA4C6CC9FB}" srcOrd="1" destOrd="0" presId="urn:microsoft.com/office/officeart/2005/8/layout/matrix1"/>
    <dgm:cxn modelId="{4BAD6E07-290E-4738-ABE0-21E33D3B82BC}" type="presOf" srcId="{FC81355C-07B7-4E3A-BF16-C3760B451089}" destId="{CC3F867B-03E9-475F-9393-8F591998CE36}" srcOrd="0" destOrd="0" presId="urn:microsoft.com/office/officeart/2005/8/layout/matrix1"/>
    <dgm:cxn modelId="{6B3938BC-AA8C-4621-B424-15F6E53383BA}" srcId="{7F21DD8B-1ACE-4E61-BCBB-329E1CC3B8BB}" destId="{F5611F04-D7DE-4010-B4BC-14F021A9C002}" srcOrd="0" destOrd="0" parTransId="{D4E87E18-89AE-4B60-A1B0-DB1ECFAEC020}" sibTransId="{5202DD65-6E08-4F23-8BC4-DB2CECF57597}"/>
    <dgm:cxn modelId="{ABDBD2F5-DEA3-4C42-A0A6-E07DD40E6A0F}" srcId="{F5611F04-D7DE-4010-B4BC-14F021A9C002}" destId="{51FF2D2C-8F17-40E0-BF0B-E2C1868CE33A}" srcOrd="1" destOrd="0" parTransId="{EF8E7542-D746-425B-81CB-9C1BFDDE581B}" sibTransId="{E8D908C8-4A9D-4184-B312-933625394027}"/>
    <dgm:cxn modelId="{712FD962-0C67-4EA2-BDC1-1B79ADCE1C87}" srcId="{F5611F04-D7DE-4010-B4BC-14F021A9C002}" destId="{490BBE4E-15A3-4F8D-A06A-A18E148D8DAF}" srcOrd="3" destOrd="0" parTransId="{F7650B55-D3F1-48BF-B678-862086FBD90A}" sibTransId="{CECD732E-5DB4-40C3-9DBB-83791C70B57C}"/>
    <dgm:cxn modelId="{59EA5AF9-B75D-49AA-A8CC-CD70F3C3F8D7}" srcId="{F5611F04-D7DE-4010-B4BC-14F021A9C002}" destId="{BDFA48B9-3C02-47E0-885E-64A3A324E3E6}" srcOrd="0" destOrd="0" parTransId="{B4DB52BA-8D19-4B61-B8EC-048EB091D422}" sibTransId="{BB4A087A-EA9B-48C6-8699-703CFB0854F0}"/>
    <dgm:cxn modelId="{F1579C08-0138-405E-A618-E74426D086BF}" type="presOf" srcId="{BDFA48B9-3C02-47E0-885E-64A3A324E3E6}" destId="{093E3059-D3D8-467E-9B9A-C9945F875859}" srcOrd="0" destOrd="0" presId="urn:microsoft.com/office/officeart/2005/8/layout/matrix1"/>
    <dgm:cxn modelId="{87388448-0602-46B7-93E4-133504E7DF90}" type="presOf" srcId="{FC81355C-07B7-4E3A-BF16-C3760B451089}" destId="{4F22E31A-F9C8-45C2-849E-C963962443BD}" srcOrd="1" destOrd="0" presId="urn:microsoft.com/office/officeart/2005/8/layout/matrix1"/>
    <dgm:cxn modelId="{13193F50-21D1-4619-9454-E187886DC24F}" type="presOf" srcId="{F5611F04-D7DE-4010-B4BC-14F021A9C002}" destId="{E58B169E-85D1-4028-BF9E-E7EA775846FD}" srcOrd="0" destOrd="0" presId="urn:microsoft.com/office/officeart/2005/8/layout/matrix1"/>
    <dgm:cxn modelId="{D2A2922D-C661-4BCD-B8EA-40BED77C6A21}" type="presOf" srcId="{BDFA48B9-3C02-47E0-885E-64A3A324E3E6}" destId="{F0D22098-656A-4633-A0F5-0949D6EF3DD8}" srcOrd="1" destOrd="0" presId="urn:microsoft.com/office/officeart/2005/8/layout/matrix1"/>
    <dgm:cxn modelId="{7F3EA391-D786-4719-8B2A-A2BBB29FA884}" type="presOf" srcId="{51FF2D2C-8F17-40E0-BF0B-E2C1868CE33A}" destId="{D8331698-F8EA-4722-B982-4CA065162C51}" srcOrd="0" destOrd="0" presId="urn:microsoft.com/office/officeart/2005/8/layout/matrix1"/>
    <dgm:cxn modelId="{B2667F23-328A-49D3-89B0-41AED07EED7A}" type="presOf" srcId="{7F21DD8B-1ACE-4E61-BCBB-329E1CC3B8BB}" destId="{F2B57487-E3C1-46A8-BB37-83F6F4B8D05D}" srcOrd="0" destOrd="0" presId="urn:microsoft.com/office/officeart/2005/8/layout/matrix1"/>
    <dgm:cxn modelId="{E1DB6885-CA2E-4EBE-B246-F436A3BA8CB3}" type="presParOf" srcId="{F2B57487-E3C1-46A8-BB37-83F6F4B8D05D}" destId="{E1BAD203-CFCB-407B-AE4B-DFC4086A5333}" srcOrd="0" destOrd="0" presId="urn:microsoft.com/office/officeart/2005/8/layout/matrix1"/>
    <dgm:cxn modelId="{7288748D-FB5F-4832-9CD0-2D293ABDA63D}" type="presParOf" srcId="{E1BAD203-CFCB-407B-AE4B-DFC4086A5333}" destId="{093E3059-D3D8-467E-9B9A-C9945F875859}" srcOrd="0" destOrd="0" presId="urn:microsoft.com/office/officeart/2005/8/layout/matrix1"/>
    <dgm:cxn modelId="{BB56BD28-1679-4257-9977-6749C33E80F8}" type="presParOf" srcId="{E1BAD203-CFCB-407B-AE4B-DFC4086A5333}" destId="{F0D22098-656A-4633-A0F5-0949D6EF3DD8}" srcOrd="1" destOrd="0" presId="urn:microsoft.com/office/officeart/2005/8/layout/matrix1"/>
    <dgm:cxn modelId="{E4840DEF-EF57-4FB8-865D-861D3826A554}" type="presParOf" srcId="{E1BAD203-CFCB-407B-AE4B-DFC4086A5333}" destId="{D8331698-F8EA-4722-B982-4CA065162C51}" srcOrd="2" destOrd="0" presId="urn:microsoft.com/office/officeart/2005/8/layout/matrix1"/>
    <dgm:cxn modelId="{8E8040C6-6FC3-41A3-92CA-F7F887ABB3B0}" type="presParOf" srcId="{E1BAD203-CFCB-407B-AE4B-DFC4086A5333}" destId="{BA84B3DE-60A7-471E-9F35-979370E03DFF}" srcOrd="3" destOrd="0" presId="urn:microsoft.com/office/officeart/2005/8/layout/matrix1"/>
    <dgm:cxn modelId="{04A8D86F-5580-48FF-BCC4-7BD14002125E}" type="presParOf" srcId="{E1BAD203-CFCB-407B-AE4B-DFC4086A5333}" destId="{CC3F867B-03E9-475F-9393-8F591998CE36}" srcOrd="4" destOrd="0" presId="urn:microsoft.com/office/officeart/2005/8/layout/matrix1"/>
    <dgm:cxn modelId="{B4AC33E9-5D66-4EE3-B08B-94D1FE0E4C98}" type="presParOf" srcId="{E1BAD203-CFCB-407B-AE4B-DFC4086A5333}" destId="{4F22E31A-F9C8-45C2-849E-C963962443BD}" srcOrd="5" destOrd="0" presId="urn:microsoft.com/office/officeart/2005/8/layout/matrix1"/>
    <dgm:cxn modelId="{2B3D2161-1A77-4B72-8B13-92E525B16FA7}" type="presParOf" srcId="{E1BAD203-CFCB-407B-AE4B-DFC4086A5333}" destId="{C127E22F-B87D-4E6E-BBD5-A51B724160BB}" srcOrd="6" destOrd="0" presId="urn:microsoft.com/office/officeart/2005/8/layout/matrix1"/>
    <dgm:cxn modelId="{757452D8-F982-4152-91B9-499A2E5DFAAF}" type="presParOf" srcId="{E1BAD203-CFCB-407B-AE4B-DFC4086A5333}" destId="{5F7818F1-41DC-477D-94FA-CEDA4C6CC9FB}" srcOrd="7" destOrd="0" presId="urn:microsoft.com/office/officeart/2005/8/layout/matrix1"/>
    <dgm:cxn modelId="{82E746D8-5B77-4A3A-B404-0EEA0807A4E8}" type="presParOf" srcId="{F2B57487-E3C1-46A8-BB37-83F6F4B8D05D}" destId="{E58B169E-85D1-4028-BF9E-E7EA775846FD}" srcOrd="1" destOrd="0" presId="urn:microsoft.com/office/officeart/2005/8/layout/matrix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3B4B7-2B33-41D0-A51F-63B746E407F5}" type="doc">
      <dgm:prSet loTypeId="urn:microsoft.com/office/officeart/2005/8/layout/default#2" loCatId="list" qsTypeId="urn:microsoft.com/office/officeart/2005/8/quickstyle/3d1" qsCatId="3D" csTypeId="urn:microsoft.com/office/officeart/2005/8/colors/colorful3" csCatId="colorful" phldr="1"/>
      <dgm:spPr/>
      <dgm:t>
        <a:bodyPr/>
        <a:lstStyle/>
        <a:p>
          <a:endParaRPr lang="en-ZA"/>
        </a:p>
      </dgm:t>
    </dgm:pt>
    <dgm:pt modelId="{CB5F343B-A44F-4D31-9EE3-053616913D24}">
      <dgm:prSet phldrT="[Text]" custT="1"/>
      <dgm:spPr/>
      <dgm:t>
        <a:bodyPr/>
        <a:lstStyle/>
        <a:p>
          <a:r>
            <a:rPr lang="en-US" sz="2000" b="1" dirty="0">
              <a:solidFill>
                <a:schemeClr val="tx1"/>
              </a:solidFill>
              <a:latin typeface="Arial Narrow" panose="020B0606020202030204" pitchFamily="34" charset="0"/>
            </a:rPr>
            <a:t>Conciliate and arbitrate workplace disputes</a:t>
          </a:r>
          <a:endParaRPr lang="en-ZA" sz="2000" b="1" dirty="0">
            <a:solidFill>
              <a:schemeClr val="tx1"/>
            </a:solidFill>
            <a:latin typeface="Arial Narrow" panose="020B0606020202030204" pitchFamily="34" charset="0"/>
          </a:endParaRPr>
        </a:p>
      </dgm:t>
    </dgm:pt>
    <dgm:pt modelId="{BB9C07CB-FDD7-4ED3-B021-3C5E573EC925}" type="parTrans" cxnId="{B0281A76-481D-4324-842B-A98981E83333}">
      <dgm:prSet/>
      <dgm:spPr/>
      <dgm:t>
        <a:bodyPr/>
        <a:lstStyle/>
        <a:p>
          <a:endParaRPr lang="en-ZA"/>
        </a:p>
      </dgm:t>
    </dgm:pt>
    <dgm:pt modelId="{93242F8A-2235-4E83-B54C-E85F03499C79}" type="sibTrans" cxnId="{B0281A76-481D-4324-842B-A98981E83333}">
      <dgm:prSet/>
      <dgm:spPr/>
      <dgm:t>
        <a:bodyPr/>
        <a:lstStyle/>
        <a:p>
          <a:endParaRPr lang="en-ZA"/>
        </a:p>
      </dgm:t>
    </dgm:pt>
    <dgm:pt modelId="{8FEF45A9-7D49-4A9C-B2D6-08ED205ECBB0}">
      <dgm:prSet custT="1"/>
      <dgm:spPr/>
      <dgm:t>
        <a:bodyPr/>
        <a:lstStyle/>
        <a:p>
          <a:r>
            <a:rPr lang="en-US" sz="2000" b="1" dirty="0">
              <a:solidFill>
                <a:schemeClr val="tx1"/>
              </a:solidFill>
              <a:latin typeface="Arial Narrow" panose="020B0606020202030204" pitchFamily="34" charset="0"/>
            </a:rPr>
            <a:t>Assist with the establishment of workplace forums</a:t>
          </a:r>
        </a:p>
      </dgm:t>
    </dgm:pt>
    <dgm:pt modelId="{9D267BE6-C8A0-492C-9A67-42951A6D9CA6}" type="parTrans" cxnId="{9102766E-2F0E-4615-932A-CC8BC0466EF7}">
      <dgm:prSet/>
      <dgm:spPr/>
      <dgm:t>
        <a:bodyPr/>
        <a:lstStyle/>
        <a:p>
          <a:endParaRPr lang="en-ZA"/>
        </a:p>
      </dgm:t>
    </dgm:pt>
    <dgm:pt modelId="{55062B40-E5A1-4820-AD88-B669C57DCF58}" type="sibTrans" cxnId="{9102766E-2F0E-4615-932A-CC8BC0466EF7}">
      <dgm:prSet/>
      <dgm:spPr/>
      <dgm:t>
        <a:bodyPr/>
        <a:lstStyle/>
        <a:p>
          <a:endParaRPr lang="en-ZA"/>
        </a:p>
      </dgm:t>
    </dgm:pt>
    <dgm:pt modelId="{B81B79A7-5C52-41E9-AA68-C355E7838691}">
      <dgm:prSet custT="1"/>
      <dgm:spPr/>
      <dgm:t>
        <a:bodyPr/>
        <a:lstStyle/>
        <a:p>
          <a:r>
            <a:rPr lang="en-US" sz="2000" b="1" dirty="0">
              <a:solidFill>
                <a:schemeClr val="tx1"/>
              </a:solidFill>
              <a:latin typeface="Arial Narrow" panose="020B0606020202030204" pitchFamily="34" charset="0"/>
            </a:rPr>
            <a:t>Compile and publish statistics and information about its activities</a:t>
          </a:r>
        </a:p>
      </dgm:t>
    </dgm:pt>
    <dgm:pt modelId="{9929E3A7-58A2-43A4-8E20-2A9FDDDED2A7}" type="parTrans" cxnId="{C8FD91B3-DBF9-437F-88E8-F3CA18088B01}">
      <dgm:prSet/>
      <dgm:spPr/>
      <dgm:t>
        <a:bodyPr/>
        <a:lstStyle/>
        <a:p>
          <a:endParaRPr lang="en-ZA"/>
        </a:p>
      </dgm:t>
    </dgm:pt>
    <dgm:pt modelId="{1FD7933D-DA9A-4BF3-AD56-FBB49C0506A9}" type="sibTrans" cxnId="{C8FD91B3-DBF9-437F-88E8-F3CA18088B01}">
      <dgm:prSet/>
      <dgm:spPr/>
      <dgm:t>
        <a:bodyPr/>
        <a:lstStyle/>
        <a:p>
          <a:endParaRPr lang="en-ZA"/>
        </a:p>
      </dgm:t>
    </dgm:pt>
    <dgm:pt modelId="{A0E57E19-9397-4980-A639-40C5E6C6E100}">
      <dgm:prSet custT="1"/>
      <dgm:spPr/>
      <dgm:t>
        <a:bodyPr/>
        <a:lstStyle/>
        <a:p>
          <a:r>
            <a:rPr lang="en-US" sz="2000" b="1" dirty="0">
              <a:solidFill>
                <a:schemeClr val="tx1"/>
              </a:solidFill>
              <a:latin typeface="Arial Narrow" panose="020B0606020202030204" pitchFamily="34" charset="0"/>
            </a:rPr>
            <a:t>Administer the Essential Services Committee</a:t>
          </a:r>
        </a:p>
      </dgm:t>
    </dgm:pt>
    <dgm:pt modelId="{067D2018-2D63-4A75-A8A2-EEF9467D84EE}" type="parTrans" cxnId="{5FFC5D80-4444-4F98-9ABD-930DC505B204}">
      <dgm:prSet/>
      <dgm:spPr/>
      <dgm:t>
        <a:bodyPr/>
        <a:lstStyle/>
        <a:p>
          <a:endParaRPr lang="en-ZA"/>
        </a:p>
      </dgm:t>
    </dgm:pt>
    <dgm:pt modelId="{4AA4A1D7-EF2F-4D07-B12C-AAF6CF76D1A8}" type="sibTrans" cxnId="{5FFC5D80-4444-4F98-9ABD-930DC505B204}">
      <dgm:prSet/>
      <dgm:spPr/>
      <dgm:t>
        <a:bodyPr/>
        <a:lstStyle/>
        <a:p>
          <a:endParaRPr lang="en-ZA"/>
        </a:p>
      </dgm:t>
    </dgm:pt>
    <dgm:pt modelId="{705529B0-C3AD-4B4B-96C8-92579686410A}">
      <dgm:prSet custT="1"/>
      <dgm:spPr/>
      <dgm:t>
        <a:bodyPr/>
        <a:lstStyle/>
        <a:p>
          <a:r>
            <a:rPr lang="en-US" sz="2000" b="1" dirty="0">
              <a:solidFill>
                <a:schemeClr val="tx1"/>
              </a:solidFill>
              <a:latin typeface="Arial Narrow" panose="020B0606020202030204" pitchFamily="34" charset="0"/>
            </a:rPr>
            <a:t>Consider applications for accreditation and subsidies of bargaining councils and private agencies</a:t>
          </a:r>
        </a:p>
      </dgm:t>
    </dgm:pt>
    <dgm:pt modelId="{2E33E0CB-670A-420B-9A11-504F7454042B}" type="parTrans" cxnId="{C7934AB9-D846-43E9-A061-65724165B3ED}">
      <dgm:prSet/>
      <dgm:spPr/>
      <dgm:t>
        <a:bodyPr/>
        <a:lstStyle/>
        <a:p>
          <a:endParaRPr lang="en-ZA"/>
        </a:p>
      </dgm:t>
    </dgm:pt>
    <dgm:pt modelId="{18000BA7-77DD-40F5-98D7-142E10B1BF93}" type="sibTrans" cxnId="{C7934AB9-D846-43E9-A061-65724165B3ED}">
      <dgm:prSet/>
      <dgm:spPr/>
      <dgm:t>
        <a:bodyPr/>
        <a:lstStyle/>
        <a:p>
          <a:endParaRPr lang="en-ZA"/>
        </a:p>
      </dgm:t>
    </dgm:pt>
    <dgm:pt modelId="{E4B5198C-F047-4DD1-8E45-ABF95262FB3F}" type="pres">
      <dgm:prSet presAssocID="{5CC3B4B7-2B33-41D0-A51F-63B746E407F5}" presName="diagram" presStyleCnt="0">
        <dgm:presLayoutVars>
          <dgm:dir/>
          <dgm:resizeHandles val="exact"/>
        </dgm:presLayoutVars>
      </dgm:prSet>
      <dgm:spPr/>
      <dgm:t>
        <a:bodyPr/>
        <a:lstStyle/>
        <a:p>
          <a:endParaRPr lang="en-US"/>
        </a:p>
      </dgm:t>
    </dgm:pt>
    <dgm:pt modelId="{982B814F-B6F6-45D7-886A-AEDE88D54A74}" type="pres">
      <dgm:prSet presAssocID="{CB5F343B-A44F-4D31-9EE3-053616913D24}" presName="node" presStyleLbl="node1" presStyleIdx="0" presStyleCnt="5">
        <dgm:presLayoutVars>
          <dgm:bulletEnabled val="1"/>
        </dgm:presLayoutVars>
      </dgm:prSet>
      <dgm:spPr/>
      <dgm:t>
        <a:bodyPr/>
        <a:lstStyle/>
        <a:p>
          <a:endParaRPr lang="en-US"/>
        </a:p>
      </dgm:t>
    </dgm:pt>
    <dgm:pt modelId="{E49DC5EC-6A81-41F9-897E-6827A4180C6D}" type="pres">
      <dgm:prSet presAssocID="{93242F8A-2235-4E83-B54C-E85F03499C79}" presName="sibTrans" presStyleCnt="0"/>
      <dgm:spPr/>
    </dgm:pt>
    <dgm:pt modelId="{F3CEF778-EB35-498E-953B-EF2936128528}" type="pres">
      <dgm:prSet presAssocID="{8FEF45A9-7D49-4A9C-B2D6-08ED205ECBB0}" presName="node" presStyleLbl="node1" presStyleIdx="1" presStyleCnt="5">
        <dgm:presLayoutVars>
          <dgm:bulletEnabled val="1"/>
        </dgm:presLayoutVars>
      </dgm:prSet>
      <dgm:spPr/>
      <dgm:t>
        <a:bodyPr/>
        <a:lstStyle/>
        <a:p>
          <a:endParaRPr lang="en-US"/>
        </a:p>
      </dgm:t>
    </dgm:pt>
    <dgm:pt modelId="{8FF1D292-3C44-40A1-9149-D88320C40330}" type="pres">
      <dgm:prSet presAssocID="{55062B40-E5A1-4820-AD88-B669C57DCF58}" presName="sibTrans" presStyleCnt="0"/>
      <dgm:spPr/>
    </dgm:pt>
    <dgm:pt modelId="{07185FBD-40BE-41BB-887E-16DFFF37C4E3}" type="pres">
      <dgm:prSet presAssocID="{B81B79A7-5C52-41E9-AA68-C355E7838691}" presName="node" presStyleLbl="node1" presStyleIdx="2" presStyleCnt="5">
        <dgm:presLayoutVars>
          <dgm:bulletEnabled val="1"/>
        </dgm:presLayoutVars>
      </dgm:prSet>
      <dgm:spPr/>
      <dgm:t>
        <a:bodyPr/>
        <a:lstStyle/>
        <a:p>
          <a:endParaRPr lang="en-US"/>
        </a:p>
      </dgm:t>
    </dgm:pt>
    <dgm:pt modelId="{392A5A77-9B1D-4DA0-9AAB-121B9AC1BA4D}" type="pres">
      <dgm:prSet presAssocID="{1FD7933D-DA9A-4BF3-AD56-FBB49C0506A9}" presName="sibTrans" presStyleCnt="0"/>
      <dgm:spPr/>
    </dgm:pt>
    <dgm:pt modelId="{BDB2AC06-4BB0-4925-9963-675332290D07}" type="pres">
      <dgm:prSet presAssocID="{A0E57E19-9397-4980-A639-40C5E6C6E100}" presName="node" presStyleLbl="node1" presStyleIdx="3" presStyleCnt="5">
        <dgm:presLayoutVars>
          <dgm:bulletEnabled val="1"/>
        </dgm:presLayoutVars>
      </dgm:prSet>
      <dgm:spPr/>
      <dgm:t>
        <a:bodyPr/>
        <a:lstStyle/>
        <a:p>
          <a:endParaRPr lang="en-US"/>
        </a:p>
      </dgm:t>
    </dgm:pt>
    <dgm:pt modelId="{5BC67949-6A15-455D-94A6-B313D861E71E}" type="pres">
      <dgm:prSet presAssocID="{4AA4A1D7-EF2F-4D07-B12C-AAF6CF76D1A8}" presName="sibTrans" presStyleCnt="0"/>
      <dgm:spPr/>
    </dgm:pt>
    <dgm:pt modelId="{DED29592-BBAC-42E9-8DCD-B44E85063B9F}" type="pres">
      <dgm:prSet presAssocID="{705529B0-C3AD-4B4B-96C8-92579686410A}" presName="node" presStyleLbl="node1" presStyleIdx="4" presStyleCnt="5">
        <dgm:presLayoutVars>
          <dgm:bulletEnabled val="1"/>
        </dgm:presLayoutVars>
      </dgm:prSet>
      <dgm:spPr/>
      <dgm:t>
        <a:bodyPr/>
        <a:lstStyle/>
        <a:p>
          <a:endParaRPr lang="en-US"/>
        </a:p>
      </dgm:t>
    </dgm:pt>
  </dgm:ptLst>
  <dgm:cxnLst>
    <dgm:cxn modelId="{48066574-4A0B-4DDB-9BA6-03D47F67168C}" type="presOf" srcId="{8FEF45A9-7D49-4A9C-B2D6-08ED205ECBB0}" destId="{F3CEF778-EB35-498E-953B-EF2936128528}" srcOrd="0" destOrd="0" presId="urn:microsoft.com/office/officeart/2005/8/layout/default#2"/>
    <dgm:cxn modelId="{4405402D-1481-45E9-9556-DA8CE73A1762}" type="presOf" srcId="{CB5F343B-A44F-4D31-9EE3-053616913D24}" destId="{982B814F-B6F6-45D7-886A-AEDE88D54A74}" srcOrd="0" destOrd="0" presId="urn:microsoft.com/office/officeart/2005/8/layout/default#2"/>
    <dgm:cxn modelId="{93307033-FCEA-4DE9-BDA5-D239E489B9B9}" type="presOf" srcId="{A0E57E19-9397-4980-A639-40C5E6C6E100}" destId="{BDB2AC06-4BB0-4925-9963-675332290D07}" srcOrd="0" destOrd="0" presId="urn:microsoft.com/office/officeart/2005/8/layout/default#2"/>
    <dgm:cxn modelId="{9102766E-2F0E-4615-932A-CC8BC0466EF7}" srcId="{5CC3B4B7-2B33-41D0-A51F-63B746E407F5}" destId="{8FEF45A9-7D49-4A9C-B2D6-08ED205ECBB0}" srcOrd="1" destOrd="0" parTransId="{9D267BE6-C8A0-492C-9A67-42951A6D9CA6}" sibTransId="{55062B40-E5A1-4820-AD88-B669C57DCF58}"/>
    <dgm:cxn modelId="{8CEF2318-61A2-4622-8061-37B4DB6AAE36}" type="presOf" srcId="{B81B79A7-5C52-41E9-AA68-C355E7838691}" destId="{07185FBD-40BE-41BB-887E-16DFFF37C4E3}" srcOrd="0" destOrd="0" presId="urn:microsoft.com/office/officeart/2005/8/layout/default#2"/>
    <dgm:cxn modelId="{C8FD91B3-DBF9-437F-88E8-F3CA18088B01}" srcId="{5CC3B4B7-2B33-41D0-A51F-63B746E407F5}" destId="{B81B79A7-5C52-41E9-AA68-C355E7838691}" srcOrd="2" destOrd="0" parTransId="{9929E3A7-58A2-43A4-8E20-2A9FDDDED2A7}" sibTransId="{1FD7933D-DA9A-4BF3-AD56-FBB49C0506A9}"/>
    <dgm:cxn modelId="{EFF98A0E-3AB1-45C2-97EE-A23BF94F65D3}" type="presOf" srcId="{705529B0-C3AD-4B4B-96C8-92579686410A}" destId="{DED29592-BBAC-42E9-8DCD-B44E85063B9F}" srcOrd="0" destOrd="0" presId="urn:microsoft.com/office/officeart/2005/8/layout/default#2"/>
    <dgm:cxn modelId="{B0281A76-481D-4324-842B-A98981E83333}" srcId="{5CC3B4B7-2B33-41D0-A51F-63B746E407F5}" destId="{CB5F343B-A44F-4D31-9EE3-053616913D24}" srcOrd="0" destOrd="0" parTransId="{BB9C07CB-FDD7-4ED3-B021-3C5E573EC925}" sibTransId="{93242F8A-2235-4E83-B54C-E85F03499C79}"/>
    <dgm:cxn modelId="{5FFC5D80-4444-4F98-9ABD-930DC505B204}" srcId="{5CC3B4B7-2B33-41D0-A51F-63B746E407F5}" destId="{A0E57E19-9397-4980-A639-40C5E6C6E100}" srcOrd="3" destOrd="0" parTransId="{067D2018-2D63-4A75-A8A2-EEF9467D84EE}" sibTransId="{4AA4A1D7-EF2F-4D07-B12C-AAF6CF76D1A8}"/>
    <dgm:cxn modelId="{FA8CC3E9-9C0B-4110-9812-22F0FFB4BD0B}" type="presOf" srcId="{5CC3B4B7-2B33-41D0-A51F-63B746E407F5}" destId="{E4B5198C-F047-4DD1-8E45-ABF95262FB3F}" srcOrd="0" destOrd="0" presId="urn:microsoft.com/office/officeart/2005/8/layout/default#2"/>
    <dgm:cxn modelId="{C7934AB9-D846-43E9-A061-65724165B3ED}" srcId="{5CC3B4B7-2B33-41D0-A51F-63B746E407F5}" destId="{705529B0-C3AD-4B4B-96C8-92579686410A}" srcOrd="4" destOrd="0" parTransId="{2E33E0CB-670A-420B-9A11-504F7454042B}" sibTransId="{18000BA7-77DD-40F5-98D7-142E10B1BF93}"/>
    <dgm:cxn modelId="{511044DA-9F22-4B1E-8773-83E9C73057C8}" type="presParOf" srcId="{E4B5198C-F047-4DD1-8E45-ABF95262FB3F}" destId="{982B814F-B6F6-45D7-886A-AEDE88D54A74}" srcOrd="0" destOrd="0" presId="urn:microsoft.com/office/officeart/2005/8/layout/default#2"/>
    <dgm:cxn modelId="{65EF6985-B80D-4092-A9BE-A2429F5793EC}" type="presParOf" srcId="{E4B5198C-F047-4DD1-8E45-ABF95262FB3F}" destId="{E49DC5EC-6A81-41F9-897E-6827A4180C6D}" srcOrd="1" destOrd="0" presId="urn:microsoft.com/office/officeart/2005/8/layout/default#2"/>
    <dgm:cxn modelId="{7E2692DA-3A3B-46E8-B265-4CA428171603}" type="presParOf" srcId="{E4B5198C-F047-4DD1-8E45-ABF95262FB3F}" destId="{F3CEF778-EB35-498E-953B-EF2936128528}" srcOrd="2" destOrd="0" presId="urn:microsoft.com/office/officeart/2005/8/layout/default#2"/>
    <dgm:cxn modelId="{AA10FAEC-C360-4388-8383-6835E86E61A2}" type="presParOf" srcId="{E4B5198C-F047-4DD1-8E45-ABF95262FB3F}" destId="{8FF1D292-3C44-40A1-9149-D88320C40330}" srcOrd="3" destOrd="0" presId="urn:microsoft.com/office/officeart/2005/8/layout/default#2"/>
    <dgm:cxn modelId="{49C86EBA-F8B7-4C55-8BC6-7C4E0B48BC9F}" type="presParOf" srcId="{E4B5198C-F047-4DD1-8E45-ABF95262FB3F}" destId="{07185FBD-40BE-41BB-887E-16DFFF37C4E3}" srcOrd="4" destOrd="0" presId="urn:microsoft.com/office/officeart/2005/8/layout/default#2"/>
    <dgm:cxn modelId="{44D7EA1C-0FB8-426D-B547-B2733CE4A3E6}" type="presParOf" srcId="{E4B5198C-F047-4DD1-8E45-ABF95262FB3F}" destId="{392A5A77-9B1D-4DA0-9AAB-121B9AC1BA4D}" srcOrd="5" destOrd="0" presId="urn:microsoft.com/office/officeart/2005/8/layout/default#2"/>
    <dgm:cxn modelId="{3540B414-75EB-444B-A57C-A8D8739DF78B}" type="presParOf" srcId="{E4B5198C-F047-4DD1-8E45-ABF95262FB3F}" destId="{BDB2AC06-4BB0-4925-9963-675332290D07}" srcOrd="6" destOrd="0" presId="urn:microsoft.com/office/officeart/2005/8/layout/default#2"/>
    <dgm:cxn modelId="{A9872ECA-5078-4E48-86D4-75F8E94E74EB}" type="presParOf" srcId="{E4B5198C-F047-4DD1-8E45-ABF95262FB3F}" destId="{5BC67949-6A15-455D-94A6-B313D861E71E}" srcOrd="7" destOrd="0" presId="urn:microsoft.com/office/officeart/2005/8/layout/default#2"/>
    <dgm:cxn modelId="{FA23765B-6F89-4694-AB47-BAE09F034F83}" type="presParOf" srcId="{E4B5198C-F047-4DD1-8E45-ABF95262FB3F}" destId="{DED29592-BBAC-42E9-8DCD-B44E85063B9F}" srcOrd="8"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848E16-1F1D-4B43-9752-527B0DBC0244}" type="doc">
      <dgm:prSet loTypeId="urn:microsoft.com/office/officeart/2005/8/layout/default#1" loCatId="list" qsTypeId="urn:microsoft.com/office/officeart/2005/8/quickstyle/3d1" qsCatId="3D" csTypeId="urn:microsoft.com/office/officeart/2005/8/colors/colorful3" csCatId="colorful" phldr="1"/>
      <dgm:spPr/>
      <dgm:t>
        <a:bodyPr/>
        <a:lstStyle/>
        <a:p>
          <a:endParaRPr lang="en-ZA"/>
        </a:p>
      </dgm:t>
    </dgm:pt>
    <dgm:pt modelId="{2EC7BBD7-20DA-42B0-B027-BBCEAEA01692}">
      <dgm:prSet phldrT="[Text]" custT="1"/>
      <dgm:spPr/>
      <dgm:t>
        <a:bodyPr/>
        <a:lstStyle/>
        <a:p>
          <a:r>
            <a:rPr lang="en-US" sz="1300" b="1" dirty="0">
              <a:solidFill>
                <a:schemeClr val="tx1"/>
              </a:solidFill>
              <a:latin typeface="Arial Narrow" panose="020B0606020202030204" pitchFamily="34" charset="0"/>
            </a:rPr>
            <a:t>Supervise ballots for unions and employer </a:t>
          </a:r>
          <a:r>
            <a:rPr lang="en-ZA" sz="1300" b="1" noProof="0" dirty="0">
              <a:solidFill>
                <a:schemeClr val="tx1"/>
              </a:solidFill>
              <a:latin typeface="Arial Narrow" panose="020B0606020202030204" pitchFamily="34" charset="0"/>
            </a:rPr>
            <a:t>organisations</a:t>
          </a:r>
        </a:p>
      </dgm:t>
    </dgm:pt>
    <dgm:pt modelId="{96A6C427-5B1E-42B0-8611-4304F436B72A}" type="parTrans" cxnId="{2C51FE8D-0549-47BF-86AF-6CC9C780BA54}">
      <dgm:prSet/>
      <dgm:spPr/>
      <dgm:t>
        <a:bodyPr/>
        <a:lstStyle/>
        <a:p>
          <a:endParaRPr lang="en-ZA" sz="1300"/>
        </a:p>
      </dgm:t>
    </dgm:pt>
    <dgm:pt modelId="{3BF69ED0-1E9B-4A8E-AC80-FC7286E5D3A3}" type="sibTrans" cxnId="{2C51FE8D-0549-47BF-86AF-6CC9C780BA54}">
      <dgm:prSet/>
      <dgm:spPr/>
      <dgm:t>
        <a:bodyPr/>
        <a:lstStyle/>
        <a:p>
          <a:endParaRPr lang="en-ZA" sz="1300"/>
        </a:p>
      </dgm:t>
    </dgm:pt>
    <dgm:pt modelId="{6F74AF92-BED9-4A2F-8638-46E5AFE68F0C}">
      <dgm:prSet custT="1"/>
      <dgm:spPr/>
      <dgm:t>
        <a:bodyPr/>
        <a:lstStyle/>
        <a:p>
          <a:r>
            <a:rPr lang="en-US" sz="1300" b="1" dirty="0">
              <a:solidFill>
                <a:schemeClr val="tx1"/>
              </a:solidFill>
              <a:latin typeface="Arial Narrow" panose="020B0606020202030204" pitchFamily="34" charset="0"/>
            </a:rPr>
            <a:t>Provide training and information relating to the primary objective of the LRA</a:t>
          </a:r>
          <a:endParaRPr lang="en-ZA" sz="1300" b="1" dirty="0">
            <a:solidFill>
              <a:schemeClr val="tx1"/>
            </a:solidFill>
            <a:latin typeface="Arial Narrow" panose="020B0606020202030204" pitchFamily="34" charset="0"/>
          </a:endParaRPr>
        </a:p>
      </dgm:t>
    </dgm:pt>
    <dgm:pt modelId="{142FC4AC-F1EE-4442-BFB3-AB8FEDC0636E}" type="parTrans" cxnId="{5E12F729-420A-4B5E-955A-75C54DF4832C}">
      <dgm:prSet/>
      <dgm:spPr/>
      <dgm:t>
        <a:bodyPr/>
        <a:lstStyle/>
        <a:p>
          <a:endParaRPr lang="en-ZA" sz="1300"/>
        </a:p>
      </dgm:t>
    </dgm:pt>
    <dgm:pt modelId="{A51D815F-92A0-4CAB-A4DA-B8A06CC0F913}" type="sibTrans" cxnId="{5E12F729-420A-4B5E-955A-75C54DF4832C}">
      <dgm:prSet/>
      <dgm:spPr/>
      <dgm:t>
        <a:bodyPr/>
        <a:lstStyle/>
        <a:p>
          <a:endParaRPr lang="en-ZA" sz="1300"/>
        </a:p>
      </dgm:t>
    </dgm:pt>
    <dgm:pt modelId="{2FC3715A-BA37-4171-8560-1F55827D4DFF}">
      <dgm:prSet custT="1"/>
      <dgm:spPr/>
      <dgm:t>
        <a:bodyPr/>
        <a:lstStyle/>
        <a:p>
          <a:r>
            <a:rPr lang="en-US" sz="1300" b="1" dirty="0">
              <a:solidFill>
                <a:schemeClr val="tx1"/>
              </a:solidFill>
              <a:latin typeface="Arial Narrow" panose="020B0606020202030204" pitchFamily="34" charset="0"/>
            </a:rPr>
            <a:t>Advise a party to a dispute about the procedures to follow</a:t>
          </a:r>
          <a:endParaRPr lang="en-ZA" sz="1300" b="1" dirty="0">
            <a:solidFill>
              <a:schemeClr val="tx1"/>
            </a:solidFill>
            <a:latin typeface="Arial Narrow" panose="020B0606020202030204" pitchFamily="34" charset="0"/>
          </a:endParaRPr>
        </a:p>
      </dgm:t>
    </dgm:pt>
    <dgm:pt modelId="{5CCA9173-705D-4D2D-BDF6-C3E80D0BDE34}" type="parTrans" cxnId="{4D4E76FA-FC06-48A7-A967-0BE33E63ABC2}">
      <dgm:prSet/>
      <dgm:spPr/>
      <dgm:t>
        <a:bodyPr/>
        <a:lstStyle/>
        <a:p>
          <a:endParaRPr lang="en-ZA" sz="1300"/>
        </a:p>
      </dgm:t>
    </dgm:pt>
    <dgm:pt modelId="{8E2E770E-8386-4E29-8DD2-3F06C296D898}" type="sibTrans" cxnId="{4D4E76FA-FC06-48A7-A967-0BE33E63ABC2}">
      <dgm:prSet/>
      <dgm:spPr/>
      <dgm:t>
        <a:bodyPr/>
        <a:lstStyle/>
        <a:p>
          <a:endParaRPr lang="en-ZA" sz="1300"/>
        </a:p>
      </dgm:t>
    </dgm:pt>
    <dgm:pt modelId="{B6D67A8C-882B-4FDB-B24D-AEEE1220AC3D}">
      <dgm:prSet custT="1"/>
      <dgm:spPr/>
      <dgm:t>
        <a:bodyPr/>
        <a:lstStyle/>
        <a:p>
          <a:r>
            <a:rPr lang="en-US" sz="1300" b="1" dirty="0">
              <a:solidFill>
                <a:schemeClr val="tx1"/>
              </a:solidFill>
              <a:latin typeface="Arial Narrow" panose="020B0606020202030204" pitchFamily="34" charset="0"/>
            </a:rPr>
            <a:t>Offer to resolve a dispute that has not been referred to the CCMA</a:t>
          </a:r>
          <a:endParaRPr lang="en-ZA" sz="1300" b="1" dirty="0">
            <a:solidFill>
              <a:schemeClr val="tx1"/>
            </a:solidFill>
            <a:latin typeface="Arial Narrow" panose="020B0606020202030204" pitchFamily="34" charset="0"/>
          </a:endParaRPr>
        </a:p>
      </dgm:t>
    </dgm:pt>
    <dgm:pt modelId="{A5E06271-651C-4E14-9AE0-A7E547CD1AC9}" type="parTrans" cxnId="{B700A68B-3AD4-450E-BBF5-A215AF0E455E}">
      <dgm:prSet/>
      <dgm:spPr/>
      <dgm:t>
        <a:bodyPr/>
        <a:lstStyle/>
        <a:p>
          <a:endParaRPr lang="en-ZA" sz="1300"/>
        </a:p>
      </dgm:t>
    </dgm:pt>
    <dgm:pt modelId="{A570965C-A5D0-4E0F-854D-7FD0C04804F4}" type="sibTrans" cxnId="{B700A68B-3AD4-450E-BBF5-A215AF0E455E}">
      <dgm:prSet/>
      <dgm:spPr/>
      <dgm:t>
        <a:bodyPr/>
        <a:lstStyle/>
        <a:p>
          <a:endParaRPr lang="en-ZA" sz="1300"/>
        </a:p>
      </dgm:t>
    </dgm:pt>
    <dgm:pt modelId="{CCCE3899-DC8C-41E7-AB46-35DBF0F0925E}">
      <dgm:prSet custT="1"/>
      <dgm:spPr/>
      <dgm:t>
        <a:bodyPr/>
        <a:lstStyle/>
        <a:p>
          <a:r>
            <a:rPr lang="en-US" sz="1300" b="1" dirty="0">
              <a:solidFill>
                <a:schemeClr val="tx1"/>
              </a:solidFill>
              <a:latin typeface="Arial Narrow" panose="020B0606020202030204" pitchFamily="34" charset="0"/>
            </a:rPr>
            <a:t>Publish guidelines on any aspect of the LRA and to make rules</a:t>
          </a:r>
          <a:endParaRPr lang="en-ZA" sz="1300" b="1" dirty="0">
            <a:solidFill>
              <a:schemeClr val="tx1"/>
            </a:solidFill>
            <a:latin typeface="Arial Narrow" panose="020B0606020202030204" pitchFamily="34" charset="0"/>
          </a:endParaRPr>
        </a:p>
      </dgm:t>
    </dgm:pt>
    <dgm:pt modelId="{4AE561DD-B351-4541-8DF7-5A5624B56E0E}" type="parTrans" cxnId="{D67384A3-0A1F-4D28-BD14-B03AA5A4A973}">
      <dgm:prSet/>
      <dgm:spPr/>
      <dgm:t>
        <a:bodyPr/>
        <a:lstStyle/>
        <a:p>
          <a:endParaRPr lang="en-ZA" sz="1300"/>
        </a:p>
      </dgm:t>
    </dgm:pt>
    <dgm:pt modelId="{EE489D2D-0BED-452D-AC16-075B9AFDF695}" type="sibTrans" cxnId="{D67384A3-0A1F-4D28-BD14-B03AA5A4A973}">
      <dgm:prSet/>
      <dgm:spPr/>
      <dgm:t>
        <a:bodyPr/>
        <a:lstStyle/>
        <a:p>
          <a:endParaRPr lang="en-ZA" sz="1300"/>
        </a:p>
      </dgm:t>
    </dgm:pt>
    <dgm:pt modelId="{BAD392A5-2600-4F53-9EF0-DFEEF6C302E1}">
      <dgm:prSet custT="1"/>
      <dgm:spPr/>
      <dgm:t>
        <a:bodyPr/>
        <a:lstStyle/>
        <a:p>
          <a:r>
            <a:rPr lang="en-US" sz="1300" b="1" dirty="0">
              <a:solidFill>
                <a:schemeClr val="tx1"/>
              </a:solidFill>
              <a:latin typeface="Arial Narrow" panose="020B0606020202030204" pitchFamily="34" charset="0"/>
            </a:rPr>
            <a:t>Conduct and publish research </a:t>
          </a:r>
        </a:p>
      </dgm:t>
    </dgm:pt>
    <dgm:pt modelId="{B6DADBCB-53D4-472E-8B4B-52DED0CFB5CE}" type="parTrans" cxnId="{2F6D2399-6FE4-422B-9AD0-B96762FE2965}">
      <dgm:prSet/>
      <dgm:spPr/>
      <dgm:t>
        <a:bodyPr/>
        <a:lstStyle/>
        <a:p>
          <a:endParaRPr lang="en-ZA" sz="1300"/>
        </a:p>
      </dgm:t>
    </dgm:pt>
    <dgm:pt modelId="{D33826A7-3D12-4752-9B4D-E9100FDDA769}" type="sibTrans" cxnId="{2F6D2399-6FE4-422B-9AD0-B96762FE2965}">
      <dgm:prSet/>
      <dgm:spPr/>
      <dgm:t>
        <a:bodyPr/>
        <a:lstStyle/>
        <a:p>
          <a:endParaRPr lang="en-ZA" sz="1300"/>
        </a:p>
      </dgm:t>
    </dgm:pt>
    <dgm:pt modelId="{72B4A8D0-AAC9-4677-87A5-E6B36657CB03}">
      <dgm:prSet custT="1"/>
      <dgm:spPr/>
      <dgm:t>
        <a:bodyPr/>
        <a:lstStyle/>
        <a:p>
          <a:r>
            <a:rPr lang="en-US" sz="1300" b="1" dirty="0">
              <a:solidFill>
                <a:schemeClr val="tx1"/>
              </a:solidFill>
              <a:latin typeface="Arial Narrow" panose="020B0606020202030204" pitchFamily="34" charset="0"/>
            </a:rPr>
            <a:t>Provide training and advice on the establishment of collective bargaining structures, workplace restructuring, consultation processes, termination of employment, employment equity programmes and dispute prevention.</a:t>
          </a:r>
          <a:endParaRPr lang="en-ZA" sz="1300" b="1" dirty="0">
            <a:solidFill>
              <a:schemeClr val="tx1"/>
            </a:solidFill>
            <a:latin typeface="Arial Narrow" panose="020B0606020202030204" pitchFamily="34" charset="0"/>
          </a:endParaRPr>
        </a:p>
      </dgm:t>
    </dgm:pt>
    <dgm:pt modelId="{C4E27342-0F11-4DCA-B2D6-0F925A169B36}" type="parTrans" cxnId="{3412E202-6FA5-4A53-A01C-B166C9C8EE7A}">
      <dgm:prSet/>
      <dgm:spPr/>
      <dgm:t>
        <a:bodyPr/>
        <a:lstStyle/>
        <a:p>
          <a:endParaRPr lang="en-ZA" sz="1300"/>
        </a:p>
      </dgm:t>
    </dgm:pt>
    <dgm:pt modelId="{80827387-B668-44AD-9DD0-A6AF36746B21}" type="sibTrans" cxnId="{3412E202-6FA5-4A53-A01C-B166C9C8EE7A}">
      <dgm:prSet/>
      <dgm:spPr/>
      <dgm:t>
        <a:bodyPr/>
        <a:lstStyle/>
        <a:p>
          <a:endParaRPr lang="en-ZA" sz="1300"/>
        </a:p>
      </dgm:t>
    </dgm:pt>
    <dgm:pt modelId="{A1C99E50-56E5-4EA1-AED4-28ABA7292EB6}">
      <dgm:prSet custT="1"/>
      <dgm:spPr/>
      <dgm:t>
        <a:bodyPr/>
        <a:lstStyle/>
        <a:p>
          <a:r>
            <a:rPr lang="en-US" sz="1300" b="1" dirty="0">
              <a:solidFill>
                <a:schemeClr val="tx1"/>
              </a:solidFill>
              <a:latin typeface="Arial Narrow" panose="020B0606020202030204" pitchFamily="34" charset="0"/>
            </a:rPr>
            <a:t>Provide assistance of an administrative nature to an employee earning less than the BCEA threshold.</a:t>
          </a:r>
        </a:p>
      </dgm:t>
    </dgm:pt>
    <dgm:pt modelId="{2914B682-09F4-4E09-9C63-7D771F149C09}" type="parTrans" cxnId="{B54BB781-6CD0-4566-A4DD-7CDD9479C66A}">
      <dgm:prSet/>
      <dgm:spPr/>
      <dgm:t>
        <a:bodyPr/>
        <a:lstStyle/>
        <a:p>
          <a:endParaRPr lang="en-US" sz="1300"/>
        </a:p>
      </dgm:t>
    </dgm:pt>
    <dgm:pt modelId="{38C3F21C-6FA8-438C-9552-CF3411A336BE}" type="sibTrans" cxnId="{B54BB781-6CD0-4566-A4DD-7CDD9479C66A}">
      <dgm:prSet/>
      <dgm:spPr/>
      <dgm:t>
        <a:bodyPr/>
        <a:lstStyle/>
        <a:p>
          <a:endParaRPr lang="en-US" sz="1300"/>
        </a:p>
      </dgm:t>
    </dgm:pt>
    <dgm:pt modelId="{81695B26-17AF-41C6-AF63-207EEF1BF8C1}">
      <dgm:prSet custT="1"/>
      <dgm:spPr/>
      <dgm:t>
        <a:bodyPr/>
        <a:lstStyle/>
        <a:p>
          <a:r>
            <a:rPr lang="en-US" sz="1300" b="1" dirty="0">
              <a:solidFill>
                <a:schemeClr val="tx1"/>
              </a:solidFill>
              <a:latin typeface="Arial Narrow" panose="020B0606020202030204" pitchFamily="34" charset="0"/>
            </a:rPr>
            <a:t>Determine fees that the CCMA can charge and regulate practice and procedure for conciliation and arbitration hearings.</a:t>
          </a:r>
        </a:p>
      </dgm:t>
    </dgm:pt>
    <dgm:pt modelId="{0F1B057A-B854-457D-B604-1366A206F620}" type="parTrans" cxnId="{D4D35999-6382-4941-B952-B93AA79E73D3}">
      <dgm:prSet/>
      <dgm:spPr/>
      <dgm:t>
        <a:bodyPr/>
        <a:lstStyle/>
        <a:p>
          <a:endParaRPr lang="en-US" sz="1300"/>
        </a:p>
      </dgm:t>
    </dgm:pt>
    <dgm:pt modelId="{F56B44AC-EF95-472F-A929-F22AD315DC20}" type="sibTrans" cxnId="{D4D35999-6382-4941-B952-B93AA79E73D3}">
      <dgm:prSet/>
      <dgm:spPr/>
      <dgm:t>
        <a:bodyPr/>
        <a:lstStyle/>
        <a:p>
          <a:endParaRPr lang="en-US" sz="1300"/>
        </a:p>
      </dgm:t>
    </dgm:pt>
    <dgm:pt modelId="{4803A9B5-E485-490F-8F28-BA08505491A4}" type="pres">
      <dgm:prSet presAssocID="{ED848E16-1F1D-4B43-9752-527B0DBC0244}" presName="diagram" presStyleCnt="0">
        <dgm:presLayoutVars>
          <dgm:dir/>
          <dgm:resizeHandles val="exact"/>
        </dgm:presLayoutVars>
      </dgm:prSet>
      <dgm:spPr/>
      <dgm:t>
        <a:bodyPr/>
        <a:lstStyle/>
        <a:p>
          <a:endParaRPr lang="en-US"/>
        </a:p>
      </dgm:t>
    </dgm:pt>
    <dgm:pt modelId="{613A8977-B980-45F2-8F69-275B2D45D6EE}" type="pres">
      <dgm:prSet presAssocID="{2EC7BBD7-20DA-42B0-B027-BBCEAEA01692}" presName="node" presStyleLbl="node1" presStyleIdx="0" presStyleCnt="9">
        <dgm:presLayoutVars>
          <dgm:bulletEnabled val="1"/>
        </dgm:presLayoutVars>
      </dgm:prSet>
      <dgm:spPr/>
      <dgm:t>
        <a:bodyPr/>
        <a:lstStyle/>
        <a:p>
          <a:endParaRPr lang="en-US"/>
        </a:p>
      </dgm:t>
    </dgm:pt>
    <dgm:pt modelId="{BE1F259E-B71E-43F4-BE92-54AF6A89CF69}" type="pres">
      <dgm:prSet presAssocID="{3BF69ED0-1E9B-4A8E-AC80-FC7286E5D3A3}" presName="sibTrans" presStyleCnt="0"/>
      <dgm:spPr/>
    </dgm:pt>
    <dgm:pt modelId="{F3F96D1E-A316-49E1-837C-413F1283AA5C}" type="pres">
      <dgm:prSet presAssocID="{6F74AF92-BED9-4A2F-8638-46E5AFE68F0C}" presName="node" presStyleLbl="node1" presStyleIdx="1" presStyleCnt="9">
        <dgm:presLayoutVars>
          <dgm:bulletEnabled val="1"/>
        </dgm:presLayoutVars>
      </dgm:prSet>
      <dgm:spPr/>
      <dgm:t>
        <a:bodyPr/>
        <a:lstStyle/>
        <a:p>
          <a:endParaRPr lang="en-US"/>
        </a:p>
      </dgm:t>
    </dgm:pt>
    <dgm:pt modelId="{9DA990D9-D61C-4B1F-95DD-C3361FF7F2F0}" type="pres">
      <dgm:prSet presAssocID="{A51D815F-92A0-4CAB-A4DA-B8A06CC0F913}" presName="sibTrans" presStyleCnt="0"/>
      <dgm:spPr/>
    </dgm:pt>
    <dgm:pt modelId="{58F229B3-DE22-458A-B7C0-BE931ACEC7A9}" type="pres">
      <dgm:prSet presAssocID="{2FC3715A-BA37-4171-8560-1F55827D4DFF}" presName="node" presStyleLbl="node1" presStyleIdx="2" presStyleCnt="9">
        <dgm:presLayoutVars>
          <dgm:bulletEnabled val="1"/>
        </dgm:presLayoutVars>
      </dgm:prSet>
      <dgm:spPr/>
      <dgm:t>
        <a:bodyPr/>
        <a:lstStyle/>
        <a:p>
          <a:endParaRPr lang="en-US"/>
        </a:p>
      </dgm:t>
    </dgm:pt>
    <dgm:pt modelId="{EB451B84-8A1E-4420-BBCD-AF00AAA0F78D}" type="pres">
      <dgm:prSet presAssocID="{8E2E770E-8386-4E29-8DD2-3F06C296D898}" presName="sibTrans" presStyleCnt="0"/>
      <dgm:spPr/>
    </dgm:pt>
    <dgm:pt modelId="{41841BF3-EB53-4FF6-A419-FB844DD5BED0}" type="pres">
      <dgm:prSet presAssocID="{B6D67A8C-882B-4FDB-B24D-AEEE1220AC3D}" presName="node" presStyleLbl="node1" presStyleIdx="3" presStyleCnt="9">
        <dgm:presLayoutVars>
          <dgm:bulletEnabled val="1"/>
        </dgm:presLayoutVars>
      </dgm:prSet>
      <dgm:spPr/>
      <dgm:t>
        <a:bodyPr/>
        <a:lstStyle/>
        <a:p>
          <a:endParaRPr lang="en-US"/>
        </a:p>
      </dgm:t>
    </dgm:pt>
    <dgm:pt modelId="{9A58A362-3783-408F-A6D2-02EF7BCF2CD8}" type="pres">
      <dgm:prSet presAssocID="{A570965C-A5D0-4E0F-854D-7FD0C04804F4}" presName="sibTrans" presStyleCnt="0"/>
      <dgm:spPr/>
    </dgm:pt>
    <dgm:pt modelId="{0209C539-AB5B-4401-925B-6C4DC84BF9D0}" type="pres">
      <dgm:prSet presAssocID="{CCCE3899-DC8C-41E7-AB46-35DBF0F0925E}" presName="node" presStyleLbl="node1" presStyleIdx="4" presStyleCnt="9">
        <dgm:presLayoutVars>
          <dgm:bulletEnabled val="1"/>
        </dgm:presLayoutVars>
      </dgm:prSet>
      <dgm:spPr/>
      <dgm:t>
        <a:bodyPr/>
        <a:lstStyle/>
        <a:p>
          <a:endParaRPr lang="en-US"/>
        </a:p>
      </dgm:t>
    </dgm:pt>
    <dgm:pt modelId="{04FF524B-E19E-4616-B230-6AAB29397AC1}" type="pres">
      <dgm:prSet presAssocID="{EE489D2D-0BED-452D-AC16-075B9AFDF695}" presName="sibTrans" presStyleCnt="0"/>
      <dgm:spPr/>
    </dgm:pt>
    <dgm:pt modelId="{5E513399-440D-4F34-8ECC-0662C784B1E3}" type="pres">
      <dgm:prSet presAssocID="{72B4A8D0-AAC9-4677-87A5-E6B36657CB03}" presName="node" presStyleLbl="node1" presStyleIdx="5" presStyleCnt="9" custScaleX="111391" custScaleY="107480">
        <dgm:presLayoutVars>
          <dgm:bulletEnabled val="1"/>
        </dgm:presLayoutVars>
      </dgm:prSet>
      <dgm:spPr/>
      <dgm:t>
        <a:bodyPr/>
        <a:lstStyle/>
        <a:p>
          <a:endParaRPr lang="en-US"/>
        </a:p>
      </dgm:t>
    </dgm:pt>
    <dgm:pt modelId="{28ED998B-915D-4BEE-B693-438E23488E92}" type="pres">
      <dgm:prSet presAssocID="{80827387-B668-44AD-9DD0-A6AF36746B21}" presName="sibTrans" presStyleCnt="0"/>
      <dgm:spPr/>
    </dgm:pt>
    <dgm:pt modelId="{DBBAC80A-2C0C-4A10-A5FA-0A7C8FA335A7}" type="pres">
      <dgm:prSet presAssocID="{BAD392A5-2600-4F53-9EF0-DFEEF6C302E1}" presName="node" presStyleLbl="node1" presStyleIdx="6" presStyleCnt="9">
        <dgm:presLayoutVars>
          <dgm:bulletEnabled val="1"/>
        </dgm:presLayoutVars>
      </dgm:prSet>
      <dgm:spPr/>
      <dgm:t>
        <a:bodyPr/>
        <a:lstStyle/>
        <a:p>
          <a:endParaRPr lang="en-US"/>
        </a:p>
      </dgm:t>
    </dgm:pt>
    <dgm:pt modelId="{E41B43CF-FFFE-4C74-99D9-F4C882EBCA2A}" type="pres">
      <dgm:prSet presAssocID="{D33826A7-3D12-4752-9B4D-E9100FDDA769}" presName="sibTrans" presStyleCnt="0"/>
      <dgm:spPr/>
    </dgm:pt>
    <dgm:pt modelId="{F175DBB9-B43C-4296-973E-964151E06725}" type="pres">
      <dgm:prSet presAssocID="{A1C99E50-56E5-4EA1-AED4-28ABA7292EB6}" presName="node" presStyleLbl="node1" presStyleIdx="7" presStyleCnt="9">
        <dgm:presLayoutVars>
          <dgm:bulletEnabled val="1"/>
        </dgm:presLayoutVars>
      </dgm:prSet>
      <dgm:spPr/>
      <dgm:t>
        <a:bodyPr/>
        <a:lstStyle/>
        <a:p>
          <a:endParaRPr lang="en-US"/>
        </a:p>
      </dgm:t>
    </dgm:pt>
    <dgm:pt modelId="{72E34536-1A4E-4FF7-A38D-A8C8DAF705C9}" type="pres">
      <dgm:prSet presAssocID="{38C3F21C-6FA8-438C-9552-CF3411A336BE}" presName="sibTrans" presStyleCnt="0"/>
      <dgm:spPr/>
    </dgm:pt>
    <dgm:pt modelId="{572D427A-981E-43D0-A716-19750B316117}" type="pres">
      <dgm:prSet presAssocID="{81695B26-17AF-41C6-AF63-207EEF1BF8C1}" presName="node" presStyleLbl="node1" presStyleIdx="8" presStyleCnt="9">
        <dgm:presLayoutVars>
          <dgm:bulletEnabled val="1"/>
        </dgm:presLayoutVars>
      </dgm:prSet>
      <dgm:spPr/>
      <dgm:t>
        <a:bodyPr/>
        <a:lstStyle/>
        <a:p>
          <a:endParaRPr lang="en-US"/>
        </a:p>
      </dgm:t>
    </dgm:pt>
  </dgm:ptLst>
  <dgm:cxnLst>
    <dgm:cxn modelId="{2C51FE8D-0549-47BF-86AF-6CC9C780BA54}" srcId="{ED848E16-1F1D-4B43-9752-527B0DBC0244}" destId="{2EC7BBD7-20DA-42B0-B027-BBCEAEA01692}" srcOrd="0" destOrd="0" parTransId="{96A6C427-5B1E-42B0-8611-4304F436B72A}" sibTransId="{3BF69ED0-1E9B-4A8E-AC80-FC7286E5D3A3}"/>
    <dgm:cxn modelId="{D67384A3-0A1F-4D28-BD14-B03AA5A4A973}" srcId="{ED848E16-1F1D-4B43-9752-527B0DBC0244}" destId="{CCCE3899-DC8C-41E7-AB46-35DBF0F0925E}" srcOrd="4" destOrd="0" parTransId="{4AE561DD-B351-4541-8DF7-5A5624B56E0E}" sibTransId="{EE489D2D-0BED-452D-AC16-075B9AFDF695}"/>
    <dgm:cxn modelId="{4D4E76FA-FC06-48A7-A967-0BE33E63ABC2}" srcId="{ED848E16-1F1D-4B43-9752-527B0DBC0244}" destId="{2FC3715A-BA37-4171-8560-1F55827D4DFF}" srcOrd="2" destOrd="0" parTransId="{5CCA9173-705D-4D2D-BDF6-C3E80D0BDE34}" sibTransId="{8E2E770E-8386-4E29-8DD2-3F06C296D898}"/>
    <dgm:cxn modelId="{0553C63E-D548-4B84-AC9F-5681D866D794}" type="presOf" srcId="{2FC3715A-BA37-4171-8560-1F55827D4DFF}" destId="{58F229B3-DE22-458A-B7C0-BE931ACEC7A9}" srcOrd="0" destOrd="0" presId="urn:microsoft.com/office/officeart/2005/8/layout/default#1"/>
    <dgm:cxn modelId="{B8CC24D0-8E7E-49DF-8C87-73A863310261}" type="presOf" srcId="{81695B26-17AF-41C6-AF63-207EEF1BF8C1}" destId="{572D427A-981E-43D0-A716-19750B316117}" srcOrd="0" destOrd="0" presId="urn:microsoft.com/office/officeart/2005/8/layout/default#1"/>
    <dgm:cxn modelId="{B700A68B-3AD4-450E-BBF5-A215AF0E455E}" srcId="{ED848E16-1F1D-4B43-9752-527B0DBC0244}" destId="{B6D67A8C-882B-4FDB-B24D-AEEE1220AC3D}" srcOrd="3" destOrd="0" parTransId="{A5E06271-651C-4E14-9AE0-A7E547CD1AC9}" sibTransId="{A570965C-A5D0-4E0F-854D-7FD0C04804F4}"/>
    <dgm:cxn modelId="{B54BB781-6CD0-4566-A4DD-7CDD9479C66A}" srcId="{ED848E16-1F1D-4B43-9752-527B0DBC0244}" destId="{A1C99E50-56E5-4EA1-AED4-28ABA7292EB6}" srcOrd="7" destOrd="0" parTransId="{2914B682-09F4-4E09-9C63-7D771F149C09}" sibTransId="{38C3F21C-6FA8-438C-9552-CF3411A336BE}"/>
    <dgm:cxn modelId="{3412E202-6FA5-4A53-A01C-B166C9C8EE7A}" srcId="{ED848E16-1F1D-4B43-9752-527B0DBC0244}" destId="{72B4A8D0-AAC9-4677-87A5-E6B36657CB03}" srcOrd="5" destOrd="0" parTransId="{C4E27342-0F11-4DCA-B2D6-0F925A169B36}" sibTransId="{80827387-B668-44AD-9DD0-A6AF36746B21}"/>
    <dgm:cxn modelId="{C08196AE-5548-412A-AE88-79BF0E2E3BB3}" type="presOf" srcId="{2EC7BBD7-20DA-42B0-B027-BBCEAEA01692}" destId="{613A8977-B980-45F2-8F69-275B2D45D6EE}" srcOrd="0" destOrd="0" presId="urn:microsoft.com/office/officeart/2005/8/layout/default#1"/>
    <dgm:cxn modelId="{864DFA88-064E-438F-B36F-4CE11DBB49C8}" type="presOf" srcId="{ED848E16-1F1D-4B43-9752-527B0DBC0244}" destId="{4803A9B5-E485-490F-8F28-BA08505491A4}" srcOrd="0" destOrd="0" presId="urn:microsoft.com/office/officeart/2005/8/layout/default#1"/>
    <dgm:cxn modelId="{2F6D2399-6FE4-422B-9AD0-B96762FE2965}" srcId="{ED848E16-1F1D-4B43-9752-527B0DBC0244}" destId="{BAD392A5-2600-4F53-9EF0-DFEEF6C302E1}" srcOrd="6" destOrd="0" parTransId="{B6DADBCB-53D4-472E-8B4B-52DED0CFB5CE}" sibTransId="{D33826A7-3D12-4752-9B4D-E9100FDDA769}"/>
    <dgm:cxn modelId="{C3F2DB72-22A3-410A-823A-0392EFAEE020}" type="presOf" srcId="{B6D67A8C-882B-4FDB-B24D-AEEE1220AC3D}" destId="{41841BF3-EB53-4FF6-A419-FB844DD5BED0}" srcOrd="0" destOrd="0" presId="urn:microsoft.com/office/officeart/2005/8/layout/default#1"/>
    <dgm:cxn modelId="{B7DF70F8-D900-47A4-91C1-FEF158F4611E}" type="presOf" srcId="{CCCE3899-DC8C-41E7-AB46-35DBF0F0925E}" destId="{0209C539-AB5B-4401-925B-6C4DC84BF9D0}" srcOrd="0" destOrd="0" presId="urn:microsoft.com/office/officeart/2005/8/layout/default#1"/>
    <dgm:cxn modelId="{7CF22A9D-BC8F-479C-A7A4-4ADBC5427FF8}" type="presOf" srcId="{A1C99E50-56E5-4EA1-AED4-28ABA7292EB6}" destId="{F175DBB9-B43C-4296-973E-964151E06725}" srcOrd="0" destOrd="0" presId="urn:microsoft.com/office/officeart/2005/8/layout/default#1"/>
    <dgm:cxn modelId="{7C92418B-0B3C-4585-B129-4ABDEEA242F4}" type="presOf" srcId="{72B4A8D0-AAC9-4677-87A5-E6B36657CB03}" destId="{5E513399-440D-4F34-8ECC-0662C784B1E3}" srcOrd="0" destOrd="0" presId="urn:microsoft.com/office/officeart/2005/8/layout/default#1"/>
    <dgm:cxn modelId="{87C8BA4D-2393-4294-A5A1-28F6E8CF7383}" type="presOf" srcId="{BAD392A5-2600-4F53-9EF0-DFEEF6C302E1}" destId="{DBBAC80A-2C0C-4A10-A5FA-0A7C8FA335A7}" srcOrd="0" destOrd="0" presId="urn:microsoft.com/office/officeart/2005/8/layout/default#1"/>
    <dgm:cxn modelId="{97BE4CC9-3CCA-494E-9DCA-115DA03516F0}" type="presOf" srcId="{6F74AF92-BED9-4A2F-8638-46E5AFE68F0C}" destId="{F3F96D1E-A316-49E1-837C-413F1283AA5C}" srcOrd="0" destOrd="0" presId="urn:microsoft.com/office/officeart/2005/8/layout/default#1"/>
    <dgm:cxn modelId="{D4D35999-6382-4941-B952-B93AA79E73D3}" srcId="{ED848E16-1F1D-4B43-9752-527B0DBC0244}" destId="{81695B26-17AF-41C6-AF63-207EEF1BF8C1}" srcOrd="8" destOrd="0" parTransId="{0F1B057A-B854-457D-B604-1366A206F620}" sibTransId="{F56B44AC-EF95-472F-A929-F22AD315DC20}"/>
    <dgm:cxn modelId="{5E12F729-420A-4B5E-955A-75C54DF4832C}" srcId="{ED848E16-1F1D-4B43-9752-527B0DBC0244}" destId="{6F74AF92-BED9-4A2F-8638-46E5AFE68F0C}" srcOrd="1" destOrd="0" parTransId="{142FC4AC-F1EE-4442-BFB3-AB8FEDC0636E}" sibTransId="{A51D815F-92A0-4CAB-A4DA-B8A06CC0F913}"/>
    <dgm:cxn modelId="{012888F7-00E8-4D9F-BA21-00C4B060106B}" type="presParOf" srcId="{4803A9B5-E485-490F-8F28-BA08505491A4}" destId="{613A8977-B980-45F2-8F69-275B2D45D6EE}" srcOrd="0" destOrd="0" presId="urn:microsoft.com/office/officeart/2005/8/layout/default#1"/>
    <dgm:cxn modelId="{884CE521-377C-4034-969E-0B2D7AEFFDB2}" type="presParOf" srcId="{4803A9B5-E485-490F-8F28-BA08505491A4}" destId="{BE1F259E-B71E-43F4-BE92-54AF6A89CF69}" srcOrd="1" destOrd="0" presId="urn:microsoft.com/office/officeart/2005/8/layout/default#1"/>
    <dgm:cxn modelId="{5D4CDCF0-C3FE-4C09-9313-7F5E3D14E284}" type="presParOf" srcId="{4803A9B5-E485-490F-8F28-BA08505491A4}" destId="{F3F96D1E-A316-49E1-837C-413F1283AA5C}" srcOrd="2" destOrd="0" presId="urn:microsoft.com/office/officeart/2005/8/layout/default#1"/>
    <dgm:cxn modelId="{06EFFFE5-74B3-4E4B-AE1A-82C47BB7D98C}" type="presParOf" srcId="{4803A9B5-E485-490F-8F28-BA08505491A4}" destId="{9DA990D9-D61C-4B1F-95DD-C3361FF7F2F0}" srcOrd="3" destOrd="0" presId="urn:microsoft.com/office/officeart/2005/8/layout/default#1"/>
    <dgm:cxn modelId="{C3DE27FF-3A75-456F-AFBA-5A690456A2E1}" type="presParOf" srcId="{4803A9B5-E485-490F-8F28-BA08505491A4}" destId="{58F229B3-DE22-458A-B7C0-BE931ACEC7A9}" srcOrd="4" destOrd="0" presId="urn:microsoft.com/office/officeart/2005/8/layout/default#1"/>
    <dgm:cxn modelId="{26D30DF7-9B97-40E5-A286-B87855B37259}" type="presParOf" srcId="{4803A9B5-E485-490F-8F28-BA08505491A4}" destId="{EB451B84-8A1E-4420-BBCD-AF00AAA0F78D}" srcOrd="5" destOrd="0" presId="urn:microsoft.com/office/officeart/2005/8/layout/default#1"/>
    <dgm:cxn modelId="{4C771A98-AD1C-4E95-AF18-25C788363914}" type="presParOf" srcId="{4803A9B5-E485-490F-8F28-BA08505491A4}" destId="{41841BF3-EB53-4FF6-A419-FB844DD5BED0}" srcOrd="6" destOrd="0" presId="urn:microsoft.com/office/officeart/2005/8/layout/default#1"/>
    <dgm:cxn modelId="{6B3A70B5-6FA7-4269-B16E-D28D9D4E4C71}" type="presParOf" srcId="{4803A9B5-E485-490F-8F28-BA08505491A4}" destId="{9A58A362-3783-408F-A6D2-02EF7BCF2CD8}" srcOrd="7" destOrd="0" presId="urn:microsoft.com/office/officeart/2005/8/layout/default#1"/>
    <dgm:cxn modelId="{7A3A9D6B-E815-4ACE-8C74-35C132B6A99E}" type="presParOf" srcId="{4803A9B5-E485-490F-8F28-BA08505491A4}" destId="{0209C539-AB5B-4401-925B-6C4DC84BF9D0}" srcOrd="8" destOrd="0" presId="urn:microsoft.com/office/officeart/2005/8/layout/default#1"/>
    <dgm:cxn modelId="{420F498E-C02C-4BD4-B92D-4640EC513316}" type="presParOf" srcId="{4803A9B5-E485-490F-8F28-BA08505491A4}" destId="{04FF524B-E19E-4616-B230-6AAB29397AC1}" srcOrd="9" destOrd="0" presId="urn:microsoft.com/office/officeart/2005/8/layout/default#1"/>
    <dgm:cxn modelId="{E9F48473-BCF1-4854-8E2D-5F54545EAFF3}" type="presParOf" srcId="{4803A9B5-E485-490F-8F28-BA08505491A4}" destId="{5E513399-440D-4F34-8ECC-0662C784B1E3}" srcOrd="10" destOrd="0" presId="urn:microsoft.com/office/officeart/2005/8/layout/default#1"/>
    <dgm:cxn modelId="{5857B9FA-4E60-42A8-A13B-44DE7C487464}" type="presParOf" srcId="{4803A9B5-E485-490F-8F28-BA08505491A4}" destId="{28ED998B-915D-4BEE-B693-438E23488E92}" srcOrd="11" destOrd="0" presId="urn:microsoft.com/office/officeart/2005/8/layout/default#1"/>
    <dgm:cxn modelId="{2DF00ED4-048A-4B51-9FF9-115D6E02D1A5}" type="presParOf" srcId="{4803A9B5-E485-490F-8F28-BA08505491A4}" destId="{DBBAC80A-2C0C-4A10-A5FA-0A7C8FA335A7}" srcOrd="12" destOrd="0" presId="urn:microsoft.com/office/officeart/2005/8/layout/default#1"/>
    <dgm:cxn modelId="{D8F97F4A-05DF-496F-9813-C64457458BCC}" type="presParOf" srcId="{4803A9B5-E485-490F-8F28-BA08505491A4}" destId="{E41B43CF-FFFE-4C74-99D9-F4C882EBCA2A}" srcOrd="13" destOrd="0" presId="urn:microsoft.com/office/officeart/2005/8/layout/default#1"/>
    <dgm:cxn modelId="{C43EE019-F840-46B1-8184-8E40FEB47F5A}" type="presParOf" srcId="{4803A9B5-E485-490F-8F28-BA08505491A4}" destId="{F175DBB9-B43C-4296-973E-964151E06725}" srcOrd="14" destOrd="0" presId="urn:microsoft.com/office/officeart/2005/8/layout/default#1"/>
    <dgm:cxn modelId="{C5263E64-6334-4796-9112-61207C1C9B73}" type="presParOf" srcId="{4803A9B5-E485-490F-8F28-BA08505491A4}" destId="{72E34536-1A4E-4FF7-A38D-A8C8DAF705C9}" srcOrd="15" destOrd="0" presId="urn:microsoft.com/office/officeart/2005/8/layout/default#1"/>
    <dgm:cxn modelId="{2ADFBEE5-A8A9-402D-84DC-07F28D9112BE}" type="presParOf" srcId="{4803A9B5-E485-490F-8F28-BA08505491A4}" destId="{572D427A-981E-43D0-A716-19750B316117}" srcOrd="1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568BC4-4F61-4791-82B9-DE06DF5AD4AB}" type="doc">
      <dgm:prSet loTypeId="urn:microsoft.com/office/officeart/2005/8/layout/rings+Icon" loCatId="officeonline" qsTypeId="urn:microsoft.com/office/officeart/2005/8/quickstyle/simple3" qsCatId="simple" csTypeId="urn:microsoft.com/office/officeart/2005/8/colors/colorful5" csCatId="colorful" phldr="1"/>
      <dgm:spPr/>
    </dgm:pt>
    <dgm:pt modelId="{3D49E7CD-5B07-4989-B314-9CA3AB95B4E8}">
      <dgm:prSet phldrT="[Text]" custT="1"/>
      <dgm:spPr/>
      <dgm:t>
        <a:bodyPr/>
        <a:lstStyle/>
        <a:p>
          <a:r>
            <a:rPr lang="en-US" sz="2400" b="1" dirty="0">
              <a:latin typeface="Arial Narrow" panose="020B0606020202030204" pitchFamily="34" charset="0"/>
            </a:rPr>
            <a:t>Vision</a:t>
          </a:r>
        </a:p>
        <a:p>
          <a:r>
            <a:rPr lang="en-US" sz="1600" dirty="0">
              <a:latin typeface="Arial Narrow" panose="020B0606020202030204" pitchFamily="34" charset="0"/>
            </a:rPr>
            <a:t>A world-class institution that promotes </a:t>
          </a:r>
          <a:r>
            <a:rPr lang="en-US" sz="1600" dirty="0" err="1">
              <a:latin typeface="Arial Narrow" panose="020B0606020202030204" pitchFamily="34" charset="0"/>
            </a:rPr>
            <a:t>labour</a:t>
          </a:r>
          <a:r>
            <a:rPr lang="en-US" sz="1600" dirty="0">
              <a:latin typeface="Arial Narrow" panose="020B0606020202030204" pitchFamily="34" charset="0"/>
            </a:rPr>
            <a:t> market stability, social justice and job security. </a:t>
          </a:r>
        </a:p>
      </dgm:t>
    </dgm:pt>
    <dgm:pt modelId="{2C7AC6B2-1A17-4904-AA52-00C4C20D74C5}" type="parTrans" cxnId="{8BD065F7-B40A-4802-B618-3157C1A05102}">
      <dgm:prSet/>
      <dgm:spPr/>
      <dgm:t>
        <a:bodyPr/>
        <a:lstStyle/>
        <a:p>
          <a:endParaRPr lang="en-US"/>
        </a:p>
      </dgm:t>
    </dgm:pt>
    <dgm:pt modelId="{7E223B94-3682-493D-B967-04D1ADA60FB6}" type="sibTrans" cxnId="{8BD065F7-B40A-4802-B618-3157C1A05102}">
      <dgm:prSet/>
      <dgm:spPr/>
      <dgm:t>
        <a:bodyPr/>
        <a:lstStyle/>
        <a:p>
          <a:endParaRPr lang="en-US"/>
        </a:p>
      </dgm:t>
    </dgm:pt>
    <dgm:pt modelId="{6191CE6F-A57C-458F-847A-742E285B30B0}">
      <dgm:prSet phldrT="[Text]" custT="1"/>
      <dgm:spPr/>
      <dgm:t>
        <a:bodyPr/>
        <a:lstStyle/>
        <a:p>
          <a:r>
            <a:rPr lang="en-US" sz="2600" b="1" dirty="0">
              <a:latin typeface="Arial Narrow" panose="020B0606020202030204" pitchFamily="34" charset="0"/>
            </a:rPr>
            <a:t>Mission</a:t>
          </a:r>
        </a:p>
        <a:p>
          <a:r>
            <a:rPr lang="en-US" sz="1600" dirty="0">
              <a:latin typeface="Arial Narrow" panose="020B0606020202030204" pitchFamily="34" charset="0"/>
            </a:rPr>
            <a:t>To give effect to everyone’s constitutional right and freedom. </a:t>
          </a:r>
        </a:p>
      </dgm:t>
    </dgm:pt>
    <dgm:pt modelId="{CBDD23DB-B6D9-4999-AAAD-D9E7EEE3E311}" type="parTrans" cxnId="{B89B0390-9BAD-4E9E-A9D5-378DCD45F4EC}">
      <dgm:prSet/>
      <dgm:spPr/>
      <dgm:t>
        <a:bodyPr/>
        <a:lstStyle/>
        <a:p>
          <a:endParaRPr lang="en-US"/>
        </a:p>
      </dgm:t>
    </dgm:pt>
    <dgm:pt modelId="{00544F45-7967-4698-B21C-1C02A3E4FEA1}" type="sibTrans" cxnId="{B89B0390-9BAD-4E9E-A9D5-378DCD45F4EC}">
      <dgm:prSet/>
      <dgm:spPr/>
      <dgm:t>
        <a:bodyPr/>
        <a:lstStyle/>
        <a:p>
          <a:endParaRPr lang="en-US"/>
        </a:p>
      </dgm:t>
    </dgm:pt>
    <dgm:pt modelId="{7AD17707-FAC5-4191-B1A5-F394DD63278C}" type="pres">
      <dgm:prSet presAssocID="{09568BC4-4F61-4791-82B9-DE06DF5AD4AB}" presName="Name0" presStyleCnt="0">
        <dgm:presLayoutVars>
          <dgm:chMax val="7"/>
          <dgm:dir/>
          <dgm:resizeHandles val="exact"/>
        </dgm:presLayoutVars>
      </dgm:prSet>
      <dgm:spPr/>
    </dgm:pt>
    <dgm:pt modelId="{759B728A-6A6A-48D5-B724-F5B95F87D1DD}" type="pres">
      <dgm:prSet presAssocID="{09568BC4-4F61-4791-82B9-DE06DF5AD4AB}" presName="ellipse1" presStyleLbl="vennNode1" presStyleIdx="0" presStyleCnt="2" custScaleX="140655" custScaleY="144866" custLinFactNeighborX="-23828" custLinFactNeighborY="22821">
        <dgm:presLayoutVars>
          <dgm:bulletEnabled val="1"/>
        </dgm:presLayoutVars>
      </dgm:prSet>
      <dgm:spPr/>
      <dgm:t>
        <a:bodyPr/>
        <a:lstStyle/>
        <a:p>
          <a:endParaRPr lang="en-US"/>
        </a:p>
      </dgm:t>
    </dgm:pt>
    <dgm:pt modelId="{38BCA4D9-E304-4F58-A766-A6422CCED4EC}" type="pres">
      <dgm:prSet presAssocID="{09568BC4-4F61-4791-82B9-DE06DF5AD4AB}" presName="ellipse2" presStyleLbl="vennNode1" presStyleIdx="1" presStyleCnt="2" custScaleX="137528" custScaleY="134801" custLinFactNeighborX="42268" custLinFactNeighborY="-22659">
        <dgm:presLayoutVars>
          <dgm:bulletEnabled val="1"/>
        </dgm:presLayoutVars>
      </dgm:prSet>
      <dgm:spPr/>
      <dgm:t>
        <a:bodyPr/>
        <a:lstStyle/>
        <a:p>
          <a:endParaRPr lang="en-US"/>
        </a:p>
      </dgm:t>
    </dgm:pt>
  </dgm:ptLst>
  <dgm:cxnLst>
    <dgm:cxn modelId="{472173D8-06BD-4FE5-8020-62A9ACA6F081}" type="presOf" srcId="{3D49E7CD-5B07-4989-B314-9CA3AB95B4E8}" destId="{759B728A-6A6A-48D5-B724-F5B95F87D1DD}" srcOrd="0" destOrd="0" presId="urn:microsoft.com/office/officeart/2005/8/layout/rings+Icon"/>
    <dgm:cxn modelId="{8BD065F7-B40A-4802-B618-3157C1A05102}" srcId="{09568BC4-4F61-4791-82B9-DE06DF5AD4AB}" destId="{3D49E7CD-5B07-4989-B314-9CA3AB95B4E8}" srcOrd="0" destOrd="0" parTransId="{2C7AC6B2-1A17-4904-AA52-00C4C20D74C5}" sibTransId="{7E223B94-3682-493D-B967-04D1ADA60FB6}"/>
    <dgm:cxn modelId="{D1BDE8AF-0D9D-4FD1-B12A-DD498289C539}" type="presOf" srcId="{6191CE6F-A57C-458F-847A-742E285B30B0}" destId="{38BCA4D9-E304-4F58-A766-A6422CCED4EC}" srcOrd="0" destOrd="0" presId="urn:microsoft.com/office/officeart/2005/8/layout/rings+Icon"/>
    <dgm:cxn modelId="{B5215EB4-1108-4DFB-AEB3-46D601795898}" type="presOf" srcId="{09568BC4-4F61-4791-82B9-DE06DF5AD4AB}" destId="{7AD17707-FAC5-4191-B1A5-F394DD63278C}" srcOrd="0" destOrd="0" presId="urn:microsoft.com/office/officeart/2005/8/layout/rings+Icon"/>
    <dgm:cxn modelId="{B89B0390-9BAD-4E9E-A9D5-378DCD45F4EC}" srcId="{09568BC4-4F61-4791-82B9-DE06DF5AD4AB}" destId="{6191CE6F-A57C-458F-847A-742E285B30B0}" srcOrd="1" destOrd="0" parTransId="{CBDD23DB-B6D9-4999-AAAD-D9E7EEE3E311}" sibTransId="{00544F45-7967-4698-B21C-1C02A3E4FEA1}"/>
    <dgm:cxn modelId="{0E6EAF66-6E05-46F7-A258-2FADEDAE9BEB}" type="presParOf" srcId="{7AD17707-FAC5-4191-B1A5-F394DD63278C}" destId="{759B728A-6A6A-48D5-B724-F5B95F87D1DD}" srcOrd="0" destOrd="0" presId="urn:microsoft.com/office/officeart/2005/8/layout/rings+Icon"/>
    <dgm:cxn modelId="{EF61FA59-2F6B-4F35-B33F-859A75B061EB}" type="presParOf" srcId="{7AD17707-FAC5-4191-B1A5-F394DD63278C}" destId="{38BCA4D9-E304-4F58-A766-A6422CCED4EC}" srcOrd="1"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7D772-AC6F-45E5-B890-C12AE4822AF4}" type="doc">
      <dgm:prSet loTypeId="urn:microsoft.com/office/officeart/2005/8/layout/hList2#1" loCatId="list" qsTypeId="urn:microsoft.com/office/officeart/2005/8/quickstyle/simple1" qsCatId="simple" csTypeId="urn:microsoft.com/office/officeart/2005/8/colors/colorful5" csCatId="colorful" phldr="1"/>
      <dgm:spPr/>
      <dgm:t>
        <a:bodyPr/>
        <a:lstStyle/>
        <a:p>
          <a:endParaRPr lang="en-US"/>
        </a:p>
      </dgm:t>
    </dgm:pt>
    <dgm:pt modelId="{752FF4FF-3351-40D0-9C99-A743383C7E79}">
      <dgm:prSet phldrT="[Text]"/>
      <dgm:spPr>
        <a:xfrm rot="16200000">
          <a:off x="-1080245" y="1642734"/>
          <a:ext cx="2496312" cy="265843"/>
        </a:xfrm>
        <a:noFill/>
        <a:ln>
          <a:noFill/>
        </a:ln>
        <a:effectLst/>
      </dgm:spPr>
      <dgm:t>
        <a:bodyPr/>
        <a:lstStyle/>
        <a:p>
          <a:r>
            <a:rPr lang="en-US" dirty="0">
              <a:solidFill>
                <a:srgbClr val="002A6D"/>
              </a:solidFill>
              <a:latin typeface="Arial Narrow" panose="020B0606020202030204" pitchFamily="34" charset="0"/>
              <a:ea typeface="+mn-ea"/>
              <a:cs typeface="+mn-cs"/>
            </a:rPr>
            <a:t>01</a:t>
          </a:r>
        </a:p>
      </dgm:t>
    </dgm:pt>
    <dgm:pt modelId="{46CCB24E-D836-45D4-BFDB-7EBDEC925256}" type="parTrans" cxnId="{93CEA76F-D23B-46EB-BC3F-81C41D7EA52D}">
      <dgm:prSet/>
      <dgm:spPr/>
      <dgm:t>
        <a:bodyPr/>
        <a:lstStyle/>
        <a:p>
          <a:endParaRPr lang="en-US">
            <a:latin typeface="Arial Narrow" panose="020B0606020202030204" pitchFamily="34" charset="0"/>
          </a:endParaRPr>
        </a:p>
      </dgm:t>
    </dgm:pt>
    <dgm:pt modelId="{1DA56741-2012-4519-BBFC-07B0A4A2D813}" type="sibTrans" cxnId="{93CEA76F-D23B-46EB-BC3F-81C41D7EA52D}">
      <dgm:prSet/>
      <dgm:spPr/>
      <dgm:t>
        <a:bodyPr/>
        <a:lstStyle/>
        <a:p>
          <a:endParaRPr lang="en-US">
            <a:latin typeface="Arial Narrow" panose="020B0606020202030204" pitchFamily="34" charset="0"/>
          </a:endParaRPr>
        </a:p>
      </dgm:t>
    </dgm:pt>
    <dgm:pt modelId="{E7257AFA-096D-451F-884C-2F9F78E05183}">
      <dgm:prSet phldrT="[Text]"/>
      <dgm:spPr>
        <a:xfrm rot="16200000">
          <a:off x="850963" y="1642734"/>
          <a:ext cx="2496312" cy="265843"/>
        </a:xfrm>
        <a:noFill/>
        <a:ln>
          <a:noFill/>
        </a:ln>
        <a:effectLst/>
      </dgm:spPr>
      <dgm:t>
        <a:bodyPr/>
        <a:lstStyle/>
        <a:p>
          <a:r>
            <a:rPr lang="en-US" b="1" dirty="0">
              <a:solidFill>
                <a:schemeClr val="accent2">
                  <a:lumMod val="50000"/>
                </a:schemeClr>
              </a:solidFill>
              <a:latin typeface="Arial Narrow" panose="020B0606020202030204" pitchFamily="34" charset="0"/>
              <a:ea typeface="+mn-ea"/>
              <a:cs typeface="+mn-cs"/>
            </a:rPr>
            <a:t>02</a:t>
          </a:r>
        </a:p>
      </dgm:t>
    </dgm:pt>
    <dgm:pt modelId="{A7AA5298-18C2-4C8E-BF4D-49A405AAE982}" type="parTrans" cxnId="{AD0BA193-83CC-4782-825C-8BBA6DDE0219}">
      <dgm:prSet/>
      <dgm:spPr/>
      <dgm:t>
        <a:bodyPr/>
        <a:lstStyle/>
        <a:p>
          <a:endParaRPr lang="en-US">
            <a:latin typeface="Arial Narrow" panose="020B0606020202030204" pitchFamily="34" charset="0"/>
          </a:endParaRPr>
        </a:p>
      </dgm:t>
    </dgm:pt>
    <dgm:pt modelId="{38732F65-6E0A-456D-9377-939484D4E3CD}" type="sibTrans" cxnId="{AD0BA193-83CC-4782-825C-8BBA6DDE0219}">
      <dgm:prSet/>
      <dgm:spPr/>
      <dgm:t>
        <a:bodyPr/>
        <a:lstStyle/>
        <a:p>
          <a:endParaRPr lang="en-US">
            <a:latin typeface="Arial Narrow" panose="020B0606020202030204" pitchFamily="34" charset="0"/>
          </a:endParaRPr>
        </a:p>
      </dgm:t>
    </dgm:pt>
    <dgm:pt modelId="{A0BD097B-67F8-441E-9C64-9EC85BA433A4}">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a:solidFill>
              <a:sysClr val="window" lastClr="FFFFFF"/>
            </a:solidFill>
            <a:latin typeface="Arial Narrow" panose="020B0606020202030204" pitchFamily="34" charset="0"/>
            <a:ea typeface="+mn-ea"/>
            <a:cs typeface="+mn-cs"/>
          </a:endParaRPr>
        </a:p>
      </dgm:t>
    </dgm:pt>
    <dgm:pt modelId="{799739D5-4E85-4B5A-B070-820ED94B18F2}" type="parTrans" cxnId="{7744BC47-F622-4CC9-8E13-FE6FCDA8E5B2}">
      <dgm:prSet/>
      <dgm:spPr/>
      <dgm:t>
        <a:bodyPr/>
        <a:lstStyle/>
        <a:p>
          <a:endParaRPr lang="en-US">
            <a:latin typeface="Arial Narrow" panose="020B0606020202030204" pitchFamily="34" charset="0"/>
          </a:endParaRPr>
        </a:p>
      </dgm:t>
    </dgm:pt>
    <dgm:pt modelId="{90261AB3-2FBD-4206-AE77-9C37D8B4BAA5}" type="sibTrans" cxnId="{7744BC47-F622-4CC9-8E13-FE6FCDA8E5B2}">
      <dgm:prSet/>
      <dgm:spPr/>
      <dgm:t>
        <a:bodyPr/>
        <a:lstStyle/>
        <a:p>
          <a:endParaRPr lang="en-US">
            <a:latin typeface="Arial Narrow" panose="020B0606020202030204" pitchFamily="34" charset="0"/>
          </a:endParaRPr>
        </a:p>
      </dgm:t>
    </dgm:pt>
    <dgm:pt modelId="{31364DA6-8B67-4612-B7DC-74498CEC6FB5}">
      <dgm:prSet phldrT="[Text]"/>
      <dgm:spPr>
        <a:xfrm rot="16200000">
          <a:off x="2782172" y="1642734"/>
          <a:ext cx="2496312" cy="265843"/>
        </a:xfrm>
        <a:noFill/>
        <a:ln>
          <a:noFill/>
        </a:ln>
        <a:effectLst/>
      </dgm:spPr>
      <dgm:t>
        <a:bodyPr/>
        <a:lstStyle/>
        <a:p>
          <a:r>
            <a:rPr lang="en-US" b="1" dirty="0">
              <a:solidFill>
                <a:srgbClr val="70AD47"/>
              </a:solidFill>
              <a:latin typeface="Arial Narrow" panose="020B0606020202030204" pitchFamily="34" charset="0"/>
              <a:ea typeface="+mn-ea"/>
              <a:cs typeface="+mn-cs"/>
            </a:rPr>
            <a:t>03</a:t>
          </a:r>
        </a:p>
      </dgm:t>
    </dgm:pt>
    <dgm:pt modelId="{2E7003B5-03AE-4FAC-8B3F-F09D27E38422}" type="parTrans" cxnId="{93A5B12B-48B4-4262-89DF-2E9E211FCCD9}">
      <dgm:prSet/>
      <dgm:spPr/>
      <dgm:t>
        <a:bodyPr/>
        <a:lstStyle/>
        <a:p>
          <a:endParaRPr lang="en-US">
            <a:latin typeface="Arial Narrow" panose="020B0606020202030204" pitchFamily="34" charset="0"/>
          </a:endParaRPr>
        </a:p>
      </dgm:t>
    </dgm:pt>
    <dgm:pt modelId="{7630991C-216D-4E6A-B1B3-EE6507801E5D}" type="sibTrans" cxnId="{93A5B12B-48B4-4262-89DF-2E9E211FCCD9}">
      <dgm:prSet/>
      <dgm:spPr/>
      <dgm:t>
        <a:bodyPr/>
        <a:lstStyle/>
        <a:p>
          <a:endParaRPr lang="en-US">
            <a:latin typeface="Arial Narrow" panose="020B0606020202030204" pitchFamily="34" charset="0"/>
          </a:endParaRPr>
        </a:p>
      </dgm:t>
    </dgm:pt>
    <dgm:pt modelId="{99E0CE54-127F-43CF-9E5B-75D308022A12}">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dirty="0">
            <a:solidFill>
              <a:sysClr val="window" lastClr="FFFFFF"/>
            </a:solidFill>
            <a:latin typeface="Arial Narrow" panose="020B0606020202030204" pitchFamily="34" charset="0"/>
            <a:ea typeface="+mn-ea"/>
            <a:cs typeface="+mn-cs"/>
          </a:endParaRPr>
        </a:p>
      </dgm:t>
    </dgm:pt>
    <dgm:pt modelId="{B4F0F76A-2521-4999-93CE-57C030C9B363}" type="parTrans" cxnId="{086C6991-7B2F-41CD-A112-E39689E40AC0}">
      <dgm:prSet/>
      <dgm:spPr/>
      <dgm:t>
        <a:bodyPr/>
        <a:lstStyle/>
        <a:p>
          <a:endParaRPr lang="en-US">
            <a:latin typeface="Arial Narrow" panose="020B0606020202030204" pitchFamily="34" charset="0"/>
          </a:endParaRPr>
        </a:p>
      </dgm:t>
    </dgm:pt>
    <dgm:pt modelId="{C9B949BE-BC0A-4FB5-8D5A-9BA3CF9B82FA}" type="sibTrans" cxnId="{086C6991-7B2F-41CD-A112-E39689E40AC0}">
      <dgm:prSet/>
      <dgm:spPr/>
      <dgm:t>
        <a:bodyPr/>
        <a:lstStyle/>
        <a:p>
          <a:endParaRPr lang="en-US">
            <a:latin typeface="Arial Narrow" panose="020B0606020202030204" pitchFamily="34" charset="0"/>
          </a:endParaRPr>
        </a:p>
      </dgm:t>
    </dgm:pt>
    <dgm:pt modelId="{02B6CA9D-85D9-45E1-94FD-59410902ADCF}">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dirty="0">
              <a:solidFill>
                <a:sysClr val="window" lastClr="FFFFFF"/>
              </a:solidFill>
              <a:latin typeface="Arial Narrow" panose="020B0606020202030204" pitchFamily="34" charset="0"/>
              <a:ea typeface="+mn-ea"/>
              <a:cs typeface="+mn-cs"/>
            </a:rPr>
            <a:t>Support strategy implementation and good governance</a:t>
          </a:r>
        </a:p>
      </dgm:t>
    </dgm:pt>
    <dgm:pt modelId="{5C92201B-4D0F-439A-9EED-EACFFC170EB3}" type="parTrans" cxnId="{0FD1A91E-E05D-4896-9179-541756711005}">
      <dgm:prSet/>
      <dgm:spPr/>
      <dgm:t>
        <a:bodyPr/>
        <a:lstStyle/>
        <a:p>
          <a:endParaRPr lang="en-US">
            <a:latin typeface="Arial Narrow" panose="020B0606020202030204" pitchFamily="34" charset="0"/>
          </a:endParaRPr>
        </a:p>
      </dgm:t>
    </dgm:pt>
    <dgm:pt modelId="{B8EA2558-8113-4B95-882D-65C39954F6E3}" type="sibTrans" cxnId="{0FD1A91E-E05D-4896-9179-541756711005}">
      <dgm:prSet/>
      <dgm:spPr/>
      <dgm:t>
        <a:bodyPr/>
        <a:lstStyle/>
        <a:p>
          <a:endParaRPr lang="en-US">
            <a:latin typeface="Arial Narrow" panose="020B0606020202030204" pitchFamily="34" charset="0"/>
          </a:endParaRPr>
        </a:p>
      </dgm:t>
    </dgm:pt>
    <dgm:pt modelId="{B081D919-465F-406A-B4EC-739D35B627A3}">
      <dgm:prSe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a:solidFill>
                <a:sysClr val="window" lastClr="FFFFFF"/>
              </a:solidFill>
              <a:latin typeface="Arial Narrow" panose="020B0606020202030204" pitchFamily="34" charset="0"/>
              <a:ea typeface="+mn-ea"/>
              <a:cs typeface="+mn-cs"/>
            </a:rPr>
            <a:t>Enhance labour market stability</a:t>
          </a:r>
        </a:p>
      </dgm:t>
    </dgm:pt>
    <dgm:pt modelId="{F319360E-4874-4E29-A773-D0344EBC4536}" type="parTrans" cxnId="{12DE72BE-015C-4BD7-9E73-28381C2EF5A7}">
      <dgm:prSet/>
      <dgm:spPr/>
      <dgm:t>
        <a:bodyPr/>
        <a:lstStyle/>
        <a:p>
          <a:endParaRPr lang="en-US">
            <a:latin typeface="Arial Narrow" panose="020B0606020202030204" pitchFamily="34" charset="0"/>
          </a:endParaRPr>
        </a:p>
      </dgm:t>
    </dgm:pt>
    <dgm:pt modelId="{9E35AC48-CFF9-46E4-BE3C-46E2EB31C36D}" type="sibTrans" cxnId="{12DE72BE-015C-4BD7-9E73-28381C2EF5A7}">
      <dgm:prSet/>
      <dgm:spPr/>
      <dgm:t>
        <a:bodyPr/>
        <a:lstStyle/>
        <a:p>
          <a:endParaRPr lang="en-US">
            <a:latin typeface="Arial Narrow" panose="020B0606020202030204" pitchFamily="34" charset="0"/>
          </a:endParaRPr>
        </a:p>
      </dgm:t>
    </dgm:pt>
    <dgm:pt modelId="{F3505AF4-B750-4F5A-8D75-711A11AD20BE}">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a:solidFill>
              <a:sysClr val="window" lastClr="FFFFFF"/>
            </a:solidFill>
            <a:latin typeface="Arial Narrow" panose="020B0606020202030204" pitchFamily="34" charset="0"/>
            <a:ea typeface="+mn-ea"/>
            <a:cs typeface="+mn-cs"/>
          </a:endParaRPr>
        </a:p>
      </dgm:t>
    </dgm:pt>
    <dgm:pt modelId="{4A365D10-CA64-4076-A222-9FE3D26E113F}" type="parTrans" cxnId="{58698916-04B8-41AD-ABF5-02E926D2ADAA}">
      <dgm:prSet/>
      <dgm:spPr/>
      <dgm:t>
        <a:bodyPr/>
        <a:lstStyle/>
        <a:p>
          <a:endParaRPr lang="en-US">
            <a:latin typeface="Arial Narrow" panose="020B0606020202030204" pitchFamily="34" charset="0"/>
          </a:endParaRPr>
        </a:p>
      </dgm:t>
    </dgm:pt>
    <dgm:pt modelId="{A465E9A0-3394-4767-B3F9-C23F854A1442}" type="sibTrans" cxnId="{58698916-04B8-41AD-ABF5-02E926D2ADAA}">
      <dgm:prSet/>
      <dgm:spPr/>
      <dgm:t>
        <a:bodyPr/>
        <a:lstStyle/>
        <a:p>
          <a:endParaRPr lang="en-US">
            <a:latin typeface="Arial Narrow" panose="020B0606020202030204" pitchFamily="34" charset="0"/>
          </a:endParaRPr>
        </a:p>
      </dgm:t>
    </dgm:pt>
    <dgm:pt modelId="{89DCC840-BF61-4ED0-ACA5-9EC0A0BFE295}">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a:solidFill>
              <a:sysClr val="window" lastClr="FFFFFF"/>
            </a:solidFill>
            <a:latin typeface="Arial Narrow" panose="020B0606020202030204" pitchFamily="34" charset="0"/>
            <a:ea typeface="+mn-ea"/>
            <a:cs typeface="+mn-cs"/>
          </a:endParaRPr>
        </a:p>
      </dgm:t>
    </dgm:pt>
    <dgm:pt modelId="{196AA502-1AD7-4E38-8E5F-CE00C3F18DB1}" type="parTrans" cxnId="{9340758A-A792-4B93-AE6D-5C7EA287DFB9}">
      <dgm:prSet/>
      <dgm:spPr/>
      <dgm:t>
        <a:bodyPr/>
        <a:lstStyle/>
        <a:p>
          <a:endParaRPr lang="en-US">
            <a:latin typeface="Arial Narrow" panose="020B0606020202030204" pitchFamily="34" charset="0"/>
          </a:endParaRPr>
        </a:p>
      </dgm:t>
    </dgm:pt>
    <dgm:pt modelId="{C3F0F76E-3773-472A-813C-3AF20BE277DA}" type="sibTrans" cxnId="{9340758A-A792-4B93-AE6D-5C7EA287DFB9}">
      <dgm:prSet/>
      <dgm:spPr/>
      <dgm:t>
        <a:bodyPr/>
        <a:lstStyle/>
        <a:p>
          <a:endParaRPr lang="en-US">
            <a:latin typeface="Arial Narrow" panose="020B0606020202030204" pitchFamily="34" charset="0"/>
          </a:endParaRPr>
        </a:p>
      </dgm:t>
    </dgm:pt>
    <dgm:pt modelId="{73D0C037-389E-4495-95D3-73AC29431F5D}">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a:solidFill>
              <a:sysClr val="window" lastClr="FFFFFF"/>
            </a:solidFill>
            <a:latin typeface="Arial Narrow" panose="020B0606020202030204" pitchFamily="34" charset="0"/>
            <a:ea typeface="+mn-ea"/>
            <a:cs typeface="+mn-cs"/>
          </a:endParaRPr>
        </a:p>
      </dgm:t>
    </dgm:pt>
    <dgm:pt modelId="{7581A92E-E3E4-4663-B5F2-8038921ABAC1}" type="parTrans" cxnId="{5B044245-E3E0-43C2-964D-F9E106FDECF7}">
      <dgm:prSet/>
      <dgm:spPr/>
      <dgm:t>
        <a:bodyPr/>
        <a:lstStyle/>
        <a:p>
          <a:endParaRPr lang="en-US">
            <a:latin typeface="Arial Narrow" panose="020B0606020202030204" pitchFamily="34" charset="0"/>
          </a:endParaRPr>
        </a:p>
      </dgm:t>
    </dgm:pt>
    <dgm:pt modelId="{DFD7F613-0A24-4247-85CB-A19D6B556DA3}" type="sibTrans" cxnId="{5B044245-E3E0-43C2-964D-F9E106FDECF7}">
      <dgm:prSet/>
      <dgm:spPr/>
      <dgm:t>
        <a:bodyPr/>
        <a:lstStyle/>
        <a:p>
          <a:endParaRPr lang="en-US">
            <a:latin typeface="Arial Narrow" panose="020B0606020202030204" pitchFamily="34" charset="0"/>
          </a:endParaRPr>
        </a:p>
      </dgm:t>
    </dgm:pt>
    <dgm:pt modelId="{0BFAC838-F33A-4629-8EB0-8BF6F98F4565}">
      <dgm:prSet phldrT="[Text]" custT="1"/>
      <dgm:spPr>
        <a:xfrm>
          <a:off x="2232041" y="527500"/>
          <a:ext cx="1324183" cy="2496312"/>
        </a:xfrm>
        <a:solidFill>
          <a:schemeClr val="accent2">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lgn="l"/>
          <a:endParaRPr lang="en-US" sz="1800">
            <a:solidFill>
              <a:sysClr val="window" lastClr="FFFFFF"/>
            </a:solidFill>
            <a:latin typeface="Arial Narrow" panose="020B0606020202030204" pitchFamily="34" charset="0"/>
            <a:ea typeface="+mn-ea"/>
            <a:cs typeface="+mn-cs"/>
          </a:endParaRPr>
        </a:p>
      </dgm:t>
    </dgm:pt>
    <dgm:pt modelId="{87CA7A79-D633-4C56-B8CC-C71EF884E3C5}" type="parTrans" cxnId="{7139F493-A238-43B3-86EB-170393E51633}">
      <dgm:prSet/>
      <dgm:spPr/>
      <dgm:t>
        <a:bodyPr/>
        <a:lstStyle/>
        <a:p>
          <a:endParaRPr lang="en-US">
            <a:latin typeface="Arial Narrow" panose="020B0606020202030204" pitchFamily="34" charset="0"/>
          </a:endParaRPr>
        </a:p>
      </dgm:t>
    </dgm:pt>
    <dgm:pt modelId="{BBF80551-4A01-4386-B13D-B7B36B8247C8}" type="sibTrans" cxnId="{7139F493-A238-43B3-86EB-170393E51633}">
      <dgm:prSet/>
      <dgm:spPr/>
      <dgm:t>
        <a:bodyPr/>
        <a:lstStyle/>
        <a:p>
          <a:endParaRPr lang="en-US">
            <a:latin typeface="Arial Narrow" panose="020B0606020202030204" pitchFamily="34" charset="0"/>
          </a:endParaRPr>
        </a:p>
      </dgm:t>
    </dgm:pt>
    <dgm:pt modelId="{CA276179-03B9-4A75-860F-7AE6D1B86A47}">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a:solidFill>
              <a:sysClr val="window" lastClr="FFFFFF"/>
            </a:solidFill>
            <a:latin typeface="Arial Narrow" panose="020B0606020202030204" pitchFamily="34" charset="0"/>
            <a:ea typeface="+mn-ea"/>
            <a:cs typeface="+mn-cs"/>
          </a:endParaRPr>
        </a:p>
      </dgm:t>
    </dgm:pt>
    <dgm:pt modelId="{9FAF266F-4D53-4A21-84A4-485051078C39}" type="parTrans" cxnId="{45477986-9AF9-4F35-A01A-66A8A22BE19D}">
      <dgm:prSet/>
      <dgm:spPr/>
      <dgm:t>
        <a:bodyPr/>
        <a:lstStyle/>
        <a:p>
          <a:endParaRPr lang="en-US"/>
        </a:p>
      </dgm:t>
    </dgm:pt>
    <dgm:pt modelId="{D7C29186-76D6-4D16-B59C-A4040C1F2FF7}" type="sibTrans" cxnId="{45477986-9AF9-4F35-A01A-66A8A22BE19D}">
      <dgm:prSet/>
      <dgm:spPr/>
      <dgm:t>
        <a:bodyPr/>
        <a:lstStyle/>
        <a:p>
          <a:endParaRPr lang="en-US"/>
        </a:p>
      </dgm:t>
    </dgm:pt>
    <dgm:pt modelId="{91A24528-817F-4D45-8F12-54CA152DF3E6}">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dirty="0">
            <a:solidFill>
              <a:sysClr val="window" lastClr="FFFFFF"/>
            </a:solidFill>
            <a:latin typeface="Arial Narrow" panose="020B0606020202030204" pitchFamily="34" charset="0"/>
            <a:ea typeface="+mn-ea"/>
            <a:cs typeface="+mn-cs"/>
          </a:endParaRPr>
        </a:p>
      </dgm:t>
    </dgm:pt>
    <dgm:pt modelId="{905A610C-2670-4846-A174-73BE58DDB836}" type="parTrans" cxnId="{BF5C4DD1-2FD2-441E-A872-3848E1858D96}">
      <dgm:prSet/>
      <dgm:spPr/>
      <dgm:t>
        <a:bodyPr/>
        <a:lstStyle/>
        <a:p>
          <a:endParaRPr lang="en-US"/>
        </a:p>
      </dgm:t>
    </dgm:pt>
    <dgm:pt modelId="{419270CA-53BB-4B0C-9B02-D4668735F482}" type="sibTrans" cxnId="{BF5C4DD1-2FD2-441E-A872-3848E1858D96}">
      <dgm:prSet/>
      <dgm:spPr/>
      <dgm:t>
        <a:bodyPr/>
        <a:lstStyle/>
        <a:p>
          <a:endParaRPr lang="en-US"/>
        </a:p>
      </dgm:t>
    </dgm:pt>
    <dgm:pt modelId="{517484BB-2526-46D2-BEC7-A7BBAA29D5AA}">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a:solidFill>
              <a:sysClr val="window" lastClr="FFFFFF"/>
            </a:solidFill>
            <a:latin typeface="Arial Narrow" panose="020B0606020202030204" pitchFamily="34" charset="0"/>
            <a:ea typeface="+mn-ea"/>
            <a:cs typeface="+mn-cs"/>
          </a:endParaRPr>
        </a:p>
      </dgm:t>
    </dgm:pt>
    <dgm:pt modelId="{11D6536A-54C6-4EC7-97B2-21C1B395847D}" type="parTrans" cxnId="{E3E972EB-F88C-4BB8-9351-B6F9CEE5F66A}">
      <dgm:prSet/>
      <dgm:spPr/>
      <dgm:t>
        <a:bodyPr/>
        <a:lstStyle/>
        <a:p>
          <a:endParaRPr lang="en-US"/>
        </a:p>
      </dgm:t>
    </dgm:pt>
    <dgm:pt modelId="{0FD880CC-B33A-4909-827A-3F9EEA414E31}" type="sibTrans" cxnId="{E3E972EB-F88C-4BB8-9351-B6F9CEE5F66A}">
      <dgm:prSet/>
      <dgm:spPr/>
      <dgm:t>
        <a:bodyPr/>
        <a:lstStyle/>
        <a:p>
          <a:endParaRPr lang="en-US"/>
        </a:p>
      </dgm:t>
    </dgm:pt>
    <dgm:pt modelId="{A52D593B-B08B-48F1-ABF3-BC0BEE2089C1}">
      <dgm:prSet phldrT="[Text]" custT="1"/>
      <dgm:spPr>
        <a:xfrm>
          <a:off x="4095756" y="527500"/>
          <a:ext cx="1459171" cy="2496312"/>
        </a:xfr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b="1">
            <a:solidFill>
              <a:sysClr val="window" lastClr="FFFFFF"/>
            </a:solidFill>
            <a:latin typeface="Arial Narrow" panose="020B0606020202030204" pitchFamily="34" charset="0"/>
            <a:ea typeface="+mn-ea"/>
            <a:cs typeface="+mn-cs"/>
          </a:endParaRPr>
        </a:p>
      </dgm:t>
    </dgm:pt>
    <dgm:pt modelId="{21F347CD-2DE1-4775-A2BE-B54132071729}" type="parTrans" cxnId="{200570D5-BEB7-4EC7-8C88-E554C1D38623}">
      <dgm:prSet/>
      <dgm:spPr/>
      <dgm:t>
        <a:bodyPr/>
        <a:lstStyle/>
        <a:p>
          <a:endParaRPr lang="en-US"/>
        </a:p>
      </dgm:t>
    </dgm:pt>
    <dgm:pt modelId="{3C8BBD3A-DEC2-4B46-9D54-27F9DEE55749}" type="sibTrans" cxnId="{200570D5-BEB7-4EC7-8C88-E554C1D38623}">
      <dgm:prSet/>
      <dgm:spPr/>
      <dgm:t>
        <a:bodyPr/>
        <a:lstStyle/>
        <a:p>
          <a:endParaRPr lang="en-US"/>
        </a:p>
      </dgm:t>
    </dgm:pt>
    <dgm:pt modelId="{6CA02E3C-5F5E-4CDF-81D2-0465BFA703AB}">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a:solidFill>
              <a:sysClr val="window" lastClr="FFFFFF"/>
            </a:solidFill>
            <a:latin typeface="Arial Narrow" panose="020B0606020202030204" pitchFamily="34" charset="0"/>
            <a:ea typeface="+mn-ea"/>
            <a:cs typeface="+mn-cs"/>
          </a:endParaRPr>
        </a:p>
      </dgm:t>
    </dgm:pt>
    <dgm:pt modelId="{3573693C-AC60-45D4-98D1-B8D09DD4F326}" type="sibTrans" cxnId="{20094435-E958-4A43-A8C3-27635AB73A6A}">
      <dgm:prSet/>
      <dgm:spPr/>
      <dgm:t>
        <a:bodyPr/>
        <a:lstStyle/>
        <a:p>
          <a:endParaRPr lang="en-US">
            <a:latin typeface="Arial Narrow" panose="020B0606020202030204" pitchFamily="34" charset="0"/>
          </a:endParaRPr>
        </a:p>
      </dgm:t>
    </dgm:pt>
    <dgm:pt modelId="{4024354B-F224-4892-966F-F09D95CD1361}" type="parTrans" cxnId="{20094435-E958-4A43-A8C3-27635AB73A6A}">
      <dgm:prSet/>
      <dgm:spPr/>
      <dgm:t>
        <a:bodyPr/>
        <a:lstStyle/>
        <a:p>
          <a:endParaRPr lang="en-US">
            <a:latin typeface="Arial Narrow" panose="020B0606020202030204" pitchFamily="34" charset="0"/>
          </a:endParaRPr>
        </a:p>
      </dgm:t>
    </dgm:pt>
    <dgm:pt modelId="{4D3BFA8A-BC75-421B-B73F-A569CE1CC892}">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endParaRPr lang="en-US" sz="1800">
            <a:solidFill>
              <a:sysClr val="window" lastClr="FFFFFF"/>
            </a:solidFill>
            <a:latin typeface="Arial Narrow" panose="020B0606020202030204" pitchFamily="34" charset="0"/>
            <a:ea typeface="+mn-ea"/>
            <a:cs typeface="+mn-cs"/>
          </a:endParaRPr>
        </a:p>
      </dgm:t>
    </dgm:pt>
    <dgm:pt modelId="{6FA7D041-E460-4F51-BE13-CC2C9A362449}" type="sibTrans" cxnId="{FF1B04BA-4108-4ED1-8CA7-7DDF9ECDC053}">
      <dgm:prSet/>
      <dgm:spPr/>
      <dgm:t>
        <a:bodyPr/>
        <a:lstStyle/>
        <a:p>
          <a:endParaRPr lang="en-US">
            <a:latin typeface="Arial Narrow" panose="020B0606020202030204" pitchFamily="34" charset="0"/>
          </a:endParaRPr>
        </a:p>
      </dgm:t>
    </dgm:pt>
    <dgm:pt modelId="{9F6A416A-4F11-4452-B9A6-0D03BD488751}" type="parTrans" cxnId="{FF1B04BA-4108-4ED1-8CA7-7DDF9ECDC053}">
      <dgm:prSet/>
      <dgm:spPr/>
      <dgm:t>
        <a:bodyPr/>
        <a:lstStyle/>
        <a:p>
          <a:endParaRPr lang="en-US">
            <a:latin typeface="Arial Narrow" panose="020B0606020202030204" pitchFamily="34" charset="0"/>
          </a:endParaRPr>
        </a:p>
      </dgm:t>
    </dgm:pt>
    <dgm:pt modelId="{782E6C56-1AEC-4CA6-B352-E9288687E95E}">
      <dgm:prSet phldrT="[Text]" custT="1"/>
      <dgm:spPr>
        <a:xfrm>
          <a:off x="300832" y="527500"/>
          <a:ext cx="1324183" cy="2496312"/>
        </a:xfrm>
        <a:solidFill>
          <a:srgbClr val="002A6D"/>
        </a:solidFill>
        <a:ln w="12700" cap="flat" cmpd="sng" algn="ctr">
          <a:solidFill>
            <a:sysClr val="window" lastClr="FFFFFF">
              <a:hueOff val="0"/>
              <a:satOff val="0"/>
              <a:lumOff val="0"/>
              <a:alphaOff val="0"/>
            </a:sysClr>
          </a:solidFill>
          <a:prstDash val="solid"/>
          <a:miter lim="800000"/>
        </a:ln>
        <a:effectLst/>
      </dgm:spPr>
      <dgm:t>
        <a:bodyPr/>
        <a:lstStyle/>
        <a:p>
          <a:pPr algn="ctr"/>
          <a:r>
            <a:rPr lang="en-US" sz="1800" b="1" dirty="0">
              <a:solidFill>
                <a:sysClr val="window" lastClr="FFFFFF"/>
              </a:solidFill>
              <a:latin typeface="Arial Narrow" panose="020B0606020202030204" pitchFamily="34" charset="0"/>
              <a:ea typeface="+mn-ea"/>
              <a:cs typeface="+mn-cs"/>
            </a:rPr>
            <a:t>Optimise the organisation</a:t>
          </a:r>
        </a:p>
      </dgm:t>
    </dgm:pt>
    <dgm:pt modelId="{EE3E9E60-D46C-466E-B10C-2DDE64B232B9}" type="sibTrans" cxnId="{07CDB224-D506-437C-8926-1F934AE2D6F5}">
      <dgm:prSet/>
      <dgm:spPr/>
      <dgm:t>
        <a:bodyPr/>
        <a:lstStyle/>
        <a:p>
          <a:endParaRPr lang="en-US">
            <a:latin typeface="Arial Narrow" panose="020B0606020202030204" pitchFamily="34" charset="0"/>
          </a:endParaRPr>
        </a:p>
      </dgm:t>
    </dgm:pt>
    <dgm:pt modelId="{6B33C4DF-4DE3-47FB-86B6-A6F8B40980FB}" type="parTrans" cxnId="{07CDB224-D506-437C-8926-1F934AE2D6F5}">
      <dgm:prSet/>
      <dgm:spPr/>
      <dgm:t>
        <a:bodyPr/>
        <a:lstStyle/>
        <a:p>
          <a:endParaRPr lang="en-US">
            <a:latin typeface="Arial Narrow" panose="020B0606020202030204" pitchFamily="34" charset="0"/>
          </a:endParaRPr>
        </a:p>
      </dgm:t>
    </dgm:pt>
    <dgm:pt modelId="{81A22578-7E79-41D3-9434-8B38E724555F}" type="pres">
      <dgm:prSet presAssocID="{E807D772-AC6F-45E5-B890-C12AE4822AF4}" presName="linearFlow" presStyleCnt="0">
        <dgm:presLayoutVars>
          <dgm:dir/>
          <dgm:animLvl val="lvl"/>
          <dgm:resizeHandles/>
        </dgm:presLayoutVars>
      </dgm:prSet>
      <dgm:spPr/>
      <dgm:t>
        <a:bodyPr/>
        <a:lstStyle/>
        <a:p>
          <a:endParaRPr lang="en-US"/>
        </a:p>
      </dgm:t>
    </dgm:pt>
    <dgm:pt modelId="{6635FC90-0862-4065-B567-B58B3B055DE6}" type="pres">
      <dgm:prSet presAssocID="{752FF4FF-3351-40D0-9C99-A743383C7E79}" presName="compositeNode" presStyleCnt="0">
        <dgm:presLayoutVars>
          <dgm:bulletEnabled val="1"/>
        </dgm:presLayoutVars>
      </dgm:prSet>
      <dgm:spPr/>
    </dgm:pt>
    <dgm:pt modelId="{C9C5470C-9808-4C61-9D66-8D993DF63356}" type="pres">
      <dgm:prSet presAssocID="{752FF4FF-3351-40D0-9C99-A743383C7E79}" presName="image" presStyleLbl="fgImgPlace1" presStyleIdx="0" presStyleCnt="3" custLinFactX="15960" custLinFactNeighborX="100000" custLinFactNeighborY="-3120"/>
      <dgm:spPr>
        <a:xfrm>
          <a:off x="34988" y="176587"/>
          <a:ext cx="531687" cy="531687"/>
        </a:xfrm>
        <a:prstGeom prst="rect">
          <a:avLst/>
        </a:prstGeom>
        <a:blipFill rotWithShape="1">
          <a:blip xmlns:r="http://schemas.openxmlformats.org/officeDocument/2006/relationships" r:embed="rId1">
            <a:duotone>
              <a:schemeClr val="accent5">
                <a:shade val="45000"/>
                <a:satMod val="135000"/>
              </a:schemeClr>
              <a:prstClr val="white"/>
            </a:duotone>
          </a:blip>
          <a:stretch>
            <a:fillRect/>
          </a:stretch>
        </a:blipFill>
        <a:ln w="12700" cap="flat" cmpd="sng" algn="ctr">
          <a:noFill/>
          <a:prstDash val="solid"/>
          <a:miter lim="800000"/>
        </a:ln>
        <a:effectLst/>
      </dgm:spPr>
    </dgm:pt>
    <dgm:pt modelId="{3425984F-2F80-4348-A933-EF81E251EBD4}" type="pres">
      <dgm:prSet presAssocID="{752FF4FF-3351-40D0-9C99-A743383C7E79}" presName="childNode" presStyleLbl="node1" presStyleIdx="0" presStyleCnt="3" custScaleY="79991">
        <dgm:presLayoutVars>
          <dgm:bulletEnabled val="1"/>
        </dgm:presLayoutVars>
      </dgm:prSet>
      <dgm:spPr>
        <a:prstGeom prst="rect">
          <a:avLst/>
        </a:prstGeom>
      </dgm:spPr>
      <dgm:t>
        <a:bodyPr/>
        <a:lstStyle/>
        <a:p>
          <a:endParaRPr lang="en-US"/>
        </a:p>
      </dgm:t>
    </dgm:pt>
    <dgm:pt modelId="{C680AE40-6734-4ADD-B8C0-087165BB8167}" type="pres">
      <dgm:prSet presAssocID="{752FF4FF-3351-40D0-9C99-A743383C7E79}" presName="parentNode" presStyleLbl="revTx" presStyleIdx="0" presStyleCnt="3">
        <dgm:presLayoutVars>
          <dgm:chMax val="0"/>
          <dgm:bulletEnabled val="1"/>
        </dgm:presLayoutVars>
      </dgm:prSet>
      <dgm:spPr>
        <a:prstGeom prst="rect">
          <a:avLst/>
        </a:prstGeom>
      </dgm:spPr>
      <dgm:t>
        <a:bodyPr/>
        <a:lstStyle/>
        <a:p>
          <a:endParaRPr lang="en-US"/>
        </a:p>
      </dgm:t>
    </dgm:pt>
    <dgm:pt modelId="{DB9F9D27-4806-49D9-B5D6-442C6ACC02A5}" type="pres">
      <dgm:prSet presAssocID="{1DA56741-2012-4519-BBFC-07B0A4A2D813}" presName="sibTrans" presStyleCnt="0"/>
      <dgm:spPr/>
    </dgm:pt>
    <dgm:pt modelId="{C3BD9475-895B-4032-BCB8-158FDFC13814}" type="pres">
      <dgm:prSet presAssocID="{E7257AFA-096D-451F-884C-2F9F78E05183}" presName="compositeNode" presStyleCnt="0">
        <dgm:presLayoutVars>
          <dgm:bulletEnabled val="1"/>
        </dgm:presLayoutVars>
      </dgm:prSet>
      <dgm:spPr/>
    </dgm:pt>
    <dgm:pt modelId="{9EC2BAEF-2927-43AC-904B-2AE368FB9802}" type="pres">
      <dgm:prSet presAssocID="{E7257AFA-096D-451F-884C-2F9F78E05183}" presName="image" presStyleLbl="fgImgPlace1" presStyleIdx="1" presStyleCnt="3" custLinFactX="13075" custLinFactNeighborX="100000" custLinFactNeighborY="-8889"/>
      <dgm:spPr>
        <a:xfrm>
          <a:off x="1966197" y="176587"/>
          <a:ext cx="531687" cy="531687"/>
        </a:xfrm>
        <a:prstGeom prst="rect">
          <a:avLst/>
        </a:prstGeom>
        <a:blipFill rotWithShape="1">
          <a:blip xmlns:r="http://schemas.openxmlformats.org/officeDocument/2006/relationships" r:embed="rId2">
            <a:duotone>
              <a:prstClr val="black"/>
              <a:schemeClr val="accent2">
                <a:tint val="45000"/>
                <a:satMod val="400000"/>
              </a:schemeClr>
            </a:duotone>
          </a:blip>
          <a:stretch>
            <a:fillRect/>
          </a:stretch>
        </a:blipFill>
        <a:ln w="12700" cap="flat" cmpd="sng" algn="ctr">
          <a:noFill/>
          <a:prstDash val="solid"/>
          <a:miter lim="800000"/>
        </a:ln>
        <a:effectLst/>
      </dgm:spPr>
    </dgm:pt>
    <dgm:pt modelId="{DFC8C81A-9FAA-4914-943F-C8935592BAA7}" type="pres">
      <dgm:prSet presAssocID="{E7257AFA-096D-451F-884C-2F9F78E05183}" presName="childNode" presStyleLbl="node1" presStyleIdx="1" presStyleCnt="3" custScaleY="81212">
        <dgm:presLayoutVars>
          <dgm:bulletEnabled val="1"/>
        </dgm:presLayoutVars>
      </dgm:prSet>
      <dgm:spPr>
        <a:prstGeom prst="rect">
          <a:avLst/>
        </a:prstGeom>
      </dgm:spPr>
      <dgm:t>
        <a:bodyPr/>
        <a:lstStyle/>
        <a:p>
          <a:endParaRPr lang="en-US"/>
        </a:p>
      </dgm:t>
    </dgm:pt>
    <dgm:pt modelId="{81587068-DA93-4D2F-BD63-644ED7A01059}" type="pres">
      <dgm:prSet presAssocID="{E7257AFA-096D-451F-884C-2F9F78E05183}" presName="parentNode" presStyleLbl="revTx" presStyleIdx="1" presStyleCnt="3">
        <dgm:presLayoutVars>
          <dgm:chMax val="0"/>
          <dgm:bulletEnabled val="1"/>
        </dgm:presLayoutVars>
      </dgm:prSet>
      <dgm:spPr>
        <a:prstGeom prst="rect">
          <a:avLst/>
        </a:prstGeom>
      </dgm:spPr>
      <dgm:t>
        <a:bodyPr/>
        <a:lstStyle/>
        <a:p>
          <a:endParaRPr lang="en-US"/>
        </a:p>
      </dgm:t>
    </dgm:pt>
    <dgm:pt modelId="{4961557D-95F0-4038-9186-9543D80CFD24}" type="pres">
      <dgm:prSet presAssocID="{38732F65-6E0A-456D-9377-939484D4E3CD}" presName="sibTrans" presStyleCnt="0"/>
      <dgm:spPr/>
    </dgm:pt>
    <dgm:pt modelId="{0EDC84F8-B565-4BC9-A82B-FA8BC98D24E8}" type="pres">
      <dgm:prSet presAssocID="{31364DA6-8B67-4612-B7DC-74498CEC6FB5}" presName="compositeNode" presStyleCnt="0">
        <dgm:presLayoutVars>
          <dgm:bulletEnabled val="1"/>
        </dgm:presLayoutVars>
      </dgm:prSet>
      <dgm:spPr/>
    </dgm:pt>
    <dgm:pt modelId="{FEA6B234-FDFD-4FE6-9639-1A6EA35D4E8F}" type="pres">
      <dgm:prSet presAssocID="{31364DA6-8B67-4612-B7DC-74498CEC6FB5}" presName="image" presStyleLbl="fgImgPlace1" presStyleIdx="2" presStyleCnt="3" custLinFactX="15942" custLinFactNeighborX="100000" custLinFactNeighborY="-15395"/>
      <dgm:spPr>
        <a:xfrm>
          <a:off x="3897406" y="176587"/>
          <a:ext cx="531687" cy="531687"/>
        </a:xfrm>
        <a:prstGeom prst="rect">
          <a:avLst/>
        </a:prstGeom>
        <a:blipFill rotWithShape="1">
          <a:blip xmlns:r="http://schemas.openxmlformats.org/officeDocument/2006/relationships" r:embed="rId3">
            <a:duotone>
              <a:prstClr val="black"/>
              <a:schemeClr val="accent6">
                <a:tint val="45000"/>
                <a:satMod val="400000"/>
              </a:schemeClr>
            </a:duotone>
          </a:blip>
          <a:stretch>
            <a:fillRect/>
          </a:stretch>
        </a:blipFill>
        <a:ln w="12700" cap="flat" cmpd="sng" algn="ctr">
          <a:noFill/>
          <a:prstDash val="solid"/>
          <a:miter lim="800000"/>
        </a:ln>
        <a:effectLst/>
      </dgm:spPr>
    </dgm:pt>
    <dgm:pt modelId="{0C78C663-E892-486C-95C3-12C52E18D2E9}" type="pres">
      <dgm:prSet presAssocID="{31364DA6-8B67-4612-B7DC-74498CEC6FB5}" presName="childNode" presStyleLbl="node1" presStyleIdx="2" presStyleCnt="3" custScaleX="100411" custScaleY="79991">
        <dgm:presLayoutVars>
          <dgm:bulletEnabled val="1"/>
        </dgm:presLayoutVars>
      </dgm:prSet>
      <dgm:spPr>
        <a:prstGeom prst="rect">
          <a:avLst/>
        </a:prstGeom>
      </dgm:spPr>
      <dgm:t>
        <a:bodyPr/>
        <a:lstStyle/>
        <a:p>
          <a:endParaRPr lang="en-US"/>
        </a:p>
      </dgm:t>
    </dgm:pt>
    <dgm:pt modelId="{14D309A6-FA4A-43C2-8EDD-E7D3D9393579}" type="pres">
      <dgm:prSet presAssocID="{31364DA6-8B67-4612-B7DC-74498CEC6FB5}" presName="parentNode" presStyleLbl="revTx" presStyleIdx="2" presStyleCnt="3">
        <dgm:presLayoutVars>
          <dgm:chMax val="0"/>
          <dgm:bulletEnabled val="1"/>
        </dgm:presLayoutVars>
      </dgm:prSet>
      <dgm:spPr>
        <a:prstGeom prst="rect">
          <a:avLst/>
        </a:prstGeom>
      </dgm:spPr>
      <dgm:t>
        <a:bodyPr/>
        <a:lstStyle/>
        <a:p>
          <a:endParaRPr lang="en-US"/>
        </a:p>
      </dgm:t>
    </dgm:pt>
  </dgm:ptLst>
  <dgm:cxnLst>
    <dgm:cxn modelId="{086C6991-7B2F-41CD-A112-E39689E40AC0}" srcId="{31364DA6-8B67-4612-B7DC-74498CEC6FB5}" destId="{99E0CE54-127F-43CF-9E5B-75D308022A12}" srcOrd="1" destOrd="0" parTransId="{B4F0F76A-2521-4999-93CE-57C030C9B363}" sibTransId="{C9B949BE-BC0A-4FB5-8D5A-9BA3CF9B82FA}"/>
    <dgm:cxn modelId="{60CDB533-65D5-47FC-A21F-335515F8634A}" type="presOf" srcId="{CA276179-03B9-4A75-860F-7AE6D1B86A47}" destId="{0C78C663-E892-486C-95C3-12C52E18D2E9}" srcOrd="0" destOrd="3" presId="urn:microsoft.com/office/officeart/2005/8/layout/hList2#1"/>
    <dgm:cxn modelId="{F6868CBB-1094-43DC-A5EB-7F45434F2676}" type="presOf" srcId="{89DCC840-BF61-4ED0-ACA5-9EC0A0BFE295}" destId="{DFC8C81A-9FAA-4914-943F-C8935592BAA7}" srcOrd="0" destOrd="0" presId="urn:microsoft.com/office/officeart/2005/8/layout/hList2#1"/>
    <dgm:cxn modelId="{E2171D0C-D25A-42D5-9D26-86543470A03E}" type="presOf" srcId="{E807D772-AC6F-45E5-B890-C12AE4822AF4}" destId="{81A22578-7E79-41D3-9434-8B38E724555F}" srcOrd="0" destOrd="0" presId="urn:microsoft.com/office/officeart/2005/8/layout/hList2#1"/>
    <dgm:cxn modelId="{585258B8-BA01-471D-996B-0ADF82021E17}" type="presOf" srcId="{6CA02E3C-5F5E-4CDF-81D2-0465BFA703AB}" destId="{3425984F-2F80-4348-A933-EF81E251EBD4}" srcOrd="0" destOrd="1" presId="urn:microsoft.com/office/officeart/2005/8/layout/hList2#1"/>
    <dgm:cxn modelId="{A0A51767-AAC2-436F-A3C9-09331BB7F209}" type="presOf" srcId="{A0BD097B-67F8-441E-9C64-9EC85BA433A4}" destId="{DFC8C81A-9FAA-4914-943F-C8935592BAA7}" srcOrd="0" destOrd="2" presId="urn:microsoft.com/office/officeart/2005/8/layout/hList2#1"/>
    <dgm:cxn modelId="{9340758A-A792-4B93-AE6D-5C7EA287DFB9}" srcId="{E7257AFA-096D-451F-884C-2F9F78E05183}" destId="{89DCC840-BF61-4ED0-ACA5-9EC0A0BFE295}" srcOrd="0" destOrd="0" parTransId="{196AA502-1AD7-4E38-8E5F-CE00C3F18DB1}" sibTransId="{C3F0F76E-3773-472A-813C-3AF20BE277DA}"/>
    <dgm:cxn modelId="{5C792864-CCE1-49CC-BD68-17E86F1DFBDB}" type="presOf" srcId="{E7257AFA-096D-451F-884C-2F9F78E05183}" destId="{81587068-DA93-4D2F-BD63-644ED7A01059}" srcOrd="0" destOrd="0" presId="urn:microsoft.com/office/officeart/2005/8/layout/hList2#1"/>
    <dgm:cxn modelId="{DECDAE2D-BF4F-4493-A8D4-B51B67F98981}" type="presOf" srcId="{73D0C037-389E-4495-95D3-73AC29431F5D}" destId="{0C78C663-E892-486C-95C3-12C52E18D2E9}" srcOrd="0" destOrd="0" presId="urn:microsoft.com/office/officeart/2005/8/layout/hList2#1"/>
    <dgm:cxn modelId="{AD0BA193-83CC-4782-825C-8BBA6DDE0219}" srcId="{E807D772-AC6F-45E5-B890-C12AE4822AF4}" destId="{E7257AFA-096D-451F-884C-2F9F78E05183}" srcOrd="1" destOrd="0" parTransId="{A7AA5298-18C2-4C8E-BF4D-49A405AAE982}" sibTransId="{38732F65-6E0A-456D-9377-939484D4E3CD}"/>
    <dgm:cxn modelId="{93CEA76F-D23B-46EB-BC3F-81C41D7EA52D}" srcId="{E807D772-AC6F-45E5-B890-C12AE4822AF4}" destId="{752FF4FF-3351-40D0-9C99-A743383C7E79}" srcOrd="0" destOrd="0" parTransId="{46CCB24E-D836-45D4-BFDB-7EBDEC925256}" sibTransId="{1DA56741-2012-4519-BBFC-07B0A4A2D813}"/>
    <dgm:cxn modelId="{8A57B28A-1295-4E1F-9638-C87FBAAA06A5}" type="presOf" srcId="{752FF4FF-3351-40D0-9C99-A743383C7E79}" destId="{C680AE40-6734-4ADD-B8C0-087165BB8167}" srcOrd="0" destOrd="0" presId="urn:microsoft.com/office/officeart/2005/8/layout/hList2#1"/>
    <dgm:cxn modelId="{F27A322F-1FF7-41D9-9552-04889FC7801A}" type="presOf" srcId="{99E0CE54-127F-43CF-9E5B-75D308022A12}" destId="{0C78C663-E892-486C-95C3-12C52E18D2E9}" srcOrd="0" destOrd="1" presId="urn:microsoft.com/office/officeart/2005/8/layout/hList2#1"/>
    <dgm:cxn modelId="{200570D5-BEB7-4EC7-8C88-E554C1D38623}" srcId="{31364DA6-8B67-4612-B7DC-74498CEC6FB5}" destId="{A52D593B-B08B-48F1-ABF3-BC0BEE2089C1}" srcOrd="6" destOrd="0" parTransId="{21F347CD-2DE1-4775-A2BE-B54132071729}" sibTransId="{3C8BBD3A-DEC2-4B46-9D54-27F9DEE55749}"/>
    <dgm:cxn modelId="{7744BC47-F622-4CC9-8E13-FE6FCDA8E5B2}" srcId="{E7257AFA-096D-451F-884C-2F9F78E05183}" destId="{A0BD097B-67F8-441E-9C64-9EC85BA433A4}" srcOrd="2" destOrd="0" parTransId="{799739D5-4E85-4B5A-B070-820ED94B18F2}" sibTransId="{90261AB3-2FBD-4206-AE77-9C37D8B4BAA5}"/>
    <dgm:cxn modelId="{93A5B12B-48B4-4262-89DF-2E9E211FCCD9}" srcId="{E807D772-AC6F-45E5-B890-C12AE4822AF4}" destId="{31364DA6-8B67-4612-B7DC-74498CEC6FB5}" srcOrd="2" destOrd="0" parTransId="{2E7003B5-03AE-4FAC-8B3F-F09D27E38422}" sibTransId="{7630991C-216D-4E6A-B1B3-EE6507801E5D}"/>
    <dgm:cxn modelId="{45477986-9AF9-4F35-A01A-66A8A22BE19D}" srcId="{31364DA6-8B67-4612-B7DC-74498CEC6FB5}" destId="{CA276179-03B9-4A75-860F-7AE6D1B86A47}" srcOrd="3" destOrd="0" parTransId="{9FAF266F-4D53-4A21-84A4-485051078C39}" sibTransId="{D7C29186-76D6-4D16-B59C-A4040C1F2FF7}"/>
    <dgm:cxn modelId="{70A234BD-BA17-495F-95A9-09D75A828374}" type="presOf" srcId="{4D3BFA8A-BC75-421B-B73F-A569CE1CC892}" destId="{3425984F-2F80-4348-A933-EF81E251EBD4}" srcOrd="0" destOrd="2" presId="urn:microsoft.com/office/officeart/2005/8/layout/hList2#1"/>
    <dgm:cxn modelId="{EF053F5D-082E-4E06-902A-77BDB6156553}" type="presOf" srcId="{02B6CA9D-85D9-45E1-94FD-59410902ADCF}" destId="{0C78C663-E892-486C-95C3-12C52E18D2E9}" srcOrd="0" destOrd="2" presId="urn:microsoft.com/office/officeart/2005/8/layout/hList2#1"/>
    <dgm:cxn modelId="{12DE72BE-015C-4BD7-9E73-28381C2EF5A7}" srcId="{E7257AFA-096D-451F-884C-2F9F78E05183}" destId="{B081D919-465F-406A-B4EC-739D35B627A3}" srcOrd="3" destOrd="0" parTransId="{F319360E-4874-4E29-A773-D0344EBC4536}" sibTransId="{9E35AC48-CFF9-46E4-BE3C-46E2EB31C36D}"/>
    <dgm:cxn modelId="{5B044245-E3E0-43C2-964D-F9E106FDECF7}" srcId="{31364DA6-8B67-4612-B7DC-74498CEC6FB5}" destId="{73D0C037-389E-4495-95D3-73AC29431F5D}" srcOrd="0" destOrd="0" parTransId="{7581A92E-E3E4-4663-B5F2-8038921ABAC1}" sibTransId="{DFD7F613-0A24-4247-85CB-A19D6B556DA3}"/>
    <dgm:cxn modelId="{0FD1A91E-E05D-4896-9179-541756711005}" srcId="{31364DA6-8B67-4612-B7DC-74498CEC6FB5}" destId="{02B6CA9D-85D9-45E1-94FD-59410902ADCF}" srcOrd="2" destOrd="0" parTransId="{5C92201B-4D0F-439A-9EED-EACFFC170EB3}" sibTransId="{B8EA2558-8113-4B95-882D-65C39954F6E3}"/>
    <dgm:cxn modelId="{7139F493-A238-43B3-86EB-170393E51633}" srcId="{E7257AFA-096D-451F-884C-2F9F78E05183}" destId="{0BFAC838-F33A-4629-8EB0-8BF6F98F4565}" srcOrd="1" destOrd="0" parTransId="{87CA7A79-D633-4C56-B8CC-C71EF884E3C5}" sibTransId="{BBF80551-4A01-4386-B13D-B7B36B8247C8}"/>
    <dgm:cxn modelId="{BF5C4DD1-2FD2-441E-A872-3848E1858D96}" srcId="{31364DA6-8B67-4612-B7DC-74498CEC6FB5}" destId="{91A24528-817F-4D45-8F12-54CA152DF3E6}" srcOrd="4" destOrd="0" parTransId="{905A610C-2670-4846-A174-73BE58DDB836}" sibTransId="{419270CA-53BB-4B0C-9B02-D4668735F482}"/>
    <dgm:cxn modelId="{6C2E8CC4-6C3F-4AEA-B3D4-ADBB043B60FB}" type="presOf" srcId="{31364DA6-8B67-4612-B7DC-74498CEC6FB5}" destId="{14D309A6-FA4A-43C2-8EDD-E7D3D9393579}" srcOrd="0" destOrd="0" presId="urn:microsoft.com/office/officeart/2005/8/layout/hList2#1"/>
    <dgm:cxn modelId="{55685C7A-3967-4025-88AA-F0F7BA0028E0}" type="presOf" srcId="{F3505AF4-B750-4F5A-8D75-711A11AD20BE}" destId="{3425984F-2F80-4348-A933-EF81E251EBD4}" srcOrd="0" destOrd="0" presId="urn:microsoft.com/office/officeart/2005/8/layout/hList2#1"/>
    <dgm:cxn modelId="{72BF790E-B5FA-49A7-8C7F-C5403933D204}" type="presOf" srcId="{A52D593B-B08B-48F1-ABF3-BC0BEE2089C1}" destId="{0C78C663-E892-486C-95C3-12C52E18D2E9}" srcOrd="0" destOrd="6" presId="urn:microsoft.com/office/officeart/2005/8/layout/hList2#1"/>
    <dgm:cxn modelId="{AC563F15-CB03-4CD6-8136-C7AEE4F46AEE}" type="presOf" srcId="{91A24528-817F-4D45-8F12-54CA152DF3E6}" destId="{0C78C663-E892-486C-95C3-12C52E18D2E9}" srcOrd="0" destOrd="4" presId="urn:microsoft.com/office/officeart/2005/8/layout/hList2#1"/>
    <dgm:cxn modelId="{7ED601AB-C5CF-4674-83CC-B686155C2094}" type="presOf" srcId="{782E6C56-1AEC-4CA6-B352-E9288687E95E}" destId="{3425984F-2F80-4348-A933-EF81E251EBD4}" srcOrd="0" destOrd="3" presId="urn:microsoft.com/office/officeart/2005/8/layout/hList2#1"/>
    <dgm:cxn modelId="{FF1B04BA-4108-4ED1-8CA7-7DDF9ECDC053}" srcId="{752FF4FF-3351-40D0-9C99-A743383C7E79}" destId="{4D3BFA8A-BC75-421B-B73F-A569CE1CC892}" srcOrd="2" destOrd="0" parTransId="{9F6A416A-4F11-4452-B9A6-0D03BD488751}" sibTransId="{6FA7D041-E460-4F51-BE13-CC2C9A362449}"/>
    <dgm:cxn modelId="{08FD7333-06E5-447C-8A6F-F60087987A1F}" type="presOf" srcId="{0BFAC838-F33A-4629-8EB0-8BF6F98F4565}" destId="{DFC8C81A-9FAA-4914-943F-C8935592BAA7}" srcOrd="0" destOrd="1" presId="urn:microsoft.com/office/officeart/2005/8/layout/hList2#1"/>
    <dgm:cxn modelId="{524896FA-DE5A-4852-8575-C5932AAFFE11}" type="presOf" srcId="{B081D919-465F-406A-B4EC-739D35B627A3}" destId="{DFC8C81A-9FAA-4914-943F-C8935592BAA7}" srcOrd="0" destOrd="3" presId="urn:microsoft.com/office/officeart/2005/8/layout/hList2#1"/>
    <dgm:cxn modelId="{58698916-04B8-41AD-ABF5-02E926D2ADAA}" srcId="{752FF4FF-3351-40D0-9C99-A743383C7E79}" destId="{F3505AF4-B750-4F5A-8D75-711A11AD20BE}" srcOrd="0" destOrd="0" parTransId="{4A365D10-CA64-4076-A222-9FE3D26E113F}" sibTransId="{A465E9A0-3394-4767-B3F9-C23F854A1442}"/>
    <dgm:cxn modelId="{07CDB224-D506-437C-8926-1F934AE2D6F5}" srcId="{752FF4FF-3351-40D0-9C99-A743383C7E79}" destId="{782E6C56-1AEC-4CA6-B352-E9288687E95E}" srcOrd="3" destOrd="0" parTransId="{6B33C4DF-4DE3-47FB-86B6-A6F8B40980FB}" sibTransId="{EE3E9E60-D46C-466E-B10C-2DDE64B232B9}"/>
    <dgm:cxn modelId="{20094435-E958-4A43-A8C3-27635AB73A6A}" srcId="{752FF4FF-3351-40D0-9C99-A743383C7E79}" destId="{6CA02E3C-5F5E-4CDF-81D2-0465BFA703AB}" srcOrd="1" destOrd="0" parTransId="{4024354B-F224-4892-966F-F09D95CD1361}" sibTransId="{3573693C-AC60-45D4-98D1-B8D09DD4F326}"/>
    <dgm:cxn modelId="{1919CE6A-1796-4ADF-A914-7F3DD43F33E0}" type="presOf" srcId="{517484BB-2526-46D2-BEC7-A7BBAA29D5AA}" destId="{0C78C663-E892-486C-95C3-12C52E18D2E9}" srcOrd="0" destOrd="5" presId="urn:microsoft.com/office/officeart/2005/8/layout/hList2#1"/>
    <dgm:cxn modelId="{E3E972EB-F88C-4BB8-9351-B6F9CEE5F66A}" srcId="{31364DA6-8B67-4612-B7DC-74498CEC6FB5}" destId="{517484BB-2526-46D2-BEC7-A7BBAA29D5AA}" srcOrd="5" destOrd="0" parTransId="{11D6536A-54C6-4EC7-97B2-21C1B395847D}" sibTransId="{0FD880CC-B33A-4909-827A-3F9EEA414E31}"/>
    <dgm:cxn modelId="{257F2147-7AD4-47D7-AAD4-A300E51FDD3E}" type="presParOf" srcId="{81A22578-7E79-41D3-9434-8B38E724555F}" destId="{6635FC90-0862-4065-B567-B58B3B055DE6}" srcOrd="0" destOrd="0" presId="urn:microsoft.com/office/officeart/2005/8/layout/hList2#1"/>
    <dgm:cxn modelId="{F21FFB6F-7CE3-4248-AEB2-B04211D293B7}" type="presParOf" srcId="{6635FC90-0862-4065-B567-B58B3B055DE6}" destId="{C9C5470C-9808-4C61-9D66-8D993DF63356}" srcOrd="0" destOrd="0" presId="urn:microsoft.com/office/officeart/2005/8/layout/hList2#1"/>
    <dgm:cxn modelId="{30D468EE-D303-40D3-BB23-59CD17086B61}" type="presParOf" srcId="{6635FC90-0862-4065-B567-B58B3B055DE6}" destId="{3425984F-2F80-4348-A933-EF81E251EBD4}" srcOrd="1" destOrd="0" presId="urn:microsoft.com/office/officeart/2005/8/layout/hList2#1"/>
    <dgm:cxn modelId="{E0E38F40-B4A6-4983-9BD5-25B2DAFFC110}" type="presParOf" srcId="{6635FC90-0862-4065-B567-B58B3B055DE6}" destId="{C680AE40-6734-4ADD-B8C0-087165BB8167}" srcOrd="2" destOrd="0" presId="urn:microsoft.com/office/officeart/2005/8/layout/hList2#1"/>
    <dgm:cxn modelId="{514A913F-8FDD-4097-85B2-DE25D7B92A8F}" type="presParOf" srcId="{81A22578-7E79-41D3-9434-8B38E724555F}" destId="{DB9F9D27-4806-49D9-B5D6-442C6ACC02A5}" srcOrd="1" destOrd="0" presId="urn:microsoft.com/office/officeart/2005/8/layout/hList2#1"/>
    <dgm:cxn modelId="{9154DAB5-5F82-423E-BCE3-B5D713081FC6}" type="presParOf" srcId="{81A22578-7E79-41D3-9434-8B38E724555F}" destId="{C3BD9475-895B-4032-BCB8-158FDFC13814}" srcOrd="2" destOrd="0" presId="urn:microsoft.com/office/officeart/2005/8/layout/hList2#1"/>
    <dgm:cxn modelId="{8EDC9284-004D-4930-A659-D872B9833014}" type="presParOf" srcId="{C3BD9475-895B-4032-BCB8-158FDFC13814}" destId="{9EC2BAEF-2927-43AC-904B-2AE368FB9802}" srcOrd="0" destOrd="0" presId="urn:microsoft.com/office/officeart/2005/8/layout/hList2#1"/>
    <dgm:cxn modelId="{5CB21E17-9B92-43E3-8C4A-C2E6A2E5F5D7}" type="presParOf" srcId="{C3BD9475-895B-4032-BCB8-158FDFC13814}" destId="{DFC8C81A-9FAA-4914-943F-C8935592BAA7}" srcOrd="1" destOrd="0" presId="urn:microsoft.com/office/officeart/2005/8/layout/hList2#1"/>
    <dgm:cxn modelId="{E244B68D-E4FD-4A1E-915D-F7CD65EB4AE2}" type="presParOf" srcId="{C3BD9475-895B-4032-BCB8-158FDFC13814}" destId="{81587068-DA93-4D2F-BD63-644ED7A01059}" srcOrd="2" destOrd="0" presId="urn:microsoft.com/office/officeart/2005/8/layout/hList2#1"/>
    <dgm:cxn modelId="{67C2430A-B386-49BA-B12E-40885FE43081}" type="presParOf" srcId="{81A22578-7E79-41D3-9434-8B38E724555F}" destId="{4961557D-95F0-4038-9186-9543D80CFD24}" srcOrd="3" destOrd="0" presId="urn:microsoft.com/office/officeart/2005/8/layout/hList2#1"/>
    <dgm:cxn modelId="{F9054A08-B25C-4509-9571-58F0B3713112}" type="presParOf" srcId="{81A22578-7E79-41D3-9434-8B38E724555F}" destId="{0EDC84F8-B565-4BC9-A82B-FA8BC98D24E8}" srcOrd="4" destOrd="0" presId="urn:microsoft.com/office/officeart/2005/8/layout/hList2#1"/>
    <dgm:cxn modelId="{D59E19D7-9A05-448A-9A74-3C7A65F60B4D}" type="presParOf" srcId="{0EDC84F8-B565-4BC9-A82B-FA8BC98D24E8}" destId="{FEA6B234-FDFD-4FE6-9639-1A6EA35D4E8F}" srcOrd="0" destOrd="0" presId="urn:microsoft.com/office/officeart/2005/8/layout/hList2#1"/>
    <dgm:cxn modelId="{7B1A185C-F05D-440A-902C-0CAF1338A467}" type="presParOf" srcId="{0EDC84F8-B565-4BC9-A82B-FA8BC98D24E8}" destId="{0C78C663-E892-486C-95C3-12C52E18D2E9}" srcOrd="1" destOrd="0" presId="urn:microsoft.com/office/officeart/2005/8/layout/hList2#1"/>
    <dgm:cxn modelId="{E80EBA3D-73FF-45A6-91D8-0AE1722B0B5D}" type="presParOf" srcId="{0EDC84F8-B565-4BC9-A82B-FA8BC98D24E8}" destId="{14D309A6-FA4A-43C2-8EDD-E7D3D9393579}" srcOrd="2" destOrd="0" presId="urn:microsoft.com/office/officeart/2005/8/layout/h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3E3059-D3D8-467E-9B9A-C9945F875859}">
      <dsp:nvSpPr>
        <dsp:cNvPr id="0" name=""/>
        <dsp:cNvSpPr/>
      </dsp:nvSpPr>
      <dsp:spPr>
        <a:xfrm rot="16200000">
          <a:off x="339608" y="-339608"/>
          <a:ext cx="1578604" cy="2257821"/>
        </a:xfrm>
        <a:prstGeom prst="round1Rect">
          <a:avLst/>
        </a:prstGeom>
        <a:solidFill>
          <a:schemeClr val="accent3">
            <a:lumMod val="25000"/>
            <a:lumOff val="75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Economic Development</a:t>
          </a:r>
        </a:p>
      </dsp:txBody>
      <dsp:txXfrm rot="16200000">
        <a:off x="536933" y="-536933"/>
        <a:ext cx="1183953" cy="2257821"/>
      </dsp:txXfrm>
    </dsp:sp>
    <dsp:sp modelId="{D8331698-F8EA-4722-B982-4CA065162C51}">
      <dsp:nvSpPr>
        <dsp:cNvPr id="0" name=""/>
        <dsp:cNvSpPr/>
      </dsp:nvSpPr>
      <dsp:spPr>
        <a:xfrm>
          <a:off x="2257821" y="0"/>
          <a:ext cx="2257821" cy="1578604"/>
        </a:xfrm>
        <a:prstGeom prst="round1Rect">
          <a:avLst/>
        </a:prstGeom>
        <a:solidFill>
          <a:schemeClr val="accent4">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Social Justice</a:t>
          </a:r>
        </a:p>
      </dsp:txBody>
      <dsp:txXfrm>
        <a:off x="2257821" y="0"/>
        <a:ext cx="2257821" cy="1183953"/>
      </dsp:txXfrm>
    </dsp:sp>
    <dsp:sp modelId="{CC3F867B-03E9-475F-9393-8F591998CE36}">
      <dsp:nvSpPr>
        <dsp:cNvPr id="0" name=""/>
        <dsp:cNvSpPr/>
      </dsp:nvSpPr>
      <dsp:spPr>
        <a:xfrm rot="10800000">
          <a:off x="0" y="1578604"/>
          <a:ext cx="2257821" cy="1578604"/>
        </a:xfrm>
        <a:prstGeom prst="round1Rect">
          <a:avLst/>
        </a:prstGeom>
        <a:solidFill>
          <a:schemeClr val="accent4">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Labour Peace</a:t>
          </a:r>
        </a:p>
      </dsp:txBody>
      <dsp:txXfrm rot="10800000">
        <a:off x="0" y="1973255"/>
        <a:ext cx="2257821" cy="1183953"/>
      </dsp:txXfrm>
    </dsp:sp>
    <dsp:sp modelId="{C127E22F-B87D-4E6E-BBD5-A51B724160BB}">
      <dsp:nvSpPr>
        <dsp:cNvPr id="0" name=""/>
        <dsp:cNvSpPr/>
      </dsp:nvSpPr>
      <dsp:spPr>
        <a:xfrm rot="5400000">
          <a:off x="2597429" y="1238995"/>
          <a:ext cx="1578604" cy="2257821"/>
        </a:xfrm>
        <a:prstGeom prst="round1Rect">
          <a:avLst/>
        </a:prstGeom>
        <a:solidFill>
          <a:schemeClr val="accen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Workplace Democratisation</a:t>
          </a:r>
        </a:p>
      </dsp:txBody>
      <dsp:txXfrm rot="5400000">
        <a:off x="2794754" y="1436320"/>
        <a:ext cx="1183953" cy="2257821"/>
      </dsp:txXfrm>
    </dsp:sp>
    <dsp:sp modelId="{E58B169E-85D1-4028-BF9E-E7EA775846FD}">
      <dsp:nvSpPr>
        <dsp:cNvPr id="0" name=""/>
        <dsp:cNvSpPr/>
      </dsp:nvSpPr>
      <dsp:spPr>
        <a:xfrm>
          <a:off x="1580474" y="1183953"/>
          <a:ext cx="1354692" cy="789302"/>
        </a:xfrm>
        <a:prstGeom prst="roundRect">
          <a:avLst/>
        </a:prstGeom>
        <a:solidFill>
          <a:schemeClr val="accent2">
            <a:lumMod val="60000"/>
            <a:lumOff val="4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ZA" sz="2000" b="1" kern="1200" dirty="0">
              <a:solidFill>
                <a:schemeClr val="tx1"/>
              </a:solidFill>
              <a:latin typeface="Arial Narrow" panose="020B0606020202030204" pitchFamily="34" charset="0"/>
            </a:rPr>
            <a:t>Labour Relations Act</a:t>
          </a:r>
        </a:p>
      </dsp:txBody>
      <dsp:txXfrm>
        <a:off x="1580474" y="1183953"/>
        <a:ext cx="1354692" cy="78930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2B814F-B6F6-45D7-886A-AEDE88D54A74}">
      <dsp:nvSpPr>
        <dsp:cNvPr id="0" name=""/>
        <dsp:cNvSpPr/>
      </dsp:nvSpPr>
      <dsp:spPr>
        <a:xfrm>
          <a:off x="0" y="558899"/>
          <a:ext cx="2657078" cy="159424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Conciliate and arbitrate workplace disputes</a:t>
          </a:r>
          <a:endParaRPr lang="en-ZA" sz="2000" b="1" kern="1200" dirty="0">
            <a:solidFill>
              <a:schemeClr val="tx1"/>
            </a:solidFill>
            <a:latin typeface="Arial Narrow" panose="020B0606020202030204" pitchFamily="34" charset="0"/>
          </a:endParaRPr>
        </a:p>
      </dsp:txBody>
      <dsp:txXfrm>
        <a:off x="0" y="558899"/>
        <a:ext cx="2657078" cy="1594246"/>
      </dsp:txXfrm>
    </dsp:sp>
    <dsp:sp modelId="{F3CEF778-EB35-498E-953B-EF2936128528}">
      <dsp:nvSpPr>
        <dsp:cNvPr id="0" name=""/>
        <dsp:cNvSpPr/>
      </dsp:nvSpPr>
      <dsp:spPr>
        <a:xfrm>
          <a:off x="2922785" y="558899"/>
          <a:ext cx="2657078" cy="1594246"/>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Assist with the establishment of workplace forums</a:t>
          </a:r>
        </a:p>
      </dsp:txBody>
      <dsp:txXfrm>
        <a:off x="2922785" y="558899"/>
        <a:ext cx="2657078" cy="1594246"/>
      </dsp:txXfrm>
    </dsp:sp>
    <dsp:sp modelId="{07185FBD-40BE-41BB-887E-16DFFF37C4E3}">
      <dsp:nvSpPr>
        <dsp:cNvPr id="0" name=""/>
        <dsp:cNvSpPr/>
      </dsp:nvSpPr>
      <dsp:spPr>
        <a:xfrm>
          <a:off x="5845571" y="558899"/>
          <a:ext cx="2657078" cy="1594246"/>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Compile and publish statistics and information about its activities</a:t>
          </a:r>
        </a:p>
      </dsp:txBody>
      <dsp:txXfrm>
        <a:off x="5845571" y="558899"/>
        <a:ext cx="2657078" cy="1594246"/>
      </dsp:txXfrm>
    </dsp:sp>
    <dsp:sp modelId="{BDB2AC06-4BB0-4925-9963-675332290D07}">
      <dsp:nvSpPr>
        <dsp:cNvPr id="0" name=""/>
        <dsp:cNvSpPr/>
      </dsp:nvSpPr>
      <dsp:spPr>
        <a:xfrm>
          <a:off x="1461392" y="2418853"/>
          <a:ext cx="2657078" cy="1594246"/>
        </a:xfrm>
        <a:prstGeom prst="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Administer the Essential Services Committee</a:t>
          </a:r>
        </a:p>
      </dsp:txBody>
      <dsp:txXfrm>
        <a:off x="1461392" y="2418853"/>
        <a:ext cx="2657078" cy="1594246"/>
      </dsp:txXfrm>
    </dsp:sp>
    <dsp:sp modelId="{DED29592-BBAC-42E9-8DCD-B44E85063B9F}">
      <dsp:nvSpPr>
        <dsp:cNvPr id="0" name=""/>
        <dsp:cNvSpPr/>
      </dsp:nvSpPr>
      <dsp:spPr>
        <a:xfrm>
          <a:off x="4384178" y="2418853"/>
          <a:ext cx="2657078" cy="1594246"/>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chemeClr val="tx1"/>
              </a:solidFill>
              <a:latin typeface="Arial Narrow" panose="020B0606020202030204" pitchFamily="34" charset="0"/>
            </a:rPr>
            <a:t>Consider applications for accreditation and subsidies of bargaining councils and private agencies</a:t>
          </a:r>
        </a:p>
      </dsp:txBody>
      <dsp:txXfrm>
        <a:off x="4384178" y="2418853"/>
        <a:ext cx="2657078" cy="159424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3A8977-B980-45F2-8F69-275B2D45D6EE}">
      <dsp:nvSpPr>
        <dsp:cNvPr id="0" name=""/>
        <dsp:cNvSpPr/>
      </dsp:nvSpPr>
      <dsp:spPr>
        <a:xfrm>
          <a:off x="751600" y="483"/>
          <a:ext cx="2288417" cy="137305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Supervise ballots for unions and employer </a:t>
          </a:r>
          <a:r>
            <a:rPr lang="en-ZA" sz="1300" b="1" kern="1200" noProof="0" dirty="0">
              <a:solidFill>
                <a:schemeClr val="tx1"/>
              </a:solidFill>
              <a:latin typeface="Arial Narrow" panose="020B0606020202030204" pitchFamily="34" charset="0"/>
            </a:rPr>
            <a:t>organisations</a:t>
          </a:r>
        </a:p>
      </dsp:txBody>
      <dsp:txXfrm>
        <a:off x="751600" y="483"/>
        <a:ext cx="2288417" cy="1373050"/>
      </dsp:txXfrm>
    </dsp:sp>
    <dsp:sp modelId="{F3F96D1E-A316-49E1-837C-413F1283AA5C}">
      <dsp:nvSpPr>
        <dsp:cNvPr id="0" name=""/>
        <dsp:cNvSpPr/>
      </dsp:nvSpPr>
      <dsp:spPr>
        <a:xfrm>
          <a:off x="3268859" y="483"/>
          <a:ext cx="2288417" cy="1373050"/>
        </a:xfrm>
        <a:prstGeom prst="rect">
          <a:avLst/>
        </a:prstGeom>
        <a:gradFill rotWithShape="0">
          <a:gsLst>
            <a:gs pos="0">
              <a:schemeClr val="accent3">
                <a:hueOff val="338825"/>
                <a:satOff val="12500"/>
                <a:lumOff val="-1838"/>
                <a:alphaOff val="0"/>
                <a:satMod val="103000"/>
                <a:lumMod val="102000"/>
                <a:tint val="94000"/>
              </a:schemeClr>
            </a:gs>
            <a:gs pos="50000">
              <a:schemeClr val="accent3">
                <a:hueOff val="338825"/>
                <a:satOff val="12500"/>
                <a:lumOff val="-1838"/>
                <a:alphaOff val="0"/>
                <a:satMod val="110000"/>
                <a:lumMod val="100000"/>
                <a:shade val="100000"/>
              </a:schemeClr>
            </a:gs>
            <a:gs pos="100000">
              <a:schemeClr val="accent3">
                <a:hueOff val="338825"/>
                <a:satOff val="12500"/>
                <a:lumOff val="-18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training and information relating to the primary objective of the LRA</a:t>
          </a:r>
          <a:endParaRPr lang="en-ZA" sz="1300" b="1" kern="1200" dirty="0">
            <a:solidFill>
              <a:schemeClr val="tx1"/>
            </a:solidFill>
            <a:latin typeface="Arial Narrow" panose="020B0606020202030204" pitchFamily="34" charset="0"/>
          </a:endParaRPr>
        </a:p>
      </dsp:txBody>
      <dsp:txXfrm>
        <a:off x="3268859" y="483"/>
        <a:ext cx="2288417" cy="1373050"/>
      </dsp:txXfrm>
    </dsp:sp>
    <dsp:sp modelId="{58F229B3-DE22-458A-B7C0-BE931ACEC7A9}">
      <dsp:nvSpPr>
        <dsp:cNvPr id="0" name=""/>
        <dsp:cNvSpPr/>
      </dsp:nvSpPr>
      <dsp:spPr>
        <a:xfrm>
          <a:off x="5786118" y="483"/>
          <a:ext cx="2288417" cy="1373050"/>
        </a:xfrm>
        <a:prstGeom prst="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Advise a party to a dispute about the procedures to follow</a:t>
          </a:r>
          <a:endParaRPr lang="en-ZA" sz="1300" b="1" kern="1200" dirty="0">
            <a:solidFill>
              <a:schemeClr val="tx1"/>
            </a:solidFill>
            <a:latin typeface="Arial Narrow" panose="020B0606020202030204" pitchFamily="34" charset="0"/>
          </a:endParaRPr>
        </a:p>
      </dsp:txBody>
      <dsp:txXfrm>
        <a:off x="5786118" y="483"/>
        <a:ext cx="2288417" cy="1373050"/>
      </dsp:txXfrm>
    </dsp:sp>
    <dsp:sp modelId="{41841BF3-EB53-4FF6-A419-FB844DD5BED0}">
      <dsp:nvSpPr>
        <dsp:cNvPr id="0" name=""/>
        <dsp:cNvSpPr/>
      </dsp:nvSpPr>
      <dsp:spPr>
        <a:xfrm>
          <a:off x="621263" y="1653727"/>
          <a:ext cx="2288417" cy="1373050"/>
        </a:xfrm>
        <a:prstGeom prst="rect">
          <a:avLst/>
        </a:prstGeom>
        <a:gradFill rotWithShape="0">
          <a:gsLst>
            <a:gs pos="0">
              <a:schemeClr val="accent3">
                <a:hueOff val="1016475"/>
                <a:satOff val="37500"/>
                <a:lumOff val="-5515"/>
                <a:alphaOff val="0"/>
                <a:satMod val="103000"/>
                <a:lumMod val="102000"/>
                <a:tint val="94000"/>
              </a:schemeClr>
            </a:gs>
            <a:gs pos="50000">
              <a:schemeClr val="accent3">
                <a:hueOff val="1016475"/>
                <a:satOff val="37500"/>
                <a:lumOff val="-5515"/>
                <a:alphaOff val="0"/>
                <a:satMod val="110000"/>
                <a:lumMod val="100000"/>
                <a:shade val="100000"/>
              </a:schemeClr>
            </a:gs>
            <a:gs pos="100000">
              <a:schemeClr val="accent3">
                <a:hueOff val="1016475"/>
                <a:satOff val="37500"/>
                <a:lumOff val="-5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Offer to resolve a dispute that has not been referred to the CCMA</a:t>
          </a:r>
          <a:endParaRPr lang="en-ZA" sz="1300" b="1" kern="1200" dirty="0">
            <a:solidFill>
              <a:schemeClr val="tx1"/>
            </a:solidFill>
            <a:latin typeface="Arial Narrow" panose="020B0606020202030204" pitchFamily="34" charset="0"/>
          </a:endParaRPr>
        </a:p>
      </dsp:txBody>
      <dsp:txXfrm>
        <a:off x="621263" y="1653727"/>
        <a:ext cx="2288417" cy="1373050"/>
      </dsp:txXfrm>
    </dsp:sp>
    <dsp:sp modelId="{0209C539-AB5B-4401-925B-6C4DC84BF9D0}">
      <dsp:nvSpPr>
        <dsp:cNvPr id="0" name=""/>
        <dsp:cNvSpPr/>
      </dsp:nvSpPr>
      <dsp:spPr>
        <a:xfrm>
          <a:off x="3138523" y="1653727"/>
          <a:ext cx="2288417" cy="1373050"/>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Publish guidelines on any aspect of the LRA and to make rules</a:t>
          </a:r>
          <a:endParaRPr lang="en-ZA" sz="1300" b="1" kern="1200" dirty="0">
            <a:solidFill>
              <a:schemeClr val="tx1"/>
            </a:solidFill>
            <a:latin typeface="Arial Narrow" panose="020B0606020202030204" pitchFamily="34" charset="0"/>
          </a:endParaRPr>
        </a:p>
      </dsp:txBody>
      <dsp:txXfrm>
        <a:off x="3138523" y="1653727"/>
        <a:ext cx="2288417" cy="1373050"/>
      </dsp:txXfrm>
    </dsp:sp>
    <dsp:sp modelId="{5E513399-440D-4F34-8ECC-0662C784B1E3}">
      <dsp:nvSpPr>
        <dsp:cNvPr id="0" name=""/>
        <dsp:cNvSpPr/>
      </dsp:nvSpPr>
      <dsp:spPr>
        <a:xfrm>
          <a:off x="5655782" y="1602375"/>
          <a:ext cx="2549090" cy="1475754"/>
        </a:xfrm>
        <a:prstGeom prst="rect">
          <a:avLst/>
        </a:prstGeom>
        <a:gradFill rotWithShape="0">
          <a:gsLst>
            <a:gs pos="0">
              <a:schemeClr val="accent3">
                <a:hueOff val="1694124"/>
                <a:satOff val="62500"/>
                <a:lumOff val="-9191"/>
                <a:alphaOff val="0"/>
                <a:satMod val="103000"/>
                <a:lumMod val="102000"/>
                <a:tint val="94000"/>
              </a:schemeClr>
            </a:gs>
            <a:gs pos="50000">
              <a:schemeClr val="accent3">
                <a:hueOff val="1694124"/>
                <a:satOff val="62500"/>
                <a:lumOff val="-9191"/>
                <a:alphaOff val="0"/>
                <a:satMod val="110000"/>
                <a:lumMod val="100000"/>
                <a:shade val="100000"/>
              </a:schemeClr>
            </a:gs>
            <a:gs pos="100000">
              <a:schemeClr val="accent3">
                <a:hueOff val="1694124"/>
                <a:satOff val="62500"/>
                <a:lumOff val="-919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training and advice on the establishment of collective bargaining structures, workplace restructuring, consultation processes, termination of employment, employment equity programmes and dispute prevention.</a:t>
          </a:r>
          <a:endParaRPr lang="en-ZA" sz="1300" b="1" kern="1200" dirty="0">
            <a:solidFill>
              <a:schemeClr val="tx1"/>
            </a:solidFill>
            <a:latin typeface="Arial Narrow" panose="020B0606020202030204" pitchFamily="34" charset="0"/>
          </a:endParaRPr>
        </a:p>
      </dsp:txBody>
      <dsp:txXfrm>
        <a:off x="5655782" y="1602375"/>
        <a:ext cx="2549090" cy="1475754"/>
      </dsp:txXfrm>
    </dsp:sp>
    <dsp:sp modelId="{DBBAC80A-2C0C-4A10-A5FA-0A7C8FA335A7}">
      <dsp:nvSpPr>
        <dsp:cNvPr id="0" name=""/>
        <dsp:cNvSpPr/>
      </dsp:nvSpPr>
      <dsp:spPr>
        <a:xfrm>
          <a:off x="751600" y="3306971"/>
          <a:ext cx="2288417" cy="1373050"/>
        </a:xfrm>
        <a:prstGeom prst="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Conduct and publish research </a:t>
          </a:r>
        </a:p>
      </dsp:txBody>
      <dsp:txXfrm>
        <a:off x="751600" y="3306971"/>
        <a:ext cx="2288417" cy="1373050"/>
      </dsp:txXfrm>
    </dsp:sp>
    <dsp:sp modelId="{F175DBB9-B43C-4296-973E-964151E06725}">
      <dsp:nvSpPr>
        <dsp:cNvPr id="0" name=""/>
        <dsp:cNvSpPr/>
      </dsp:nvSpPr>
      <dsp:spPr>
        <a:xfrm>
          <a:off x="3268859" y="3306971"/>
          <a:ext cx="2288417" cy="1373050"/>
        </a:xfrm>
        <a:prstGeom prst="rect">
          <a:avLst/>
        </a:prstGeom>
        <a:gradFill rotWithShape="0">
          <a:gsLst>
            <a:gs pos="0">
              <a:schemeClr val="accent3">
                <a:hueOff val="2371774"/>
                <a:satOff val="87500"/>
                <a:lumOff val="-12868"/>
                <a:alphaOff val="0"/>
                <a:satMod val="103000"/>
                <a:lumMod val="102000"/>
                <a:tint val="94000"/>
              </a:schemeClr>
            </a:gs>
            <a:gs pos="50000">
              <a:schemeClr val="accent3">
                <a:hueOff val="2371774"/>
                <a:satOff val="87500"/>
                <a:lumOff val="-12868"/>
                <a:alphaOff val="0"/>
                <a:satMod val="110000"/>
                <a:lumMod val="100000"/>
                <a:shade val="100000"/>
              </a:schemeClr>
            </a:gs>
            <a:gs pos="100000">
              <a:schemeClr val="accent3">
                <a:hueOff val="2371774"/>
                <a:satOff val="87500"/>
                <a:lumOff val="-128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Provide assistance of an administrative nature to an employee earning less than the BCEA threshold.</a:t>
          </a:r>
        </a:p>
      </dsp:txBody>
      <dsp:txXfrm>
        <a:off x="3268859" y="3306971"/>
        <a:ext cx="2288417" cy="1373050"/>
      </dsp:txXfrm>
    </dsp:sp>
    <dsp:sp modelId="{572D427A-981E-43D0-A716-19750B316117}">
      <dsp:nvSpPr>
        <dsp:cNvPr id="0" name=""/>
        <dsp:cNvSpPr/>
      </dsp:nvSpPr>
      <dsp:spPr>
        <a:xfrm>
          <a:off x="5786118" y="3306971"/>
          <a:ext cx="2288417" cy="1373050"/>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solidFill>
                <a:schemeClr val="tx1"/>
              </a:solidFill>
              <a:latin typeface="Arial Narrow" panose="020B0606020202030204" pitchFamily="34" charset="0"/>
            </a:rPr>
            <a:t>Determine fees that the CCMA can charge and regulate practice and procedure for conciliation and arbitration hearings.</a:t>
          </a:r>
        </a:p>
      </dsp:txBody>
      <dsp:txXfrm>
        <a:off x="5786118" y="3306971"/>
        <a:ext cx="2288417" cy="13730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B728A-6A6A-48D5-B724-F5B95F87D1DD}">
      <dsp:nvSpPr>
        <dsp:cNvPr id="0" name=""/>
        <dsp:cNvSpPr/>
      </dsp:nvSpPr>
      <dsp:spPr>
        <a:xfrm>
          <a:off x="807918" y="76259"/>
          <a:ext cx="3693038" cy="3803870"/>
        </a:xfrm>
        <a:prstGeom prst="ellipse">
          <a:avLst/>
        </a:prstGeom>
        <a:gradFill rotWithShape="0">
          <a:gsLst>
            <a:gs pos="0">
              <a:schemeClr val="accent5">
                <a:alpha val="50000"/>
                <a:hueOff val="0"/>
                <a:satOff val="0"/>
                <a:lumOff val="0"/>
                <a:alphaOff val="0"/>
                <a:lumMod val="110000"/>
                <a:satMod val="105000"/>
                <a:tint val="67000"/>
              </a:schemeClr>
            </a:gs>
            <a:gs pos="50000">
              <a:schemeClr val="accent5">
                <a:alpha val="50000"/>
                <a:hueOff val="0"/>
                <a:satOff val="0"/>
                <a:lumOff val="0"/>
                <a:alphaOff val="0"/>
                <a:lumMod val="105000"/>
                <a:satMod val="103000"/>
                <a:tint val="73000"/>
              </a:schemeClr>
            </a:gs>
            <a:gs pos="100000">
              <a:schemeClr val="accent5">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latin typeface="Arial Narrow" panose="020B0606020202030204" pitchFamily="34" charset="0"/>
            </a:rPr>
            <a:t>Vision</a:t>
          </a:r>
        </a:p>
        <a:p>
          <a:pPr lvl="0" algn="ctr" defTabSz="1066800">
            <a:lnSpc>
              <a:spcPct val="90000"/>
            </a:lnSpc>
            <a:spcBef>
              <a:spcPct val="0"/>
            </a:spcBef>
            <a:spcAft>
              <a:spcPct val="35000"/>
            </a:spcAft>
          </a:pPr>
          <a:r>
            <a:rPr lang="en-US" sz="1600" kern="1200" dirty="0">
              <a:latin typeface="Arial Narrow" panose="020B0606020202030204" pitchFamily="34" charset="0"/>
            </a:rPr>
            <a:t>A world-class institution that promotes </a:t>
          </a:r>
          <a:r>
            <a:rPr lang="en-US" sz="1600" kern="1200" dirty="0" err="1">
              <a:latin typeface="Arial Narrow" panose="020B0606020202030204" pitchFamily="34" charset="0"/>
            </a:rPr>
            <a:t>labour</a:t>
          </a:r>
          <a:r>
            <a:rPr lang="en-US" sz="1600" kern="1200" dirty="0">
              <a:latin typeface="Arial Narrow" panose="020B0606020202030204" pitchFamily="34" charset="0"/>
            </a:rPr>
            <a:t> market stability, social justice and job security. </a:t>
          </a:r>
        </a:p>
      </dsp:txBody>
      <dsp:txXfrm>
        <a:off x="807918" y="76259"/>
        <a:ext cx="3693038" cy="3803870"/>
      </dsp:txXfrm>
    </dsp:sp>
    <dsp:sp modelId="{38BCA4D9-E304-4F58-A766-A6422CCED4EC}">
      <dsp:nvSpPr>
        <dsp:cNvPr id="0" name=""/>
        <dsp:cNvSpPr/>
      </dsp:nvSpPr>
      <dsp:spPr>
        <a:xfrm>
          <a:off x="3935763" y="765448"/>
          <a:ext cx="3610936" cy="3539585"/>
        </a:xfrm>
        <a:prstGeom prst="ellipse">
          <a:avLst/>
        </a:prstGeom>
        <a:gradFill rotWithShape="0">
          <a:gsLst>
            <a:gs pos="0">
              <a:schemeClr val="accent5">
                <a:alpha val="50000"/>
                <a:hueOff val="-7353345"/>
                <a:satOff val="-10228"/>
                <a:lumOff val="-3922"/>
                <a:alphaOff val="0"/>
                <a:lumMod val="110000"/>
                <a:satMod val="105000"/>
                <a:tint val="67000"/>
              </a:schemeClr>
            </a:gs>
            <a:gs pos="50000">
              <a:schemeClr val="accent5">
                <a:alpha val="50000"/>
                <a:hueOff val="-7353345"/>
                <a:satOff val="-10228"/>
                <a:lumOff val="-3922"/>
                <a:alphaOff val="0"/>
                <a:lumMod val="105000"/>
                <a:satMod val="103000"/>
                <a:tint val="73000"/>
              </a:schemeClr>
            </a:gs>
            <a:gs pos="100000">
              <a:schemeClr val="accent5">
                <a:alpha val="50000"/>
                <a:hueOff val="-7353345"/>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a:latin typeface="Arial Narrow" panose="020B0606020202030204" pitchFamily="34" charset="0"/>
            </a:rPr>
            <a:t>Mission</a:t>
          </a:r>
        </a:p>
        <a:p>
          <a:pPr lvl="0" algn="ctr" defTabSz="1155700">
            <a:lnSpc>
              <a:spcPct val="90000"/>
            </a:lnSpc>
            <a:spcBef>
              <a:spcPct val="0"/>
            </a:spcBef>
            <a:spcAft>
              <a:spcPct val="35000"/>
            </a:spcAft>
          </a:pPr>
          <a:r>
            <a:rPr lang="en-US" sz="1600" kern="1200" dirty="0">
              <a:latin typeface="Arial Narrow" panose="020B0606020202030204" pitchFamily="34" charset="0"/>
            </a:rPr>
            <a:t>To give effect to everyone’s constitutional right and freedom. </a:t>
          </a:r>
        </a:p>
      </dsp:txBody>
      <dsp:txXfrm>
        <a:off x="3935763" y="765448"/>
        <a:ext cx="3610936" cy="35395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7271A-E6DF-4384-86D7-969D9F72644D}" type="datetimeFigureOut">
              <a:rPr lang="en-ZA" smtClean="0"/>
              <a:pPr/>
              <a:t>2021/11/18</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57662-6E70-4ADA-9949-C4D1732AACA9}" type="slidenum">
              <a:rPr lang="en-ZA" smtClean="0"/>
              <a:pPr/>
              <a:t>‹#›</a:t>
            </a:fld>
            <a:endParaRPr lang="en-ZA"/>
          </a:p>
        </p:txBody>
      </p:sp>
    </p:spTree>
    <p:extLst>
      <p:ext uri="{BB962C8B-B14F-4D97-AF65-F5344CB8AC3E}">
        <p14:creationId xmlns:p14="http://schemas.microsoft.com/office/powerpoint/2010/main" xmlns="" val="74965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51B57662-6E70-4ADA-9949-C4D1732AACA9}" type="slidenum">
              <a:rPr lang="en-ZA" smtClean="0"/>
              <a:pPr/>
              <a:t>1</a:t>
            </a:fld>
            <a:endParaRPr lang="en-ZA"/>
          </a:p>
        </p:txBody>
      </p:sp>
    </p:spTree>
    <p:extLst>
      <p:ext uri="{BB962C8B-B14F-4D97-AF65-F5344CB8AC3E}">
        <p14:creationId xmlns:p14="http://schemas.microsoft.com/office/powerpoint/2010/main" xmlns="" val="247662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4713" cy="3513138"/>
          </a:xfrm>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367040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2746450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2.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9.png"/><Relationship Id="rId1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184" y="6456023"/>
            <a:ext cx="1174874" cy="365125"/>
          </a:xfrm>
        </p:spPr>
        <p:txBody>
          <a:bodyPr/>
          <a:lstStyle/>
          <a:p>
            <a:fld id="{E7EF49F8-DF00-4916-B3D6-91C929BB90D1}" type="datetime1">
              <a:rPr lang="en-ZA" smtClean="0"/>
              <a:pPr/>
              <a:t>2021/11/18</a:t>
            </a:fld>
            <a:endParaRPr lang="en-ZA"/>
          </a:p>
        </p:txBody>
      </p:sp>
      <p:sp>
        <p:nvSpPr>
          <p:cNvPr id="5" name="Footer Placeholder 4"/>
          <p:cNvSpPr>
            <a:spLocks noGrp="1"/>
          </p:cNvSpPr>
          <p:nvPr>
            <p:ph type="ftr" sz="quarter" idx="11"/>
          </p:nvPr>
        </p:nvSpPr>
        <p:spPr>
          <a:xfrm>
            <a:off x="3028950" y="6456023"/>
            <a:ext cx="3086100" cy="365125"/>
          </a:xfrm>
        </p:spPr>
        <p:txBody>
          <a:bodyPr/>
          <a:lstStyle/>
          <a:p>
            <a:endParaRPr lang="en-ZA" dirty="0"/>
          </a:p>
        </p:txBody>
      </p:sp>
      <p:sp>
        <p:nvSpPr>
          <p:cNvPr id="6" name="Slide Number Placeholder 5"/>
          <p:cNvSpPr>
            <a:spLocks noGrp="1"/>
          </p:cNvSpPr>
          <p:nvPr>
            <p:ph type="sldNum" sz="quarter" idx="12"/>
          </p:nvPr>
        </p:nvSpPr>
        <p:spPr>
          <a:xfrm>
            <a:off x="7048922" y="6492875"/>
            <a:ext cx="2057400" cy="365125"/>
          </a:xfrm>
        </p:spPr>
        <p:txBody>
          <a:bodyPr/>
          <a:lstStyle>
            <a:lvl1pPr>
              <a:defRPr sz="2000">
                <a:solidFill>
                  <a:schemeClr val="bg1"/>
                </a:solidFill>
                <a:latin typeface="Arial Narrow" panose="020B0606020202030204" pitchFamily="34" charset="0"/>
              </a:defRPr>
            </a:lvl1pPr>
          </a:lstStyle>
          <a:p>
            <a:fld id="{0C4DB43B-2450-41F4-875D-3A173E257EAA}" type="slidenum">
              <a:rPr lang="en-ZA" smtClean="0"/>
              <a:pPr/>
              <a:t>‹#›</a:t>
            </a:fld>
            <a:endParaRPr lang="en-ZA" dirty="0"/>
          </a:p>
        </p:txBody>
      </p:sp>
      <p:sp>
        <p:nvSpPr>
          <p:cNvPr id="27" name="TextBox 26"/>
          <p:cNvSpPr txBox="1"/>
          <p:nvPr userDrawn="1"/>
        </p:nvSpPr>
        <p:spPr>
          <a:xfrm>
            <a:off x="13136" y="4001181"/>
            <a:ext cx="9144000" cy="430887"/>
          </a:xfrm>
          <a:prstGeom prst="rect">
            <a:avLst/>
          </a:prstGeom>
          <a:noFill/>
        </p:spPr>
        <p:txBody>
          <a:bodyPr wrap="square" rtlCol="0">
            <a:spAutoFit/>
          </a:bodyPr>
          <a:lstStyle/>
          <a:p>
            <a:pPr algn="ctr" rtl="0"/>
            <a:r>
              <a:rPr lang="en-US" sz="2200" i="1" dirty="0">
                <a:solidFill>
                  <a:schemeClr val="bg1"/>
                </a:solidFill>
                <a:latin typeface="Arial Black" panose="020B0A04020102020204" pitchFamily="34" charset="0"/>
              </a:rPr>
              <a:t>“The role of employers in the changing world of work”</a:t>
            </a:r>
            <a:endParaRPr lang="en-ZA" sz="2200" i="1" dirty="0">
              <a:solidFill>
                <a:schemeClr val="bg1"/>
              </a:solidFill>
              <a:latin typeface="Arial Black" panose="020B0A04020102020204" pitchFamily="34" charset="0"/>
            </a:endParaRPr>
          </a:p>
        </p:txBody>
      </p:sp>
      <p:sp>
        <p:nvSpPr>
          <p:cNvPr id="31" name="Rectangle 30"/>
          <p:cNvSpPr/>
          <p:nvPr userDrawn="1"/>
        </p:nvSpPr>
        <p:spPr>
          <a:xfrm>
            <a:off x="0" y="1453229"/>
            <a:ext cx="9143999" cy="42331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2" name="Diamond 31"/>
          <p:cNvSpPr/>
          <p:nvPr userDrawn="1"/>
        </p:nvSpPr>
        <p:spPr>
          <a:xfrm>
            <a:off x="6519888" y="2018455"/>
            <a:ext cx="2618196" cy="3025702"/>
          </a:xfrm>
          <a:prstGeom prst="diamond">
            <a:avLst/>
          </a:prstGeom>
          <a:solidFill>
            <a:srgbClr val="7089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Rectangle 32"/>
          <p:cNvSpPr/>
          <p:nvPr userDrawn="1"/>
        </p:nvSpPr>
        <p:spPr>
          <a:xfrm>
            <a:off x="7691722" y="1453229"/>
            <a:ext cx="1446361" cy="4239562"/>
          </a:xfrm>
          <a:prstGeom prst="rect">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34" name="Group 33"/>
          <p:cNvGrpSpPr/>
          <p:nvPr userDrawn="1"/>
        </p:nvGrpSpPr>
        <p:grpSpPr>
          <a:xfrm rot="21321698">
            <a:off x="5749104" y="1671671"/>
            <a:ext cx="1860828" cy="1649281"/>
            <a:chOff x="8582025" y="1486888"/>
            <a:chExt cx="1769267" cy="1559489"/>
          </a:xfrm>
        </p:grpSpPr>
        <p:cxnSp>
          <p:nvCxnSpPr>
            <p:cNvPr id="35" name="Straight Connector 34"/>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pic>
        <p:nvPicPr>
          <p:cNvPr id="49" name="Picture 48"/>
          <p:cNvPicPr>
            <a:picLocks noChangeAspect="1"/>
          </p:cNvPicPr>
          <p:nvPr userDrawn="1"/>
        </p:nvPicPr>
        <p:blipFill>
          <a:blip r:embed="rId2" cstate="print">
            <a:clrChange>
              <a:clrFrom>
                <a:srgbClr val="000000">
                  <a:alpha val="0"/>
                </a:srgbClr>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xmlns="">
                  <a14:imgLayer r:embed="rId3">
                    <a14:imgEffect>
                      <a14:backgroundRemoval t="0" b="100000" l="0" r="100000"/>
                    </a14:imgEffect>
                    <a14:imgEffect>
                      <a14:brightnessContrast bright="-40000" contrast="40000"/>
                    </a14:imgEffect>
                  </a14:imgLayer>
                </a14:imgProps>
              </a:ext>
            </a:extLst>
          </a:blip>
          <a:stretch>
            <a:fillRect/>
          </a:stretch>
        </p:blipFill>
        <p:spPr>
          <a:xfrm>
            <a:off x="-62334" y="1541417"/>
            <a:ext cx="1905911" cy="1914265"/>
          </a:xfrm>
          <a:prstGeom prst="rect">
            <a:avLst/>
          </a:prstGeom>
          <a:ln>
            <a:noFill/>
          </a:ln>
        </p:spPr>
      </p:pic>
      <p:pic>
        <p:nvPicPr>
          <p:cNvPr id="50" name="Picture 49"/>
          <p:cNvPicPr>
            <a:picLocks noChangeAspect="1"/>
          </p:cNvPicPr>
          <p:nvPr userDrawn="1"/>
        </p:nvPicPr>
        <p:blipFill rotWithShape="1">
          <a:blip r:embed="rId2" cstate="print">
            <a:duotone>
              <a:prstClr val="black"/>
              <a:schemeClr val="accent2">
                <a:lumMod val="75000"/>
                <a:tint val="45000"/>
                <a:satMod val="400000"/>
              </a:schemeClr>
            </a:duotone>
            <a:extLst>
              <a:ext uri="{BEBA8EAE-BF5A-486C-A8C5-ECC9F3942E4B}">
                <a14:imgProps xmlns:a14="http://schemas.microsoft.com/office/drawing/2010/main" xmlns="">
                  <a14:imgLayer r:embed="rId3">
                    <a14:imgEffect>
                      <a14:backgroundRemoval t="0" b="100000" l="0" r="100000"/>
                    </a14:imgEffect>
                    <a14:imgEffect>
                      <a14:brightnessContrast bright="-40000" contrast="40000"/>
                    </a14:imgEffect>
                  </a14:imgLayer>
                </a14:imgProps>
              </a:ext>
            </a:extLst>
          </a:blip>
          <a:srcRect l="32653"/>
          <a:stretch/>
        </p:blipFill>
        <p:spPr>
          <a:xfrm>
            <a:off x="6726" y="3361946"/>
            <a:ext cx="1627045" cy="2348155"/>
          </a:xfrm>
          <a:prstGeom prst="rect">
            <a:avLst/>
          </a:prstGeom>
          <a:ln>
            <a:noFill/>
          </a:ln>
        </p:spPr>
      </p:pic>
      <p:pic>
        <p:nvPicPr>
          <p:cNvPr id="51" name="Picture 50"/>
          <p:cNvPicPr>
            <a:picLocks noChangeAspect="1"/>
          </p:cNvPicPr>
          <p:nvPr userDrawn="1"/>
        </p:nvPicPr>
        <p:blipFill>
          <a:blip r:embed="rId4" cstate="print">
            <a:duotone>
              <a:prstClr val="black"/>
              <a:schemeClr val="accent6">
                <a:tint val="45000"/>
                <a:satMod val="400000"/>
              </a:schemeClr>
            </a:duotone>
            <a:extLst>
              <a:ext uri="{BEBA8EAE-BF5A-486C-A8C5-ECC9F3942E4B}">
                <a14:imgProps xmlns:a14="http://schemas.microsoft.com/office/drawing/2010/main" xmlns="">
                  <a14:imgLayer r:embed="rId5">
                    <a14:imgEffect>
                      <a14:backgroundRemoval t="9434" b="100000" l="4706" r="97647"/>
                    </a14:imgEffect>
                  </a14:imgLayer>
                </a14:imgProps>
              </a:ext>
            </a:extLst>
          </a:blip>
          <a:stretch>
            <a:fillRect/>
          </a:stretch>
        </p:blipFill>
        <p:spPr>
          <a:xfrm>
            <a:off x="0" y="4177450"/>
            <a:ext cx="875801" cy="546089"/>
          </a:xfrm>
          <a:prstGeom prst="rect">
            <a:avLst/>
          </a:prstGeom>
        </p:spPr>
      </p:pic>
      <p:pic>
        <p:nvPicPr>
          <p:cNvPr id="52" name="Picture 4" descr="legal icon clipart Law Computer Icons Clip art clipart - Judge ..."/>
          <p:cNvPicPr>
            <a:picLocks noChangeAspect="1" noChangeArrowheads="1"/>
          </p:cNvPicPr>
          <p:nvPr userDrawn="1"/>
        </p:nvPicPr>
        <p:blipFill rotWithShape="1">
          <a:blip r:embed="rId6" cstate="print">
            <a:duotone>
              <a:schemeClr val="accent5">
                <a:shade val="45000"/>
                <a:satMod val="135000"/>
              </a:schemeClr>
              <a:prstClr val="white"/>
            </a:duotone>
            <a:extLst>
              <a:ext uri="{BEBA8EAE-BF5A-486C-A8C5-ECC9F3942E4B}">
                <a14:imgProps xmlns:a14="http://schemas.microsoft.com/office/drawing/2010/main" xmlns="">
                  <a14:imgLayer r:embed="rId7">
                    <a14:imgEffect>
                      <a14:backgroundRemoval t="10000" b="93654" l="6222" r="90000">
                        <a14:foregroundMark x1="51667" y1="29038" x2="51667" y2="29038"/>
                        <a14:foregroundMark x1="44667" y1="77308" x2="44667" y2="77308"/>
                        <a14:foregroundMark x1="40000" y1="55577" x2="40000" y2="55577"/>
                      </a14:backgroundRemoval>
                    </a14:imgEffect>
                    <a14:imgEffect>
                      <a14:brightnessContrast bright="20000" contrast="-20000"/>
                    </a14:imgEffect>
                  </a14:imgLayer>
                </a14:imgProps>
              </a:ext>
              <a:ext uri="{28A0092B-C50C-407E-A947-70E740481C1C}">
                <a14:useLocalDpi xmlns:a14="http://schemas.microsoft.com/office/drawing/2010/main" xmlns="" val="0"/>
              </a:ext>
            </a:extLst>
          </a:blip>
          <a:srcRect l="28101" t="16955" r="28232" b="14007"/>
          <a:stretch/>
        </p:blipFill>
        <p:spPr bwMode="auto">
          <a:xfrm>
            <a:off x="592109" y="2125890"/>
            <a:ext cx="647949" cy="591893"/>
          </a:xfrm>
          <a:prstGeom prst="rect">
            <a:avLst/>
          </a:prstGeom>
          <a:noFill/>
          <a:extLst>
            <a:ext uri="{909E8E84-426E-40DD-AFC4-6F175D3DCCD1}">
              <a14:hiddenFill xmlns:a14="http://schemas.microsoft.com/office/drawing/2010/main" xmlns="">
                <a:solidFill>
                  <a:srgbClr val="FFFFFF"/>
                </a:solidFill>
              </a14:hiddenFill>
            </a:ext>
          </a:extLst>
        </p:spPr>
      </p:pic>
      <p:pic>
        <p:nvPicPr>
          <p:cNvPr id="53" name="Picture 52"/>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a14="http://schemas.microsoft.com/office/drawing/2010/main" xmlns="">
                  <a14:imgLayer r:embed="rId3">
                    <a14:imgEffect>
                      <a14:backgroundRemoval t="0" b="100000" l="0" r="100000"/>
                    </a14:imgEffect>
                    <a14:imgEffect>
                      <a14:brightnessContrast bright="-40000" contrast="40000"/>
                    </a14:imgEffect>
                  </a14:imgLayer>
                </a14:imgProps>
              </a:ext>
            </a:extLst>
          </a:blip>
          <a:stretch>
            <a:fillRect/>
          </a:stretch>
        </p:blipFill>
        <p:spPr>
          <a:xfrm>
            <a:off x="1338865" y="2224021"/>
            <a:ext cx="2977863" cy="3008822"/>
          </a:xfrm>
          <a:prstGeom prst="rect">
            <a:avLst/>
          </a:prstGeom>
          <a:ln>
            <a:noFill/>
          </a:ln>
        </p:spPr>
      </p:pic>
      <p:sp>
        <p:nvSpPr>
          <p:cNvPr id="48" name="Rectangle 47"/>
          <p:cNvSpPr/>
          <p:nvPr userDrawn="1"/>
        </p:nvSpPr>
        <p:spPr>
          <a:xfrm>
            <a:off x="2231311" y="3213669"/>
            <a:ext cx="1146505" cy="909423"/>
          </a:xfrm>
          <a:prstGeom prst="rect">
            <a:avLst/>
          </a:prstGeom>
          <a:blipFill dpi="0" rotWithShape="1">
            <a:blip r:embed="rId8" cstate="print">
              <a:alphaModFix amt="4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Diamond 6"/>
          <p:cNvSpPr/>
          <p:nvPr userDrawn="1"/>
        </p:nvSpPr>
        <p:spPr>
          <a:xfrm>
            <a:off x="6766428" y="2186487"/>
            <a:ext cx="2371655" cy="2690313"/>
          </a:xfrm>
          <a:prstGeom prst="diamond">
            <a:avLst/>
          </a:prstGeom>
          <a:solidFill>
            <a:srgbClr val="002A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5" name="Picture 54"/>
          <p:cNvPicPr>
            <a:picLocks noChangeAspect="1"/>
          </p:cNvPicPr>
          <p:nvPr userDrawn="1"/>
        </p:nvPicPr>
        <p:blipFill>
          <a:blip r:embed="rId9" cstate="print">
            <a:duotone>
              <a:prstClr val="black"/>
              <a:srgbClr val="FFAA8F">
                <a:alpha val="50980"/>
                <a:tint val="45000"/>
                <a:satMod val="400000"/>
              </a:srgbClr>
            </a:duotone>
            <a:extLst>
              <a:ext uri="{BEBA8EAE-BF5A-486C-A8C5-ECC9F3942E4B}">
                <a14:imgProps xmlns:a14="http://schemas.microsoft.com/office/drawing/2010/main" xmlns="">
                  <a14:imgLayer r:embed="rId10">
                    <a14:imgEffect>
                      <a14:backgroundRemoval t="0" b="99338" l="1786" r="100000"/>
                    </a14:imgEffect>
                  </a14:imgLayer>
                </a14:imgProps>
              </a:ext>
            </a:extLst>
          </a:blip>
          <a:stretch>
            <a:fillRect/>
          </a:stretch>
        </p:blipFill>
        <p:spPr>
          <a:xfrm>
            <a:off x="7481915" y="3232534"/>
            <a:ext cx="1093627" cy="737222"/>
          </a:xfrm>
          <a:prstGeom prst="rect">
            <a:avLst/>
          </a:prstGeom>
        </p:spPr>
      </p:pic>
      <p:grpSp>
        <p:nvGrpSpPr>
          <p:cNvPr id="66" name="Group 65"/>
          <p:cNvGrpSpPr/>
          <p:nvPr userDrawn="1"/>
        </p:nvGrpSpPr>
        <p:grpSpPr>
          <a:xfrm rot="5400000">
            <a:off x="5785824" y="3766088"/>
            <a:ext cx="1923258" cy="1786070"/>
            <a:chOff x="8582025" y="1486888"/>
            <a:chExt cx="1769267" cy="1559489"/>
          </a:xfrm>
        </p:grpSpPr>
        <p:cxnSp>
          <p:nvCxnSpPr>
            <p:cNvPr id="67" name="Straight Connector 66"/>
            <p:cNvCxnSpPr/>
            <p:nvPr userDrawn="1"/>
          </p:nvCxnSpPr>
          <p:spPr>
            <a:xfrm flipV="1">
              <a:off x="8741567" y="16106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8" name="Straight Connector 67"/>
            <p:cNvCxnSpPr/>
            <p:nvPr userDrawn="1"/>
          </p:nvCxnSpPr>
          <p:spPr>
            <a:xfrm flipV="1">
              <a:off x="8893967" y="1763004"/>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9" name="Straight Connector 68"/>
            <p:cNvCxnSpPr/>
            <p:nvPr userDrawn="1"/>
          </p:nvCxnSpPr>
          <p:spPr>
            <a:xfrm flipV="1">
              <a:off x="8582025" y="1486888"/>
              <a:ext cx="1457325" cy="1283373"/>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8" name="Diamond 7"/>
          <p:cNvSpPr/>
          <p:nvPr userDrawn="1"/>
        </p:nvSpPr>
        <p:spPr>
          <a:xfrm>
            <a:off x="5443299" y="3218388"/>
            <a:ext cx="718846" cy="695255"/>
          </a:xfrm>
          <a:prstGeom prst="diamond">
            <a:avLst/>
          </a:prstGeom>
          <a:solidFill>
            <a:srgbClr val="843C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Title Placeholder 1"/>
          <p:cNvSpPr>
            <a:spLocks noGrp="1"/>
          </p:cNvSpPr>
          <p:nvPr>
            <p:ph type="title"/>
          </p:nvPr>
        </p:nvSpPr>
        <p:spPr>
          <a:xfrm>
            <a:off x="1559142" y="208663"/>
            <a:ext cx="6128952" cy="947955"/>
          </a:xfrm>
          <a:prstGeom prst="rect">
            <a:avLst/>
          </a:prstGeom>
        </p:spPr>
        <p:txBody>
          <a:bodyPr vert="horz" lIns="91440" tIns="45720" rIns="91440" bIns="45720" rtlCol="0" anchor="ctr">
            <a:normAutofit/>
          </a:bodyPr>
          <a:lstStyle/>
          <a:p>
            <a:r>
              <a:rPr lang="en-US" dirty="0"/>
              <a:t>Click to edit Master title style</a:t>
            </a:r>
          </a:p>
        </p:txBody>
      </p:sp>
      <p:pic>
        <p:nvPicPr>
          <p:cNvPr id="38" name="Picture 37"/>
          <p:cNvPicPr>
            <a:picLocks noChangeAspect="1"/>
          </p:cNvPicPr>
          <p:nvPr userDrawn="1"/>
        </p:nvPicPr>
        <p:blipFill>
          <a:blip r:embed="rId11" cstate="print"/>
          <a:stretch>
            <a:fillRect/>
          </a:stretch>
        </p:blipFill>
        <p:spPr>
          <a:xfrm>
            <a:off x="7860047" y="90619"/>
            <a:ext cx="1246275" cy="1246275"/>
          </a:xfrm>
          <a:prstGeom prst="rect">
            <a:avLst/>
          </a:prstGeom>
        </p:spPr>
      </p:pic>
      <p:sp>
        <p:nvSpPr>
          <p:cNvPr id="39" name="Diamond 38"/>
          <p:cNvSpPr/>
          <p:nvPr userDrawn="1"/>
        </p:nvSpPr>
        <p:spPr>
          <a:xfrm>
            <a:off x="5456423" y="3407612"/>
            <a:ext cx="718846" cy="695255"/>
          </a:xfrm>
          <a:prstGeom prst="diamond">
            <a:avLst/>
          </a:prstGeom>
          <a:solidFill>
            <a:srgbClr val="002A6D"/>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0" name="Diamond 39"/>
          <p:cNvSpPr/>
          <p:nvPr userDrawn="1"/>
        </p:nvSpPr>
        <p:spPr>
          <a:xfrm>
            <a:off x="5449861" y="2884021"/>
            <a:ext cx="718846" cy="695255"/>
          </a:xfrm>
          <a:prstGeom prst="diamond">
            <a:avLst/>
          </a:prstGeom>
          <a:solidFill>
            <a:srgbClr val="4983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2" name="Rectangle 4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67422" y="30280"/>
            <a:ext cx="1090818" cy="1414023"/>
          </a:xfrm>
          <a:prstGeom prst="rect">
            <a:avLst/>
          </a:prstGeom>
        </p:spPr>
      </p:pic>
      <p:sp>
        <p:nvSpPr>
          <p:cNvPr id="41" name="TextBox 40"/>
          <p:cNvSpPr txBox="1"/>
          <p:nvPr userDrawn="1"/>
        </p:nvSpPr>
        <p:spPr>
          <a:xfrm>
            <a:off x="1123756" y="6463242"/>
            <a:ext cx="7013693" cy="677108"/>
          </a:xfrm>
          <a:prstGeom prst="rect">
            <a:avLst/>
          </a:prstGeom>
          <a:noFill/>
        </p:spPr>
        <p:txBody>
          <a:bodyPr wrap="square" rtlCol="0">
            <a:spAutoFit/>
          </a:bodyPr>
          <a:lstStyle/>
          <a:p>
            <a:pPr algn="ctr"/>
            <a:r>
              <a:rPr lang="en-US" sz="1100" kern="1200" dirty="0">
                <a:solidFill>
                  <a:schemeClr val="bg1">
                    <a:lumMod val="95000"/>
                  </a:schemeClr>
                </a:solidFill>
                <a:effectLst/>
                <a:latin typeface="Acumin Pro" panose="020B0804020202020204" pitchFamily="34" charset="0"/>
                <a:ea typeface="+mn-ea"/>
                <a:cs typeface="+mn-cs"/>
              </a:rPr>
              <a:t>IMVUSELELO – THE REVIVAL, THE CCMA’S 2020/21 – 2024/25</a:t>
            </a:r>
            <a:r>
              <a:rPr lang="en-US" sz="1100" kern="1200" baseline="0" dirty="0">
                <a:solidFill>
                  <a:schemeClr val="bg1">
                    <a:lumMod val="95000"/>
                  </a:schemeClr>
                </a:solidFill>
                <a:effectLst/>
                <a:latin typeface="Acumin Pro" panose="020B0804020202020204" pitchFamily="34" charset="0"/>
                <a:ea typeface="+mn-ea"/>
                <a:cs typeface="+mn-cs"/>
              </a:rPr>
              <a:t> </a:t>
            </a:r>
            <a:r>
              <a:rPr lang="en-US" sz="1100" kern="1200" dirty="0">
                <a:solidFill>
                  <a:schemeClr val="bg1">
                    <a:lumMod val="95000"/>
                  </a:schemeClr>
                </a:solidFill>
                <a:effectLst/>
                <a:latin typeface="Acumin Pro" panose="020B0804020202020204" pitchFamily="34" charset="0"/>
                <a:ea typeface="+mn-ea"/>
                <a:cs typeface="+mn-cs"/>
              </a:rPr>
              <a:t>STRATEGY</a:t>
            </a:r>
          </a:p>
          <a:p>
            <a:pPr algn="ctr"/>
            <a:r>
              <a:rPr lang="en-ZA" sz="1100" i="1" kern="1200" baseline="0" dirty="0">
                <a:solidFill>
                  <a:schemeClr val="bg1">
                    <a:lumMod val="95000"/>
                  </a:schemeClr>
                </a:solidFill>
                <a:effectLst/>
                <a:latin typeface="Acumin Pro" panose="020B0804020202020204" pitchFamily="34" charset="0"/>
                <a:ea typeface="+mn-ea"/>
                <a:cs typeface="+mn-cs"/>
              </a:rPr>
              <a:t> </a:t>
            </a:r>
            <a:r>
              <a:rPr lang="en-ZA" sz="1100" i="1" kern="1200" baseline="0" dirty="0">
                <a:solidFill>
                  <a:srgbClr val="62A73B"/>
                </a:solidFill>
                <a:effectLst/>
                <a:latin typeface="Acumin Pro" panose="020B0804020202020204" pitchFamily="34" charset="0"/>
                <a:ea typeface="+mn-ea"/>
                <a:cs typeface="+mn-cs"/>
              </a:rPr>
              <a:t>“</a:t>
            </a:r>
            <a:r>
              <a:rPr lang="en-US" sz="1100" i="1" kern="1200" dirty="0">
                <a:solidFill>
                  <a:srgbClr val="62A73B"/>
                </a:solidFill>
                <a:effectLst/>
                <a:latin typeface="Acumin Pro" panose="020B0804020202020204" pitchFamily="34" charset="0"/>
                <a:ea typeface="+mn-ea"/>
                <a:cs typeface="+mn-cs"/>
              </a:rPr>
              <a:t>I AM BECAUSE YOU ARE”</a:t>
            </a:r>
            <a:endParaRPr lang="en-ZA" sz="1100" i="1" kern="1200" dirty="0">
              <a:solidFill>
                <a:srgbClr val="62A73B"/>
              </a:solidFill>
              <a:effectLst/>
              <a:latin typeface="Acumin Pro" panose="020B0804020202020204" pitchFamily="34" charset="0"/>
              <a:ea typeface="+mn-ea"/>
              <a:cs typeface="+mn-cs"/>
            </a:endParaRPr>
          </a:p>
          <a:p>
            <a:pPr algn="ctr" rtl="0"/>
            <a:endParaRPr lang="en-ZA" sz="1600" b="0" i="1" cap="none" spc="0" dirty="0">
              <a:ln w="0"/>
              <a:solidFill>
                <a:srgbClr val="49833D"/>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9" name="object 83"/>
          <p:cNvSpPr/>
          <p:nvPr userDrawn="1"/>
        </p:nvSpPr>
        <p:spPr>
          <a:xfrm>
            <a:off x="35228" y="6456023"/>
            <a:ext cx="2059849" cy="418859"/>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xmlns="">
                    <a14:imgLayer r:embed="rId14">
                      <a14:imgEffect>
                        <a14:brightnessContrast bright="20000" contrast="20000"/>
                      </a14:imgEffect>
                    </a14:imgLayer>
                  </a14:imgProps>
                </a:ext>
              </a:extLst>
            </a:blip>
            <a:stretch>
              <a:fillRect/>
            </a:stretch>
          </a:blipFill>
        </p:spPr>
        <p:txBody>
          <a:bodyPr wrap="square" lIns="0" tIns="0" rIns="0" bIns="0" rtlCol="0"/>
          <a:lstStyle/>
          <a:p>
            <a:endParaRPr/>
          </a:p>
        </p:txBody>
      </p:sp>
      <p:sp>
        <p:nvSpPr>
          <p:cNvPr id="43" name="object 83"/>
          <p:cNvSpPr/>
          <p:nvPr userDrawn="1"/>
        </p:nvSpPr>
        <p:spPr>
          <a:xfrm>
            <a:off x="7149737" y="6456023"/>
            <a:ext cx="1975424" cy="405067"/>
          </a:xfrm>
          <a:prstGeom prst="rect">
            <a:avLst/>
          </a:prstGeom>
          <a:blipFill>
            <a:blip r:embed="rId13" cstate="print">
              <a:duotone>
                <a:prstClr val="black"/>
                <a:schemeClr val="accent6">
                  <a:tint val="45000"/>
                  <a:satMod val="400000"/>
                </a:schemeClr>
              </a:duotone>
              <a:extLst>
                <a:ext uri="{BEBA8EAE-BF5A-486C-A8C5-ECC9F3942E4B}">
                  <a14:imgProps xmlns:a14="http://schemas.microsoft.com/office/drawing/2010/main" xmlns="">
                    <a14:imgLayer r:embed="rId14">
                      <a14:imgEffect>
                        <a14:brightnessContrast bright="20000" contrast="20000"/>
                      </a14:imgEffect>
                    </a14:imgLayer>
                  </a14:imgProps>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40006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C844C0-231F-4439-A1C0-598E9F83CA41}" type="datetime1">
              <a:rPr lang="en-ZA" smtClean="0"/>
              <a:pPr/>
              <a:t>2021/11/18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21725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0C2477-12EE-45EC-912E-A6FB5DFD496B}" type="datetime1">
              <a:rPr lang="en-ZA" smtClean="0"/>
              <a:pPr/>
              <a:t>2021/11/18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85383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B6354-1430-4230-9CB1-A7EE6EB4D819}" type="datetime1">
              <a:rPr lang="en-ZA" smtClean="0"/>
              <a:pPr/>
              <a:t>2021/11/18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147768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Content_2 Line Head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2031" y="448409"/>
            <a:ext cx="8273562" cy="685800"/>
          </a:xfrm>
        </p:spPr>
        <p:txBody>
          <a:bodyPr/>
          <a:lstStyle>
            <a:lvl1pPr>
              <a:defRPr baseline="0"/>
            </a:lvl1pPr>
          </a:lstStyle>
          <a:p>
            <a:r>
              <a:rPr lang="en-US" dirty="0"/>
              <a:t>Click to insert 2 line slide title</a:t>
            </a:r>
          </a:p>
        </p:txBody>
      </p:sp>
      <p:sp>
        <p:nvSpPr>
          <p:cNvPr id="3" name="Text Placeholder 17"/>
          <p:cNvSpPr>
            <a:spLocks noGrp="1"/>
          </p:cNvSpPr>
          <p:nvPr>
            <p:ph type="body" sz="quarter" idx="10" hasCustomPrompt="1"/>
          </p:nvPr>
        </p:nvSpPr>
        <p:spPr>
          <a:xfrm>
            <a:off x="422031" y="1389555"/>
            <a:ext cx="8284464" cy="4688518"/>
          </a:xfrm>
        </p:spPr>
        <p:txBody>
          <a:bodyPr/>
          <a:lstStyle>
            <a:lvl1pPr>
              <a:defRPr/>
            </a:lvl1pPr>
            <a:lvl2pPr>
              <a:defRPr/>
            </a:lvl2pPr>
            <a:lvl3pPr>
              <a:defRPr/>
            </a:lvl3pPr>
          </a:lstStyle>
          <a:p>
            <a:pPr lvl="0"/>
            <a:r>
              <a:rPr lang="en-US" dirty="0"/>
              <a:t>First level bullet</a:t>
            </a:r>
          </a:p>
          <a:p>
            <a:pPr lvl="1"/>
            <a:r>
              <a:rPr lang="en-US" dirty="0"/>
              <a:t>Second level bullet</a:t>
            </a:r>
          </a:p>
          <a:p>
            <a:pPr lvl="2"/>
            <a:r>
              <a:rPr lang="en-US" dirty="0"/>
              <a:t>Third level bullet</a:t>
            </a:r>
          </a:p>
        </p:txBody>
      </p:sp>
      <p:sp>
        <p:nvSpPr>
          <p:cNvPr id="4" name="Text Placeholder 10"/>
          <p:cNvSpPr>
            <a:spLocks noGrp="1"/>
          </p:cNvSpPr>
          <p:nvPr>
            <p:ph type="body" sz="quarter" idx="15" hasCustomPrompt="1"/>
          </p:nvPr>
        </p:nvSpPr>
        <p:spPr>
          <a:xfrm>
            <a:off x="422031" y="6285892"/>
            <a:ext cx="492370" cy="229211"/>
          </a:xfrm>
          <a:prstGeom prst="rect">
            <a:avLst/>
          </a:prstGeom>
        </p:spPr>
        <p:txBody>
          <a:bodyPr>
            <a:normAutofit/>
          </a:bodyPr>
          <a:lstStyle>
            <a:lvl1pPr marL="0" indent="0">
              <a:buNone/>
              <a:defRPr sz="623"/>
            </a:lvl1pPr>
          </a:lstStyle>
          <a:p>
            <a:pPr lvl="0"/>
            <a:r>
              <a:rPr lang="en-US" dirty="0"/>
              <a:t>Source:</a:t>
            </a:r>
          </a:p>
        </p:txBody>
      </p:sp>
      <p:sp>
        <p:nvSpPr>
          <p:cNvPr id="5" name="Text Placeholder 12"/>
          <p:cNvSpPr>
            <a:spLocks noGrp="1"/>
          </p:cNvSpPr>
          <p:nvPr>
            <p:ph type="body" sz="quarter" idx="16" hasCustomPrompt="1"/>
          </p:nvPr>
        </p:nvSpPr>
        <p:spPr>
          <a:xfrm>
            <a:off x="931987" y="6285892"/>
            <a:ext cx="7280030" cy="446605"/>
          </a:xfrm>
          <a:prstGeom prst="rect">
            <a:avLst/>
          </a:prstGeom>
        </p:spPr>
        <p:txBody>
          <a:bodyPr>
            <a:normAutofit/>
          </a:bodyPr>
          <a:lstStyle>
            <a:lvl1pPr marL="0" indent="0">
              <a:buNone/>
              <a:defRPr sz="623"/>
            </a:lvl1pPr>
          </a:lstStyle>
          <a:p>
            <a:pPr lvl="0"/>
            <a:r>
              <a:rPr lang="en-US" dirty="0"/>
              <a:t>Click to insert footnote or source</a:t>
            </a:r>
          </a:p>
        </p:txBody>
      </p:sp>
    </p:spTree>
    <p:extLst>
      <p:ext uri="{BB962C8B-B14F-4D97-AF65-F5344CB8AC3E}">
        <p14:creationId xmlns:p14="http://schemas.microsoft.com/office/powerpoint/2010/main" xmlns="" val="2591413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CED40F13-E67F-4870-A075-BFD3C7EAD9AE}" type="datetimeFigureOut">
              <a:rPr lang="en-ZA" smtClean="0"/>
              <a:pPr/>
              <a:t>2021/11/18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320F2-D69E-43C8-9978-47AC0CB3EE07}" type="slidenum">
              <a:rPr lang="en-ZA" smtClean="0"/>
              <a:pPr/>
              <a:t>‹#›</a:t>
            </a:fld>
            <a:endParaRPr lang="en-ZA"/>
          </a:p>
        </p:txBody>
      </p:sp>
    </p:spTree>
    <p:extLst>
      <p:ext uri="{BB962C8B-B14F-4D97-AF65-F5344CB8AC3E}">
        <p14:creationId xmlns:p14="http://schemas.microsoft.com/office/powerpoint/2010/main" xmlns="" val="3336631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ED40F13-E67F-4870-A075-BFD3C7EAD9AE}" type="datetimeFigureOut">
              <a:rPr lang="en-ZA" smtClean="0"/>
              <a:pPr/>
              <a:t>2021/11/18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320F2-D69E-43C8-9978-47AC0CB3EE07}" type="slidenum">
              <a:rPr lang="en-ZA" smtClean="0"/>
              <a:pPr/>
              <a:t>‹#›</a:t>
            </a:fld>
            <a:endParaRPr lang="en-ZA"/>
          </a:p>
        </p:txBody>
      </p:sp>
    </p:spTree>
    <p:extLst>
      <p:ext uri="{BB962C8B-B14F-4D97-AF65-F5344CB8AC3E}">
        <p14:creationId xmlns:p14="http://schemas.microsoft.com/office/powerpoint/2010/main" xmlns="" val="3584812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D40F13-E67F-4870-A075-BFD3C7EAD9AE}" type="datetimeFigureOut">
              <a:rPr lang="en-ZA" smtClean="0"/>
              <a:pPr/>
              <a:t>2021/11/18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320F2-D69E-43C8-9978-47AC0CB3EE07}" type="slidenum">
              <a:rPr lang="en-ZA" smtClean="0"/>
              <a:pPr/>
              <a:t>‹#›</a:t>
            </a:fld>
            <a:endParaRPr lang="en-ZA"/>
          </a:p>
        </p:txBody>
      </p:sp>
    </p:spTree>
    <p:extLst>
      <p:ext uri="{BB962C8B-B14F-4D97-AF65-F5344CB8AC3E}">
        <p14:creationId xmlns:p14="http://schemas.microsoft.com/office/powerpoint/2010/main" xmlns="" val="3888557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CED40F13-E67F-4870-A075-BFD3C7EAD9AE}" type="datetimeFigureOut">
              <a:rPr lang="en-ZA" smtClean="0"/>
              <a:pPr/>
              <a:t>2021/11/18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E320F2-D69E-43C8-9978-47AC0CB3EE07}" type="slidenum">
              <a:rPr lang="en-ZA" smtClean="0"/>
              <a:pPr/>
              <a:t>‹#›</a:t>
            </a:fld>
            <a:endParaRPr lang="en-ZA"/>
          </a:p>
        </p:txBody>
      </p:sp>
    </p:spTree>
    <p:extLst>
      <p:ext uri="{BB962C8B-B14F-4D97-AF65-F5344CB8AC3E}">
        <p14:creationId xmlns:p14="http://schemas.microsoft.com/office/powerpoint/2010/main" xmlns="" val="573706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CED40F13-E67F-4870-A075-BFD3C7EAD9AE}" type="datetimeFigureOut">
              <a:rPr lang="en-ZA" smtClean="0"/>
              <a:pPr/>
              <a:t>2021/11/18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4E320F2-D69E-43C8-9978-47AC0CB3EE07}" type="slidenum">
              <a:rPr lang="en-ZA" smtClean="0"/>
              <a:pPr/>
              <a:t>‹#›</a:t>
            </a:fld>
            <a:endParaRPr lang="en-ZA"/>
          </a:p>
        </p:txBody>
      </p:sp>
    </p:spTree>
    <p:extLst>
      <p:ext uri="{BB962C8B-B14F-4D97-AF65-F5344CB8AC3E}">
        <p14:creationId xmlns:p14="http://schemas.microsoft.com/office/powerpoint/2010/main" xmlns="" val="1205932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CED40F13-E67F-4870-A075-BFD3C7EAD9AE}" type="datetimeFigureOut">
              <a:rPr lang="en-ZA" smtClean="0"/>
              <a:pPr/>
              <a:t>2021/11/18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4E320F2-D69E-43C8-9978-47AC0CB3EE07}" type="slidenum">
              <a:rPr lang="en-ZA" smtClean="0"/>
              <a:pPr/>
              <a:t>‹#›</a:t>
            </a:fld>
            <a:endParaRPr lang="en-ZA"/>
          </a:p>
        </p:txBody>
      </p:sp>
    </p:spTree>
    <p:extLst>
      <p:ext uri="{BB962C8B-B14F-4D97-AF65-F5344CB8AC3E}">
        <p14:creationId xmlns:p14="http://schemas.microsoft.com/office/powerpoint/2010/main" xmlns="" val="194510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b="1" dirty="0"/>
              <a:t>PRESENTATION OUTLINE</a:t>
            </a:r>
            <a:endParaRPr lang="en-ZA" dirty="0"/>
          </a:p>
        </p:txBody>
      </p:sp>
      <p:sp>
        <p:nvSpPr>
          <p:cNvPr id="3" name="Date Placeholder 2"/>
          <p:cNvSpPr>
            <a:spLocks noGrp="1"/>
          </p:cNvSpPr>
          <p:nvPr>
            <p:ph type="dt" sz="half" idx="10"/>
          </p:nvPr>
        </p:nvSpPr>
        <p:spPr/>
        <p:txBody>
          <a:bodyPr/>
          <a:lstStyle/>
          <a:p>
            <a:fld id="{6431A541-BFA3-4A7E-9DA4-D2B73292C4F4}" type="datetime1">
              <a:rPr lang="en-ZA" smtClean="0"/>
              <a:pPr/>
              <a:t>2021/11/18</a:t>
            </a:fld>
            <a:endParaRPr lang="en-ZA"/>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339574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D40F13-E67F-4870-A075-BFD3C7EAD9AE}" type="datetimeFigureOut">
              <a:rPr lang="en-ZA" smtClean="0"/>
              <a:pPr/>
              <a:t>2021/11/18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4E320F2-D69E-43C8-9978-47AC0CB3EE07}" type="slidenum">
              <a:rPr lang="en-ZA" smtClean="0"/>
              <a:pPr/>
              <a:t>‹#›</a:t>
            </a:fld>
            <a:endParaRPr lang="en-ZA"/>
          </a:p>
        </p:txBody>
      </p:sp>
    </p:spTree>
    <p:extLst>
      <p:ext uri="{BB962C8B-B14F-4D97-AF65-F5344CB8AC3E}">
        <p14:creationId xmlns:p14="http://schemas.microsoft.com/office/powerpoint/2010/main" xmlns="" val="3996911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D40F13-E67F-4870-A075-BFD3C7EAD9AE}" type="datetimeFigureOut">
              <a:rPr lang="en-ZA" smtClean="0"/>
              <a:pPr/>
              <a:t>2021/11/18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E320F2-D69E-43C8-9978-47AC0CB3EE07}" type="slidenum">
              <a:rPr lang="en-ZA" smtClean="0"/>
              <a:pPr/>
              <a:t>‹#›</a:t>
            </a:fld>
            <a:endParaRPr lang="en-ZA"/>
          </a:p>
        </p:txBody>
      </p:sp>
    </p:spTree>
    <p:extLst>
      <p:ext uri="{BB962C8B-B14F-4D97-AF65-F5344CB8AC3E}">
        <p14:creationId xmlns:p14="http://schemas.microsoft.com/office/powerpoint/2010/main" xmlns="" val="3652131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D40F13-E67F-4870-A075-BFD3C7EAD9AE}" type="datetimeFigureOut">
              <a:rPr lang="en-ZA" smtClean="0"/>
              <a:pPr/>
              <a:t>2021/11/18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4E320F2-D69E-43C8-9978-47AC0CB3EE07}" type="slidenum">
              <a:rPr lang="en-ZA" smtClean="0"/>
              <a:pPr/>
              <a:t>‹#›</a:t>
            </a:fld>
            <a:endParaRPr lang="en-ZA"/>
          </a:p>
        </p:txBody>
      </p:sp>
    </p:spTree>
    <p:extLst>
      <p:ext uri="{BB962C8B-B14F-4D97-AF65-F5344CB8AC3E}">
        <p14:creationId xmlns:p14="http://schemas.microsoft.com/office/powerpoint/2010/main" xmlns="" val="2219730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ED40F13-E67F-4870-A075-BFD3C7EAD9AE}" type="datetimeFigureOut">
              <a:rPr lang="en-ZA" smtClean="0"/>
              <a:pPr/>
              <a:t>2021/11/18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320F2-D69E-43C8-9978-47AC0CB3EE07}" type="slidenum">
              <a:rPr lang="en-ZA" smtClean="0"/>
              <a:pPr/>
              <a:t>‹#›</a:t>
            </a:fld>
            <a:endParaRPr lang="en-ZA"/>
          </a:p>
        </p:txBody>
      </p:sp>
    </p:spTree>
    <p:extLst>
      <p:ext uri="{BB962C8B-B14F-4D97-AF65-F5344CB8AC3E}">
        <p14:creationId xmlns:p14="http://schemas.microsoft.com/office/powerpoint/2010/main" xmlns="" val="2770125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ED40F13-E67F-4870-A075-BFD3C7EAD9AE}" type="datetimeFigureOut">
              <a:rPr lang="en-ZA" smtClean="0"/>
              <a:pPr/>
              <a:t>2021/11/18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4E320F2-D69E-43C8-9978-47AC0CB3EE07}" type="slidenum">
              <a:rPr lang="en-ZA" smtClean="0"/>
              <a:pPr/>
              <a:t>‹#›</a:t>
            </a:fld>
            <a:endParaRPr lang="en-ZA"/>
          </a:p>
        </p:txBody>
      </p:sp>
    </p:spTree>
    <p:extLst>
      <p:ext uri="{BB962C8B-B14F-4D97-AF65-F5344CB8AC3E}">
        <p14:creationId xmlns:p14="http://schemas.microsoft.com/office/powerpoint/2010/main" xmlns="" val="112582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34566" y="365123"/>
            <a:ext cx="5502875" cy="1325563"/>
          </a:xfrm>
        </p:spPr>
        <p:txBody>
          <a:bodyPr/>
          <a:lstStyle/>
          <a:p>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4CB08B4-CCF4-4AF8-947A-91114542DD53}" type="datetime1">
              <a:rPr lang="en-ZA" smtClean="0"/>
              <a:pPr/>
              <a:t>2021/11/18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dirty="0"/>
          </a:p>
        </p:txBody>
      </p:sp>
    </p:spTree>
    <p:extLst>
      <p:ext uri="{BB962C8B-B14F-4D97-AF65-F5344CB8AC3E}">
        <p14:creationId xmlns:p14="http://schemas.microsoft.com/office/powerpoint/2010/main" xmlns="" val="365251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B6EC7A-4BD5-4BA7-9060-D97763EB829A}" type="datetime1">
              <a:rPr lang="en-ZA" smtClean="0"/>
              <a:pPr/>
              <a:t>2021/11/18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248228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F14F44-0A17-4820-838D-705BEEECFD77}" type="datetime1">
              <a:rPr lang="en-ZA" smtClean="0"/>
              <a:pPr/>
              <a:t>2021/11/18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403587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E69287-FB4A-451A-B069-AF05296CF55A}" type="datetime1">
              <a:rPr lang="en-ZA" smtClean="0"/>
              <a:pPr/>
              <a:t>2021/11/18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35650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D3050-BCE2-496A-8D95-EF316172CDEB}" type="datetime1">
              <a:rPr lang="en-ZA" smtClean="0"/>
              <a:pPr/>
              <a:t>2021/11/18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34176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D7924-7D8C-4B1B-9A26-08017CF1119F}" type="datetime1">
              <a:rPr lang="en-ZA" smtClean="0"/>
              <a:pPr/>
              <a:t>2021/11/18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67185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5F3112-8C45-4A50-9197-AB26D613BACA}" type="datetime1">
              <a:rPr lang="en-ZA" smtClean="0"/>
              <a:pPr/>
              <a:t>2021/11/18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4DB43B-2450-41F4-875D-3A173E257EAA}" type="slidenum">
              <a:rPr lang="en-ZA" smtClean="0"/>
              <a:pPr/>
              <a:t>‹#›</a:t>
            </a:fld>
            <a:endParaRPr lang="en-ZA"/>
          </a:p>
        </p:txBody>
      </p:sp>
    </p:spTree>
    <p:extLst>
      <p:ext uri="{BB962C8B-B14F-4D97-AF65-F5344CB8AC3E}">
        <p14:creationId xmlns:p14="http://schemas.microsoft.com/office/powerpoint/2010/main" xmlns="" val="413982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6315295"/>
            <a:ext cx="9143999" cy="567559"/>
          </a:xfrm>
          <a:prstGeom prst="rect">
            <a:avLst/>
          </a:prstGeom>
          <a:solidFill>
            <a:srgbClr val="002A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TextBox 9"/>
          <p:cNvSpPr txBox="1"/>
          <p:nvPr userDrawn="1"/>
        </p:nvSpPr>
        <p:spPr>
          <a:xfrm>
            <a:off x="349022" y="6307348"/>
            <a:ext cx="7950653" cy="707886"/>
          </a:xfrm>
          <a:prstGeom prst="rect">
            <a:avLst/>
          </a:prstGeom>
          <a:noFill/>
        </p:spPr>
        <p:txBody>
          <a:bodyPr wrap="square" rtlCol="0">
            <a:spAutoFit/>
          </a:bodyPr>
          <a:lstStyle/>
          <a:p>
            <a:pPr algn="ctr" rtl="0">
              <a:lnSpc>
                <a:spcPct val="100000"/>
              </a:lnSpc>
            </a:pPr>
            <a:endParaRPr lang="en-ZA" sz="1600" dirty="0">
              <a:solidFill>
                <a:schemeClr val="accent2">
                  <a:lumMod val="50000"/>
                </a:schemeClr>
              </a:solidFill>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200" dirty="0"/>
          </a:p>
          <a:p>
            <a:pPr algn="ctr" rtl="0"/>
            <a:endParaRPr lang="en-US" sz="1800" b="0" i="0" u="none" strike="noStrike" kern="1200" baseline="30000" dirty="0">
              <a:solidFill>
                <a:schemeClr val="bg1"/>
              </a:solidFill>
              <a:latin typeface="Arial Black" panose="020B0A04020102020204" pitchFamily="34" charset="0"/>
              <a:ea typeface="+mn-ea"/>
              <a:cs typeface="+mn-cs"/>
            </a:endParaRPr>
          </a:p>
        </p:txBody>
      </p:sp>
      <p:sp>
        <p:nvSpPr>
          <p:cNvPr id="4" name="Date Placeholder 3"/>
          <p:cNvSpPr>
            <a:spLocks noGrp="1"/>
          </p:cNvSpPr>
          <p:nvPr>
            <p:ph type="dt" sz="half" idx="2"/>
          </p:nvPr>
        </p:nvSpPr>
        <p:spPr>
          <a:xfrm>
            <a:off x="74262" y="6356353"/>
            <a:ext cx="11748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1A541-BFA3-4A7E-9DA4-D2B73292C4F4}" type="datetime1">
              <a:rPr lang="en-ZA" smtClean="0"/>
              <a:pPr/>
              <a:t>2021/11/18</a:t>
            </a:fld>
            <a:endParaRPr lang="en-ZA"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7056188" y="6256481"/>
            <a:ext cx="2057400" cy="365125"/>
          </a:xfrm>
          <a:prstGeom prst="rect">
            <a:avLst/>
          </a:prstGeom>
        </p:spPr>
        <p:txBody>
          <a:bodyPr vert="horz" lIns="91440" tIns="45720" rIns="91440" bIns="45720" rtlCol="0" anchor="ctr"/>
          <a:lstStyle>
            <a:lvl1pPr algn="r">
              <a:defRPr sz="2000" b="0" cap="none" spc="0">
                <a:ln w="0"/>
                <a:solidFill>
                  <a:schemeClr val="bg1"/>
                </a:solidFill>
                <a:effectLst>
                  <a:outerShdw blurRad="38100" dist="19050" dir="2700000" algn="tl" rotWithShape="0">
                    <a:schemeClr val="dk1">
                      <a:alpha val="40000"/>
                    </a:schemeClr>
                  </a:outerShdw>
                </a:effectLst>
                <a:latin typeface="Arial Narrow" panose="020B0606020202030204" pitchFamily="34" charset="0"/>
              </a:defRPr>
            </a:lvl1pPr>
          </a:lstStyle>
          <a:p>
            <a:fld id="{0C4DB43B-2450-41F4-875D-3A173E257EAA}" type="slidenum">
              <a:rPr lang="en-ZA" smtClean="0"/>
              <a:pPr/>
              <a:t>‹#›</a:t>
            </a:fld>
            <a:endParaRPr lang="en-ZA" dirty="0"/>
          </a:p>
        </p:txBody>
      </p:sp>
      <p:pic>
        <p:nvPicPr>
          <p:cNvPr id="13" name="Picture 12"/>
          <p:cNvPicPr>
            <a:picLocks noChangeAspect="1"/>
          </p:cNvPicPr>
          <p:nvPr userDrawn="1"/>
        </p:nvPicPr>
        <p:blipFill rotWithShape="1">
          <a:blip r:embed="rId15" cstate="print"/>
          <a:srcRect b="21083"/>
          <a:stretch/>
        </p:blipFill>
        <p:spPr>
          <a:xfrm>
            <a:off x="2508891" y="1832657"/>
            <a:ext cx="4126216" cy="4218073"/>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1614213" y="519301"/>
            <a:ext cx="6128952" cy="947955"/>
          </a:xfrm>
          <a:prstGeom prst="rect">
            <a:avLst/>
          </a:prstGeom>
        </p:spPr>
        <p:txBody>
          <a:bodyPr vert="horz" lIns="91440" tIns="45720" rIns="91440" bIns="45720" rtlCol="0" anchor="ctr">
            <a:normAutofit/>
          </a:bodyPr>
          <a:lstStyle/>
          <a:p>
            <a:r>
              <a:rPr lang="en-US" dirty="0"/>
              <a:t>Click to edit Master title style</a:t>
            </a:r>
          </a:p>
        </p:txBody>
      </p:sp>
      <p:sp>
        <p:nvSpPr>
          <p:cNvPr id="14" name="TextBox 13"/>
          <p:cNvSpPr txBox="1"/>
          <p:nvPr userDrawn="1"/>
        </p:nvSpPr>
        <p:spPr>
          <a:xfrm>
            <a:off x="1171842" y="6418509"/>
            <a:ext cx="7013693" cy="677108"/>
          </a:xfrm>
          <a:prstGeom prst="rect">
            <a:avLst/>
          </a:prstGeom>
          <a:noFill/>
        </p:spPr>
        <p:txBody>
          <a:bodyPr wrap="square" rtlCol="0">
            <a:spAutoFit/>
          </a:bodyPr>
          <a:lstStyle/>
          <a:p>
            <a:pPr algn="ctr"/>
            <a:r>
              <a:rPr lang="en-US" sz="1100" kern="1200" dirty="0">
                <a:solidFill>
                  <a:schemeClr val="bg1">
                    <a:lumMod val="95000"/>
                  </a:schemeClr>
                </a:solidFill>
                <a:effectLst/>
                <a:latin typeface="Acumin Pro" panose="020B0804020202020204" pitchFamily="34" charset="0"/>
                <a:ea typeface="+mn-ea"/>
                <a:cs typeface="+mn-cs"/>
              </a:rPr>
              <a:t>IMVUSELELO – THE REVIVAL,THE CCMA’S 2020/21 – 2024/25</a:t>
            </a:r>
            <a:r>
              <a:rPr lang="en-US" sz="1100" kern="1200" baseline="0" dirty="0">
                <a:solidFill>
                  <a:schemeClr val="bg1">
                    <a:lumMod val="95000"/>
                  </a:schemeClr>
                </a:solidFill>
                <a:effectLst/>
                <a:latin typeface="Acumin Pro" panose="020B0804020202020204" pitchFamily="34" charset="0"/>
                <a:ea typeface="+mn-ea"/>
                <a:cs typeface="+mn-cs"/>
              </a:rPr>
              <a:t> </a:t>
            </a:r>
            <a:r>
              <a:rPr lang="en-US" sz="1100" kern="1200" dirty="0">
                <a:solidFill>
                  <a:schemeClr val="bg1">
                    <a:lumMod val="95000"/>
                  </a:schemeClr>
                </a:solidFill>
                <a:effectLst/>
                <a:latin typeface="Acumin Pro" panose="020B0804020202020204" pitchFamily="34" charset="0"/>
                <a:ea typeface="+mn-ea"/>
                <a:cs typeface="+mn-cs"/>
              </a:rPr>
              <a:t>STRATEGY</a:t>
            </a:r>
          </a:p>
          <a:p>
            <a:pPr algn="ctr"/>
            <a:r>
              <a:rPr lang="en-ZA" sz="1100" i="1" kern="1200" baseline="0" dirty="0">
                <a:solidFill>
                  <a:srgbClr val="62A73B"/>
                </a:solidFill>
                <a:effectLst/>
                <a:latin typeface="Acumin Pro" panose="020B0804020202020204" pitchFamily="34" charset="0"/>
                <a:ea typeface="+mn-ea"/>
                <a:cs typeface="+mn-cs"/>
              </a:rPr>
              <a:t> “</a:t>
            </a:r>
            <a:r>
              <a:rPr lang="en-US" sz="1100" i="1" kern="1200" dirty="0">
                <a:solidFill>
                  <a:srgbClr val="62A73B"/>
                </a:solidFill>
                <a:effectLst/>
                <a:latin typeface="Acumin Pro" panose="020B0804020202020204" pitchFamily="34" charset="0"/>
                <a:ea typeface="+mn-ea"/>
                <a:cs typeface="+mn-cs"/>
              </a:rPr>
              <a:t>I AM BECAUSE YOU ARE”</a:t>
            </a:r>
            <a:endParaRPr lang="en-ZA" sz="1100" i="1" kern="1200" dirty="0">
              <a:solidFill>
                <a:srgbClr val="62A73B"/>
              </a:solidFill>
              <a:effectLst/>
              <a:latin typeface="Acumin Pro" panose="020B0804020202020204" pitchFamily="34" charset="0"/>
              <a:ea typeface="+mn-ea"/>
              <a:cs typeface="+mn-cs"/>
            </a:endParaRPr>
          </a:p>
          <a:p>
            <a:pPr algn="ctr" rtl="0"/>
            <a:endParaRPr lang="en-ZA" sz="1600" b="0" i="1" cap="none" spc="0" dirty="0">
              <a:ln w="0"/>
              <a:solidFill>
                <a:srgbClr val="49833D"/>
              </a:solidFill>
              <a:effectLst>
                <a:outerShdw blurRad="38100" dist="19050" dir="2700000" algn="tl" rotWithShape="0">
                  <a:schemeClr val="dk1">
                    <a:alpha val="40000"/>
                  </a:schemeClr>
                </a:outerShdw>
              </a:effectLst>
              <a:latin typeface="Arial Black" panose="020B0A04020102020204" pitchFamily="34" charset="0"/>
            </a:endParaRPr>
          </a:p>
        </p:txBody>
      </p:sp>
      <p:pic>
        <p:nvPicPr>
          <p:cNvPr id="16" name="Picture 15"/>
          <p:cNvPicPr>
            <a:picLocks noChangeAspect="1"/>
          </p:cNvPicPr>
          <p:nvPr userDrawn="1"/>
        </p:nvPicPr>
        <p:blipFill>
          <a:blip r:embed="rId16" cstate="print"/>
          <a:stretch>
            <a:fillRect/>
          </a:stretch>
        </p:blipFill>
        <p:spPr>
          <a:xfrm>
            <a:off x="7914366" y="440258"/>
            <a:ext cx="1135780" cy="1135780"/>
          </a:xfrm>
          <a:prstGeom prst="rect">
            <a:avLst/>
          </a:prstGeom>
        </p:spPr>
      </p:pic>
      <p:sp>
        <p:nvSpPr>
          <p:cNvPr id="17" name="object 83"/>
          <p:cNvSpPr/>
          <p:nvPr userDrawn="1"/>
        </p:nvSpPr>
        <p:spPr>
          <a:xfrm>
            <a:off x="7054964" y="6552214"/>
            <a:ext cx="2058624" cy="322668"/>
          </a:xfrm>
          <a:prstGeom prst="rect">
            <a:avLst/>
          </a:prstGeom>
          <a:blipFill>
            <a:blip r:embed="rId17" cstate="print">
              <a:duotone>
                <a:prstClr val="black"/>
                <a:schemeClr val="accent6">
                  <a:tint val="45000"/>
                  <a:satMod val="400000"/>
                </a:schemeClr>
              </a:duotone>
              <a:extLst>
                <a:ext uri="{BEBA8EAE-BF5A-486C-A8C5-ECC9F3942E4B}">
                  <a14:imgProps xmlns:a14="http://schemas.microsoft.com/office/drawing/2010/main" xmlns="">
                    <a14:imgLayer r:embed="rId18">
                      <a14:imgEffect>
                        <a14:brightnessContrast bright="20000" contrast="20000"/>
                      </a14:imgEffect>
                    </a14:imgLayer>
                  </a14:imgProps>
                </a:ext>
              </a:extLst>
            </a:blip>
            <a:stretch>
              <a:fillRect/>
            </a:stretch>
          </a:blipFill>
        </p:spPr>
        <p:txBody>
          <a:bodyPr wrap="square" lIns="0" tIns="0" rIns="0" bIns="0" rtlCol="0"/>
          <a:lstStyle/>
          <a:p>
            <a:endParaRPr/>
          </a:p>
        </p:txBody>
      </p:sp>
      <p:sp>
        <p:nvSpPr>
          <p:cNvPr id="15" name="object 83"/>
          <p:cNvSpPr/>
          <p:nvPr userDrawn="1"/>
        </p:nvSpPr>
        <p:spPr>
          <a:xfrm>
            <a:off x="35228" y="6535332"/>
            <a:ext cx="2149398" cy="339550"/>
          </a:xfrm>
          <a:prstGeom prst="rect">
            <a:avLst/>
          </a:prstGeom>
          <a:blipFill>
            <a:blip r:embed="rId17" cstate="print">
              <a:duotone>
                <a:prstClr val="black"/>
                <a:schemeClr val="accent6">
                  <a:tint val="45000"/>
                  <a:satMod val="400000"/>
                </a:schemeClr>
              </a:duotone>
              <a:extLst>
                <a:ext uri="{BEBA8EAE-BF5A-486C-A8C5-ECC9F3942E4B}">
                  <a14:imgProps xmlns:a14="http://schemas.microsoft.com/office/drawing/2010/main" xmlns="">
                    <a14:imgLayer r:embed="rId18">
                      <a14:imgEffect>
                        <a14:brightnessContrast bright="20000" contrast="20000"/>
                      </a14:imgEffect>
                    </a14:imgLayer>
                  </a14:imgProps>
                </a:ext>
              </a:extLst>
            </a:blip>
            <a:stretch>
              <a:fillRect/>
            </a:stretch>
          </a:blipFill>
        </p:spPr>
        <p:txBody>
          <a:bodyPr wrap="square" lIns="0" tIns="0" rIns="0" bIns="0" rtlCol="0"/>
          <a:lstStyle/>
          <a:p>
            <a:endParaRPr/>
          </a:p>
        </p:txBody>
      </p:sp>
      <p:pic>
        <p:nvPicPr>
          <p:cNvPr id="18" name="Picture 17"/>
          <p:cNvPicPr>
            <a:picLocks noChangeAspect="1"/>
          </p:cNvPicPr>
          <p:nvPr userDrawn="1"/>
        </p:nvPicPr>
        <p:blipFill>
          <a:blip r:embed="rId19" cstate="print">
            <a:extLst>
              <a:ext uri="{28A0092B-C50C-407E-A947-70E740481C1C}">
                <a14:useLocalDpi xmlns:a14="http://schemas.microsoft.com/office/drawing/2010/main" xmlns="" val="0"/>
              </a:ext>
            </a:extLst>
          </a:blip>
          <a:stretch>
            <a:fillRect/>
          </a:stretch>
        </p:blipFill>
        <p:spPr>
          <a:xfrm>
            <a:off x="150298" y="251815"/>
            <a:ext cx="1021544" cy="1324223"/>
          </a:xfrm>
          <a:prstGeom prst="rect">
            <a:avLst/>
          </a:prstGeom>
        </p:spPr>
      </p:pic>
    </p:spTree>
    <p:extLst>
      <p:ext uri="{BB962C8B-B14F-4D97-AF65-F5344CB8AC3E}">
        <p14:creationId xmlns:p14="http://schemas.microsoft.com/office/powerpoint/2010/main" xmlns="" val="425569808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85" r:id="rId13"/>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40F13-E67F-4870-A075-BFD3C7EAD9AE}" type="datetimeFigureOut">
              <a:rPr lang="en-ZA" smtClean="0"/>
              <a:pPr/>
              <a:t>2021/11/18</a:t>
            </a:fld>
            <a:endParaRPr lang="en-ZA"/>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320F2-D69E-43C8-9978-47AC0CB3EE07}" type="slidenum">
              <a:rPr lang="en-ZA" smtClean="0"/>
              <a:pPr/>
              <a:t>‹#›</a:t>
            </a:fld>
            <a:endParaRPr lang="en-ZA"/>
          </a:p>
        </p:txBody>
      </p:sp>
    </p:spTree>
    <p:extLst>
      <p:ext uri="{BB962C8B-B14F-4D97-AF65-F5344CB8AC3E}">
        <p14:creationId xmlns:p14="http://schemas.microsoft.com/office/powerpoint/2010/main" xmlns="" val="34351534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3.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9.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spect="1" noChangeArrowheads="1"/>
          </p:cNvSpPr>
          <p:nvPr/>
        </p:nvSpPr>
        <p:spPr>
          <a:xfrm>
            <a:off x="1061885" y="122382"/>
            <a:ext cx="6862916" cy="12620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endParaRPr lang="en-US" altLang="en-US" sz="2200" b="1" dirty="0">
              <a:solidFill>
                <a:srgbClr val="002060"/>
              </a:solidFill>
              <a:latin typeface="Arial Narrow" panose="020B0606020202030204" pitchFamily="34" charset="0"/>
              <a:cs typeface="Arial" panose="020B0604020202020204" pitchFamily="34" charset="0"/>
            </a:endParaRPr>
          </a:p>
          <a:p>
            <a:pPr algn="ctr"/>
            <a:r>
              <a:rPr lang="en-US" altLang="en-US" sz="2200" b="1" dirty="0">
                <a:solidFill>
                  <a:srgbClr val="002060"/>
                </a:solidFill>
                <a:latin typeface="Arial Narrow" panose="020B0606020202030204" pitchFamily="34" charset="0"/>
                <a:cs typeface="Arial" panose="020B0604020202020204" pitchFamily="34" charset="0"/>
              </a:rPr>
              <a:t>THE COMMISSION FOR CONCILIATION,MEDIATION AND ARBITRATION </a:t>
            </a:r>
          </a:p>
          <a:p>
            <a:pPr algn="ctr"/>
            <a:r>
              <a:rPr lang="en-US" altLang="en-US" sz="2200" b="1" dirty="0">
                <a:solidFill>
                  <a:srgbClr val="002060"/>
                </a:solidFill>
                <a:latin typeface="Arial Narrow" panose="020B0606020202030204" pitchFamily="34" charset="0"/>
                <a:cs typeface="Arial" panose="020B0604020202020204" pitchFamily="34" charset="0"/>
              </a:rPr>
              <a:t>2020/21 ANNUAL REPORT</a:t>
            </a:r>
          </a:p>
          <a:p>
            <a:pPr algn="ctr"/>
            <a:endParaRPr lang="en-US" altLang="en-US" sz="2200" b="1" dirty="0">
              <a:solidFill>
                <a:srgbClr val="002060"/>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xmlns="" val="408231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365123"/>
            <a:ext cx="6006164" cy="1325563"/>
          </a:xfrm>
        </p:spPr>
        <p:txBody>
          <a:bodyPr>
            <a:normAutofit/>
          </a:bodyPr>
          <a:lstStyle/>
          <a:p>
            <a:pPr algn="ctr"/>
            <a:r>
              <a:rPr lang="en-US" sz="3600" b="1" dirty="0">
                <a:solidFill>
                  <a:srgbClr val="002060"/>
                </a:solidFill>
                <a:latin typeface="Arial Narrow" panose="020B0606020202030204" pitchFamily="34" charset="0"/>
              </a:rPr>
              <a:t>THE IMVUSELELO STRATEGY VISION AND MISSION</a:t>
            </a:r>
            <a:endParaRPr lang="en-ZA" sz="3600" b="1" dirty="0">
              <a:solidFill>
                <a:srgbClr val="002060"/>
              </a:solidFill>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26443377"/>
              </p:ext>
            </p:extLst>
          </p:nvPr>
        </p:nvGraphicFramePr>
        <p:xfrm>
          <a:off x="628650" y="1799924"/>
          <a:ext cx="7870457" cy="4377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C4DB43B-2450-41F4-875D-3A173E257EAA}" type="slidenum">
              <a:rPr lang="en-ZA" smtClean="0"/>
              <a:pPr/>
              <a:t>10</a:t>
            </a:fld>
            <a:endParaRPr lang="en-ZA" dirty="0"/>
          </a:p>
        </p:txBody>
      </p:sp>
    </p:spTree>
    <p:extLst>
      <p:ext uri="{BB962C8B-B14F-4D97-AF65-F5344CB8AC3E}">
        <p14:creationId xmlns:p14="http://schemas.microsoft.com/office/powerpoint/2010/main" xmlns="" val="2942499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206" y="236394"/>
            <a:ext cx="6147310" cy="947955"/>
          </a:xfrm>
        </p:spPr>
        <p:txBody>
          <a:bodyPr>
            <a:noAutofit/>
          </a:bodyPr>
          <a:lstStyle/>
          <a:p>
            <a:pPr algn="ctr">
              <a:lnSpc>
                <a:spcPct val="107000"/>
              </a:lnSpc>
              <a:spcAft>
                <a:spcPts val="800"/>
              </a:spcAft>
            </a:pPr>
            <a:r>
              <a:rPr lang="en-US" sz="3600" b="1" dirty="0">
                <a:solidFill>
                  <a:srgbClr val="002060"/>
                </a:solidFill>
                <a:latin typeface="Arial Narrow" panose="020B0606020202030204" pitchFamily="34" charset="0"/>
              </a:rPr>
              <a:t/>
            </a:r>
            <a:br>
              <a:rPr lang="en-US" sz="3600" b="1" dirty="0">
                <a:solidFill>
                  <a:srgbClr val="002060"/>
                </a:solidFill>
                <a:latin typeface="Arial Narrow" panose="020B0606020202030204" pitchFamily="34" charset="0"/>
              </a:rPr>
            </a:br>
            <a:r>
              <a:rPr lang="en-US" sz="3600" b="1" dirty="0">
                <a:solidFill>
                  <a:srgbClr val="002060"/>
                </a:solidFill>
                <a:latin typeface="Arial Narrow" panose="020B0606020202030204" pitchFamily="34" charset="0"/>
              </a:rPr>
              <a:t>   STRATEGIC PILLARS</a:t>
            </a:r>
            <a:r>
              <a:rPr lang="en-ZA" sz="3600"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t/>
            </a:r>
            <a:br>
              <a:rPr lang="en-ZA" sz="3600" dirty="0">
                <a:solidFill>
                  <a:srgbClr val="002060"/>
                </a:solidFill>
                <a:latin typeface="Arial Narrow" panose="020B0606020202030204" pitchFamily="34" charset="0"/>
                <a:ea typeface="Calibri" panose="020F0502020204030204" pitchFamily="34" charset="0"/>
                <a:cs typeface="Times New Roman" panose="02020603050405020304" pitchFamily="18" charset="0"/>
              </a:rPr>
            </a:br>
            <a:endParaRPr lang="en-ZA" sz="3600" dirty="0">
              <a:solidFill>
                <a:srgbClr val="002060"/>
              </a:solidFill>
              <a:latin typeface="Arial Narrow" panose="020B0606020202030204" pitchFamily="34" charset="0"/>
            </a:endParaRPr>
          </a:p>
        </p:txBody>
      </p:sp>
      <p:sp>
        <p:nvSpPr>
          <p:cNvPr id="3" name="Slide Number Placeholder 2"/>
          <p:cNvSpPr>
            <a:spLocks noGrp="1"/>
          </p:cNvSpPr>
          <p:nvPr>
            <p:ph type="sldNum" sz="quarter" idx="12"/>
          </p:nvPr>
        </p:nvSpPr>
        <p:spPr/>
        <p:txBody>
          <a:bodyPr/>
          <a:lstStyle/>
          <a:p>
            <a:fld id="{0C4DB43B-2450-41F4-875D-3A173E257EAA}" type="slidenum">
              <a:rPr lang="en-ZA" smtClean="0"/>
              <a:pPr/>
              <a:t>11</a:t>
            </a:fld>
            <a:endParaRPr lang="en-ZA" dirty="0"/>
          </a:p>
        </p:txBody>
      </p:sp>
      <p:graphicFrame>
        <p:nvGraphicFramePr>
          <p:cNvPr id="4" name="Diagram 3"/>
          <p:cNvGraphicFramePr/>
          <p:nvPr/>
        </p:nvGraphicFramePr>
        <p:xfrm>
          <a:off x="240144" y="1496291"/>
          <a:ext cx="8552873"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5156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4DB43B-2450-41F4-875D-3A173E257EAA}" type="slidenum">
              <a:rPr lang="en-ZA" smtClean="0"/>
              <a:pPr/>
              <a:t>12</a:t>
            </a:fld>
            <a:endParaRPr lang="en-ZA" dirty="0"/>
          </a:p>
        </p:txBody>
      </p:sp>
      <p:grpSp>
        <p:nvGrpSpPr>
          <p:cNvPr id="9" name="Group 8"/>
          <p:cNvGrpSpPr/>
          <p:nvPr/>
        </p:nvGrpSpPr>
        <p:grpSpPr>
          <a:xfrm>
            <a:off x="157019" y="2032000"/>
            <a:ext cx="8820726" cy="3556000"/>
            <a:chOff x="1402080" y="2397442"/>
            <a:chExt cx="6339840" cy="2063115"/>
          </a:xfrm>
        </p:grpSpPr>
        <p:sp>
          <p:nvSpPr>
            <p:cNvPr id="4" name="Rectangle 3">
              <a:extLst>
                <a:ext uri="{FF2B5EF4-FFF2-40B4-BE49-F238E27FC236}">
                  <a16:creationId xmlns:a16="http://schemas.microsoft.com/office/drawing/2014/main" xmlns="" id="{0EE7CC33-5CE4-49B3-9525-B58E8F83BF9C}"/>
                </a:ext>
              </a:extLst>
            </p:cNvPr>
            <p:cNvSpPr/>
            <p:nvPr/>
          </p:nvSpPr>
          <p:spPr>
            <a:xfrm>
              <a:off x="1402080" y="2397442"/>
              <a:ext cx="1036320" cy="2019935"/>
            </a:xfrm>
            <a:prstGeom prst="rect">
              <a:avLst/>
            </a:prstGeom>
            <a:solidFill>
              <a:schemeClr val="accent2">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01</a:t>
              </a:r>
              <a:endParaRPr lang="en-ZA" dirty="0">
                <a:solidFill>
                  <a:schemeClr val="bg1"/>
                </a:solidFill>
                <a:effectLst/>
                <a:latin typeface="Arial Narrow" panose="020B0606020202030204" pitchFamily="34" charset="0"/>
                <a:ea typeface="Times New Roman" panose="02020603050405020304" pitchFamily="18" charset="0"/>
              </a:endParaRPr>
            </a:p>
            <a:p>
              <a:pPr algn="just">
                <a:lnSpc>
                  <a:spcPct val="107000"/>
                </a:lnSpc>
                <a:spcAft>
                  <a:spcPts val="800"/>
                </a:spcAft>
              </a:pPr>
              <a:r>
                <a:rPr lang="en-GB"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High performance institution</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en-ZA" dirty="0">
                  <a:solidFill>
                    <a:schemeClr val="bg1"/>
                  </a:solidFill>
                  <a:effectLst/>
                  <a:latin typeface="Arial Narrow" panose="020B0606020202030204" pitchFamily="34" charset="0"/>
                  <a:ea typeface="Times New Roman" panose="02020603050405020304" pitchFamily="18" charset="0"/>
                </a:rPr>
                <a:t> </a:t>
              </a:r>
            </a:p>
          </p:txBody>
        </p:sp>
        <p:sp>
          <p:nvSpPr>
            <p:cNvPr id="5" name="Rectangle 4">
              <a:extLst>
                <a:ext uri="{FF2B5EF4-FFF2-40B4-BE49-F238E27FC236}">
                  <a16:creationId xmlns:a16="http://schemas.microsoft.com/office/drawing/2014/main" xmlns="" id="{0EE7CC33-5CE4-49B3-9525-B58E8F83BF9C}"/>
                </a:ext>
              </a:extLst>
            </p:cNvPr>
            <p:cNvSpPr/>
            <p:nvPr/>
          </p:nvSpPr>
          <p:spPr>
            <a:xfrm>
              <a:off x="2621280" y="2405062"/>
              <a:ext cx="1135380" cy="2019935"/>
            </a:xfrm>
            <a:prstGeom prst="rect">
              <a:avLst/>
            </a:prstGeom>
            <a:solidFill>
              <a:schemeClr val="accent6">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dirty="0">
                  <a:solidFill>
                    <a:schemeClr val="bg1"/>
                  </a:solidFill>
                  <a:effectLst/>
                  <a:latin typeface="Arial Narrow" panose="020B0606020202030204" pitchFamily="34" charset="0"/>
                  <a:ea typeface="Calibri" panose="020F0502020204030204" pitchFamily="34" charset="0"/>
                </a:rPr>
                <a:t>02</a:t>
              </a:r>
              <a:endParaRPr lang="en-ZA" dirty="0">
                <a:solidFill>
                  <a:schemeClr val="bg1"/>
                </a:solidFill>
                <a:effectLst/>
                <a:latin typeface="Arial Narrow" panose="020B0606020202030204" pitchFamily="34" charset="0"/>
                <a:ea typeface="Times New Roman" panose="02020603050405020304" pitchFamily="18" charset="0"/>
              </a:endParaRPr>
            </a:p>
            <a:p>
              <a:pPr algn="just">
                <a:lnSpc>
                  <a:spcPct val="107000"/>
                </a:lnSpc>
                <a:spcAft>
                  <a:spcPts val="0"/>
                </a:spcAft>
              </a:pPr>
              <a:r>
                <a:rPr lang="en-US" b="1" kern="1200" dirty="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b="1" dirty="0">
                  <a:solidFill>
                    <a:schemeClr val="bg1"/>
                  </a:solidFill>
                  <a:effectLst/>
                  <a:latin typeface="Arial Narrow" panose="020B0606020202030204" pitchFamily="34" charset="0"/>
                </a:rPr>
                <a:t>Proactive and relevant labour market intervention</a:t>
              </a:r>
              <a:endParaRPr lang="en-ZA"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en-ZA" dirty="0">
                  <a:solidFill>
                    <a:schemeClr val="bg1"/>
                  </a:solidFill>
                  <a:effectLst/>
                  <a:latin typeface="Arial Narrow" panose="020B0606020202030204" pitchFamily="34" charset="0"/>
                  <a:ea typeface="Times New Roman" panose="02020603050405020304" pitchFamily="18" charset="0"/>
                </a:rPr>
                <a:t> </a:t>
              </a:r>
            </a:p>
          </p:txBody>
        </p:sp>
        <p:sp>
          <p:nvSpPr>
            <p:cNvPr id="6" name="Rectangle 5">
              <a:extLst>
                <a:ext uri="{FF2B5EF4-FFF2-40B4-BE49-F238E27FC236}">
                  <a16:creationId xmlns:a16="http://schemas.microsoft.com/office/drawing/2014/main" xmlns="" id="{0EE7CC33-5CE4-49B3-9525-B58E8F83BF9C}"/>
                </a:ext>
              </a:extLst>
            </p:cNvPr>
            <p:cNvSpPr/>
            <p:nvPr/>
          </p:nvSpPr>
          <p:spPr>
            <a:xfrm>
              <a:off x="4008120" y="2405062"/>
              <a:ext cx="1082040" cy="2019935"/>
            </a:xfrm>
            <a:prstGeom prst="rect">
              <a:avLst/>
            </a:prstGeom>
            <a:solidFill>
              <a:srgbClr val="002A6D"/>
            </a:solidFill>
            <a:ln w="11429" cap="flat" cmpd="sng" algn="ctr">
              <a:noFill/>
              <a:prstDash val="sysDash"/>
            </a:ln>
            <a:effectLst/>
          </p:spPr>
          <p:txBody>
            <a:bodyPr wrap="square" rtlCol="0" anchor="t"/>
            <a:lstStyle/>
            <a:p>
              <a:pPr algn="ctr">
                <a:lnSpc>
                  <a:spcPct val="115000"/>
                </a:lnSpc>
                <a:spcAft>
                  <a:spcPts val="600"/>
                </a:spcAft>
              </a:pPr>
              <a:r>
                <a:rPr lang="en-US" b="1" kern="1200">
                  <a:solidFill>
                    <a:schemeClr val="bg1"/>
                  </a:solidFill>
                  <a:effectLst/>
                  <a:latin typeface="Arial Narrow" panose="020B0606020202030204" pitchFamily="34" charset="0"/>
                  <a:ea typeface="Calibri" panose="020F0502020204030204" pitchFamily="34" charset="0"/>
                </a:rPr>
                <a:t>03</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Times New Roman" panose="02020603050405020304" pitchFamily="18" charset="0"/>
                </a:rPr>
                <a:t> </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Times New Roman" panose="02020603050405020304" pitchFamily="18" charset="0"/>
                </a:rPr>
                <a:t>Special interventions and support</a:t>
              </a:r>
              <a:endParaRPr lang="en-ZA">
                <a:solidFill>
                  <a:schemeClr val="bg1"/>
                </a:solidFill>
                <a:effectLst/>
                <a:latin typeface="Arial Narrow" panose="020B0606020202030204" pitchFamily="34" charset="0"/>
                <a:ea typeface="Times New Roman" panose="02020603050405020304" pitchFamily="18" charset="0"/>
              </a:endParaRPr>
            </a:p>
          </p:txBody>
        </p:sp>
        <p:sp>
          <p:nvSpPr>
            <p:cNvPr id="7" name="Rectangle 6">
              <a:extLst>
                <a:ext uri="{FF2B5EF4-FFF2-40B4-BE49-F238E27FC236}">
                  <a16:creationId xmlns:a16="http://schemas.microsoft.com/office/drawing/2014/main" xmlns="" id="{0EE7CC33-5CE4-49B3-9525-B58E8F83BF9C}"/>
                </a:ext>
              </a:extLst>
            </p:cNvPr>
            <p:cNvSpPr/>
            <p:nvPr/>
          </p:nvSpPr>
          <p:spPr>
            <a:xfrm>
              <a:off x="5326380" y="2427922"/>
              <a:ext cx="1097280" cy="2019935"/>
            </a:xfrm>
            <a:prstGeom prst="rect">
              <a:avLst/>
            </a:prstGeom>
            <a:solidFill>
              <a:schemeClr val="accent6">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a:solidFill>
                    <a:schemeClr val="bg1"/>
                  </a:solidFill>
                  <a:effectLst/>
                  <a:latin typeface="Arial Narrow" panose="020B0606020202030204" pitchFamily="34" charset="0"/>
                  <a:ea typeface="Calibri" panose="020F0502020204030204" pitchFamily="34" charset="0"/>
                </a:rPr>
                <a:t>04</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Times New Roman" panose="02020603050405020304" pitchFamily="18" charset="0"/>
                  <a:cs typeface="Arial" panose="020B0604020202020204" pitchFamily="34" charset="0"/>
                </a:rPr>
                <a:t>Efficient and quality dispute resolution and enforcement services</a:t>
              </a:r>
              <a:endParaRPr lang="en-ZA">
                <a:solidFill>
                  <a:schemeClr val="bg1"/>
                </a:solidFill>
                <a:effectLst/>
                <a:latin typeface="Arial Narrow" panose="020B0606020202030204" pitchFamily="34" charset="0"/>
                <a:ea typeface="Times New Roman" panose="02020603050405020304" pitchFamily="18" charset="0"/>
              </a:endParaRPr>
            </a:p>
          </p:txBody>
        </p:sp>
        <p:sp>
          <p:nvSpPr>
            <p:cNvPr id="8" name="Rectangle 7">
              <a:extLst>
                <a:ext uri="{FF2B5EF4-FFF2-40B4-BE49-F238E27FC236}">
                  <a16:creationId xmlns:a16="http://schemas.microsoft.com/office/drawing/2014/main" xmlns="" id="{0EE7CC33-5CE4-49B3-9525-B58E8F83BF9C}"/>
                </a:ext>
              </a:extLst>
            </p:cNvPr>
            <p:cNvSpPr/>
            <p:nvPr/>
          </p:nvSpPr>
          <p:spPr>
            <a:xfrm>
              <a:off x="6705600" y="2440622"/>
              <a:ext cx="1036320" cy="2019935"/>
            </a:xfrm>
            <a:prstGeom prst="rect">
              <a:avLst/>
            </a:prstGeom>
            <a:solidFill>
              <a:schemeClr val="accent2">
                <a:lumMod val="75000"/>
              </a:schemeClr>
            </a:solidFill>
            <a:ln w="11429" cap="flat" cmpd="sng" algn="ctr">
              <a:noFill/>
              <a:prstDash val="sysDash"/>
            </a:ln>
            <a:effectLst/>
          </p:spPr>
          <p:txBody>
            <a:bodyPr wrap="square" rtlCol="0" anchor="t"/>
            <a:lstStyle/>
            <a:p>
              <a:pPr algn="ctr">
                <a:lnSpc>
                  <a:spcPct val="115000"/>
                </a:lnSpc>
                <a:spcAft>
                  <a:spcPts val="600"/>
                </a:spcAft>
              </a:pPr>
              <a:r>
                <a:rPr lang="en-US" b="1" kern="1200">
                  <a:solidFill>
                    <a:schemeClr val="bg1"/>
                  </a:solidFill>
                  <a:effectLst/>
                  <a:latin typeface="Arial Narrow" panose="020B0606020202030204" pitchFamily="34" charset="0"/>
                  <a:ea typeface="Calibri" panose="020F0502020204030204" pitchFamily="34" charset="0"/>
                </a:rPr>
                <a:t>05</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Calibri" panose="020F0502020204030204" pitchFamily="34" charset="0"/>
                </a:rPr>
                <a:t> </a:t>
              </a:r>
              <a:endParaRPr lang="en-ZA">
                <a:solidFill>
                  <a:schemeClr val="bg1"/>
                </a:solidFill>
                <a:effectLst/>
                <a:latin typeface="Arial Narrow" panose="020B0606020202030204" pitchFamily="34" charset="0"/>
                <a:ea typeface="Times New Roman" panose="02020603050405020304" pitchFamily="18" charset="0"/>
              </a:endParaRPr>
            </a:p>
            <a:p>
              <a:pPr algn="ctr">
                <a:lnSpc>
                  <a:spcPct val="115000"/>
                </a:lnSpc>
                <a:spcAft>
                  <a:spcPts val="600"/>
                </a:spcAft>
              </a:pPr>
              <a:r>
                <a:rPr lang="en-GB" b="1" kern="1200">
                  <a:solidFill>
                    <a:schemeClr val="bg1"/>
                  </a:solidFill>
                  <a:effectLst/>
                  <a:latin typeface="Arial Narrow" panose="020B0606020202030204" pitchFamily="34" charset="0"/>
                  <a:ea typeface="Calibri" panose="020F0502020204030204" pitchFamily="34" charset="0"/>
                </a:rPr>
                <a:t>Effective strategy management and governance</a:t>
              </a:r>
              <a:endParaRPr lang="en-ZA">
                <a:solidFill>
                  <a:schemeClr val="bg1"/>
                </a:solidFill>
                <a:effectLst/>
                <a:latin typeface="Arial Narrow" panose="020B0606020202030204" pitchFamily="34" charset="0"/>
                <a:ea typeface="Times New Roman" panose="02020603050405020304" pitchFamily="18" charset="0"/>
              </a:endParaRPr>
            </a:p>
          </p:txBody>
        </p:sp>
      </p:grpSp>
      <p:pic>
        <p:nvPicPr>
          <p:cNvPr id="10" name="Graphic 123" descr="Upward trend">
            <a:extLst>
              <a:ext uri="{FF2B5EF4-FFF2-40B4-BE49-F238E27FC236}">
                <a16:creationId xmlns:a16="http://schemas.microsoft.com/office/drawing/2014/main" xmlns="" id="{15F19DD3-DF6B-41D7-A3F4-D349654673F1}"/>
              </a:ext>
            </a:extLst>
          </p:cNvPr>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616323" y="4719375"/>
            <a:ext cx="523240" cy="523240"/>
          </a:xfrm>
          <a:prstGeom prst="rect">
            <a:avLst/>
          </a:prstGeom>
        </p:spPr>
      </p:pic>
      <p:pic>
        <p:nvPicPr>
          <p:cNvPr id="11" name="Graphic 69" descr="Handshake">
            <a:extLst>
              <a:ext uri="{FF2B5EF4-FFF2-40B4-BE49-F238E27FC236}">
                <a16:creationId xmlns:a16="http://schemas.microsoft.com/office/drawing/2014/main" xmlns="" id="{5BE8FBB6-4A51-4D27-9443-BB8B3B833582}"/>
              </a:ext>
            </a:extLst>
          </p:cNvPr>
          <p:cNvPicPr>
            <a:picLocks noChangeAspect="1"/>
          </p:cNvPicPr>
          <p:nvPr/>
        </p:nvPicPr>
        <p:blipFill>
          <a:blip r:embed="rId4" cstate="print">
            <a:duotone>
              <a:prstClr val="black"/>
              <a:schemeClr val="accent5">
                <a:tint val="45000"/>
                <a:satMod val="400000"/>
              </a:schemeClr>
            </a:duotone>
            <a:extLst>
              <a:ext uri="{96DAC541-7B7A-43D3-8B79-37D633B846F1}">
                <asvg:svgBlip xmlns:asvg="http://schemas.microsoft.com/office/drawing/2016/SVG/main" xmlns="" r:embed="rId5"/>
              </a:ext>
            </a:extLst>
          </a:blip>
          <a:stretch>
            <a:fillRect/>
          </a:stretch>
        </p:blipFill>
        <p:spPr>
          <a:xfrm>
            <a:off x="2378583" y="4695595"/>
            <a:ext cx="624548" cy="624548"/>
          </a:xfrm>
          <a:prstGeom prst="rect">
            <a:avLst/>
          </a:prstGeom>
        </p:spPr>
      </p:pic>
      <p:pic>
        <p:nvPicPr>
          <p:cNvPr id="12" name="Graphic 121" descr="Scales of Justice">
            <a:extLst>
              <a:ext uri="{FF2B5EF4-FFF2-40B4-BE49-F238E27FC236}">
                <a16:creationId xmlns:a16="http://schemas.microsoft.com/office/drawing/2014/main" xmlns="" id="{0240B902-35DF-4DF0-9F40-0AD6190D6495}"/>
              </a:ext>
            </a:extLst>
          </p:cNvPr>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4263355" y="4695595"/>
            <a:ext cx="523240" cy="523240"/>
          </a:xfrm>
          <a:prstGeom prst="rect">
            <a:avLst/>
          </a:prstGeom>
        </p:spPr>
      </p:pic>
      <p:pic>
        <p:nvPicPr>
          <p:cNvPr id="13" name="Graphic 122" descr="Gavel">
            <a:extLst>
              <a:ext uri="{FF2B5EF4-FFF2-40B4-BE49-F238E27FC236}">
                <a16:creationId xmlns:a16="http://schemas.microsoft.com/office/drawing/2014/main" xmlns="" id="{327858D9-BFEC-493A-B68B-05985E91ADF8}"/>
              </a:ext>
            </a:extLst>
          </p:cNvPr>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6118676" y="4695595"/>
            <a:ext cx="523240" cy="523240"/>
          </a:xfrm>
          <a:prstGeom prst="rect">
            <a:avLst/>
          </a:prstGeom>
        </p:spPr>
      </p:pic>
      <p:pic>
        <p:nvPicPr>
          <p:cNvPr id="14" name="Graphic 125" descr="Bank">
            <a:extLst>
              <a:ext uri="{FF2B5EF4-FFF2-40B4-BE49-F238E27FC236}">
                <a16:creationId xmlns:a16="http://schemas.microsoft.com/office/drawing/2014/main" xmlns="" id="{02947623-CC53-4319-8CE8-0EDAA468F788}"/>
              </a:ext>
            </a:extLst>
          </p:cNvPr>
          <p:cNvPicPr>
            <a:picLocks noChangeAspect="1"/>
          </p:cNvPicPr>
          <p:nvPr/>
        </p:nvPicPr>
        <p:blipFill>
          <a:blip r:embed="rId10" cstate="print">
            <a:extLst>
              <a:ext uri="{96DAC541-7B7A-43D3-8B79-37D633B846F1}">
                <asvg:svgBlip xmlns:asvg="http://schemas.microsoft.com/office/drawing/2016/SVG/main" xmlns="" r:embed="rId11"/>
              </a:ext>
            </a:extLst>
          </a:blip>
          <a:stretch>
            <a:fillRect/>
          </a:stretch>
        </p:blipFill>
        <p:spPr>
          <a:xfrm>
            <a:off x="7972934" y="4673329"/>
            <a:ext cx="567771" cy="567771"/>
          </a:xfrm>
          <a:prstGeom prst="rect">
            <a:avLst/>
          </a:prstGeom>
        </p:spPr>
      </p:pic>
      <p:sp>
        <p:nvSpPr>
          <p:cNvPr id="17" name="Title 1">
            <a:extLst>
              <a:ext uri="{FF2B5EF4-FFF2-40B4-BE49-F238E27FC236}">
                <a16:creationId xmlns:a16="http://schemas.microsoft.com/office/drawing/2014/main" xmlns="" id="{FE2CF8B9-C2A3-41EF-B2F6-1FC76FB9ED25}"/>
              </a:ext>
            </a:extLst>
          </p:cNvPr>
          <p:cNvSpPr>
            <a:spLocks noGrp="1"/>
          </p:cNvSpPr>
          <p:nvPr>
            <p:ph type="title"/>
          </p:nvPr>
        </p:nvSpPr>
        <p:spPr>
          <a:xfrm>
            <a:off x="1414228" y="236394"/>
            <a:ext cx="6121668" cy="1399085"/>
          </a:xfrm>
        </p:spPr>
        <p:txBody>
          <a:bodyPr>
            <a:normAutofit/>
          </a:bodyPr>
          <a:lstStyle/>
          <a:p>
            <a:pPr algn="ctr"/>
            <a:r>
              <a:rPr lang="en-US" sz="3600" b="1" dirty="0">
                <a:solidFill>
                  <a:srgbClr val="002060"/>
                </a:solidFill>
                <a:latin typeface="Arial Narrow" panose="020B0606020202030204" pitchFamily="34" charset="0"/>
              </a:rPr>
              <a:t>THE IMVUSELELO STRATEGY STRATEGIC PROGRAMMES</a:t>
            </a:r>
            <a:endParaRPr lang="en-ZA" sz="3600" dirty="0">
              <a:solidFill>
                <a:srgbClr val="002060"/>
              </a:solidFill>
            </a:endParaRPr>
          </a:p>
        </p:txBody>
      </p:sp>
    </p:spTree>
    <p:extLst>
      <p:ext uri="{BB962C8B-B14F-4D97-AF65-F5344CB8AC3E}">
        <p14:creationId xmlns:p14="http://schemas.microsoft.com/office/powerpoint/2010/main" xmlns="" val="314112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9535" y="365123"/>
            <a:ext cx="6725265" cy="1325563"/>
          </a:xfrm>
        </p:spPr>
        <p:txBody>
          <a:bodyPr>
            <a:normAutofit fontScale="90000"/>
          </a:bodyPr>
          <a:lstStyle/>
          <a:p>
            <a:pPr algn="ctr"/>
            <a:r>
              <a:rPr lang="en-US" b="1" dirty="0">
                <a:latin typeface="Arial Narrow" panose="020B0606020202030204" pitchFamily="34" charset="0"/>
              </a:rPr>
              <a:t/>
            </a:r>
            <a:br>
              <a:rPr lang="en-US" b="1" dirty="0">
                <a:latin typeface="Arial Narrow" panose="020B0606020202030204" pitchFamily="34" charset="0"/>
              </a:rPr>
            </a:br>
            <a:r>
              <a:rPr lang="en-US" b="1" dirty="0">
                <a:latin typeface="Arial Narrow" panose="020B0606020202030204" pitchFamily="34" charset="0"/>
              </a:rPr>
              <a:t/>
            </a:r>
            <a:br>
              <a:rPr lang="en-US" b="1" dirty="0">
                <a:latin typeface="Arial Narrow" panose="020B0606020202030204" pitchFamily="34" charset="0"/>
              </a:rPr>
            </a:br>
            <a:r>
              <a:rPr lang="en-US" b="1" dirty="0">
                <a:solidFill>
                  <a:srgbClr val="002060"/>
                </a:solidFill>
                <a:latin typeface="Arial Narrow" panose="020B0606020202030204" pitchFamily="34" charset="0"/>
              </a:rPr>
              <a:t>PROGRAMME ONE(1):</a:t>
            </a:r>
            <a:r>
              <a:rPr lang="en-ZA" b="1" dirty="0">
                <a:solidFill>
                  <a:srgbClr val="002060"/>
                </a:solidFill>
                <a:latin typeface="Arial Narrow" panose="020B0606020202030204" pitchFamily="34" charset="0"/>
              </a:rPr>
              <a:t> HIGH PERFORMANCE INSTITUTION</a:t>
            </a:r>
            <a:br>
              <a:rPr lang="en-ZA" b="1" dirty="0">
                <a:solidFill>
                  <a:srgbClr val="002060"/>
                </a:solidFill>
                <a:latin typeface="Arial Narrow" panose="020B0606020202030204" pitchFamily="34" charset="0"/>
              </a:rPr>
            </a:br>
            <a:r>
              <a:rPr lang="en-ZA" b="1" dirty="0">
                <a:latin typeface="Arial Narrow" panose="020B0606020202030204" pitchFamily="34" charset="0"/>
              </a:rPr>
              <a:t/>
            </a:r>
            <a:br>
              <a:rPr lang="en-ZA" b="1" dirty="0">
                <a:latin typeface="Arial Narrow" panose="020B0606020202030204" pitchFamily="34" charset="0"/>
              </a:rPr>
            </a:br>
            <a:endParaRPr lang="en-ZA" b="1" dirty="0">
              <a:latin typeface="Arial Narrow" panose="020B0606020202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435306948"/>
              </p:ext>
            </p:extLst>
          </p:nvPr>
        </p:nvGraphicFramePr>
        <p:xfrm>
          <a:off x="98320" y="1825625"/>
          <a:ext cx="8927692" cy="4572000"/>
        </p:xfrm>
        <a:graphic>
          <a:graphicData uri="http://schemas.openxmlformats.org/drawingml/2006/table">
            <a:tbl>
              <a:tblPr firstRow="1" bandRow="1">
                <a:tableStyleId>{5C22544A-7EE6-4342-B048-85BDC9FD1C3A}</a:tableStyleId>
              </a:tblPr>
              <a:tblGrid>
                <a:gridCol w="2035280">
                  <a:extLst>
                    <a:ext uri="{9D8B030D-6E8A-4147-A177-3AD203B41FA5}">
                      <a16:colId xmlns:a16="http://schemas.microsoft.com/office/drawing/2014/main" xmlns="" val="3338801921"/>
                    </a:ext>
                  </a:extLst>
                </a:gridCol>
                <a:gridCol w="6892412">
                  <a:extLst>
                    <a:ext uri="{9D8B030D-6E8A-4147-A177-3AD203B41FA5}">
                      <a16:colId xmlns:a16="http://schemas.microsoft.com/office/drawing/2014/main" xmlns="" val="284898386"/>
                    </a:ext>
                  </a:extLst>
                </a:gridCol>
              </a:tblGrid>
              <a:tr h="370840">
                <a:tc>
                  <a:txBody>
                    <a:bodyPr/>
                    <a:lstStyle/>
                    <a:p>
                      <a:pPr algn="just"/>
                      <a:r>
                        <a:rPr lang="en-US" sz="1800" b="1" i="0" u="none" strike="noStrike" kern="1200" baseline="0" dirty="0">
                          <a:solidFill>
                            <a:schemeClr val="tx1"/>
                          </a:solidFill>
                          <a:latin typeface="Arial Narrow" panose="020B0606020202030204" pitchFamily="34" charset="0"/>
                          <a:ea typeface="+mn-ea"/>
                          <a:cs typeface="+mn-cs"/>
                        </a:rPr>
                        <a:t>PROGRAMME PURPOSE</a:t>
                      </a:r>
                      <a:endParaRPr lang="en-ZA" b="1" dirty="0">
                        <a:solidFill>
                          <a:schemeClr val="tx1"/>
                        </a:solidFill>
                        <a:latin typeface="Arial Narrow" panose="020B0606020202030204" pitchFamily="34" charset="0"/>
                      </a:endParaRPr>
                    </a:p>
                  </a:txBody>
                  <a:tcPr/>
                </a:tc>
                <a:tc>
                  <a:txBody>
                    <a:bodyPr/>
                    <a:lstStyle/>
                    <a:p>
                      <a:pPr marL="285750" indent="-285750" algn="just">
                        <a:buFont typeface="Arial" panose="020B0604020202020204" pitchFamily="34" charset="0"/>
                        <a:buChar char="•"/>
                      </a:pPr>
                      <a:r>
                        <a:rPr lang="en-US" sz="1800" b="0" i="0" u="none" strike="noStrike" kern="1200" baseline="0" dirty="0">
                          <a:solidFill>
                            <a:schemeClr val="dk1"/>
                          </a:solidFill>
                          <a:latin typeface="Arial Narrow" panose="020B0606020202030204" pitchFamily="34" charset="0"/>
                          <a:ea typeface="+mn-ea"/>
                          <a:cs typeface="+mn-cs"/>
                        </a:rPr>
                        <a:t>The CCMA aims to successfully deliver on its objectives through a cohesive, well-structured organisation, in which people, processes and systems perform optimally. </a:t>
                      </a:r>
                    </a:p>
                    <a:p>
                      <a:pPr marL="285750" indent="-285750" algn="just">
                        <a:buFont typeface="Arial" panose="020B0604020202020204" pitchFamily="34" charset="0"/>
                        <a:buChar char="•"/>
                      </a:pPr>
                      <a:r>
                        <a:rPr lang="en-US" sz="1800" b="0" i="0" u="none" strike="noStrike" kern="1200" baseline="0" dirty="0">
                          <a:solidFill>
                            <a:schemeClr val="dk1"/>
                          </a:solidFill>
                          <a:latin typeface="Arial Narrow" panose="020B0606020202030204" pitchFamily="34" charset="0"/>
                          <a:ea typeface="+mn-ea"/>
                          <a:cs typeface="+mn-cs"/>
                        </a:rPr>
                        <a:t>As a publicly accountable entity, focus will continue to be on a clean administration and resources optimisation.</a:t>
                      </a:r>
                    </a:p>
                    <a:p>
                      <a:pPr marL="285750" indent="-285750" algn="just">
                        <a:buFont typeface="Arial" panose="020B0604020202020204" pitchFamily="34" charset="0"/>
                        <a:buChar char="•"/>
                      </a:pPr>
                      <a:r>
                        <a:rPr lang="en-US" sz="1800" b="0" i="0" u="none" strike="noStrike" kern="1200" baseline="0" dirty="0">
                          <a:solidFill>
                            <a:schemeClr val="dk1"/>
                          </a:solidFill>
                          <a:latin typeface="Arial Narrow" panose="020B0606020202030204" pitchFamily="34" charset="0"/>
                          <a:ea typeface="+mn-ea"/>
                          <a:cs typeface="+mn-cs"/>
                        </a:rPr>
                        <a:t>Focus is on the development of human and organisational capacity towards building a world-class institution. </a:t>
                      </a:r>
                    </a:p>
                    <a:p>
                      <a:pPr marL="285750" indent="-285750" algn="just">
                        <a:buFont typeface="Arial" panose="020B0604020202020204" pitchFamily="34" charset="0"/>
                        <a:buChar char="•"/>
                      </a:pPr>
                      <a:r>
                        <a:rPr lang="en-US" sz="1800" b="0" i="0" u="none" strike="noStrike" kern="1200" baseline="0" dirty="0">
                          <a:solidFill>
                            <a:schemeClr val="dk1"/>
                          </a:solidFill>
                          <a:latin typeface="Arial Narrow" panose="020B0606020202030204" pitchFamily="34" charset="0"/>
                          <a:ea typeface="+mn-ea"/>
                          <a:cs typeface="+mn-cs"/>
                        </a:rPr>
                        <a:t>This requires a series of strategic human resource interventions aimed at attracting, developing and retaining talent. </a:t>
                      </a:r>
                    </a:p>
                    <a:p>
                      <a:pPr marL="285750" indent="-285750" algn="just">
                        <a:buFont typeface="Arial" panose="020B0604020202020204" pitchFamily="34" charset="0"/>
                        <a:buChar char="•"/>
                      </a:pPr>
                      <a:r>
                        <a:rPr lang="en-US" sz="1800" b="0" i="0" u="none" strike="noStrike" kern="1200" baseline="0" dirty="0">
                          <a:solidFill>
                            <a:schemeClr val="dk1"/>
                          </a:solidFill>
                          <a:latin typeface="Arial Narrow" panose="020B0606020202030204" pitchFamily="34" charset="0"/>
                          <a:ea typeface="+mn-ea"/>
                          <a:cs typeface="+mn-cs"/>
                        </a:rPr>
                        <a:t>By its very nature, the CCMA is an information intensive organisation, requiring strong, reliable and integrated Information Management System, underpinned by the best in range ICT platforms, leveraging on opportunities presented by the 4IR to sustain a </a:t>
                      </a:r>
                      <a:r>
                        <a:rPr lang="en-ZA" sz="1800" b="0" i="0" u="none" strike="noStrike" kern="1200" baseline="0" dirty="0">
                          <a:solidFill>
                            <a:schemeClr val="dk1"/>
                          </a:solidFill>
                          <a:latin typeface="Arial Narrow" panose="020B0606020202030204" pitchFamily="34" charset="0"/>
                          <a:ea typeface="+mn-ea"/>
                          <a:cs typeface="+mn-cs"/>
                        </a:rPr>
                        <a:t>high performing institution.</a:t>
                      </a:r>
                      <a:endParaRPr lang="en-ZA" dirty="0">
                        <a:latin typeface="Arial Narrow" panose="020B0606020202030204" pitchFamily="34" charset="0"/>
                      </a:endParaRPr>
                    </a:p>
                  </a:txBody>
                  <a:tcPr/>
                </a:tc>
                <a:extLst>
                  <a:ext uri="{0D108BD9-81ED-4DB2-BD59-A6C34878D82A}">
                    <a16:rowId xmlns:a16="http://schemas.microsoft.com/office/drawing/2014/main" xmlns="" val="753972357"/>
                  </a:ext>
                </a:extLst>
              </a:tr>
              <a:tr h="370840">
                <a:tc>
                  <a:txBody>
                    <a:bodyPr/>
                    <a:lstStyle/>
                    <a:p>
                      <a:pPr algn="just"/>
                      <a:r>
                        <a:rPr lang="en-ZA" b="1" dirty="0">
                          <a:solidFill>
                            <a:schemeClr val="tx1"/>
                          </a:solidFill>
                          <a:latin typeface="Arial Narrow" panose="020B0606020202030204" pitchFamily="34" charset="0"/>
                        </a:rPr>
                        <a:t>INSTITUTIONAL OUTCOMES</a:t>
                      </a:r>
                    </a:p>
                  </a:txBody>
                  <a:tcPr/>
                </a:tc>
                <a:tc>
                  <a:txBody>
                    <a:bodyPr/>
                    <a:lstStyle/>
                    <a:p>
                      <a:pPr marL="285750" indent="-285750" algn="just">
                        <a:buFont typeface="Arial" panose="020B0604020202020204" pitchFamily="34" charset="0"/>
                        <a:buChar char="•"/>
                      </a:pPr>
                      <a:r>
                        <a:rPr lang="en-US" dirty="0">
                          <a:latin typeface="Arial Narrow" panose="020B0606020202030204" pitchFamily="34" charset="0"/>
                        </a:rPr>
                        <a:t>Enhance financial viability for organisational sustainability</a:t>
                      </a:r>
                    </a:p>
                    <a:p>
                      <a:pPr marL="285750" indent="-285750" algn="just">
                        <a:buFont typeface="Arial" panose="020B0604020202020204" pitchFamily="34" charset="0"/>
                        <a:buChar char="•"/>
                      </a:pPr>
                      <a:r>
                        <a:rPr lang="en-US" dirty="0">
                          <a:latin typeface="Arial Narrow" panose="020B0606020202030204" pitchFamily="34" charset="0"/>
                        </a:rPr>
                        <a:t>Improved employee turn-over rate</a:t>
                      </a:r>
                    </a:p>
                    <a:p>
                      <a:pPr marL="285750" indent="-285750" algn="just">
                        <a:buFont typeface="Arial" panose="020B0604020202020204" pitchFamily="34" charset="0"/>
                        <a:buChar char="•"/>
                      </a:pPr>
                      <a:r>
                        <a:rPr lang="en-US" dirty="0">
                          <a:latin typeface="Arial Narrow" panose="020B0606020202030204" pitchFamily="34" charset="0"/>
                        </a:rPr>
                        <a:t>Improved ICT service quality</a:t>
                      </a:r>
                      <a:endParaRPr lang="en-ZA" dirty="0">
                        <a:latin typeface="Arial Narrow" panose="020B0606020202030204" pitchFamily="34" charset="0"/>
                      </a:endParaRPr>
                    </a:p>
                  </a:txBody>
                  <a:tcPr/>
                </a:tc>
                <a:extLst>
                  <a:ext uri="{0D108BD9-81ED-4DB2-BD59-A6C34878D82A}">
                    <a16:rowId xmlns:a16="http://schemas.microsoft.com/office/drawing/2014/main" xmlns="" val="1630793740"/>
                  </a:ext>
                </a:extLst>
              </a:tr>
            </a:tbl>
          </a:graphicData>
        </a:graphic>
      </p:graphicFrame>
      <p:sp>
        <p:nvSpPr>
          <p:cNvPr id="3" name="Slide Number Placeholder 2"/>
          <p:cNvSpPr>
            <a:spLocks noGrp="1"/>
          </p:cNvSpPr>
          <p:nvPr>
            <p:ph type="sldNum" sz="quarter" idx="12"/>
          </p:nvPr>
        </p:nvSpPr>
        <p:spPr/>
        <p:txBody>
          <a:bodyPr/>
          <a:lstStyle/>
          <a:p>
            <a:fld id="{0C4DB43B-2450-41F4-875D-3A173E257EAA}" type="slidenum">
              <a:rPr lang="en-ZA" smtClean="0"/>
              <a:pPr/>
              <a:t>13</a:t>
            </a:fld>
            <a:endParaRPr lang="en-ZA" dirty="0"/>
          </a:p>
        </p:txBody>
      </p:sp>
    </p:spTree>
    <p:extLst>
      <p:ext uri="{BB962C8B-B14F-4D97-AF65-F5344CB8AC3E}">
        <p14:creationId xmlns:p14="http://schemas.microsoft.com/office/powerpoint/2010/main" xmlns="" val="53565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9535" y="365123"/>
            <a:ext cx="6725265" cy="1325563"/>
          </a:xfrm>
        </p:spPr>
        <p:txBody>
          <a:bodyPr>
            <a:normAutofit fontScale="90000"/>
          </a:bodyPr>
          <a:lstStyle/>
          <a:p>
            <a:pPr algn="ctr"/>
            <a:r>
              <a:rPr lang="en-US" b="1" dirty="0">
                <a:solidFill>
                  <a:srgbClr val="002060"/>
                </a:solidFill>
                <a:latin typeface="Arial Narrow" panose="020B0606020202030204" pitchFamily="34" charset="0"/>
              </a:rPr>
              <a:t/>
            </a:r>
            <a:br>
              <a:rPr lang="en-US" b="1" dirty="0">
                <a:solidFill>
                  <a:srgbClr val="002060"/>
                </a:solidFill>
                <a:latin typeface="Arial Narrow" panose="020B0606020202030204" pitchFamily="34" charset="0"/>
              </a:rPr>
            </a:br>
            <a:r>
              <a:rPr lang="en-US" b="1" dirty="0">
                <a:solidFill>
                  <a:srgbClr val="002060"/>
                </a:solidFill>
                <a:latin typeface="Arial Narrow" panose="020B0606020202030204" pitchFamily="34" charset="0"/>
              </a:rPr>
              <a:t/>
            </a:r>
            <a:br>
              <a:rPr lang="en-US" b="1" dirty="0">
                <a:solidFill>
                  <a:srgbClr val="002060"/>
                </a:solidFill>
                <a:latin typeface="Arial Narrow" panose="020B0606020202030204" pitchFamily="34" charset="0"/>
              </a:rPr>
            </a:br>
            <a:r>
              <a:rPr lang="en-US" b="1" dirty="0">
                <a:solidFill>
                  <a:srgbClr val="002060"/>
                </a:solidFill>
                <a:latin typeface="Arial Narrow" panose="020B0606020202030204" pitchFamily="34" charset="0"/>
              </a:rPr>
              <a:t>PROGRAMME TWO (2):PROACTIVE AND RELEVANT LABOUR MARKET INTERVENTION</a:t>
            </a:r>
            <a:r>
              <a:rPr lang="en-ZA" b="1" dirty="0">
                <a:solidFill>
                  <a:srgbClr val="002060"/>
                </a:solidFill>
                <a:latin typeface="Arial Narrow" panose="020B0606020202030204" pitchFamily="34" charset="0"/>
              </a:rPr>
              <a:t/>
            </a:r>
            <a:br>
              <a:rPr lang="en-ZA" b="1" dirty="0">
                <a:solidFill>
                  <a:srgbClr val="002060"/>
                </a:solidFill>
                <a:latin typeface="Arial Narrow" panose="020B0606020202030204" pitchFamily="34" charset="0"/>
              </a:rPr>
            </a:br>
            <a:r>
              <a:rPr lang="en-ZA" b="1" dirty="0">
                <a:solidFill>
                  <a:srgbClr val="002060"/>
                </a:solidFill>
                <a:latin typeface="Arial Narrow" panose="020B0606020202030204" pitchFamily="34" charset="0"/>
              </a:rPr>
              <a:t/>
            </a:r>
            <a:br>
              <a:rPr lang="en-ZA" b="1" dirty="0">
                <a:solidFill>
                  <a:srgbClr val="002060"/>
                </a:solidFill>
                <a:latin typeface="Arial Narrow" panose="020B0606020202030204" pitchFamily="34" charset="0"/>
              </a:rPr>
            </a:br>
            <a:endParaRPr lang="en-ZA" b="1" dirty="0">
              <a:solidFill>
                <a:srgbClr val="002060"/>
              </a:solidFill>
              <a:latin typeface="Arial Narrow" panose="020B0606020202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166051157"/>
              </p:ext>
            </p:extLst>
          </p:nvPr>
        </p:nvGraphicFramePr>
        <p:xfrm>
          <a:off x="98320" y="1825625"/>
          <a:ext cx="8927692" cy="3837756"/>
        </p:xfrm>
        <a:graphic>
          <a:graphicData uri="http://schemas.openxmlformats.org/drawingml/2006/table">
            <a:tbl>
              <a:tblPr firstRow="1" bandRow="1">
                <a:tableStyleId>{93296810-A885-4BE3-A3E7-6D5BEEA58F35}</a:tableStyleId>
              </a:tblPr>
              <a:tblGrid>
                <a:gridCol w="2035280">
                  <a:extLst>
                    <a:ext uri="{9D8B030D-6E8A-4147-A177-3AD203B41FA5}">
                      <a16:colId xmlns:a16="http://schemas.microsoft.com/office/drawing/2014/main" xmlns="" val="3338801921"/>
                    </a:ext>
                  </a:extLst>
                </a:gridCol>
                <a:gridCol w="6892412">
                  <a:extLst>
                    <a:ext uri="{9D8B030D-6E8A-4147-A177-3AD203B41FA5}">
                      <a16:colId xmlns:a16="http://schemas.microsoft.com/office/drawing/2014/main" xmlns="" val="284898386"/>
                    </a:ext>
                  </a:extLst>
                </a:gridCol>
              </a:tblGrid>
              <a:tr h="2741254">
                <a:tc>
                  <a:txBody>
                    <a:bodyPr/>
                    <a:lstStyle/>
                    <a:p>
                      <a:pPr algn="just"/>
                      <a:r>
                        <a:rPr lang="en-US" b="1" dirty="0">
                          <a:solidFill>
                            <a:schemeClr val="tx1"/>
                          </a:solidFill>
                          <a:latin typeface="Arial Narrow" panose="020B0606020202030204" pitchFamily="34" charset="0"/>
                        </a:rPr>
                        <a:t>PROGRAMME PURPOSE</a:t>
                      </a:r>
                      <a:endParaRPr lang="en-ZA" b="1" dirty="0">
                        <a:solidFill>
                          <a:schemeClr val="tx1"/>
                        </a:solidFill>
                        <a:latin typeface="Arial Narrow" panose="020B0606020202030204" pitchFamily="34" charset="0"/>
                      </a:endParaRPr>
                    </a:p>
                  </a:txBody>
                  <a:tcPr/>
                </a:tc>
                <a:tc>
                  <a:txBody>
                    <a:bodyPr/>
                    <a:lstStyle/>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Through the implementation of the Dispute Management and</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Prevention Strategy and Programme to transform and build</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relations and capacity in the workplace, respond appropriately and</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timeously to labour market developments through focused proactive</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and reactive labour market interventions. </a:t>
                      </a:r>
                    </a:p>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The result is successful</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dispute prevention and management and workplace transformation</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whilst promoting and supporting dialogue, democratisation, best</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employment practices and relationship building in the workplace.</a:t>
                      </a:r>
                      <a:endParaRPr lang="en-ZA" b="0" dirty="0">
                        <a:solidFill>
                          <a:schemeClr val="tx1"/>
                        </a:solidFill>
                        <a:latin typeface="Arial Narrow" panose="020B0606020202030204" pitchFamily="34" charset="0"/>
                      </a:endParaRPr>
                    </a:p>
                  </a:txBody>
                  <a:tcPr/>
                </a:tc>
                <a:extLst>
                  <a:ext uri="{0D108BD9-81ED-4DB2-BD59-A6C34878D82A}">
                    <a16:rowId xmlns:a16="http://schemas.microsoft.com/office/drawing/2014/main" xmlns="" val="753972357"/>
                  </a:ext>
                </a:extLst>
              </a:tr>
              <a:tr h="109650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b="1" dirty="0">
                          <a:solidFill>
                            <a:schemeClr val="tx1"/>
                          </a:solidFill>
                          <a:latin typeface="Arial Narrow" panose="020B0606020202030204" pitchFamily="34" charset="0"/>
                        </a:rPr>
                        <a:t>INSTITUTIONAL OUTCOMES</a:t>
                      </a:r>
                    </a:p>
                  </a:txBody>
                  <a:tcPr/>
                </a:tc>
                <a:tc>
                  <a:txBody>
                    <a:bodyPr/>
                    <a:lstStyle/>
                    <a:p>
                      <a:pPr marL="285750" indent="-285750" algn="just">
                        <a:buFont typeface="Arial" panose="020B0604020202020204" pitchFamily="34" charset="0"/>
                        <a:buChar char="•"/>
                      </a:pPr>
                      <a:r>
                        <a:rPr lang="en-ZA" sz="1800" b="0" i="0" u="none" strike="noStrike" kern="1200" baseline="0" dirty="0">
                          <a:solidFill>
                            <a:schemeClr val="dk1"/>
                          </a:solidFill>
                          <a:latin typeface="Arial Narrow" panose="020B0606020202030204" pitchFamily="34" charset="0"/>
                          <a:ea typeface="+mn-ea"/>
                          <a:cs typeface="+mn-cs"/>
                        </a:rPr>
                        <a:t>Enhance dispute management and prevention</a:t>
                      </a:r>
                    </a:p>
                    <a:p>
                      <a:pPr marL="285750" indent="-285750" algn="just">
                        <a:buFont typeface="Arial" panose="020B0604020202020204" pitchFamily="34" charset="0"/>
                        <a:buChar char="•"/>
                      </a:pPr>
                      <a:r>
                        <a:rPr lang="en-ZA" sz="1800" b="0" i="0" u="none" strike="noStrike" kern="1200" baseline="0" dirty="0">
                          <a:solidFill>
                            <a:schemeClr val="dk1"/>
                          </a:solidFill>
                          <a:latin typeface="Arial Narrow" panose="020B0606020202030204" pitchFamily="34" charset="0"/>
                          <a:ea typeface="+mn-ea"/>
                          <a:cs typeface="+mn-cs"/>
                        </a:rPr>
                        <a:t>Improved workplace relations</a:t>
                      </a:r>
                    </a:p>
                    <a:p>
                      <a:pPr marL="285750" indent="-285750" algn="just">
                        <a:buFont typeface="Arial" panose="020B0604020202020204" pitchFamily="34" charset="0"/>
                        <a:buChar char="•"/>
                      </a:pPr>
                      <a:r>
                        <a:rPr lang="en-ZA" sz="1800" b="0" i="0" u="none" strike="noStrike" kern="1200" baseline="0" dirty="0">
                          <a:solidFill>
                            <a:schemeClr val="dk1"/>
                          </a:solidFill>
                          <a:latin typeface="Arial Narrow" panose="020B0606020202030204" pitchFamily="34" charset="0"/>
                          <a:ea typeface="+mn-ea"/>
                          <a:cs typeface="+mn-cs"/>
                        </a:rPr>
                        <a:t>Effective essential services dispute management, prevention and resolution</a:t>
                      </a:r>
                      <a:endParaRPr lang="en-ZA" dirty="0">
                        <a:latin typeface="Arial Narrow" panose="020B0606020202030204" pitchFamily="34" charset="0"/>
                      </a:endParaRPr>
                    </a:p>
                  </a:txBody>
                  <a:tcPr/>
                </a:tc>
                <a:extLst>
                  <a:ext uri="{0D108BD9-81ED-4DB2-BD59-A6C34878D82A}">
                    <a16:rowId xmlns:a16="http://schemas.microsoft.com/office/drawing/2014/main" xmlns="" val="1630793740"/>
                  </a:ext>
                </a:extLst>
              </a:tr>
            </a:tbl>
          </a:graphicData>
        </a:graphic>
      </p:graphicFrame>
      <p:sp>
        <p:nvSpPr>
          <p:cNvPr id="3" name="Slide Number Placeholder 2"/>
          <p:cNvSpPr>
            <a:spLocks noGrp="1"/>
          </p:cNvSpPr>
          <p:nvPr>
            <p:ph type="sldNum" sz="quarter" idx="12"/>
          </p:nvPr>
        </p:nvSpPr>
        <p:spPr/>
        <p:txBody>
          <a:bodyPr/>
          <a:lstStyle/>
          <a:p>
            <a:fld id="{0C4DB43B-2450-41F4-875D-3A173E257EAA}" type="slidenum">
              <a:rPr lang="en-ZA" smtClean="0"/>
              <a:pPr/>
              <a:t>14</a:t>
            </a:fld>
            <a:endParaRPr lang="en-ZA" dirty="0"/>
          </a:p>
        </p:txBody>
      </p:sp>
    </p:spTree>
    <p:extLst>
      <p:ext uri="{BB962C8B-B14F-4D97-AF65-F5344CB8AC3E}">
        <p14:creationId xmlns:p14="http://schemas.microsoft.com/office/powerpoint/2010/main" xmlns="" val="504330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9535" y="365123"/>
            <a:ext cx="6725265" cy="1325563"/>
          </a:xfrm>
        </p:spPr>
        <p:txBody>
          <a:bodyPr>
            <a:normAutofit fontScale="90000"/>
          </a:bodyPr>
          <a:lstStyle/>
          <a:p>
            <a:pPr algn="ctr"/>
            <a:r>
              <a:rPr lang="en-US" b="1" dirty="0">
                <a:solidFill>
                  <a:srgbClr val="002060"/>
                </a:solidFill>
                <a:latin typeface="Arial Narrow" panose="020B0606020202030204" pitchFamily="34" charset="0"/>
              </a:rPr>
              <a:t/>
            </a:r>
            <a:br>
              <a:rPr lang="en-US" b="1" dirty="0">
                <a:solidFill>
                  <a:srgbClr val="002060"/>
                </a:solidFill>
                <a:latin typeface="Arial Narrow" panose="020B0606020202030204" pitchFamily="34" charset="0"/>
              </a:rPr>
            </a:br>
            <a:r>
              <a:rPr lang="en-US" b="1" dirty="0">
                <a:solidFill>
                  <a:srgbClr val="002060"/>
                </a:solidFill>
                <a:latin typeface="Arial Narrow" panose="020B0606020202030204" pitchFamily="34" charset="0"/>
              </a:rPr>
              <a:t/>
            </a:r>
            <a:br>
              <a:rPr lang="en-US" b="1" dirty="0">
                <a:solidFill>
                  <a:srgbClr val="002060"/>
                </a:solidFill>
                <a:latin typeface="Arial Narrow" panose="020B0606020202030204" pitchFamily="34" charset="0"/>
              </a:rPr>
            </a:br>
            <a:r>
              <a:rPr lang="en-US" b="1" dirty="0">
                <a:solidFill>
                  <a:srgbClr val="002060"/>
                </a:solidFill>
                <a:latin typeface="Arial Narrow" panose="020B0606020202030204" pitchFamily="34" charset="0"/>
              </a:rPr>
              <a:t>PROGRAMME THREE (3): SPECIAL INTERVENTIONS AND SUPPORT</a:t>
            </a:r>
            <a:r>
              <a:rPr lang="en-ZA" b="1" dirty="0">
                <a:solidFill>
                  <a:srgbClr val="002060"/>
                </a:solidFill>
                <a:latin typeface="Arial Narrow" panose="020B0606020202030204" pitchFamily="34" charset="0"/>
              </a:rPr>
              <a:t/>
            </a:r>
            <a:br>
              <a:rPr lang="en-ZA" b="1" dirty="0">
                <a:solidFill>
                  <a:srgbClr val="002060"/>
                </a:solidFill>
                <a:latin typeface="Arial Narrow" panose="020B0606020202030204" pitchFamily="34" charset="0"/>
              </a:rPr>
            </a:br>
            <a:r>
              <a:rPr lang="en-ZA" b="1" dirty="0">
                <a:solidFill>
                  <a:srgbClr val="002060"/>
                </a:solidFill>
                <a:latin typeface="Arial Narrow" panose="020B0606020202030204" pitchFamily="34" charset="0"/>
              </a:rPr>
              <a:t/>
            </a:r>
            <a:br>
              <a:rPr lang="en-ZA" b="1" dirty="0">
                <a:solidFill>
                  <a:srgbClr val="002060"/>
                </a:solidFill>
                <a:latin typeface="Arial Narrow" panose="020B0606020202030204" pitchFamily="34" charset="0"/>
              </a:rPr>
            </a:br>
            <a:endParaRPr lang="en-ZA" b="1" dirty="0">
              <a:solidFill>
                <a:srgbClr val="002060"/>
              </a:solidFill>
              <a:latin typeface="Arial Narrow" panose="020B0606020202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244407791"/>
              </p:ext>
            </p:extLst>
          </p:nvPr>
        </p:nvGraphicFramePr>
        <p:xfrm>
          <a:off x="98320" y="1825625"/>
          <a:ext cx="8927692" cy="3837756"/>
        </p:xfrm>
        <a:graphic>
          <a:graphicData uri="http://schemas.openxmlformats.org/drawingml/2006/table">
            <a:tbl>
              <a:tblPr firstRow="1" bandRow="1">
                <a:tableStyleId>{7DF18680-E054-41AD-8BC1-D1AEF772440D}</a:tableStyleId>
              </a:tblPr>
              <a:tblGrid>
                <a:gridCol w="2035280">
                  <a:extLst>
                    <a:ext uri="{9D8B030D-6E8A-4147-A177-3AD203B41FA5}">
                      <a16:colId xmlns:a16="http://schemas.microsoft.com/office/drawing/2014/main" xmlns="" val="3338801921"/>
                    </a:ext>
                  </a:extLst>
                </a:gridCol>
                <a:gridCol w="6892412">
                  <a:extLst>
                    <a:ext uri="{9D8B030D-6E8A-4147-A177-3AD203B41FA5}">
                      <a16:colId xmlns:a16="http://schemas.microsoft.com/office/drawing/2014/main" xmlns="" val="284898386"/>
                    </a:ext>
                  </a:extLst>
                </a:gridCol>
              </a:tblGrid>
              <a:tr h="2741254">
                <a:tc>
                  <a:txBody>
                    <a:bodyPr/>
                    <a:lstStyle/>
                    <a:p>
                      <a:pPr algn="just"/>
                      <a:r>
                        <a:rPr lang="en-US" dirty="0">
                          <a:solidFill>
                            <a:schemeClr val="tx1"/>
                          </a:solidFill>
                          <a:latin typeface="Arial Narrow" panose="020B0606020202030204" pitchFamily="34" charset="0"/>
                        </a:rPr>
                        <a:t>PROGRAMME PURPOSE</a:t>
                      </a:r>
                      <a:endParaRPr lang="en-ZA" b="1" dirty="0">
                        <a:solidFill>
                          <a:schemeClr val="tx1"/>
                        </a:solidFill>
                        <a:latin typeface="Arial Narrow" panose="020B0606020202030204" pitchFamily="34" charset="0"/>
                      </a:endParaRPr>
                    </a:p>
                  </a:txBody>
                  <a:tcPr/>
                </a:tc>
                <a:tc>
                  <a:txBody>
                    <a:bodyPr/>
                    <a:lstStyle/>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To be the mediatory and arbitration organisation of choice</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and support national interventions. </a:t>
                      </a:r>
                    </a:p>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The CCMA interventions</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through this programme are aimed at promoting dispute</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resolution through special mediation processes and social</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dialogue. </a:t>
                      </a:r>
                    </a:p>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The CCMA interventions through this programme are</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also aimed at promoting consensus, community participation,</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efficient and effective use of financial and human resources in</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the dispute resolution process.</a:t>
                      </a:r>
                      <a:endParaRPr lang="en-ZA" b="0" dirty="0">
                        <a:solidFill>
                          <a:schemeClr val="tx1"/>
                        </a:solidFill>
                        <a:latin typeface="Arial Narrow" panose="020B0606020202030204" pitchFamily="34" charset="0"/>
                      </a:endParaRPr>
                    </a:p>
                  </a:txBody>
                  <a:tcPr/>
                </a:tc>
                <a:extLst>
                  <a:ext uri="{0D108BD9-81ED-4DB2-BD59-A6C34878D82A}">
                    <a16:rowId xmlns:a16="http://schemas.microsoft.com/office/drawing/2014/main" xmlns="" val="753972357"/>
                  </a:ext>
                </a:extLst>
              </a:tr>
              <a:tr h="109650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b="1" dirty="0">
                          <a:solidFill>
                            <a:schemeClr val="tx1"/>
                          </a:solidFill>
                          <a:latin typeface="Arial Narrow" panose="020B0606020202030204" pitchFamily="34" charset="0"/>
                        </a:rPr>
                        <a:t>INSTITUTIONAL OUTCOMES</a:t>
                      </a:r>
                    </a:p>
                  </a:txBody>
                  <a:tcPr/>
                </a:tc>
                <a:tc>
                  <a:txBody>
                    <a:bodyPr/>
                    <a:lstStyle/>
                    <a:p>
                      <a:pPr marL="285750" indent="-285750" algn="just">
                        <a:buFont typeface="Arial" panose="020B0604020202020204" pitchFamily="34" charset="0"/>
                        <a:buChar char="•"/>
                      </a:pPr>
                      <a:r>
                        <a:rPr lang="en-US" sz="1800" b="0" u="none" strike="noStrike" baseline="0" dirty="0">
                          <a:solidFill>
                            <a:schemeClr val="tx1"/>
                          </a:solidFill>
                          <a:latin typeface="Arial Narrow" panose="020B0606020202030204" pitchFamily="34" charset="0"/>
                        </a:rPr>
                        <a:t>Effective support to Presidential projects</a:t>
                      </a:r>
                      <a:endParaRPr lang="en-ZA" b="0"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630793740"/>
                  </a:ext>
                </a:extLst>
              </a:tr>
            </a:tbl>
          </a:graphicData>
        </a:graphic>
      </p:graphicFrame>
      <p:sp>
        <p:nvSpPr>
          <p:cNvPr id="3" name="Slide Number Placeholder 2"/>
          <p:cNvSpPr>
            <a:spLocks noGrp="1"/>
          </p:cNvSpPr>
          <p:nvPr>
            <p:ph type="sldNum" sz="quarter" idx="12"/>
          </p:nvPr>
        </p:nvSpPr>
        <p:spPr/>
        <p:txBody>
          <a:bodyPr/>
          <a:lstStyle/>
          <a:p>
            <a:fld id="{0C4DB43B-2450-41F4-875D-3A173E257EAA}" type="slidenum">
              <a:rPr lang="en-ZA" smtClean="0"/>
              <a:pPr/>
              <a:t>15</a:t>
            </a:fld>
            <a:endParaRPr lang="en-ZA" dirty="0"/>
          </a:p>
        </p:txBody>
      </p:sp>
    </p:spTree>
    <p:extLst>
      <p:ext uri="{BB962C8B-B14F-4D97-AF65-F5344CB8AC3E}">
        <p14:creationId xmlns:p14="http://schemas.microsoft.com/office/powerpoint/2010/main" xmlns="" val="1593019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9535" y="365123"/>
            <a:ext cx="6725265" cy="1325563"/>
          </a:xfrm>
        </p:spPr>
        <p:txBody>
          <a:bodyPr>
            <a:noAutofit/>
          </a:bodyPr>
          <a:lstStyle/>
          <a:p>
            <a:pPr algn="ctr"/>
            <a:r>
              <a:rPr lang="en-US" sz="3200" b="1" dirty="0">
                <a:solidFill>
                  <a:srgbClr val="002060"/>
                </a:solidFill>
                <a:latin typeface="Arial Narrow" panose="020B0606020202030204" pitchFamily="34" charset="0"/>
              </a:rPr>
              <a:t/>
            </a:r>
            <a:br>
              <a:rPr lang="en-US" sz="3200" b="1" dirty="0">
                <a:solidFill>
                  <a:srgbClr val="002060"/>
                </a:solidFill>
                <a:latin typeface="Arial Narrow" panose="020B0606020202030204" pitchFamily="34" charset="0"/>
              </a:rPr>
            </a:br>
            <a:r>
              <a:rPr lang="en-US" sz="3200" b="1" dirty="0">
                <a:solidFill>
                  <a:srgbClr val="002060"/>
                </a:solidFill>
                <a:latin typeface="Arial Narrow" panose="020B0606020202030204" pitchFamily="34" charset="0"/>
              </a:rPr>
              <a:t/>
            </a:r>
            <a:br>
              <a:rPr lang="en-US" sz="3200" b="1" dirty="0">
                <a:solidFill>
                  <a:srgbClr val="002060"/>
                </a:solidFill>
                <a:latin typeface="Arial Narrow" panose="020B0606020202030204" pitchFamily="34" charset="0"/>
              </a:rPr>
            </a:br>
            <a:r>
              <a:rPr lang="en-US" sz="3200" b="1" dirty="0">
                <a:solidFill>
                  <a:srgbClr val="002060"/>
                </a:solidFill>
                <a:latin typeface="Arial Narrow" panose="020B0606020202030204" pitchFamily="34" charset="0"/>
              </a:rPr>
              <a:t>PROGRAMME FOUR (4): EFFICIENT AND QUALITY DISPUTE RESOLUTION AND ENFORCEMENT SERVICES</a:t>
            </a:r>
            <a:r>
              <a:rPr lang="en-ZA" sz="3200" b="1" dirty="0">
                <a:solidFill>
                  <a:srgbClr val="002060"/>
                </a:solidFill>
                <a:latin typeface="Arial Narrow" panose="020B0606020202030204" pitchFamily="34" charset="0"/>
              </a:rPr>
              <a:t/>
            </a:r>
            <a:br>
              <a:rPr lang="en-ZA" sz="3200" b="1" dirty="0">
                <a:solidFill>
                  <a:srgbClr val="002060"/>
                </a:solidFill>
                <a:latin typeface="Arial Narrow" panose="020B0606020202030204" pitchFamily="34" charset="0"/>
              </a:rPr>
            </a:br>
            <a:r>
              <a:rPr lang="en-ZA" sz="3200" b="1" dirty="0">
                <a:solidFill>
                  <a:srgbClr val="002060"/>
                </a:solidFill>
                <a:latin typeface="Arial Narrow" panose="020B0606020202030204" pitchFamily="34" charset="0"/>
              </a:rPr>
              <a:t/>
            </a:r>
            <a:br>
              <a:rPr lang="en-ZA" sz="3200" b="1" dirty="0">
                <a:solidFill>
                  <a:srgbClr val="002060"/>
                </a:solidFill>
                <a:latin typeface="Arial Narrow" panose="020B0606020202030204" pitchFamily="34" charset="0"/>
              </a:rPr>
            </a:br>
            <a:endParaRPr lang="en-ZA" sz="3200" b="1" dirty="0">
              <a:solidFill>
                <a:srgbClr val="002060"/>
              </a:solidFill>
              <a:latin typeface="Arial Narrow" panose="020B0606020202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770546780"/>
              </p:ext>
            </p:extLst>
          </p:nvPr>
        </p:nvGraphicFramePr>
        <p:xfrm>
          <a:off x="98320" y="1825625"/>
          <a:ext cx="8927692" cy="4297680"/>
        </p:xfrm>
        <a:graphic>
          <a:graphicData uri="http://schemas.openxmlformats.org/drawingml/2006/table">
            <a:tbl>
              <a:tblPr firstRow="1" bandRow="1">
                <a:tableStyleId>{93296810-A885-4BE3-A3E7-6D5BEEA58F35}</a:tableStyleId>
              </a:tblPr>
              <a:tblGrid>
                <a:gridCol w="2035280">
                  <a:extLst>
                    <a:ext uri="{9D8B030D-6E8A-4147-A177-3AD203B41FA5}">
                      <a16:colId xmlns:a16="http://schemas.microsoft.com/office/drawing/2014/main" xmlns="" val="3338801921"/>
                    </a:ext>
                  </a:extLst>
                </a:gridCol>
                <a:gridCol w="6892412">
                  <a:extLst>
                    <a:ext uri="{9D8B030D-6E8A-4147-A177-3AD203B41FA5}">
                      <a16:colId xmlns:a16="http://schemas.microsoft.com/office/drawing/2014/main" xmlns="" val="284898386"/>
                    </a:ext>
                  </a:extLst>
                </a:gridCol>
              </a:tblGrid>
              <a:tr h="2741254">
                <a:tc>
                  <a:txBody>
                    <a:bodyPr/>
                    <a:lstStyle/>
                    <a:p>
                      <a:pPr algn="just"/>
                      <a:r>
                        <a:rPr lang="en-US" b="1" dirty="0">
                          <a:solidFill>
                            <a:schemeClr val="tx1"/>
                          </a:solidFill>
                          <a:latin typeface="Arial Narrow" panose="020B0606020202030204" pitchFamily="34" charset="0"/>
                        </a:rPr>
                        <a:t>PROGRAMME PURPOSE</a:t>
                      </a:r>
                      <a:endParaRPr lang="en-ZA" b="1" dirty="0">
                        <a:solidFill>
                          <a:schemeClr val="tx1"/>
                        </a:solidFill>
                        <a:latin typeface="Arial Narrow" panose="020B0606020202030204" pitchFamily="34" charset="0"/>
                      </a:endParaRPr>
                    </a:p>
                  </a:txBody>
                  <a:tcPr/>
                </a:tc>
                <a:tc>
                  <a:txBody>
                    <a:bodyPr/>
                    <a:lstStyle/>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Advance accessible, efficient and quality resolution and enforcement mechanisms, to</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sufficiently address the growing inequality in the labour market due to external factors</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changing the nature of work, a proactive approach to the advancement of social justice is</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required to adequately maintain social cohesion, contribute to labour peace and human</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advancement and progress. </a:t>
                      </a:r>
                    </a:p>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The CCMA will focus on initiatives that will ensure increased and</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effective access to the CCMA in vulnerable areas and amongst vulnerable groups through</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collaboration with strategic partners and increased access points, as well as initiatives that</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will enhance the efficiency of service delivery, quality of settlements and enforceability of</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awards.</a:t>
                      </a:r>
                      <a:endParaRPr lang="en-ZA" b="0" dirty="0">
                        <a:solidFill>
                          <a:schemeClr val="tx1"/>
                        </a:solidFill>
                        <a:latin typeface="Arial Narrow" panose="020B0606020202030204" pitchFamily="34" charset="0"/>
                      </a:endParaRPr>
                    </a:p>
                  </a:txBody>
                  <a:tcPr/>
                </a:tc>
                <a:extLst>
                  <a:ext uri="{0D108BD9-81ED-4DB2-BD59-A6C34878D82A}">
                    <a16:rowId xmlns:a16="http://schemas.microsoft.com/office/drawing/2014/main" xmlns="" val="753972357"/>
                  </a:ext>
                </a:extLst>
              </a:tr>
              <a:tr h="109650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b="1" dirty="0">
                          <a:solidFill>
                            <a:schemeClr val="tx1"/>
                          </a:solidFill>
                          <a:latin typeface="Arial Narrow" panose="020B0606020202030204" pitchFamily="34" charset="0"/>
                        </a:rPr>
                        <a:t>INSTITUTIONAL OUTCOMES</a:t>
                      </a:r>
                    </a:p>
                  </a:txBody>
                  <a:tcPr/>
                </a:tc>
                <a:tc>
                  <a:txBody>
                    <a:bodyPr/>
                    <a:lstStyle/>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Improved service quality</a:t>
                      </a:r>
                    </a:p>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Improved access to CCMA services</a:t>
                      </a:r>
                    </a:p>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Jobs saved</a:t>
                      </a:r>
                    </a:p>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Reduced potential for industrial action</a:t>
                      </a:r>
                      <a:endParaRPr lang="en-ZA" b="0" dirty="0">
                        <a:solidFill>
                          <a:schemeClr val="tx1"/>
                        </a:solidFill>
                        <a:latin typeface="Arial Narrow" panose="020B0606020202030204" pitchFamily="34" charset="0"/>
                      </a:endParaRPr>
                    </a:p>
                  </a:txBody>
                  <a:tcPr/>
                </a:tc>
                <a:extLst>
                  <a:ext uri="{0D108BD9-81ED-4DB2-BD59-A6C34878D82A}">
                    <a16:rowId xmlns:a16="http://schemas.microsoft.com/office/drawing/2014/main" xmlns="" val="1630793740"/>
                  </a:ext>
                </a:extLst>
              </a:tr>
            </a:tbl>
          </a:graphicData>
        </a:graphic>
      </p:graphicFrame>
      <p:sp>
        <p:nvSpPr>
          <p:cNvPr id="3" name="Slide Number Placeholder 2"/>
          <p:cNvSpPr>
            <a:spLocks noGrp="1"/>
          </p:cNvSpPr>
          <p:nvPr>
            <p:ph type="sldNum" sz="quarter" idx="12"/>
          </p:nvPr>
        </p:nvSpPr>
        <p:spPr/>
        <p:txBody>
          <a:bodyPr/>
          <a:lstStyle/>
          <a:p>
            <a:fld id="{0C4DB43B-2450-41F4-875D-3A173E257EAA}" type="slidenum">
              <a:rPr lang="en-ZA" smtClean="0"/>
              <a:pPr/>
              <a:t>16</a:t>
            </a:fld>
            <a:endParaRPr lang="en-ZA" dirty="0"/>
          </a:p>
        </p:txBody>
      </p:sp>
    </p:spTree>
    <p:extLst>
      <p:ext uri="{BB962C8B-B14F-4D97-AF65-F5344CB8AC3E}">
        <p14:creationId xmlns:p14="http://schemas.microsoft.com/office/powerpoint/2010/main" xmlns="" val="244257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9535" y="365123"/>
            <a:ext cx="6725265" cy="1325563"/>
          </a:xfrm>
        </p:spPr>
        <p:txBody>
          <a:bodyPr>
            <a:noAutofit/>
          </a:bodyPr>
          <a:lstStyle/>
          <a:p>
            <a:pPr algn="ctr"/>
            <a:r>
              <a:rPr lang="en-US" sz="3200" b="1" dirty="0">
                <a:latin typeface="Arial Narrow" panose="020B0606020202030204" pitchFamily="34" charset="0"/>
              </a:rPr>
              <a:t/>
            </a:r>
            <a:br>
              <a:rPr lang="en-US" sz="3200" b="1" dirty="0">
                <a:latin typeface="Arial Narrow" panose="020B0606020202030204" pitchFamily="34" charset="0"/>
              </a:rPr>
            </a:br>
            <a:r>
              <a:rPr lang="en-US" sz="3200" b="1" dirty="0">
                <a:latin typeface="Arial Narrow" panose="020B0606020202030204" pitchFamily="34" charset="0"/>
              </a:rPr>
              <a:t/>
            </a:r>
            <a:br>
              <a:rPr lang="en-US" sz="3200" b="1" dirty="0">
                <a:latin typeface="Arial Narrow" panose="020B0606020202030204" pitchFamily="34" charset="0"/>
              </a:rPr>
            </a:br>
            <a:r>
              <a:rPr lang="en-US" sz="3200" b="1" dirty="0">
                <a:solidFill>
                  <a:srgbClr val="002060"/>
                </a:solidFill>
                <a:latin typeface="Arial Narrow" panose="020B0606020202030204" pitchFamily="34" charset="0"/>
              </a:rPr>
              <a:t>PROGRAMME FIVE (5): EFFECTIVE STRATEGY MANAGEMENT AND GOVERNANCE</a:t>
            </a:r>
            <a:r>
              <a:rPr lang="en-ZA" sz="3200" b="1" dirty="0">
                <a:latin typeface="Arial Narrow" panose="020B0606020202030204" pitchFamily="34" charset="0"/>
              </a:rPr>
              <a:t/>
            </a:r>
            <a:br>
              <a:rPr lang="en-ZA" sz="3200" b="1" dirty="0">
                <a:latin typeface="Arial Narrow" panose="020B0606020202030204" pitchFamily="34" charset="0"/>
              </a:rPr>
            </a:br>
            <a:r>
              <a:rPr lang="en-ZA" sz="3200" b="1" dirty="0">
                <a:latin typeface="Arial Narrow" panose="020B0606020202030204" pitchFamily="34" charset="0"/>
              </a:rPr>
              <a:t/>
            </a:r>
            <a:br>
              <a:rPr lang="en-ZA" sz="3200" b="1" dirty="0">
                <a:latin typeface="Arial Narrow" panose="020B0606020202030204" pitchFamily="34" charset="0"/>
              </a:rPr>
            </a:br>
            <a:endParaRPr lang="en-ZA" sz="3200" b="1" dirty="0">
              <a:latin typeface="Arial Narrow" panose="020B0606020202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967655380"/>
              </p:ext>
            </p:extLst>
          </p:nvPr>
        </p:nvGraphicFramePr>
        <p:xfrm>
          <a:off x="98321" y="1690686"/>
          <a:ext cx="8927692" cy="4606801"/>
        </p:xfrm>
        <a:graphic>
          <a:graphicData uri="http://schemas.openxmlformats.org/drawingml/2006/table">
            <a:tbl>
              <a:tblPr firstRow="1" bandRow="1">
                <a:tableStyleId>{7DF18680-E054-41AD-8BC1-D1AEF772440D}</a:tableStyleId>
              </a:tblPr>
              <a:tblGrid>
                <a:gridCol w="2035280">
                  <a:extLst>
                    <a:ext uri="{9D8B030D-6E8A-4147-A177-3AD203B41FA5}">
                      <a16:colId xmlns:a16="http://schemas.microsoft.com/office/drawing/2014/main" xmlns="" val="3338801921"/>
                    </a:ext>
                  </a:extLst>
                </a:gridCol>
                <a:gridCol w="6892412">
                  <a:extLst>
                    <a:ext uri="{9D8B030D-6E8A-4147-A177-3AD203B41FA5}">
                      <a16:colId xmlns:a16="http://schemas.microsoft.com/office/drawing/2014/main" xmlns="" val="284898386"/>
                    </a:ext>
                  </a:extLst>
                </a:gridCol>
              </a:tblGrid>
              <a:tr h="3473237">
                <a:tc>
                  <a:txBody>
                    <a:bodyPr/>
                    <a:lstStyle/>
                    <a:p>
                      <a:pPr algn="just"/>
                      <a:r>
                        <a:rPr lang="en-US" dirty="0">
                          <a:solidFill>
                            <a:schemeClr val="tx1"/>
                          </a:solidFill>
                          <a:latin typeface="Arial Narrow" panose="020B0606020202030204" pitchFamily="34" charset="0"/>
                        </a:rPr>
                        <a:t>PROGRAMME PURPOSE</a:t>
                      </a:r>
                      <a:endParaRPr lang="en-ZA" b="1" dirty="0">
                        <a:solidFill>
                          <a:schemeClr val="tx1"/>
                        </a:solidFill>
                        <a:latin typeface="Arial Narrow" panose="020B0606020202030204" pitchFamily="34" charset="0"/>
                      </a:endParaRPr>
                    </a:p>
                  </a:txBody>
                  <a:tcPr/>
                </a:tc>
                <a:tc>
                  <a:txBody>
                    <a:bodyPr/>
                    <a:lstStyle/>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The continuous scanning of the organisation’s internal and external</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operating environment through research and strategic forecasting, is</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core to successful strategy implementation and service delivery. </a:t>
                      </a:r>
                    </a:p>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This</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will result in the organisation’s ability to forecast strategy effectiveness</a:t>
                      </a:r>
                    </a:p>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and proactively respond to changes. </a:t>
                      </a:r>
                    </a:p>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To sustain the catalytic</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environment for successful strategy implementation and governance,</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within the changing organisational environment, the CCMA will also</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focus on initiatives that deploy risk and governance failure mitigation</a:t>
                      </a:r>
                    </a:p>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strategies through development and implementation of an integrated</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governance, compliance and risk framework. </a:t>
                      </a:r>
                    </a:p>
                    <a:p>
                      <a:pPr marL="285750" indent="-285750" algn="just">
                        <a:buFont typeface="Arial" panose="020B0604020202020204" pitchFamily="34" charset="0"/>
                        <a:buChar char="•"/>
                      </a:pPr>
                      <a:r>
                        <a:rPr lang="en-US" b="0" dirty="0">
                          <a:solidFill>
                            <a:schemeClr val="tx1"/>
                          </a:solidFill>
                          <a:latin typeface="Arial Narrow" panose="020B0606020202030204" pitchFamily="34" charset="0"/>
                        </a:rPr>
                        <a:t>Good governance</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ensures organisational integrity, operational excellence and enables</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the maintenance of partnerships and impactful implementation of the</a:t>
                      </a:r>
                      <a:r>
                        <a:rPr lang="en-US" b="0" baseline="0" dirty="0">
                          <a:solidFill>
                            <a:schemeClr val="tx1"/>
                          </a:solidFill>
                          <a:latin typeface="Arial Narrow" panose="020B0606020202030204" pitchFamily="34" charset="0"/>
                        </a:rPr>
                        <a:t> </a:t>
                      </a:r>
                      <a:r>
                        <a:rPr lang="en-US" b="0" dirty="0">
                          <a:solidFill>
                            <a:schemeClr val="tx1"/>
                          </a:solidFill>
                          <a:latin typeface="Arial Narrow" panose="020B0606020202030204" pitchFamily="34" charset="0"/>
                        </a:rPr>
                        <a:t>strategy.</a:t>
                      </a:r>
                      <a:endParaRPr lang="en-ZA" b="0" dirty="0">
                        <a:solidFill>
                          <a:schemeClr val="tx1"/>
                        </a:solidFill>
                        <a:latin typeface="Arial Narrow" panose="020B0606020202030204" pitchFamily="34" charset="0"/>
                      </a:endParaRPr>
                    </a:p>
                  </a:txBody>
                  <a:tcPr/>
                </a:tc>
                <a:extLst>
                  <a:ext uri="{0D108BD9-81ED-4DB2-BD59-A6C34878D82A}">
                    <a16:rowId xmlns:a16="http://schemas.microsoft.com/office/drawing/2014/main" xmlns="" val="753972357"/>
                  </a:ext>
                </a:extLst>
              </a:tr>
              <a:tr h="94920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b="1" dirty="0">
                          <a:solidFill>
                            <a:schemeClr val="tx1"/>
                          </a:solidFill>
                          <a:latin typeface="Arial Narrow" panose="020B0606020202030204" pitchFamily="34" charset="0"/>
                        </a:rPr>
                        <a:t>INSTITUTIONAL OUTCOMES</a:t>
                      </a:r>
                    </a:p>
                  </a:txBody>
                  <a:tcPr/>
                </a:tc>
                <a:tc>
                  <a:txBody>
                    <a:bodyPr/>
                    <a:lstStyle/>
                    <a:p>
                      <a:pPr marL="285750" indent="-285750" algn="just">
                        <a:buFont typeface="Arial" panose="020B0604020202020204" pitchFamily="34" charset="0"/>
                        <a:buChar char="•"/>
                      </a:pPr>
                      <a:r>
                        <a:rPr lang="en-ZA" b="0" dirty="0">
                          <a:solidFill>
                            <a:schemeClr val="tx1"/>
                          </a:solidFill>
                          <a:latin typeface="Arial Narrow" panose="020B0606020202030204" pitchFamily="34" charset="0"/>
                        </a:rPr>
                        <a:t>Optimised governance level</a:t>
                      </a:r>
                    </a:p>
                  </a:txBody>
                  <a:tcPr/>
                </a:tc>
                <a:extLst>
                  <a:ext uri="{0D108BD9-81ED-4DB2-BD59-A6C34878D82A}">
                    <a16:rowId xmlns:a16="http://schemas.microsoft.com/office/drawing/2014/main" xmlns="" val="1630793740"/>
                  </a:ext>
                </a:extLst>
              </a:tr>
            </a:tbl>
          </a:graphicData>
        </a:graphic>
      </p:graphicFrame>
      <p:sp>
        <p:nvSpPr>
          <p:cNvPr id="3" name="Slide Number Placeholder 2"/>
          <p:cNvSpPr>
            <a:spLocks noGrp="1"/>
          </p:cNvSpPr>
          <p:nvPr>
            <p:ph type="sldNum" sz="quarter" idx="12"/>
          </p:nvPr>
        </p:nvSpPr>
        <p:spPr/>
        <p:txBody>
          <a:bodyPr/>
          <a:lstStyle/>
          <a:p>
            <a:fld id="{0C4DB43B-2450-41F4-875D-3A173E257EAA}" type="slidenum">
              <a:rPr lang="en-ZA" smtClean="0"/>
              <a:pPr/>
              <a:t>17</a:t>
            </a:fld>
            <a:endParaRPr lang="en-ZA" dirty="0"/>
          </a:p>
        </p:txBody>
      </p:sp>
    </p:spTree>
    <p:extLst>
      <p:ext uri="{BB962C8B-B14F-4D97-AF65-F5344CB8AC3E}">
        <p14:creationId xmlns:p14="http://schemas.microsoft.com/office/powerpoint/2010/main" xmlns="" val="1920043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600" b="1" dirty="0">
                <a:solidFill>
                  <a:srgbClr val="002060"/>
                </a:solidFill>
                <a:latin typeface="Arial Narrow" panose="020B0606020202030204" pitchFamily="34" charset="0"/>
              </a:rPr>
              <a:t>LEGEND</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pPr/>
              <a:t>18</a:t>
            </a:fld>
            <a:endParaRPr lang="en-ZA" dirty="0"/>
          </a:p>
        </p:txBody>
      </p:sp>
      <p:sp>
        <p:nvSpPr>
          <p:cNvPr id="9" name="TextBox 8"/>
          <p:cNvSpPr txBox="1"/>
          <p:nvPr/>
        </p:nvSpPr>
        <p:spPr>
          <a:xfrm>
            <a:off x="381000" y="1920875"/>
            <a:ext cx="8077200" cy="1200150"/>
          </a:xfrm>
          <a:prstGeom prst="rect">
            <a:avLst/>
          </a:prstGeom>
          <a:solidFill>
            <a:schemeClr val="accent6">
              <a:lumMod val="40000"/>
              <a:lumOff val="60000"/>
            </a:schemeClr>
          </a:solidFill>
          <a:ln>
            <a:solidFill>
              <a:schemeClr val="tx1"/>
            </a:solidFill>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ZA" dirty="0"/>
          </a:p>
          <a:p>
            <a:pPr eaLnBrk="1" hangingPunct="1">
              <a:defRPr/>
            </a:pPr>
            <a:endParaRPr lang="en-ZA" dirty="0"/>
          </a:p>
          <a:p>
            <a:pPr eaLnBrk="1" hangingPunct="1">
              <a:defRPr/>
            </a:pPr>
            <a:endParaRPr lang="en-ZA" dirty="0"/>
          </a:p>
          <a:p>
            <a:pPr eaLnBrk="1" hangingPunct="1">
              <a:defRPr/>
            </a:pPr>
            <a:endParaRPr lang="en-ZA" dirty="0"/>
          </a:p>
        </p:txBody>
      </p:sp>
      <p:sp>
        <p:nvSpPr>
          <p:cNvPr id="10" name="Oval 9"/>
          <p:cNvSpPr/>
          <p:nvPr/>
        </p:nvSpPr>
        <p:spPr>
          <a:xfrm>
            <a:off x="495300" y="2124868"/>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ZA" dirty="0">
              <a:solidFill>
                <a:srgbClr val="FFFFFF"/>
              </a:solidFill>
              <a:latin typeface="Calibri" panose="020F0502020204030204" pitchFamily="34" charset="0"/>
            </a:endParaRPr>
          </a:p>
        </p:txBody>
      </p:sp>
      <p:sp>
        <p:nvSpPr>
          <p:cNvPr id="11" name="TextBox 5"/>
          <p:cNvSpPr txBox="1">
            <a:spLocks noChangeArrowheads="1"/>
          </p:cNvSpPr>
          <p:nvPr/>
        </p:nvSpPr>
        <p:spPr bwMode="auto">
          <a:xfrm>
            <a:off x="1734567" y="1935163"/>
            <a:ext cx="7049072"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u="sng" dirty="0">
                <a:solidFill>
                  <a:srgbClr val="000000"/>
                </a:solidFill>
                <a:latin typeface="Arial Narrow" panose="020B0606020202030204" pitchFamily="34" charset="0"/>
                <a:cs typeface="Times New Roman" panose="02020603050405020304" pitchFamily="18" charset="0"/>
              </a:rPr>
              <a:t>Implication</a:t>
            </a:r>
            <a:r>
              <a:rPr lang="en-US" altLang="en-US" sz="1800" b="1" dirty="0">
                <a:solidFill>
                  <a:srgbClr val="000000"/>
                </a:solidFill>
                <a:latin typeface="Arial Narrow" panose="020B0606020202030204" pitchFamily="34" charset="0"/>
                <a:cs typeface="Times New Roman" panose="02020603050405020304" pitchFamily="18" charset="0"/>
              </a:rPr>
              <a:t>: </a:t>
            </a:r>
            <a:r>
              <a:rPr lang="en-US" altLang="en-US" sz="1800" b="1" dirty="0">
                <a:solidFill>
                  <a:srgbClr val="00B050"/>
                </a:solidFill>
                <a:latin typeface="Arial Narrow" panose="020B0606020202030204" pitchFamily="34" charset="0"/>
                <a:cs typeface="Times New Roman" panose="02020603050405020304" pitchFamily="18" charset="0"/>
              </a:rPr>
              <a:t>ACHIEVED </a:t>
            </a:r>
          </a:p>
          <a:p>
            <a:pPr eaLnBrk="1" hangingPunct="1">
              <a:spcBef>
                <a:spcPct val="0"/>
              </a:spcBef>
              <a:buFontTx/>
              <a:buNone/>
            </a:pPr>
            <a:r>
              <a:rPr lang="en-ZA" altLang="en-US" sz="1800" b="1" dirty="0">
                <a:solidFill>
                  <a:srgbClr val="000000"/>
                </a:solidFill>
                <a:latin typeface="Arial Narrow" panose="020B0606020202030204" pitchFamily="34" charset="0"/>
                <a:cs typeface="Times New Roman" panose="02020603050405020304" pitchFamily="18" charset="0"/>
              </a:rPr>
              <a:t>Performance Indicator is on track or reflects complete implementation. Target achieved</a:t>
            </a:r>
          </a:p>
          <a:p>
            <a:pPr eaLnBrk="1" hangingPunct="1">
              <a:spcBef>
                <a:spcPct val="0"/>
              </a:spcBef>
              <a:buFontTx/>
              <a:buNone/>
            </a:pPr>
            <a:r>
              <a:rPr lang="en-US" altLang="en-US" sz="1800" b="1" u="sng" dirty="0">
                <a:solidFill>
                  <a:srgbClr val="00B050"/>
                </a:solidFill>
                <a:latin typeface="Arial Narrow" panose="020B0606020202030204" pitchFamily="34" charset="0"/>
                <a:cs typeface="Times New Roman" panose="02020603050405020304" pitchFamily="18" charset="0"/>
              </a:rPr>
              <a:t>100+% Complete</a:t>
            </a:r>
            <a:endParaRPr lang="en-ZA" altLang="en-US" sz="1800" dirty="0">
              <a:latin typeface="Arial Narrow" panose="020B0606020202030204" pitchFamily="34" charset="0"/>
              <a:cs typeface="Times New Roman" panose="02020603050405020304" pitchFamily="18" charset="0"/>
            </a:endParaRPr>
          </a:p>
        </p:txBody>
      </p:sp>
      <p:sp>
        <p:nvSpPr>
          <p:cNvPr id="12" name="TextBox 11"/>
          <p:cNvSpPr txBox="1"/>
          <p:nvPr/>
        </p:nvSpPr>
        <p:spPr>
          <a:xfrm>
            <a:off x="381000" y="3687763"/>
            <a:ext cx="8077200" cy="1200150"/>
          </a:xfrm>
          <a:prstGeom prst="rect">
            <a:avLst/>
          </a:prstGeom>
          <a:solidFill>
            <a:schemeClr val="accent6">
              <a:lumMod val="40000"/>
              <a:lumOff val="60000"/>
            </a:schemeClr>
          </a:solidFill>
          <a:ln>
            <a:solidFill>
              <a:schemeClr val="tx1"/>
            </a:solidFill>
          </a:ln>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ZA" dirty="0"/>
          </a:p>
          <a:p>
            <a:pPr eaLnBrk="1" hangingPunct="1">
              <a:defRPr/>
            </a:pPr>
            <a:endParaRPr lang="en-ZA" dirty="0"/>
          </a:p>
          <a:p>
            <a:pPr eaLnBrk="1" hangingPunct="1">
              <a:defRPr/>
            </a:pPr>
            <a:endParaRPr lang="en-ZA" dirty="0"/>
          </a:p>
          <a:p>
            <a:pPr eaLnBrk="1" hangingPunct="1">
              <a:defRPr/>
            </a:pPr>
            <a:endParaRPr lang="en-ZA" dirty="0"/>
          </a:p>
        </p:txBody>
      </p:sp>
      <p:sp>
        <p:nvSpPr>
          <p:cNvPr id="13" name="Oval 12"/>
          <p:cNvSpPr/>
          <p:nvPr/>
        </p:nvSpPr>
        <p:spPr>
          <a:xfrm>
            <a:off x="518160" y="3891756"/>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ZA" dirty="0">
              <a:solidFill>
                <a:srgbClr val="FFFFFF"/>
              </a:solidFill>
              <a:latin typeface="Calibri" panose="020F0502020204030204" pitchFamily="34" charset="0"/>
            </a:endParaRPr>
          </a:p>
        </p:txBody>
      </p:sp>
      <p:sp>
        <p:nvSpPr>
          <p:cNvPr id="14" name="TextBox 6"/>
          <p:cNvSpPr txBox="1">
            <a:spLocks noChangeArrowheads="1"/>
          </p:cNvSpPr>
          <p:nvPr/>
        </p:nvSpPr>
        <p:spPr bwMode="auto">
          <a:xfrm>
            <a:off x="1734567" y="3687763"/>
            <a:ext cx="6647434"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u="sng" dirty="0">
                <a:solidFill>
                  <a:srgbClr val="000000"/>
                </a:solidFill>
                <a:latin typeface="Arial Narrow" panose="020B0606020202030204" pitchFamily="34" charset="0"/>
                <a:cs typeface="Times New Roman" panose="02020603050405020304" pitchFamily="18" charset="0"/>
              </a:rPr>
              <a:t>Implication</a:t>
            </a:r>
            <a:r>
              <a:rPr lang="en-US" altLang="en-US" sz="1800" b="1" dirty="0">
                <a:solidFill>
                  <a:srgbClr val="000000"/>
                </a:solidFill>
                <a:latin typeface="Arial Narrow" panose="020B0606020202030204" pitchFamily="34" charset="0"/>
                <a:cs typeface="Times New Roman" panose="02020603050405020304" pitchFamily="18" charset="0"/>
              </a:rPr>
              <a:t>: </a:t>
            </a:r>
            <a:r>
              <a:rPr lang="en-US" altLang="en-US" sz="1800" b="1" dirty="0">
                <a:solidFill>
                  <a:srgbClr val="FF0000"/>
                </a:solidFill>
                <a:latin typeface="Arial Narrow" panose="020B0606020202030204" pitchFamily="34" charset="0"/>
                <a:cs typeface="Times New Roman" panose="02020603050405020304" pitchFamily="18" charset="0"/>
              </a:rPr>
              <a:t>NOT ACHIEVED </a:t>
            </a:r>
          </a:p>
          <a:p>
            <a:pPr eaLnBrk="1" hangingPunct="1">
              <a:spcBef>
                <a:spcPct val="0"/>
              </a:spcBef>
              <a:buFontTx/>
              <a:buNone/>
            </a:pPr>
            <a:r>
              <a:rPr lang="en-ZA" altLang="en-US" sz="1800" b="1" dirty="0">
                <a:solidFill>
                  <a:srgbClr val="000000"/>
                </a:solidFill>
                <a:latin typeface="Arial Narrow" panose="020B0606020202030204" pitchFamily="34" charset="0"/>
                <a:cs typeface="Times New Roman" panose="02020603050405020304" pitchFamily="18" charset="0"/>
              </a:rPr>
              <a:t>Performance Indicator behind schedule. </a:t>
            </a:r>
          </a:p>
          <a:p>
            <a:pPr eaLnBrk="1" hangingPunct="1">
              <a:spcBef>
                <a:spcPct val="0"/>
              </a:spcBef>
              <a:buFontTx/>
              <a:buNone/>
            </a:pPr>
            <a:r>
              <a:rPr lang="en-ZA" altLang="en-US" sz="1800" b="1" dirty="0">
                <a:solidFill>
                  <a:srgbClr val="000000"/>
                </a:solidFill>
                <a:latin typeface="Arial Narrow" panose="020B0606020202030204" pitchFamily="34" charset="0"/>
                <a:cs typeface="Times New Roman" panose="02020603050405020304" pitchFamily="18" charset="0"/>
              </a:rPr>
              <a:t>Target not achieved</a:t>
            </a:r>
          </a:p>
          <a:p>
            <a:pPr eaLnBrk="1" hangingPunct="1">
              <a:spcBef>
                <a:spcPct val="0"/>
              </a:spcBef>
              <a:buFontTx/>
              <a:buNone/>
            </a:pPr>
            <a:r>
              <a:rPr lang="en-US" altLang="en-US" sz="1800" b="1" u="sng" dirty="0">
                <a:solidFill>
                  <a:srgbClr val="FF0000"/>
                </a:solidFill>
                <a:latin typeface="Arial Narrow" panose="020B0606020202030204" pitchFamily="34" charset="0"/>
                <a:cs typeface="Times New Roman" panose="02020603050405020304" pitchFamily="18" charset="0"/>
              </a:rPr>
              <a:t>0% - 99% Complete</a:t>
            </a:r>
            <a:endParaRPr lang="en-ZA" altLang="en-US" sz="1800" dirty="0">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xmlns="" val="894407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480" y="182881"/>
            <a:ext cx="6736080" cy="1507806"/>
          </a:xfrm>
        </p:spPr>
        <p:txBody>
          <a:bodyPr>
            <a:noAutofit/>
          </a:bodyPr>
          <a:lstStyle/>
          <a:p>
            <a:pPr algn="ctr"/>
            <a:r>
              <a:rPr lang="en-US" altLang="en-US" sz="3600" b="1" dirty="0">
                <a:solidFill>
                  <a:srgbClr val="002060"/>
                </a:solidFill>
                <a:latin typeface="Arial Narrow" panose="020B0606020202030204" pitchFamily="34" charset="0"/>
              </a:rPr>
              <a:t>2016/17 – 2020/21  NON–FINANCIAL PERFORMANCE RESULTS</a:t>
            </a:r>
            <a:endParaRPr lang="en-ZA" sz="3600" dirty="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49026654"/>
              </p:ext>
            </p:extLst>
          </p:nvPr>
        </p:nvGraphicFramePr>
        <p:xfrm>
          <a:off x="174171" y="1889760"/>
          <a:ext cx="8766629" cy="4114799"/>
        </p:xfrm>
        <a:graphic>
          <a:graphicData uri="http://schemas.openxmlformats.org/drawingml/2006/table">
            <a:tbl>
              <a:tblPr>
                <a:tableStyleId>{5C22544A-7EE6-4342-B048-85BDC9FD1C3A}</a:tableStyleId>
              </a:tblPr>
              <a:tblGrid>
                <a:gridCol w="2529700">
                  <a:extLst>
                    <a:ext uri="{9D8B030D-6E8A-4147-A177-3AD203B41FA5}">
                      <a16:colId xmlns:a16="http://schemas.microsoft.com/office/drawing/2014/main" xmlns="" val="1523155455"/>
                    </a:ext>
                  </a:extLst>
                </a:gridCol>
                <a:gridCol w="1576631">
                  <a:extLst>
                    <a:ext uri="{9D8B030D-6E8A-4147-A177-3AD203B41FA5}">
                      <a16:colId xmlns:a16="http://schemas.microsoft.com/office/drawing/2014/main" xmlns="" val="1267533597"/>
                    </a:ext>
                  </a:extLst>
                </a:gridCol>
                <a:gridCol w="1356884">
                  <a:extLst>
                    <a:ext uri="{9D8B030D-6E8A-4147-A177-3AD203B41FA5}">
                      <a16:colId xmlns:a16="http://schemas.microsoft.com/office/drawing/2014/main" xmlns="" val="1168530372"/>
                    </a:ext>
                  </a:extLst>
                </a:gridCol>
                <a:gridCol w="1461759">
                  <a:extLst>
                    <a:ext uri="{9D8B030D-6E8A-4147-A177-3AD203B41FA5}">
                      <a16:colId xmlns:a16="http://schemas.microsoft.com/office/drawing/2014/main" xmlns="" val="4060689715"/>
                    </a:ext>
                  </a:extLst>
                </a:gridCol>
                <a:gridCol w="1841655">
                  <a:extLst>
                    <a:ext uri="{9D8B030D-6E8A-4147-A177-3AD203B41FA5}">
                      <a16:colId xmlns:a16="http://schemas.microsoft.com/office/drawing/2014/main" xmlns="" val="2755009381"/>
                    </a:ext>
                  </a:extLst>
                </a:gridCol>
              </a:tblGrid>
              <a:tr h="919206">
                <a:tc>
                  <a:txBody>
                    <a:bodyPr/>
                    <a:lstStyle/>
                    <a:p>
                      <a:pPr>
                        <a:lnSpc>
                          <a:spcPct val="107000"/>
                        </a:lnSpc>
                        <a:spcAft>
                          <a:spcPts val="800"/>
                        </a:spcAft>
                      </a:pPr>
                      <a:r>
                        <a:rPr lang="en-GB" sz="2000" b="1" dirty="0">
                          <a:effectLst/>
                          <a:latin typeface="Arial Narrow" panose="020B0606020202030204" pitchFamily="34" charset="0"/>
                        </a:rPr>
                        <a:t>FINANCIAL YEAR</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GB" sz="2000" b="1" dirty="0">
                          <a:effectLst/>
                          <a:latin typeface="Arial Narrow" panose="020B0606020202030204" pitchFamily="34" charset="0"/>
                        </a:rPr>
                        <a:t>PLANNED INDICATORS</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GB" sz="2000" b="1" dirty="0">
                          <a:effectLst/>
                          <a:latin typeface="Arial Narrow" panose="020B0606020202030204" pitchFamily="34" charset="0"/>
                        </a:rPr>
                        <a:t>ACHIEVED</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GB" sz="2000" b="1" dirty="0">
                          <a:effectLst/>
                          <a:latin typeface="Arial Narrow" panose="020B0606020202030204" pitchFamily="34" charset="0"/>
                        </a:rPr>
                        <a:t>NOT ACHIEVED</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nSpc>
                          <a:spcPct val="107000"/>
                        </a:lnSpc>
                        <a:spcAft>
                          <a:spcPts val="800"/>
                        </a:spcAft>
                      </a:pPr>
                      <a:r>
                        <a:rPr lang="en-GB" sz="2000" b="1" dirty="0">
                          <a:effectLst/>
                          <a:latin typeface="Arial Narrow" panose="020B0606020202030204" pitchFamily="34" charset="0"/>
                        </a:rPr>
                        <a:t>OVERALL % ACHIEVEMENT</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5678947"/>
                  </a:ext>
                </a:extLst>
              </a:tr>
              <a:tr h="668317">
                <a:tc>
                  <a:txBody>
                    <a:bodyPr/>
                    <a:lstStyle/>
                    <a:p>
                      <a:pPr>
                        <a:lnSpc>
                          <a:spcPct val="107000"/>
                        </a:lnSpc>
                        <a:spcAft>
                          <a:spcPts val="800"/>
                        </a:spcAft>
                      </a:pPr>
                      <a:r>
                        <a:rPr lang="en-US" sz="2000" b="1" dirty="0">
                          <a:effectLst/>
                          <a:latin typeface="Arial Narrow" panose="020B0606020202030204" pitchFamily="34" charset="0"/>
                        </a:rPr>
                        <a:t>2016/17</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effectLst/>
                          <a:latin typeface="Arial Narrow" panose="020B0606020202030204" pitchFamily="34" charset="0"/>
                        </a:rPr>
                        <a:t>33</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30</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FF0000"/>
                          </a:solidFill>
                          <a:effectLst/>
                          <a:latin typeface="Arial Narrow" panose="020B0606020202030204" pitchFamily="34" charset="0"/>
                        </a:rPr>
                        <a:t>3</a:t>
                      </a:r>
                      <a:endParaRPr lang="en-ZA"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91%</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26741668"/>
                  </a:ext>
                </a:extLst>
              </a:tr>
              <a:tr h="668317">
                <a:tc>
                  <a:txBody>
                    <a:bodyPr/>
                    <a:lstStyle/>
                    <a:p>
                      <a:pPr>
                        <a:lnSpc>
                          <a:spcPct val="107000"/>
                        </a:lnSpc>
                        <a:spcAft>
                          <a:spcPts val="800"/>
                        </a:spcAft>
                      </a:pPr>
                      <a:r>
                        <a:rPr lang="en-US" sz="2000" b="1" dirty="0">
                          <a:effectLst/>
                          <a:latin typeface="Arial Narrow" panose="020B0606020202030204" pitchFamily="34" charset="0"/>
                        </a:rPr>
                        <a:t>2017/18</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2000" b="1" dirty="0">
                          <a:effectLst/>
                          <a:latin typeface="Arial Narrow" panose="020B0606020202030204" pitchFamily="34" charset="0"/>
                        </a:rPr>
                        <a:t>15</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2000" b="1" dirty="0">
                          <a:solidFill>
                            <a:srgbClr val="00B050"/>
                          </a:solidFill>
                          <a:effectLst/>
                          <a:latin typeface="Arial Narrow" panose="020B0606020202030204" pitchFamily="34" charset="0"/>
                        </a:rPr>
                        <a:t>13</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890" marR="7747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FF0000"/>
                          </a:solidFill>
                          <a:effectLst/>
                          <a:latin typeface="Arial Narrow" panose="020B0606020202030204" pitchFamily="34" charset="0"/>
                        </a:rPr>
                        <a:t>2</a:t>
                      </a:r>
                      <a:endParaRPr lang="en-ZA"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87%</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84285152"/>
                  </a:ext>
                </a:extLst>
              </a:tr>
              <a:tr h="619653">
                <a:tc>
                  <a:txBody>
                    <a:bodyPr/>
                    <a:lstStyle/>
                    <a:p>
                      <a:pPr>
                        <a:lnSpc>
                          <a:spcPct val="107000"/>
                        </a:lnSpc>
                        <a:spcAft>
                          <a:spcPts val="800"/>
                        </a:spcAft>
                      </a:pPr>
                      <a:r>
                        <a:rPr lang="en-US" sz="2000" b="1">
                          <a:effectLst/>
                          <a:latin typeface="Arial Narrow" panose="020B0606020202030204" pitchFamily="34" charset="0"/>
                        </a:rPr>
                        <a:t>2018/19</a:t>
                      </a:r>
                      <a:endParaRPr lang="en-ZA" sz="20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effectLst/>
                          <a:latin typeface="Arial Narrow" panose="020B0606020202030204" pitchFamily="34" charset="0"/>
                        </a:rPr>
                        <a:t>19</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18</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890" marR="77470"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FF0000"/>
                          </a:solidFill>
                          <a:effectLst/>
                          <a:latin typeface="Arial Narrow" panose="020B0606020202030204" pitchFamily="34" charset="0"/>
                        </a:rPr>
                        <a:t>1</a:t>
                      </a:r>
                      <a:endParaRPr lang="en-ZA"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95%</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15068184"/>
                  </a:ext>
                </a:extLst>
              </a:tr>
              <a:tr h="619653">
                <a:tc>
                  <a:txBody>
                    <a:bodyPr/>
                    <a:lstStyle/>
                    <a:p>
                      <a:pPr>
                        <a:lnSpc>
                          <a:spcPct val="107000"/>
                        </a:lnSpc>
                        <a:spcAft>
                          <a:spcPts val="800"/>
                        </a:spcAft>
                      </a:pPr>
                      <a:r>
                        <a:rPr lang="en-US" sz="2000" b="1">
                          <a:effectLst/>
                          <a:latin typeface="Arial Narrow" panose="020B0606020202030204" pitchFamily="34" charset="0"/>
                        </a:rPr>
                        <a:t>2019/20</a:t>
                      </a:r>
                      <a:endParaRPr lang="en-ZA" sz="2000" b="1">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a:effectLst/>
                          <a:latin typeface="Arial Narrow" panose="020B0606020202030204" pitchFamily="34" charset="0"/>
                        </a:rPr>
                        <a:t>19</a:t>
                      </a:r>
                      <a:endParaRPr lang="en-ZA" sz="2000" b="1">
                        <a:effectLst/>
                        <a:latin typeface="Arial Narrow" panose="020B0606020202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16</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890" marR="77470"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FF0000"/>
                          </a:solidFill>
                          <a:effectLst/>
                          <a:latin typeface="Arial Narrow" panose="020B0606020202030204" pitchFamily="34" charset="0"/>
                        </a:rPr>
                        <a:t>3</a:t>
                      </a:r>
                      <a:endParaRPr lang="en-ZA"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84%</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1352555"/>
                  </a:ext>
                </a:extLst>
              </a:tr>
              <a:tr h="619653">
                <a:tc>
                  <a:txBody>
                    <a:bodyPr/>
                    <a:lstStyle/>
                    <a:p>
                      <a:pPr>
                        <a:lnSpc>
                          <a:spcPct val="107000"/>
                        </a:lnSpc>
                        <a:spcAft>
                          <a:spcPts val="800"/>
                        </a:spcAft>
                      </a:pPr>
                      <a:r>
                        <a:rPr lang="en-US" sz="2000" b="1" dirty="0">
                          <a:effectLst/>
                          <a:latin typeface="Arial Narrow" panose="020B0606020202030204" pitchFamily="34" charset="0"/>
                        </a:rPr>
                        <a:t>2020/21</a:t>
                      </a:r>
                      <a:endParaRPr lang="en-ZA" sz="20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a:effectLst/>
                          <a:latin typeface="Arial Narrow" panose="020B0606020202030204" pitchFamily="34" charset="0"/>
                        </a:rPr>
                        <a:t>32</a:t>
                      </a:r>
                      <a:endParaRPr lang="en-ZA" sz="2000" b="1">
                        <a:effectLst/>
                        <a:latin typeface="Arial Narrow" panose="020B0606020202030204" pitchFamily="34" charset="0"/>
                        <a:ea typeface="Calibri" panose="020F0502020204030204" pitchFamily="34"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27</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8890" marR="77470" marT="88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FF0000"/>
                          </a:solidFill>
                          <a:effectLst/>
                          <a:latin typeface="Arial Narrow" panose="020B0606020202030204" pitchFamily="34" charset="0"/>
                        </a:rPr>
                        <a:t>5</a:t>
                      </a:r>
                      <a:endParaRPr lang="en-ZA" sz="20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2000" b="1" dirty="0">
                          <a:solidFill>
                            <a:srgbClr val="00B050"/>
                          </a:solidFill>
                          <a:effectLst/>
                          <a:latin typeface="Arial Narrow" panose="020B0606020202030204" pitchFamily="34" charset="0"/>
                        </a:rPr>
                        <a:t>84%</a:t>
                      </a:r>
                      <a:endParaRPr lang="en-ZA" sz="20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79503127"/>
                  </a:ext>
                </a:extLst>
              </a:tr>
            </a:tbl>
          </a:graphicData>
        </a:graphic>
      </p:graphicFrame>
      <p:sp>
        <p:nvSpPr>
          <p:cNvPr id="4" name="Slide Number Placeholder 3"/>
          <p:cNvSpPr>
            <a:spLocks noGrp="1"/>
          </p:cNvSpPr>
          <p:nvPr>
            <p:ph type="sldNum" sz="quarter" idx="12"/>
          </p:nvPr>
        </p:nvSpPr>
        <p:spPr/>
        <p:txBody>
          <a:bodyPr/>
          <a:lstStyle/>
          <a:p>
            <a:fld id="{0C4DB43B-2450-41F4-875D-3A173E257EAA}" type="slidenum">
              <a:rPr lang="en-ZA" smtClean="0"/>
              <a:pPr/>
              <a:t>19</a:t>
            </a:fld>
            <a:endParaRPr lang="en-ZA" dirty="0"/>
          </a:p>
        </p:txBody>
      </p:sp>
    </p:spTree>
    <p:extLst>
      <p:ext uri="{BB962C8B-B14F-4D97-AF65-F5344CB8AC3E}">
        <p14:creationId xmlns:p14="http://schemas.microsoft.com/office/powerpoint/2010/main" xmlns="" val="280222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562" y="204228"/>
            <a:ext cx="5502875" cy="1325563"/>
          </a:xfrm>
        </p:spPr>
        <p:txBody>
          <a:bodyPr>
            <a:normAutofit/>
          </a:bodyPr>
          <a:lstStyle/>
          <a:p>
            <a:pPr algn="ctr"/>
            <a:r>
              <a:rPr lang="en-US" sz="3600" b="1" dirty="0">
                <a:solidFill>
                  <a:srgbClr val="002060"/>
                </a:solidFill>
                <a:latin typeface="Arial Narrow" panose="020B0606020202030204" pitchFamily="34" charset="0"/>
              </a:rPr>
              <a:t>COPYRIGHT</a:t>
            </a:r>
            <a:endParaRPr lang="en-ZA" sz="3600" b="1" dirty="0">
              <a:solidFill>
                <a:srgbClr val="002060"/>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pPr/>
              <a:t>2</a:t>
            </a:fld>
            <a:endParaRPr lang="en-ZA" dirty="0"/>
          </a:p>
        </p:txBody>
      </p:sp>
      <p:sp>
        <p:nvSpPr>
          <p:cNvPr id="3" name="Content Placeholder 2"/>
          <p:cNvSpPr>
            <a:spLocks noGrp="1"/>
          </p:cNvSpPr>
          <p:nvPr>
            <p:ph idx="1"/>
          </p:nvPr>
        </p:nvSpPr>
        <p:spPr/>
        <p:txBody>
          <a:bodyPr/>
          <a:lstStyle/>
          <a:p>
            <a:pPr marL="0" indent="0" algn="just">
              <a:buNone/>
            </a:pPr>
            <a:r>
              <a:rPr lang="en-ZA" altLang="en-US" sz="2600" dirty="0">
                <a:latin typeface="Arial Narrow" panose="020B0606020202030204" pitchFamily="34" charset="0"/>
              </a:rPr>
              <a:t>© Unless otherwise indicated, copyright in this material vests in the Commission for Conciliation, Mediation and Arbitration (CCMA). No part of this material may be reproduced, modified or adapted in any form or by any means without the written permission of the Commission for Conciliation, Mediation and Arbitration.</a:t>
            </a:r>
          </a:p>
          <a:p>
            <a:pPr marL="0" indent="0" algn="just">
              <a:buNone/>
            </a:pPr>
            <a:endParaRPr lang="en-ZA" dirty="0"/>
          </a:p>
        </p:txBody>
      </p:sp>
    </p:spTree>
    <p:extLst>
      <p:ext uri="{BB962C8B-B14F-4D97-AF65-F5344CB8AC3E}">
        <p14:creationId xmlns:p14="http://schemas.microsoft.com/office/powerpoint/2010/main" xmlns="" val="365259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877" y="137161"/>
            <a:ext cx="7108723" cy="1553526"/>
          </a:xfrm>
        </p:spPr>
        <p:txBody>
          <a:bodyPr>
            <a:noAutofit/>
          </a:bodyPr>
          <a:lstStyle/>
          <a:p>
            <a:pPr algn="ctr"/>
            <a:r>
              <a:rPr lang="en-ZA" altLang="en-US" sz="3600" b="1" dirty="0">
                <a:solidFill>
                  <a:srgbClr val="002060"/>
                </a:solidFill>
                <a:latin typeface="Arial Narrow" panose="020B0606020202030204" pitchFamily="34" charset="0"/>
              </a:rPr>
              <a:t>YEAR ON YEAR  PERFORMANCE COMPARISON:</a:t>
            </a:r>
            <a:br>
              <a:rPr lang="en-ZA" altLang="en-US" sz="3600" b="1" dirty="0">
                <a:solidFill>
                  <a:srgbClr val="002060"/>
                </a:solidFill>
                <a:latin typeface="Arial Narrow" panose="020B0606020202030204" pitchFamily="34" charset="0"/>
              </a:rPr>
            </a:br>
            <a:r>
              <a:rPr lang="en-ZA" altLang="en-US" sz="3600" b="1" dirty="0">
                <a:solidFill>
                  <a:srgbClr val="002060"/>
                </a:solidFill>
                <a:latin typeface="Arial Narrow" panose="020B0606020202030204" pitchFamily="34" charset="0"/>
              </a:rPr>
              <a:t> 2016/17 – 2020/21 FINANCIAL YEARS</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pPr/>
              <a:t>20</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47079007"/>
              </p:ext>
            </p:extLst>
          </p:nvPr>
        </p:nvGraphicFramePr>
        <p:xfrm>
          <a:off x="350520" y="1690687"/>
          <a:ext cx="8366760" cy="44862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386387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365123"/>
            <a:ext cx="6766560" cy="1325563"/>
          </a:xfrm>
        </p:spPr>
        <p:txBody>
          <a:bodyPr>
            <a:normAutofit/>
          </a:bodyPr>
          <a:lstStyle/>
          <a:p>
            <a:pPr algn="ctr"/>
            <a:r>
              <a:rPr lang="en-ZA" altLang="en-US" sz="3600" b="1" dirty="0">
                <a:solidFill>
                  <a:srgbClr val="002060"/>
                </a:solidFill>
                <a:latin typeface="Arial Narrow" panose="020B0606020202030204" pitchFamily="34" charset="0"/>
              </a:rPr>
              <a:t>2020/21 PERFORMANCE- ORIGINAL APP</a:t>
            </a:r>
            <a:endParaRPr lang="en-ZA" sz="3600" dirty="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98947648"/>
              </p:ext>
            </p:extLst>
          </p:nvPr>
        </p:nvGraphicFramePr>
        <p:xfrm>
          <a:off x="159773" y="1573712"/>
          <a:ext cx="8824453" cy="4698051"/>
        </p:xfrm>
        <a:graphic>
          <a:graphicData uri="http://schemas.openxmlformats.org/drawingml/2006/table">
            <a:tbl>
              <a:tblPr>
                <a:tableStyleId>{5C22544A-7EE6-4342-B048-85BDC9FD1C3A}</a:tableStyleId>
              </a:tblPr>
              <a:tblGrid>
                <a:gridCol w="2701854">
                  <a:extLst>
                    <a:ext uri="{9D8B030D-6E8A-4147-A177-3AD203B41FA5}">
                      <a16:colId xmlns:a16="http://schemas.microsoft.com/office/drawing/2014/main" xmlns="" val="3507486683"/>
                    </a:ext>
                  </a:extLst>
                </a:gridCol>
                <a:gridCol w="1534268">
                  <a:extLst>
                    <a:ext uri="{9D8B030D-6E8A-4147-A177-3AD203B41FA5}">
                      <a16:colId xmlns:a16="http://schemas.microsoft.com/office/drawing/2014/main" xmlns="" val="3765175491"/>
                    </a:ext>
                  </a:extLst>
                </a:gridCol>
                <a:gridCol w="1389526">
                  <a:extLst>
                    <a:ext uri="{9D8B030D-6E8A-4147-A177-3AD203B41FA5}">
                      <a16:colId xmlns:a16="http://schemas.microsoft.com/office/drawing/2014/main" xmlns="" val="2443044720"/>
                    </a:ext>
                  </a:extLst>
                </a:gridCol>
                <a:gridCol w="1437774">
                  <a:extLst>
                    <a:ext uri="{9D8B030D-6E8A-4147-A177-3AD203B41FA5}">
                      <a16:colId xmlns:a16="http://schemas.microsoft.com/office/drawing/2014/main" xmlns="" val="3229153038"/>
                    </a:ext>
                  </a:extLst>
                </a:gridCol>
                <a:gridCol w="1761031">
                  <a:extLst>
                    <a:ext uri="{9D8B030D-6E8A-4147-A177-3AD203B41FA5}">
                      <a16:colId xmlns:a16="http://schemas.microsoft.com/office/drawing/2014/main" xmlns="" val="3481031592"/>
                    </a:ext>
                  </a:extLst>
                </a:gridCol>
              </a:tblGrid>
              <a:tr h="238165">
                <a:tc rowSpan="2">
                  <a:txBody>
                    <a:bodyPr/>
                    <a:lstStyle/>
                    <a:p>
                      <a:pPr>
                        <a:lnSpc>
                          <a:spcPct val="107000"/>
                        </a:lnSpc>
                        <a:spcAft>
                          <a:spcPts val="800"/>
                        </a:spcAft>
                      </a:pPr>
                      <a:r>
                        <a:rPr lang="en-ZA" sz="1400" b="1" dirty="0">
                          <a:effectLst/>
                          <a:latin typeface="Arial Narrow" panose="020B0606020202030204" pitchFamily="34" charset="0"/>
                        </a:rPr>
                        <a:t>PROGRAMME</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gn="ctr">
                        <a:lnSpc>
                          <a:spcPct val="107000"/>
                        </a:lnSpc>
                        <a:spcAft>
                          <a:spcPts val="800"/>
                        </a:spcAft>
                      </a:pPr>
                      <a:r>
                        <a:rPr lang="en-US" sz="1400" b="1" dirty="0">
                          <a:effectLst/>
                          <a:latin typeface="Arial Narrow" panose="020B0606020202030204" pitchFamily="34" charset="0"/>
                        </a:rPr>
                        <a:t>ACTUAL OUTPUT - VALIDATED</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ZA"/>
                    </a:p>
                  </a:txBody>
                  <a:tcPr/>
                </a:tc>
                <a:tc hMerge="1">
                  <a:txBody>
                    <a:bodyPr/>
                    <a:lstStyle/>
                    <a:p>
                      <a:endParaRPr lang="en-ZA"/>
                    </a:p>
                  </a:txBody>
                  <a:tcPr/>
                </a:tc>
                <a:tc rowSpan="2">
                  <a:txBody>
                    <a:bodyPr/>
                    <a:lstStyle/>
                    <a:p>
                      <a:pPr>
                        <a:lnSpc>
                          <a:spcPct val="107000"/>
                        </a:lnSpc>
                        <a:spcAft>
                          <a:spcPts val="800"/>
                        </a:spcAft>
                      </a:pPr>
                      <a:r>
                        <a:rPr lang="en-GB" sz="1400" b="1" dirty="0">
                          <a:effectLst/>
                          <a:latin typeface="Arial Narrow" panose="020B0606020202030204" pitchFamily="34" charset="0"/>
                        </a:rPr>
                        <a:t>COMMENT ON DEVIATIONS</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764640555"/>
                  </a:ext>
                </a:extLst>
              </a:tr>
              <a:tr h="470570">
                <a:tc vMerge="1">
                  <a:txBody>
                    <a:bodyPr/>
                    <a:lstStyle/>
                    <a:p>
                      <a:endParaRPr lang="en-ZA"/>
                    </a:p>
                  </a:txBody>
                  <a:tcPr/>
                </a:tc>
                <a:tc>
                  <a:txBody>
                    <a:bodyPr/>
                    <a:lstStyle/>
                    <a:p>
                      <a:pPr algn="ctr">
                        <a:lnSpc>
                          <a:spcPct val="107000"/>
                        </a:lnSpc>
                        <a:spcAft>
                          <a:spcPts val="800"/>
                        </a:spcAft>
                      </a:pPr>
                      <a:r>
                        <a:rPr lang="en-ZA" sz="1400" b="1" dirty="0">
                          <a:effectLst/>
                          <a:latin typeface="Arial Narrow" panose="020B0606020202030204" pitchFamily="34" charset="0"/>
                        </a:rPr>
                        <a:t> NUMBER OF PLANNED TARGETS</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ZA" sz="1400" b="1" dirty="0">
                          <a:solidFill>
                            <a:srgbClr val="00B050"/>
                          </a:solidFill>
                          <a:effectLst/>
                          <a:latin typeface="Arial Narrow" panose="020B0606020202030204" pitchFamily="34" charset="0"/>
                        </a:rPr>
                        <a:t>ACHIEVED</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ZA" sz="1400" b="1" dirty="0">
                          <a:solidFill>
                            <a:srgbClr val="FF0000"/>
                          </a:solidFill>
                          <a:effectLst/>
                          <a:latin typeface="Arial Narrow" panose="020B0606020202030204" pitchFamily="34" charset="0"/>
                        </a:rPr>
                        <a:t>NOT ACHIEVED</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ZA"/>
                    </a:p>
                  </a:txBody>
                  <a:tcPr/>
                </a:tc>
                <a:extLst>
                  <a:ext uri="{0D108BD9-81ED-4DB2-BD59-A6C34878D82A}">
                    <a16:rowId xmlns:a16="http://schemas.microsoft.com/office/drawing/2014/main" xmlns="" val="2997989551"/>
                  </a:ext>
                </a:extLst>
              </a:tr>
              <a:tr h="470570">
                <a:tc>
                  <a:txBody>
                    <a:bodyPr/>
                    <a:lstStyle/>
                    <a:p>
                      <a:pPr>
                        <a:lnSpc>
                          <a:spcPct val="107000"/>
                        </a:lnSpc>
                        <a:spcAft>
                          <a:spcPts val="800"/>
                        </a:spcAft>
                      </a:pPr>
                      <a:r>
                        <a:rPr lang="en-US" sz="1400" b="1" dirty="0">
                          <a:effectLst/>
                          <a:latin typeface="Arial Narrow" panose="020B0606020202030204" pitchFamily="34" charset="0"/>
                        </a:rPr>
                        <a:t>Programme One (1): High Performance Institution </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effectLst/>
                          <a:latin typeface="Arial Narrow" panose="020B0606020202030204" pitchFamily="34" charset="0"/>
                        </a:rPr>
                        <a:t>5</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00B050"/>
                          </a:solidFill>
                          <a:effectLst/>
                          <a:latin typeface="Arial Narrow" panose="020B0606020202030204" pitchFamily="34" charset="0"/>
                        </a:rPr>
                        <a:t>4</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FF0000"/>
                          </a:solidFill>
                          <a:effectLst/>
                          <a:latin typeface="Arial Narrow" panose="020B0606020202030204" pitchFamily="34" charset="0"/>
                        </a:rPr>
                        <a:t>1</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1400" b="0" dirty="0">
                          <a:effectLst/>
                          <a:latin typeface="Arial Narrow" panose="020B0606020202030204" pitchFamily="34" charset="0"/>
                        </a:rPr>
                        <a:t>Please refer to Slide 18.</a:t>
                      </a:r>
                      <a:endParaRPr lang="en-ZA"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88185193"/>
                  </a:ext>
                </a:extLst>
              </a:tr>
              <a:tr h="702976">
                <a:tc>
                  <a:txBody>
                    <a:bodyPr/>
                    <a:lstStyle/>
                    <a:p>
                      <a:pPr>
                        <a:lnSpc>
                          <a:spcPct val="107000"/>
                        </a:lnSpc>
                        <a:spcAft>
                          <a:spcPts val="800"/>
                        </a:spcAft>
                      </a:pPr>
                      <a:r>
                        <a:rPr lang="en-US" sz="1400" b="1" dirty="0">
                          <a:effectLst/>
                          <a:latin typeface="Arial Narrow" panose="020B0606020202030204" pitchFamily="34" charset="0"/>
                        </a:rPr>
                        <a:t>Programme Two (2): Proactive and Relevant Labour Market Intervention</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ZA" sz="1400" b="1" dirty="0">
                          <a:effectLst/>
                          <a:latin typeface="Arial Narrow" panose="020B0606020202030204" pitchFamily="34" charset="0"/>
                        </a:rPr>
                        <a:t>10</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00B050"/>
                          </a:solidFill>
                          <a:effectLst/>
                          <a:latin typeface="Arial Narrow" panose="020B0606020202030204" pitchFamily="34" charset="0"/>
                        </a:rPr>
                        <a:t>9</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FF0000"/>
                          </a:solidFill>
                          <a:effectLst/>
                          <a:latin typeface="Arial Narrow" panose="020B0606020202030204" pitchFamily="34" charset="0"/>
                        </a:rPr>
                        <a:t>1</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1400" b="0" dirty="0">
                          <a:effectLst/>
                          <a:latin typeface="Arial Narrow" panose="020B0606020202030204" pitchFamily="34" charset="0"/>
                        </a:rPr>
                        <a:t>Please refer to Slide 18.</a:t>
                      </a:r>
                      <a:endParaRPr lang="en-ZA"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77666904"/>
                  </a:ext>
                </a:extLst>
              </a:tr>
              <a:tr h="586774">
                <a:tc>
                  <a:txBody>
                    <a:bodyPr/>
                    <a:lstStyle/>
                    <a:p>
                      <a:pPr>
                        <a:lnSpc>
                          <a:spcPct val="107000"/>
                        </a:lnSpc>
                        <a:spcAft>
                          <a:spcPts val="800"/>
                        </a:spcAft>
                      </a:pPr>
                      <a:r>
                        <a:rPr lang="en-ZA" sz="1400" b="1" dirty="0">
                          <a:effectLst/>
                          <a:latin typeface="Arial Narrow" panose="020B0606020202030204" pitchFamily="34" charset="0"/>
                        </a:rPr>
                        <a:t>Programme Three (3): Special Interventions and Support</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effectLst/>
                          <a:latin typeface="Arial Narrow" panose="020B0606020202030204" pitchFamily="34" charset="0"/>
                        </a:rPr>
                        <a:t>2</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00B050"/>
                          </a:solidFill>
                          <a:effectLst/>
                          <a:latin typeface="Arial Narrow" panose="020B0606020202030204" pitchFamily="34" charset="0"/>
                        </a:rPr>
                        <a:t>1</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chemeClr val="tx1"/>
                          </a:solidFill>
                          <a:effectLst/>
                          <a:latin typeface="Arial Narrow" panose="020B0606020202030204" pitchFamily="34" charset="0"/>
                        </a:rPr>
                        <a:t>0</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1400" b="0" dirty="0">
                          <a:effectLst/>
                          <a:latin typeface="Arial Narrow" panose="020B0606020202030204" pitchFamily="34" charset="0"/>
                        </a:rPr>
                        <a:t>One (1) indicator was discontinued.</a:t>
                      </a:r>
                      <a:endParaRPr lang="en-ZA"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75163603"/>
                  </a:ext>
                </a:extLst>
              </a:tr>
              <a:tr h="1079839">
                <a:tc>
                  <a:txBody>
                    <a:bodyPr/>
                    <a:lstStyle/>
                    <a:p>
                      <a:pPr>
                        <a:lnSpc>
                          <a:spcPct val="107000"/>
                        </a:lnSpc>
                        <a:spcAft>
                          <a:spcPts val="800"/>
                        </a:spcAft>
                      </a:pPr>
                      <a:r>
                        <a:rPr lang="en-ZA" sz="1400" b="1" dirty="0">
                          <a:effectLst/>
                          <a:latin typeface="Arial Narrow" panose="020B0606020202030204" pitchFamily="34" charset="0"/>
                        </a:rPr>
                        <a:t>Programme Four (4): Efficient and Quality Dispute Resolution and Enforcement Services</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effectLst/>
                          <a:latin typeface="Arial Narrow" panose="020B0606020202030204" pitchFamily="34" charset="0"/>
                        </a:rPr>
                        <a:t>14</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00B050"/>
                          </a:solidFill>
                          <a:effectLst/>
                          <a:latin typeface="Arial Narrow" panose="020B0606020202030204" pitchFamily="34" charset="0"/>
                        </a:rPr>
                        <a:t>10</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FF0000"/>
                          </a:solidFill>
                          <a:effectLst/>
                          <a:latin typeface="Arial Narrow" panose="020B0606020202030204" pitchFamily="34" charset="0"/>
                        </a:rPr>
                        <a:t>3</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1400" b="0" dirty="0">
                          <a:effectLst/>
                          <a:latin typeface="Arial Narrow" panose="020B0606020202030204" pitchFamily="34" charset="0"/>
                        </a:rPr>
                        <a:t>Please refer to Slide 18 &amp; 19. </a:t>
                      </a:r>
                    </a:p>
                    <a:p>
                      <a:pPr marL="0" marR="0" indent="0" algn="just" defTabSz="914400" rtl="0" eaLnBrk="1" fontAlgn="auto" latinLnBrk="0" hangingPunct="1">
                        <a:lnSpc>
                          <a:spcPct val="107000"/>
                        </a:lnSpc>
                        <a:spcBef>
                          <a:spcPts val="0"/>
                        </a:spcBef>
                        <a:spcAft>
                          <a:spcPts val="800"/>
                        </a:spcAft>
                        <a:buClrTx/>
                        <a:buSzTx/>
                        <a:buFontTx/>
                        <a:buNone/>
                        <a:tabLst/>
                        <a:defRPr/>
                      </a:pPr>
                      <a:r>
                        <a:rPr lang="en-GB" sz="1400" b="0" dirty="0">
                          <a:effectLst/>
                          <a:latin typeface="Arial Narrow" panose="020B0606020202030204" pitchFamily="34" charset="0"/>
                        </a:rPr>
                        <a:t>One (1) indicator was discontinued.</a:t>
                      </a:r>
                      <a:endParaRPr lang="en-ZA"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57288324"/>
                  </a:ext>
                </a:extLst>
              </a:tr>
              <a:tr h="586774">
                <a:tc>
                  <a:txBody>
                    <a:bodyPr/>
                    <a:lstStyle/>
                    <a:p>
                      <a:pPr>
                        <a:lnSpc>
                          <a:spcPct val="107000"/>
                        </a:lnSpc>
                        <a:spcAft>
                          <a:spcPts val="800"/>
                        </a:spcAft>
                      </a:pPr>
                      <a:r>
                        <a:rPr lang="en-ZA" sz="1400" b="1" dirty="0">
                          <a:effectLst/>
                          <a:latin typeface="Arial Narrow" panose="020B0606020202030204" pitchFamily="34" charset="0"/>
                        </a:rPr>
                        <a:t>Programme Five (5): Effective Strategy Management and Governance</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ZA" sz="1400" b="1" dirty="0">
                          <a:effectLst/>
                          <a:latin typeface="Arial Narrow" panose="020B0606020202030204" pitchFamily="34" charset="0"/>
                        </a:rPr>
                        <a:t>5</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ZA" sz="1400" b="1" dirty="0">
                          <a:solidFill>
                            <a:srgbClr val="00B050"/>
                          </a:solidFill>
                          <a:effectLst/>
                          <a:latin typeface="Arial Narrow" panose="020B0606020202030204" pitchFamily="34" charset="0"/>
                        </a:rPr>
                        <a:t>3</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ZA" sz="1400" b="1" dirty="0">
                          <a:solidFill>
                            <a:schemeClr val="tx1"/>
                          </a:solidFill>
                          <a:effectLst/>
                          <a:latin typeface="Arial Narrow" panose="020B0606020202030204" pitchFamily="34" charset="0"/>
                        </a:rPr>
                        <a:t>0</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400" b="0" dirty="0">
                          <a:effectLst/>
                          <a:latin typeface="Arial Narrow" panose="020B0606020202030204" pitchFamily="34" charset="0"/>
                        </a:rPr>
                        <a:t>Two (2) indicators were discontinued</a:t>
                      </a:r>
                      <a:endParaRPr lang="en-ZA" sz="1400" b="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0183"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30730657"/>
                  </a:ext>
                </a:extLst>
              </a:tr>
              <a:tr h="238165">
                <a:tc>
                  <a:txBody>
                    <a:bodyPr/>
                    <a:lstStyle/>
                    <a:p>
                      <a:pPr>
                        <a:lnSpc>
                          <a:spcPct val="107000"/>
                        </a:lnSpc>
                        <a:spcAft>
                          <a:spcPts val="800"/>
                        </a:spcAft>
                      </a:pPr>
                      <a:r>
                        <a:rPr lang="en-ZA" sz="1400" b="1" dirty="0">
                          <a:effectLst/>
                          <a:latin typeface="Arial Narrow" panose="020B0606020202030204" pitchFamily="34" charset="0"/>
                        </a:rPr>
                        <a:t>OVERALL  PERFORMANCE</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b="1" dirty="0">
                          <a:effectLst/>
                          <a:latin typeface="Arial Narrow" panose="020B0606020202030204" pitchFamily="34" charset="0"/>
                        </a:rPr>
                        <a:t>36</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00B050"/>
                          </a:solidFill>
                          <a:effectLst/>
                          <a:latin typeface="Arial Narrow" panose="020B0606020202030204" pitchFamily="34" charset="0"/>
                        </a:rPr>
                        <a:t>27</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170" marR="53885" marT="61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FF0000"/>
                          </a:solidFill>
                          <a:effectLst/>
                          <a:latin typeface="Arial Narrow" panose="020B0606020202030204" pitchFamily="34" charset="0"/>
                        </a:rPr>
                        <a:t>5</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170" marR="53885" marT="61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nSpc>
                          <a:spcPct val="107000"/>
                        </a:lnSpc>
                      </a:pPr>
                      <a:endParaRPr lang="en-ZA" sz="1400" b="0" dirty="0">
                        <a:effectLst/>
                        <a:latin typeface="Arial Narrow" panose="020B0606020202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01734201"/>
                  </a:ext>
                </a:extLst>
              </a:tr>
              <a:tr h="238165">
                <a:tc>
                  <a:txBody>
                    <a:bodyPr/>
                    <a:lstStyle/>
                    <a:p>
                      <a:pPr>
                        <a:lnSpc>
                          <a:spcPct val="107000"/>
                        </a:lnSpc>
                        <a:spcAft>
                          <a:spcPts val="800"/>
                        </a:spcAft>
                      </a:pPr>
                      <a:r>
                        <a:rPr lang="en-ZA" sz="1400" b="1" dirty="0">
                          <a:effectLst/>
                          <a:latin typeface="Arial Narrow" panose="020B0606020202030204" pitchFamily="34" charset="0"/>
                        </a:rPr>
                        <a:t>PERFORMANCE % </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pPr>
                      <a:endParaRPr lang="en-ZA" sz="1400" b="0" dirty="0">
                        <a:effectLst/>
                        <a:latin typeface="Arial Narrow" panose="020B0606020202030204" pitchFamily="34" charset="0"/>
                        <a:cs typeface="Times New Roman" panose="02020603050405020304" pitchFamily="18" charset="0"/>
                      </a:endParaRPr>
                    </a:p>
                  </a:txBody>
                  <a:tcPr marL="5759" marR="5759" marT="575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b="1" dirty="0">
                          <a:effectLst/>
                          <a:latin typeface="Arial Narrow" panose="020B0606020202030204" pitchFamily="34" charset="0"/>
                          <a:ea typeface="+mn-ea"/>
                          <a:cs typeface="+mn-cs"/>
                        </a:rPr>
                        <a:t>75%</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170" marR="53885" marT="61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US" sz="1400" b="1" dirty="0">
                          <a:effectLst/>
                          <a:latin typeface="Arial Narrow" panose="020B0606020202030204" pitchFamily="34" charset="0"/>
                        </a:rPr>
                        <a:t>25%</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170" marR="53885" marT="61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vMerge="1">
                  <a:txBody>
                    <a:bodyPr/>
                    <a:lstStyle/>
                    <a:p>
                      <a:endParaRPr lang="en-ZA"/>
                    </a:p>
                  </a:txBody>
                  <a:tcPr/>
                </a:tc>
                <a:extLst>
                  <a:ext uri="{0D108BD9-81ED-4DB2-BD59-A6C34878D82A}">
                    <a16:rowId xmlns:a16="http://schemas.microsoft.com/office/drawing/2014/main" xmlns="" val="4265564623"/>
                  </a:ext>
                </a:extLst>
              </a:tr>
            </a:tbl>
          </a:graphicData>
        </a:graphic>
      </p:graphicFrame>
      <p:sp>
        <p:nvSpPr>
          <p:cNvPr id="4" name="Slide Number Placeholder 3"/>
          <p:cNvSpPr>
            <a:spLocks noGrp="1"/>
          </p:cNvSpPr>
          <p:nvPr>
            <p:ph type="sldNum" sz="quarter" idx="12"/>
          </p:nvPr>
        </p:nvSpPr>
        <p:spPr>
          <a:xfrm>
            <a:off x="6926826" y="6492875"/>
            <a:ext cx="2057400" cy="365125"/>
          </a:xfrm>
        </p:spPr>
        <p:txBody>
          <a:bodyPr/>
          <a:lstStyle/>
          <a:p>
            <a:fld id="{0C4DB43B-2450-41F4-875D-3A173E257EAA}" type="slidenum">
              <a:rPr lang="en-ZA" smtClean="0"/>
              <a:pPr/>
              <a:t>21</a:t>
            </a:fld>
            <a:endParaRPr lang="en-ZA" dirty="0"/>
          </a:p>
        </p:txBody>
      </p:sp>
    </p:spTree>
    <p:extLst>
      <p:ext uri="{BB962C8B-B14F-4D97-AF65-F5344CB8AC3E}">
        <p14:creationId xmlns:p14="http://schemas.microsoft.com/office/powerpoint/2010/main" xmlns="" val="2965502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53" y="231488"/>
            <a:ext cx="6690360" cy="1325563"/>
          </a:xfrm>
        </p:spPr>
        <p:txBody>
          <a:bodyPr>
            <a:normAutofit/>
          </a:bodyPr>
          <a:lstStyle/>
          <a:p>
            <a:pPr algn="ctr"/>
            <a:r>
              <a:rPr lang="en-ZA" altLang="en-US" sz="3600" b="1" dirty="0">
                <a:solidFill>
                  <a:srgbClr val="002060"/>
                </a:solidFill>
                <a:latin typeface="Arial Narrow" panose="020B0606020202030204" pitchFamily="34" charset="0"/>
              </a:rPr>
              <a:t>2020/21 PERFORMANCE- AMENDED APP</a:t>
            </a:r>
            <a:endParaRPr lang="en-ZA" sz="3600" dirty="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657426137"/>
              </p:ext>
            </p:extLst>
          </p:nvPr>
        </p:nvGraphicFramePr>
        <p:xfrm>
          <a:off x="106678" y="1557051"/>
          <a:ext cx="9006910" cy="4531459"/>
        </p:xfrm>
        <a:graphic>
          <a:graphicData uri="http://schemas.openxmlformats.org/drawingml/2006/table">
            <a:tbl>
              <a:tblPr>
                <a:tableStyleId>{5C22544A-7EE6-4342-B048-85BDC9FD1C3A}</a:tableStyleId>
              </a:tblPr>
              <a:tblGrid>
                <a:gridCol w="2699484">
                  <a:extLst>
                    <a:ext uri="{9D8B030D-6E8A-4147-A177-3AD203B41FA5}">
                      <a16:colId xmlns:a16="http://schemas.microsoft.com/office/drawing/2014/main" xmlns="" val="556288430"/>
                    </a:ext>
                  </a:extLst>
                </a:gridCol>
                <a:gridCol w="1504236">
                  <a:extLst>
                    <a:ext uri="{9D8B030D-6E8A-4147-A177-3AD203B41FA5}">
                      <a16:colId xmlns:a16="http://schemas.microsoft.com/office/drawing/2014/main" xmlns="" val="2840859580"/>
                    </a:ext>
                  </a:extLst>
                </a:gridCol>
                <a:gridCol w="1433925">
                  <a:extLst>
                    <a:ext uri="{9D8B030D-6E8A-4147-A177-3AD203B41FA5}">
                      <a16:colId xmlns:a16="http://schemas.microsoft.com/office/drawing/2014/main" xmlns="" val="594043784"/>
                    </a:ext>
                  </a:extLst>
                </a:gridCol>
                <a:gridCol w="1433925">
                  <a:extLst>
                    <a:ext uri="{9D8B030D-6E8A-4147-A177-3AD203B41FA5}">
                      <a16:colId xmlns:a16="http://schemas.microsoft.com/office/drawing/2014/main" xmlns="" val="2439311100"/>
                    </a:ext>
                  </a:extLst>
                </a:gridCol>
                <a:gridCol w="1935340">
                  <a:extLst>
                    <a:ext uri="{9D8B030D-6E8A-4147-A177-3AD203B41FA5}">
                      <a16:colId xmlns:a16="http://schemas.microsoft.com/office/drawing/2014/main" xmlns="" val="1825749705"/>
                    </a:ext>
                  </a:extLst>
                </a:gridCol>
              </a:tblGrid>
              <a:tr h="215210">
                <a:tc rowSpan="2">
                  <a:txBody>
                    <a:bodyPr/>
                    <a:lstStyle/>
                    <a:p>
                      <a:pPr>
                        <a:lnSpc>
                          <a:spcPct val="107000"/>
                        </a:lnSpc>
                        <a:spcAft>
                          <a:spcPts val="800"/>
                        </a:spcAft>
                      </a:pPr>
                      <a:r>
                        <a:rPr lang="en-ZA" sz="1400" b="1" dirty="0">
                          <a:effectLst/>
                          <a:latin typeface="Arial Narrow" panose="020B0606020202030204" pitchFamily="34" charset="0"/>
                        </a:rPr>
                        <a:t>PROGRAMME</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5332"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gn="ctr">
                        <a:lnSpc>
                          <a:spcPct val="107000"/>
                        </a:lnSpc>
                        <a:spcAft>
                          <a:spcPts val="800"/>
                        </a:spcAft>
                      </a:pPr>
                      <a:r>
                        <a:rPr lang="en-US" sz="1400" b="1" dirty="0">
                          <a:effectLst/>
                          <a:latin typeface="Arial Narrow" panose="020B0606020202030204" pitchFamily="34" charset="0"/>
                        </a:rPr>
                        <a:t>ACTUAL OUTPUT - VALIDATED</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5332"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ZA"/>
                    </a:p>
                  </a:txBody>
                  <a:tcPr/>
                </a:tc>
                <a:tc hMerge="1">
                  <a:txBody>
                    <a:bodyPr/>
                    <a:lstStyle/>
                    <a:p>
                      <a:endParaRPr lang="en-ZA"/>
                    </a:p>
                  </a:txBody>
                  <a:tcPr/>
                </a:tc>
                <a:tc rowSpan="2">
                  <a:txBody>
                    <a:bodyPr/>
                    <a:lstStyle/>
                    <a:p>
                      <a:pPr>
                        <a:lnSpc>
                          <a:spcPct val="107000"/>
                        </a:lnSpc>
                        <a:spcAft>
                          <a:spcPts val="800"/>
                        </a:spcAft>
                      </a:pPr>
                      <a:r>
                        <a:rPr lang="en-GB" sz="1400" b="1" dirty="0">
                          <a:effectLst/>
                          <a:latin typeface="Arial Narrow" panose="020B0606020202030204" pitchFamily="34" charset="0"/>
                        </a:rPr>
                        <a:t>COMMENT ON DEVIATIONS</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5332"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146252484"/>
                  </a:ext>
                </a:extLst>
              </a:tr>
              <a:tr h="537578">
                <a:tc vMerge="1">
                  <a:txBody>
                    <a:bodyPr/>
                    <a:lstStyle/>
                    <a:p>
                      <a:endParaRPr lang="en-ZA"/>
                    </a:p>
                  </a:txBody>
                  <a:tcPr/>
                </a:tc>
                <a:tc>
                  <a:txBody>
                    <a:bodyPr/>
                    <a:lstStyle/>
                    <a:p>
                      <a:pPr algn="ctr">
                        <a:lnSpc>
                          <a:spcPct val="107000"/>
                        </a:lnSpc>
                        <a:spcAft>
                          <a:spcPts val="800"/>
                        </a:spcAft>
                      </a:pPr>
                      <a:r>
                        <a:rPr lang="en-ZA" sz="1400" b="1" dirty="0">
                          <a:effectLst/>
                          <a:latin typeface="Arial Narrow" panose="020B0606020202030204" pitchFamily="34" charset="0"/>
                        </a:rPr>
                        <a:t> NUMBER OF PLANNED TARGETS</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5332"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ZA" sz="1400" b="1" dirty="0">
                          <a:solidFill>
                            <a:srgbClr val="00B050"/>
                          </a:solidFill>
                          <a:effectLst/>
                          <a:latin typeface="Arial Narrow" panose="020B0606020202030204" pitchFamily="34" charset="0"/>
                        </a:rPr>
                        <a:t>ACHIEVED</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5332"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en-ZA" sz="1400" b="1" dirty="0">
                          <a:solidFill>
                            <a:srgbClr val="FF0000"/>
                          </a:solidFill>
                          <a:effectLst/>
                          <a:latin typeface="Arial Narrow" panose="020B0606020202030204" pitchFamily="34" charset="0"/>
                        </a:rPr>
                        <a:t>NOT ACHIEVED</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5332"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ZA"/>
                    </a:p>
                  </a:txBody>
                  <a:tcPr/>
                </a:tc>
                <a:extLst>
                  <a:ext uri="{0D108BD9-81ED-4DB2-BD59-A6C34878D82A}">
                    <a16:rowId xmlns:a16="http://schemas.microsoft.com/office/drawing/2014/main" xmlns="" val="1443623086"/>
                  </a:ext>
                </a:extLst>
              </a:tr>
              <a:tr h="430122">
                <a:tc>
                  <a:txBody>
                    <a:bodyPr/>
                    <a:lstStyle/>
                    <a:p>
                      <a:pPr>
                        <a:lnSpc>
                          <a:spcPct val="107000"/>
                        </a:lnSpc>
                        <a:spcAft>
                          <a:spcPts val="800"/>
                        </a:spcAft>
                      </a:pPr>
                      <a:r>
                        <a:rPr lang="en-US" sz="1400" b="1" dirty="0">
                          <a:effectLst/>
                          <a:latin typeface="Arial Narrow" panose="020B0606020202030204" pitchFamily="34" charset="0"/>
                        </a:rPr>
                        <a:t>Programme One (1): High Performance Institution</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5332"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effectLst/>
                          <a:latin typeface="Arial Narrow" panose="020B0606020202030204" pitchFamily="34" charset="0"/>
                        </a:rPr>
                        <a:t>5</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00B050"/>
                          </a:solidFill>
                          <a:effectLst/>
                          <a:latin typeface="Arial Narrow" panose="020B0606020202030204" pitchFamily="34" charset="0"/>
                        </a:rPr>
                        <a:t>4</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FF0000"/>
                          </a:solidFill>
                          <a:effectLst/>
                          <a:latin typeface="Arial Narrow" panose="020B0606020202030204" pitchFamily="34" charset="0"/>
                        </a:rPr>
                        <a:t>1</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1400" dirty="0">
                          <a:effectLst/>
                          <a:latin typeface="Arial Narrow" panose="020B0606020202030204" pitchFamily="34" charset="0"/>
                        </a:rPr>
                        <a:t>Please refer to Slide 18.</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86724522"/>
                  </a:ext>
                </a:extLst>
              </a:tr>
              <a:tr h="645034">
                <a:tc>
                  <a:txBody>
                    <a:bodyPr/>
                    <a:lstStyle/>
                    <a:p>
                      <a:pPr>
                        <a:lnSpc>
                          <a:spcPct val="107000"/>
                        </a:lnSpc>
                        <a:spcAft>
                          <a:spcPts val="800"/>
                        </a:spcAft>
                      </a:pPr>
                      <a:r>
                        <a:rPr lang="en-US" sz="1400" b="1" dirty="0">
                          <a:effectLst/>
                          <a:latin typeface="Arial Narrow" panose="020B0606020202030204" pitchFamily="34" charset="0"/>
                        </a:rPr>
                        <a:t>Programme Two (2): Proactive and Relevant Labour Market Intervention</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5332"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ZA" sz="1400" b="1" dirty="0">
                          <a:effectLst/>
                          <a:latin typeface="Arial Narrow" panose="020B0606020202030204" pitchFamily="34" charset="0"/>
                        </a:rPr>
                        <a:t>10</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00B050"/>
                          </a:solidFill>
                          <a:effectLst/>
                          <a:latin typeface="Arial Narrow" panose="020B0606020202030204" pitchFamily="34" charset="0"/>
                        </a:rPr>
                        <a:t>9</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FF0000"/>
                          </a:solidFill>
                          <a:effectLst/>
                          <a:latin typeface="Arial Narrow" panose="020B0606020202030204" pitchFamily="34" charset="0"/>
                        </a:rPr>
                        <a:t>1</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1400" dirty="0">
                          <a:effectLst/>
                          <a:latin typeface="Arial Narrow" panose="020B0606020202030204" pitchFamily="34" charset="0"/>
                        </a:rPr>
                        <a:t>Please refer to Slide 18.</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721116608"/>
                  </a:ext>
                </a:extLst>
              </a:tr>
              <a:tr h="537578">
                <a:tc>
                  <a:txBody>
                    <a:bodyPr/>
                    <a:lstStyle/>
                    <a:p>
                      <a:pPr>
                        <a:lnSpc>
                          <a:spcPct val="107000"/>
                        </a:lnSpc>
                        <a:spcAft>
                          <a:spcPts val="800"/>
                        </a:spcAft>
                      </a:pPr>
                      <a:r>
                        <a:rPr lang="en-ZA" sz="1400" b="1" dirty="0">
                          <a:effectLst/>
                          <a:latin typeface="Arial Narrow" panose="020B0606020202030204" pitchFamily="34" charset="0"/>
                        </a:rPr>
                        <a:t>Programme Three (3): Special Interventions and Support</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5332"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effectLst/>
                          <a:latin typeface="Arial Narrow" panose="020B0606020202030204" pitchFamily="34" charset="0"/>
                        </a:rPr>
                        <a:t>1</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00B050"/>
                          </a:solidFill>
                          <a:effectLst/>
                          <a:latin typeface="Arial Narrow" panose="020B0606020202030204" pitchFamily="34" charset="0"/>
                        </a:rPr>
                        <a:t>1</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chemeClr val="tx1"/>
                          </a:solidFill>
                          <a:effectLst/>
                          <a:latin typeface="Arial Narrow" panose="020B0606020202030204" pitchFamily="34" charset="0"/>
                        </a:rPr>
                        <a:t>0</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1400" dirty="0">
                          <a:effectLst/>
                          <a:latin typeface="Arial Narrow" panose="020B0606020202030204" pitchFamily="34" charset="0"/>
                        </a:rPr>
                        <a:t>Not applicable.</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97466821"/>
                  </a:ext>
                </a:extLst>
              </a:tr>
              <a:tr h="859946">
                <a:tc>
                  <a:txBody>
                    <a:bodyPr/>
                    <a:lstStyle/>
                    <a:p>
                      <a:pPr>
                        <a:lnSpc>
                          <a:spcPct val="107000"/>
                        </a:lnSpc>
                        <a:spcAft>
                          <a:spcPts val="800"/>
                        </a:spcAft>
                      </a:pPr>
                      <a:r>
                        <a:rPr lang="en-ZA" sz="1400" b="1" dirty="0">
                          <a:effectLst/>
                          <a:latin typeface="Arial Narrow" panose="020B0606020202030204" pitchFamily="34" charset="0"/>
                        </a:rPr>
                        <a:t>Programme Four (4): Efficient and Quality Dispute Resolution and Enforcement Services</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5332"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effectLst/>
                          <a:latin typeface="Arial Narrow" panose="020B0606020202030204" pitchFamily="34" charset="0"/>
                        </a:rPr>
                        <a:t>13</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00B050"/>
                          </a:solidFill>
                          <a:effectLst/>
                          <a:latin typeface="Arial Narrow" panose="020B0606020202030204" pitchFamily="34" charset="0"/>
                        </a:rPr>
                        <a:t>10</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FF0000"/>
                          </a:solidFill>
                          <a:effectLst/>
                          <a:latin typeface="Arial Narrow" panose="020B0606020202030204" pitchFamily="34" charset="0"/>
                        </a:rPr>
                        <a:t>3</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1400" dirty="0">
                          <a:effectLst/>
                          <a:latin typeface="Arial Narrow" panose="020B0606020202030204" pitchFamily="34" charset="0"/>
                        </a:rPr>
                        <a:t>Please refer to Slide 18 &amp;19.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03711901"/>
                  </a:ext>
                </a:extLst>
              </a:tr>
              <a:tr h="752490">
                <a:tc>
                  <a:txBody>
                    <a:bodyPr/>
                    <a:lstStyle/>
                    <a:p>
                      <a:pPr>
                        <a:lnSpc>
                          <a:spcPct val="107000"/>
                        </a:lnSpc>
                        <a:spcAft>
                          <a:spcPts val="800"/>
                        </a:spcAft>
                      </a:pPr>
                      <a:r>
                        <a:rPr lang="en-ZA" sz="1400" b="1" dirty="0">
                          <a:effectLst/>
                          <a:latin typeface="Arial Narrow" panose="020B0606020202030204" pitchFamily="34" charset="0"/>
                        </a:rPr>
                        <a:t>Programme Five (5): Effective Strategy Management and Governance</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5332"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ZA" sz="1400" b="1">
                          <a:effectLst/>
                          <a:latin typeface="Arial Narrow" panose="020B0606020202030204" pitchFamily="34" charset="0"/>
                        </a:rPr>
                        <a:t>3</a:t>
                      </a:r>
                      <a:endParaRPr lang="en-ZA" sz="1400" b="1">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ZA" sz="1400" b="1" dirty="0">
                          <a:solidFill>
                            <a:srgbClr val="00B050"/>
                          </a:solidFill>
                          <a:effectLst/>
                          <a:latin typeface="Arial Narrow" panose="020B0606020202030204" pitchFamily="34" charset="0"/>
                        </a:rPr>
                        <a:t>3</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ZA" sz="1400" b="1" dirty="0">
                          <a:solidFill>
                            <a:schemeClr val="tx1"/>
                          </a:solidFill>
                          <a:effectLst/>
                          <a:latin typeface="Arial Narrow" panose="020B0606020202030204" pitchFamily="34" charset="0"/>
                        </a:rPr>
                        <a:t>0</a:t>
                      </a:r>
                      <a:endParaRPr lang="en-ZA" sz="1400" b="1"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400" dirty="0">
                          <a:effectLst/>
                          <a:latin typeface="Arial Narrow" panose="020B0606020202030204" pitchFamily="34" charset="0"/>
                        </a:rPr>
                        <a:t>Not applicable.</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46461"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80745770"/>
                  </a:ext>
                </a:extLst>
              </a:tr>
              <a:tr h="322666">
                <a:tc>
                  <a:txBody>
                    <a:bodyPr/>
                    <a:lstStyle/>
                    <a:p>
                      <a:pPr>
                        <a:lnSpc>
                          <a:spcPct val="107000"/>
                        </a:lnSpc>
                        <a:spcAft>
                          <a:spcPts val="800"/>
                        </a:spcAft>
                      </a:pPr>
                      <a:r>
                        <a:rPr lang="en-ZA" sz="1400" b="1" dirty="0">
                          <a:effectLst/>
                          <a:latin typeface="Arial Narrow" panose="020B0606020202030204" pitchFamily="34" charset="0"/>
                        </a:rPr>
                        <a:t>OVERALL  PERFORMANCE</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5332"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a:effectLst/>
                          <a:latin typeface="Arial Narrow" panose="020B0606020202030204" pitchFamily="34" charset="0"/>
                        </a:rPr>
                        <a:t>32</a:t>
                      </a:r>
                      <a:endParaRPr lang="en-ZA" sz="1400" b="1">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5332"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00B050"/>
                          </a:solidFill>
                          <a:effectLst/>
                          <a:latin typeface="Arial Narrow" panose="020B0606020202030204" pitchFamily="34" charset="0"/>
                        </a:rPr>
                        <a:t>27</a:t>
                      </a:r>
                      <a:endParaRPr lang="en-ZA" sz="1400" b="1" dirty="0">
                        <a:solidFill>
                          <a:srgbClr val="00B05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12" marR="49888" marT="57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solidFill>
                            <a:srgbClr val="FF0000"/>
                          </a:solidFill>
                          <a:effectLst/>
                          <a:latin typeface="Arial Narrow" panose="020B0606020202030204" pitchFamily="34" charset="0"/>
                        </a:rPr>
                        <a:t>5</a:t>
                      </a:r>
                      <a:endParaRPr lang="en-ZA" sz="1400" b="1"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12" marR="49888" marT="57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nSpc>
                          <a:spcPct val="107000"/>
                        </a:lnSpc>
                      </a:pPr>
                      <a:endParaRPr lang="en-ZA" sz="1400" dirty="0">
                        <a:effectLst/>
                        <a:latin typeface="Arial Narrow" panose="020B0606020202030204" pitchFamily="34" charset="0"/>
                        <a:cs typeface="Times New Roman" panose="02020603050405020304" pitchFamily="18" charset="0"/>
                      </a:endParaRPr>
                    </a:p>
                  </a:txBody>
                  <a:tcPr marL="5332" marR="5332"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56908720"/>
                  </a:ext>
                </a:extLst>
              </a:tr>
              <a:tr h="215210">
                <a:tc>
                  <a:txBody>
                    <a:bodyPr/>
                    <a:lstStyle/>
                    <a:p>
                      <a:pPr>
                        <a:lnSpc>
                          <a:spcPct val="107000"/>
                        </a:lnSpc>
                        <a:spcAft>
                          <a:spcPts val="800"/>
                        </a:spcAft>
                      </a:pPr>
                      <a:r>
                        <a:rPr lang="en-ZA" sz="1400" b="1" dirty="0">
                          <a:effectLst/>
                          <a:latin typeface="Arial Narrow" panose="020B0606020202030204" pitchFamily="34" charset="0"/>
                        </a:rPr>
                        <a:t>PERFORMANCE % </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332" marR="5332"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pPr>
                      <a:endParaRPr lang="en-ZA" sz="1400" b="1">
                        <a:effectLst/>
                        <a:latin typeface="Arial Narrow" panose="020B0606020202030204" pitchFamily="34" charset="0"/>
                        <a:cs typeface="Times New Roman" panose="02020603050405020304" pitchFamily="18" charset="0"/>
                      </a:endParaRPr>
                    </a:p>
                  </a:txBody>
                  <a:tcPr marL="5332" marR="5332" marT="53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effectLst/>
                          <a:latin typeface="Arial Narrow" panose="020B0606020202030204" pitchFamily="34" charset="0"/>
                        </a:rPr>
                        <a:t>84%</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12" marR="49888" marT="57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2A73B"/>
                    </a:solidFill>
                  </a:tcPr>
                </a:tc>
                <a:tc>
                  <a:txBody>
                    <a:bodyPr/>
                    <a:lstStyle/>
                    <a:p>
                      <a:pPr algn="ctr">
                        <a:lnSpc>
                          <a:spcPct val="107000"/>
                        </a:lnSpc>
                        <a:spcAft>
                          <a:spcPts val="800"/>
                        </a:spcAft>
                      </a:pPr>
                      <a:r>
                        <a:rPr lang="en-US" sz="1400" b="1" dirty="0">
                          <a:effectLst/>
                          <a:latin typeface="Arial Narrow" panose="020B0606020202030204" pitchFamily="34" charset="0"/>
                        </a:rPr>
                        <a:t>16%</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5712" marR="49888" marT="571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vMerge="1">
                  <a:txBody>
                    <a:bodyPr/>
                    <a:lstStyle/>
                    <a:p>
                      <a:endParaRPr lang="en-ZA"/>
                    </a:p>
                  </a:txBody>
                  <a:tcPr/>
                </a:tc>
                <a:extLst>
                  <a:ext uri="{0D108BD9-81ED-4DB2-BD59-A6C34878D82A}">
                    <a16:rowId xmlns:a16="http://schemas.microsoft.com/office/drawing/2014/main" xmlns="" val="2454496959"/>
                  </a:ext>
                </a:extLst>
              </a:tr>
            </a:tbl>
          </a:graphicData>
        </a:graphic>
      </p:graphicFrame>
      <p:sp>
        <p:nvSpPr>
          <p:cNvPr id="4" name="Slide Number Placeholder 3"/>
          <p:cNvSpPr>
            <a:spLocks noGrp="1"/>
          </p:cNvSpPr>
          <p:nvPr>
            <p:ph type="sldNum" sz="quarter" idx="12"/>
          </p:nvPr>
        </p:nvSpPr>
        <p:spPr/>
        <p:txBody>
          <a:bodyPr/>
          <a:lstStyle/>
          <a:p>
            <a:fld id="{0C4DB43B-2450-41F4-875D-3A173E257EAA}" type="slidenum">
              <a:rPr lang="en-ZA" smtClean="0"/>
              <a:pPr/>
              <a:t>22</a:t>
            </a:fld>
            <a:endParaRPr lang="en-ZA" dirty="0"/>
          </a:p>
        </p:txBody>
      </p:sp>
    </p:spTree>
    <p:extLst>
      <p:ext uri="{BB962C8B-B14F-4D97-AF65-F5344CB8AC3E}">
        <p14:creationId xmlns:p14="http://schemas.microsoft.com/office/powerpoint/2010/main" xmlns="" val="764079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365123"/>
            <a:ext cx="6720840" cy="1325563"/>
          </a:xfrm>
        </p:spPr>
        <p:txBody>
          <a:bodyPr>
            <a:normAutofit/>
          </a:bodyPr>
          <a:lstStyle/>
          <a:p>
            <a:pPr algn="ctr"/>
            <a:r>
              <a:rPr lang="en-ZA" altLang="en-US" sz="3600" b="1" dirty="0">
                <a:solidFill>
                  <a:srgbClr val="002060"/>
                </a:solidFill>
                <a:latin typeface="Arial Narrow" panose="020B0606020202030204" pitchFamily="34" charset="0"/>
              </a:rPr>
              <a:t>2020/21 UNDER – PERFORMING TARGETS</a:t>
            </a:r>
            <a:endParaRPr lang="en-ZA" sz="3600" dirty="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237844372"/>
              </p:ext>
            </p:extLst>
          </p:nvPr>
        </p:nvGraphicFramePr>
        <p:xfrm>
          <a:off x="106680" y="1690686"/>
          <a:ext cx="9006907" cy="4668334"/>
        </p:xfrm>
        <a:graphic>
          <a:graphicData uri="http://schemas.openxmlformats.org/drawingml/2006/table">
            <a:tbl>
              <a:tblPr>
                <a:tableStyleId>{5C22544A-7EE6-4342-B048-85BDC9FD1C3A}</a:tableStyleId>
              </a:tblPr>
              <a:tblGrid>
                <a:gridCol w="2194068">
                  <a:extLst>
                    <a:ext uri="{9D8B030D-6E8A-4147-A177-3AD203B41FA5}">
                      <a16:colId xmlns:a16="http://schemas.microsoft.com/office/drawing/2014/main" xmlns="" val="4022673343"/>
                    </a:ext>
                  </a:extLst>
                </a:gridCol>
                <a:gridCol w="1641987">
                  <a:extLst>
                    <a:ext uri="{9D8B030D-6E8A-4147-A177-3AD203B41FA5}">
                      <a16:colId xmlns:a16="http://schemas.microsoft.com/office/drawing/2014/main" xmlns="" val="1073289552"/>
                    </a:ext>
                  </a:extLst>
                </a:gridCol>
                <a:gridCol w="2084439">
                  <a:extLst>
                    <a:ext uri="{9D8B030D-6E8A-4147-A177-3AD203B41FA5}">
                      <a16:colId xmlns:a16="http://schemas.microsoft.com/office/drawing/2014/main" xmlns="" val="3440085386"/>
                    </a:ext>
                  </a:extLst>
                </a:gridCol>
                <a:gridCol w="3086413">
                  <a:extLst>
                    <a:ext uri="{9D8B030D-6E8A-4147-A177-3AD203B41FA5}">
                      <a16:colId xmlns:a16="http://schemas.microsoft.com/office/drawing/2014/main" xmlns="" val="1303328426"/>
                    </a:ext>
                  </a:extLst>
                </a:gridCol>
              </a:tblGrid>
              <a:tr h="788419">
                <a:tc>
                  <a:txBody>
                    <a:bodyPr/>
                    <a:lstStyle/>
                    <a:p>
                      <a:pPr algn="ctr">
                        <a:lnSpc>
                          <a:spcPct val="107000"/>
                        </a:lnSpc>
                        <a:spcAft>
                          <a:spcPts val="80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2020/21 OUTPUT</a:t>
                      </a:r>
                      <a:r>
                        <a:rPr lang="en-US" sz="1400" b="1" baseline="0" dirty="0">
                          <a:effectLst/>
                          <a:latin typeface="Arial Narrow" panose="020B0606020202030204" pitchFamily="34" charset="0"/>
                          <a:ea typeface="Calibri" panose="020F0502020204030204" pitchFamily="34" charset="0"/>
                          <a:cs typeface="Times New Roman" panose="02020603050405020304" pitchFamily="18" charset="0"/>
                        </a:rPr>
                        <a:t> INDICATOR</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814" marR="63814" marT="31907" marB="31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ZA" sz="1400" b="1" dirty="0">
                          <a:effectLst/>
                          <a:latin typeface="Arial Narrow" panose="020B0606020202030204" pitchFamily="34" charset="0"/>
                        </a:rPr>
                        <a:t>2020/21 ANNUAL TARGET</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814" marR="63814" marT="31907" marB="31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400" b="1" dirty="0">
                          <a:effectLst/>
                          <a:latin typeface="Arial Narrow" panose="020B0606020202030204" pitchFamily="34" charset="0"/>
                        </a:rPr>
                        <a:t>2020/21 ACTUAL PERFORMANCE</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814" marR="63814" marT="31907" marB="31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400" b="1" dirty="0">
                          <a:effectLst/>
                          <a:latin typeface="Arial Narrow" panose="020B0606020202030204" pitchFamily="34" charset="0"/>
                        </a:rPr>
                        <a:t>REASON FOR VARIANCE</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814" marR="63814" marT="31907" marB="31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525066602"/>
                  </a:ext>
                </a:extLst>
              </a:tr>
              <a:tr h="1357634">
                <a:tc>
                  <a:txBody>
                    <a:bodyPr/>
                    <a:lstStyle/>
                    <a:p>
                      <a:pPr>
                        <a:lnSpc>
                          <a:spcPct val="107000"/>
                        </a:lnSpc>
                        <a:spcAft>
                          <a:spcPts val="800"/>
                        </a:spcAft>
                      </a:pPr>
                      <a:r>
                        <a:rPr lang="en-GB" sz="1400" dirty="0">
                          <a:effectLst/>
                          <a:latin typeface="Arial Narrow" panose="020B0606020202030204" pitchFamily="34" charset="0"/>
                        </a:rPr>
                        <a:t>Ratio of safety cash margins</a:t>
                      </a:r>
                      <a:endParaRPr lang="en-ZA" sz="1400" dirty="0">
                        <a:effectLst/>
                        <a:latin typeface="Arial Narrow" panose="020B0606020202030204" pitchFamily="34" charset="0"/>
                      </a:endParaRPr>
                    </a:p>
                  </a:txBody>
                  <a:tcPr marL="63814" marR="63814" marT="31907" marB="31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GB" sz="1400" b="1" dirty="0">
                          <a:effectLst/>
                          <a:latin typeface="Arial Narrow" panose="020B0606020202030204" pitchFamily="34" charset="0"/>
                        </a:rPr>
                        <a:t>1.1:1</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814" marR="63814" marT="31907" marB="31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400" b="1" dirty="0">
                          <a:effectLst/>
                          <a:latin typeface="Arial Narrow" panose="020B0606020202030204" pitchFamily="34" charset="0"/>
                        </a:rPr>
                        <a:t>0.89:1 (69 367 452/ 77 643 891)</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814" marR="63814" marT="31907" marB="31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1400" dirty="0">
                          <a:effectLst/>
                          <a:latin typeface="Arial Narrow" panose="020B0606020202030204" pitchFamily="34" charset="0"/>
                        </a:rPr>
                        <a:t>Non achievement of this target is attributed to the decrease in the available cash for the CCMA. The government grant allocation for the 2020/21 financial year was reduced due to government response to the COVID-19 pandemic.</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814" marR="63814" marT="31907" marB="319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52989891"/>
                  </a:ext>
                </a:extLst>
              </a:tr>
              <a:tr h="1062108">
                <a:tc>
                  <a:txBody>
                    <a:bodyPr/>
                    <a:lstStyle/>
                    <a:p>
                      <a:pPr>
                        <a:lnSpc>
                          <a:spcPct val="107000"/>
                        </a:lnSpc>
                        <a:spcAft>
                          <a:spcPts val="800"/>
                        </a:spcAft>
                      </a:pPr>
                      <a:r>
                        <a:rPr lang="en-GB" sz="1400" dirty="0">
                          <a:effectLst/>
                          <a:latin typeface="Arial Narrow" panose="020B0606020202030204" pitchFamily="34" charset="0"/>
                        </a:rPr>
                        <a:t>Positive rating on participant evaluation outcomes attained</a:t>
                      </a:r>
                      <a:endParaRPr lang="en-ZA" sz="1400" dirty="0">
                        <a:effectLst/>
                        <a:latin typeface="Arial Narrow" panose="020B0606020202030204" pitchFamily="34" charset="0"/>
                      </a:endParaRPr>
                    </a:p>
                  </a:txBody>
                  <a:tcPr marL="63814" marR="63814" marT="31907" marB="31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ZA" sz="1400" b="1" dirty="0">
                          <a:effectLst/>
                          <a:latin typeface="Arial Narrow" panose="020B0606020202030204" pitchFamily="34" charset="0"/>
                        </a:rPr>
                        <a:t>60%</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814" marR="63814" marT="31907" marB="31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400" b="1" dirty="0">
                          <a:effectLst/>
                          <a:latin typeface="Arial Narrow" panose="020B0606020202030204" pitchFamily="34" charset="0"/>
                        </a:rPr>
                        <a:t>0%</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814" marR="63814" marT="31907" marB="31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1400" dirty="0">
                          <a:effectLst/>
                          <a:latin typeface="Arial Narrow" panose="020B0606020202030204" pitchFamily="34" charset="0"/>
                        </a:rPr>
                        <a:t>Non achievement of this target is attributed to </a:t>
                      </a:r>
                      <a:r>
                        <a:rPr lang="en-GB" sz="1400" strike="noStrike" dirty="0">
                          <a:solidFill>
                            <a:schemeClr val="tx1"/>
                          </a:solidFill>
                          <a:effectLst/>
                          <a:latin typeface="Arial Narrow" panose="020B0606020202030204" pitchFamily="34" charset="0"/>
                        </a:rPr>
                        <a:t>the</a:t>
                      </a:r>
                      <a:r>
                        <a:rPr lang="en-GB" sz="1400" dirty="0">
                          <a:solidFill>
                            <a:schemeClr val="tx1"/>
                          </a:solidFill>
                          <a:effectLst/>
                          <a:latin typeface="Arial Narrow" panose="020B0606020202030204" pitchFamily="34" charset="0"/>
                        </a:rPr>
                        <a:t> fact that the </a:t>
                      </a:r>
                      <a:r>
                        <a:rPr lang="en-GB" sz="1400" dirty="0">
                          <a:effectLst/>
                          <a:latin typeface="Arial Narrow" panose="020B0606020202030204" pitchFamily="34" charset="0"/>
                        </a:rPr>
                        <a:t>evidence received was not verifiable, and therefore, an accurate and reliable performance cannot be confirmed.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814" marR="63814" marT="31907" marB="31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75628604"/>
                  </a:ext>
                </a:extLst>
              </a:tr>
              <a:tr h="1357634">
                <a:tc>
                  <a:txBody>
                    <a:bodyPr/>
                    <a:lstStyle/>
                    <a:p>
                      <a:pPr>
                        <a:lnSpc>
                          <a:spcPct val="107000"/>
                        </a:lnSpc>
                        <a:spcAft>
                          <a:spcPts val="800"/>
                        </a:spcAft>
                      </a:pPr>
                      <a:r>
                        <a:rPr lang="en-GB" sz="1400" dirty="0">
                          <a:effectLst/>
                          <a:latin typeface="Arial Narrow" panose="020B0606020202030204" pitchFamily="34" charset="0"/>
                        </a:rPr>
                        <a:t>Percentage of Section 71 of the LRA Act cases conducted (as and when referred)</a:t>
                      </a:r>
                      <a:endParaRPr lang="en-ZA" sz="1400" dirty="0">
                        <a:effectLst/>
                        <a:latin typeface="Arial Narrow" panose="020B0606020202030204" pitchFamily="34" charset="0"/>
                      </a:endParaRPr>
                    </a:p>
                  </a:txBody>
                  <a:tcPr marL="63814" marR="63814" marT="31907" marB="31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GB" sz="1400" b="1" dirty="0">
                          <a:effectLst/>
                          <a:latin typeface="Arial Narrow" panose="020B0606020202030204" pitchFamily="34" charset="0"/>
                        </a:rPr>
                        <a:t>100%</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814" marR="63814" marT="31907" marB="31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US" sz="1400" b="1" dirty="0">
                          <a:effectLst/>
                          <a:latin typeface="Arial Narrow" panose="020B0606020202030204" pitchFamily="34" charset="0"/>
                        </a:rPr>
                        <a:t>86% (6/7)</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814" marR="63814" marT="31907" marB="31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US" sz="1400" dirty="0">
                          <a:effectLst/>
                          <a:latin typeface="Arial Narrow" panose="020B0606020202030204" pitchFamily="34" charset="0"/>
                        </a:rPr>
                        <a:t>Non-achievement is because of the seventh case referred on 23 March 2021 but 20 April 2021, which is twenty days beyond the last day of the reporting period which ended on 31 March 2021.</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3814" marR="63814" marT="31907" marB="319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291093646"/>
                  </a:ext>
                </a:extLst>
              </a:tr>
            </a:tbl>
          </a:graphicData>
        </a:graphic>
      </p:graphicFrame>
      <p:sp>
        <p:nvSpPr>
          <p:cNvPr id="4" name="Slide Number Placeholder 3"/>
          <p:cNvSpPr>
            <a:spLocks noGrp="1"/>
          </p:cNvSpPr>
          <p:nvPr>
            <p:ph type="sldNum" sz="quarter" idx="12"/>
          </p:nvPr>
        </p:nvSpPr>
        <p:spPr>
          <a:xfrm>
            <a:off x="7056187" y="6492875"/>
            <a:ext cx="2057400" cy="365125"/>
          </a:xfrm>
        </p:spPr>
        <p:txBody>
          <a:bodyPr/>
          <a:lstStyle/>
          <a:p>
            <a:fld id="{0C4DB43B-2450-41F4-875D-3A173E257EAA}" type="slidenum">
              <a:rPr lang="en-ZA" smtClean="0"/>
              <a:pPr/>
              <a:t>23</a:t>
            </a:fld>
            <a:endParaRPr lang="en-ZA" dirty="0"/>
          </a:p>
        </p:txBody>
      </p:sp>
    </p:spTree>
    <p:extLst>
      <p:ext uri="{BB962C8B-B14F-4D97-AF65-F5344CB8AC3E}">
        <p14:creationId xmlns:p14="http://schemas.microsoft.com/office/powerpoint/2010/main" xmlns="" val="765585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77" y="365122"/>
            <a:ext cx="6797040" cy="1325563"/>
          </a:xfrm>
        </p:spPr>
        <p:txBody>
          <a:bodyPr>
            <a:normAutofit/>
          </a:bodyPr>
          <a:lstStyle/>
          <a:p>
            <a:pPr algn="ctr"/>
            <a:r>
              <a:rPr lang="en-ZA" altLang="en-US" sz="3600" b="1" dirty="0">
                <a:solidFill>
                  <a:srgbClr val="002060"/>
                </a:solidFill>
                <a:latin typeface="Arial Narrow" panose="020B0606020202030204" pitchFamily="34" charset="0"/>
              </a:rPr>
              <a:t>2020/21 UNDER – PERFORMING TARGETS (Cont…)</a:t>
            </a:r>
            <a:endParaRPr lang="en-ZA" sz="3600" dirty="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24433825"/>
              </p:ext>
            </p:extLst>
          </p:nvPr>
        </p:nvGraphicFramePr>
        <p:xfrm>
          <a:off x="182878" y="1690685"/>
          <a:ext cx="8778241" cy="4475334"/>
        </p:xfrm>
        <a:graphic>
          <a:graphicData uri="http://schemas.openxmlformats.org/drawingml/2006/table">
            <a:tbl>
              <a:tblPr>
                <a:tableStyleId>{5C22544A-7EE6-4342-B048-85BDC9FD1C3A}</a:tableStyleId>
              </a:tblPr>
              <a:tblGrid>
                <a:gridCol w="2432503">
                  <a:extLst>
                    <a:ext uri="{9D8B030D-6E8A-4147-A177-3AD203B41FA5}">
                      <a16:colId xmlns:a16="http://schemas.microsoft.com/office/drawing/2014/main" xmlns="" val="1209247267"/>
                    </a:ext>
                  </a:extLst>
                </a:gridCol>
                <a:gridCol w="1789471">
                  <a:extLst>
                    <a:ext uri="{9D8B030D-6E8A-4147-A177-3AD203B41FA5}">
                      <a16:colId xmlns:a16="http://schemas.microsoft.com/office/drawing/2014/main" xmlns="" val="1051707508"/>
                    </a:ext>
                  </a:extLst>
                </a:gridCol>
                <a:gridCol w="1740309">
                  <a:extLst>
                    <a:ext uri="{9D8B030D-6E8A-4147-A177-3AD203B41FA5}">
                      <a16:colId xmlns:a16="http://schemas.microsoft.com/office/drawing/2014/main" xmlns="" val="2098642847"/>
                    </a:ext>
                  </a:extLst>
                </a:gridCol>
                <a:gridCol w="2815958">
                  <a:extLst>
                    <a:ext uri="{9D8B030D-6E8A-4147-A177-3AD203B41FA5}">
                      <a16:colId xmlns:a16="http://schemas.microsoft.com/office/drawing/2014/main" xmlns="" val="746957532"/>
                    </a:ext>
                  </a:extLst>
                </a:gridCol>
              </a:tblGrid>
              <a:tr h="797136">
                <a:tc>
                  <a:txBody>
                    <a:bodyPr/>
                    <a:lstStyle/>
                    <a:p>
                      <a:pPr algn="ctr">
                        <a:lnSpc>
                          <a:spcPct val="107000"/>
                        </a:lnSpc>
                        <a:spcAft>
                          <a:spcPts val="800"/>
                        </a:spcAft>
                      </a:pPr>
                      <a:r>
                        <a:rPr lang="en-US" sz="1400" b="1" dirty="0">
                          <a:effectLst/>
                          <a:latin typeface="Arial Narrow" panose="020B0606020202030204" pitchFamily="34" charset="0"/>
                          <a:ea typeface="Calibri" panose="020F0502020204030204" pitchFamily="34" charset="0"/>
                          <a:cs typeface="Times New Roman" panose="02020603050405020304" pitchFamily="18" charset="0"/>
                        </a:rPr>
                        <a:t>2020/21 OUTPUT</a:t>
                      </a:r>
                      <a:r>
                        <a:rPr lang="en-US" sz="1400" b="1" baseline="0" dirty="0">
                          <a:effectLst/>
                          <a:latin typeface="Arial Narrow" panose="020B0606020202030204" pitchFamily="34" charset="0"/>
                          <a:ea typeface="Calibri" panose="020F0502020204030204" pitchFamily="34" charset="0"/>
                          <a:cs typeface="Times New Roman" panose="02020603050405020304" pitchFamily="18" charset="0"/>
                        </a:rPr>
                        <a:t> INDICATOR</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ZA" sz="1400" b="1" dirty="0">
                          <a:effectLst/>
                          <a:latin typeface="Arial Narrow" panose="020B0606020202030204" pitchFamily="34" charset="0"/>
                        </a:rPr>
                        <a:t>2020/21 ANNUAL TARGET</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400" b="1" dirty="0">
                          <a:effectLst/>
                          <a:latin typeface="Arial Narrow" panose="020B0606020202030204" pitchFamily="34" charset="0"/>
                        </a:rPr>
                        <a:t>2020/21 ACTUAL PERFORMANCE</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en-ZA" sz="1400" b="1" dirty="0">
                          <a:effectLst/>
                          <a:latin typeface="Arial Narrow" panose="020B0606020202030204" pitchFamily="34" charset="0"/>
                        </a:rPr>
                        <a:t>REASON FOR VARIANCE</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37628760"/>
                  </a:ext>
                </a:extLst>
              </a:tr>
              <a:tr h="1258360">
                <a:tc>
                  <a:txBody>
                    <a:bodyPr/>
                    <a:lstStyle/>
                    <a:p>
                      <a:pPr>
                        <a:lnSpc>
                          <a:spcPct val="107000"/>
                        </a:lnSpc>
                        <a:spcAft>
                          <a:spcPts val="800"/>
                        </a:spcAft>
                      </a:pPr>
                      <a:r>
                        <a:rPr lang="en-GB" sz="1400" dirty="0">
                          <a:effectLst/>
                          <a:latin typeface="Arial Narrow" panose="020B0606020202030204" pitchFamily="34" charset="0"/>
                        </a:rPr>
                        <a:t>Percentage of Section 75 of the LRA Act cases conducted (as and when referred)</a:t>
                      </a:r>
                      <a:endParaRPr lang="en-ZA" sz="1400" dirty="0">
                        <a:effectLst/>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GB" sz="1400" b="1" dirty="0">
                          <a:effectLst/>
                          <a:latin typeface="Arial Narrow" panose="020B0606020202030204" pitchFamily="34" charset="0"/>
                        </a:rPr>
                        <a:t> 100%</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400" b="1" dirty="0">
                          <a:effectLst/>
                          <a:latin typeface="Arial Narrow" panose="020B0606020202030204" pitchFamily="34" charset="0"/>
                        </a:rPr>
                        <a:t>0%</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1400" dirty="0">
                          <a:effectLst/>
                          <a:latin typeface="Arial Narrow" panose="020B0606020202030204" pitchFamily="34" charset="0"/>
                        </a:rPr>
                        <a:t>Non achievement of this target is attributed </a:t>
                      </a:r>
                      <a:r>
                        <a:rPr lang="en-GB" sz="1400" dirty="0">
                          <a:solidFill>
                            <a:schemeClr val="tx1"/>
                          </a:solidFill>
                          <a:effectLst/>
                          <a:latin typeface="Arial Narrow" panose="020B0606020202030204" pitchFamily="34" charset="0"/>
                        </a:rPr>
                        <a:t>to </a:t>
                      </a:r>
                      <a:r>
                        <a:rPr lang="en-GB" sz="1400" strike="noStrike" dirty="0">
                          <a:solidFill>
                            <a:schemeClr val="tx1"/>
                          </a:solidFill>
                          <a:effectLst/>
                          <a:latin typeface="Arial Narrow" panose="020B0606020202030204" pitchFamily="34" charset="0"/>
                        </a:rPr>
                        <a:t>the fact</a:t>
                      </a:r>
                      <a:r>
                        <a:rPr lang="en-GB" sz="1400" dirty="0">
                          <a:solidFill>
                            <a:schemeClr val="tx1"/>
                          </a:solidFill>
                          <a:effectLst/>
                          <a:latin typeface="Arial Narrow" panose="020B0606020202030204" pitchFamily="34" charset="0"/>
                        </a:rPr>
                        <a:t> that </a:t>
                      </a:r>
                      <a:r>
                        <a:rPr lang="en-GB" sz="1400" dirty="0">
                          <a:effectLst/>
                          <a:latin typeface="Arial Narrow" panose="020B0606020202030204" pitchFamily="34" charset="0"/>
                        </a:rPr>
                        <a:t>there were no referrals received.</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02511656"/>
                  </a:ext>
                </a:extLst>
              </a:tr>
              <a:tr h="1859157">
                <a:tc>
                  <a:txBody>
                    <a:bodyPr/>
                    <a:lstStyle/>
                    <a:p>
                      <a:pPr>
                        <a:lnSpc>
                          <a:spcPct val="107000"/>
                        </a:lnSpc>
                        <a:spcAft>
                          <a:spcPts val="800"/>
                        </a:spcAft>
                      </a:pPr>
                      <a:r>
                        <a:rPr lang="en-GB" sz="1400" dirty="0">
                          <a:effectLst/>
                          <a:latin typeface="Arial Narrow" panose="020B0606020202030204" pitchFamily="34" charset="0"/>
                        </a:rPr>
                        <a:t>Quality of awards index achieved</a:t>
                      </a:r>
                      <a:endParaRPr lang="en-ZA" sz="1400" dirty="0">
                        <a:effectLst/>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ZA" sz="1400" b="1" dirty="0">
                          <a:effectLst/>
                          <a:latin typeface="Arial Narrow" panose="020B0606020202030204" pitchFamily="34" charset="0"/>
                        </a:rPr>
                        <a:t> 98%</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en-GB" sz="1400" b="1" dirty="0">
                          <a:effectLst/>
                          <a:latin typeface="Arial Narrow" panose="020B0606020202030204" pitchFamily="34" charset="0"/>
                        </a:rPr>
                        <a:t>88%</a:t>
                      </a:r>
                      <a:r>
                        <a:rPr lang="en-GB" sz="1400" b="1" baseline="0" dirty="0">
                          <a:effectLst/>
                          <a:latin typeface="Arial Narrow" panose="020B0606020202030204" pitchFamily="34" charset="0"/>
                        </a:rPr>
                        <a:t> (10 636/12 127)</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800"/>
                        </a:spcAft>
                      </a:pPr>
                      <a:r>
                        <a:rPr lang="en-GB" sz="1400" dirty="0">
                          <a:effectLst/>
                          <a:latin typeface="Arial Narrow" panose="020B0606020202030204" pitchFamily="34" charset="0"/>
                        </a:rPr>
                        <a:t>Non achievement of this target is attributed to the three (3) Gauteng offices with large numbers that struggled throughout the financial year to achieve the target. Engagements have been held with the Provincial</a:t>
                      </a:r>
                      <a:r>
                        <a:rPr lang="en-GB" sz="1400" baseline="0" dirty="0">
                          <a:effectLst/>
                          <a:latin typeface="Arial Narrow" panose="020B0606020202030204" pitchFamily="34" charset="0"/>
                        </a:rPr>
                        <a:t> Senior Commissioners and Regional Senior Commissioners to assist in improving performance in this regard for the 2021/22 financial year.</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2556820"/>
                  </a:ext>
                </a:extLst>
              </a:tr>
            </a:tbl>
          </a:graphicData>
        </a:graphic>
      </p:graphicFrame>
      <p:sp>
        <p:nvSpPr>
          <p:cNvPr id="4" name="Slide Number Placeholder 3"/>
          <p:cNvSpPr>
            <a:spLocks noGrp="1"/>
          </p:cNvSpPr>
          <p:nvPr>
            <p:ph type="sldNum" sz="quarter" idx="12"/>
          </p:nvPr>
        </p:nvSpPr>
        <p:spPr>
          <a:xfrm>
            <a:off x="6941820" y="6406033"/>
            <a:ext cx="2057400" cy="365125"/>
          </a:xfrm>
        </p:spPr>
        <p:txBody>
          <a:bodyPr/>
          <a:lstStyle/>
          <a:p>
            <a:fld id="{0C4DB43B-2450-41F4-875D-3A173E257EAA}" type="slidenum">
              <a:rPr lang="en-ZA" smtClean="0"/>
              <a:pPr/>
              <a:t>24</a:t>
            </a:fld>
            <a:endParaRPr lang="en-ZA" dirty="0"/>
          </a:p>
        </p:txBody>
      </p:sp>
    </p:spTree>
    <p:extLst>
      <p:ext uri="{BB962C8B-B14F-4D97-AF65-F5344CB8AC3E}">
        <p14:creationId xmlns:p14="http://schemas.microsoft.com/office/powerpoint/2010/main" xmlns="" val="3250649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365123"/>
            <a:ext cx="6766560" cy="1325563"/>
          </a:xfrm>
        </p:spPr>
        <p:txBody>
          <a:bodyPr>
            <a:normAutofit/>
          </a:bodyPr>
          <a:lstStyle/>
          <a:p>
            <a:pPr algn="ctr"/>
            <a:r>
              <a:rPr lang="en-US" altLang="en-US" sz="3600" b="1" dirty="0">
                <a:solidFill>
                  <a:srgbClr val="002060"/>
                </a:solidFill>
                <a:latin typeface="Arial Narrow" panose="020B0606020202030204" pitchFamily="34" charset="0"/>
              </a:rPr>
              <a:t>EFFECTIVE AND QUALITY DISPUTE RESOLUTION</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pPr/>
              <a:t>25</a:t>
            </a:fld>
            <a:endParaRPr lang="en-ZA" dirty="0"/>
          </a:p>
        </p:txBody>
      </p:sp>
      <p:sp>
        <p:nvSpPr>
          <p:cNvPr id="5" name="Content Placeholder 4"/>
          <p:cNvSpPr>
            <a:spLocks noGrp="1"/>
          </p:cNvSpPr>
          <p:nvPr>
            <p:ph idx="1"/>
          </p:nvPr>
        </p:nvSpPr>
        <p:spPr>
          <a:xfrm>
            <a:off x="121920" y="1602659"/>
            <a:ext cx="4653280" cy="4653822"/>
          </a:xfrm>
          <a:prstGeom prst="rect">
            <a:avLst/>
          </a:prstGeom>
          <a:solidFill>
            <a:srgbClr val="F2F7FC"/>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333878" tIns="40006" rIns="74676" bIns="40005" anchor="ctr">
            <a:normAutofit fontScale="25000" lnSpcReduction="20000"/>
          </a:bodyPr>
          <a:lstStyle>
            <a:lvl1pPr>
              <a:defRPr>
                <a:solidFill>
                  <a:schemeClr val="tx1"/>
                </a:solidFill>
                <a:latin typeface="Arial" panose="020B0604020202020204" pitchFamily="34" charset="0"/>
                <a:ea typeface="ＭＳ Ｐゴシック" panose="020B0600070205080204" pitchFamily="34" charset="-128"/>
              </a:defRPr>
            </a:lvl1pPr>
            <a:lvl2pPr marL="5905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lnSpc>
                <a:spcPct val="107000"/>
              </a:lnSpc>
              <a:defRPr/>
            </a:pPr>
            <a:endParaRPr lang="en-ZA" sz="1000" b="1" dirty="0">
              <a:latin typeface="Arial Narrow" panose="020B0606020202030204" pitchFamily="34" charset="0"/>
            </a:endParaRPr>
          </a:p>
          <a:p>
            <a:pPr algn="ctr" defTabSz="914400" eaLnBrk="1" hangingPunct="1">
              <a:lnSpc>
                <a:spcPct val="107000"/>
              </a:lnSpc>
              <a:defRPr/>
            </a:pPr>
            <a:endParaRPr lang="en-ZA" sz="1000" b="1" dirty="0">
              <a:latin typeface="Arial Narrow" panose="020B0606020202030204" pitchFamily="34" charset="0"/>
            </a:endParaRPr>
          </a:p>
          <a:p>
            <a:pPr algn="ctr" defTabSz="914400" eaLnBrk="1" hangingPunct="1">
              <a:lnSpc>
                <a:spcPct val="107000"/>
              </a:lnSpc>
              <a:defRPr/>
            </a:pPr>
            <a:endParaRPr lang="en-ZA" sz="1000" b="1" dirty="0">
              <a:latin typeface="Arial Narrow" panose="020B0606020202030204" pitchFamily="34" charset="0"/>
            </a:endParaRPr>
          </a:p>
          <a:p>
            <a:pPr algn="ctr" defTabSz="914400" eaLnBrk="1" hangingPunct="1">
              <a:lnSpc>
                <a:spcPct val="107000"/>
              </a:lnSpc>
              <a:defRPr/>
            </a:pPr>
            <a:endParaRPr lang="en-ZA" sz="1000" b="1" dirty="0">
              <a:latin typeface="Arial Narrow" panose="020B0606020202030204" pitchFamily="34" charset="0"/>
            </a:endParaRPr>
          </a:p>
          <a:p>
            <a:pPr marL="0" indent="0" algn="just" defTabSz="914400" eaLnBrk="1" hangingPunct="1">
              <a:lnSpc>
                <a:spcPct val="107000"/>
              </a:lnSpc>
              <a:buNone/>
              <a:defRPr/>
            </a:pPr>
            <a:r>
              <a:rPr lang="en-ZA" sz="5200" b="1" dirty="0">
                <a:latin typeface="Arial Narrow" panose="020B0606020202030204" pitchFamily="34" charset="0"/>
              </a:rPr>
              <a:t>Priority 2</a:t>
            </a:r>
            <a:r>
              <a:rPr lang="en-ZA" sz="5200" dirty="0">
                <a:latin typeface="Arial Narrow" panose="020B0606020202030204" pitchFamily="34" charset="0"/>
              </a:rPr>
              <a:t> contributes towards </a:t>
            </a:r>
            <a:r>
              <a:rPr lang="en-ZA" altLang="en-US" sz="5200" b="1" dirty="0">
                <a:solidFill>
                  <a:srgbClr val="000000"/>
                </a:solidFill>
                <a:latin typeface="Arial Narrow" panose="020B0606020202030204" pitchFamily="34" charset="0"/>
                <a:cs typeface="Times New Roman" panose="02020603050405020304" pitchFamily="18" charset="0"/>
              </a:rPr>
              <a:t>Outcome 3: </a:t>
            </a:r>
            <a:r>
              <a:rPr lang="en-ZA" altLang="en-US" sz="5200" dirty="0">
                <a:solidFill>
                  <a:srgbClr val="000000"/>
                </a:solidFill>
                <a:latin typeface="Arial Narrow" panose="020B0606020202030204" pitchFamily="34" charset="0"/>
                <a:cs typeface="Times New Roman" panose="02020603050405020304" pitchFamily="18" charset="0"/>
              </a:rPr>
              <a:t>Economy and Employment</a:t>
            </a:r>
            <a:endParaRPr lang="en-ZA" sz="5200" dirty="0">
              <a:latin typeface="Arial Narrow" panose="020B0606020202030204" pitchFamily="34" charset="0"/>
            </a:endParaRPr>
          </a:p>
          <a:p>
            <a:pPr algn="just" defTabSz="914400" eaLnBrk="1" hangingPunct="1">
              <a:lnSpc>
                <a:spcPct val="107000"/>
              </a:lnSpc>
              <a:defRPr/>
            </a:pPr>
            <a:r>
              <a:rPr lang="en-ZA" sz="4400" dirty="0">
                <a:latin typeface="Arial Narrow" panose="020B0606020202030204" pitchFamily="34" charset="0"/>
              </a:rPr>
              <a:t>The CCMA received </a:t>
            </a:r>
            <a:r>
              <a:rPr lang="en-US" sz="4400" b="1" dirty="0">
                <a:latin typeface="Arial Narrow" panose="020B0606020202030204" pitchFamily="34" charset="0"/>
              </a:rPr>
              <a:t>154 143 </a:t>
            </a:r>
            <a:r>
              <a:rPr lang="en-US" sz="4400" dirty="0">
                <a:latin typeface="Arial Narrow" panose="020B0606020202030204" pitchFamily="34" charset="0"/>
              </a:rPr>
              <a:t>referrals during the 2020/21 financial year and </a:t>
            </a:r>
            <a:r>
              <a:rPr lang="en-ZA" sz="4400" dirty="0">
                <a:latin typeface="Arial Narrow" panose="020B0606020202030204" pitchFamily="34" charset="0"/>
              </a:rPr>
              <a:t>heard </a:t>
            </a:r>
            <a:r>
              <a:rPr lang="en-ZA" sz="4400" b="1" dirty="0">
                <a:latin typeface="Arial Narrow" panose="020B0606020202030204" pitchFamily="34" charset="0"/>
              </a:rPr>
              <a:t> 91 296 conciliations </a:t>
            </a:r>
            <a:r>
              <a:rPr lang="en-ZA" sz="4400" dirty="0">
                <a:latin typeface="Arial Narrow" panose="020B0606020202030204" pitchFamily="34" charset="0"/>
              </a:rPr>
              <a:t>within </a:t>
            </a:r>
            <a:r>
              <a:rPr lang="en-ZA" sz="4400" b="1" dirty="0">
                <a:latin typeface="Arial Narrow" panose="020B0606020202030204" pitchFamily="34" charset="0"/>
              </a:rPr>
              <a:t>30 </a:t>
            </a:r>
            <a:r>
              <a:rPr lang="en-ZA" sz="4400" dirty="0">
                <a:latin typeface="Arial Narrow" panose="020B0606020202030204" pitchFamily="34" charset="0"/>
              </a:rPr>
              <a:t>days,  which is </a:t>
            </a:r>
            <a:r>
              <a:rPr lang="en-ZA" sz="4400" b="1" dirty="0">
                <a:latin typeface="Arial Narrow" panose="020B0606020202030204" pitchFamily="34" charset="0"/>
              </a:rPr>
              <a:t>99% </a:t>
            </a:r>
            <a:r>
              <a:rPr lang="en-ZA" sz="4400" dirty="0">
                <a:latin typeface="Arial Narrow" panose="020B0606020202030204" pitchFamily="34" charset="0"/>
              </a:rPr>
              <a:t>compliance rate. </a:t>
            </a:r>
            <a:r>
              <a:rPr lang="en-ZA" sz="4400" b="1" dirty="0">
                <a:latin typeface="Arial Narrow" panose="020B0606020202030204" pitchFamily="34" charset="0"/>
              </a:rPr>
              <a:t>13 236 </a:t>
            </a:r>
            <a:r>
              <a:rPr lang="en-US" sz="4400" dirty="0">
                <a:solidFill>
                  <a:srgbClr val="000000"/>
                </a:solidFill>
                <a:latin typeface="Arial Narrow" panose="020B0606020202030204" pitchFamily="34" charset="0"/>
                <a:cs typeface="Times New Roman" panose="02020603050405020304" pitchFamily="18" charset="0"/>
              </a:rPr>
              <a:t>of arbitration awards were sent to parties by the fourteenth </a:t>
            </a:r>
            <a:r>
              <a:rPr lang="en-US" sz="4400" b="1" dirty="0">
                <a:solidFill>
                  <a:srgbClr val="000000"/>
                </a:solidFill>
                <a:latin typeface="Arial Narrow" panose="020B0606020202030204" pitchFamily="34" charset="0"/>
                <a:cs typeface="Times New Roman" panose="02020603050405020304" pitchFamily="18" charset="0"/>
              </a:rPr>
              <a:t>(14th) </a:t>
            </a:r>
            <a:r>
              <a:rPr lang="en-US" sz="4400" dirty="0">
                <a:solidFill>
                  <a:srgbClr val="000000"/>
                </a:solidFill>
                <a:latin typeface="Arial Narrow" panose="020B0606020202030204" pitchFamily="34" charset="0"/>
                <a:cs typeface="Times New Roman" panose="02020603050405020304" pitchFamily="18" charset="0"/>
              </a:rPr>
              <a:t>day after completion of the arbitration process, which is 99% compliance rate. On average, the CCMA conciliated cases within</a:t>
            </a:r>
            <a:r>
              <a:rPr lang="en-US" sz="4400" b="1" dirty="0">
                <a:solidFill>
                  <a:srgbClr val="000000"/>
                </a:solidFill>
                <a:latin typeface="Arial Narrow" panose="020B0606020202030204" pitchFamily="34" charset="0"/>
                <a:cs typeface="Times New Roman" panose="02020603050405020304" pitchFamily="18" charset="0"/>
              </a:rPr>
              <a:t> </a:t>
            </a:r>
            <a:r>
              <a:rPr lang="en-US" sz="4400" b="1" dirty="0">
                <a:latin typeface="Arial Narrow" panose="020B0606020202030204" pitchFamily="34" charset="0"/>
                <a:cs typeface="Times New Roman" panose="02020603050405020304" pitchFamily="18" charset="0"/>
              </a:rPr>
              <a:t>23 </a:t>
            </a:r>
            <a:r>
              <a:rPr lang="en-US" sz="4400" dirty="0">
                <a:solidFill>
                  <a:srgbClr val="000000"/>
                </a:solidFill>
                <a:latin typeface="Arial Narrow" panose="020B0606020202030204" pitchFamily="34" charset="0"/>
                <a:cs typeface="Times New Roman" panose="02020603050405020304" pitchFamily="18" charset="0"/>
              </a:rPr>
              <a:t>days, and </a:t>
            </a:r>
            <a:r>
              <a:rPr lang="en-US" sz="4400" b="1" dirty="0">
                <a:solidFill>
                  <a:srgbClr val="000000"/>
                </a:solidFill>
                <a:latin typeface="Arial Narrow" panose="020B0606020202030204" pitchFamily="34" charset="0"/>
                <a:cs typeface="Times New Roman" panose="02020603050405020304" pitchFamily="18" charset="0"/>
              </a:rPr>
              <a:t>77 </a:t>
            </a:r>
            <a:r>
              <a:rPr lang="en-US" sz="4400" dirty="0">
                <a:solidFill>
                  <a:srgbClr val="000000"/>
                </a:solidFill>
                <a:latin typeface="Arial Narrow" panose="020B0606020202030204" pitchFamily="34" charset="0"/>
                <a:cs typeface="Times New Roman" panose="02020603050405020304" pitchFamily="18" charset="0"/>
              </a:rPr>
              <a:t>days to deal with arbitration cases. </a:t>
            </a:r>
          </a:p>
          <a:p>
            <a:pPr algn="just" defTabSz="914400" eaLnBrk="1" hangingPunct="1">
              <a:lnSpc>
                <a:spcPct val="107000"/>
              </a:lnSpc>
              <a:defRPr/>
            </a:pPr>
            <a:r>
              <a:rPr lang="en-US" sz="4400" dirty="0">
                <a:solidFill>
                  <a:srgbClr val="000000"/>
                </a:solidFill>
                <a:latin typeface="Arial Narrow" panose="020B0606020202030204" pitchFamily="34" charset="0"/>
                <a:cs typeface="Times New Roman" panose="02020603050405020304" pitchFamily="18" charset="0"/>
              </a:rPr>
              <a:t>The overall decline in the number of referrals must be seen in the context of COVID-19 with the  hard lockdown which resulted in the closure of offices.</a:t>
            </a:r>
          </a:p>
          <a:p>
            <a:pPr algn="just" defTabSz="914400" eaLnBrk="1" hangingPunct="1">
              <a:lnSpc>
                <a:spcPct val="107000"/>
              </a:lnSpc>
              <a:defRPr/>
            </a:pPr>
            <a:r>
              <a:rPr lang="en-US" sz="4400" dirty="0">
                <a:solidFill>
                  <a:srgbClr val="000000"/>
                </a:solidFill>
                <a:latin typeface="Arial Narrow" panose="020B0606020202030204" pitchFamily="34" charset="0"/>
                <a:cs typeface="Times New Roman" panose="02020603050405020304" pitchFamily="18" charset="0"/>
              </a:rPr>
              <a:t>The Business Professional Services sector remained the highest referring sector, with </a:t>
            </a:r>
            <a:r>
              <a:rPr lang="en-US" sz="4400" b="1" dirty="0">
                <a:solidFill>
                  <a:srgbClr val="000000"/>
                </a:solidFill>
                <a:latin typeface="Arial Narrow" panose="020B0606020202030204" pitchFamily="34" charset="0"/>
                <a:cs typeface="Times New Roman" panose="02020603050405020304" pitchFamily="18" charset="0"/>
              </a:rPr>
              <a:t>20% </a:t>
            </a:r>
            <a:r>
              <a:rPr lang="en-US" sz="4400" dirty="0">
                <a:solidFill>
                  <a:srgbClr val="000000"/>
                </a:solidFill>
                <a:latin typeface="Arial Narrow" panose="020B0606020202030204" pitchFamily="34" charset="0"/>
                <a:cs typeface="Times New Roman" panose="02020603050405020304" pitchFamily="18" charset="0"/>
              </a:rPr>
              <a:t>of total referrals. The Agriculture/farming showed an increase of one percent (</a:t>
            </a:r>
            <a:r>
              <a:rPr lang="en-US" sz="4400" b="1" dirty="0">
                <a:solidFill>
                  <a:srgbClr val="000000"/>
                </a:solidFill>
                <a:latin typeface="Arial Narrow" panose="020B0606020202030204" pitchFamily="34" charset="0"/>
                <a:cs typeface="Times New Roman" panose="02020603050405020304" pitchFamily="18" charset="0"/>
              </a:rPr>
              <a:t>1%) </a:t>
            </a:r>
            <a:r>
              <a:rPr lang="en-US" sz="4400" dirty="0">
                <a:solidFill>
                  <a:srgbClr val="000000"/>
                </a:solidFill>
                <a:latin typeface="Arial Narrow" panose="020B0606020202030204" pitchFamily="34" charset="0"/>
                <a:cs typeface="Times New Roman" panose="02020603050405020304" pitchFamily="18" charset="0"/>
              </a:rPr>
              <a:t>constituting five percent </a:t>
            </a:r>
            <a:r>
              <a:rPr lang="en-US" sz="4400" b="1" dirty="0">
                <a:solidFill>
                  <a:srgbClr val="000000"/>
                </a:solidFill>
                <a:latin typeface="Arial Narrow" panose="020B0606020202030204" pitchFamily="34" charset="0"/>
                <a:cs typeface="Times New Roman" panose="02020603050405020304" pitchFamily="18" charset="0"/>
              </a:rPr>
              <a:t>(5%). </a:t>
            </a:r>
            <a:r>
              <a:rPr lang="en-US" sz="4400" dirty="0">
                <a:solidFill>
                  <a:srgbClr val="000000"/>
                </a:solidFill>
                <a:latin typeface="Arial Narrow" panose="020B0606020202030204" pitchFamily="34" charset="0"/>
                <a:cs typeface="Times New Roman" panose="02020603050405020304" pitchFamily="18" charset="0"/>
              </a:rPr>
              <a:t>Retail sector showed an increase of one percent </a:t>
            </a:r>
            <a:r>
              <a:rPr lang="en-US" sz="4400" b="1" dirty="0">
                <a:solidFill>
                  <a:srgbClr val="000000"/>
                </a:solidFill>
                <a:latin typeface="Arial Narrow" panose="020B0606020202030204" pitchFamily="34" charset="0"/>
                <a:cs typeface="Times New Roman" panose="02020603050405020304" pitchFamily="18" charset="0"/>
              </a:rPr>
              <a:t>(1%</a:t>
            </a:r>
            <a:r>
              <a:rPr lang="en-US" sz="4400" dirty="0">
                <a:solidFill>
                  <a:srgbClr val="000000"/>
                </a:solidFill>
                <a:latin typeface="Arial Narrow" panose="020B0606020202030204" pitchFamily="34" charset="0"/>
                <a:cs typeface="Times New Roman" panose="02020603050405020304" pitchFamily="18" charset="0"/>
              </a:rPr>
              <a:t>) which constitute </a:t>
            </a:r>
            <a:r>
              <a:rPr lang="en-US" sz="4400" b="1" dirty="0">
                <a:solidFill>
                  <a:srgbClr val="000000"/>
                </a:solidFill>
                <a:latin typeface="Arial Narrow" panose="020B0606020202030204" pitchFamily="34" charset="0"/>
                <a:cs typeface="Times New Roman" panose="02020603050405020304" pitchFamily="18" charset="0"/>
              </a:rPr>
              <a:t>12% </a:t>
            </a:r>
            <a:r>
              <a:rPr lang="en-US" sz="4400" dirty="0">
                <a:solidFill>
                  <a:srgbClr val="000000"/>
                </a:solidFill>
                <a:latin typeface="Arial Narrow" panose="020B0606020202030204" pitchFamily="34" charset="0"/>
                <a:cs typeface="Times New Roman" panose="02020603050405020304" pitchFamily="18" charset="0"/>
              </a:rPr>
              <a:t>compared to the 2019/20 financial year. Referrals received from Building and Construction, Domestic, Food/Beverage, Safety/Security and Mining sectors remained unchanged when compared to the 2019/20 financial year.</a:t>
            </a:r>
          </a:p>
          <a:p>
            <a:pPr algn="just" defTabSz="914400" eaLnBrk="1" hangingPunct="1">
              <a:lnSpc>
                <a:spcPct val="107000"/>
              </a:lnSpc>
              <a:defRPr/>
            </a:pPr>
            <a:r>
              <a:rPr lang="en-US" sz="4400" dirty="0">
                <a:solidFill>
                  <a:srgbClr val="000000"/>
                </a:solidFill>
                <a:latin typeface="Arial Narrow" panose="020B0606020202030204" pitchFamily="34" charset="0"/>
                <a:cs typeface="Times New Roman" panose="02020603050405020304" pitchFamily="18" charset="0"/>
              </a:rPr>
              <a:t>The referral percentages are as follows:  </a:t>
            </a:r>
            <a:r>
              <a:rPr lang="en-US" sz="4400" dirty="0">
                <a:latin typeface="Arial Narrow" panose="020B0606020202030204" pitchFamily="34" charset="0"/>
                <a:cs typeface="Times New Roman" panose="02020603050405020304" pitchFamily="18" charset="0"/>
              </a:rPr>
              <a:t>Retail</a:t>
            </a:r>
            <a:r>
              <a:rPr lang="en-US" sz="4400" dirty="0">
                <a:solidFill>
                  <a:srgbClr val="000000"/>
                </a:solidFill>
                <a:latin typeface="Arial Narrow" panose="020B0606020202030204" pitchFamily="34" charset="0"/>
                <a:cs typeface="Times New Roman" panose="02020603050405020304" pitchFamily="18" charset="0"/>
              </a:rPr>
              <a:t> </a:t>
            </a:r>
            <a:r>
              <a:rPr lang="en-US" sz="4400" b="1" dirty="0">
                <a:solidFill>
                  <a:srgbClr val="000000"/>
                </a:solidFill>
                <a:latin typeface="Arial Narrow" panose="020B0606020202030204" pitchFamily="34" charset="0"/>
                <a:cs typeface="Times New Roman" panose="02020603050405020304" pitchFamily="18" charset="0"/>
              </a:rPr>
              <a:t>(12%), </a:t>
            </a:r>
            <a:r>
              <a:rPr lang="en-US" sz="4400" dirty="0">
                <a:solidFill>
                  <a:srgbClr val="000000"/>
                </a:solidFill>
                <a:latin typeface="Arial Narrow" panose="020B0606020202030204" pitchFamily="34" charset="0"/>
                <a:cs typeface="Times New Roman" panose="02020603050405020304" pitchFamily="18" charset="0"/>
              </a:rPr>
              <a:t>Building and Construction at seven percent </a:t>
            </a:r>
            <a:r>
              <a:rPr lang="en-US" sz="4400" b="1" dirty="0">
                <a:solidFill>
                  <a:srgbClr val="000000"/>
                </a:solidFill>
                <a:latin typeface="Arial Narrow" panose="020B0606020202030204" pitchFamily="34" charset="0"/>
                <a:cs typeface="Times New Roman" panose="02020603050405020304" pitchFamily="18" charset="0"/>
              </a:rPr>
              <a:t>(7%)</a:t>
            </a:r>
            <a:r>
              <a:rPr lang="en-US" sz="4400" dirty="0">
                <a:solidFill>
                  <a:srgbClr val="000000"/>
                </a:solidFill>
                <a:latin typeface="Arial Narrow" panose="020B0606020202030204" pitchFamily="34" charset="0"/>
                <a:cs typeface="Times New Roman" panose="02020603050405020304" pitchFamily="18" charset="0"/>
              </a:rPr>
              <a:t>;</a:t>
            </a:r>
            <a:r>
              <a:rPr lang="en-US" sz="4400" b="1" dirty="0">
                <a:solidFill>
                  <a:srgbClr val="000000"/>
                </a:solidFill>
                <a:latin typeface="Arial Narrow" panose="020B0606020202030204" pitchFamily="34" charset="0"/>
                <a:cs typeface="Times New Roman" panose="02020603050405020304" pitchFamily="18" charset="0"/>
              </a:rPr>
              <a:t> </a:t>
            </a:r>
            <a:r>
              <a:rPr lang="en-US" sz="4400" dirty="0">
                <a:solidFill>
                  <a:srgbClr val="000000"/>
                </a:solidFill>
                <a:latin typeface="Arial Narrow" panose="020B0606020202030204" pitchFamily="34" charset="0"/>
                <a:cs typeface="Times New Roman" panose="02020603050405020304" pitchFamily="18" charset="0"/>
              </a:rPr>
              <a:t>Agriculture/Farming at four percent </a:t>
            </a:r>
            <a:r>
              <a:rPr lang="en-US" sz="4400" b="1" dirty="0">
                <a:solidFill>
                  <a:srgbClr val="000000"/>
                </a:solidFill>
                <a:latin typeface="Arial Narrow" panose="020B0606020202030204" pitchFamily="34" charset="0"/>
                <a:cs typeface="Times New Roman" panose="02020603050405020304" pitchFamily="18" charset="0"/>
              </a:rPr>
              <a:t>(4%</a:t>
            </a:r>
            <a:r>
              <a:rPr lang="en-US" sz="4400" dirty="0">
                <a:solidFill>
                  <a:srgbClr val="000000"/>
                </a:solidFill>
                <a:latin typeface="Arial Narrow" panose="020B0606020202030204" pitchFamily="34" charset="0"/>
                <a:cs typeface="Times New Roman" panose="02020603050405020304" pitchFamily="18" charset="0"/>
              </a:rPr>
              <a:t>);</a:t>
            </a:r>
            <a:r>
              <a:rPr lang="en-US" sz="4400" b="1" dirty="0">
                <a:solidFill>
                  <a:srgbClr val="000000"/>
                </a:solidFill>
                <a:latin typeface="Arial Narrow" panose="020B0606020202030204" pitchFamily="34" charset="0"/>
                <a:cs typeface="Times New Roman" panose="02020603050405020304" pitchFamily="18" charset="0"/>
              </a:rPr>
              <a:t> </a:t>
            </a:r>
            <a:r>
              <a:rPr lang="en-US" sz="4400" dirty="0">
                <a:solidFill>
                  <a:srgbClr val="000000"/>
                </a:solidFill>
                <a:latin typeface="Arial Narrow" panose="020B0606020202030204" pitchFamily="34" charset="0"/>
                <a:cs typeface="Times New Roman" panose="02020603050405020304" pitchFamily="18" charset="0"/>
              </a:rPr>
              <a:t>Food and Beverage (manufacturing) at four percent </a:t>
            </a:r>
            <a:r>
              <a:rPr lang="en-US" sz="4400" b="1" dirty="0">
                <a:solidFill>
                  <a:srgbClr val="000000"/>
                </a:solidFill>
                <a:latin typeface="Arial Narrow" panose="020B0606020202030204" pitchFamily="34" charset="0"/>
                <a:cs typeface="Times New Roman" panose="02020603050405020304" pitchFamily="18" charset="0"/>
              </a:rPr>
              <a:t>(4%); </a:t>
            </a:r>
            <a:r>
              <a:rPr lang="en-US" sz="4400" dirty="0">
                <a:solidFill>
                  <a:srgbClr val="000000"/>
                </a:solidFill>
                <a:latin typeface="Arial Narrow" panose="020B0606020202030204" pitchFamily="34" charset="0"/>
                <a:cs typeface="Times New Roman" panose="02020603050405020304" pitchFamily="18" charset="0"/>
              </a:rPr>
              <a:t>and Mining at four percent (</a:t>
            </a:r>
            <a:r>
              <a:rPr lang="en-US" sz="4400" b="1" dirty="0">
                <a:solidFill>
                  <a:srgbClr val="000000"/>
                </a:solidFill>
                <a:latin typeface="Arial Narrow" panose="020B0606020202030204" pitchFamily="34" charset="0"/>
                <a:cs typeface="Times New Roman" panose="02020603050405020304" pitchFamily="18" charset="0"/>
              </a:rPr>
              <a:t>4%)</a:t>
            </a:r>
            <a:r>
              <a:rPr lang="en-US" sz="4400" dirty="0">
                <a:solidFill>
                  <a:srgbClr val="000000"/>
                </a:solidFill>
                <a:latin typeface="Arial Narrow" panose="020B0606020202030204" pitchFamily="34" charset="0"/>
                <a:cs typeface="Times New Roman" panose="02020603050405020304" pitchFamily="18" charset="0"/>
              </a:rPr>
              <a:t>.  </a:t>
            </a:r>
          </a:p>
          <a:p>
            <a:pPr algn="just" defTabSz="914400" eaLnBrk="1" hangingPunct="1">
              <a:lnSpc>
                <a:spcPct val="107000"/>
              </a:lnSpc>
              <a:defRPr/>
            </a:pPr>
            <a:r>
              <a:rPr lang="en-US" sz="4400" dirty="0">
                <a:solidFill>
                  <a:srgbClr val="000000"/>
                </a:solidFill>
                <a:latin typeface="Arial Narrow" panose="020B0606020202030204" pitchFamily="34" charset="0"/>
                <a:cs typeface="Times New Roman" panose="02020603050405020304" pitchFamily="18" charset="0"/>
              </a:rPr>
              <a:t>The CCMA supported  the </a:t>
            </a:r>
            <a:r>
              <a:rPr lang="en-US" sz="4400" b="1" dirty="0">
                <a:solidFill>
                  <a:srgbClr val="000000"/>
                </a:solidFill>
                <a:latin typeface="Arial Narrow" panose="020B0606020202030204" pitchFamily="34" charset="0"/>
                <a:cs typeface="Times New Roman" panose="02020603050405020304" pitchFamily="18" charset="0"/>
              </a:rPr>
              <a:t>35 </a:t>
            </a:r>
            <a:r>
              <a:rPr lang="en-US" sz="4400" dirty="0">
                <a:solidFill>
                  <a:srgbClr val="000000"/>
                </a:solidFill>
                <a:latin typeface="Arial Narrow" panose="020B0606020202030204" pitchFamily="34" charset="0"/>
                <a:cs typeface="Times New Roman" panose="02020603050405020304" pitchFamily="18" charset="0"/>
              </a:rPr>
              <a:t>accredited Bargaining Councils and Private Agencies  and four </a:t>
            </a:r>
            <a:r>
              <a:rPr lang="en-US" sz="4400" b="1" dirty="0">
                <a:solidFill>
                  <a:srgbClr val="000000"/>
                </a:solidFill>
                <a:latin typeface="Arial Narrow" panose="020B0606020202030204" pitchFamily="34" charset="0"/>
                <a:cs typeface="Times New Roman" panose="02020603050405020304" pitchFamily="18" charset="0"/>
              </a:rPr>
              <a:t>(4) </a:t>
            </a:r>
            <a:r>
              <a:rPr lang="en-US" sz="4400" dirty="0">
                <a:solidFill>
                  <a:srgbClr val="000000"/>
                </a:solidFill>
                <a:latin typeface="Arial Narrow" panose="020B0606020202030204" pitchFamily="34" charset="0"/>
                <a:cs typeface="Times New Roman" panose="02020603050405020304" pitchFamily="18" charset="0"/>
              </a:rPr>
              <a:t>accredited private Agencies to ensure proper monitoring and evaluation of their dispute resolution performance, subsidy payment management and to ensure that effective stakeholder relations are maintained. CCMA also provides support and monitors collective bargaining across the various industries.</a:t>
            </a:r>
          </a:p>
          <a:p>
            <a:pPr algn="ctr" defTabSz="914400" eaLnBrk="1" hangingPunct="1">
              <a:lnSpc>
                <a:spcPct val="107000"/>
              </a:lnSpc>
              <a:defRPr/>
            </a:pPr>
            <a:endParaRPr lang="en-US" sz="105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05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05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050" dirty="0">
              <a:solidFill>
                <a:srgbClr val="000000"/>
              </a:solidFill>
              <a:latin typeface="Arial Narrow" panose="020B0606020202030204" pitchFamily="34" charset="0"/>
              <a:cs typeface="Times New Roman" panose="02020603050405020304" pitchFamily="18" charset="0"/>
            </a:endParaRPr>
          </a:p>
          <a:p>
            <a:pPr lvl="1" algn="ctr" defTabSz="914400">
              <a:lnSpc>
                <a:spcPct val="90000"/>
              </a:lnSpc>
              <a:spcAft>
                <a:spcPct val="35000"/>
              </a:spcAft>
              <a:defRPr/>
            </a:pPr>
            <a:endParaRPr lang="en-US" sz="1050" dirty="0">
              <a:solidFill>
                <a:srgbClr val="FF0000"/>
              </a:solidFill>
              <a:latin typeface="Arial Narrow" panose="020B0606020202030204" pitchFamily="34" charset="0"/>
            </a:endParaRPr>
          </a:p>
        </p:txBody>
      </p:sp>
      <p:pic>
        <p:nvPicPr>
          <p:cNvPr id="6"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 y="1690684"/>
            <a:ext cx="554037" cy="69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Chart 6"/>
          <p:cNvGraphicFramePr>
            <a:graphicFrameLocks/>
          </p:cNvGraphicFramePr>
          <p:nvPr>
            <p:extLst>
              <p:ext uri="{D42A27DB-BD31-4B8C-83A1-F6EECF244321}">
                <p14:modId xmlns:p14="http://schemas.microsoft.com/office/powerpoint/2010/main" xmlns="" val="3801129468"/>
              </p:ext>
            </p:extLst>
          </p:nvPr>
        </p:nvGraphicFramePr>
        <p:xfrm>
          <a:off x="4990873" y="1602658"/>
          <a:ext cx="3964441" cy="44792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850519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155" y="365119"/>
            <a:ext cx="6807200" cy="1325563"/>
          </a:xfrm>
        </p:spPr>
        <p:txBody>
          <a:bodyPr>
            <a:normAutofit/>
          </a:bodyPr>
          <a:lstStyle/>
          <a:p>
            <a:pPr algn="ctr"/>
            <a:r>
              <a:rPr lang="en-ZA" altLang="en-US" sz="3600" b="1" dirty="0">
                <a:solidFill>
                  <a:srgbClr val="002060"/>
                </a:solidFill>
                <a:latin typeface="Arial Narrow" panose="020B0606020202030204" pitchFamily="34" charset="0"/>
              </a:rPr>
              <a:t>REFERRALS BY THE ACT </a:t>
            </a:r>
            <a:br>
              <a:rPr lang="en-ZA" altLang="en-US" sz="3600" b="1" dirty="0">
                <a:solidFill>
                  <a:srgbClr val="002060"/>
                </a:solidFill>
                <a:latin typeface="Arial Narrow" panose="020B0606020202030204" pitchFamily="34" charset="0"/>
              </a:rPr>
            </a:br>
            <a:r>
              <a:rPr lang="en-ZA" altLang="en-US" sz="3600" b="1" dirty="0">
                <a:solidFill>
                  <a:srgbClr val="002060"/>
                </a:solidFill>
                <a:latin typeface="Arial Narrow" panose="020B0606020202030204" pitchFamily="34" charset="0"/>
              </a:rPr>
              <a:t>2020/21</a:t>
            </a:r>
            <a:endParaRPr lang="en-ZA" sz="3600" dirty="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8726254"/>
              </p:ext>
            </p:extLst>
          </p:nvPr>
        </p:nvGraphicFramePr>
        <p:xfrm>
          <a:off x="261257" y="1690682"/>
          <a:ext cx="8636000" cy="4405320"/>
        </p:xfrm>
        <a:graphic>
          <a:graphicData uri="http://schemas.openxmlformats.org/drawingml/2006/table">
            <a:tbl>
              <a:tblPr firstRow="1" bandRow="1">
                <a:tableStyleId>{5C22544A-7EE6-4342-B048-85BDC9FD1C3A}</a:tableStyleId>
              </a:tblPr>
              <a:tblGrid>
                <a:gridCol w="4977170">
                  <a:extLst>
                    <a:ext uri="{9D8B030D-6E8A-4147-A177-3AD203B41FA5}">
                      <a16:colId xmlns:a16="http://schemas.microsoft.com/office/drawing/2014/main" xmlns="" val="2190441314"/>
                    </a:ext>
                  </a:extLst>
                </a:gridCol>
                <a:gridCol w="2294028">
                  <a:extLst>
                    <a:ext uri="{9D8B030D-6E8A-4147-A177-3AD203B41FA5}">
                      <a16:colId xmlns:a16="http://schemas.microsoft.com/office/drawing/2014/main" xmlns="" val="260654103"/>
                    </a:ext>
                  </a:extLst>
                </a:gridCol>
                <a:gridCol w="1364802">
                  <a:extLst>
                    <a:ext uri="{9D8B030D-6E8A-4147-A177-3AD203B41FA5}">
                      <a16:colId xmlns:a16="http://schemas.microsoft.com/office/drawing/2014/main" xmlns="" val="2565988397"/>
                    </a:ext>
                  </a:extLst>
                </a:gridCol>
              </a:tblGrid>
              <a:tr h="550665">
                <a:tc>
                  <a:txBody>
                    <a:bodyPr/>
                    <a:lstStyle/>
                    <a:p>
                      <a:pPr>
                        <a:lnSpc>
                          <a:spcPct val="107000"/>
                        </a:lnSpc>
                        <a:spcAft>
                          <a:spcPts val="800"/>
                        </a:spcAft>
                      </a:pPr>
                      <a:r>
                        <a:rPr lang="en-ZA" sz="2000" dirty="0">
                          <a:solidFill>
                            <a:schemeClr val="tx1"/>
                          </a:solidFill>
                          <a:effectLst/>
                          <a:latin typeface="Arial Narrow" panose="020B0606020202030204" pitchFamily="34" charset="0"/>
                        </a:rPr>
                        <a:t>ACT</a:t>
                      </a:r>
                      <a:endParaRPr lang="en-ZA" sz="2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solidFill>
                      <a:schemeClr val="bg1">
                        <a:lumMod val="85000"/>
                      </a:schemeClr>
                    </a:solidFill>
                  </a:tcPr>
                </a:tc>
                <a:tc>
                  <a:txBody>
                    <a:bodyPr/>
                    <a:lstStyle/>
                    <a:p>
                      <a:pPr algn="ctr">
                        <a:lnSpc>
                          <a:spcPct val="107000"/>
                        </a:lnSpc>
                        <a:spcAft>
                          <a:spcPts val="800"/>
                        </a:spcAft>
                      </a:pPr>
                      <a:r>
                        <a:rPr lang="en-ZA" sz="2000" dirty="0">
                          <a:solidFill>
                            <a:schemeClr val="tx1"/>
                          </a:solidFill>
                          <a:effectLst/>
                          <a:latin typeface="Arial Narrow" panose="020B0606020202030204" pitchFamily="34" charset="0"/>
                        </a:rPr>
                        <a:t>REFERRALS</a:t>
                      </a:r>
                      <a:endParaRPr lang="en-ZA" sz="2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solidFill>
                      <a:schemeClr val="bg1">
                        <a:lumMod val="85000"/>
                      </a:schemeClr>
                    </a:solidFill>
                  </a:tcPr>
                </a:tc>
                <a:tc>
                  <a:txBody>
                    <a:bodyPr/>
                    <a:lstStyle/>
                    <a:p>
                      <a:pPr algn="ctr">
                        <a:lnSpc>
                          <a:spcPct val="107000"/>
                        </a:lnSpc>
                        <a:spcAft>
                          <a:spcPts val="800"/>
                        </a:spcAft>
                      </a:pPr>
                      <a:r>
                        <a:rPr lang="en-ZA" sz="2000" dirty="0">
                          <a:solidFill>
                            <a:schemeClr val="tx1"/>
                          </a:solidFill>
                          <a:effectLst/>
                          <a:latin typeface="Arial Narrow" panose="020B0606020202030204" pitchFamily="34" charset="0"/>
                        </a:rPr>
                        <a:t>%</a:t>
                      </a:r>
                      <a:endParaRPr lang="en-ZA" sz="2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solidFill>
                      <a:schemeClr val="bg1">
                        <a:lumMod val="85000"/>
                      </a:schemeClr>
                    </a:solidFill>
                  </a:tcPr>
                </a:tc>
                <a:extLst>
                  <a:ext uri="{0D108BD9-81ED-4DB2-BD59-A6C34878D82A}">
                    <a16:rowId xmlns:a16="http://schemas.microsoft.com/office/drawing/2014/main" xmlns="" val="911420729"/>
                  </a:ext>
                </a:extLst>
              </a:tr>
              <a:tr h="550665">
                <a:tc>
                  <a:txBody>
                    <a:bodyPr/>
                    <a:lstStyle/>
                    <a:p>
                      <a:pPr>
                        <a:lnSpc>
                          <a:spcPct val="107000"/>
                        </a:lnSpc>
                        <a:spcAft>
                          <a:spcPts val="800"/>
                        </a:spcAft>
                      </a:pPr>
                      <a:r>
                        <a:rPr lang="en-ZA" sz="2000">
                          <a:effectLst/>
                          <a:latin typeface="Arial Narrow" panose="020B0606020202030204" pitchFamily="34" charset="0"/>
                        </a:rPr>
                        <a:t>Labour Relations Act </a:t>
                      </a:r>
                      <a:endParaRPr lang="en-ZA" sz="200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dirty="0">
                          <a:effectLst/>
                          <a:latin typeface="Arial Narrow" panose="020B0606020202030204" pitchFamily="34" charset="0"/>
                        </a:rPr>
                        <a:t>117 447</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a:effectLst/>
                          <a:latin typeface="Arial Narrow" panose="020B0606020202030204" pitchFamily="34" charset="0"/>
                        </a:rPr>
                        <a:t>76.4%</a:t>
                      </a:r>
                      <a:endParaRPr lang="en-ZA" sz="2000">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744844024"/>
                  </a:ext>
                </a:extLst>
              </a:tr>
              <a:tr h="550665">
                <a:tc>
                  <a:txBody>
                    <a:bodyPr/>
                    <a:lstStyle/>
                    <a:p>
                      <a:pPr>
                        <a:lnSpc>
                          <a:spcPct val="107000"/>
                        </a:lnSpc>
                        <a:spcAft>
                          <a:spcPts val="800"/>
                        </a:spcAft>
                      </a:pPr>
                      <a:r>
                        <a:rPr lang="en-ZA" sz="2000" dirty="0">
                          <a:effectLst/>
                          <a:latin typeface="Arial Narrow" panose="020B0606020202030204" pitchFamily="34" charset="0"/>
                        </a:rPr>
                        <a:t>Basic Conditions of Employment Act</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dirty="0">
                          <a:effectLst/>
                          <a:latin typeface="Arial Narrow" panose="020B0606020202030204" pitchFamily="34" charset="0"/>
                        </a:rPr>
                        <a:t>29 011</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a:effectLst/>
                          <a:latin typeface="Arial Narrow" panose="020B0606020202030204" pitchFamily="34" charset="0"/>
                        </a:rPr>
                        <a:t>18.9%</a:t>
                      </a:r>
                      <a:endParaRPr lang="en-ZA" sz="2000">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3880139556"/>
                  </a:ext>
                </a:extLst>
              </a:tr>
              <a:tr h="550665">
                <a:tc>
                  <a:txBody>
                    <a:bodyPr/>
                    <a:lstStyle/>
                    <a:p>
                      <a:pPr>
                        <a:lnSpc>
                          <a:spcPct val="107000"/>
                        </a:lnSpc>
                        <a:spcAft>
                          <a:spcPts val="800"/>
                        </a:spcAft>
                      </a:pPr>
                      <a:r>
                        <a:rPr lang="en-ZA" sz="2000" dirty="0">
                          <a:effectLst/>
                          <a:latin typeface="Arial Narrow" panose="020B0606020202030204" pitchFamily="34" charset="0"/>
                        </a:rPr>
                        <a:t>Employment Equity Act</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dirty="0">
                          <a:effectLst/>
                          <a:latin typeface="Arial Narrow" panose="020B0606020202030204" pitchFamily="34" charset="0"/>
                        </a:rPr>
                        <a:t>2 105</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a:effectLst/>
                          <a:latin typeface="Arial Narrow" panose="020B0606020202030204" pitchFamily="34" charset="0"/>
                        </a:rPr>
                        <a:t>1.4%</a:t>
                      </a:r>
                      <a:endParaRPr lang="en-ZA" sz="2000">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655138253"/>
                  </a:ext>
                </a:extLst>
              </a:tr>
              <a:tr h="550665">
                <a:tc>
                  <a:txBody>
                    <a:bodyPr/>
                    <a:lstStyle/>
                    <a:p>
                      <a:pPr>
                        <a:lnSpc>
                          <a:spcPct val="107000"/>
                        </a:lnSpc>
                        <a:spcAft>
                          <a:spcPts val="800"/>
                        </a:spcAft>
                      </a:pPr>
                      <a:r>
                        <a:rPr lang="en-ZA" sz="2000">
                          <a:effectLst/>
                          <a:latin typeface="Arial Narrow" panose="020B0606020202030204" pitchFamily="34" charset="0"/>
                        </a:rPr>
                        <a:t>National Minimum Wage Act</a:t>
                      </a:r>
                      <a:endParaRPr lang="en-ZA" sz="200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dirty="0">
                          <a:effectLst/>
                          <a:latin typeface="Arial Narrow" panose="020B0606020202030204" pitchFamily="34" charset="0"/>
                        </a:rPr>
                        <a:t>5 020</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dirty="0">
                          <a:effectLst/>
                          <a:latin typeface="Arial Narrow" panose="020B0606020202030204" pitchFamily="34" charset="0"/>
                        </a:rPr>
                        <a:t>3.3%</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4259932567"/>
                  </a:ext>
                </a:extLst>
              </a:tr>
              <a:tr h="550665">
                <a:tc>
                  <a:txBody>
                    <a:bodyPr/>
                    <a:lstStyle/>
                    <a:p>
                      <a:pPr>
                        <a:lnSpc>
                          <a:spcPct val="107000"/>
                        </a:lnSpc>
                        <a:spcAft>
                          <a:spcPts val="800"/>
                        </a:spcAft>
                      </a:pPr>
                      <a:r>
                        <a:rPr lang="en-ZA" sz="2000">
                          <a:effectLst/>
                          <a:latin typeface="Arial Narrow" panose="020B0606020202030204" pitchFamily="34" charset="0"/>
                        </a:rPr>
                        <a:t>Skills Development Act</a:t>
                      </a:r>
                      <a:endParaRPr lang="en-ZA" sz="200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a:effectLst/>
                          <a:latin typeface="Arial Narrow" panose="020B0606020202030204" pitchFamily="34" charset="0"/>
                        </a:rPr>
                        <a:t>38</a:t>
                      </a:r>
                      <a:endParaRPr lang="en-ZA" sz="200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dirty="0">
                          <a:effectLst/>
                          <a:latin typeface="Arial Narrow" panose="020B0606020202030204" pitchFamily="34" charset="0"/>
                        </a:rPr>
                        <a:t>0.0%</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758463518"/>
                  </a:ext>
                </a:extLst>
              </a:tr>
              <a:tr h="550665">
                <a:tc>
                  <a:txBody>
                    <a:bodyPr/>
                    <a:lstStyle/>
                    <a:p>
                      <a:pPr>
                        <a:lnSpc>
                          <a:spcPct val="107000"/>
                        </a:lnSpc>
                        <a:spcAft>
                          <a:spcPts val="800"/>
                        </a:spcAft>
                      </a:pPr>
                      <a:r>
                        <a:rPr lang="en-ZA" sz="2000">
                          <a:effectLst/>
                          <a:latin typeface="Arial Narrow" panose="020B0606020202030204" pitchFamily="34" charset="0"/>
                        </a:rPr>
                        <a:t>Unemployment Insurance Act</a:t>
                      </a:r>
                      <a:endParaRPr lang="en-ZA" sz="200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a:effectLst/>
                          <a:latin typeface="Arial Narrow" panose="020B0606020202030204" pitchFamily="34" charset="0"/>
                        </a:rPr>
                        <a:t>10</a:t>
                      </a:r>
                      <a:endParaRPr lang="en-ZA" sz="200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dirty="0">
                          <a:effectLst/>
                          <a:latin typeface="Arial Narrow" panose="020B0606020202030204" pitchFamily="34" charset="0"/>
                        </a:rPr>
                        <a:t>0.0%</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151864020"/>
                  </a:ext>
                </a:extLst>
              </a:tr>
              <a:tr h="550665">
                <a:tc>
                  <a:txBody>
                    <a:bodyPr/>
                    <a:lstStyle/>
                    <a:p>
                      <a:pPr>
                        <a:lnSpc>
                          <a:spcPct val="107000"/>
                        </a:lnSpc>
                        <a:spcAft>
                          <a:spcPts val="800"/>
                        </a:spcAft>
                      </a:pPr>
                      <a:r>
                        <a:rPr lang="en-ZA" sz="2000" dirty="0">
                          <a:effectLst/>
                          <a:latin typeface="Arial Narrow" panose="020B0606020202030204" pitchFamily="34" charset="0"/>
                        </a:rPr>
                        <a:t>Employment Service Act</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a:effectLst/>
                          <a:latin typeface="Arial Narrow" panose="020B0606020202030204" pitchFamily="34" charset="0"/>
                        </a:rPr>
                        <a:t>1</a:t>
                      </a:r>
                      <a:endParaRPr lang="en-ZA" sz="2000">
                        <a:effectLst/>
                        <a:latin typeface="Arial Narrow" panose="020B0606020202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ZA" sz="2000" dirty="0">
                          <a:effectLst/>
                          <a:latin typeface="Arial Narrow" panose="020B0606020202030204" pitchFamily="34" charset="0"/>
                        </a:rPr>
                        <a:t>0.0%</a:t>
                      </a:r>
                      <a:endParaRPr lang="en-ZA"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517778454"/>
                  </a:ext>
                </a:extLst>
              </a:tr>
            </a:tbl>
          </a:graphicData>
        </a:graphic>
      </p:graphicFrame>
      <p:sp>
        <p:nvSpPr>
          <p:cNvPr id="4" name="Slide Number Placeholder 3"/>
          <p:cNvSpPr>
            <a:spLocks noGrp="1"/>
          </p:cNvSpPr>
          <p:nvPr>
            <p:ph type="sldNum" sz="quarter" idx="12"/>
          </p:nvPr>
        </p:nvSpPr>
        <p:spPr/>
        <p:txBody>
          <a:bodyPr/>
          <a:lstStyle/>
          <a:p>
            <a:fld id="{0C4DB43B-2450-41F4-875D-3A173E257EAA}" type="slidenum">
              <a:rPr lang="en-ZA" smtClean="0"/>
              <a:pPr/>
              <a:t>26</a:t>
            </a:fld>
            <a:endParaRPr lang="en-ZA" dirty="0"/>
          </a:p>
        </p:txBody>
      </p:sp>
    </p:spTree>
    <p:extLst>
      <p:ext uri="{BB962C8B-B14F-4D97-AF65-F5344CB8AC3E}">
        <p14:creationId xmlns:p14="http://schemas.microsoft.com/office/powerpoint/2010/main" xmlns="" val="1026001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686" y="159657"/>
            <a:ext cx="6705600" cy="1531029"/>
          </a:xfrm>
        </p:spPr>
        <p:txBody>
          <a:bodyPr>
            <a:normAutofit fontScale="90000"/>
          </a:bodyPr>
          <a:lstStyle/>
          <a:p>
            <a:pPr algn="ctr"/>
            <a:r>
              <a:rPr lang="en-ZA" altLang="en-US" b="1" dirty="0">
                <a:solidFill>
                  <a:srgbClr val="002060"/>
                </a:solidFill>
                <a:latin typeface="Arial Narrow" panose="020B0606020202030204" pitchFamily="34" charset="0"/>
              </a:rPr>
              <a:t>REFERRALS BY TOP EIGHT (8) SECTORS </a:t>
            </a:r>
            <a:br>
              <a:rPr lang="en-ZA" altLang="en-US" b="1" dirty="0">
                <a:solidFill>
                  <a:srgbClr val="002060"/>
                </a:solidFill>
                <a:latin typeface="Arial Narrow" panose="020B0606020202030204" pitchFamily="34" charset="0"/>
              </a:rPr>
            </a:br>
            <a:r>
              <a:rPr lang="en-ZA" altLang="en-US" b="1" dirty="0">
                <a:solidFill>
                  <a:srgbClr val="002060"/>
                </a:solidFill>
                <a:latin typeface="Arial Narrow" panose="020B0606020202030204" pitchFamily="34" charset="0"/>
              </a:rPr>
              <a:t>2020/21</a:t>
            </a:r>
            <a:endParaRPr lang="en-ZA"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pPr/>
              <a:t>27</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75078155"/>
              </p:ext>
            </p:extLst>
          </p:nvPr>
        </p:nvGraphicFramePr>
        <p:xfrm>
          <a:off x="432618" y="1690686"/>
          <a:ext cx="7020701" cy="44862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60893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172" y="365123"/>
            <a:ext cx="6763658" cy="1325563"/>
          </a:xfrm>
        </p:spPr>
        <p:txBody>
          <a:bodyPr>
            <a:normAutofit/>
          </a:bodyPr>
          <a:lstStyle/>
          <a:p>
            <a:pPr algn="ctr"/>
            <a:r>
              <a:rPr lang="en-US" altLang="en-US" sz="3600" b="1" dirty="0">
                <a:solidFill>
                  <a:srgbClr val="002060"/>
                </a:solidFill>
                <a:latin typeface="Arial Narrow" panose="020B0606020202030204" pitchFamily="34" charset="0"/>
              </a:rPr>
              <a:t>2020/21 NEW JURISDICTION REFERRALS</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pPr/>
              <a:t>28</a:t>
            </a:fld>
            <a:endParaRPr lang="en-ZA" dirty="0"/>
          </a:p>
        </p:txBody>
      </p:sp>
      <p:sp>
        <p:nvSpPr>
          <p:cNvPr id="5" name="Content Placeholder 4"/>
          <p:cNvSpPr>
            <a:spLocks noGrp="1"/>
          </p:cNvSpPr>
          <p:nvPr>
            <p:ph idx="1"/>
          </p:nvPr>
        </p:nvSpPr>
        <p:spPr>
          <a:xfrm>
            <a:off x="2713703" y="1936493"/>
            <a:ext cx="6236928" cy="3805546"/>
          </a:xfrm>
          <a:custGeom>
            <a:avLst/>
            <a:gdLst>
              <a:gd name="connsiteX0" fmla="*/ 0 w 3934802"/>
              <a:gd name="connsiteY0" fmla="*/ 0 h 796209"/>
              <a:gd name="connsiteX1" fmla="*/ 3536698 w 3934802"/>
              <a:gd name="connsiteY1" fmla="*/ 0 h 796209"/>
              <a:gd name="connsiteX2" fmla="*/ 3934802 w 3934802"/>
              <a:gd name="connsiteY2" fmla="*/ 398105 h 796209"/>
              <a:gd name="connsiteX3" fmla="*/ 3536698 w 3934802"/>
              <a:gd name="connsiteY3" fmla="*/ 796209 h 796209"/>
              <a:gd name="connsiteX4" fmla="*/ 0 w 3934802"/>
              <a:gd name="connsiteY4" fmla="*/ 796209 h 796209"/>
              <a:gd name="connsiteX5" fmla="*/ 0 w 3934802"/>
              <a:gd name="connsiteY5" fmla="*/ 0 h 796209"/>
              <a:gd name="connsiteX0" fmla="*/ 3536698 w 3536698"/>
              <a:gd name="connsiteY0" fmla="*/ 796207 h 796207"/>
              <a:gd name="connsiteX1" fmla="*/ 0 w 3536698"/>
              <a:gd name="connsiteY1" fmla="*/ 796207 h 796207"/>
              <a:gd name="connsiteX2" fmla="*/ 1486 w 3536698"/>
              <a:gd name="connsiteY2" fmla="*/ 426306 h 796207"/>
              <a:gd name="connsiteX3" fmla="*/ 0 w 3536698"/>
              <a:gd name="connsiteY3" fmla="*/ 0 h 796207"/>
              <a:gd name="connsiteX4" fmla="*/ 3536698 w 3536698"/>
              <a:gd name="connsiteY4" fmla="*/ 0 h 796207"/>
              <a:gd name="connsiteX5" fmla="*/ 3536698 w 3536698"/>
              <a:gd name="connsiteY5" fmla="*/ 796207 h 7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6698" h="796207">
                <a:moveTo>
                  <a:pt x="3536698" y="796207"/>
                </a:moveTo>
                <a:lnTo>
                  <a:pt x="0" y="796207"/>
                </a:lnTo>
                <a:cubicBezTo>
                  <a:pt x="495" y="672907"/>
                  <a:pt x="991" y="549606"/>
                  <a:pt x="1486" y="426306"/>
                </a:cubicBezTo>
                <a:cubicBezTo>
                  <a:pt x="991" y="284204"/>
                  <a:pt x="495" y="142102"/>
                  <a:pt x="0" y="0"/>
                </a:cubicBezTo>
                <a:lnTo>
                  <a:pt x="3536698" y="0"/>
                </a:lnTo>
                <a:lnTo>
                  <a:pt x="3536698" y="796207"/>
                </a:ln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333878" tIns="40006" rIns="74676" bIns="40005" anchor="ctr"/>
          <a:lstStyle>
            <a:lvl1pPr>
              <a:defRPr>
                <a:solidFill>
                  <a:schemeClr val="tx1"/>
                </a:solidFill>
                <a:latin typeface="Arial" panose="020B0604020202020204" pitchFamily="34" charset="0"/>
                <a:ea typeface="ＭＳ Ｐゴシック" panose="020B0600070205080204" pitchFamily="34" charset="-128"/>
              </a:defRPr>
            </a:lvl1pPr>
            <a:lvl2pPr marL="5905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indent="0" algn="ctr" defTabSz="914400" eaLnBrk="1" hangingPunct="1">
              <a:lnSpc>
                <a:spcPct val="107000"/>
              </a:lnSpc>
              <a:buNone/>
              <a:defRPr/>
            </a:pPr>
            <a:r>
              <a:rPr lang="en-US" sz="1600" b="1" dirty="0">
                <a:latin typeface="Arial Narrow" panose="020B0606020202030204" pitchFamily="34" charset="0"/>
              </a:rPr>
              <a:t>THE NATIONAL MINUMUM WAGE AND EMPLOYMENT LAW AMENDMENTS</a:t>
            </a:r>
            <a:endParaRPr lang="en-US" sz="1600" dirty="0">
              <a:solidFill>
                <a:srgbClr val="000000"/>
              </a:solidFill>
              <a:latin typeface="Arial Narrow" panose="020B0606020202030204" pitchFamily="34" charset="0"/>
              <a:cs typeface="Times New Roman" panose="02020603050405020304" pitchFamily="18" charset="0"/>
            </a:endParaRPr>
          </a:p>
          <a:p>
            <a:pPr marL="171450" indent="-171450" algn="ctr" defTabSz="914400" eaLnBrk="1" hangingPunct="1">
              <a:lnSpc>
                <a:spcPct val="107000"/>
              </a:lnSpc>
              <a:buFont typeface="Arial" panose="020B0604020202020204" pitchFamily="34" charset="0"/>
              <a:buChar char="•"/>
              <a:defRPr/>
            </a:pPr>
            <a:r>
              <a:rPr lang="en-US" sz="1600" dirty="0">
                <a:solidFill>
                  <a:srgbClr val="000000"/>
                </a:solidFill>
                <a:latin typeface="Arial Narrow" panose="020B0606020202030204" pitchFamily="34" charset="0"/>
                <a:cs typeface="Times New Roman" panose="02020603050405020304" pitchFamily="18" charset="0"/>
              </a:rPr>
              <a:t>During 2020/21 financial year, the CCMA received </a:t>
            </a:r>
            <a:r>
              <a:rPr lang="en-US" sz="1600" b="1" dirty="0">
                <a:solidFill>
                  <a:srgbClr val="000000"/>
                </a:solidFill>
                <a:latin typeface="Arial Narrow" panose="020B0606020202030204" pitchFamily="34" charset="0"/>
                <a:cs typeface="Times New Roman" panose="02020603050405020304" pitchFamily="18" charset="0"/>
              </a:rPr>
              <a:t>24 215 </a:t>
            </a:r>
            <a:r>
              <a:rPr lang="en-US" sz="1600" dirty="0">
                <a:solidFill>
                  <a:srgbClr val="000000"/>
                </a:solidFill>
                <a:latin typeface="Arial Narrow" panose="020B0606020202030204" pitchFamily="34" charset="0"/>
                <a:cs typeface="Times New Roman" panose="02020603050405020304" pitchFamily="18" charset="0"/>
              </a:rPr>
              <a:t>referrals relating to the BCEA and the NMWA. This constitutes </a:t>
            </a:r>
            <a:r>
              <a:rPr lang="en-US" sz="1600" b="1" dirty="0">
                <a:solidFill>
                  <a:srgbClr val="000000"/>
                </a:solidFill>
                <a:latin typeface="Arial Narrow" panose="020B0606020202030204" pitchFamily="34" charset="0"/>
                <a:cs typeface="Times New Roman" panose="02020603050405020304" pitchFamily="18" charset="0"/>
              </a:rPr>
              <a:t>15.7%</a:t>
            </a:r>
            <a:r>
              <a:rPr lang="en-US" sz="1600" dirty="0">
                <a:solidFill>
                  <a:srgbClr val="000000"/>
                </a:solidFill>
                <a:latin typeface="Arial Narrow" panose="020B0606020202030204" pitchFamily="34" charset="0"/>
                <a:cs typeface="Times New Roman" panose="02020603050405020304" pitchFamily="18" charset="0"/>
              </a:rPr>
              <a:t> of the total referrals received. This represent a decline of </a:t>
            </a:r>
            <a:r>
              <a:rPr lang="en-US" sz="1600" b="1" dirty="0">
                <a:solidFill>
                  <a:srgbClr val="000000"/>
                </a:solidFill>
                <a:latin typeface="Arial Narrow" panose="020B0606020202030204" pitchFamily="34" charset="0"/>
                <a:cs typeface="Times New Roman" panose="02020603050405020304" pitchFamily="18" charset="0"/>
              </a:rPr>
              <a:t>11 552 </a:t>
            </a:r>
            <a:r>
              <a:rPr lang="en-US" sz="1600" dirty="0">
                <a:solidFill>
                  <a:srgbClr val="000000"/>
                </a:solidFill>
                <a:latin typeface="Arial Narrow" panose="020B0606020202030204" pitchFamily="34" charset="0"/>
                <a:cs typeface="Times New Roman" panose="02020603050405020304" pitchFamily="18" charset="0"/>
              </a:rPr>
              <a:t>referrals when compared to </a:t>
            </a:r>
            <a:r>
              <a:rPr lang="en-US" sz="1600" b="1" dirty="0">
                <a:solidFill>
                  <a:srgbClr val="000000"/>
                </a:solidFill>
                <a:latin typeface="Arial Narrow" panose="020B0606020202030204" pitchFamily="34" charset="0"/>
                <a:cs typeface="Times New Roman" panose="02020603050405020304" pitchFamily="18" charset="0"/>
              </a:rPr>
              <a:t>35</a:t>
            </a:r>
            <a:r>
              <a:rPr lang="en-US" sz="1600" dirty="0">
                <a:solidFill>
                  <a:srgbClr val="000000"/>
                </a:solidFill>
                <a:latin typeface="Arial Narrow" panose="020B0606020202030204" pitchFamily="34" charset="0"/>
                <a:cs typeface="Times New Roman" panose="02020603050405020304" pitchFamily="18" charset="0"/>
              </a:rPr>
              <a:t> </a:t>
            </a:r>
            <a:r>
              <a:rPr lang="en-US" sz="1600" b="1" dirty="0">
                <a:solidFill>
                  <a:srgbClr val="000000"/>
                </a:solidFill>
                <a:latin typeface="Arial Narrow" panose="020B0606020202030204" pitchFamily="34" charset="0"/>
                <a:cs typeface="Times New Roman" panose="02020603050405020304" pitchFamily="18" charset="0"/>
              </a:rPr>
              <a:t>767 </a:t>
            </a:r>
            <a:r>
              <a:rPr lang="en-US" sz="1600" dirty="0">
                <a:solidFill>
                  <a:srgbClr val="000000"/>
                </a:solidFill>
                <a:latin typeface="Arial Narrow" panose="020B0606020202030204" pitchFamily="34" charset="0"/>
                <a:cs typeface="Times New Roman" panose="02020603050405020304" pitchFamily="18" charset="0"/>
              </a:rPr>
              <a:t>received in 2019/20 financial year.</a:t>
            </a:r>
          </a:p>
          <a:p>
            <a:pPr marL="171450" indent="-171450" algn="ctr" defTabSz="914400" eaLnBrk="1" hangingPunct="1">
              <a:lnSpc>
                <a:spcPct val="107000"/>
              </a:lnSpc>
              <a:buFont typeface="Arial" panose="020B0604020202020204" pitchFamily="34" charset="0"/>
              <a:buChar char="•"/>
              <a:defRPr/>
            </a:pPr>
            <a:r>
              <a:rPr lang="en-US" sz="1600" dirty="0">
                <a:solidFill>
                  <a:srgbClr val="000000"/>
                </a:solidFill>
                <a:latin typeface="Arial Narrow" panose="020B0606020202030204" pitchFamily="34" charset="0"/>
                <a:cs typeface="Times New Roman" panose="02020603050405020304" pitchFamily="18" charset="0"/>
              </a:rPr>
              <a:t>The CCMA continued to strive to meet its legislative mandate, notwithstanding the soaring increase in referrals and fiscal constraints.</a:t>
            </a:r>
          </a:p>
        </p:txBody>
      </p:sp>
      <p:pic>
        <p:nvPicPr>
          <p:cNvPr id="3" name="Picture 2"/>
          <p:cNvPicPr>
            <a:picLocks noChangeAspect="1"/>
          </p:cNvPicPr>
          <p:nvPr/>
        </p:nvPicPr>
        <p:blipFill>
          <a:blip r:embed="rId2" cstate="print"/>
          <a:stretch>
            <a:fillRect/>
          </a:stretch>
        </p:blipFill>
        <p:spPr>
          <a:xfrm>
            <a:off x="95450" y="2505236"/>
            <a:ext cx="2490434" cy="2350889"/>
          </a:xfrm>
          <a:prstGeom prst="rect">
            <a:avLst/>
          </a:prstGeom>
        </p:spPr>
      </p:pic>
    </p:spTree>
    <p:extLst>
      <p:ext uri="{BB962C8B-B14F-4D97-AF65-F5344CB8AC3E}">
        <p14:creationId xmlns:p14="http://schemas.microsoft.com/office/powerpoint/2010/main" xmlns="" val="1456038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14" y="365123"/>
            <a:ext cx="6807200" cy="1325563"/>
          </a:xfrm>
        </p:spPr>
        <p:txBody>
          <a:bodyPr>
            <a:normAutofit/>
          </a:bodyPr>
          <a:lstStyle/>
          <a:p>
            <a:pPr algn="ctr"/>
            <a:r>
              <a:rPr lang="en-US" altLang="en-US" sz="3600" b="1" dirty="0">
                <a:solidFill>
                  <a:srgbClr val="002060"/>
                </a:solidFill>
                <a:latin typeface="Arial Narrow" panose="020B0606020202030204" pitchFamily="34" charset="0"/>
              </a:rPr>
              <a:t>LEGISLATIVE IMPACT AND SOCIAL PROTECTION</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pPr/>
              <a:t>29</a:t>
            </a:fld>
            <a:endParaRPr lang="en-ZA" dirty="0"/>
          </a:p>
        </p:txBody>
      </p:sp>
      <p:sp>
        <p:nvSpPr>
          <p:cNvPr id="5" name="Content Placeholder 4"/>
          <p:cNvSpPr>
            <a:spLocks noGrp="1"/>
          </p:cNvSpPr>
          <p:nvPr>
            <p:ph idx="1"/>
          </p:nvPr>
        </p:nvSpPr>
        <p:spPr>
          <a:xfrm>
            <a:off x="116114" y="1690686"/>
            <a:ext cx="8821409" cy="4486277"/>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 name="connsiteX0" fmla="*/ 3442320 w 3442320"/>
              <a:gd name="connsiteY0" fmla="*/ 747377 h 747377"/>
              <a:gd name="connsiteX1" fmla="*/ 0 w 3442320"/>
              <a:gd name="connsiteY1" fmla="*/ 747377 h 747377"/>
              <a:gd name="connsiteX2" fmla="*/ 3570 w 3442320"/>
              <a:gd name="connsiteY2" fmla="*/ 389976 h 747377"/>
              <a:gd name="connsiteX3" fmla="*/ 0 w 3442320"/>
              <a:gd name="connsiteY3" fmla="*/ 0 h 747377"/>
              <a:gd name="connsiteX4" fmla="*/ 3442320 w 3442320"/>
              <a:gd name="connsiteY4" fmla="*/ 0 h 747377"/>
              <a:gd name="connsiteX5" fmla="*/ 3442320 w 3442320"/>
              <a:gd name="connsiteY5" fmla="*/ 747377 h 7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320" h="747377">
                <a:moveTo>
                  <a:pt x="3442320" y="747377"/>
                </a:moveTo>
                <a:lnTo>
                  <a:pt x="0" y="747377"/>
                </a:lnTo>
                <a:lnTo>
                  <a:pt x="3570" y="389976"/>
                </a:lnTo>
                <a:lnTo>
                  <a:pt x="0" y="0"/>
                </a:lnTo>
                <a:lnTo>
                  <a:pt x="3442320" y="0"/>
                </a:lnTo>
                <a:lnTo>
                  <a:pt x="3442320" y="747377"/>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411818" tIns="40006" rIns="74676" bIns="40005" spcCol="1270" anchor="ctr">
            <a:noAutofit/>
          </a:bodyPr>
          <a:lstStyle/>
          <a:p>
            <a:pPr marL="457200" lvl="3" algn="ctr" defTabSz="466725">
              <a:lnSpc>
                <a:spcPct val="90000"/>
              </a:lnSpc>
              <a:spcAft>
                <a:spcPct val="35000"/>
              </a:spcAft>
              <a:defRPr/>
            </a:pPr>
            <a:endParaRPr lang="en-US" sz="1200" b="1" dirty="0">
              <a:latin typeface="Arial Narrow" panose="020B0606020202030204" pitchFamily="34" charset="0"/>
            </a:endParaRPr>
          </a:p>
          <a:p>
            <a:pPr marL="457200" lvl="3" algn="ctr" defTabSz="466725">
              <a:lnSpc>
                <a:spcPct val="90000"/>
              </a:lnSpc>
              <a:spcAft>
                <a:spcPct val="35000"/>
              </a:spcAft>
              <a:defRPr/>
            </a:pPr>
            <a:endParaRPr lang="en-US" sz="1200" b="1" dirty="0">
              <a:latin typeface="Arial Narrow" panose="020B0606020202030204" pitchFamily="34" charset="0"/>
            </a:endParaRPr>
          </a:p>
          <a:p>
            <a:pPr marL="457200" lvl="3" algn="ctr" defTabSz="466725">
              <a:lnSpc>
                <a:spcPct val="90000"/>
              </a:lnSpc>
              <a:spcAft>
                <a:spcPct val="35000"/>
              </a:spcAft>
              <a:defRPr/>
            </a:pPr>
            <a:endParaRPr lang="en-US" sz="1200" b="1" dirty="0">
              <a:latin typeface="Arial Narrow" panose="020B0606020202030204" pitchFamily="34" charset="0"/>
            </a:endParaRPr>
          </a:p>
          <a:p>
            <a:pPr marL="457200" lvl="3" algn="ctr" defTabSz="466725">
              <a:lnSpc>
                <a:spcPct val="90000"/>
              </a:lnSpc>
              <a:spcAft>
                <a:spcPct val="35000"/>
              </a:spcAft>
              <a:defRPr/>
            </a:pPr>
            <a:endParaRPr lang="en-US" sz="1200" b="1" dirty="0">
              <a:latin typeface="Arial Narrow" panose="020B0606020202030204" pitchFamily="34" charset="0"/>
            </a:endParaRPr>
          </a:p>
          <a:p>
            <a:pPr marL="228600" lvl="3" indent="0" algn="ctr" defTabSz="466725">
              <a:lnSpc>
                <a:spcPct val="90000"/>
              </a:lnSpc>
              <a:spcAft>
                <a:spcPct val="35000"/>
              </a:spcAft>
              <a:buNone/>
              <a:defRPr/>
            </a:pPr>
            <a:endParaRPr lang="en-US" sz="1200" b="1" dirty="0">
              <a:latin typeface="Arial Narrow" panose="020B0606020202030204" pitchFamily="34" charset="0"/>
            </a:endParaRPr>
          </a:p>
          <a:p>
            <a:pPr marL="228600" lvl="3" indent="0" algn="ctr" defTabSz="466725">
              <a:lnSpc>
                <a:spcPct val="90000"/>
              </a:lnSpc>
              <a:spcAft>
                <a:spcPct val="35000"/>
              </a:spcAft>
              <a:buNone/>
              <a:defRPr/>
            </a:pPr>
            <a:endParaRPr lang="en-US" sz="1200" b="1" dirty="0">
              <a:latin typeface="Arial Narrow" panose="020B0606020202030204" pitchFamily="34" charset="0"/>
            </a:endParaRPr>
          </a:p>
          <a:p>
            <a:pPr marL="228600" lvl="3" indent="0" algn="ctr" defTabSz="466725">
              <a:lnSpc>
                <a:spcPct val="90000"/>
              </a:lnSpc>
              <a:spcAft>
                <a:spcPct val="35000"/>
              </a:spcAft>
              <a:buNone/>
              <a:defRPr/>
            </a:pPr>
            <a:endParaRPr lang="en-US" sz="1200" b="1" dirty="0">
              <a:latin typeface="Arial Narrow" panose="020B0606020202030204" pitchFamily="34" charset="0"/>
            </a:endParaRPr>
          </a:p>
          <a:p>
            <a:pPr marL="228600" lvl="3" indent="0" algn="ctr" defTabSz="466725">
              <a:lnSpc>
                <a:spcPct val="90000"/>
              </a:lnSpc>
              <a:spcAft>
                <a:spcPct val="35000"/>
              </a:spcAft>
              <a:buNone/>
              <a:defRPr/>
            </a:pPr>
            <a:r>
              <a:rPr lang="en-US" sz="1400" b="1" dirty="0">
                <a:latin typeface="Arial Narrow" panose="020B0606020202030204" pitchFamily="34" charset="0"/>
              </a:rPr>
              <a:t>Priority 3 &amp; 6 </a:t>
            </a:r>
            <a:r>
              <a:rPr lang="en-US" sz="1400" dirty="0">
                <a:latin typeface="Arial Narrow" panose="020B0606020202030204" pitchFamily="34" charset="0"/>
              </a:rPr>
              <a:t>contributes towards </a:t>
            </a:r>
            <a:r>
              <a:rPr lang="en-ZA" altLang="en-US" sz="1400" b="1" dirty="0">
                <a:solidFill>
                  <a:schemeClr val="tx1"/>
                </a:solidFill>
                <a:latin typeface="Arial Narrow" panose="020B0606020202030204" pitchFamily="34" charset="0"/>
                <a:cs typeface="Times New Roman" panose="02020603050405020304" pitchFamily="18" charset="0"/>
              </a:rPr>
              <a:t>Outcome 6: </a:t>
            </a:r>
            <a:r>
              <a:rPr lang="en-ZA" altLang="en-US" sz="1400" dirty="0">
                <a:solidFill>
                  <a:schemeClr val="tx1"/>
                </a:solidFill>
                <a:latin typeface="Arial Narrow" panose="020B0606020202030204" pitchFamily="34" charset="0"/>
                <a:cs typeface="Times New Roman" panose="02020603050405020304" pitchFamily="18" charset="0"/>
              </a:rPr>
              <a:t>Inclusive rural </a:t>
            </a:r>
            <a:r>
              <a:rPr lang="en-ZA" altLang="en-US" sz="1400" b="1" dirty="0">
                <a:solidFill>
                  <a:schemeClr val="tx1"/>
                </a:solidFill>
                <a:latin typeface="Arial Narrow" panose="020B0606020202030204" pitchFamily="34" charset="0"/>
                <a:cs typeface="Times New Roman" panose="02020603050405020304" pitchFamily="18" charset="0"/>
              </a:rPr>
              <a:t>economy and Outcome 11: </a:t>
            </a:r>
            <a:r>
              <a:rPr lang="en-ZA" altLang="en-US" sz="1400" dirty="0">
                <a:solidFill>
                  <a:schemeClr val="tx1"/>
                </a:solidFill>
                <a:latin typeface="Arial Narrow" panose="020B0606020202030204" pitchFamily="34" charset="0"/>
                <a:cs typeface="Times New Roman" panose="02020603050405020304" pitchFamily="18" charset="0"/>
              </a:rPr>
              <a:t>Social protection</a:t>
            </a:r>
            <a:r>
              <a:rPr lang="en-ZA" altLang="en-US" sz="1400" dirty="0">
                <a:solidFill>
                  <a:srgbClr val="000000"/>
                </a:solidFill>
                <a:latin typeface="Arial Narrow" panose="020B0606020202030204" pitchFamily="34" charset="0"/>
                <a:cs typeface="Times New Roman" panose="02020603050405020304" pitchFamily="18" charset="0"/>
              </a:rPr>
              <a:t>.</a:t>
            </a:r>
          </a:p>
          <a:p>
            <a:pPr marL="457200" lvl="3" algn="ctr" defTabSz="466725">
              <a:lnSpc>
                <a:spcPct val="90000"/>
              </a:lnSpc>
              <a:spcAft>
                <a:spcPct val="35000"/>
              </a:spcAft>
              <a:defRPr/>
            </a:pPr>
            <a:endParaRPr lang="en-ZA" sz="1400" b="1" dirty="0">
              <a:solidFill>
                <a:srgbClr val="000000"/>
              </a:solidFill>
              <a:latin typeface="Arial Narrow" panose="020B0606020202030204" pitchFamily="34" charset="0"/>
              <a:cs typeface="Times New Roman" panose="02020603050405020304" pitchFamily="18" charset="0"/>
            </a:endParaRPr>
          </a:p>
          <a:p>
            <a:pPr marL="457200" lvl="3" algn="ctr" defTabSz="466725">
              <a:lnSpc>
                <a:spcPct val="90000"/>
              </a:lnSpc>
              <a:spcAft>
                <a:spcPct val="35000"/>
              </a:spcAft>
              <a:defRPr/>
            </a:pPr>
            <a:r>
              <a:rPr lang="en-US" sz="1200" dirty="0">
                <a:solidFill>
                  <a:schemeClr val="tx1"/>
                </a:solidFill>
                <a:latin typeface="Arial Narrow" panose="020B0606020202030204" pitchFamily="34" charset="0"/>
              </a:rPr>
              <a:t>During the 2020/21 financial year, a total of </a:t>
            </a:r>
            <a:r>
              <a:rPr lang="en-US" sz="1200" b="1" dirty="0">
                <a:solidFill>
                  <a:schemeClr val="tx1"/>
                </a:solidFill>
                <a:latin typeface="Arial Narrow" panose="020B0606020202030204" pitchFamily="34" charset="0"/>
              </a:rPr>
              <a:t>124 278 </a:t>
            </a:r>
            <a:r>
              <a:rPr lang="en-US" sz="1200" dirty="0">
                <a:solidFill>
                  <a:schemeClr val="tx1"/>
                </a:solidFill>
                <a:latin typeface="Arial Narrow" panose="020B0606020202030204" pitchFamily="34" charset="0"/>
              </a:rPr>
              <a:t>Users have accessed the CCMA services from identified sectors. These Users accessed CCMA services from identified users as follows: Agriculture </a:t>
            </a:r>
            <a:r>
              <a:rPr lang="en-US" sz="1200" b="1" dirty="0">
                <a:solidFill>
                  <a:schemeClr val="tx1"/>
                </a:solidFill>
                <a:latin typeface="Arial Narrow" panose="020B0606020202030204" pitchFamily="34" charset="0"/>
              </a:rPr>
              <a:t>(13 037), </a:t>
            </a:r>
            <a:r>
              <a:rPr lang="en-US" sz="1200" dirty="0">
                <a:solidFill>
                  <a:schemeClr val="tx1"/>
                </a:solidFill>
                <a:latin typeface="Arial Narrow" panose="020B0606020202030204" pitchFamily="34" charset="0"/>
              </a:rPr>
              <a:t>Domestic </a:t>
            </a:r>
            <a:r>
              <a:rPr lang="en-US" sz="1200" b="1" dirty="0">
                <a:solidFill>
                  <a:schemeClr val="tx1"/>
                </a:solidFill>
                <a:latin typeface="Arial Narrow" panose="020B0606020202030204" pitchFamily="34" charset="0"/>
              </a:rPr>
              <a:t>(19 218</a:t>
            </a:r>
            <a:r>
              <a:rPr lang="en-US" sz="1200" dirty="0">
                <a:solidFill>
                  <a:schemeClr val="tx1"/>
                </a:solidFill>
                <a:latin typeface="Arial Narrow" panose="020B0606020202030204" pitchFamily="34" charset="0"/>
              </a:rPr>
              <a:t>), Private Security (</a:t>
            </a:r>
            <a:r>
              <a:rPr lang="en-US" sz="1200" b="1" dirty="0">
                <a:solidFill>
                  <a:schemeClr val="tx1"/>
                </a:solidFill>
                <a:latin typeface="Arial Narrow" panose="020B0606020202030204" pitchFamily="34" charset="0"/>
              </a:rPr>
              <a:t>43 458</a:t>
            </a:r>
            <a:r>
              <a:rPr lang="en-US" sz="1200" dirty="0">
                <a:solidFill>
                  <a:schemeClr val="tx1"/>
                </a:solidFill>
                <a:latin typeface="Arial Narrow" panose="020B0606020202030204" pitchFamily="34" charset="0"/>
              </a:rPr>
              <a:t>), Retail </a:t>
            </a:r>
            <a:r>
              <a:rPr lang="en-US" sz="1200" b="1" dirty="0">
                <a:solidFill>
                  <a:schemeClr val="tx1"/>
                </a:solidFill>
                <a:latin typeface="Arial Narrow" panose="020B0606020202030204" pitchFamily="34" charset="0"/>
              </a:rPr>
              <a:t>(36 958) </a:t>
            </a:r>
            <a:r>
              <a:rPr lang="en-US" sz="1200" dirty="0">
                <a:solidFill>
                  <a:schemeClr val="tx1"/>
                </a:solidFill>
                <a:latin typeface="Arial Narrow" panose="020B0606020202030204" pitchFamily="34" charset="0"/>
              </a:rPr>
              <a:t>and Mining (</a:t>
            </a:r>
            <a:r>
              <a:rPr lang="en-US" sz="1200" b="1" dirty="0">
                <a:solidFill>
                  <a:schemeClr val="tx1"/>
                </a:solidFill>
                <a:latin typeface="Arial Narrow" panose="020B0606020202030204" pitchFamily="34" charset="0"/>
              </a:rPr>
              <a:t>11 607</a:t>
            </a:r>
            <a:r>
              <a:rPr lang="en-US" sz="1200" dirty="0">
                <a:solidFill>
                  <a:schemeClr val="tx1"/>
                </a:solidFill>
                <a:latin typeface="Arial Narrow" panose="020B0606020202030204" pitchFamily="34" charset="0"/>
              </a:rPr>
              <a:t>). In the 2020/21 financial year, the CCMA conducted </a:t>
            </a:r>
            <a:r>
              <a:rPr lang="en-US" sz="1200" b="1" dirty="0">
                <a:solidFill>
                  <a:schemeClr val="tx1"/>
                </a:solidFill>
                <a:latin typeface="Arial Narrow" panose="020B0606020202030204" pitchFamily="34" charset="0"/>
              </a:rPr>
              <a:t>19 918 </a:t>
            </a:r>
            <a:r>
              <a:rPr lang="en-US" sz="1200" dirty="0">
                <a:solidFill>
                  <a:schemeClr val="tx1"/>
                </a:solidFill>
                <a:latin typeface="Arial Narrow" panose="020B0606020202030204" pitchFamily="34" charset="0"/>
              </a:rPr>
              <a:t>outreach services</a:t>
            </a:r>
            <a:r>
              <a:rPr lang="en-US" sz="1200" b="1" dirty="0">
                <a:solidFill>
                  <a:schemeClr val="tx1"/>
                </a:solidFill>
                <a:latin typeface="Arial Narrow" panose="020B0606020202030204" pitchFamily="34" charset="0"/>
              </a:rPr>
              <a:t> </a:t>
            </a:r>
            <a:r>
              <a:rPr lang="en-US" sz="1200" dirty="0">
                <a:solidFill>
                  <a:schemeClr val="tx1"/>
                </a:solidFill>
                <a:latin typeface="Arial Narrow" panose="020B0606020202030204" pitchFamily="34" charset="0"/>
              </a:rPr>
              <a:t>(inclusive of awareness raising activities, capacity building activities and social justice blockages activities, resulting in </a:t>
            </a:r>
            <a:r>
              <a:rPr lang="en-ZA" sz="1200" b="1" dirty="0">
                <a:solidFill>
                  <a:schemeClr val="tx1"/>
                </a:solidFill>
                <a:latin typeface="Arial Narrow" panose="020B0606020202030204" pitchFamily="34" charset="0"/>
              </a:rPr>
              <a:t>44 891 954 </a:t>
            </a:r>
            <a:r>
              <a:rPr lang="en-US" sz="1200" dirty="0">
                <a:solidFill>
                  <a:schemeClr val="tx1"/>
                </a:solidFill>
                <a:latin typeface="Arial Narrow" panose="020B0606020202030204" pitchFamily="34" charset="0"/>
              </a:rPr>
              <a:t>intended beneficiaries being capacitated. </a:t>
            </a:r>
          </a:p>
          <a:p>
            <a:pPr marL="228600" lvl="3" indent="0" algn="ctr" defTabSz="466725">
              <a:lnSpc>
                <a:spcPct val="90000"/>
              </a:lnSpc>
              <a:spcAft>
                <a:spcPct val="35000"/>
              </a:spcAft>
              <a:buNone/>
              <a:defRPr/>
            </a:pPr>
            <a:endParaRPr lang="en-US" sz="1200" dirty="0">
              <a:solidFill>
                <a:schemeClr val="tx1"/>
              </a:solidFill>
              <a:latin typeface="Arial Narrow" panose="020B0606020202030204" pitchFamily="34" charset="0"/>
            </a:endParaRPr>
          </a:p>
          <a:p>
            <a:pPr marL="457200" lvl="3" algn="ctr" defTabSz="466725">
              <a:lnSpc>
                <a:spcPct val="90000"/>
              </a:lnSpc>
              <a:spcAft>
                <a:spcPct val="35000"/>
              </a:spcAft>
              <a:defRPr/>
            </a:pPr>
            <a:r>
              <a:rPr lang="en-US" sz="1200" dirty="0">
                <a:solidFill>
                  <a:schemeClr val="tx1"/>
                </a:solidFill>
                <a:latin typeface="Arial Narrow" panose="020B0606020202030204" pitchFamily="34" charset="0"/>
              </a:rPr>
              <a:t>To increase effective access to the CCMA services in vulnerable sectors and vulnerable groups, a total of  </a:t>
            </a:r>
            <a:r>
              <a:rPr lang="en-US" sz="1200" b="1" dirty="0">
                <a:solidFill>
                  <a:schemeClr val="tx1"/>
                </a:solidFill>
                <a:latin typeface="Arial Narrow" panose="020B0606020202030204" pitchFamily="34" charset="0"/>
              </a:rPr>
              <a:t>296</a:t>
            </a:r>
            <a:r>
              <a:rPr lang="en-US" sz="1200" dirty="0">
                <a:solidFill>
                  <a:schemeClr val="tx1"/>
                </a:solidFill>
                <a:latin typeface="Arial Narrow" panose="020B0606020202030204" pitchFamily="34" charset="0"/>
              </a:rPr>
              <a:t> awareness activities were delivered in support of the Advocacy Campaign Plan across eight (</a:t>
            </a:r>
            <a:r>
              <a:rPr lang="en-US" sz="1200" b="1" dirty="0">
                <a:solidFill>
                  <a:schemeClr val="tx1"/>
                </a:solidFill>
                <a:latin typeface="Arial Narrow" panose="020B0606020202030204" pitchFamily="34" charset="0"/>
              </a:rPr>
              <a:t>8)</a:t>
            </a:r>
            <a:r>
              <a:rPr lang="en-US" sz="1200" dirty="0">
                <a:solidFill>
                  <a:schemeClr val="tx1"/>
                </a:solidFill>
                <a:latin typeface="Arial Narrow" panose="020B0606020202030204" pitchFamily="34" charset="0"/>
              </a:rPr>
              <a:t> provincial offices. In addition, </a:t>
            </a:r>
            <a:r>
              <a:rPr lang="en-US" sz="1200" b="1" dirty="0">
                <a:solidFill>
                  <a:schemeClr val="tx1"/>
                </a:solidFill>
                <a:latin typeface="Arial Narrow" panose="020B0606020202030204" pitchFamily="34" charset="0"/>
              </a:rPr>
              <a:t>13</a:t>
            </a:r>
            <a:r>
              <a:rPr lang="en-US" sz="1200" dirty="0">
                <a:solidFill>
                  <a:schemeClr val="tx1"/>
                </a:solidFill>
                <a:latin typeface="Arial Narrow" panose="020B0606020202030204" pitchFamily="34" charset="0"/>
              </a:rPr>
              <a:t> vulnerable sector projects  were delivered to targets workplaces to reduce high rate of dismissals in sectors, agriculture in particular.</a:t>
            </a:r>
          </a:p>
          <a:p>
            <a:pPr marL="457200" lvl="3" algn="ctr" defTabSz="466725">
              <a:lnSpc>
                <a:spcPct val="90000"/>
              </a:lnSpc>
              <a:spcAft>
                <a:spcPct val="35000"/>
              </a:spcAft>
              <a:defRPr/>
            </a:pPr>
            <a:endParaRPr lang="en-US" sz="1200" dirty="0">
              <a:solidFill>
                <a:schemeClr val="tx1"/>
              </a:solidFill>
              <a:latin typeface="Arial Narrow" panose="020B0606020202030204" pitchFamily="34" charset="0"/>
            </a:endParaRPr>
          </a:p>
          <a:p>
            <a:pPr marL="457200" lvl="3" algn="ctr" defTabSz="466725">
              <a:lnSpc>
                <a:spcPct val="90000"/>
              </a:lnSpc>
              <a:spcAft>
                <a:spcPct val="35000"/>
              </a:spcAft>
              <a:defRPr/>
            </a:pPr>
            <a:r>
              <a:rPr lang="en-US" sz="1200" dirty="0">
                <a:solidFill>
                  <a:schemeClr val="tx1"/>
                </a:solidFill>
                <a:latin typeface="Arial Narrow" panose="020B0606020202030204" pitchFamily="34" charset="0"/>
              </a:rPr>
              <a:t>The CCMA </a:t>
            </a:r>
            <a:r>
              <a:rPr lang="en-ZA" sz="1200" dirty="0">
                <a:solidFill>
                  <a:schemeClr val="tx1"/>
                </a:solidFill>
                <a:latin typeface="Arial Narrow" panose="020B0606020202030204" pitchFamily="34" charset="0"/>
              </a:rPr>
              <a:t>through the Essential Services Committee (ESC) engaged a total of </a:t>
            </a:r>
            <a:r>
              <a:rPr lang="en-ZA" sz="1200" b="1" dirty="0">
                <a:solidFill>
                  <a:schemeClr val="tx1"/>
                </a:solidFill>
                <a:latin typeface="Arial Narrow" panose="020B0606020202030204" pitchFamily="34" charset="0"/>
              </a:rPr>
              <a:t>133</a:t>
            </a:r>
            <a:r>
              <a:rPr lang="en-ZA" sz="1200" dirty="0">
                <a:solidFill>
                  <a:schemeClr val="tx1"/>
                </a:solidFill>
                <a:latin typeface="Arial Narrow" panose="020B0606020202030204" pitchFamily="34" charset="0"/>
              </a:rPr>
              <a:t> entities to ensure that there are minimums to be maintained during the industrial action in essential services. A total of </a:t>
            </a:r>
            <a:r>
              <a:rPr lang="en-ZA" sz="1200" b="1" dirty="0">
                <a:solidFill>
                  <a:schemeClr val="tx1"/>
                </a:solidFill>
                <a:latin typeface="Arial Narrow" panose="020B0606020202030204" pitchFamily="34" charset="0"/>
              </a:rPr>
              <a:t>11</a:t>
            </a:r>
            <a:r>
              <a:rPr lang="en-ZA" sz="1200" dirty="0">
                <a:solidFill>
                  <a:schemeClr val="tx1"/>
                </a:solidFill>
                <a:latin typeface="Arial Narrow" panose="020B0606020202030204" pitchFamily="34" charset="0"/>
              </a:rPr>
              <a:t> Essential Services Designations, Minimum Services Agreements (MSDs), Minimum Services Determinations (MSDs), and/or Maintenance Services Determinations were monitored for compliance. </a:t>
            </a:r>
            <a:endParaRPr lang="en-US" sz="1200" dirty="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200" dirty="0">
              <a:solidFill>
                <a:schemeClr val="tx1"/>
              </a:solidFill>
              <a:latin typeface="Arial Narrow" panose="020B0606020202030204" pitchFamily="34" charset="0"/>
            </a:endParaRPr>
          </a:p>
          <a:p>
            <a:pPr marL="457200" lvl="3" algn="ctr" defTabSz="466725">
              <a:lnSpc>
                <a:spcPct val="90000"/>
              </a:lnSpc>
              <a:spcAft>
                <a:spcPct val="35000"/>
              </a:spcAft>
              <a:defRPr/>
            </a:pPr>
            <a:r>
              <a:rPr lang="en-US" sz="1200" dirty="0">
                <a:solidFill>
                  <a:schemeClr val="tx1"/>
                </a:solidFill>
                <a:latin typeface="Arial Narrow" panose="020B0606020202030204" pitchFamily="34" charset="0"/>
              </a:rPr>
              <a:t>Three</a:t>
            </a:r>
            <a:r>
              <a:rPr lang="en-US" sz="1200" b="1" dirty="0">
                <a:solidFill>
                  <a:schemeClr val="tx1"/>
                </a:solidFill>
                <a:latin typeface="Arial Narrow" panose="020B0606020202030204" pitchFamily="34" charset="0"/>
              </a:rPr>
              <a:t> (3) </a:t>
            </a:r>
            <a:r>
              <a:rPr lang="en-US" sz="1200" dirty="0">
                <a:solidFill>
                  <a:schemeClr val="tx1"/>
                </a:solidFill>
                <a:latin typeface="Arial Narrow" panose="020B0606020202030204" pitchFamily="34" charset="0"/>
              </a:rPr>
              <a:t>Collective Bargaining Pre-Bargaining Conferences conducted for strategically identified Users</a:t>
            </a:r>
            <a:r>
              <a:rPr lang="en-US" sz="1200" b="1" dirty="0">
                <a:solidFill>
                  <a:schemeClr val="tx1"/>
                </a:solidFill>
                <a:latin typeface="Arial Narrow" panose="020B0606020202030204" pitchFamily="34" charset="0"/>
              </a:rPr>
              <a:t>. </a:t>
            </a:r>
            <a:r>
              <a:rPr lang="en-US" sz="1200" dirty="0">
                <a:solidFill>
                  <a:schemeClr val="tx1"/>
                </a:solidFill>
                <a:latin typeface="Arial Narrow" panose="020B0606020202030204" pitchFamily="34" charset="0"/>
              </a:rPr>
              <a:t>A total of eight </a:t>
            </a:r>
            <a:r>
              <a:rPr lang="en-US" sz="1200" b="1" dirty="0">
                <a:solidFill>
                  <a:schemeClr val="tx1"/>
                </a:solidFill>
                <a:latin typeface="Arial Narrow" panose="020B0606020202030204" pitchFamily="34" charset="0"/>
              </a:rPr>
              <a:t>(8</a:t>
            </a:r>
            <a:r>
              <a:rPr lang="en-US" sz="1200" dirty="0">
                <a:solidFill>
                  <a:schemeClr val="tx1"/>
                </a:solidFill>
                <a:latin typeface="Arial Narrow" panose="020B0606020202030204" pitchFamily="34" charset="0"/>
              </a:rPr>
              <a:t>) Collective Bargaining Support Processes (CBSP) were undertaken across various sectors, which includes pre-during and post wage facilitations, balloting and verification exercises and facilitation of outstanding issues arising from wage negotiations.</a:t>
            </a:r>
          </a:p>
          <a:p>
            <a:pPr marL="457200" lvl="3" algn="ctr" defTabSz="466725">
              <a:lnSpc>
                <a:spcPct val="90000"/>
              </a:lnSpc>
              <a:spcAft>
                <a:spcPct val="35000"/>
              </a:spcAft>
              <a:defRPr/>
            </a:pPr>
            <a:endParaRPr lang="en-US" sz="1200" dirty="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200" dirty="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200" dirty="0">
              <a:latin typeface="Arial Narrow" panose="020B0606020202030204" pitchFamily="34" charset="0"/>
            </a:endParaRPr>
          </a:p>
          <a:p>
            <a:pPr marL="457200" lvl="3" algn="ctr" defTabSz="466725">
              <a:lnSpc>
                <a:spcPct val="90000"/>
              </a:lnSpc>
              <a:spcAft>
                <a:spcPct val="35000"/>
              </a:spcAft>
              <a:defRPr/>
            </a:pPr>
            <a:endParaRPr lang="en-US" sz="1200" dirty="0">
              <a:latin typeface="Arial Narrow" panose="020B0606020202030204" pitchFamily="34" charset="0"/>
            </a:endParaRPr>
          </a:p>
          <a:p>
            <a:pPr marL="457200" lvl="3" algn="ctr" defTabSz="466725">
              <a:lnSpc>
                <a:spcPct val="90000"/>
              </a:lnSpc>
              <a:spcAft>
                <a:spcPct val="35000"/>
              </a:spcAft>
              <a:defRPr/>
            </a:pPr>
            <a:endParaRPr lang="en-US" sz="1200" dirty="0">
              <a:latin typeface="Arial Narrow" panose="020B0606020202030204" pitchFamily="34" charset="0"/>
            </a:endParaRPr>
          </a:p>
          <a:p>
            <a:pPr marL="457200" lvl="3" algn="ctr" defTabSz="466725">
              <a:lnSpc>
                <a:spcPct val="90000"/>
              </a:lnSpc>
              <a:spcAft>
                <a:spcPct val="35000"/>
              </a:spcAft>
              <a:defRPr/>
            </a:pPr>
            <a:endParaRPr lang="en-US" sz="1200" dirty="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200" dirty="0">
              <a:solidFill>
                <a:schemeClr val="tx1"/>
              </a:solidFill>
              <a:latin typeface="Arial Narrow" panose="020B0606020202030204" pitchFamily="34" charset="0"/>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114" y="1825625"/>
            <a:ext cx="781050" cy="77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05836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0562" y="204228"/>
            <a:ext cx="5502875" cy="1325563"/>
          </a:xfrm>
        </p:spPr>
        <p:txBody>
          <a:bodyPr/>
          <a:lstStyle/>
          <a:p>
            <a:pPr algn="ctr"/>
            <a:r>
              <a:rPr lang="en-US" sz="3600" b="1" dirty="0">
                <a:solidFill>
                  <a:srgbClr val="002060"/>
                </a:solidFill>
                <a:latin typeface="Arial Narrow" panose="020B0606020202030204" pitchFamily="34" charset="0"/>
              </a:rPr>
              <a:t>EXECUTIVE SUMMARY</a:t>
            </a:r>
            <a:endParaRPr lang="en-ZA" sz="3600" b="1" dirty="0">
              <a:solidFill>
                <a:srgbClr val="002060"/>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pPr/>
              <a:t>3</a:t>
            </a:fld>
            <a:endParaRPr lang="en-ZA" dirty="0"/>
          </a:p>
        </p:txBody>
      </p:sp>
      <p:sp>
        <p:nvSpPr>
          <p:cNvPr id="3" name="Content Placeholder 2"/>
          <p:cNvSpPr>
            <a:spLocks noGrp="1"/>
          </p:cNvSpPr>
          <p:nvPr>
            <p:ph idx="1"/>
          </p:nvPr>
        </p:nvSpPr>
        <p:spPr>
          <a:xfrm>
            <a:off x="1740310" y="1411803"/>
            <a:ext cx="7236542" cy="5018493"/>
          </a:xfrm>
        </p:spPr>
        <p:txBody>
          <a:bodyPr>
            <a:noAutofit/>
          </a:bodyPr>
          <a:lstStyle/>
          <a:p>
            <a:pPr algn="just"/>
            <a:r>
              <a:rPr lang="en-ZA" sz="1500" dirty="0">
                <a:latin typeface="Arial Narrow" panose="020B0606020202030204" pitchFamily="34" charset="0"/>
              </a:rPr>
              <a:t>The CCMA hereby presents 2020/21 Annual report in line with the requirements of Section 55(1)(d) of the Public Finance Management Act, 1999 (Act No.1 of 1999) (the PFMA).</a:t>
            </a:r>
          </a:p>
          <a:p>
            <a:pPr algn="just"/>
            <a:r>
              <a:rPr lang="en-ZA" sz="1500" dirty="0">
                <a:latin typeface="Arial Narrow" panose="020B0606020202030204" pitchFamily="34" charset="0"/>
              </a:rPr>
              <a:t>The 2020/21 financial year marks the first year of the implementation of the CCMA’s 2020/21-2024/25 five year Imvuselelo- </a:t>
            </a:r>
            <a:r>
              <a:rPr lang="en-ZA" sz="1500" i="1" dirty="0">
                <a:latin typeface="Arial Narrow" panose="020B0606020202030204" pitchFamily="34" charset="0"/>
              </a:rPr>
              <a:t>The Revival </a:t>
            </a:r>
            <a:r>
              <a:rPr lang="en-ZA" sz="1500" dirty="0">
                <a:latin typeface="Arial Narrow" panose="020B0606020202030204" pitchFamily="34" charset="0"/>
              </a:rPr>
              <a:t>Strategy.</a:t>
            </a:r>
          </a:p>
          <a:p>
            <a:pPr algn="just"/>
            <a:r>
              <a:rPr lang="en-ZA" sz="1500" dirty="0">
                <a:latin typeface="Arial Narrow" panose="020B0606020202030204" pitchFamily="34" charset="0"/>
              </a:rPr>
              <a:t> </a:t>
            </a:r>
            <a:r>
              <a:rPr lang="en-US" sz="1500" dirty="0">
                <a:latin typeface="Arial Narrow" panose="020B0606020202030204" pitchFamily="34" charset="0"/>
              </a:rPr>
              <a:t>The CCMA revised its 2020/21 APP during the financial year, due to </a:t>
            </a:r>
            <a:r>
              <a:rPr lang="en-ZA" sz="1500" dirty="0">
                <a:latin typeface="Arial Narrow" panose="020B0606020202030204" pitchFamily="34" charset="0"/>
              </a:rPr>
              <a:t>the </a:t>
            </a:r>
            <a:r>
              <a:rPr lang="en-US" sz="1500" dirty="0">
                <a:latin typeface="Arial Narrow" panose="020B0606020202030204" pitchFamily="34" charset="0"/>
              </a:rPr>
              <a:t>deadly and debilitating effects of the Covid-19 pandemic and budget constraints by re-directing all efforts to core dispute resolution activities and minimising discretionary activities.</a:t>
            </a:r>
            <a:r>
              <a:rPr lang="en-ZA" sz="1500" dirty="0">
                <a:latin typeface="Arial Narrow" panose="020B0606020202030204" pitchFamily="34" charset="0"/>
              </a:rPr>
              <a:t> </a:t>
            </a:r>
          </a:p>
          <a:p>
            <a:pPr algn="just"/>
            <a:r>
              <a:rPr lang="en-ZA" sz="1500" dirty="0">
                <a:latin typeface="Arial Narrow" panose="020B0606020202030204" pitchFamily="34" charset="0"/>
              </a:rPr>
              <a:t>Despite the challenges, the CCMA continued to strive to make a meaningful contribution towards labour peace and equity as per strategic intent of the Imvuselelo Strategy with a total of 84% performance on the planned APP targets achieved.</a:t>
            </a:r>
          </a:p>
          <a:p>
            <a:pPr algn="just"/>
            <a:r>
              <a:rPr lang="en-US" sz="1500" dirty="0">
                <a:latin typeface="Arial Narrow" panose="020B0606020202030204" pitchFamily="34" charset="0"/>
              </a:rPr>
              <a:t>The CCMA’s job saving efforts saw 58 165 jobs saved of those likely to be retrenched 138 816, with actual retrenchments </a:t>
            </a:r>
            <a:r>
              <a:rPr lang="en-ZA" sz="1500" dirty="0">
                <a:latin typeface="Arial Narrow" panose="020B0606020202030204" pitchFamily="34" charset="0"/>
              </a:rPr>
              <a:t>recorded at 74 747. </a:t>
            </a:r>
            <a:r>
              <a:rPr lang="en-US" sz="1500" dirty="0">
                <a:latin typeface="Arial Narrow" panose="020B0606020202030204" pitchFamily="34" charset="0"/>
              </a:rPr>
              <a:t>The total number of referrals as at the end of the 2020/21 financial year was recorded at 154 143, which is 67 404 less than the 2019/20 </a:t>
            </a:r>
            <a:r>
              <a:rPr lang="en-ZA" sz="1500" dirty="0">
                <a:latin typeface="Arial Narrow" panose="020B0606020202030204" pitchFamily="34" charset="0"/>
              </a:rPr>
              <a:t>financial year.</a:t>
            </a:r>
          </a:p>
          <a:p>
            <a:pPr algn="just"/>
            <a:r>
              <a:rPr lang="en-US" sz="1500" dirty="0">
                <a:latin typeface="Arial Narrow" panose="020B0606020202030204" pitchFamily="34" charset="0"/>
              </a:rPr>
              <a:t>Central to the work that was delivered in the year under review were the extensive planning processes aimed at re – positioning the CCMA appropriately to respond effectively to the CCMA’s legislated and discretionary mandate, the new policy imperatives of government, as well as the needs of the labour market. </a:t>
            </a:r>
          </a:p>
          <a:p>
            <a:pPr algn="just"/>
            <a:r>
              <a:rPr lang="en-US" sz="1500" dirty="0">
                <a:latin typeface="Arial Narrow" panose="020B0606020202030204" pitchFamily="34" charset="0"/>
              </a:rPr>
              <a:t>Labour peace and equity is even more important more so now during the turbulent socio–economic conditions.</a:t>
            </a:r>
            <a:endParaRPr lang="en-ZA" sz="1500" dirty="0">
              <a:latin typeface="Arial Narrow" panose="020B0606020202030204" pitchFamily="34" charset="0"/>
            </a:endParaRPr>
          </a:p>
        </p:txBody>
      </p:sp>
      <p:pic>
        <p:nvPicPr>
          <p:cNvPr id="5" name="Picture 4"/>
          <p:cNvPicPr>
            <a:picLocks noChangeAspect="1"/>
          </p:cNvPicPr>
          <p:nvPr/>
        </p:nvPicPr>
        <p:blipFill>
          <a:blip r:embed="rId2" cstate="print"/>
          <a:stretch>
            <a:fillRect/>
          </a:stretch>
        </p:blipFill>
        <p:spPr>
          <a:xfrm>
            <a:off x="23692" y="1769805"/>
            <a:ext cx="1796869" cy="3608439"/>
          </a:xfrm>
          <a:prstGeom prst="rect">
            <a:avLst/>
          </a:prstGeom>
        </p:spPr>
      </p:pic>
    </p:spTree>
    <p:extLst>
      <p:ext uri="{BB962C8B-B14F-4D97-AF65-F5344CB8AC3E}">
        <p14:creationId xmlns:p14="http://schemas.microsoft.com/office/powerpoint/2010/main" xmlns="" val="3840137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171" y="365123"/>
            <a:ext cx="6720115" cy="1325563"/>
          </a:xfrm>
        </p:spPr>
        <p:txBody>
          <a:bodyPr>
            <a:normAutofit fontScale="90000"/>
          </a:bodyPr>
          <a:lstStyle/>
          <a:p>
            <a:pPr algn="ctr"/>
            <a:r>
              <a:rPr lang="en-US" altLang="en-US" b="1" dirty="0">
                <a:solidFill>
                  <a:srgbClr val="002060"/>
                </a:solidFill>
                <a:latin typeface="Arial Narrow" panose="020B0606020202030204" pitchFamily="34" charset="0"/>
              </a:rPr>
              <a:t>LABOUR MARKET STABILITY AND ECONOMIC DEVELOPMENT</a:t>
            </a:r>
            <a:endParaRPr lang="en-ZA"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pPr/>
              <a:t>30</a:t>
            </a:fld>
            <a:endParaRPr lang="en-ZA" dirty="0"/>
          </a:p>
        </p:txBody>
      </p:sp>
      <p:sp>
        <p:nvSpPr>
          <p:cNvPr id="5" name="Content Placeholder 4"/>
          <p:cNvSpPr>
            <a:spLocks noGrp="1"/>
          </p:cNvSpPr>
          <p:nvPr>
            <p:ph idx="1"/>
          </p:nvPr>
        </p:nvSpPr>
        <p:spPr>
          <a:xfrm>
            <a:off x="142195" y="1587727"/>
            <a:ext cx="4932878" cy="4668753"/>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 name="connsiteX0" fmla="*/ 3442320 w 3442320"/>
              <a:gd name="connsiteY0" fmla="*/ 747377 h 747377"/>
              <a:gd name="connsiteX1" fmla="*/ 0 w 3442320"/>
              <a:gd name="connsiteY1" fmla="*/ 747377 h 747377"/>
              <a:gd name="connsiteX2" fmla="*/ 8258 w 3442320"/>
              <a:gd name="connsiteY2" fmla="*/ 360000 h 747377"/>
              <a:gd name="connsiteX3" fmla="*/ 0 w 3442320"/>
              <a:gd name="connsiteY3" fmla="*/ 0 h 747377"/>
              <a:gd name="connsiteX4" fmla="*/ 3442320 w 3442320"/>
              <a:gd name="connsiteY4" fmla="*/ 0 h 747377"/>
              <a:gd name="connsiteX5" fmla="*/ 3442320 w 3442320"/>
              <a:gd name="connsiteY5" fmla="*/ 747377 h 7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320" h="747377">
                <a:moveTo>
                  <a:pt x="3442320" y="747377"/>
                </a:moveTo>
                <a:lnTo>
                  <a:pt x="0" y="747377"/>
                </a:lnTo>
                <a:lnTo>
                  <a:pt x="8258" y="360000"/>
                </a:lnTo>
                <a:lnTo>
                  <a:pt x="0" y="0"/>
                </a:lnTo>
                <a:lnTo>
                  <a:pt x="3442320" y="0"/>
                </a:lnTo>
                <a:lnTo>
                  <a:pt x="3442320" y="747377"/>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411818" tIns="40006" rIns="74676" bIns="40005" anchor="ctr">
            <a:noAutofit/>
          </a:bodyPr>
          <a:lstStyle>
            <a:lvl1pPr>
              <a:defRPr>
                <a:solidFill>
                  <a:schemeClr val="tx1"/>
                </a:solidFill>
                <a:latin typeface="Arial" panose="020B0604020202020204" pitchFamily="34" charset="0"/>
                <a:ea typeface="ＭＳ Ｐゴシック" panose="020B0600070205080204" pitchFamily="34" charset="-128"/>
              </a:defRPr>
            </a:lvl1pPr>
            <a:lvl2pPr>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lnSpc>
                <a:spcPct val="107000"/>
              </a:lnSpc>
              <a:defRPr/>
            </a:pPr>
            <a:endParaRPr lang="en-US" sz="1200" b="1" dirty="0">
              <a:solidFill>
                <a:srgbClr val="000000"/>
              </a:solidFill>
              <a:latin typeface="Arial Narrow" panose="020B0606020202030204" pitchFamily="34" charset="0"/>
            </a:endParaRPr>
          </a:p>
          <a:p>
            <a:pPr marL="0" indent="0" algn="ctr" defTabSz="914400" eaLnBrk="1" hangingPunct="1">
              <a:lnSpc>
                <a:spcPct val="107000"/>
              </a:lnSpc>
              <a:buNone/>
              <a:defRPr/>
            </a:pPr>
            <a:r>
              <a:rPr lang="en-US" sz="1400" b="1" dirty="0">
                <a:solidFill>
                  <a:srgbClr val="000000"/>
                </a:solidFill>
                <a:latin typeface="Arial Narrow" panose="020B0606020202030204" pitchFamily="34" charset="0"/>
              </a:rPr>
              <a:t>Priority 3</a:t>
            </a:r>
            <a:r>
              <a:rPr lang="en-US" sz="1400" dirty="0">
                <a:solidFill>
                  <a:srgbClr val="000000"/>
                </a:solidFill>
                <a:latin typeface="Arial Narrow" panose="020B0606020202030204" pitchFamily="34" charset="0"/>
              </a:rPr>
              <a:t> of contributes towards </a:t>
            </a:r>
            <a:r>
              <a:rPr lang="en-ZA" altLang="en-US" sz="1400" b="1" dirty="0">
                <a:latin typeface="Arial Narrow" panose="020B0606020202030204" pitchFamily="34" charset="0"/>
                <a:cs typeface="Times New Roman" panose="02020603050405020304" pitchFamily="18" charset="0"/>
              </a:rPr>
              <a:t>Outcome 3: </a:t>
            </a:r>
            <a:r>
              <a:rPr lang="en-ZA" altLang="en-US" sz="1400" dirty="0">
                <a:latin typeface="Arial Narrow" panose="020B0606020202030204" pitchFamily="34" charset="0"/>
                <a:cs typeface="Times New Roman" panose="02020603050405020304" pitchFamily="18" charset="0"/>
              </a:rPr>
              <a:t>Economy and Employment, and </a:t>
            </a:r>
            <a:r>
              <a:rPr lang="en-ZA" altLang="en-US" sz="1400" b="1" dirty="0">
                <a:latin typeface="Arial Narrow" panose="020B0606020202030204" pitchFamily="34" charset="0"/>
                <a:cs typeface="Times New Roman" panose="02020603050405020304" pitchFamily="18" charset="0"/>
              </a:rPr>
              <a:t>Outcome 15</a:t>
            </a:r>
            <a:r>
              <a:rPr lang="en-ZA" altLang="en-US" sz="1400" dirty="0">
                <a:latin typeface="Arial Narrow" panose="020B0606020202030204" pitchFamily="34" charset="0"/>
                <a:cs typeface="Times New Roman" panose="02020603050405020304" pitchFamily="18" charset="0"/>
              </a:rPr>
              <a:t>: Nation-building and social cohesion</a:t>
            </a:r>
          </a:p>
          <a:p>
            <a:pPr algn="just" defTabSz="914400" eaLnBrk="1" hangingPunct="1">
              <a:lnSpc>
                <a:spcPct val="107000"/>
              </a:lnSpc>
              <a:defRPr/>
            </a:pPr>
            <a:r>
              <a:rPr lang="en-US" sz="1200" dirty="0">
                <a:solidFill>
                  <a:srgbClr val="000000"/>
                </a:solidFill>
                <a:latin typeface="Arial Narrow" panose="020B0606020202030204" pitchFamily="34" charset="0"/>
              </a:rPr>
              <a:t>The CCMA dealt with </a:t>
            </a:r>
            <a:r>
              <a:rPr lang="en-US" sz="1200" b="1" dirty="0">
                <a:solidFill>
                  <a:srgbClr val="000000"/>
                </a:solidFill>
                <a:latin typeface="Arial Narrow" panose="020B0606020202030204" pitchFamily="34" charset="0"/>
              </a:rPr>
              <a:t>3 431 </a:t>
            </a:r>
            <a:r>
              <a:rPr lang="en-US" sz="1200" dirty="0">
                <a:solidFill>
                  <a:srgbClr val="000000"/>
                </a:solidFill>
                <a:latin typeface="Arial Narrow" panose="020B0606020202030204" pitchFamily="34" charset="0"/>
              </a:rPr>
              <a:t>mutual interest disputes during this reporting period, which constitute a decrease of   </a:t>
            </a:r>
            <a:r>
              <a:rPr lang="en-US" sz="1200" b="1" dirty="0">
                <a:solidFill>
                  <a:srgbClr val="000000"/>
                </a:solidFill>
                <a:latin typeface="Arial Narrow" panose="020B0606020202030204" pitchFamily="34" charset="0"/>
              </a:rPr>
              <a:t>1 325  </a:t>
            </a:r>
            <a:r>
              <a:rPr lang="en-US" sz="1200" dirty="0">
                <a:solidFill>
                  <a:srgbClr val="000000"/>
                </a:solidFill>
                <a:latin typeface="Arial Narrow" panose="020B0606020202030204" pitchFamily="34" charset="0"/>
              </a:rPr>
              <a:t>compared to </a:t>
            </a:r>
            <a:r>
              <a:rPr lang="en-US" sz="1200" b="1" dirty="0">
                <a:solidFill>
                  <a:srgbClr val="000000"/>
                </a:solidFill>
                <a:latin typeface="Arial Narrow" panose="020B0606020202030204" pitchFamily="34" charset="0"/>
              </a:rPr>
              <a:t>4 756 </a:t>
            </a:r>
            <a:r>
              <a:rPr lang="en-US" sz="1200" dirty="0">
                <a:solidFill>
                  <a:srgbClr val="000000"/>
                </a:solidFill>
                <a:latin typeface="Arial Narrow" panose="020B0606020202030204" pitchFamily="34" charset="0"/>
              </a:rPr>
              <a:t>dealt in the 2019/20 financial year. This has a direct bearing on labour market stability, economic growth and recovery owing to the nature and volatility of these disputes The settlement rate in these matters were recorded at </a:t>
            </a:r>
            <a:r>
              <a:rPr lang="en-US" sz="1200" b="1" dirty="0">
                <a:solidFill>
                  <a:srgbClr val="000000"/>
                </a:solidFill>
                <a:latin typeface="Arial Narrow" panose="020B0606020202030204" pitchFamily="34" charset="0"/>
              </a:rPr>
              <a:t>53%</a:t>
            </a:r>
            <a:r>
              <a:rPr lang="en-US" sz="1200" dirty="0">
                <a:solidFill>
                  <a:srgbClr val="000000"/>
                </a:solidFill>
                <a:latin typeface="Arial Narrow" panose="020B0606020202030204" pitchFamily="34" charset="0"/>
              </a:rPr>
              <a:t>, which is five percent </a:t>
            </a:r>
            <a:r>
              <a:rPr lang="en-US" sz="1200" b="1" dirty="0">
                <a:solidFill>
                  <a:srgbClr val="000000"/>
                </a:solidFill>
                <a:latin typeface="Arial Narrow" panose="020B0606020202030204" pitchFamily="34" charset="0"/>
              </a:rPr>
              <a:t>(5%) </a:t>
            </a:r>
            <a:r>
              <a:rPr lang="en-US" sz="1200" dirty="0">
                <a:solidFill>
                  <a:srgbClr val="000000"/>
                </a:solidFill>
                <a:latin typeface="Arial Narrow" panose="020B0606020202030204" pitchFamily="34" charset="0"/>
              </a:rPr>
              <a:t>lower than the previous year. </a:t>
            </a:r>
          </a:p>
          <a:p>
            <a:pPr algn="just" defTabSz="914400" eaLnBrk="1" hangingPunct="1">
              <a:lnSpc>
                <a:spcPct val="107000"/>
              </a:lnSpc>
              <a:defRPr/>
            </a:pPr>
            <a:r>
              <a:rPr lang="en-US" sz="1200" dirty="0">
                <a:solidFill>
                  <a:srgbClr val="000000"/>
                </a:solidFill>
                <a:latin typeface="Arial Narrow" panose="020B0606020202030204" pitchFamily="34" charset="0"/>
              </a:rPr>
              <a:t>Of the </a:t>
            </a:r>
            <a:r>
              <a:rPr lang="en-US" sz="1200" b="1" dirty="0">
                <a:solidFill>
                  <a:srgbClr val="000000"/>
                </a:solidFill>
                <a:latin typeface="Arial Narrow" panose="020B0606020202030204" pitchFamily="34" charset="0"/>
              </a:rPr>
              <a:t>121</a:t>
            </a:r>
            <a:r>
              <a:rPr lang="en-US" sz="1200" dirty="0">
                <a:solidFill>
                  <a:srgbClr val="000000"/>
                </a:solidFill>
                <a:latin typeface="Arial Narrow" panose="020B0606020202030204" pitchFamily="34" charset="0"/>
              </a:rPr>
              <a:t> public interest matters dealt with, </a:t>
            </a:r>
            <a:r>
              <a:rPr lang="en-ZA" sz="1200" dirty="0">
                <a:solidFill>
                  <a:srgbClr val="000000"/>
                </a:solidFill>
                <a:latin typeface="Arial Narrow" panose="020B0606020202030204" pitchFamily="34" charset="0"/>
              </a:rPr>
              <a:t>the CCMA settled </a:t>
            </a:r>
            <a:r>
              <a:rPr lang="en-ZA" sz="1200" b="1" dirty="0">
                <a:solidFill>
                  <a:srgbClr val="000000"/>
                </a:solidFill>
                <a:latin typeface="Arial Narrow" panose="020B0606020202030204" pitchFamily="34" charset="0"/>
              </a:rPr>
              <a:t>112 </a:t>
            </a:r>
            <a:r>
              <a:rPr lang="en-ZA" sz="1200" dirty="0">
                <a:solidFill>
                  <a:srgbClr val="000000"/>
                </a:solidFill>
                <a:latin typeface="Arial Narrow" panose="020B0606020202030204" pitchFamily="34" charset="0"/>
              </a:rPr>
              <a:t>public interest matters, resulting in </a:t>
            </a:r>
            <a:r>
              <a:rPr lang="en-ZA" sz="1200" b="1" dirty="0">
                <a:solidFill>
                  <a:srgbClr val="000000"/>
                </a:solidFill>
                <a:latin typeface="Arial Narrow" panose="020B0606020202030204" pitchFamily="34" charset="0"/>
              </a:rPr>
              <a:t>93%</a:t>
            </a:r>
            <a:r>
              <a:rPr lang="en-ZA" sz="1200" dirty="0">
                <a:solidFill>
                  <a:srgbClr val="000000"/>
                </a:solidFill>
                <a:latin typeface="Arial Narrow" panose="020B0606020202030204" pitchFamily="34" charset="0"/>
              </a:rPr>
              <a:t> settlement rate.</a:t>
            </a:r>
            <a:r>
              <a:rPr lang="en-US" sz="1200" dirty="0">
                <a:solidFill>
                  <a:srgbClr val="000000"/>
                </a:solidFill>
                <a:latin typeface="Arial Narrow" panose="020B0606020202030204" pitchFamily="34" charset="0"/>
              </a:rPr>
              <a:t> This is due to the CCMA’s ongoing </a:t>
            </a:r>
            <a:r>
              <a:rPr lang="en-US" sz="1200" dirty="0">
                <a:latin typeface="Arial Narrow" panose="020B0606020202030204" pitchFamily="34" charset="0"/>
              </a:rPr>
              <a:t>proactive</a:t>
            </a:r>
            <a:r>
              <a:rPr lang="en-US" sz="1200" dirty="0">
                <a:solidFill>
                  <a:srgbClr val="000000"/>
                </a:solidFill>
                <a:latin typeface="Arial Narrow" panose="020B0606020202030204" pitchFamily="34" charset="0"/>
              </a:rPr>
              <a:t> monitoring, support and guidance provided to </a:t>
            </a:r>
            <a:r>
              <a:rPr lang="en-US" sz="1200" dirty="0">
                <a:latin typeface="Arial Narrow" panose="020B0606020202030204" pitchFamily="34" charset="0"/>
              </a:rPr>
              <a:t>labour market in respect of Collective Bargaining matters. The CCMA contributed in resolving various high profile disputes: NEHAWU v NHLS; Sugar Milling v FAWU, UASA&amp; AMCU; NUMSA v Gautrain; </a:t>
            </a:r>
            <a:r>
              <a:rPr lang="en-US" sz="1200" dirty="0" err="1">
                <a:latin typeface="Arial Narrow" panose="020B0606020202030204" pitchFamily="34" charset="0"/>
              </a:rPr>
              <a:t>Netcare</a:t>
            </a:r>
            <a:r>
              <a:rPr lang="en-US" sz="1200" dirty="0">
                <a:latin typeface="Arial Narrow" panose="020B0606020202030204" pitchFamily="34" charset="0"/>
              </a:rPr>
              <a:t> Hospitals v HOSPERSA, among others.</a:t>
            </a:r>
          </a:p>
          <a:p>
            <a:pPr algn="just" defTabSz="914400" eaLnBrk="1" hangingPunct="1">
              <a:lnSpc>
                <a:spcPct val="107000"/>
              </a:lnSpc>
              <a:defRPr/>
            </a:pPr>
            <a:r>
              <a:rPr lang="en-US" sz="1200" dirty="0">
                <a:latin typeface="Arial Narrow" panose="020B0606020202030204" pitchFamily="34" charset="0"/>
              </a:rPr>
              <a:t>The </a:t>
            </a:r>
            <a:r>
              <a:rPr lang="en-ZA" sz="1200" dirty="0">
                <a:latin typeface="Arial Narrow" panose="020B0606020202030204" pitchFamily="34" charset="0"/>
              </a:rPr>
              <a:t>CCMA hosted a Bargaining Councils Labour Dialogue to address accreditation matters, strengthening and maintaining stakeholder relationships, identifying and addressing challenges faced by Bargaining Councils.</a:t>
            </a:r>
          </a:p>
          <a:p>
            <a:pPr lvl="1" algn="ctr" defTabSz="914400">
              <a:lnSpc>
                <a:spcPct val="90000"/>
              </a:lnSpc>
              <a:spcAft>
                <a:spcPct val="35000"/>
              </a:spcAft>
              <a:defRPr/>
            </a:pPr>
            <a:endParaRPr lang="en-US" sz="1200" dirty="0">
              <a:latin typeface="Arial Narrow" panose="020B0606020202030204" pitchFamily="34" charset="0"/>
            </a:endParaRPr>
          </a:p>
        </p:txBody>
      </p:sp>
      <p:pic>
        <p:nvPicPr>
          <p:cNvPr id="6"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17" y="1587727"/>
            <a:ext cx="673100" cy="618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reeform 6"/>
          <p:cNvSpPr/>
          <p:nvPr/>
        </p:nvSpPr>
        <p:spPr>
          <a:xfrm>
            <a:off x="5134067" y="1587726"/>
            <a:ext cx="3824195" cy="4668753"/>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 name="connsiteX0" fmla="*/ 3442320 w 3442320"/>
              <a:gd name="connsiteY0" fmla="*/ 747377 h 747377"/>
              <a:gd name="connsiteX1" fmla="*/ 0 w 3442320"/>
              <a:gd name="connsiteY1" fmla="*/ 747377 h 747377"/>
              <a:gd name="connsiteX2" fmla="*/ 8258 w 3442320"/>
              <a:gd name="connsiteY2" fmla="*/ 360000 h 747377"/>
              <a:gd name="connsiteX3" fmla="*/ 0 w 3442320"/>
              <a:gd name="connsiteY3" fmla="*/ 0 h 747377"/>
              <a:gd name="connsiteX4" fmla="*/ 3442320 w 3442320"/>
              <a:gd name="connsiteY4" fmla="*/ 0 h 747377"/>
              <a:gd name="connsiteX5" fmla="*/ 3442320 w 3442320"/>
              <a:gd name="connsiteY5" fmla="*/ 747377 h 7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320" h="747377">
                <a:moveTo>
                  <a:pt x="3442320" y="747377"/>
                </a:moveTo>
                <a:lnTo>
                  <a:pt x="0" y="747377"/>
                </a:lnTo>
                <a:lnTo>
                  <a:pt x="8258" y="360000"/>
                </a:lnTo>
                <a:lnTo>
                  <a:pt x="0" y="0"/>
                </a:lnTo>
                <a:lnTo>
                  <a:pt x="3442320" y="0"/>
                </a:lnTo>
                <a:lnTo>
                  <a:pt x="3442320" y="747377"/>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411818" tIns="40006" rIns="74676" bIns="40005" anchor="ctr"/>
          <a:lstStyle>
            <a:lvl1pPr marL="342900" indent="-342900" defTabSz="466725">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defTabSz="466725">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66725">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457200" indent="-228600" defTabSz="46672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66725">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667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667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667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667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pPr>
            <a:r>
              <a:rPr lang="en-US" sz="1400" b="1" dirty="0">
                <a:latin typeface="Arial Narrow" panose="020B0606020202030204" pitchFamily="34" charset="0"/>
                <a:ea typeface="Calibri" panose="020F0502020204030204" pitchFamily="34" charset="0"/>
                <a:cs typeface="Times New Roman" panose="02020603050405020304" pitchFamily="18" charset="0"/>
              </a:rPr>
              <a:t>Priority 2 </a:t>
            </a:r>
            <a:r>
              <a:rPr lang="en-US" sz="1400" dirty="0">
                <a:latin typeface="Arial Narrow" panose="020B0606020202030204" pitchFamily="34" charset="0"/>
                <a:ea typeface="Calibri" panose="020F0502020204030204" pitchFamily="34" charset="0"/>
                <a:cs typeface="Times New Roman" panose="02020603050405020304" pitchFamily="18" charset="0"/>
              </a:rPr>
              <a:t>contributes towards </a:t>
            </a:r>
            <a:r>
              <a:rPr lang="en-ZA" sz="1400" b="1" dirty="0">
                <a:latin typeface="Arial Narrow" panose="020B0606020202030204" pitchFamily="34" charset="0"/>
                <a:ea typeface="Calibri" panose="020F0502020204030204" pitchFamily="34" charset="0"/>
                <a:cs typeface="Times New Roman" panose="02020603050405020304" pitchFamily="18" charset="0"/>
              </a:rPr>
              <a:t>Outcome3: </a:t>
            </a:r>
            <a:r>
              <a:rPr lang="en-ZA" sz="1400" dirty="0">
                <a:latin typeface="Arial Narrow" panose="020B0606020202030204" pitchFamily="34" charset="0"/>
                <a:ea typeface="Calibri" panose="020F0502020204030204" pitchFamily="34" charset="0"/>
                <a:cs typeface="Times New Roman" panose="02020603050405020304" pitchFamily="18" charset="0"/>
              </a:rPr>
              <a:t>Economy and Employment</a:t>
            </a:r>
          </a:p>
          <a:p>
            <a:pPr algn="just">
              <a:lnSpc>
                <a:spcPct val="107000"/>
              </a:lnSpc>
              <a:spcAft>
                <a:spcPts val="800"/>
              </a:spcAft>
            </a:pPr>
            <a:r>
              <a:rPr lang="en-US" sz="1200" dirty="0">
                <a:latin typeface="Arial Narrow" panose="020B0606020202030204" pitchFamily="34" charset="0"/>
                <a:ea typeface="Calibri" panose="020F0502020204030204" pitchFamily="34" charset="0"/>
                <a:cs typeface="Times New Roman" panose="02020603050405020304" pitchFamily="18" charset="0"/>
              </a:rPr>
              <a:t>The CCMA’s dedicated focus to job-saving has consistently yielded commendable job-saving success. During the 2020/21 financial, a total of </a:t>
            </a:r>
            <a:r>
              <a:rPr lang="en-US" sz="1200" b="1" dirty="0">
                <a:latin typeface="Arial Narrow" panose="020B0606020202030204" pitchFamily="34" charset="0"/>
                <a:ea typeface="Calibri" panose="020F0502020204030204" pitchFamily="34" charset="0"/>
                <a:cs typeface="Times New Roman" panose="02020603050405020304" pitchFamily="18" charset="0"/>
              </a:rPr>
              <a:t>58 165</a:t>
            </a:r>
            <a:r>
              <a:rPr lang="en-US" sz="1200" dirty="0">
                <a:latin typeface="Arial Narrow" panose="020B0606020202030204" pitchFamily="34" charset="0"/>
                <a:ea typeface="Calibri" panose="020F0502020204030204" pitchFamily="34" charset="0"/>
                <a:cs typeface="Times New Roman" panose="02020603050405020304" pitchFamily="18" charset="0"/>
              </a:rPr>
              <a:t> jobs were saved against </a:t>
            </a:r>
            <a:r>
              <a:rPr lang="en-US" sz="1200" b="1" dirty="0">
                <a:latin typeface="Arial Narrow" panose="020B0606020202030204" pitchFamily="34" charset="0"/>
                <a:ea typeface="Calibri" panose="020F0502020204030204" pitchFamily="34" charset="0"/>
                <a:cs typeface="Times New Roman" panose="02020603050405020304" pitchFamily="18" charset="0"/>
              </a:rPr>
              <a:t>138 816 </a:t>
            </a:r>
            <a:r>
              <a:rPr lang="en-US" sz="1200" dirty="0">
                <a:latin typeface="Arial Narrow" panose="020B0606020202030204" pitchFamily="34" charset="0"/>
                <a:ea typeface="Calibri" panose="020F0502020204030204" pitchFamily="34" charset="0"/>
                <a:cs typeface="Times New Roman" panose="02020603050405020304" pitchFamily="18" charset="0"/>
              </a:rPr>
              <a:t>employees likely to be retrenched, which resulted in </a:t>
            </a:r>
            <a:r>
              <a:rPr lang="en-US" sz="1200" b="1" dirty="0">
                <a:latin typeface="Arial Narrow" panose="020B0606020202030204" pitchFamily="34" charset="0"/>
                <a:ea typeface="Calibri" panose="020F0502020204030204" pitchFamily="34" charset="0"/>
                <a:cs typeface="Times New Roman" panose="02020603050405020304" pitchFamily="18" charset="0"/>
              </a:rPr>
              <a:t>42%</a:t>
            </a:r>
            <a:r>
              <a:rPr lang="en-US" sz="1200" dirty="0">
                <a:latin typeface="Arial Narrow" panose="020B0606020202030204" pitchFamily="34" charset="0"/>
                <a:ea typeface="Calibri" panose="020F0502020204030204" pitchFamily="34" charset="0"/>
                <a:cs typeface="Times New Roman" panose="02020603050405020304" pitchFamily="18" charset="0"/>
              </a:rPr>
              <a:t>. Actual retrenchments recorded at </a:t>
            </a:r>
            <a:r>
              <a:rPr lang="en-US" sz="1200" b="1" dirty="0">
                <a:latin typeface="Arial Narrow" panose="020B0606020202030204" pitchFamily="34" charset="0"/>
                <a:ea typeface="Calibri" panose="020F0502020204030204" pitchFamily="34" charset="0"/>
                <a:cs typeface="Times New Roman" panose="02020603050405020304" pitchFamily="18" charset="0"/>
              </a:rPr>
              <a:t>74 747</a:t>
            </a:r>
            <a:r>
              <a:rPr lang="en-US" sz="1200" dirty="0">
                <a:latin typeface="Arial Narrow" panose="020B0606020202030204" pitchFamily="34" charset="0"/>
                <a:ea typeface="Calibri" panose="020F0502020204030204" pitchFamily="34" charset="0"/>
                <a:cs typeface="Times New Roman" panose="02020603050405020304" pitchFamily="18" charset="0"/>
              </a:rPr>
              <a:t>, with highest recorded in Mining </a:t>
            </a:r>
            <a:r>
              <a:rPr lang="en-US" sz="1200" b="1" dirty="0">
                <a:latin typeface="Arial Narrow" panose="020B0606020202030204" pitchFamily="34" charset="0"/>
                <a:ea typeface="Calibri" panose="020F0502020204030204" pitchFamily="34" charset="0"/>
                <a:cs typeface="Times New Roman" panose="02020603050405020304" pitchFamily="18" charset="0"/>
              </a:rPr>
              <a:t>(15 293)</a:t>
            </a:r>
            <a:r>
              <a:rPr lang="en-US" sz="1200" dirty="0">
                <a:latin typeface="Arial Narrow" panose="020B0606020202030204" pitchFamily="34" charset="0"/>
                <a:ea typeface="Calibri" panose="020F0502020204030204" pitchFamily="34" charset="0"/>
                <a:cs typeface="Times New Roman" panose="02020603050405020304" pitchFamily="18" charset="0"/>
              </a:rPr>
              <a:t>, Retail </a:t>
            </a:r>
            <a:r>
              <a:rPr lang="en-US" sz="1200" b="1" dirty="0">
                <a:latin typeface="Arial Narrow" panose="020B0606020202030204" pitchFamily="34" charset="0"/>
                <a:ea typeface="Calibri" panose="020F0502020204030204" pitchFamily="34" charset="0"/>
                <a:cs typeface="Times New Roman" panose="02020603050405020304" pitchFamily="18" charset="0"/>
              </a:rPr>
              <a:t>(8 156</a:t>
            </a:r>
            <a:r>
              <a:rPr lang="en-US" sz="1200" dirty="0">
                <a:latin typeface="Arial Narrow" panose="020B0606020202030204" pitchFamily="34" charset="0"/>
                <a:ea typeface="Calibri" panose="020F0502020204030204" pitchFamily="34" charset="0"/>
                <a:cs typeface="Times New Roman" panose="02020603050405020304" pitchFamily="18" charset="0"/>
              </a:rPr>
              <a:t>) and Metals </a:t>
            </a:r>
            <a:r>
              <a:rPr lang="en-US" sz="1200" b="1" dirty="0">
                <a:latin typeface="Arial Narrow" panose="020B0606020202030204" pitchFamily="34" charset="0"/>
                <a:ea typeface="Calibri" panose="020F0502020204030204" pitchFamily="34" charset="0"/>
                <a:cs typeface="Times New Roman" panose="02020603050405020304" pitchFamily="18" charset="0"/>
              </a:rPr>
              <a:t>(6 330) </a:t>
            </a:r>
            <a:r>
              <a:rPr lang="en-US" sz="1200" dirty="0">
                <a:latin typeface="Arial Narrow" panose="020B0606020202030204" pitchFamily="34" charset="0"/>
                <a:ea typeface="Calibri" panose="020F0502020204030204" pitchFamily="34" charset="0"/>
                <a:cs typeface="Times New Roman" panose="02020603050405020304" pitchFamily="18" charset="0"/>
              </a:rPr>
              <a:t>sectors.</a:t>
            </a:r>
            <a:endParaRPr lang="en-ZA" sz="12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latin typeface="Arial Narrow" panose="020B0606020202030204" pitchFamily="34" charset="0"/>
                <a:ea typeface="Calibri" panose="020F0502020204030204" pitchFamily="34" charset="0"/>
                <a:cs typeface="Times New Roman" panose="02020603050405020304" pitchFamily="18" charset="0"/>
              </a:rPr>
              <a:t>The CCMA recorded its highest number in large-scale retrenchments (Section 189A) referrals at </a:t>
            </a:r>
            <a:r>
              <a:rPr lang="en-US" sz="1200" b="1" dirty="0">
                <a:latin typeface="Arial Narrow" panose="020B0606020202030204" pitchFamily="34" charset="0"/>
                <a:ea typeface="Calibri" panose="020F0502020204030204" pitchFamily="34" charset="0"/>
                <a:cs typeface="Times New Roman" panose="02020603050405020304" pitchFamily="18" charset="0"/>
              </a:rPr>
              <a:t>1 124</a:t>
            </a:r>
            <a:r>
              <a:rPr lang="en-US" sz="1200" dirty="0">
                <a:latin typeface="Arial Narrow" panose="020B0606020202030204" pitchFamily="34" charset="0"/>
                <a:ea typeface="Calibri" panose="020F0502020204030204" pitchFamily="34" charset="0"/>
                <a:cs typeface="Times New Roman" panose="02020603050405020304" pitchFamily="18" charset="0"/>
              </a:rPr>
              <a:t>. The number of small-scale retrenchments recorded at </a:t>
            </a:r>
            <a:r>
              <a:rPr lang="en-US" sz="1200" b="1" dirty="0">
                <a:latin typeface="Arial Narrow" panose="020B0606020202030204" pitchFamily="34" charset="0"/>
                <a:ea typeface="Calibri" panose="020F0502020204030204" pitchFamily="34" charset="0"/>
                <a:cs typeface="Times New Roman" panose="02020603050405020304" pitchFamily="18" charset="0"/>
              </a:rPr>
              <a:t>8 645</a:t>
            </a:r>
            <a:r>
              <a:rPr lang="en-US" sz="1200" dirty="0">
                <a:latin typeface="Arial Narrow" panose="020B0606020202030204" pitchFamily="34" charset="0"/>
                <a:ea typeface="Calibri" panose="020F0502020204030204" pitchFamily="34" charset="0"/>
                <a:cs typeface="Times New Roman" panose="02020603050405020304" pitchFamily="18" charset="0"/>
              </a:rPr>
              <a:t> which is </a:t>
            </a:r>
            <a:r>
              <a:rPr lang="en-US" sz="1200" b="1" dirty="0">
                <a:latin typeface="Arial Narrow" panose="020B0606020202030204" pitchFamily="34" charset="0"/>
                <a:ea typeface="Calibri" panose="020F0502020204030204" pitchFamily="34" charset="0"/>
                <a:cs typeface="Times New Roman" panose="02020603050405020304" pitchFamily="18" charset="0"/>
              </a:rPr>
              <a:t>37.9% </a:t>
            </a:r>
            <a:r>
              <a:rPr lang="en-US" sz="1200" dirty="0">
                <a:latin typeface="Arial Narrow" panose="020B0606020202030204" pitchFamily="34" charset="0"/>
                <a:ea typeface="Calibri" panose="020F0502020204030204" pitchFamily="34" charset="0"/>
                <a:cs typeface="Times New Roman" panose="02020603050405020304" pitchFamily="18" charset="0"/>
              </a:rPr>
              <a:t>increase compared to </a:t>
            </a:r>
            <a:r>
              <a:rPr lang="en-US" sz="1200" b="1" dirty="0">
                <a:latin typeface="Arial Narrow" panose="020B0606020202030204" pitchFamily="34" charset="0"/>
                <a:ea typeface="Calibri" panose="020F0502020204030204" pitchFamily="34" charset="0"/>
                <a:cs typeface="Times New Roman" panose="02020603050405020304" pitchFamily="18" charset="0"/>
              </a:rPr>
              <a:t>6 267 </a:t>
            </a:r>
            <a:r>
              <a:rPr lang="en-US" sz="1200" dirty="0">
                <a:latin typeface="Arial Narrow" panose="020B0606020202030204" pitchFamily="34" charset="0"/>
                <a:ea typeface="Calibri" panose="020F0502020204030204" pitchFamily="34" charset="0"/>
                <a:cs typeface="Times New Roman" panose="02020603050405020304" pitchFamily="18" charset="0"/>
              </a:rPr>
              <a:t>recorded in the 2019/20 financial year.</a:t>
            </a:r>
            <a:endParaRPr lang="en-ZA" sz="1200" dirty="0">
              <a:latin typeface="Arial Narrow" panose="020B0606020202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latin typeface="Arial Narrow" panose="020B0606020202030204" pitchFamily="34" charset="0"/>
                <a:ea typeface="Calibri" panose="020F0502020204030204" pitchFamily="34" charset="0"/>
                <a:cs typeface="Times New Roman" panose="02020603050405020304" pitchFamily="18" charset="0"/>
              </a:rPr>
              <a:t>The CCMA sustained its job-saving efforts by ensuring that partnerships with other institutions such as Productivity SA and Industrial Development Corporation have been maintained.</a:t>
            </a:r>
            <a:endParaRPr lang="en-ZA" sz="1200" dirty="0">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ZA" sz="1200" dirty="0">
                <a:latin typeface="Arial Narrow" panose="020B0606020202030204" pitchFamily="34" charset="0"/>
                <a:ea typeface="Calibri" panose="020F0502020204030204" pitchFamily="34" charset="0"/>
                <a:cs typeface="Times New Roman" panose="02020603050405020304" pitchFamily="18" charset="0"/>
              </a:rPr>
              <a:t> </a:t>
            </a:r>
          </a:p>
        </p:txBody>
      </p:sp>
      <p:pic>
        <p:nvPicPr>
          <p:cNvPr id="8"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5073" y="1414009"/>
            <a:ext cx="6731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00344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686" y="365123"/>
            <a:ext cx="6734628" cy="1325563"/>
          </a:xfrm>
        </p:spPr>
        <p:txBody>
          <a:bodyPr>
            <a:normAutofit/>
          </a:bodyPr>
          <a:lstStyle/>
          <a:p>
            <a:pPr algn="ctr"/>
            <a:r>
              <a:rPr lang="en-US" altLang="en-US" sz="3600" b="1" dirty="0">
                <a:solidFill>
                  <a:srgbClr val="002060"/>
                </a:solidFill>
                <a:latin typeface="Arial Narrow" panose="020B0606020202030204" pitchFamily="34" charset="0"/>
              </a:rPr>
              <a:t>PRIORITY AND PRESIDENTIAL PROJECTS</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pPr/>
              <a:t>31</a:t>
            </a:fld>
            <a:endParaRPr lang="en-ZA" dirty="0"/>
          </a:p>
        </p:txBody>
      </p:sp>
      <p:grpSp>
        <p:nvGrpSpPr>
          <p:cNvPr id="5" name="Group 72"/>
          <p:cNvGrpSpPr>
            <a:grpSpLocks/>
          </p:cNvGrpSpPr>
          <p:nvPr/>
        </p:nvGrpSpPr>
        <p:grpSpPr bwMode="auto">
          <a:xfrm>
            <a:off x="130176" y="1690686"/>
            <a:ext cx="4717595" cy="3349625"/>
            <a:chOff x="1966751" y="1972356"/>
            <a:chExt cx="7146336" cy="4281970"/>
          </a:xfrm>
        </p:grpSpPr>
        <p:cxnSp>
          <p:nvCxnSpPr>
            <p:cNvPr id="6" name="Straight Connector 5"/>
            <p:cNvCxnSpPr/>
            <p:nvPr/>
          </p:nvCxnSpPr>
          <p:spPr>
            <a:xfrm flipV="1">
              <a:off x="5714244" y="4486747"/>
              <a:ext cx="3398843" cy="26380"/>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Oval 6"/>
            <p:cNvSpPr>
              <a:spLocks noChangeArrowheads="1"/>
            </p:cNvSpPr>
            <p:nvPr/>
          </p:nvSpPr>
          <p:spPr bwMode="auto">
            <a:xfrm>
              <a:off x="1966751" y="2189499"/>
              <a:ext cx="3686683" cy="3687364"/>
            </a:xfrm>
            <a:prstGeom prst="ellipse">
              <a:avLst/>
            </a:prstGeom>
            <a:solidFill>
              <a:schemeClr val="bg1">
                <a:lumMod val="95000"/>
              </a:schemeClr>
            </a:solidFill>
            <a:ln w="3175" cap="flat">
              <a:noFill/>
              <a:prstDash val="solid"/>
              <a:miter lim="800000"/>
              <a:headEnd/>
              <a:tailEnd/>
            </a:ln>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p>
          </p:txBody>
        </p:sp>
        <p:sp>
          <p:nvSpPr>
            <p:cNvPr id="8" name="Freeform 12"/>
            <p:cNvSpPr>
              <a:spLocks/>
            </p:cNvSpPr>
            <p:nvPr/>
          </p:nvSpPr>
          <p:spPr bwMode="auto">
            <a:xfrm>
              <a:off x="3768285" y="4716064"/>
              <a:ext cx="1411962" cy="1538262"/>
            </a:xfrm>
            <a:custGeom>
              <a:avLst/>
              <a:gdLst>
                <a:gd name="T0" fmla="*/ 0 w 310"/>
                <a:gd name="T1" fmla="*/ 28 h 338"/>
                <a:gd name="T2" fmla="*/ 1 w 310"/>
                <a:gd name="T3" fmla="*/ 328 h 338"/>
                <a:gd name="T4" fmla="*/ 310 w 310"/>
                <a:gd name="T5" fmla="*/ 215 h 338"/>
                <a:gd name="T6" fmla="*/ 273 w 310"/>
                <a:gd name="T7" fmla="*/ 96 h 338"/>
                <a:gd name="T8" fmla="*/ 175 w 310"/>
                <a:gd name="T9" fmla="*/ 20 h 338"/>
                <a:gd name="T10" fmla="*/ 105 w 310"/>
                <a:gd name="T11" fmla="*/ 0 h 338"/>
                <a:gd name="T12" fmla="*/ 0 w 310"/>
                <a:gd name="T13" fmla="*/ 28 h 338"/>
              </a:gdLst>
              <a:ahLst/>
              <a:cxnLst>
                <a:cxn ang="0">
                  <a:pos x="T0" y="T1"/>
                </a:cxn>
                <a:cxn ang="0">
                  <a:pos x="T2" y="T3"/>
                </a:cxn>
                <a:cxn ang="0">
                  <a:pos x="T4" y="T5"/>
                </a:cxn>
                <a:cxn ang="0">
                  <a:pos x="T6" y="T7"/>
                </a:cxn>
                <a:cxn ang="0">
                  <a:pos x="T8" y="T9"/>
                </a:cxn>
                <a:cxn ang="0">
                  <a:pos x="T10" y="T11"/>
                </a:cxn>
                <a:cxn ang="0">
                  <a:pos x="T12" y="T13"/>
                </a:cxn>
              </a:cxnLst>
              <a:rect l="0" t="0" r="r" b="b"/>
              <a:pathLst>
                <a:path w="310" h="338">
                  <a:moveTo>
                    <a:pt x="0" y="28"/>
                  </a:moveTo>
                  <a:cubicBezTo>
                    <a:pt x="1" y="328"/>
                    <a:pt x="1" y="328"/>
                    <a:pt x="1" y="328"/>
                  </a:cubicBezTo>
                  <a:cubicBezTo>
                    <a:pt x="1" y="328"/>
                    <a:pt x="174" y="338"/>
                    <a:pt x="310" y="215"/>
                  </a:cubicBezTo>
                  <a:cubicBezTo>
                    <a:pt x="273" y="96"/>
                    <a:pt x="273" y="96"/>
                    <a:pt x="273" y="96"/>
                  </a:cubicBezTo>
                  <a:cubicBezTo>
                    <a:pt x="175" y="20"/>
                    <a:pt x="175" y="20"/>
                    <a:pt x="175" y="20"/>
                  </a:cubicBezTo>
                  <a:cubicBezTo>
                    <a:pt x="105" y="0"/>
                    <a:pt x="105" y="0"/>
                    <a:pt x="105" y="0"/>
                  </a:cubicBezTo>
                  <a:lnTo>
                    <a:pt x="0" y="28"/>
                  </a:lnTo>
                  <a:close/>
                </a:path>
              </a:pathLst>
            </a:custGeom>
            <a:solidFill>
              <a:schemeClr val="accent2"/>
            </a:solidFill>
            <a:ln w="3175" cap="flat">
              <a:noFill/>
              <a:prstDash val="solid"/>
              <a:miter lim="800000"/>
              <a:headEnd/>
              <a:tailEnd/>
            </a:ln>
            <a:effectLst>
              <a:outerShdw blurRad="38100" dist="25400" dir="5400000" algn="ctr" rotWithShape="0">
                <a:srgbClr val="000000">
                  <a:alpha val="20000"/>
                </a:srgbClr>
              </a:outerShdw>
            </a:effec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p>
          </p:txBody>
        </p:sp>
        <p:sp>
          <p:nvSpPr>
            <p:cNvPr id="9" name="Freeform 13"/>
            <p:cNvSpPr>
              <a:spLocks/>
            </p:cNvSpPr>
            <p:nvPr/>
          </p:nvSpPr>
          <p:spPr bwMode="auto">
            <a:xfrm>
              <a:off x="4370697" y="3425385"/>
              <a:ext cx="1811035" cy="1773669"/>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chemeClr val="bg1">
                <a:lumMod val="75000"/>
              </a:schemeClr>
            </a:solidFill>
            <a:ln w="3175" cap="flat">
              <a:noFill/>
              <a:prstDash val="solid"/>
              <a:miter lim="800000"/>
              <a:headEnd/>
              <a:tailEnd/>
            </a:ln>
            <a:effectLst>
              <a:outerShdw blurRad="38100" dist="25400" dir="5400000" algn="ctr" rotWithShape="0">
                <a:srgbClr val="000000">
                  <a:alpha val="20000"/>
                </a:srgbClr>
              </a:outerShdw>
            </a:effec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100" dirty="0"/>
                <a:t>1</a:t>
              </a:r>
            </a:p>
          </p:txBody>
        </p:sp>
        <p:grpSp>
          <p:nvGrpSpPr>
            <p:cNvPr id="10" name="Group 82"/>
            <p:cNvGrpSpPr>
              <a:grpSpLocks/>
            </p:cNvGrpSpPr>
            <p:nvPr/>
          </p:nvGrpSpPr>
          <p:grpSpPr bwMode="auto">
            <a:xfrm>
              <a:off x="2844592" y="3067595"/>
              <a:ext cx="1930480" cy="1930479"/>
              <a:chOff x="1497013" y="3295650"/>
              <a:chExt cx="1595438" cy="1595437"/>
            </a:xfrm>
          </p:grpSpPr>
          <p:sp>
            <p:nvSpPr>
              <p:cNvPr id="17" name="Oval 16"/>
              <p:cNvSpPr>
                <a:spLocks noChangeArrowheads="1"/>
              </p:cNvSpPr>
              <p:nvPr/>
            </p:nvSpPr>
            <p:spPr bwMode="auto">
              <a:xfrm>
                <a:off x="1497114" y="3296162"/>
                <a:ext cx="1595668" cy="1594984"/>
              </a:xfrm>
              <a:prstGeom prst="ellipse">
                <a:avLst/>
              </a:prstGeom>
              <a:solidFill>
                <a:schemeClr val="bg1"/>
              </a:solidFill>
              <a:ln w="3175" cap="flat">
                <a:noFill/>
                <a:prstDash val="solid"/>
                <a:miter lim="800000"/>
                <a:headEnd/>
                <a:tailEnd/>
              </a:ln>
              <a:effectLst>
                <a:outerShdw blurRad="38100" dist="25400" dir="5400000" algn="ctr" rotWithShape="0">
                  <a:srgbClr val="000000">
                    <a:alpha val="20000"/>
                  </a:srgbClr>
                </a:outerShdw>
              </a:effec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p>
            </p:txBody>
          </p:sp>
          <p:sp>
            <p:nvSpPr>
              <p:cNvPr id="18" name="Oval 17"/>
              <p:cNvSpPr>
                <a:spLocks noChangeArrowheads="1"/>
              </p:cNvSpPr>
              <p:nvPr/>
            </p:nvSpPr>
            <p:spPr bwMode="auto">
              <a:xfrm>
                <a:off x="1625898" y="3425305"/>
                <a:ext cx="1338099" cy="1336699"/>
              </a:xfrm>
              <a:prstGeom prst="ellipse">
                <a:avLst/>
              </a:prstGeom>
              <a:solidFill>
                <a:srgbClr val="AAAAAA"/>
              </a:solidFill>
              <a:ln w="3175" cap="flat">
                <a:noFill/>
                <a:prstDash val="solid"/>
                <a:miter lim="800000"/>
                <a:headEnd/>
                <a:tailEnd/>
              </a:ln>
              <a:effectLst>
                <a:outerShdw blurRad="38100" dist="25400" dir="5400000" algn="ctr" rotWithShape="0">
                  <a:srgbClr val="000000">
                    <a:alpha val="20000"/>
                  </a:srgbClr>
                </a:outerShdw>
              </a:effec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p>
            </p:txBody>
          </p:sp>
          <p:sp>
            <p:nvSpPr>
              <p:cNvPr id="19" name="Oval 18"/>
              <p:cNvSpPr>
                <a:spLocks noChangeArrowheads="1"/>
              </p:cNvSpPr>
              <p:nvPr/>
            </p:nvSpPr>
            <p:spPr bwMode="auto">
              <a:xfrm>
                <a:off x="1732695" y="3532643"/>
                <a:ext cx="1124506" cy="1122022"/>
              </a:xfrm>
              <a:prstGeom prst="ellipse">
                <a:avLst/>
              </a:prstGeom>
              <a:solidFill>
                <a:schemeClr val="bg1"/>
              </a:solidFill>
              <a:ln w="3175" cap="flat">
                <a:noFill/>
                <a:prstDash val="solid"/>
                <a:miter lim="800000"/>
                <a:headEnd/>
                <a:tailEnd/>
              </a:ln>
              <a:effectLst>
                <a:outerShdw blurRad="38100" dist="25400" dir="5400000" algn="ctr" rotWithShape="0">
                  <a:srgbClr val="000000">
                    <a:alpha val="20000"/>
                  </a:srgbClr>
                </a:outerShdw>
              </a:effectLst>
            </p:spPr>
            <p:txBody>
              <a:bodyPr lIns="68580" tIns="34290" rIns="68580" bIns="3429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900" dirty="0"/>
              </a:p>
            </p:txBody>
          </p:sp>
        </p:grpSp>
        <p:sp>
          <p:nvSpPr>
            <p:cNvPr id="11" name="TextBox 128"/>
            <p:cNvSpPr txBox="1">
              <a:spLocks noChangeArrowheads="1"/>
            </p:cNvSpPr>
            <p:nvPr/>
          </p:nvSpPr>
          <p:spPr bwMode="auto">
            <a:xfrm>
              <a:off x="4875831" y="3443085"/>
              <a:ext cx="993205" cy="157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endParaRPr lang="en-US" altLang="en-US" sz="800" b="1"/>
            </a:p>
          </p:txBody>
        </p:sp>
        <p:sp>
          <p:nvSpPr>
            <p:cNvPr id="12" name="TextBox 133"/>
            <p:cNvSpPr txBox="1">
              <a:spLocks noChangeArrowheads="1"/>
            </p:cNvSpPr>
            <p:nvPr/>
          </p:nvSpPr>
          <p:spPr bwMode="auto">
            <a:xfrm>
              <a:off x="4875831" y="3658569"/>
              <a:ext cx="1008430" cy="1062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900" b="1" dirty="0"/>
                <a:t>CCMA CONTRIBUTION – TERS</a:t>
              </a:r>
            </a:p>
            <a:p>
              <a:pPr algn="ctr" defTabSz="914400" eaLnBrk="1" hangingPunct="1">
                <a:spcBef>
                  <a:spcPct val="0"/>
                </a:spcBef>
                <a:buFontTx/>
                <a:buNone/>
              </a:pPr>
              <a:r>
                <a:rPr lang="en-US" altLang="en-US" sz="900" b="1" dirty="0"/>
                <a:t>&amp; CCMA/BUSA WEBTOOL</a:t>
              </a:r>
            </a:p>
          </p:txBody>
        </p:sp>
        <p:sp>
          <p:nvSpPr>
            <p:cNvPr id="13" name="TextBox 105"/>
            <p:cNvSpPr txBox="1">
              <a:spLocks noChangeArrowheads="1"/>
            </p:cNvSpPr>
            <p:nvPr/>
          </p:nvSpPr>
          <p:spPr bwMode="auto">
            <a:xfrm>
              <a:off x="3851488" y="1972356"/>
              <a:ext cx="993205" cy="177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900">
                  <a:solidFill>
                    <a:schemeClr val="bg1"/>
                  </a:solidFill>
                </a:rPr>
                <a:t>01</a:t>
              </a:r>
            </a:p>
          </p:txBody>
        </p:sp>
        <p:grpSp>
          <p:nvGrpSpPr>
            <p:cNvPr id="14" name="Group 13"/>
            <p:cNvGrpSpPr/>
            <p:nvPr/>
          </p:nvGrpSpPr>
          <p:grpSpPr>
            <a:xfrm>
              <a:off x="3486710" y="3711635"/>
              <a:ext cx="642400" cy="642400"/>
              <a:chOff x="7613650" y="1387475"/>
              <a:chExt cx="284163" cy="284163"/>
            </a:xfrm>
            <a:solidFill>
              <a:srgbClr val="AAAAAA"/>
            </a:solidFill>
            <a:effectLst>
              <a:outerShdw blurRad="38100" dist="25400" dir="5400000" algn="ctr" rotWithShape="0">
                <a:srgbClr val="000000">
                  <a:alpha val="20000"/>
                </a:srgbClr>
              </a:outerShdw>
            </a:effectLst>
          </p:grpSpPr>
          <p:sp>
            <p:nvSpPr>
              <p:cNvPr id="15" name="Freeform 4359"/>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p:spPr>
            <p:txBody>
              <a:bodyPr lIns="68580" tIns="34290" rIns="68580" bIns="34290"/>
              <a:lstStyle/>
              <a:p>
                <a:pPr>
                  <a:defRPr/>
                </a:pPr>
                <a:endParaRPr lang="en-US" sz="900" dirty="0"/>
              </a:p>
            </p:txBody>
          </p:sp>
          <p:sp>
            <p:nvSpPr>
              <p:cNvPr id="16" name="Freeform 4360"/>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p:spPr>
            <p:txBody>
              <a:bodyPr lIns="68580" tIns="34290" rIns="68580" bIns="34290"/>
              <a:lstStyle/>
              <a:p>
                <a:pPr>
                  <a:defRPr/>
                </a:pPr>
                <a:endParaRPr lang="en-US" sz="900" dirty="0"/>
              </a:p>
            </p:txBody>
          </p:sp>
        </p:grpSp>
      </p:grpSp>
      <p:sp>
        <p:nvSpPr>
          <p:cNvPr id="22" name="TextBox 133"/>
          <p:cNvSpPr txBox="1">
            <a:spLocks noChangeArrowheads="1"/>
          </p:cNvSpPr>
          <p:nvPr/>
        </p:nvSpPr>
        <p:spPr bwMode="auto">
          <a:xfrm>
            <a:off x="1341352" y="4247008"/>
            <a:ext cx="723562"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prstDash val="dash"/>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914400" eaLnBrk="1" hangingPunct="1">
              <a:spcBef>
                <a:spcPct val="0"/>
              </a:spcBef>
              <a:buFontTx/>
              <a:buNone/>
            </a:pPr>
            <a:r>
              <a:rPr lang="en-US" altLang="en-US" sz="900" b="1" dirty="0"/>
              <a:t>Government's Youth Empowerment</a:t>
            </a:r>
          </a:p>
        </p:txBody>
      </p:sp>
      <p:cxnSp>
        <p:nvCxnSpPr>
          <p:cNvPr id="23" name="Straight Connector 22"/>
          <p:cNvCxnSpPr/>
          <p:nvPr/>
        </p:nvCxnSpPr>
        <p:spPr bwMode="auto">
          <a:xfrm>
            <a:off x="2207242" y="4615993"/>
            <a:ext cx="434828" cy="315214"/>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TextBox 185"/>
          <p:cNvSpPr txBox="1"/>
          <p:nvPr/>
        </p:nvSpPr>
        <p:spPr>
          <a:xfrm>
            <a:off x="4957781" y="1637875"/>
            <a:ext cx="3780291" cy="3831818"/>
          </a:xfrm>
          <a:prstGeom prst="rect">
            <a:avLst/>
          </a:prstGeom>
          <a:noFill/>
          <a:ln w="6350">
            <a:noFill/>
            <a:prstDash val="dash"/>
          </a:ln>
        </p:spPr>
        <p:txBody>
          <a:bodyPr wrap="square"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indent="-128588" algn="just">
              <a:buFont typeface="Arial" panose="020B0604020202020204" pitchFamily="34" charset="0"/>
              <a:buChar char="•"/>
              <a:defRPr/>
            </a:pPr>
            <a:r>
              <a:rPr lang="en-US" sz="1300" dirty="0">
                <a:latin typeface="Arial Narrow" panose="020B0606020202030204" pitchFamily="34" charset="0"/>
              </a:rPr>
              <a:t>The Single Adjudication Committee (SAC) comprising of the CCMA, Productivity SA, DTIC and the UIF convened on weekly basis to consider TERS application</a:t>
            </a:r>
            <a:r>
              <a:rPr lang="en-US" sz="1300" b="1" dirty="0">
                <a:latin typeface="Arial Narrow" panose="020B0606020202030204" pitchFamily="34" charset="0"/>
              </a:rPr>
              <a:t>.</a:t>
            </a:r>
          </a:p>
          <a:p>
            <a:pPr marL="128588" indent="-128588" algn="just">
              <a:buFont typeface="Arial" panose="020B0604020202020204" pitchFamily="34" charset="0"/>
              <a:buChar char="•"/>
              <a:defRPr/>
            </a:pPr>
            <a:r>
              <a:rPr lang="en-ZA" sz="1300" dirty="0">
                <a:latin typeface="Arial Narrow" panose="020B0606020202030204" pitchFamily="34" charset="0"/>
                <a:ea typeface="MS Mincho"/>
                <a:cs typeface="Times New Roman" panose="02020603050405020304" pitchFamily="18" charset="0"/>
              </a:rPr>
              <a:t>During the 2020/21 financial year, the CCMA received a total of </a:t>
            </a:r>
            <a:r>
              <a:rPr lang="en-ZA" sz="1300" b="1" dirty="0">
                <a:latin typeface="Arial Narrow" panose="020B0606020202030204" pitchFamily="34" charset="0"/>
                <a:ea typeface="MS Mincho"/>
                <a:cs typeface="Times New Roman" panose="02020603050405020304" pitchFamily="18" charset="0"/>
              </a:rPr>
              <a:t>121</a:t>
            </a:r>
            <a:r>
              <a:rPr lang="en-ZA" sz="1300" dirty="0">
                <a:latin typeface="Arial Narrow" panose="020B0606020202030204" pitchFamily="34" charset="0"/>
                <a:ea typeface="MS Mincho"/>
                <a:cs typeface="Times New Roman" panose="02020603050405020304" pitchFamily="18" charset="0"/>
              </a:rPr>
              <a:t> TERS applications.</a:t>
            </a:r>
          </a:p>
          <a:p>
            <a:pPr marL="128588" indent="-128588" algn="just">
              <a:buFont typeface="Arial" panose="020B0604020202020204" pitchFamily="34" charset="0"/>
              <a:buChar char="•"/>
              <a:defRPr/>
            </a:pPr>
            <a:r>
              <a:rPr lang="en-ZA" sz="1300" dirty="0">
                <a:latin typeface="Arial Narrow" panose="020B0606020202030204" pitchFamily="34" charset="0"/>
                <a:ea typeface="MS Mincho"/>
                <a:cs typeface="Times New Roman" panose="02020603050405020304" pitchFamily="18" charset="0"/>
              </a:rPr>
              <a:t>The SAC considered 88 TERS applications.</a:t>
            </a:r>
          </a:p>
          <a:p>
            <a:pPr marL="128588" indent="-128588" algn="just">
              <a:buFont typeface="Arial" panose="020B0604020202020204" pitchFamily="34" charset="0"/>
              <a:buChar char="•"/>
              <a:defRPr/>
            </a:pPr>
            <a:r>
              <a:rPr lang="en-ZA" sz="1300" dirty="0">
                <a:latin typeface="Arial Narrow" panose="020B0606020202030204" pitchFamily="34" charset="0"/>
                <a:ea typeface="MS Mincho"/>
                <a:cs typeface="Times New Roman" panose="02020603050405020304" pitchFamily="18" charset="0"/>
              </a:rPr>
              <a:t>A total of </a:t>
            </a:r>
            <a:r>
              <a:rPr lang="en-ZA" sz="1300" b="1" dirty="0">
                <a:latin typeface="Arial Narrow" panose="020B0606020202030204" pitchFamily="34" charset="0"/>
                <a:ea typeface="MS Mincho"/>
                <a:cs typeface="Times New Roman" panose="02020603050405020304" pitchFamily="18" charset="0"/>
              </a:rPr>
              <a:t>22</a:t>
            </a:r>
            <a:r>
              <a:rPr lang="en-ZA" sz="1300" dirty="0">
                <a:latin typeface="Arial Narrow" panose="020B0606020202030204" pitchFamily="34" charset="0"/>
                <a:ea typeface="MS Mincho"/>
                <a:cs typeface="Times New Roman" panose="02020603050405020304" pitchFamily="18" charset="0"/>
              </a:rPr>
              <a:t> applications were recommended, </a:t>
            </a:r>
            <a:r>
              <a:rPr lang="en-ZA" sz="1300" b="1" dirty="0">
                <a:latin typeface="Arial Narrow" panose="020B0606020202030204" pitchFamily="34" charset="0"/>
                <a:ea typeface="MS Mincho"/>
                <a:cs typeface="Times New Roman" panose="02020603050405020304" pitchFamily="18" charset="0"/>
              </a:rPr>
              <a:t>33</a:t>
            </a:r>
            <a:r>
              <a:rPr lang="en-ZA" sz="1300" dirty="0">
                <a:latin typeface="Arial Narrow" panose="020B0606020202030204" pitchFamily="34" charset="0"/>
                <a:ea typeface="MS Mincho"/>
                <a:cs typeface="Times New Roman" panose="02020603050405020304" pitchFamily="18" charset="0"/>
              </a:rPr>
              <a:t> were defective or withdrawn, whilst </a:t>
            </a:r>
            <a:r>
              <a:rPr lang="en-ZA" sz="1300" b="1" dirty="0">
                <a:latin typeface="Arial Narrow" panose="020B0606020202030204" pitchFamily="34" charset="0"/>
                <a:ea typeface="MS Mincho"/>
                <a:cs typeface="Times New Roman" panose="02020603050405020304" pitchFamily="18" charset="0"/>
              </a:rPr>
              <a:t>11</a:t>
            </a:r>
            <a:r>
              <a:rPr lang="en-ZA" sz="1300" dirty="0">
                <a:latin typeface="Arial Narrow" panose="020B0606020202030204" pitchFamily="34" charset="0"/>
                <a:ea typeface="MS Mincho"/>
                <a:cs typeface="Times New Roman" panose="02020603050405020304" pitchFamily="18" charset="0"/>
              </a:rPr>
              <a:t> were still awaiting UIF declarations at the end of the financial year.</a:t>
            </a:r>
          </a:p>
          <a:p>
            <a:pPr marL="128588" indent="-128588" algn="just">
              <a:buFont typeface="Arial" panose="020B0604020202020204" pitchFamily="34" charset="0"/>
              <a:buChar char="•"/>
              <a:defRPr/>
            </a:pPr>
            <a:r>
              <a:rPr lang="en-ZA" sz="1300" dirty="0">
                <a:latin typeface="Arial Narrow" panose="020B0606020202030204" pitchFamily="34" charset="0"/>
                <a:ea typeface="MS Mincho"/>
                <a:cs typeface="Times New Roman" panose="02020603050405020304" pitchFamily="18" charset="0"/>
              </a:rPr>
              <a:t>A total number of </a:t>
            </a:r>
            <a:r>
              <a:rPr lang="en-ZA" sz="1300" b="1" dirty="0">
                <a:latin typeface="Arial Narrow" panose="020B0606020202030204" pitchFamily="34" charset="0"/>
                <a:ea typeface="MS Mincho"/>
                <a:cs typeface="Times New Roman" panose="02020603050405020304" pitchFamily="18" charset="0"/>
              </a:rPr>
              <a:t>3 531 </a:t>
            </a:r>
            <a:r>
              <a:rPr lang="en-ZA" sz="1300" dirty="0">
                <a:latin typeface="Arial Narrow" panose="020B0606020202030204" pitchFamily="34" charset="0"/>
                <a:ea typeface="MS Mincho"/>
                <a:cs typeface="Times New Roman" panose="02020603050405020304" pitchFamily="18" charset="0"/>
              </a:rPr>
              <a:t>employees were due to benefit from TERS.</a:t>
            </a:r>
          </a:p>
          <a:p>
            <a:pPr marL="128588" indent="-128588" algn="just">
              <a:buFont typeface="Arial" panose="020B0604020202020204" pitchFamily="34" charset="0"/>
              <a:buChar char="•"/>
              <a:defRPr/>
            </a:pPr>
            <a:r>
              <a:rPr lang="en-US" sz="1300" dirty="0">
                <a:latin typeface="Arial Narrow" panose="020B0606020202030204" pitchFamily="34" charset="0"/>
              </a:rPr>
              <a:t>The total funding allocated for the recommended applications is </a:t>
            </a:r>
            <a:r>
              <a:rPr lang="en-US" sz="1300" b="1" dirty="0">
                <a:latin typeface="Arial Narrow" panose="020B0606020202030204" pitchFamily="34" charset="0"/>
              </a:rPr>
              <a:t>R166 134 088 </a:t>
            </a:r>
            <a:r>
              <a:rPr lang="en-US" sz="1300" dirty="0">
                <a:latin typeface="Arial Narrow" panose="020B0606020202030204" pitchFamily="34" charset="0"/>
              </a:rPr>
              <a:t>as at the end of the 2020/21 financial year.</a:t>
            </a:r>
            <a:endParaRPr lang="en-ZA" sz="1300" dirty="0">
              <a:latin typeface="Arial Narrow" panose="020B0606020202030204" pitchFamily="34" charset="0"/>
              <a:ea typeface="MS Mincho"/>
              <a:cs typeface="Times New Roman" panose="02020603050405020304" pitchFamily="18" charset="0"/>
            </a:endParaRPr>
          </a:p>
          <a:p>
            <a:pPr marL="128588" indent="-128588" algn="just">
              <a:buFont typeface="Arial" panose="020B0604020202020204" pitchFamily="34" charset="0"/>
              <a:buChar char="•"/>
              <a:defRPr/>
            </a:pPr>
            <a:r>
              <a:rPr lang="en-ZA" sz="1300" dirty="0">
                <a:latin typeface="Arial Narrow" panose="020B0606020202030204" pitchFamily="34" charset="0"/>
                <a:cs typeface="Times New Roman" panose="02020603050405020304" pitchFamily="18" charset="0"/>
              </a:rPr>
              <a:t>The joint BUSA-CCMA Web Tool has up-to-date information including the CCMA information sheets.</a:t>
            </a:r>
            <a:endParaRPr lang="en-US" sz="1300" dirty="0">
              <a:latin typeface="Arial Narrow" panose="020B0606020202030204" pitchFamily="34" charset="0"/>
            </a:endParaRPr>
          </a:p>
          <a:p>
            <a:pPr algn="just">
              <a:defRPr/>
            </a:pPr>
            <a:endParaRPr lang="en-US" sz="1300" dirty="0">
              <a:latin typeface="Arial Narrow" panose="020B0606020202030204" pitchFamily="34" charset="0"/>
            </a:endParaRPr>
          </a:p>
          <a:p>
            <a:pPr marL="128588" indent="-128588" algn="just">
              <a:buFont typeface="Arial" panose="020B0604020202020204" pitchFamily="34" charset="0"/>
              <a:buChar char="•"/>
              <a:defRPr/>
            </a:pPr>
            <a:endParaRPr lang="en-US" sz="1000" dirty="0">
              <a:latin typeface="Arial Narrow" panose="020B0606020202030204" pitchFamily="34" charset="0"/>
            </a:endParaRPr>
          </a:p>
          <a:p>
            <a:pPr marL="128588" indent="-128588">
              <a:buFont typeface="Arial" panose="020B0604020202020204" pitchFamily="34" charset="0"/>
              <a:buChar char="•"/>
              <a:defRPr/>
            </a:pPr>
            <a:endParaRPr lang="en-US" sz="900" dirty="0"/>
          </a:p>
          <a:p>
            <a:pPr marL="128588" indent="-128588">
              <a:buFont typeface="Arial" panose="020B0604020202020204" pitchFamily="34" charset="0"/>
              <a:buChar char="•"/>
              <a:defRPr/>
            </a:pPr>
            <a:endParaRPr lang="en-US" sz="900" dirty="0"/>
          </a:p>
        </p:txBody>
      </p:sp>
      <p:sp>
        <p:nvSpPr>
          <p:cNvPr id="27" name="TextBox 2"/>
          <p:cNvSpPr txBox="1">
            <a:spLocks noChangeArrowheads="1"/>
          </p:cNvSpPr>
          <p:nvPr/>
        </p:nvSpPr>
        <p:spPr bwMode="auto">
          <a:xfrm>
            <a:off x="1266606" y="4987771"/>
            <a:ext cx="5989600"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pPr>
            <a:r>
              <a:rPr lang="en-ZA" altLang="en-US" sz="1300" dirty="0">
                <a:latin typeface="Arial Narrow" panose="020B0606020202030204" pitchFamily="34" charset="0"/>
              </a:rPr>
              <a:t>The CCMA Youth in Labour Think tank was conceptualised in line with the Government’s Youth Development Policy which informed by the NDP 2030.</a:t>
            </a:r>
          </a:p>
          <a:p>
            <a:pPr algn="just">
              <a:spcBef>
                <a:spcPct val="0"/>
              </a:spcBef>
            </a:pPr>
            <a:r>
              <a:rPr lang="en-ZA" altLang="en-US" sz="1300" dirty="0">
                <a:latin typeface="Arial Narrow" panose="020B0606020202030204" pitchFamily="34" charset="0"/>
              </a:rPr>
              <a:t>The platform provides youth in the labour market (Scholars/Researchers/Academics/Professionals) to share experiences and challenges.</a:t>
            </a:r>
          </a:p>
          <a:p>
            <a:pPr algn="just">
              <a:spcBef>
                <a:spcPct val="0"/>
              </a:spcBef>
            </a:pPr>
            <a:r>
              <a:rPr lang="en-ZA" altLang="en-US" sz="1300" dirty="0">
                <a:latin typeface="Arial Narrow" panose="020B0606020202030204" pitchFamily="34" charset="0"/>
              </a:rPr>
              <a:t>This Think Tank forms part of Community Social Responsibility initiatives which the CCMA conduct on a regular basis.</a:t>
            </a:r>
          </a:p>
        </p:txBody>
      </p:sp>
    </p:spTree>
    <p:extLst>
      <p:ext uri="{BB962C8B-B14F-4D97-AF65-F5344CB8AC3E}">
        <p14:creationId xmlns:p14="http://schemas.microsoft.com/office/powerpoint/2010/main" xmlns="" val="179241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837" y="168941"/>
            <a:ext cx="6778172" cy="960438"/>
          </a:xfrm>
        </p:spPr>
        <p:txBody>
          <a:bodyPr>
            <a:normAutofit/>
          </a:bodyPr>
          <a:lstStyle/>
          <a:p>
            <a:pPr algn="ctr"/>
            <a:r>
              <a:rPr lang="en-US" altLang="en-US" sz="3600" b="1" dirty="0">
                <a:solidFill>
                  <a:srgbClr val="002060"/>
                </a:solidFill>
                <a:latin typeface="Arial Narrow" panose="020B0606020202030204" pitchFamily="34" charset="0"/>
              </a:rPr>
              <a:t>GOVERNANCE</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pPr/>
              <a:t>32</a:t>
            </a:fld>
            <a:endParaRPr lang="en-ZA" dirty="0"/>
          </a:p>
        </p:txBody>
      </p:sp>
      <p:sp>
        <p:nvSpPr>
          <p:cNvPr id="5" name="Content Placeholder 4"/>
          <p:cNvSpPr>
            <a:spLocks noGrp="1"/>
          </p:cNvSpPr>
          <p:nvPr>
            <p:ph idx="1"/>
          </p:nvPr>
        </p:nvSpPr>
        <p:spPr>
          <a:xfrm>
            <a:off x="2711517" y="1494503"/>
            <a:ext cx="6200254" cy="4761978"/>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 name="connsiteX0" fmla="*/ 3457587 w 3457587"/>
              <a:gd name="connsiteY0" fmla="*/ 747377 h 747377"/>
              <a:gd name="connsiteX1" fmla="*/ 15267 w 3457587"/>
              <a:gd name="connsiteY1" fmla="*/ 747377 h 747377"/>
              <a:gd name="connsiteX2" fmla="*/ 0 w 3457587"/>
              <a:gd name="connsiteY2" fmla="*/ 345495 h 747377"/>
              <a:gd name="connsiteX3" fmla="*/ 15267 w 3457587"/>
              <a:gd name="connsiteY3" fmla="*/ 0 h 747377"/>
              <a:gd name="connsiteX4" fmla="*/ 3457587 w 3457587"/>
              <a:gd name="connsiteY4" fmla="*/ 0 h 747377"/>
              <a:gd name="connsiteX5" fmla="*/ 3457587 w 3457587"/>
              <a:gd name="connsiteY5" fmla="*/ 747377 h 747377"/>
              <a:gd name="connsiteX0" fmla="*/ 3442320 w 3442320"/>
              <a:gd name="connsiteY0" fmla="*/ 747377 h 747377"/>
              <a:gd name="connsiteX1" fmla="*/ 0 w 3442320"/>
              <a:gd name="connsiteY1" fmla="*/ 747377 h 747377"/>
              <a:gd name="connsiteX2" fmla="*/ 4213 w 3442320"/>
              <a:gd name="connsiteY2" fmla="*/ 342362 h 747377"/>
              <a:gd name="connsiteX3" fmla="*/ 0 w 3442320"/>
              <a:gd name="connsiteY3" fmla="*/ 0 h 747377"/>
              <a:gd name="connsiteX4" fmla="*/ 3442320 w 3442320"/>
              <a:gd name="connsiteY4" fmla="*/ 0 h 747377"/>
              <a:gd name="connsiteX5" fmla="*/ 3442320 w 3442320"/>
              <a:gd name="connsiteY5" fmla="*/ 747377 h 7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320" h="747377">
                <a:moveTo>
                  <a:pt x="3442320" y="747377"/>
                </a:moveTo>
                <a:lnTo>
                  <a:pt x="0" y="747377"/>
                </a:lnTo>
                <a:cubicBezTo>
                  <a:pt x="1404" y="612372"/>
                  <a:pt x="2809" y="477367"/>
                  <a:pt x="4213" y="342362"/>
                </a:cubicBezTo>
                <a:cubicBezTo>
                  <a:pt x="2809" y="228241"/>
                  <a:pt x="1404" y="114121"/>
                  <a:pt x="0" y="0"/>
                </a:cubicBezTo>
                <a:lnTo>
                  <a:pt x="3442320" y="0"/>
                </a:lnTo>
                <a:lnTo>
                  <a:pt x="3442320" y="747377"/>
                </a:ln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411818" tIns="40006" rIns="74676" bIns="40005" spcCol="1270" anchor="ctr">
            <a:normAutofit fontScale="47500" lnSpcReduction="20000"/>
          </a:bodyPr>
          <a:lstStyle/>
          <a:p>
            <a:pPr marL="457200" lvl="3" algn="ctr" defTabSz="466725">
              <a:lnSpc>
                <a:spcPct val="90000"/>
              </a:lnSpc>
              <a:spcAft>
                <a:spcPct val="35000"/>
              </a:spcAft>
              <a:defRPr/>
            </a:pPr>
            <a:endParaRPr lang="en-US" sz="1200" b="1" dirty="0">
              <a:latin typeface="Arial Narrow" panose="020B0606020202030204" pitchFamily="34" charset="0"/>
            </a:endParaRPr>
          </a:p>
          <a:p>
            <a:pPr marL="457200" lvl="3" algn="ctr" defTabSz="466725">
              <a:lnSpc>
                <a:spcPct val="90000"/>
              </a:lnSpc>
              <a:spcAft>
                <a:spcPct val="35000"/>
              </a:spcAft>
              <a:defRPr/>
            </a:pPr>
            <a:endParaRPr lang="en-US" sz="1200" b="1" dirty="0">
              <a:latin typeface="Arial Narrow" panose="020B0606020202030204" pitchFamily="34" charset="0"/>
            </a:endParaRPr>
          </a:p>
          <a:p>
            <a:pPr marL="457200" lvl="3" algn="ctr" defTabSz="466725">
              <a:lnSpc>
                <a:spcPct val="90000"/>
              </a:lnSpc>
              <a:spcAft>
                <a:spcPct val="35000"/>
              </a:spcAft>
              <a:defRPr/>
            </a:pPr>
            <a:endParaRPr lang="en-US" sz="1200" b="1" dirty="0">
              <a:latin typeface="Arial Narrow" panose="020B0606020202030204" pitchFamily="34" charset="0"/>
            </a:endParaRPr>
          </a:p>
          <a:p>
            <a:pPr marL="228600" lvl="3" indent="0" algn="ctr" defTabSz="466725">
              <a:lnSpc>
                <a:spcPct val="90000"/>
              </a:lnSpc>
              <a:spcAft>
                <a:spcPct val="35000"/>
              </a:spcAft>
              <a:buNone/>
              <a:defRPr/>
            </a:pPr>
            <a:endParaRPr lang="en-US" sz="1500" b="1" dirty="0">
              <a:latin typeface="Arial Narrow" panose="020B0606020202030204" pitchFamily="34" charset="0"/>
            </a:endParaRPr>
          </a:p>
          <a:p>
            <a:pPr marL="228600" lvl="3" indent="0" algn="ctr" defTabSz="466725">
              <a:lnSpc>
                <a:spcPct val="90000"/>
              </a:lnSpc>
              <a:spcAft>
                <a:spcPct val="35000"/>
              </a:spcAft>
              <a:buNone/>
              <a:defRPr/>
            </a:pPr>
            <a:r>
              <a:rPr lang="en-US" sz="2900" b="1" dirty="0">
                <a:latin typeface="Arial Narrow" panose="020B0606020202030204" pitchFamily="34" charset="0"/>
              </a:rPr>
              <a:t>Priority </a:t>
            </a:r>
            <a:r>
              <a:rPr lang="en-ZA" sz="2900" b="1" dirty="0">
                <a:latin typeface="Arial Narrow" panose="020B0606020202030204" pitchFamily="34" charset="0"/>
              </a:rPr>
              <a:t>1 </a:t>
            </a:r>
            <a:r>
              <a:rPr lang="en-ZA" sz="2900" dirty="0">
                <a:latin typeface="Arial Narrow" panose="020B0606020202030204" pitchFamily="34" charset="0"/>
              </a:rPr>
              <a:t>contributes to </a:t>
            </a:r>
            <a:r>
              <a:rPr lang="en-ZA" sz="2900" b="1" dirty="0">
                <a:latin typeface="Arial Narrow" panose="020B0606020202030204" pitchFamily="34" charset="0"/>
              </a:rPr>
              <a:t>Outcome 13: </a:t>
            </a:r>
            <a:r>
              <a:rPr lang="en-ZA" sz="2900" dirty="0">
                <a:latin typeface="Arial Narrow" panose="020B0606020202030204" pitchFamily="34" charset="0"/>
              </a:rPr>
              <a:t>building a capable and developmental state, and </a:t>
            </a:r>
            <a:r>
              <a:rPr lang="en-ZA" sz="2900" b="1" dirty="0">
                <a:latin typeface="Arial Narrow" panose="020B0606020202030204" pitchFamily="34" charset="0"/>
              </a:rPr>
              <a:t>Outcome 14:</a:t>
            </a:r>
            <a:r>
              <a:rPr lang="en-ZA" sz="2900" dirty="0">
                <a:latin typeface="Arial Narrow" panose="020B0606020202030204" pitchFamily="34" charset="0"/>
              </a:rPr>
              <a:t> Fighting Corruption</a:t>
            </a:r>
            <a:r>
              <a:rPr lang="en-ZA" altLang="en-US" sz="2900" dirty="0">
                <a:solidFill>
                  <a:srgbClr val="000000"/>
                </a:solidFill>
                <a:latin typeface="Arial Narrow" panose="020B0606020202030204" pitchFamily="34" charset="0"/>
                <a:cs typeface="Times New Roman" panose="02020603050405020304" pitchFamily="18" charset="0"/>
              </a:rPr>
              <a:t>.</a:t>
            </a:r>
          </a:p>
          <a:p>
            <a:pPr marL="457200" lvl="3" algn="ctr" defTabSz="466725">
              <a:lnSpc>
                <a:spcPct val="90000"/>
              </a:lnSpc>
              <a:spcAft>
                <a:spcPct val="35000"/>
              </a:spcAft>
              <a:defRPr/>
            </a:pPr>
            <a:endParaRPr lang="en-ZA" altLang="en-US" sz="1600" b="1" dirty="0">
              <a:solidFill>
                <a:srgbClr val="000000"/>
              </a:solidFill>
              <a:latin typeface="Arial Narrow" panose="020B0606020202030204" pitchFamily="34" charset="0"/>
              <a:cs typeface="Times New Roman" panose="02020603050405020304" pitchFamily="18" charset="0"/>
            </a:endParaRPr>
          </a:p>
          <a:p>
            <a:pPr marL="457200" lvl="3" algn="just" defTabSz="466725">
              <a:lnSpc>
                <a:spcPct val="90000"/>
              </a:lnSpc>
              <a:spcAft>
                <a:spcPct val="35000"/>
              </a:spcAft>
              <a:defRPr/>
            </a:pPr>
            <a:r>
              <a:rPr lang="en-US" sz="2700" dirty="0">
                <a:solidFill>
                  <a:schemeClr val="tx1"/>
                </a:solidFill>
                <a:latin typeface="Arial Narrow" panose="020B0606020202030204" pitchFamily="34" charset="0"/>
              </a:rPr>
              <a:t>To maintain  the Level  </a:t>
            </a:r>
            <a:r>
              <a:rPr lang="en-US" sz="2700" b="1" dirty="0">
                <a:solidFill>
                  <a:schemeClr val="tx1"/>
                </a:solidFill>
                <a:latin typeface="Arial Narrow" panose="020B0606020202030204" pitchFamily="34" charset="0"/>
              </a:rPr>
              <a:t>5.00 </a:t>
            </a:r>
            <a:r>
              <a:rPr lang="en-US" sz="2700" dirty="0">
                <a:solidFill>
                  <a:schemeClr val="tx1"/>
                </a:solidFill>
                <a:latin typeface="Arial Narrow" panose="020B0606020202030204" pitchFamily="34" charset="0"/>
              </a:rPr>
              <a:t>CCMA Risk Maturity, the CCMA implemented </a:t>
            </a:r>
            <a:r>
              <a:rPr lang="en-US" sz="2700" b="1" dirty="0">
                <a:solidFill>
                  <a:schemeClr val="tx1"/>
                </a:solidFill>
                <a:latin typeface="Arial Narrow" panose="020B0606020202030204" pitchFamily="34" charset="0"/>
              </a:rPr>
              <a:t>123%</a:t>
            </a:r>
            <a:r>
              <a:rPr lang="en-US" sz="2700" dirty="0">
                <a:solidFill>
                  <a:schemeClr val="tx1"/>
                </a:solidFill>
                <a:latin typeface="Arial Narrow" panose="020B0606020202030204" pitchFamily="34" charset="0"/>
              </a:rPr>
              <a:t> of the 2020/21 Risk Management Plan, with </a:t>
            </a:r>
            <a:r>
              <a:rPr lang="en-US" sz="2700" b="1" dirty="0">
                <a:solidFill>
                  <a:schemeClr val="tx1"/>
                </a:solidFill>
                <a:latin typeface="Arial Narrow" panose="020B0606020202030204" pitchFamily="34" charset="0"/>
              </a:rPr>
              <a:t>69</a:t>
            </a:r>
            <a:r>
              <a:rPr lang="en-US" sz="2700" dirty="0">
                <a:solidFill>
                  <a:schemeClr val="tx1"/>
                </a:solidFill>
                <a:latin typeface="Arial Narrow" panose="020B0606020202030204" pitchFamily="34" charset="0"/>
              </a:rPr>
              <a:t> activities conducted against </a:t>
            </a:r>
            <a:r>
              <a:rPr lang="en-US" sz="2700" b="1" dirty="0">
                <a:solidFill>
                  <a:schemeClr val="tx1"/>
                </a:solidFill>
                <a:latin typeface="Arial Narrow" panose="020B0606020202030204" pitchFamily="34" charset="0"/>
              </a:rPr>
              <a:t>56</a:t>
            </a:r>
            <a:r>
              <a:rPr lang="en-US" sz="2700" dirty="0">
                <a:solidFill>
                  <a:schemeClr val="tx1"/>
                </a:solidFill>
                <a:latin typeface="Arial Narrow" panose="020B0606020202030204" pitchFamily="34" charset="0"/>
              </a:rPr>
              <a:t>. The CCMA’s risk profile registered at a </a:t>
            </a:r>
            <a:r>
              <a:rPr lang="en-US" sz="2700" b="1" dirty="0">
                <a:solidFill>
                  <a:schemeClr val="tx1"/>
                </a:solidFill>
                <a:latin typeface="Arial Narrow" panose="020B0606020202030204" pitchFamily="34" charset="0"/>
              </a:rPr>
              <a:t>60%</a:t>
            </a:r>
            <a:r>
              <a:rPr lang="en-US" sz="2700" dirty="0">
                <a:solidFill>
                  <a:schemeClr val="tx1"/>
                </a:solidFill>
                <a:latin typeface="Arial Narrow" panose="020B0606020202030204" pitchFamily="34" charset="0"/>
              </a:rPr>
              <a:t>.</a:t>
            </a:r>
            <a:endParaRPr lang="en-US" sz="2700" dirty="0">
              <a:solidFill>
                <a:srgbClr val="FF0000"/>
              </a:solidFill>
              <a:latin typeface="Arial Narrow" panose="020B0606020202030204" pitchFamily="34" charset="0"/>
            </a:endParaRPr>
          </a:p>
          <a:p>
            <a:pPr marL="457200" lvl="3" algn="just" defTabSz="466725">
              <a:lnSpc>
                <a:spcPct val="90000"/>
              </a:lnSpc>
              <a:spcAft>
                <a:spcPct val="35000"/>
              </a:spcAft>
              <a:defRPr/>
            </a:pPr>
            <a:endParaRPr lang="en-US" sz="2700" dirty="0">
              <a:solidFill>
                <a:srgbClr val="FF0000"/>
              </a:solidFill>
              <a:latin typeface="Arial Narrow" panose="020B0606020202030204" pitchFamily="34" charset="0"/>
            </a:endParaRPr>
          </a:p>
          <a:p>
            <a:pPr marL="457200" lvl="3" algn="just" defTabSz="466725">
              <a:lnSpc>
                <a:spcPct val="90000"/>
              </a:lnSpc>
              <a:spcAft>
                <a:spcPct val="35000"/>
              </a:spcAft>
              <a:defRPr/>
            </a:pPr>
            <a:r>
              <a:rPr lang="en-US" sz="2700" dirty="0">
                <a:solidFill>
                  <a:schemeClr val="tx1"/>
                </a:solidFill>
                <a:latin typeface="Arial Narrow" panose="020B0606020202030204" pitchFamily="34" charset="0"/>
              </a:rPr>
              <a:t>To optimise  Compliance Maturity Level, the CCMA implemented </a:t>
            </a:r>
            <a:r>
              <a:rPr lang="en-US" sz="2700" b="1" dirty="0">
                <a:solidFill>
                  <a:schemeClr val="tx1"/>
                </a:solidFill>
                <a:latin typeface="Arial Narrow" panose="020B0606020202030204" pitchFamily="34" charset="0"/>
              </a:rPr>
              <a:t>110%</a:t>
            </a:r>
            <a:r>
              <a:rPr lang="en-US" sz="2700" dirty="0">
                <a:solidFill>
                  <a:schemeClr val="tx1"/>
                </a:solidFill>
                <a:latin typeface="Arial Narrow" panose="020B0606020202030204" pitchFamily="34" charset="0"/>
              </a:rPr>
              <a:t> of the 2020/21 Compliance Management Plan, with</a:t>
            </a:r>
            <a:r>
              <a:rPr lang="en-US" sz="2700" b="1" dirty="0">
                <a:solidFill>
                  <a:schemeClr val="tx1"/>
                </a:solidFill>
                <a:latin typeface="Arial Narrow" panose="020B0606020202030204" pitchFamily="34" charset="0"/>
              </a:rPr>
              <a:t> 44 </a:t>
            </a:r>
            <a:r>
              <a:rPr lang="en-US" sz="2700" dirty="0">
                <a:solidFill>
                  <a:schemeClr val="tx1"/>
                </a:solidFill>
                <a:latin typeface="Arial Narrow" panose="020B0606020202030204" pitchFamily="34" charset="0"/>
              </a:rPr>
              <a:t>activities conducted against </a:t>
            </a:r>
            <a:r>
              <a:rPr lang="en-US" sz="2700" b="1" dirty="0">
                <a:solidFill>
                  <a:schemeClr val="tx1"/>
                </a:solidFill>
                <a:latin typeface="Arial Narrow" panose="020B0606020202030204" pitchFamily="34" charset="0"/>
              </a:rPr>
              <a:t>40</a:t>
            </a:r>
            <a:r>
              <a:rPr lang="en-US" sz="2700" dirty="0">
                <a:solidFill>
                  <a:schemeClr val="tx1"/>
                </a:solidFill>
                <a:latin typeface="Arial Narrow" panose="020B0606020202030204" pitchFamily="34" charset="0"/>
              </a:rPr>
              <a:t>. The CCMA’s 2020/21 Compliance regulatory Universe had </a:t>
            </a:r>
            <a:r>
              <a:rPr lang="en-US" sz="2700" b="1" dirty="0">
                <a:solidFill>
                  <a:schemeClr val="tx1"/>
                </a:solidFill>
                <a:latin typeface="Arial Narrow" panose="020B0606020202030204" pitchFamily="34" charset="0"/>
              </a:rPr>
              <a:t>48</a:t>
            </a:r>
            <a:r>
              <a:rPr lang="en-US" sz="2700" dirty="0">
                <a:solidFill>
                  <a:schemeClr val="tx1"/>
                </a:solidFill>
                <a:latin typeface="Arial Narrow" panose="020B0606020202030204" pitchFamily="34" charset="0"/>
              </a:rPr>
              <a:t> pieces of legislations to comply with. The application of Risk Management Model statistically identified the top </a:t>
            </a:r>
            <a:r>
              <a:rPr lang="en-US" sz="2700" b="1" dirty="0">
                <a:solidFill>
                  <a:schemeClr val="tx1"/>
                </a:solidFill>
                <a:latin typeface="Arial Narrow" panose="020B0606020202030204" pitchFamily="34" charset="0"/>
              </a:rPr>
              <a:t>20</a:t>
            </a:r>
            <a:r>
              <a:rPr lang="en-US" sz="2700" dirty="0">
                <a:solidFill>
                  <a:schemeClr val="tx1"/>
                </a:solidFill>
                <a:latin typeface="Arial Narrow" panose="020B0606020202030204" pitchFamily="34" charset="0"/>
              </a:rPr>
              <a:t> high risk statues.</a:t>
            </a:r>
          </a:p>
          <a:p>
            <a:pPr marL="228600" lvl="3" indent="0" algn="just" defTabSz="466725">
              <a:lnSpc>
                <a:spcPct val="90000"/>
              </a:lnSpc>
              <a:spcAft>
                <a:spcPct val="35000"/>
              </a:spcAft>
              <a:buNone/>
              <a:defRPr/>
            </a:pPr>
            <a:endParaRPr lang="en-US" sz="2700" b="1" dirty="0">
              <a:solidFill>
                <a:schemeClr val="tx1"/>
              </a:solidFill>
              <a:latin typeface="Arial Narrow" panose="020B0606020202030204" pitchFamily="34" charset="0"/>
            </a:endParaRPr>
          </a:p>
          <a:p>
            <a:pPr marL="457200" lvl="3" algn="just" defTabSz="466725">
              <a:lnSpc>
                <a:spcPct val="90000"/>
              </a:lnSpc>
              <a:spcAft>
                <a:spcPct val="35000"/>
              </a:spcAft>
              <a:defRPr/>
            </a:pPr>
            <a:r>
              <a:rPr lang="en-US" sz="2700" dirty="0">
                <a:solidFill>
                  <a:schemeClr val="tx1"/>
                </a:solidFill>
                <a:latin typeface="Arial Narrow" panose="020B0606020202030204" pitchFamily="34" charset="0"/>
              </a:rPr>
              <a:t>The CCMA  produced a Strategic Forecasting and Situational Analysis Report, following the continuous scanning of the operating environment to provide business intelligence and guide the development of the 2021/22 APP.</a:t>
            </a:r>
          </a:p>
          <a:p>
            <a:pPr marL="457200" lvl="3" algn="just" defTabSz="466725">
              <a:lnSpc>
                <a:spcPct val="90000"/>
              </a:lnSpc>
              <a:spcAft>
                <a:spcPct val="35000"/>
              </a:spcAft>
              <a:defRPr/>
            </a:pPr>
            <a:endParaRPr lang="en-US" sz="2700" dirty="0">
              <a:solidFill>
                <a:schemeClr val="tx1"/>
              </a:solidFill>
              <a:latin typeface="Arial Narrow" panose="020B0606020202030204" pitchFamily="34" charset="0"/>
            </a:endParaRPr>
          </a:p>
          <a:p>
            <a:pPr marL="457200" lvl="3" algn="just" defTabSz="466725">
              <a:lnSpc>
                <a:spcPct val="90000"/>
              </a:lnSpc>
              <a:spcAft>
                <a:spcPct val="35000"/>
              </a:spcAft>
              <a:defRPr/>
            </a:pPr>
            <a:r>
              <a:rPr lang="en-GB" sz="2700" b="1" dirty="0">
                <a:solidFill>
                  <a:schemeClr val="tx1"/>
                </a:solidFill>
                <a:latin typeface="Arial Narrow" panose="020B0606020202030204" pitchFamily="34" charset="0"/>
              </a:rPr>
              <a:t>299 </a:t>
            </a:r>
            <a:r>
              <a:rPr lang="en-GB" sz="2700" dirty="0">
                <a:solidFill>
                  <a:schemeClr val="tx1"/>
                </a:solidFill>
                <a:latin typeface="Arial Narrow" panose="020B0606020202030204" pitchFamily="34" charset="0"/>
              </a:rPr>
              <a:t>complaints</a:t>
            </a:r>
            <a:r>
              <a:rPr lang="en-GB" sz="2700" b="1" dirty="0">
                <a:solidFill>
                  <a:schemeClr val="tx1"/>
                </a:solidFill>
                <a:latin typeface="Arial Narrow" panose="020B0606020202030204" pitchFamily="34" charset="0"/>
              </a:rPr>
              <a:t> </a:t>
            </a:r>
            <a:r>
              <a:rPr lang="en-GB" sz="2700" dirty="0">
                <a:solidFill>
                  <a:schemeClr val="tx1"/>
                </a:solidFill>
                <a:latin typeface="Arial Narrow" panose="020B0606020202030204" pitchFamily="34" charset="0"/>
              </a:rPr>
              <a:t>were received across all platforms for the 2020/21 financial </a:t>
            </a:r>
            <a:r>
              <a:rPr lang="en-GB" sz="2700" dirty="0">
                <a:latin typeface="Arial Narrow" panose="020B0606020202030204" pitchFamily="34" charset="0"/>
              </a:rPr>
              <a:t>year. A total of </a:t>
            </a:r>
            <a:r>
              <a:rPr lang="en-GB" sz="2700" b="1" dirty="0">
                <a:latin typeface="Arial Narrow" panose="020B0606020202030204" pitchFamily="34" charset="0"/>
              </a:rPr>
              <a:t>265 </a:t>
            </a:r>
            <a:r>
              <a:rPr lang="en-GB" sz="2700" dirty="0">
                <a:latin typeface="Arial Narrow" panose="020B0606020202030204" pitchFamily="34" charset="0"/>
              </a:rPr>
              <a:t>complaints received were investigated, responded to and closed.</a:t>
            </a:r>
          </a:p>
          <a:p>
            <a:pPr marL="457200" lvl="3" algn="just" defTabSz="466725">
              <a:lnSpc>
                <a:spcPct val="90000"/>
              </a:lnSpc>
              <a:spcAft>
                <a:spcPct val="35000"/>
              </a:spcAft>
              <a:defRPr/>
            </a:pPr>
            <a:endParaRPr lang="en-GB" sz="2700" dirty="0">
              <a:latin typeface="Arial Narrow" panose="020B0606020202030204" pitchFamily="34" charset="0"/>
            </a:endParaRPr>
          </a:p>
          <a:p>
            <a:pPr marL="228600" lvl="3" indent="0" algn="ctr" defTabSz="466725">
              <a:lnSpc>
                <a:spcPct val="90000"/>
              </a:lnSpc>
              <a:spcAft>
                <a:spcPct val="35000"/>
              </a:spcAft>
              <a:buNone/>
              <a:defRPr/>
            </a:pPr>
            <a:endParaRPr lang="en-GB" sz="2500" dirty="0">
              <a:latin typeface="Arial Narrow" panose="020B0606020202030204" pitchFamily="34" charset="0"/>
            </a:endParaRPr>
          </a:p>
          <a:p>
            <a:pPr marL="457200" lvl="3" algn="ctr" defTabSz="466725">
              <a:lnSpc>
                <a:spcPct val="90000"/>
              </a:lnSpc>
              <a:spcAft>
                <a:spcPct val="35000"/>
              </a:spcAft>
              <a:defRPr/>
            </a:pPr>
            <a:endParaRPr lang="en-GB" sz="1200" dirty="0">
              <a:latin typeface="Arial Narrow" panose="020B0606020202030204" pitchFamily="34" charset="0"/>
            </a:endParaRPr>
          </a:p>
          <a:p>
            <a:pPr marL="457200" lvl="3" algn="ctr" defTabSz="466725">
              <a:lnSpc>
                <a:spcPct val="90000"/>
              </a:lnSpc>
              <a:spcAft>
                <a:spcPct val="35000"/>
              </a:spcAft>
              <a:defRPr/>
            </a:pPr>
            <a:endParaRPr lang="en-GB" sz="1200" dirty="0">
              <a:latin typeface="Arial Narrow" panose="020B0606020202030204" pitchFamily="34" charset="0"/>
            </a:endParaRPr>
          </a:p>
          <a:p>
            <a:pPr marL="457200" lvl="3" algn="ctr" defTabSz="466725">
              <a:lnSpc>
                <a:spcPct val="90000"/>
              </a:lnSpc>
              <a:spcAft>
                <a:spcPct val="35000"/>
              </a:spcAft>
              <a:defRPr/>
            </a:pPr>
            <a:endParaRPr lang="en-GB" sz="1200" dirty="0">
              <a:latin typeface="Arial Narrow" panose="020B0606020202030204" pitchFamily="34" charset="0"/>
            </a:endParaRPr>
          </a:p>
          <a:p>
            <a:pPr marL="457200" lvl="3" algn="ctr" defTabSz="466725">
              <a:lnSpc>
                <a:spcPct val="90000"/>
              </a:lnSpc>
              <a:spcAft>
                <a:spcPct val="35000"/>
              </a:spcAft>
              <a:defRPr/>
            </a:pPr>
            <a:endParaRPr lang="en-GB" sz="1200" dirty="0">
              <a:latin typeface="Arial Narrow" panose="020B0606020202030204" pitchFamily="34" charset="0"/>
            </a:endParaRPr>
          </a:p>
          <a:p>
            <a:pPr marL="457200" lvl="3" algn="ctr" defTabSz="466725">
              <a:lnSpc>
                <a:spcPct val="90000"/>
              </a:lnSpc>
              <a:spcAft>
                <a:spcPct val="35000"/>
              </a:spcAft>
              <a:defRPr/>
            </a:pPr>
            <a:endParaRPr lang="en-GB" sz="1200" dirty="0">
              <a:latin typeface="Arial Narrow" panose="020B0606020202030204" pitchFamily="34" charset="0"/>
            </a:endParaRPr>
          </a:p>
          <a:p>
            <a:pPr marL="457200" lvl="3" algn="ctr" defTabSz="466725">
              <a:lnSpc>
                <a:spcPct val="90000"/>
              </a:lnSpc>
              <a:spcAft>
                <a:spcPct val="35000"/>
              </a:spcAft>
              <a:defRPr/>
            </a:pPr>
            <a:endParaRPr lang="en-ZA" sz="1200" dirty="0">
              <a:latin typeface="Arial Narrow" panose="020B0606020202030204" pitchFamily="34" charset="0"/>
            </a:endParaRPr>
          </a:p>
        </p:txBody>
      </p:sp>
      <p:pic>
        <p:nvPicPr>
          <p:cNvPr id="6" name="Content Placeholder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0" y="2368251"/>
            <a:ext cx="2711517" cy="2252909"/>
          </a:xfrm>
          <a:prstGeom prst="rect">
            <a:avLst/>
          </a:prstGeom>
        </p:spPr>
      </p:pic>
    </p:spTree>
    <p:extLst>
      <p:ext uri="{BB962C8B-B14F-4D97-AF65-F5344CB8AC3E}">
        <p14:creationId xmlns:p14="http://schemas.microsoft.com/office/powerpoint/2010/main" xmlns="" val="3983969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 name="Object 103" hidden="1"/>
          <p:cNvGraphicFramePr>
            <a:graphicFrameLocks noChangeAspect="1"/>
          </p:cNvGraphicFramePr>
          <p:nvPr/>
        </p:nvGraphicFramePr>
        <p:xfrm>
          <a:off x="-284458" y="858445"/>
          <a:ext cx="1289" cy="1190"/>
        </p:xfrm>
        <a:graphic>
          <a:graphicData uri="http://schemas.openxmlformats.org/presentationml/2006/ole">
            <p:oleObj spid="_x0000_s1027" name="think-cell Slide" r:id="rId5" imgW="270" imgH="270" progId="">
              <p:embed/>
            </p:oleObj>
          </a:graphicData>
        </a:graphic>
      </p:graphicFrame>
      <p:sp>
        <p:nvSpPr>
          <p:cNvPr id="50" name="Rectangle 49" hidden="1"/>
          <p:cNvSpPr/>
          <p:nvPr>
            <p:custDataLst>
              <p:tags r:id="rId2"/>
            </p:custDataLst>
          </p:nvPr>
        </p:nvSpPr>
        <p:spPr bwMode="auto">
          <a:xfrm>
            <a:off x="-285749" y="857250"/>
            <a:ext cx="128984" cy="1190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ZA" sz="1050" b="1" dirty="0">
              <a:solidFill>
                <a:prstClr val="white"/>
              </a:solidFill>
              <a:sym typeface="Calibri"/>
            </a:endParaRPr>
          </a:p>
        </p:txBody>
      </p:sp>
      <p:sp>
        <p:nvSpPr>
          <p:cNvPr id="13" name="Slide Number Placeholder 4"/>
          <p:cNvSpPr txBox="1">
            <a:spLocks/>
          </p:cNvSpPr>
          <p:nvPr/>
        </p:nvSpPr>
        <p:spPr>
          <a:xfrm>
            <a:off x="2191813" y="5678799"/>
            <a:ext cx="299321" cy="11559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lstStyle>
            <a:defPPr>
              <a:defRPr lang="en-US"/>
            </a:defPPr>
            <a:lvl1pPr marL="0" algn="l" defTabSz="914400" rtl="0" eaLnBrk="0" latinLnBrk="0" hangingPunct="0">
              <a:defRPr sz="16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0" latinLnBrk="0" hangingPunct="0">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0" latinLnBrk="0" hangingPunct="0">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0" latinLnBrk="0" hangingPunct="0">
              <a:defRPr sz="16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0" latinLnBrk="0" hangingPunct="0">
              <a:defRPr sz="1600" kern="1200">
                <a:solidFill>
                  <a:schemeClr val="bg1"/>
                </a:solidFill>
                <a:latin typeface="Arial" panose="020B0604020202020204" pitchFamily="34" charset="0"/>
                <a:ea typeface="+mn-ea"/>
                <a:cs typeface="Arial" panose="020B0604020202020204" pitchFamily="34" charset="0"/>
              </a:defRPr>
            </a:lvl5pPr>
            <a:lvl6pPr marL="2514600" indent="-228600" algn="ctr" defTabSz="914400" rtl="0" eaLnBrk="0" fontAlgn="base" latinLnBrk="0" hangingPunct="0">
              <a:spcBef>
                <a:spcPct val="0"/>
              </a:spcBef>
              <a:spcAft>
                <a:spcPct val="0"/>
              </a:spcAft>
              <a:defRPr sz="1600" kern="1200">
                <a:solidFill>
                  <a:schemeClr val="bg1"/>
                </a:solidFill>
                <a:latin typeface="Arial" panose="020B0604020202020204" pitchFamily="34" charset="0"/>
                <a:ea typeface="+mn-ea"/>
                <a:cs typeface="Arial" panose="020B0604020202020204" pitchFamily="34" charset="0"/>
              </a:defRPr>
            </a:lvl6pPr>
            <a:lvl7pPr marL="2971800" indent="-228600" algn="ctr" defTabSz="914400" rtl="0" eaLnBrk="0" fontAlgn="base" latinLnBrk="0" hangingPunct="0">
              <a:spcBef>
                <a:spcPct val="0"/>
              </a:spcBef>
              <a:spcAft>
                <a:spcPct val="0"/>
              </a:spcAft>
              <a:defRPr sz="1600" kern="1200">
                <a:solidFill>
                  <a:schemeClr val="bg1"/>
                </a:solidFill>
                <a:latin typeface="Arial" panose="020B0604020202020204" pitchFamily="34" charset="0"/>
                <a:ea typeface="+mn-ea"/>
                <a:cs typeface="Arial" panose="020B0604020202020204" pitchFamily="34" charset="0"/>
              </a:defRPr>
            </a:lvl7pPr>
            <a:lvl8pPr marL="3429000" indent="-228600" algn="ctr" defTabSz="914400" rtl="0" eaLnBrk="0" fontAlgn="base" latinLnBrk="0" hangingPunct="0">
              <a:spcBef>
                <a:spcPct val="0"/>
              </a:spcBef>
              <a:spcAft>
                <a:spcPct val="0"/>
              </a:spcAft>
              <a:defRPr sz="1600" kern="1200">
                <a:solidFill>
                  <a:schemeClr val="bg1"/>
                </a:solidFill>
                <a:latin typeface="Arial" panose="020B0604020202020204" pitchFamily="34" charset="0"/>
                <a:ea typeface="+mn-ea"/>
                <a:cs typeface="Arial" panose="020B0604020202020204" pitchFamily="34" charset="0"/>
              </a:defRPr>
            </a:lvl8pPr>
            <a:lvl9pPr marL="3886200" indent="-228600" algn="ctr" defTabSz="914400" rtl="0" eaLnBrk="0" fontAlgn="base" latinLnBrk="0" hangingPunct="0">
              <a:spcBef>
                <a:spcPct val="0"/>
              </a:spcBef>
              <a:spcAft>
                <a:spcPct val="0"/>
              </a:spcAft>
              <a:defRPr sz="1600" kern="1200">
                <a:solidFill>
                  <a:schemeClr val="bg1"/>
                </a:solidFill>
                <a:latin typeface="Arial" panose="020B0604020202020204" pitchFamily="34" charset="0"/>
                <a:ea typeface="+mn-ea"/>
                <a:cs typeface="Arial" panose="020B0604020202020204" pitchFamily="34" charset="0"/>
              </a:defRPr>
            </a:lvl9pPr>
          </a:lstStyle>
          <a:p>
            <a:fld id="{A611C44B-5E22-43EA-BFC5-5708C558BAE0}" type="slidenum">
              <a:rPr lang="en-US" altLang="en-US" sz="600">
                <a:solidFill>
                  <a:prstClr val="white"/>
                </a:solidFill>
              </a:rPr>
              <a:pPr/>
              <a:t>33</a:t>
            </a:fld>
            <a:endParaRPr lang="en-US" altLang="en-US" sz="600" dirty="0">
              <a:solidFill>
                <a:prstClr val="white"/>
              </a:solidFill>
            </a:endParaRPr>
          </a:p>
        </p:txBody>
      </p:sp>
      <p:sp>
        <p:nvSpPr>
          <p:cNvPr id="25" name="Line 13"/>
          <p:cNvSpPr>
            <a:spLocks noChangeShapeType="1"/>
          </p:cNvSpPr>
          <p:nvPr/>
        </p:nvSpPr>
        <p:spPr bwMode="auto">
          <a:xfrm flipH="1">
            <a:off x="3181985" y="2641995"/>
            <a:ext cx="3566678" cy="240107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lIns="35100" rIns="35100">
            <a:spAutoFit/>
          </a:bodyPr>
          <a:lstStyle/>
          <a:p>
            <a:endParaRPr lang="en-ZA" sz="1350" dirty="0">
              <a:solidFill>
                <a:srgbClr val="262626"/>
              </a:solidFill>
            </a:endParaRPr>
          </a:p>
        </p:txBody>
      </p:sp>
      <p:sp>
        <p:nvSpPr>
          <p:cNvPr id="123" name="Text Box 35"/>
          <p:cNvSpPr txBox="1">
            <a:spLocks noChangeArrowheads="1"/>
          </p:cNvSpPr>
          <p:nvPr/>
        </p:nvSpPr>
        <p:spPr bwMode="auto">
          <a:xfrm>
            <a:off x="117475" y="5410200"/>
            <a:ext cx="696171" cy="176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7500" tIns="35100" rIns="67500" bIns="35100">
            <a:spAutoFit/>
          </a:bodyPr>
          <a:lstStyle>
            <a:lvl1pPr eaLnBrk="0" hangingPunct="0">
              <a:defRPr sz="1600">
                <a:solidFill>
                  <a:schemeClr val="bg1"/>
                </a:solidFill>
                <a:latin typeface="Arial" panose="020B0604020202020204" pitchFamily="34" charset="0"/>
                <a:cs typeface="Arial" panose="020B0604020202020204" pitchFamily="34" charset="0"/>
              </a:defRPr>
            </a:lvl1pPr>
            <a:lvl2pPr marL="742950" indent="-285750" eaLnBrk="0" hangingPunct="0">
              <a:defRPr sz="1600">
                <a:solidFill>
                  <a:schemeClr val="bg1"/>
                </a:solidFill>
                <a:latin typeface="Arial" panose="020B0604020202020204" pitchFamily="34" charset="0"/>
                <a:cs typeface="Arial" panose="020B0604020202020204" pitchFamily="34" charset="0"/>
              </a:defRPr>
            </a:lvl2pPr>
            <a:lvl3pPr marL="1143000" indent="-228600" eaLnBrk="0" hangingPunct="0">
              <a:defRPr sz="1600">
                <a:solidFill>
                  <a:schemeClr val="bg1"/>
                </a:solidFill>
                <a:latin typeface="Arial" panose="020B0604020202020204" pitchFamily="34" charset="0"/>
                <a:cs typeface="Arial" panose="020B0604020202020204" pitchFamily="34" charset="0"/>
              </a:defRPr>
            </a:lvl3pPr>
            <a:lvl4pPr marL="1600200" indent="-228600" eaLnBrk="0" hangingPunct="0">
              <a:defRPr sz="1600">
                <a:solidFill>
                  <a:schemeClr val="bg1"/>
                </a:solidFill>
                <a:latin typeface="Arial" panose="020B0604020202020204" pitchFamily="34" charset="0"/>
                <a:cs typeface="Arial" panose="020B0604020202020204" pitchFamily="34" charset="0"/>
              </a:defRPr>
            </a:lvl4pPr>
            <a:lvl5pPr marL="2057400" indent="-228600" eaLnBrk="0" hangingPunct="0">
              <a:defRPr sz="1600">
                <a:solidFill>
                  <a:schemeClr val="bg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9pPr>
          </a:lstStyle>
          <a:p>
            <a:pPr eaLnBrk="1" hangingPunct="1">
              <a:lnSpc>
                <a:spcPct val="110000"/>
              </a:lnSpc>
            </a:pPr>
            <a:r>
              <a:rPr lang="en-ZA" altLang="en-US" sz="675" dirty="0">
                <a:solidFill>
                  <a:srgbClr val="262626"/>
                </a:solidFill>
              </a:rPr>
              <a:t>In Progress</a:t>
            </a:r>
          </a:p>
        </p:txBody>
      </p:sp>
      <p:sp>
        <p:nvSpPr>
          <p:cNvPr id="124" name="Rectangle: Rounded Corners 101"/>
          <p:cNvSpPr/>
          <p:nvPr/>
        </p:nvSpPr>
        <p:spPr>
          <a:xfrm>
            <a:off x="92920" y="4993227"/>
            <a:ext cx="720725" cy="338288"/>
          </a:xfrm>
          <a:prstGeom prst="roundRect">
            <a:avLst/>
          </a:prstGeom>
          <a:solidFill>
            <a:srgbClr val="FFC0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25" name="Text Box 22"/>
          <p:cNvSpPr txBox="1">
            <a:spLocks noChangeArrowheads="1"/>
          </p:cNvSpPr>
          <p:nvPr/>
        </p:nvSpPr>
        <p:spPr bwMode="auto">
          <a:xfrm>
            <a:off x="1362076" y="5368528"/>
            <a:ext cx="615950" cy="176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7500" tIns="35100" rIns="67500" bIns="35100">
            <a:spAutoFit/>
          </a:bodyPr>
          <a:lstStyle>
            <a:lvl1pPr eaLnBrk="0" hangingPunct="0">
              <a:defRPr sz="1600">
                <a:solidFill>
                  <a:schemeClr val="bg1"/>
                </a:solidFill>
                <a:latin typeface="Arial" panose="020B0604020202020204" pitchFamily="34" charset="0"/>
                <a:cs typeface="Arial" panose="020B0604020202020204" pitchFamily="34" charset="0"/>
              </a:defRPr>
            </a:lvl1pPr>
            <a:lvl2pPr marL="742950" indent="-285750" eaLnBrk="0" hangingPunct="0">
              <a:defRPr sz="1600">
                <a:solidFill>
                  <a:schemeClr val="bg1"/>
                </a:solidFill>
                <a:latin typeface="Arial" panose="020B0604020202020204" pitchFamily="34" charset="0"/>
                <a:cs typeface="Arial" panose="020B0604020202020204" pitchFamily="34" charset="0"/>
              </a:defRPr>
            </a:lvl2pPr>
            <a:lvl3pPr marL="1143000" indent="-228600" eaLnBrk="0" hangingPunct="0">
              <a:defRPr sz="1600">
                <a:solidFill>
                  <a:schemeClr val="bg1"/>
                </a:solidFill>
                <a:latin typeface="Arial" panose="020B0604020202020204" pitchFamily="34" charset="0"/>
                <a:cs typeface="Arial" panose="020B0604020202020204" pitchFamily="34" charset="0"/>
              </a:defRPr>
            </a:lvl3pPr>
            <a:lvl4pPr marL="1600200" indent="-228600" eaLnBrk="0" hangingPunct="0">
              <a:defRPr sz="1600">
                <a:solidFill>
                  <a:schemeClr val="bg1"/>
                </a:solidFill>
                <a:latin typeface="Arial" panose="020B0604020202020204" pitchFamily="34" charset="0"/>
                <a:cs typeface="Arial" panose="020B0604020202020204" pitchFamily="34" charset="0"/>
              </a:defRPr>
            </a:lvl4pPr>
            <a:lvl5pPr marL="2057400" indent="-228600" eaLnBrk="0" hangingPunct="0">
              <a:defRPr sz="1600">
                <a:solidFill>
                  <a:schemeClr val="bg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9pPr>
          </a:lstStyle>
          <a:p>
            <a:pPr eaLnBrk="1" hangingPunct="1">
              <a:lnSpc>
                <a:spcPct val="110000"/>
              </a:lnSpc>
            </a:pPr>
            <a:r>
              <a:rPr lang="en-ZA" altLang="en-US" sz="675" dirty="0">
                <a:solidFill>
                  <a:srgbClr val="262626"/>
                </a:solidFill>
              </a:rPr>
              <a:t>Addressed</a:t>
            </a:r>
            <a:endParaRPr lang="en-ZA" altLang="en-US" sz="600" dirty="0">
              <a:solidFill>
                <a:srgbClr val="262626"/>
              </a:solidFill>
            </a:endParaRPr>
          </a:p>
        </p:txBody>
      </p:sp>
      <p:sp>
        <p:nvSpPr>
          <p:cNvPr id="126" name="Rectangle: Rounded Corners 62"/>
          <p:cNvSpPr/>
          <p:nvPr/>
        </p:nvSpPr>
        <p:spPr>
          <a:xfrm>
            <a:off x="1327469" y="4964225"/>
            <a:ext cx="621766" cy="330248"/>
          </a:xfrm>
          <a:prstGeom prst="roundRect">
            <a:avLst/>
          </a:prstGeom>
          <a:solidFill>
            <a:srgbClr val="00B05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34" name="Rectangle: Rounded Corners 64"/>
          <p:cNvSpPr/>
          <p:nvPr/>
        </p:nvSpPr>
        <p:spPr>
          <a:xfrm>
            <a:off x="2375209" y="4972037"/>
            <a:ext cx="609002" cy="302159"/>
          </a:xfrm>
          <a:prstGeom prst="roundRect">
            <a:avLst/>
          </a:prstGeom>
          <a:solidFill>
            <a:srgbClr val="FF00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52" name="Line 13"/>
          <p:cNvSpPr>
            <a:spLocks noChangeShapeType="1"/>
          </p:cNvSpPr>
          <p:nvPr/>
        </p:nvSpPr>
        <p:spPr bwMode="auto">
          <a:xfrm flipH="1">
            <a:off x="3106864" y="2643250"/>
            <a:ext cx="3612214" cy="240107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wrap="square" lIns="35100" rIns="35100">
            <a:spAutoFit/>
          </a:bodyPr>
          <a:lstStyle/>
          <a:p>
            <a:endParaRPr lang="en-ZA" sz="1350" dirty="0">
              <a:solidFill>
                <a:srgbClr val="262626"/>
              </a:solidFill>
            </a:endParaRPr>
          </a:p>
        </p:txBody>
      </p:sp>
      <p:sp>
        <p:nvSpPr>
          <p:cNvPr id="62" name="Line 13"/>
          <p:cNvSpPr>
            <a:spLocks noChangeShapeType="1"/>
          </p:cNvSpPr>
          <p:nvPr/>
        </p:nvSpPr>
        <p:spPr bwMode="auto">
          <a:xfrm flipH="1">
            <a:off x="3282790" y="2643752"/>
            <a:ext cx="3566678" cy="2401072"/>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lIns="35100" rIns="35100">
            <a:spAutoFit/>
          </a:bodyPr>
          <a:lstStyle/>
          <a:p>
            <a:endParaRPr lang="en-ZA" sz="1350" dirty="0">
              <a:solidFill>
                <a:srgbClr val="262626"/>
              </a:solidFill>
            </a:endParaRPr>
          </a:p>
        </p:txBody>
      </p:sp>
      <p:sp>
        <p:nvSpPr>
          <p:cNvPr id="65" name="Rectangle 17"/>
          <p:cNvSpPr>
            <a:spLocks noChangeArrowheads="1"/>
          </p:cNvSpPr>
          <p:nvPr/>
        </p:nvSpPr>
        <p:spPr bwMode="auto">
          <a:xfrm>
            <a:off x="1060450" y="4689476"/>
            <a:ext cx="2165350" cy="121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1600">
                <a:solidFill>
                  <a:schemeClr val="bg1"/>
                </a:solidFill>
                <a:latin typeface="Arial" panose="020B0604020202020204" pitchFamily="34" charset="0"/>
                <a:cs typeface="Arial" panose="020B0604020202020204" pitchFamily="34" charset="0"/>
              </a:defRPr>
            </a:lvl1pPr>
            <a:lvl2pPr marL="742950" indent="-285750" eaLnBrk="0" hangingPunct="0">
              <a:defRPr sz="1600">
                <a:solidFill>
                  <a:schemeClr val="bg1"/>
                </a:solidFill>
                <a:latin typeface="Arial" panose="020B0604020202020204" pitchFamily="34" charset="0"/>
                <a:cs typeface="Arial" panose="020B0604020202020204" pitchFamily="34" charset="0"/>
              </a:defRPr>
            </a:lvl2pPr>
            <a:lvl3pPr marL="1143000" indent="-228600" eaLnBrk="0" hangingPunct="0">
              <a:defRPr sz="1600">
                <a:solidFill>
                  <a:schemeClr val="bg1"/>
                </a:solidFill>
                <a:latin typeface="Arial" panose="020B0604020202020204" pitchFamily="34" charset="0"/>
                <a:cs typeface="Arial" panose="020B0604020202020204" pitchFamily="34" charset="0"/>
              </a:defRPr>
            </a:lvl3pPr>
            <a:lvl4pPr marL="1600200" indent="-228600" eaLnBrk="0" hangingPunct="0">
              <a:defRPr sz="1600">
                <a:solidFill>
                  <a:schemeClr val="bg1"/>
                </a:solidFill>
                <a:latin typeface="Arial" panose="020B0604020202020204" pitchFamily="34" charset="0"/>
                <a:cs typeface="Arial" panose="020B0604020202020204" pitchFamily="34" charset="0"/>
              </a:defRPr>
            </a:lvl4pPr>
            <a:lvl5pPr marL="2057400" indent="-228600" eaLnBrk="0" hangingPunct="0">
              <a:defRPr sz="1600">
                <a:solidFill>
                  <a:schemeClr val="bg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9pPr>
          </a:lstStyle>
          <a:p>
            <a:pPr algn="ctr" eaLnBrk="1" hangingPunct="1"/>
            <a:r>
              <a:rPr lang="en-GB" altLang="en-US" sz="788" b="1" u="sng" dirty="0">
                <a:solidFill>
                  <a:srgbClr val="262626"/>
                </a:solidFill>
                <a:effectLst>
                  <a:outerShdw blurRad="38100" dist="38100" dir="2700000" algn="tl">
                    <a:srgbClr val="000000">
                      <a:alpha val="43137"/>
                    </a:srgbClr>
                  </a:outerShdw>
                </a:effectLst>
              </a:rPr>
              <a:t>Legends </a:t>
            </a:r>
          </a:p>
        </p:txBody>
      </p:sp>
      <p:sp>
        <p:nvSpPr>
          <p:cNvPr id="70" name="Rectangle 9"/>
          <p:cNvSpPr>
            <a:spLocks noChangeArrowheads="1"/>
          </p:cNvSpPr>
          <p:nvPr/>
        </p:nvSpPr>
        <p:spPr bwMode="auto">
          <a:xfrm rot="16200000">
            <a:off x="-2052915" y="3089464"/>
            <a:ext cx="4319207"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1600">
                <a:solidFill>
                  <a:schemeClr val="bg1"/>
                </a:solidFill>
                <a:latin typeface="Arial" panose="020B0604020202020204" pitchFamily="34" charset="0"/>
                <a:cs typeface="Arial" panose="020B0604020202020204" pitchFamily="34" charset="0"/>
              </a:defRPr>
            </a:lvl1pPr>
            <a:lvl2pPr marL="742950" indent="-285750" eaLnBrk="0" hangingPunct="0">
              <a:defRPr sz="1600">
                <a:solidFill>
                  <a:schemeClr val="bg1"/>
                </a:solidFill>
                <a:latin typeface="Arial" panose="020B0604020202020204" pitchFamily="34" charset="0"/>
                <a:cs typeface="Arial" panose="020B0604020202020204" pitchFamily="34" charset="0"/>
              </a:defRPr>
            </a:lvl2pPr>
            <a:lvl3pPr marL="1143000" indent="-228600" eaLnBrk="0" hangingPunct="0">
              <a:defRPr sz="1600">
                <a:solidFill>
                  <a:schemeClr val="bg1"/>
                </a:solidFill>
                <a:latin typeface="Arial" panose="020B0604020202020204" pitchFamily="34" charset="0"/>
                <a:cs typeface="Arial" panose="020B0604020202020204" pitchFamily="34" charset="0"/>
              </a:defRPr>
            </a:lvl3pPr>
            <a:lvl4pPr marL="1600200" indent="-228600" eaLnBrk="0" hangingPunct="0">
              <a:defRPr sz="1600">
                <a:solidFill>
                  <a:schemeClr val="bg1"/>
                </a:solidFill>
                <a:latin typeface="Arial" panose="020B0604020202020204" pitchFamily="34" charset="0"/>
                <a:cs typeface="Arial" panose="020B0604020202020204" pitchFamily="34" charset="0"/>
              </a:defRPr>
            </a:lvl4pPr>
            <a:lvl5pPr marL="2057400" indent="-228600" eaLnBrk="0" hangingPunct="0">
              <a:defRPr sz="1600">
                <a:solidFill>
                  <a:schemeClr val="bg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9pPr>
          </a:lstStyle>
          <a:p>
            <a:pPr algn="ctr" eaLnBrk="1" hangingPunct="1"/>
            <a:r>
              <a:rPr lang="en-US" altLang="en-US" sz="1050" b="1" dirty="0">
                <a:solidFill>
                  <a:srgbClr val="262626"/>
                </a:solidFill>
                <a:latin typeface="Maiandra GD" panose="020E0502030308020204" pitchFamily="34" charset="0"/>
              </a:rPr>
              <a:t>High Level ICT Roadmap</a:t>
            </a:r>
          </a:p>
        </p:txBody>
      </p:sp>
      <p:sp>
        <p:nvSpPr>
          <p:cNvPr id="139" name="Rectangle 138"/>
          <p:cNvSpPr/>
          <p:nvPr/>
        </p:nvSpPr>
        <p:spPr>
          <a:xfrm>
            <a:off x="2096577" y="4147524"/>
            <a:ext cx="343657" cy="214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b="1" dirty="0">
              <a:solidFill>
                <a:schemeClr val="tx1"/>
              </a:solidFill>
              <a:latin typeface="Arial" panose="020B0604020202020204" pitchFamily="34" charset="0"/>
              <a:cs typeface="Arial" panose="020B0604020202020204" pitchFamily="34" charset="0"/>
            </a:endParaRPr>
          </a:p>
        </p:txBody>
      </p:sp>
      <p:sp>
        <p:nvSpPr>
          <p:cNvPr id="140" name="Rectangle 139"/>
          <p:cNvSpPr/>
          <p:nvPr/>
        </p:nvSpPr>
        <p:spPr>
          <a:xfrm>
            <a:off x="3085038" y="4180954"/>
            <a:ext cx="343657" cy="214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b="1" dirty="0">
              <a:solidFill>
                <a:schemeClr val="tx1"/>
              </a:solidFill>
              <a:latin typeface="Arial" panose="020B0604020202020204" pitchFamily="34" charset="0"/>
              <a:cs typeface="Arial" panose="020B0604020202020204" pitchFamily="34" charset="0"/>
            </a:endParaRPr>
          </a:p>
        </p:txBody>
      </p:sp>
      <p:sp>
        <p:nvSpPr>
          <p:cNvPr id="129" name="Rectangle: Rounded Corners 62">
            <a:extLst>
              <a:ext uri="{FF2B5EF4-FFF2-40B4-BE49-F238E27FC236}">
                <a16:creationId xmlns:a16="http://schemas.microsoft.com/office/drawing/2014/main" xmlns="" id="{117DCBB4-512B-4521-81B9-69505F8CF2B1}"/>
              </a:ext>
            </a:extLst>
          </p:cNvPr>
          <p:cNvSpPr/>
          <p:nvPr/>
        </p:nvSpPr>
        <p:spPr>
          <a:xfrm>
            <a:off x="225731" y="1565275"/>
            <a:ext cx="1163727" cy="597023"/>
          </a:xfrm>
          <a:prstGeom prst="roundRect">
            <a:avLst/>
          </a:prstGeom>
          <a:solidFill>
            <a:srgbClr val="00B05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75" b="1" dirty="0">
                <a:solidFill>
                  <a:prstClr val="white"/>
                </a:solidFill>
                <a:effectLst>
                  <a:outerShdw blurRad="38100" dist="38100" dir="2700000" algn="tl">
                    <a:srgbClr val="000000">
                      <a:alpha val="43137"/>
                    </a:srgbClr>
                  </a:outerShdw>
                </a:effectLst>
                <a:latin typeface="Arial Narrow" panose="020B0606020202030204" pitchFamily="34" charset="0"/>
              </a:rPr>
              <a:t>DRaaS</a:t>
            </a:r>
          </a:p>
          <a:p>
            <a:pPr algn="ctr"/>
            <a:r>
              <a:rPr lang="en-ZA" sz="600" b="1" dirty="0">
                <a:solidFill>
                  <a:prstClr val="white"/>
                </a:solidFill>
                <a:effectLst>
                  <a:outerShdw blurRad="38100" dist="38100" dir="2700000" algn="tl">
                    <a:srgbClr val="000000">
                      <a:alpha val="43137"/>
                    </a:srgbClr>
                  </a:outerShdw>
                </a:effectLst>
                <a:latin typeface="Arial Narrow" panose="020B0606020202030204" pitchFamily="34" charset="0"/>
              </a:rPr>
              <a:t>Commissioning of an end to end  Disaster Recovery Solution  </a:t>
            </a:r>
          </a:p>
        </p:txBody>
      </p:sp>
      <p:sp>
        <p:nvSpPr>
          <p:cNvPr id="130" name="Rectangle: Rounded Corners 62">
            <a:extLst>
              <a:ext uri="{FF2B5EF4-FFF2-40B4-BE49-F238E27FC236}">
                <a16:creationId xmlns:a16="http://schemas.microsoft.com/office/drawing/2014/main" xmlns="" id="{84A26564-8A74-4380-98B2-F49CD7E5BA4F}"/>
              </a:ext>
            </a:extLst>
          </p:cNvPr>
          <p:cNvSpPr/>
          <p:nvPr/>
        </p:nvSpPr>
        <p:spPr>
          <a:xfrm>
            <a:off x="362725" y="2641580"/>
            <a:ext cx="1050646" cy="438170"/>
          </a:xfrm>
          <a:prstGeom prst="roundRect">
            <a:avLst>
              <a:gd name="adj" fmla="val 50000"/>
            </a:avLst>
          </a:prstGeom>
          <a:solidFill>
            <a:srgbClr val="00B05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75" b="1" dirty="0">
                <a:solidFill>
                  <a:prstClr val="white"/>
                </a:solidFill>
                <a:effectLst>
                  <a:outerShdw blurRad="38100" dist="38100" dir="2700000" algn="tl">
                    <a:srgbClr val="000000">
                      <a:alpha val="43137"/>
                    </a:srgbClr>
                  </a:outerShdw>
                </a:effectLst>
              </a:rPr>
              <a:t>BaaS</a:t>
            </a:r>
          </a:p>
          <a:p>
            <a:pPr algn="ctr"/>
            <a:r>
              <a:rPr lang="en-ZA" sz="675" b="1" dirty="0">
                <a:solidFill>
                  <a:prstClr val="white"/>
                </a:solidFill>
                <a:effectLst>
                  <a:outerShdw blurRad="38100" dist="38100" dir="2700000" algn="tl">
                    <a:srgbClr val="000000">
                      <a:alpha val="43137"/>
                    </a:srgbClr>
                  </a:outerShdw>
                </a:effectLst>
              </a:rPr>
              <a:t>Veam Driven Back up as Service </a:t>
            </a:r>
          </a:p>
        </p:txBody>
      </p:sp>
      <p:graphicFrame>
        <p:nvGraphicFramePr>
          <p:cNvPr id="12" name="Table 13">
            <a:extLst>
              <a:ext uri="{FF2B5EF4-FFF2-40B4-BE49-F238E27FC236}">
                <a16:creationId xmlns:a16="http://schemas.microsoft.com/office/drawing/2014/main" xmlns="" id="{C7150242-B533-4A12-81FB-60FC57FF0399}"/>
              </a:ext>
            </a:extLst>
          </p:cNvPr>
          <p:cNvGraphicFramePr>
            <a:graphicFrameLocks noGrp="1"/>
          </p:cNvGraphicFramePr>
          <p:nvPr/>
        </p:nvGraphicFramePr>
        <p:xfrm>
          <a:off x="184912" y="857250"/>
          <a:ext cx="935286" cy="308610"/>
        </p:xfrm>
        <a:graphic>
          <a:graphicData uri="http://schemas.openxmlformats.org/drawingml/2006/table">
            <a:tbl>
              <a:tblPr firstRow="1" bandRow="1">
                <a:tableStyleId>{5C22544A-7EE6-4342-B048-85BDC9FD1C3A}</a:tableStyleId>
              </a:tblPr>
              <a:tblGrid>
                <a:gridCol w="332813">
                  <a:extLst>
                    <a:ext uri="{9D8B030D-6E8A-4147-A177-3AD203B41FA5}">
                      <a16:colId xmlns:a16="http://schemas.microsoft.com/office/drawing/2014/main" xmlns="" val="2977132779"/>
                    </a:ext>
                  </a:extLst>
                </a:gridCol>
                <a:gridCol w="312605">
                  <a:extLst>
                    <a:ext uri="{9D8B030D-6E8A-4147-A177-3AD203B41FA5}">
                      <a16:colId xmlns:a16="http://schemas.microsoft.com/office/drawing/2014/main" xmlns="" val="980400015"/>
                    </a:ext>
                  </a:extLst>
                </a:gridCol>
                <a:gridCol w="289868">
                  <a:extLst>
                    <a:ext uri="{9D8B030D-6E8A-4147-A177-3AD203B41FA5}">
                      <a16:colId xmlns:a16="http://schemas.microsoft.com/office/drawing/2014/main" xmlns="" val="23671100"/>
                    </a:ext>
                  </a:extLst>
                </a:gridCol>
              </a:tblGrid>
              <a:tr h="160020">
                <a:tc gridSpan="3">
                  <a:txBody>
                    <a:bodyPr/>
                    <a:lstStyle/>
                    <a:p>
                      <a:pPr algn="ctr"/>
                      <a:r>
                        <a:rPr lang="en-ZA" sz="600" b="1" dirty="0">
                          <a:effectLst>
                            <a:outerShdw blurRad="38100" dist="38100" dir="2700000" algn="tl">
                              <a:srgbClr val="000000">
                                <a:alpha val="43137"/>
                              </a:srgbClr>
                            </a:outerShdw>
                          </a:effectLst>
                        </a:rPr>
                        <a:t>Oct</a:t>
                      </a:r>
                      <a:r>
                        <a:rPr lang="en-ZA" sz="600" b="1" baseline="0" dirty="0">
                          <a:effectLst>
                            <a:outerShdw blurRad="38100" dist="38100" dir="2700000" algn="tl">
                              <a:srgbClr val="000000">
                                <a:alpha val="43137"/>
                              </a:srgbClr>
                            </a:outerShdw>
                          </a:effectLst>
                        </a:rPr>
                        <a:t> -19 - Dec-</a:t>
                      </a:r>
                      <a:r>
                        <a:rPr lang="en-ZA" sz="600" b="1" dirty="0">
                          <a:effectLst>
                            <a:outerShdw blurRad="38100" dist="38100" dir="2700000" algn="tl">
                              <a:srgbClr val="000000">
                                <a:alpha val="43137"/>
                              </a:srgbClr>
                            </a:outerShdw>
                          </a:effectLst>
                        </a:rPr>
                        <a:t>19 (Q3)</a:t>
                      </a:r>
                    </a:p>
                  </a:txBody>
                  <a:tcPr marL="68580" marR="68580" marT="34290" marB="34290"/>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186101894"/>
                  </a:ext>
                </a:extLst>
              </a:tr>
              <a:tr h="148590">
                <a:tc>
                  <a:txBody>
                    <a:bodyPr/>
                    <a:lstStyle/>
                    <a:p>
                      <a:pPr algn="ctr"/>
                      <a:r>
                        <a:rPr lang="en-ZA" sz="500" b="1" dirty="0">
                          <a:effectLst/>
                        </a:rPr>
                        <a:t>Oct</a:t>
                      </a:r>
                    </a:p>
                  </a:txBody>
                  <a:tcPr marL="68580" marR="68580" marT="34290" marB="34290"/>
                </a:tc>
                <a:tc>
                  <a:txBody>
                    <a:bodyPr/>
                    <a:lstStyle/>
                    <a:p>
                      <a:pPr algn="ctr"/>
                      <a:r>
                        <a:rPr lang="en-ZA" sz="500" b="1" dirty="0">
                          <a:effectLst/>
                        </a:rPr>
                        <a:t>Nov</a:t>
                      </a:r>
                    </a:p>
                  </a:txBody>
                  <a:tcPr marL="68580" marR="68580" marT="34290" marB="34290"/>
                </a:tc>
                <a:tc>
                  <a:txBody>
                    <a:bodyPr/>
                    <a:lstStyle/>
                    <a:p>
                      <a:pPr algn="ctr"/>
                      <a:r>
                        <a:rPr lang="en-ZA" sz="500" b="1" dirty="0">
                          <a:effectLst/>
                        </a:rPr>
                        <a:t>Dec</a:t>
                      </a:r>
                    </a:p>
                  </a:txBody>
                  <a:tcPr marL="68580" marR="68580" marT="34290" marB="34290"/>
                </a:tc>
                <a:extLst>
                  <a:ext uri="{0D108BD9-81ED-4DB2-BD59-A6C34878D82A}">
                    <a16:rowId xmlns:a16="http://schemas.microsoft.com/office/drawing/2014/main" xmlns="" val="3128173020"/>
                  </a:ext>
                </a:extLst>
              </a:tr>
            </a:tbl>
          </a:graphicData>
        </a:graphic>
      </p:graphicFrame>
      <p:graphicFrame>
        <p:nvGraphicFramePr>
          <p:cNvPr id="153" name="Table 13">
            <a:extLst>
              <a:ext uri="{FF2B5EF4-FFF2-40B4-BE49-F238E27FC236}">
                <a16:creationId xmlns:a16="http://schemas.microsoft.com/office/drawing/2014/main" xmlns="" id="{D16FF8AF-0BD3-47E9-A493-2843840B767E}"/>
              </a:ext>
            </a:extLst>
          </p:cNvPr>
          <p:cNvGraphicFramePr>
            <a:graphicFrameLocks noGrp="1"/>
          </p:cNvGraphicFramePr>
          <p:nvPr/>
        </p:nvGraphicFramePr>
        <p:xfrm>
          <a:off x="1108156" y="856279"/>
          <a:ext cx="903069" cy="308610"/>
        </p:xfrm>
        <a:graphic>
          <a:graphicData uri="http://schemas.openxmlformats.org/drawingml/2006/table">
            <a:tbl>
              <a:tblPr firstRow="1" bandRow="1">
                <a:tableStyleId>{5C22544A-7EE6-4342-B048-85BDC9FD1C3A}</a:tableStyleId>
              </a:tblPr>
              <a:tblGrid>
                <a:gridCol w="321349">
                  <a:extLst>
                    <a:ext uri="{9D8B030D-6E8A-4147-A177-3AD203B41FA5}">
                      <a16:colId xmlns:a16="http://schemas.microsoft.com/office/drawing/2014/main" xmlns="" val="2977132779"/>
                    </a:ext>
                  </a:extLst>
                </a:gridCol>
                <a:gridCol w="301836">
                  <a:extLst>
                    <a:ext uri="{9D8B030D-6E8A-4147-A177-3AD203B41FA5}">
                      <a16:colId xmlns:a16="http://schemas.microsoft.com/office/drawing/2014/main" xmlns="" val="980400015"/>
                    </a:ext>
                  </a:extLst>
                </a:gridCol>
                <a:gridCol w="279884">
                  <a:extLst>
                    <a:ext uri="{9D8B030D-6E8A-4147-A177-3AD203B41FA5}">
                      <a16:colId xmlns:a16="http://schemas.microsoft.com/office/drawing/2014/main" xmlns="" val="23671100"/>
                    </a:ext>
                  </a:extLst>
                </a:gridCol>
              </a:tblGrid>
              <a:tr h="160020">
                <a:tc gridSpan="3">
                  <a:txBody>
                    <a:bodyPr/>
                    <a:lstStyle/>
                    <a:p>
                      <a:pPr algn="ctr"/>
                      <a:r>
                        <a:rPr lang="en-ZA" sz="600" b="1" dirty="0">
                          <a:effectLst>
                            <a:outerShdw blurRad="38100" dist="38100" dir="2700000" algn="tl">
                              <a:srgbClr val="000000">
                                <a:alpha val="43137"/>
                              </a:srgbClr>
                            </a:outerShdw>
                          </a:effectLst>
                        </a:rPr>
                        <a:t>Jan-</a:t>
                      </a:r>
                      <a:r>
                        <a:rPr lang="en-ZA" sz="600" b="1" baseline="0" dirty="0">
                          <a:effectLst>
                            <a:outerShdw blurRad="38100" dist="38100" dir="2700000" algn="tl">
                              <a:srgbClr val="000000">
                                <a:alpha val="43137"/>
                              </a:srgbClr>
                            </a:outerShdw>
                          </a:effectLst>
                        </a:rPr>
                        <a:t>20 – Mar-20 (</a:t>
                      </a:r>
                      <a:r>
                        <a:rPr lang="en-ZA" sz="600" b="1" dirty="0">
                          <a:effectLst>
                            <a:outerShdw blurRad="38100" dist="38100" dir="2700000" algn="tl">
                              <a:srgbClr val="000000">
                                <a:alpha val="43137"/>
                              </a:srgbClr>
                            </a:outerShdw>
                          </a:effectLst>
                        </a:rPr>
                        <a:t>Q4 )</a:t>
                      </a:r>
                    </a:p>
                  </a:txBody>
                  <a:tcPr marL="68580" marR="68580" marT="34290" marB="34290"/>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186101894"/>
                  </a:ext>
                </a:extLst>
              </a:tr>
              <a:tr h="148590">
                <a:tc>
                  <a:txBody>
                    <a:bodyPr/>
                    <a:lstStyle/>
                    <a:p>
                      <a:pPr algn="ctr"/>
                      <a:r>
                        <a:rPr lang="en-ZA" sz="500" b="1" dirty="0">
                          <a:effectLst/>
                        </a:rPr>
                        <a:t>Jan</a:t>
                      </a:r>
                    </a:p>
                  </a:txBody>
                  <a:tcPr marL="68580" marR="68580" marT="34290" marB="34290"/>
                </a:tc>
                <a:tc>
                  <a:txBody>
                    <a:bodyPr/>
                    <a:lstStyle/>
                    <a:p>
                      <a:pPr algn="ctr"/>
                      <a:r>
                        <a:rPr lang="en-ZA" sz="500" b="1" dirty="0">
                          <a:effectLst/>
                        </a:rPr>
                        <a:t>Feb</a:t>
                      </a:r>
                    </a:p>
                  </a:txBody>
                  <a:tcPr marL="68580" marR="68580" marT="34290" marB="34290"/>
                </a:tc>
                <a:tc>
                  <a:txBody>
                    <a:bodyPr/>
                    <a:lstStyle/>
                    <a:p>
                      <a:pPr algn="ctr"/>
                      <a:r>
                        <a:rPr lang="en-ZA" sz="500" b="1" dirty="0">
                          <a:effectLst/>
                        </a:rPr>
                        <a:t>Mar</a:t>
                      </a:r>
                    </a:p>
                  </a:txBody>
                  <a:tcPr marL="68580" marR="68580" marT="34290" marB="34290"/>
                </a:tc>
                <a:extLst>
                  <a:ext uri="{0D108BD9-81ED-4DB2-BD59-A6C34878D82A}">
                    <a16:rowId xmlns:a16="http://schemas.microsoft.com/office/drawing/2014/main" xmlns="" val="3128173020"/>
                  </a:ext>
                </a:extLst>
              </a:tr>
            </a:tbl>
          </a:graphicData>
        </a:graphic>
      </p:graphicFrame>
      <p:graphicFrame>
        <p:nvGraphicFramePr>
          <p:cNvPr id="163" name="Table 13">
            <a:extLst>
              <a:ext uri="{FF2B5EF4-FFF2-40B4-BE49-F238E27FC236}">
                <a16:creationId xmlns:a16="http://schemas.microsoft.com/office/drawing/2014/main" xmlns="" id="{497E37E7-ADB1-4C7E-A7F7-4E0F7CC7431C}"/>
              </a:ext>
            </a:extLst>
          </p:cNvPr>
          <p:cNvGraphicFramePr>
            <a:graphicFrameLocks noGrp="1"/>
          </p:cNvGraphicFramePr>
          <p:nvPr/>
        </p:nvGraphicFramePr>
        <p:xfrm>
          <a:off x="2011224" y="857250"/>
          <a:ext cx="1095640" cy="308610"/>
        </p:xfrm>
        <a:graphic>
          <a:graphicData uri="http://schemas.openxmlformats.org/drawingml/2006/table">
            <a:tbl>
              <a:tblPr firstRow="1" bandRow="1">
                <a:tableStyleId>{5C22544A-7EE6-4342-B048-85BDC9FD1C3A}</a:tableStyleId>
              </a:tblPr>
              <a:tblGrid>
                <a:gridCol w="389873">
                  <a:extLst>
                    <a:ext uri="{9D8B030D-6E8A-4147-A177-3AD203B41FA5}">
                      <a16:colId xmlns:a16="http://schemas.microsoft.com/office/drawing/2014/main" xmlns="" val="2977132779"/>
                    </a:ext>
                  </a:extLst>
                </a:gridCol>
                <a:gridCol w="366200">
                  <a:extLst>
                    <a:ext uri="{9D8B030D-6E8A-4147-A177-3AD203B41FA5}">
                      <a16:colId xmlns:a16="http://schemas.microsoft.com/office/drawing/2014/main" xmlns="" val="980400015"/>
                    </a:ext>
                  </a:extLst>
                </a:gridCol>
                <a:gridCol w="339567">
                  <a:extLst>
                    <a:ext uri="{9D8B030D-6E8A-4147-A177-3AD203B41FA5}">
                      <a16:colId xmlns:a16="http://schemas.microsoft.com/office/drawing/2014/main" xmlns="" val="23671100"/>
                    </a:ext>
                  </a:extLst>
                </a:gridCol>
              </a:tblGrid>
              <a:tr h="160020">
                <a:tc gridSpan="3">
                  <a:txBody>
                    <a:bodyPr/>
                    <a:lstStyle/>
                    <a:p>
                      <a:pPr algn="ctr"/>
                      <a:r>
                        <a:rPr lang="en-ZA" sz="600" b="1" dirty="0">
                          <a:effectLst>
                            <a:outerShdw blurRad="38100" dist="38100" dir="2700000" algn="tl">
                              <a:srgbClr val="000000">
                                <a:alpha val="43137"/>
                              </a:srgbClr>
                            </a:outerShdw>
                          </a:effectLst>
                        </a:rPr>
                        <a:t>Apr-20 – Jun-20 (Q1 )</a:t>
                      </a:r>
                    </a:p>
                  </a:txBody>
                  <a:tcPr marL="68580" marR="68580" marT="34290" marB="34290"/>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186101894"/>
                  </a:ext>
                </a:extLst>
              </a:tr>
              <a:tr h="148590">
                <a:tc>
                  <a:txBody>
                    <a:bodyPr/>
                    <a:lstStyle/>
                    <a:p>
                      <a:pPr algn="ctr"/>
                      <a:r>
                        <a:rPr lang="en-ZA" sz="500" b="1" dirty="0">
                          <a:effectLst/>
                        </a:rPr>
                        <a:t>Apr</a:t>
                      </a:r>
                    </a:p>
                  </a:txBody>
                  <a:tcPr marL="68580" marR="68580" marT="34290" marB="34290"/>
                </a:tc>
                <a:tc>
                  <a:txBody>
                    <a:bodyPr/>
                    <a:lstStyle/>
                    <a:p>
                      <a:pPr algn="ctr"/>
                      <a:r>
                        <a:rPr lang="en-ZA" sz="500" b="1" dirty="0">
                          <a:effectLst/>
                        </a:rPr>
                        <a:t>May</a:t>
                      </a:r>
                    </a:p>
                  </a:txBody>
                  <a:tcPr marL="68580" marR="68580" marT="34290" marB="34290"/>
                </a:tc>
                <a:tc>
                  <a:txBody>
                    <a:bodyPr/>
                    <a:lstStyle/>
                    <a:p>
                      <a:pPr algn="ctr"/>
                      <a:r>
                        <a:rPr lang="en-ZA" sz="500" b="1" dirty="0">
                          <a:effectLst/>
                        </a:rPr>
                        <a:t>Jun</a:t>
                      </a:r>
                    </a:p>
                  </a:txBody>
                  <a:tcPr marL="68580" marR="68580" marT="34290" marB="34290"/>
                </a:tc>
                <a:extLst>
                  <a:ext uri="{0D108BD9-81ED-4DB2-BD59-A6C34878D82A}">
                    <a16:rowId xmlns:a16="http://schemas.microsoft.com/office/drawing/2014/main" xmlns="" val="3128173020"/>
                  </a:ext>
                </a:extLst>
              </a:tr>
            </a:tbl>
          </a:graphicData>
        </a:graphic>
      </p:graphicFrame>
      <p:graphicFrame>
        <p:nvGraphicFramePr>
          <p:cNvPr id="164" name="Table 13">
            <a:extLst>
              <a:ext uri="{FF2B5EF4-FFF2-40B4-BE49-F238E27FC236}">
                <a16:creationId xmlns:a16="http://schemas.microsoft.com/office/drawing/2014/main" xmlns="" id="{414158C9-AF48-4F47-BD52-3EDE82FE3286}"/>
              </a:ext>
            </a:extLst>
          </p:cNvPr>
          <p:cNvGraphicFramePr>
            <a:graphicFrameLocks noGrp="1"/>
          </p:cNvGraphicFramePr>
          <p:nvPr/>
        </p:nvGraphicFramePr>
        <p:xfrm>
          <a:off x="3106864" y="863243"/>
          <a:ext cx="1267891" cy="308610"/>
        </p:xfrm>
        <a:graphic>
          <a:graphicData uri="http://schemas.openxmlformats.org/drawingml/2006/table">
            <a:tbl>
              <a:tblPr firstRow="1" bandRow="1">
                <a:tableStyleId>{5C22544A-7EE6-4342-B048-85BDC9FD1C3A}</a:tableStyleId>
              </a:tblPr>
              <a:tblGrid>
                <a:gridCol w="451168">
                  <a:extLst>
                    <a:ext uri="{9D8B030D-6E8A-4147-A177-3AD203B41FA5}">
                      <a16:colId xmlns:a16="http://schemas.microsoft.com/office/drawing/2014/main" xmlns="" val="2977132779"/>
                    </a:ext>
                  </a:extLst>
                </a:gridCol>
                <a:gridCol w="423771">
                  <a:extLst>
                    <a:ext uri="{9D8B030D-6E8A-4147-A177-3AD203B41FA5}">
                      <a16:colId xmlns:a16="http://schemas.microsoft.com/office/drawing/2014/main" xmlns="" val="980400015"/>
                    </a:ext>
                  </a:extLst>
                </a:gridCol>
                <a:gridCol w="392952">
                  <a:extLst>
                    <a:ext uri="{9D8B030D-6E8A-4147-A177-3AD203B41FA5}">
                      <a16:colId xmlns:a16="http://schemas.microsoft.com/office/drawing/2014/main" xmlns="" val="23671100"/>
                    </a:ext>
                  </a:extLst>
                </a:gridCol>
              </a:tblGrid>
              <a:tr h="160020">
                <a:tc gridSpan="3">
                  <a:txBody>
                    <a:bodyPr/>
                    <a:lstStyle/>
                    <a:p>
                      <a:pPr algn="ctr"/>
                      <a:r>
                        <a:rPr lang="en-ZA" sz="600" b="1" dirty="0">
                          <a:effectLst>
                            <a:outerShdw blurRad="38100" dist="38100" dir="2700000" algn="tl">
                              <a:srgbClr val="000000">
                                <a:alpha val="43137"/>
                              </a:srgbClr>
                            </a:outerShdw>
                          </a:effectLst>
                        </a:rPr>
                        <a:t>Jul-20 – Sep-20 (Q2)</a:t>
                      </a:r>
                    </a:p>
                  </a:txBody>
                  <a:tcPr marL="68580" marR="68580" marT="34290" marB="34290"/>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186101894"/>
                  </a:ext>
                </a:extLst>
              </a:tr>
              <a:tr h="148590">
                <a:tc>
                  <a:txBody>
                    <a:bodyPr/>
                    <a:lstStyle/>
                    <a:p>
                      <a:pPr algn="ctr"/>
                      <a:r>
                        <a:rPr lang="en-ZA" sz="500" b="1" dirty="0">
                          <a:effectLst/>
                        </a:rPr>
                        <a:t>Jul</a:t>
                      </a:r>
                    </a:p>
                  </a:txBody>
                  <a:tcPr marL="68580" marR="68580" marT="34290" marB="34290"/>
                </a:tc>
                <a:tc>
                  <a:txBody>
                    <a:bodyPr/>
                    <a:lstStyle/>
                    <a:p>
                      <a:pPr algn="ctr"/>
                      <a:r>
                        <a:rPr lang="en-ZA" sz="500" b="1" dirty="0">
                          <a:effectLst/>
                        </a:rPr>
                        <a:t>Aug</a:t>
                      </a:r>
                    </a:p>
                  </a:txBody>
                  <a:tcPr marL="68580" marR="68580" marT="34290" marB="34290"/>
                </a:tc>
                <a:tc>
                  <a:txBody>
                    <a:bodyPr/>
                    <a:lstStyle/>
                    <a:p>
                      <a:pPr algn="ctr"/>
                      <a:r>
                        <a:rPr lang="en-ZA" sz="500" b="1" dirty="0">
                          <a:effectLst/>
                        </a:rPr>
                        <a:t>Sep</a:t>
                      </a:r>
                    </a:p>
                  </a:txBody>
                  <a:tcPr marL="68580" marR="68580" marT="34290" marB="34290"/>
                </a:tc>
                <a:extLst>
                  <a:ext uri="{0D108BD9-81ED-4DB2-BD59-A6C34878D82A}">
                    <a16:rowId xmlns:a16="http://schemas.microsoft.com/office/drawing/2014/main" xmlns="" val="3128173020"/>
                  </a:ext>
                </a:extLst>
              </a:tr>
            </a:tbl>
          </a:graphicData>
        </a:graphic>
      </p:graphicFrame>
      <p:graphicFrame>
        <p:nvGraphicFramePr>
          <p:cNvPr id="165" name="Table 13">
            <a:extLst>
              <a:ext uri="{FF2B5EF4-FFF2-40B4-BE49-F238E27FC236}">
                <a16:creationId xmlns:a16="http://schemas.microsoft.com/office/drawing/2014/main" xmlns="" id="{46D7F5E9-7756-4E7C-8E7F-A53A5C71C3C1}"/>
              </a:ext>
            </a:extLst>
          </p:cNvPr>
          <p:cNvGraphicFramePr>
            <a:graphicFrameLocks noGrp="1"/>
          </p:cNvGraphicFramePr>
          <p:nvPr>
            <p:extLst>
              <p:ext uri="{D42A27DB-BD31-4B8C-83A1-F6EECF244321}">
                <p14:modId xmlns:p14="http://schemas.microsoft.com/office/powerpoint/2010/main" xmlns="" val="1434843602"/>
              </p:ext>
            </p:extLst>
          </p:nvPr>
        </p:nvGraphicFramePr>
        <p:xfrm>
          <a:off x="4374755" y="863243"/>
          <a:ext cx="1010341" cy="308610"/>
        </p:xfrm>
        <a:graphic>
          <a:graphicData uri="http://schemas.openxmlformats.org/drawingml/2006/table">
            <a:tbl>
              <a:tblPr firstRow="1" bandRow="1">
                <a:tableStyleId>{5C22544A-7EE6-4342-B048-85BDC9FD1C3A}</a:tableStyleId>
              </a:tblPr>
              <a:tblGrid>
                <a:gridCol w="359520">
                  <a:extLst>
                    <a:ext uri="{9D8B030D-6E8A-4147-A177-3AD203B41FA5}">
                      <a16:colId xmlns:a16="http://schemas.microsoft.com/office/drawing/2014/main" xmlns="" val="2977132779"/>
                    </a:ext>
                  </a:extLst>
                </a:gridCol>
                <a:gridCol w="337691">
                  <a:extLst>
                    <a:ext uri="{9D8B030D-6E8A-4147-A177-3AD203B41FA5}">
                      <a16:colId xmlns:a16="http://schemas.microsoft.com/office/drawing/2014/main" xmlns="" val="980400015"/>
                    </a:ext>
                  </a:extLst>
                </a:gridCol>
                <a:gridCol w="313130">
                  <a:extLst>
                    <a:ext uri="{9D8B030D-6E8A-4147-A177-3AD203B41FA5}">
                      <a16:colId xmlns:a16="http://schemas.microsoft.com/office/drawing/2014/main" xmlns="" val="23671100"/>
                    </a:ext>
                  </a:extLst>
                </a:gridCol>
              </a:tblGrid>
              <a:tr h="160020">
                <a:tc gridSpan="3">
                  <a:txBody>
                    <a:bodyPr/>
                    <a:lstStyle/>
                    <a:p>
                      <a:pPr algn="ctr"/>
                      <a:r>
                        <a:rPr lang="en-ZA" sz="600" b="1" dirty="0">
                          <a:effectLst>
                            <a:outerShdw blurRad="38100" dist="38100" dir="2700000" algn="tl">
                              <a:srgbClr val="000000">
                                <a:alpha val="43137"/>
                              </a:srgbClr>
                            </a:outerShdw>
                          </a:effectLst>
                        </a:rPr>
                        <a:t>Oct-20 – Dec-20 (Q3)</a:t>
                      </a:r>
                    </a:p>
                  </a:txBody>
                  <a:tcPr marL="68580" marR="68580" marT="34290" marB="34290"/>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186101894"/>
                  </a:ext>
                </a:extLst>
              </a:tr>
              <a:tr h="148590">
                <a:tc>
                  <a:txBody>
                    <a:bodyPr/>
                    <a:lstStyle/>
                    <a:p>
                      <a:pPr algn="ctr"/>
                      <a:r>
                        <a:rPr lang="en-ZA" sz="500" b="1" dirty="0">
                          <a:effectLst/>
                        </a:rPr>
                        <a:t>Oct</a:t>
                      </a:r>
                    </a:p>
                  </a:txBody>
                  <a:tcPr marL="68580" marR="68580" marT="34290" marB="34290"/>
                </a:tc>
                <a:tc>
                  <a:txBody>
                    <a:bodyPr/>
                    <a:lstStyle/>
                    <a:p>
                      <a:pPr algn="ctr"/>
                      <a:r>
                        <a:rPr lang="en-ZA" sz="500" b="1" dirty="0">
                          <a:effectLst/>
                        </a:rPr>
                        <a:t>Nov</a:t>
                      </a:r>
                    </a:p>
                  </a:txBody>
                  <a:tcPr marL="68580" marR="68580" marT="34290" marB="34290"/>
                </a:tc>
                <a:tc>
                  <a:txBody>
                    <a:bodyPr/>
                    <a:lstStyle/>
                    <a:p>
                      <a:pPr algn="ctr"/>
                      <a:r>
                        <a:rPr lang="en-ZA" sz="500" b="1" dirty="0">
                          <a:effectLst/>
                        </a:rPr>
                        <a:t>Dec</a:t>
                      </a:r>
                    </a:p>
                  </a:txBody>
                  <a:tcPr marL="68580" marR="68580" marT="34290" marB="34290"/>
                </a:tc>
                <a:extLst>
                  <a:ext uri="{0D108BD9-81ED-4DB2-BD59-A6C34878D82A}">
                    <a16:rowId xmlns:a16="http://schemas.microsoft.com/office/drawing/2014/main" xmlns="" val="3128173020"/>
                  </a:ext>
                </a:extLst>
              </a:tr>
            </a:tbl>
          </a:graphicData>
        </a:graphic>
      </p:graphicFrame>
      <p:sp>
        <p:nvSpPr>
          <p:cNvPr id="171" name="Rectangle: Rounded Corners 94">
            <a:extLst>
              <a:ext uri="{FF2B5EF4-FFF2-40B4-BE49-F238E27FC236}">
                <a16:creationId xmlns:a16="http://schemas.microsoft.com/office/drawing/2014/main" xmlns="" id="{F8851F9D-8BF6-43CE-BE50-715F4E481F28}"/>
              </a:ext>
            </a:extLst>
          </p:cNvPr>
          <p:cNvSpPr/>
          <p:nvPr/>
        </p:nvSpPr>
        <p:spPr>
          <a:xfrm>
            <a:off x="7004050" y="1214137"/>
            <a:ext cx="2069921" cy="240797"/>
          </a:xfrm>
          <a:prstGeom prst="roundRect">
            <a:avLst/>
          </a:prstGeom>
          <a:solidFill>
            <a:srgbClr val="00B050"/>
          </a:solidFill>
          <a:ln w="3175" cap="flat" cmpd="sng" algn="ctr">
            <a:solidFill>
              <a:schemeClr val="accent6"/>
            </a:solidFill>
            <a:prstDash val="solid"/>
          </a:ln>
          <a:effectLst>
            <a:outerShdw blurRad="50800" dist="38100" dir="2700000" algn="tl" rotWithShape="0">
              <a:prstClr val="black">
                <a:alpha val="40000"/>
              </a:prstClr>
            </a:outerShdw>
          </a:effectLst>
        </p:spPr>
        <p:txBody>
          <a:bodyPr rtlCol="0" anchor="ctr"/>
          <a:lstStyle/>
          <a:p>
            <a:pPr algn="ctr">
              <a:defRPr/>
            </a:pPr>
            <a:r>
              <a:rPr lang="en-ZA" sz="750" b="1" kern="0" dirty="0">
                <a:solidFill>
                  <a:schemeClr val="bg1"/>
                </a:solidFill>
                <a:latin typeface="Arial Narrow" panose="020B0606020202030204" pitchFamily="34" charset="0"/>
              </a:rPr>
              <a:t>Business Intelligence Tool – Power BI</a:t>
            </a:r>
          </a:p>
          <a:p>
            <a:pPr algn="ctr">
              <a:defRPr/>
            </a:pPr>
            <a:r>
              <a:rPr lang="en-ZA" sz="750" b="1" kern="0" dirty="0">
                <a:solidFill>
                  <a:schemeClr val="bg1"/>
                </a:solidFill>
                <a:latin typeface="Arial Narrow" panose="020B0606020202030204" pitchFamily="34" charset="0"/>
              </a:rPr>
              <a:t>(Automated CMS Reporting </a:t>
            </a:r>
            <a:r>
              <a:rPr lang="en-ZA" sz="750" b="1" kern="0" dirty="0">
                <a:latin typeface="Arial Narrow" panose="020B0606020202030204" pitchFamily="34" charset="0"/>
              </a:rPr>
              <a:t>) </a:t>
            </a:r>
          </a:p>
        </p:txBody>
      </p:sp>
      <p:pic>
        <p:nvPicPr>
          <p:cNvPr id="11312" name="Picture 48" descr="Hybrid cloud: the best fit for the changing world of IT - CloudITfy">
            <a:extLst>
              <a:ext uri="{FF2B5EF4-FFF2-40B4-BE49-F238E27FC236}">
                <a16:creationId xmlns:a16="http://schemas.microsoft.com/office/drawing/2014/main" xmlns="" id="{CCB1969C-7634-49B5-BF93-65E7DD1C99CE}"/>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3777" t="11099" r="3421" b="10353"/>
          <a:stretch/>
        </p:blipFill>
        <p:spPr bwMode="auto">
          <a:xfrm>
            <a:off x="7685899" y="3775436"/>
            <a:ext cx="1453343" cy="744175"/>
          </a:xfrm>
          <a:prstGeom prst="rect">
            <a:avLst/>
          </a:prstGeom>
          <a:noFill/>
          <a:extLst>
            <a:ext uri="{909E8E84-426E-40DD-AFC4-6F175D3DCCD1}">
              <a14:hiddenFill xmlns:a14="http://schemas.microsoft.com/office/drawing/2010/main" xmlns="">
                <a:solidFill>
                  <a:srgbClr val="FFFFFF"/>
                </a:solidFill>
              </a14:hiddenFill>
            </a:ext>
          </a:extLst>
        </p:spPr>
      </p:pic>
      <p:sp>
        <p:nvSpPr>
          <p:cNvPr id="193" name="Wave 192">
            <a:extLst>
              <a:ext uri="{FF2B5EF4-FFF2-40B4-BE49-F238E27FC236}">
                <a16:creationId xmlns:a16="http://schemas.microsoft.com/office/drawing/2014/main" xmlns="" id="{B42B5ABD-E0BC-4AB5-A459-E9DA0E281EEB}"/>
              </a:ext>
            </a:extLst>
          </p:cNvPr>
          <p:cNvSpPr/>
          <p:nvPr/>
        </p:nvSpPr>
        <p:spPr>
          <a:xfrm>
            <a:off x="384805" y="2204018"/>
            <a:ext cx="875670" cy="437562"/>
          </a:xfrm>
          <a:prstGeom prst="wave">
            <a:avLst>
              <a:gd name="adj1" fmla="val 20000"/>
              <a:gd name="adj2" fmla="val 64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dirty="0">
              <a:solidFill>
                <a:schemeClr val="tx1"/>
              </a:solidFill>
              <a:latin typeface="Arial" panose="020B0604020202020204" pitchFamily="34" charset="0"/>
              <a:cs typeface="Arial" panose="020B0604020202020204" pitchFamily="34" charset="0"/>
            </a:endParaRPr>
          </a:p>
          <a:p>
            <a:pPr algn="ctr"/>
            <a:r>
              <a:rPr lang="en-ZA" sz="525"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Hybrid Cloud Storage</a:t>
            </a:r>
            <a:endParaRPr lang="en-GB" sz="525"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GB" sz="600" dirty="0"/>
          </a:p>
        </p:txBody>
      </p:sp>
      <p:sp>
        <p:nvSpPr>
          <p:cNvPr id="67" name="Rectangle: Rounded Corners 66">
            <a:extLst>
              <a:ext uri="{FF2B5EF4-FFF2-40B4-BE49-F238E27FC236}">
                <a16:creationId xmlns:a16="http://schemas.microsoft.com/office/drawing/2014/main" xmlns="" id="{9C6BD8FE-BD8B-4225-A684-D8A4CC500DBE}"/>
              </a:ext>
            </a:extLst>
          </p:cNvPr>
          <p:cNvSpPr/>
          <p:nvPr/>
        </p:nvSpPr>
        <p:spPr>
          <a:xfrm>
            <a:off x="5586001" y="5329859"/>
            <a:ext cx="3424649" cy="422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sz="1050" b="1" i="1" dirty="0">
                <a:latin typeface="Arial Narrow" panose="020B0606020202030204" pitchFamily="34" charset="0"/>
              </a:rPr>
              <a:t>Continuing Professional Education (CPE)… ongoing</a:t>
            </a:r>
          </a:p>
        </p:txBody>
      </p:sp>
      <p:sp>
        <p:nvSpPr>
          <p:cNvPr id="19" name="Scroll: Horizontal 18">
            <a:extLst>
              <a:ext uri="{FF2B5EF4-FFF2-40B4-BE49-F238E27FC236}">
                <a16:creationId xmlns:a16="http://schemas.microsoft.com/office/drawing/2014/main" xmlns="" id="{77BA6DAD-32F3-448C-BE9E-2383EA40AE7B}"/>
              </a:ext>
            </a:extLst>
          </p:cNvPr>
          <p:cNvSpPr/>
          <p:nvPr/>
        </p:nvSpPr>
        <p:spPr>
          <a:xfrm>
            <a:off x="4672703" y="3548432"/>
            <a:ext cx="2546896" cy="1676099"/>
          </a:xfrm>
          <a:prstGeom prst="horizontalScroll">
            <a:avLst>
              <a:gd name="adj" fmla="val 85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13" dirty="0">
                <a:latin typeface="Arial Narrow" panose="020B0606020202030204" pitchFamily="34" charset="0"/>
              </a:rPr>
              <a:t>           C</a:t>
            </a:r>
            <a:r>
              <a:rPr lang="en-ZA" sz="713" b="1" dirty="0">
                <a:latin typeface="Arial Narrow" panose="020B0606020202030204" pitchFamily="34" charset="0"/>
              </a:rPr>
              <a:t>loud Transition -  Hybrid Model  Adoption </a:t>
            </a:r>
          </a:p>
          <a:p>
            <a:pPr marL="214313" indent="-214313">
              <a:buFont typeface="Arial" panose="020B0604020202020204" pitchFamily="34" charset="0"/>
              <a:buChar char="•"/>
            </a:pPr>
            <a:endParaRPr lang="en-ZA" sz="713" dirty="0">
              <a:latin typeface="Arial Narrow" panose="020B0606020202030204" pitchFamily="34" charset="0"/>
            </a:endParaRPr>
          </a:p>
          <a:p>
            <a:pPr marL="214313" indent="-214313">
              <a:buFont typeface="Arial" panose="020B0604020202020204" pitchFamily="34" charset="0"/>
              <a:buChar char="•"/>
            </a:pPr>
            <a:r>
              <a:rPr lang="en-ZA" sz="713" dirty="0">
                <a:latin typeface="Arial Narrow" panose="020B0606020202030204" pitchFamily="34" charset="0"/>
              </a:rPr>
              <a:t>AD Connect to  Azure  to derive the below benefits :</a:t>
            </a:r>
          </a:p>
          <a:p>
            <a:endParaRPr lang="en-ZA" sz="713" dirty="0">
              <a:latin typeface="Arial Narrow" panose="020B0606020202030204" pitchFamily="34" charset="0"/>
            </a:endParaRPr>
          </a:p>
          <a:p>
            <a:pPr marL="557213" lvl="1" indent="-214313">
              <a:buFont typeface="+mj-lt"/>
              <a:buAutoNum type="romanUcPeriod"/>
            </a:pPr>
            <a:r>
              <a:rPr lang="en-ZA" sz="713" dirty="0">
                <a:latin typeface="Arial Narrow" panose="020B0606020202030204" pitchFamily="34" charset="0"/>
              </a:rPr>
              <a:t>identity and access management</a:t>
            </a:r>
          </a:p>
          <a:p>
            <a:pPr marL="557213" lvl="1" indent="-214313">
              <a:buFont typeface="+mj-lt"/>
              <a:buAutoNum type="romanUcPeriod"/>
            </a:pPr>
            <a:r>
              <a:rPr lang="en-ZA" sz="713" dirty="0">
                <a:latin typeface="Arial Narrow" panose="020B0606020202030204" pitchFamily="34" charset="0"/>
              </a:rPr>
              <a:t>One identity for all applications</a:t>
            </a:r>
          </a:p>
          <a:p>
            <a:pPr marL="557213" lvl="1" indent="-214313">
              <a:buFont typeface="+mj-lt"/>
              <a:buAutoNum type="romanUcPeriod"/>
            </a:pPr>
            <a:r>
              <a:rPr lang="en-ZA" sz="713" dirty="0">
                <a:latin typeface="Arial Narrow" panose="020B0606020202030204" pitchFamily="34" charset="0"/>
              </a:rPr>
              <a:t>Security</a:t>
            </a:r>
          </a:p>
          <a:p>
            <a:pPr marL="557213" lvl="1" indent="-214313">
              <a:buFont typeface="+mj-lt"/>
              <a:buAutoNum type="romanUcPeriod"/>
            </a:pPr>
            <a:r>
              <a:rPr lang="en-ZA" sz="713" dirty="0">
                <a:latin typeface="Arial Narrow" panose="020B0606020202030204" pitchFamily="34" charset="0"/>
              </a:rPr>
              <a:t>Ease of use</a:t>
            </a:r>
          </a:p>
          <a:p>
            <a:pPr marL="557213" lvl="1" indent="-214313">
              <a:buFont typeface="+mj-lt"/>
              <a:buAutoNum type="romanUcPeriod"/>
            </a:pPr>
            <a:r>
              <a:rPr lang="en-ZA" sz="713" dirty="0">
                <a:latin typeface="Arial Narrow" panose="020B0606020202030204" pitchFamily="34" charset="0"/>
              </a:rPr>
              <a:t>Collaboration</a:t>
            </a:r>
          </a:p>
        </p:txBody>
      </p:sp>
      <p:sp>
        <p:nvSpPr>
          <p:cNvPr id="86" name="Wave 85">
            <a:extLst>
              <a:ext uri="{FF2B5EF4-FFF2-40B4-BE49-F238E27FC236}">
                <a16:creationId xmlns:a16="http://schemas.microsoft.com/office/drawing/2014/main" xmlns="" id="{7C35319A-2B90-4806-B2AD-45D4591F651E}"/>
              </a:ext>
            </a:extLst>
          </p:cNvPr>
          <p:cNvSpPr/>
          <p:nvPr/>
        </p:nvSpPr>
        <p:spPr>
          <a:xfrm>
            <a:off x="2707815" y="1783034"/>
            <a:ext cx="751114" cy="231912"/>
          </a:xfrm>
          <a:prstGeom prst="wave">
            <a:avLst>
              <a:gd name="adj1" fmla="val 12500"/>
              <a:gd name="adj2" fmla="val 4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tx1"/>
                </a:solidFill>
                <a:effectLst>
                  <a:outerShdw blurRad="38100" dist="38100" dir="2700000" algn="tl">
                    <a:srgbClr val="000000">
                      <a:alpha val="43137"/>
                    </a:srgbClr>
                  </a:outerShdw>
                </a:effectLst>
              </a:rPr>
              <a:t>ManageEngine</a:t>
            </a:r>
            <a:endParaRPr lang="en-ZA" sz="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xmlns="" id="{496DB1E0-01FE-4D65-B59D-D479276F886B}"/>
              </a:ext>
            </a:extLst>
          </p:cNvPr>
          <p:cNvGrpSpPr/>
          <p:nvPr/>
        </p:nvGrpSpPr>
        <p:grpSpPr>
          <a:xfrm>
            <a:off x="1634782" y="1201845"/>
            <a:ext cx="1092392" cy="943749"/>
            <a:chOff x="6539738" y="1190578"/>
            <a:chExt cx="1345891" cy="1672404"/>
          </a:xfrm>
        </p:grpSpPr>
        <p:pic>
          <p:nvPicPr>
            <p:cNvPr id="89" name="Picture 146" descr="3d small person sitting on planet Earth with a laptop and headphones. 3d  image. Transparent h… | Sculpture lessons, Powerpoint animation, Cartoon  character pictures">
              <a:extLst>
                <a:ext uri="{FF2B5EF4-FFF2-40B4-BE49-F238E27FC236}">
                  <a16:creationId xmlns:a16="http://schemas.microsoft.com/office/drawing/2014/main" xmlns="" id="{EFF0960F-7176-451D-97A6-07A16EF6BAFD}"/>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4638" t="3508" r="11648" b="10386"/>
            <a:stretch/>
          </p:blipFill>
          <p:spPr bwMode="auto">
            <a:xfrm>
              <a:off x="6846783" y="1190578"/>
              <a:ext cx="777653"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90" name="TextBox 89">
              <a:extLst>
                <a:ext uri="{FF2B5EF4-FFF2-40B4-BE49-F238E27FC236}">
                  <a16:creationId xmlns:a16="http://schemas.microsoft.com/office/drawing/2014/main" xmlns="" id="{2E605B1D-E430-4B41-B7DA-FF4F788B65E5}"/>
                </a:ext>
              </a:extLst>
            </p:cNvPr>
            <p:cNvSpPr txBox="1"/>
            <p:nvPr/>
          </p:nvSpPr>
          <p:spPr>
            <a:xfrm>
              <a:off x="6539738" y="2331211"/>
              <a:ext cx="1345891" cy="531771"/>
            </a:xfrm>
            <a:prstGeom prst="rect">
              <a:avLst/>
            </a:prstGeom>
            <a:noFill/>
          </p:spPr>
          <p:txBody>
            <a:bodyPr wrap="square" rtlCol="0">
              <a:spAutoFit/>
            </a:bodyPr>
            <a:lstStyle/>
            <a:p>
              <a:r>
                <a:rPr lang="en-ZA" sz="675" b="1" dirty="0">
                  <a:solidFill>
                    <a:srgbClr val="FF0000"/>
                  </a:solidFill>
                  <a:effectLst>
                    <a:outerShdw blurRad="38100" dist="38100" dir="2700000" algn="tl">
                      <a:srgbClr val="000000">
                        <a:alpha val="43137"/>
                      </a:srgbClr>
                    </a:outerShdw>
                  </a:effectLst>
                  <a:latin typeface="Arial Narrow" panose="020B0606020202030204" pitchFamily="34" charset="0"/>
                </a:rPr>
                <a:t>Consumerisation of ICT </a:t>
              </a:r>
            </a:p>
            <a:p>
              <a:r>
                <a:rPr lang="en-ZA" sz="675" b="1" dirty="0">
                  <a:solidFill>
                    <a:srgbClr val="FF0000"/>
                  </a:solidFill>
                  <a:effectLst>
                    <a:outerShdw blurRad="38100" dist="38100" dir="2700000" algn="tl">
                      <a:srgbClr val="000000">
                        <a:alpha val="43137"/>
                      </a:srgbClr>
                    </a:outerShdw>
                  </a:effectLst>
                  <a:latin typeface="Arial Narrow" panose="020B0606020202030204" pitchFamily="34" charset="0"/>
                </a:rPr>
                <a:t>    (WFH)</a:t>
              </a:r>
              <a:endParaRPr lang="en-ZA" sz="900"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grpSp>
      <p:sp>
        <p:nvSpPr>
          <p:cNvPr id="95" name="Rectangle: Rounded Corners 62">
            <a:extLst>
              <a:ext uri="{FF2B5EF4-FFF2-40B4-BE49-F238E27FC236}">
                <a16:creationId xmlns:a16="http://schemas.microsoft.com/office/drawing/2014/main" xmlns="" id="{B90B0BAA-A516-44EF-96B2-BD209043464D}"/>
              </a:ext>
            </a:extLst>
          </p:cNvPr>
          <p:cNvSpPr/>
          <p:nvPr/>
        </p:nvSpPr>
        <p:spPr>
          <a:xfrm>
            <a:off x="2531677" y="2012633"/>
            <a:ext cx="1458351" cy="395234"/>
          </a:xfrm>
          <a:prstGeom prst="roundRect">
            <a:avLst>
              <a:gd name="adj" fmla="val 50000"/>
            </a:avLst>
          </a:prstGeom>
          <a:solidFill>
            <a:srgbClr val="00B05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900" b="1" dirty="0">
                <a:solidFill>
                  <a:prstClr val="white"/>
                </a:solidFill>
                <a:effectLst>
                  <a:outerShdw blurRad="38100" dist="38100" dir="2700000" algn="tl">
                    <a:srgbClr val="000000">
                      <a:alpha val="43137"/>
                    </a:srgbClr>
                  </a:outerShdw>
                </a:effectLst>
                <a:latin typeface="Arial Narrow" panose="020B0606020202030204" pitchFamily="34" charset="0"/>
              </a:rPr>
              <a:t>ADSelfService – self service AD password reset/unlock</a:t>
            </a:r>
          </a:p>
        </p:txBody>
      </p:sp>
      <p:sp>
        <p:nvSpPr>
          <p:cNvPr id="96" name="Rectangle: Rounded Corners 62">
            <a:extLst>
              <a:ext uri="{FF2B5EF4-FFF2-40B4-BE49-F238E27FC236}">
                <a16:creationId xmlns:a16="http://schemas.microsoft.com/office/drawing/2014/main" xmlns="" id="{B90B0BAA-A516-44EF-96B2-BD209043464D}"/>
              </a:ext>
            </a:extLst>
          </p:cNvPr>
          <p:cNvSpPr/>
          <p:nvPr/>
        </p:nvSpPr>
        <p:spPr>
          <a:xfrm>
            <a:off x="2734509" y="1334535"/>
            <a:ext cx="972252" cy="399953"/>
          </a:xfrm>
          <a:prstGeom prst="roundRect">
            <a:avLst/>
          </a:prstGeom>
          <a:solidFill>
            <a:srgbClr val="00B05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 b="1" dirty="0">
                <a:solidFill>
                  <a:prstClr val="white"/>
                </a:solidFill>
                <a:effectLst>
                  <a:outerShdw blurRad="38100" dist="38100" dir="2700000" algn="tl">
                    <a:srgbClr val="000000">
                      <a:alpha val="43137"/>
                    </a:srgbClr>
                  </a:outerShdw>
                </a:effectLst>
                <a:latin typeface="Arial Narrow" panose="020B0606020202030204" pitchFamily="34" charset="0"/>
              </a:rPr>
              <a:t>e-referral Platform </a:t>
            </a:r>
          </a:p>
          <a:p>
            <a:pPr algn="ctr"/>
            <a:r>
              <a:rPr lang="en-ZA" sz="600" b="1" dirty="0">
                <a:solidFill>
                  <a:prstClr val="white"/>
                </a:solidFill>
                <a:effectLst>
                  <a:outerShdw blurRad="38100" dist="38100" dir="2700000" algn="tl">
                    <a:srgbClr val="000000">
                      <a:alpha val="43137"/>
                    </a:srgbClr>
                  </a:outerShdw>
                </a:effectLst>
                <a:latin typeface="Arial Narrow" panose="020B0606020202030204" pitchFamily="34" charset="0"/>
              </a:rPr>
              <a:t>Digitization of Referral Forms (7.11 , 7.13</a:t>
            </a:r>
            <a:r>
              <a:rPr lang="en-ZA" sz="825" b="1" dirty="0">
                <a:solidFill>
                  <a:prstClr val="white"/>
                </a:solidFill>
                <a:effectLst>
                  <a:outerShdw blurRad="38100" dist="38100" dir="2700000" algn="tl">
                    <a:srgbClr val="000000">
                      <a:alpha val="43137"/>
                    </a:srgbClr>
                  </a:outerShdw>
                </a:effectLst>
                <a:latin typeface="Arial Narrow" panose="020B0606020202030204" pitchFamily="34" charset="0"/>
              </a:rPr>
              <a:t>)</a:t>
            </a:r>
          </a:p>
        </p:txBody>
      </p:sp>
      <p:graphicFrame>
        <p:nvGraphicFramePr>
          <p:cNvPr id="97" name="Table 13">
            <a:extLst>
              <a:ext uri="{FF2B5EF4-FFF2-40B4-BE49-F238E27FC236}">
                <a16:creationId xmlns:a16="http://schemas.microsoft.com/office/drawing/2014/main" xmlns="" id="{46D7F5E9-7756-4E7C-8E7F-A53A5C71C3C1}"/>
              </a:ext>
            </a:extLst>
          </p:cNvPr>
          <p:cNvGraphicFramePr>
            <a:graphicFrameLocks noGrp="1"/>
          </p:cNvGraphicFramePr>
          <p:nvPr/>
        </p:nvGraphicFramePr>
        <p:xfrm>
          <a:off x="5385097" y="863243"/>
          <a:ext cx="1122108" cy="310003"/>
        </p:xfrm>
        <a:graphic>
          <a:graphicData uri="http://schemas.openxmlformats.org/drawingml/2006/table">
            <a:tbl>
              <a:tblPr firstRow="1" bandRow="1">
                <a:tableStyleId>{5C22544A-7EE6-4342-B048-85BDC9FD1C3A}</a:tableStyleId>
              </a:tblPr>
              <a:tblGrid>
                <a:gridCol w="374036">
                  <a:extLst>
                    <a:ext uri="{9D8B030D-6E8A-4147-A177-3AD203B41FA5}">
                      <a16:colId xmlns:a16="http://schemas.microsoft.com/office/drawing/2014/main" xmlns="" val="2977132779"/>
                    </a:ext>
                  </a:extLst>
                </a:gridCol>
                <a:gridCol w="374036">
                  <a:extLst>
                    <a:ext uri="{9D8B030D-6E8A-4147-A177-3AD203B41FA5}">
                      <a16:colId xmlns:a16="http://schemas.microsoft.com/office/drawing/2014/main" xmlns="" val="980400015"/>
                    </a:ext>
                  </a:extLst>
                </a:gridCol>
                <a:gridCol w="374036">
                  <a:extLst>
                    <a:ext uri="{9D8B030D-6E8A-4147-A177-3AD203B41FA5}">
                      <a16:colId xmlns:a16="http://schemas.microsoft.com/office/drawing/2014/main" xmlns="" val="23671100"/>
                    </a:ext>
                  </a:extLst>
                </a:gridCol>
              </a:tblGrid>
              <a:tr h="160742">
                <a:tc gridSpan="3">
                  <a:txBody>
                    <a:bodyPr/>
                    <a:lstStyle/>
                    <a:p>
                      <a:pPr algn="ctr"/>
                      <a:r>
                        <a:rPr lang="en-ZA" sz="600" b="1" dirty="0">
                          <a:effectLst>
                            <a:outerShdw blurRad="38100" dist="38100" dir="2700000" algn="tl">
                              <a:srgbClr val="000000">
                                <a:alpha val="43137"/>
                              </a:srgbClr>
                            </a:outerShdw>
                          </a:effectLst>
                        </a:rPr>
                        <a:t>Jan-21 – Mar-21 (Q1)</a:t>
                      </a:r>
                    </a:p>
                  </a:txBody>
                  <a:tcPr marL="68580" marR="68580" marT="34290" marB="34290"/>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186101894"/>
                  </a:ext>
                </a:extLst>
              </a:tr>
              <a:tr h="149261">
                <a:tc>
                  <a:txBody>
                    <a:bodyPr/>
                    <a:lstStyle/>
                    <a:p>
                      <a:pPr algn="ctr"/>
                      <a:r>
                        <a:rPr lang="en-ZA" sz="500" b="1" dirty="0">
                          <a:effectLst/>
                        </a:rPr>
                        <a:t>Jan</a:t>
                      </a:r>
                    </a:p>
                  </a:txBody>
                  <a:tcPr marL="68580" marR="68580" marT="34290" marB="34290"/>
                </a:tc>
                <a:tc>
                  <a:txBody>
                    <a:bodyPr/>
                    <a:lstStyle/>
                    <a:p>
                      <a:pPr algn="ctr"/>
                      <a:r>
                        <a:rPr lang="en-ZA" sz="500" b="1" dirty="0">
                          <a:effectLst/>
                        </a:rPr>
                        <a:t>Feb</a:t>
                      </a:r>
                    </a:p>
                  </a:txBody>
                  <a:tcPr marL="68580" marR="68580" marT="34290" marB="34290"/>
                </a:tc>
                <a:tc>
                  <a:txBody>
                    <a:bodyPr/>
                    <a:lstStyle/>
                    <a:p>
                      <a:pPr algn="ctr"/>
                      <a:r>
                        <a:rPr lang="en-ZA" sz="500" b="1" dirty="0">
                          <a:effectLst/>
                        </a:rPr>
                        <a:t>Mar</a:t>
                      </a:r>
                    </a:p>
                  </a:txBody>
                  <a:tcPr marL="68580" marR="68580" marT="34290" marB="34290"/>
                </a:tc>
                <a:extLst>
                  <a:ext uri="{0D108BD9-81ED-4DB2-BD59-A6C34878D82A}">
                    <a16:rowId xmlns:a16="http://schemas.microsoft.com/office/drawing/2014/main" xmlns="" val="3128173020"/>
                  </a:ext>
                </a:extLst>
              </a:tr>
            </a:tbl>
          </a:graphicData>
        </a:graphic>
      </p:graphicFrame>
      <p:graphicFrame>
        <p:nvGraphicFramePr>
          <p:cNvPr id="101" name="Table 13">
            <a:extLst>
              <a:ext uri="{FF2B5EF4-FFF2-40B4-BE49-F238E27FC236}">
                <a16:creationId xmlns:a16="http://schemas.microsoft.com/office/drawing/2014/main" xmlns="" id="{46D7F5E9-7756-4E7C-8E7F-A53A5C71C3C1}"/>
              </a:ext>
            </a:extLst>
          </p:cNvPr>
          <p:cNvGraphicFramePr>
            <a:graphicFrameLocks noGrp="1"/>
          </p:cNvGraphicFramePr>
          <p:nvPr/>
        </p:nvGraphicFramePr>
        <p:xfrm>
          <a:off x="6507205" y="867041"/>
          <a:ext cx="1427122" cy="308610"/>
        </p:xfrm>
        <a:graphic>
          <a:graphicData uri="http://schemas.openxmlformats.org/drawingml/2006/table">
            <a:tbl>
              <a:tblPr firstRow="1" bandRow="1">
                <a:tableStyleId>{5C22544A-7EE6-4342-B048-85BDC9FD1C3A}</a:tableStyleId>
              </a:tblPr>
              <a:tblGrid>
                <a:gridCol w="243116">
                  <a:extLst>
                    <a:ext uri="{9D8B030D-6E8A-4147-A177-3AD203B41FA5}">
                      <a16:colId xmlns:a16="http://schemas.microsoft.com/office/drawing/2014/main" xmlns="" val="2977132779"/>
                    </a:ext>
                  </a:extLst>
                </a:gridCol>
                <a:gridCol w="474620">
                  <a:extLst>
                    <a:ext uri="{9D8B030D-6E8A-4147-A177-3AD203B41FA5}">
                      <a16:colId xmlns:a16="http://schemas.microsoft.com/office/drawing/2014/main" xmlns="" val="980400015"/>
                    </a:ext>
                  </a:extLst>
                </a:gridCol>
                <a:gridCol w="709386">
                  <a:extLst>
                    <a:ext uri="{9D8B030D-6E8A-4147-A177-3AD203B41FA5}">
                      <a16:colId xmlns:a16="http://schemas.microsoft.com/office/drawing/2014/main" xmlns="" val="23671100"/>
                    </a:ext>
                  </a:extLst>
                </a:gridCol>
              </a:tblGrid>
              <a:tr h="160020">
                <a:tc gridSpan="3">
                  <a:txBody>
                    <a:bodyPr/>
                    <a:lstStyle/>
                    <a:p>
                      <a:pPr algn="ctr"/>
                      <a:r>
                        <a:rPr lang="en-ZA" sz="600" b="1" dirty="0">
                          <a:effectLst>
                            <a:outerShdw blurRad="38100" dist="38100" dir="2700000" algn="tl">
                              <a:srgbClr val="000000">
                                <a:alpha val="43137"/>
                              </a:srgbClr>
                            </a:outerShdw>
                          </a:effectLst>
                        </a:rPr>
                        <a:t>Apr-21 – Jun-21 (Q2)</a:t>
                      </a:r>
                    </a:p>
                  </a:txBody>
                  <a:tcPr marL="68580" marR="68580" marT="34290" marB="34290"/>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186101894"/>
                  </a:ext>
                </a:extLst>
              </a:tr>
              <a:tr h="148590">
                <a:tc>
                  <a:txBody>
                    <a:bodyPr/>
                    <a:lstStyle/>
                    <a:p>
                      <a:pPr algn="ctr"/>
                      <a:r>
                        <a:rPr lang="en-ZA" sz="500" b="1" dirty="0">
                          <a:effectLst/>
                        </a:rPr>
                        <a:t>Apr</a:t>
                      </a:r>
                    </a:p>
                  </a:txBody>
                  <a:tcPr marL="68580" marR="68580" marT="34290" marB="34290"/>
                </a:tc>
                <a:tc>
                  <a:txBody>
                    <a:bodyPr/>
                    <a:lstStyle/>
                    <a:p>
                      <a:pPr algn="ctr"/>
                      <a:r>
                        <a:rPr lang="en-ZA" sz="500" b="1" dirty="0">
                          <a:effectLst/>
                        </a:rPr>
                        <a:t>May</a:t>
                      </a:r>
                    </a:p>
                  </a:txBody>
                  <a:tcPr marL="68580" marR="68580" marT="34290" marB="34290"/>
                </a:tc>
                <a:tc>
                  <a:txBody>
                    <a:bodyPr/>
                    <a:lstStyle/>
                    <a:p>
                      <a:pPr algn="ctr"/>
                      <a:r>
                        <a:rPr lang="en-ZA" sz="500" b="1" dirty="0">
                          <a:effectLst/>
                        </a:rPr>
                        <a:t>Jun</a:t>
                      </a:r>
                    </a:p>
                  </a:txBody>
                  <a:tcPr marL="68580" marR="68580" marT="34290" marB="34290"/>
                </a:tc>
                <a:extLst>
                  <a:ext uri="{0D108BD9-81ED-4DB2-BD59-A6C34878D82A}">
                    <a16:rowId xmlns:a16="http://schemas.microsoft.com/office/drawing/2014/main" xmlns="" val="3128173020"/>
                  </a:ext>
                </a:extLst>
              </a:tr>
            </a:tbl>
          </a:graphicData>
        </a:graphic>
      </p:graphicFrame>
      <p:graphicFrame>
        <p:nvGraphicFramePr>
          <p:cNvPr id="103" name="Table 13">
            <a:extLst>
              <a:ext uri="{FF2B5EF4-FFF2-40B4-BE49-F238E27FC236}">
                <a16:creationId xmlns:a16="http://schemas.microsoft.com/office/drawing/2014/main" xmlns="" id="{46D7F5E9-7756-4E7C-8E7F-A53A5C71C3C1}"/>
              </a:ext>
            </a:extLst>
          </p:cNvPr>
          <p:cNvGraphicFramePr>
            <a:graphicFrameLocks noGrp="1"/>
          </p:cNvGraphicFramePr>
          <p:nvPr/>
        </p:nvGraphicFramePr>
        <p:xfrm>
          <a:off x="7934325" y="863243"/>
          <a:ext cx="1192128" cy="316644"/>
        </p:xfrm>
        <a:graphic>
          <a:graphicData uri="http://schemas.openxmlformats.org/drawingml/2006/table">
            <a:tbl>
              <a:tblPr firstRow="1" bandRow="1">
                <a:tableStyleId>{5C22544A-7EE6-4342-B048-85BDC9FD1C3A}</a:tableStyleId>
              </a:tblPr>
              <a:tblGrid>
                <a:gridCol w="497708">
                  <a:extLst>
                    <a:ext uri="{9D8B030D-6E8A-4147-A177-3AD203B41FA5}">
                      <a16:colId xmlns:a16="http://schemas.microsoft.com/office/drawing/2014/main" xmlns="" val="2977132779"/>
                    </a:ext>
                  </a:extLst>
                </a:gridCol>
                <a:gridCol w="347210">
                  <a:extLst>
                    <a:ext uri="{9D8B030D-6E8A-4147-A177-3AD203B41FA5}">
                      <a16:colId xmlns:a16="http://schemas.microsoft.com/office/drawing/2014/main" xmlns="" val="980400015"/>
                    </a:ext>
                  </a:extLst>
                </a:gridCol>
                <a:gridCol w="347210">
                  <a:extLst>
                    <a:ext uri="{9D8B030D-6E8A-4147-A177-3AD203B41FA5}">
                      <a16:colId xmlns:a16="http://schemas.microsoft.com/office/drawing/2014/main" xmlns="" val="23671100"/>
                    </a:ext>
                  </a:extLst>
                </a:gridCol>
              </a:tblGrid>
              <a:tr h="160020">
                <a:tc gridSpan="3">
                  <a:txBody>
                    <a:bodyPr/>
                    <a:lstStyle/>
                    <a:p>
                      <a:pPr algn="ctr"/>
                      <a:r>
                        <a:rPr lang="en-ZA" sz="600" b="1" dirty="0">
                          <a:effectLst>
                            <a:outerShdw blurRad="38100" dist="38100" dir="2700000" algn="tl">
                              <a:srgbClr val="000000">
                                <a:alpha val="43137"/>
                              </a:srgbClr>
                            </a:outerShdw>
                          </a:effectLst>
                        </a:rPr>
                        <a:t>Jul-21 – Sep-21 (Q3)</a:t>
                      </a:r>
                    </a:p>
                  </a:txBody>
                  <a:tcPr marL="68580" marR="68580" marT="34290" marB="34290"/>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3186101894"/>
                  </a:ext>
                </a:extLst>
              </a:tr>
              <a:tr h="156624">
                <a:tc>
                  <a:txBody>
                    <a:bodyPr/>
                    <a:lstStyle/>
                    <a:p>
                      <a:pPr algn="ctr"/>
                      <a:r>
                        <a:rPr lang="en-ZA" sz="500" b="1" dirty="0">
                          <a:effectLst/>
                        </a:rPr>
                        <a:t>July</a:t>
                      </a:r>
                      <a:r>
                        <a:rPr lang="en-ZA" sz="500" b="1" baseline="0" dirty="0">
                          <a:effectLst/>
                        </a:rPr>
                        <a:t> </a:t>
                      </a:r>
                      <a:endParaRPr lang="en-ZA" sz="500" b="1" dirty="0">
                        <a:effectLst/>
                      </a:endParaRPr>
                    </a:p>
                  </a:txBody>
                  <a:tcPr marL="68580" marR="68580" marT="34290" marB="34290"/>
                </a:tc>
                <a:tc>
                  <a:txBody>
                    <a:bodyPr/>
                    <a:lstStyle/>
                    <a:p>
                      <a:pPr algn="ctr"/>
                      <a:r>
                        <a:rPr lang="en-ZA" sz="500" b="1" dirty="0">
                          <a:effectLst/>
                        </a:rPr>
                        <a:t>Aug</a:t>
                      </a:r>
                    </a:p>
                  </a:txBody>
                  <a:tcPr marL="68580" marR="68580" marT="34290" marB="34290"/>
                </a:tc>
                <a:tc>
                  <a:txBody>
                    <a:bodyPr/>
                    <a:lstStyle/>
                    <a:p>
                      <a:pPr algn="ctr"/>
                      <a:r>
                        <a:rPr lang="en-ZA" sz="500" b="1" dirty="0">
                          <a:effectLst/>
                        </a:rPr>
                        <a:t>Sep</a:t>
                      </a:r>
                      <a:r>
                        <a:rPr lang="en-ZA" sz="500" b="1" baseline="0" dirty="0">
                          <a:effectLst/>
                        </a:rPr>
                        <a:t> </a:t>
                      </a:r>
                      <a:endParaRPr lang="en-ZA" sz="500" b="1" dirty="0">
                        <a:effectLst/>
                      </a:endParaRPr>
                    </a:p>
                  </a:txBody>
                  <a:tcPr marL="68580" marR="68580" marT="34290" marB="34290"/>
                </a:tc>
                <a:extLst>
                  <a:ext uri="{0D108BD9-81ED-4DB2-BD59-A6C34878D82A}">
                    <a16:rowId xmlns:a16="http://schemas.microsoft.com/office/drawing/2014/main" xmlns="" val="3128173020"/>
                  </a:ext>
                </a:extLst>
              </a:tr>
            </a:tbl>
          </a:graphicData>
        </a:graphic>
      </p:graphicFrame>
      <p:sp>
        <p:nvSpPr>
          <p:cNvPr id="105" name="Rectangle: Rounded Corners 62">
            <a:extLst>
              <a:ext uri="{FF2B5EF4-FFF2-40B4-BE49-F238E27FC236}">
                <a16:creationId xmlns:a16="http://schemas.microsoft.com/office/drawing/2014/main" xmlns="" id="{B90B0BAA-A516-44EF-96B2-BD209043464D}"/>
              </a:ext>
            </a:extLst>
          </p:cNvPr>
          <p:cNvSpPr/>
          <p:nvPr/>
        </p:nvSpPr>
        <p:spPr>
          <a:xfrm>
            <a:off x="4437031" y="1245924"/>
            <a:ext cx="639795" cy="446960"/>
          </a:xfrm>
          <a:prstGeom prst="roundRect">
            <a:avLst/>
          </a:prstGeom>
          <a:solidFill>
            <a:srgbClr val="00B05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 b="1" dirty="0">
                <a:solidFill>
                  <a:prstClr val="white"/>
                </a:solidFill>
                <a:effectLst>
                  <a:outerShdw blurRad="38100" dist="38100" dir="2700000" algn="tl">
                    <a:srgbClr val="000000">
                      <a:alpha val="43137"/>
                    </a:srgbClr>
                  </a:outerShdw>
                </a:effectLst>
                <a:latin typeface="Arial Narrow" panose="020B0606020202030204" pitchFamily="34" charset="0"/>
              </a:rPr>
              <a:t>e-referral integration with CMS </a:t>
            </a:r>
            <a:endParaRPr lang="en-ZA" sz="9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108" name="Rectangle: Rounded Corners 62">
            <a:extLst>
              <a:ext uri="{FF2B5EF4-FFF2-40B4-BE49-F238E27FC236}">
                <a16:creationId xmlns:a16="http://schemas.microsoft.com/office/drawing/2014/main" xmlns="" id="{B90B0BAA-A516-44EF-96B2-BD209043464D}"/>
              </a:ext>
            </a:extLst>
          </p:cNvPr>
          <p:cNvSpPr/>
          <p:nvPr/>
        </p:nvSpPr>
        <p:spPr>
          <a:xfrm>
            <a:off x="4437031" y="1743881"/>
            <a:ext cx="1148972" cy="378475"/>
          </a:xfrm>
          <a:prstGeom prst="roundRect">
            <a:avLst>
              <a:gd name="adj" fmla="val 38042"/>
            </a:avLst>
          </a:prstGeom>
          <a:solidFill>
            <a:srgbClr val="00B05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 b="1" dirty="0">
                <a:solidFill>
                  <a:prstClr val="white"/>
                </a:solidFill>
                <a:effectLst>
                  <a:outerShdw blurRad="38100" dist="38100" dir="2700000" algn="tl">
                    <a:srgbClr val="000000">
                      <a:alpha val="43137"/>
                    </a:srgbClr>
                  </a:outerShdw>
                </a:effectLst>
              </a:rPr>
              <a:t>Cloud  Roadmap  Assessment   </a:t>
            </a:r>
            <a:endParaRPr lang="en-ZA" sz="900" b="1" dirty="0">
              <a:solidFill>
                <a:prstClr val="white"/>
              </a:solidFill>
              <a:effectLst>
                <a:outerShdw blurRad="38100" dist="38100" dir="2700000" algn="tl">
                  <a:srgbClr val="000000">
                    <a:alpha val="43137"/>
                  </a:srgbClr>
                </a:outerShdw>
              </a:effectLst>
            </a:endParaRPr>
          </a:p>
        </p:txBody>
      </p:sp>
      <p:sp>
        <p:nvSpPr>
          <p:cNvPr id="118" name="Rectangle: Rounded Corners 94">
            <a:extLst>
              <a:ext uri="{FF2B5EF4-FFF2-40B4-BE49-F238E27FC236}">
                <a16:creationId xmlns:a16="http://schemas.microsoft.com/office/drawing/2014/main" xmlns="" id="{F8851F9D-8BF6-43CE-BE50-715F4E481F28}"/>
              </a:ext>
            </a:extLst>
          </p:cNvPr>
          <p:cNvSpPr/>
          <p:nvPr/>
        </p:nvSpPr>
        <p:spPr>
          <a:xfrm>
            <a:off x="6507778" y="1833006"/>
            <a:ext cx="2712955" cy="393116"/>
          </a:xfrm>
          <a:prstGeom prst="roundRect">
            <a:avLst>
              <a:gd name="adj" fmla="val 50000"/>
            </a:avLst>
          </a:prstGeom>
          <a:solidFill>
            <a:srgbClr val="FFC000"/>
          </a:solidFill>
          <a:ln w="3175" cap="flat" cmpd="sng" algn="ctr">
            <a:solidFill>
              <a:srgbClr val="FFC000"/>
            </a:solidFill>
            <a:prstDash val="solid"/>
          </a:ln>
          <a:effectLst>
            <a:outerShdw blurRad="50800" dist="38100" dir="2700000" algn="tl" rotWithShape="0">
              <a:prstClr val="black">
                <a:alpha val="40000"/>
              </a:prstClr>
            </a:outerShdw>
          </a:effectLst>
        </p:spPr>
        <p:txBody>
          <a:bodyPr rtlCol="0" anchor="ctr"/>
          <a:lstStyle/>
          <a:p>
            <a:pPr algn="ctr">
              <a:defRPr/>
            </a:pPr>
            <a:r>
              <a:rPr lang="en-ZA" sz="750" b="1" kern="0" dirty="0">
                <a:latin typeface="Arial Narrow" panose="020B0606020202030204" pitchFamily="34" charset="0"/>
              </a:rPr>
              <a:t>On Premise Hardware Refresh which includes the below :</a:t>
            </a:r>
          </a:p>
          <a:p>
            <a:pPr algn="ctr">
              <a:defRPr/>
            </a:pPr>
            <a:r>
              <a:rPr lang="en-ZA" sz="750" b="1" kern="0" dirty="0">
                <a:latin typeface="Arial Narrow" panose="020B0606020202030204" pitchFamily="34" charset="0"/>
              </a:rPr>
              <a:t>Oracle Database Appliance for the CMS</a:t>
            </a:r>
          </a:p>
          <a:p>
            <a:pPr algn="ctr">
              <a:defRPr/>
            </a:pPr>
            <a:r>
              <a:rPr lang="en-ZA" sz="750" b="1" kern="0" dirty="0">
                <a:latin typeface="Arial Narrow" panose="020B0606020202030204" pitchFamily="34" charset="0"/>
              </a:rPr>
              <a:t>Tools of Trade – Phase 2 </a:t>
            </a:r>
          </a:p>
        </p:txBody>
      </p:sp>
      <p:sp>
        <p:nvSpPr>
          <p:cNvPr id="120" name="Rectangle: Rounded Corners 94">
            <a:extLst>
              <a:ext uri="{FF2B5EF4-FFF2-40B4-BE49-F238E27FC236}">
                <a16:creationId xmlns:a16="http://schemas.microsoft.com/office/drawing/2014/main" xmlns="" id="{F8851F9D-8BF6-43CE-BE50-715F4E481F28}"/>
              </a:ext>
            </a:extLst>
          </p:cNvPr>
          <p:cNvSpPr/>
          <p:nvPr/>
        </p:nvSpPr>
        <p:spPr>
          <a:xfrm>
            <a:off x="7347515" y="2269003"/>
            <a:ext cx="1888567" cy="474274"/>
          </a:xfrm>
          <a:prstGeom prst="roundRect">
            <a:avLst>
              <a:gd name="adj" fmla="val 50000"/>
            </a:avLst>
          </a:prstGeom>
          <a:solidFill>
            <a:srgbClr val="FFC000"/>
          </a:solidFill>
          <a:ln w="3175" cap="flat" cmpd="sng" algn="ctr">
            <a:solidFill>
              <a:srgbClr val="FFC000"/>
            </a:solidFill>
            <a:prstDash val="solid"/>
          </a:ln>
          <a:effectLst>
            <a:outerShdw blurRad="50800" dist="38100" dir="2700000" algn="tl" rotWithShape="0">
              <a:prstClr val="black">
                <a:alpha val="40000"/>
              </a:prstClr>
            </a:outerShdw>
          </a:effectLst>
        </p:spPr>
        <p:txBody>
          <a:bodyPr rtlCol="0" anchor="ctr"/>
          <a:lstStyle/>
          <a:p>
            <a:pPr algn="ctr">
              <a:defRPr/>
            </a:pPr>
            <a:r>
              <a:rPr lang="en-ZA" sz="750" b="1" kern="0" dirty="0">
                <a:latin typeface="Arial Narrow" panose="020B0606020202030204" pitchFamily="34" charset="0"/>
              </a:rPr>
              <a:t>Customised e-referral platform for BCs</a:t>
            </a:r>
          </a:p>
        </p:txBody>
      </p:sp>
      <p:sp>
        <p:nvSpPr>
          <p:cNvPr id="121" name="Rectangle: Rounded Corners 94">
            <a:extLst>
              <a:ext uri="{FF2B5EF4-FFF2-40B4-BE49-F238E27FC236}">
                <a16:creationId xmlns:a16="http://schemas.microsoft.com/office/drawing/2014/main" xmlns="" id="{F8851F9D-8BF6-43CE-BE50-715F4E481F28}"/>
              </a:ext>
            </a:extLst>
          </p:cNvPr>
          <p:cNvSpPr/>
          <p:nvPr/>
        </p:nvSpPr>
        <p:spPr>
          <a:xfrm>
            <a:off x="7277100" y="3291349"/>
            <a:ext cx="2142568" cy="469562"/>
          </a:xfrm>
          <a:prstGeom prst="roundRect">
            <a:avLst>
              <a:gd name="adj" fmla="val 50000"/>
            </a:avLst>
          </a:prstGeom>
          <a:solidFill>
            <a:srgbClr val="00B050"/>
          </a:solidFill>
          <a:ln w="3175" cap="flat" cmpd="sng" algn="ctr">
            <a:solidFill>
              <a:srgbClr val="FFC000"/>
            </a:solidFill>
            <a:prstDash val="solid"/>
          </a:ln>
          <a:effectLst>
            <a:outerShdw blurRad="50800" dist="38100" dir="2700000" algn="tl" rotWithShape="0">
              <a:prstClr val="black">
                <a:alpha val="40000"/>
              </a:prstClr>
            </a:outerShdw>
          </a:effectLst>
        </p:spPr>
        <p:txBody>
          <a:bodyPr rtlCol="0" anchor="ctr"/>
          <a:lstStyle/>
          <a:p>
            <a:pPr algn="ctr">
              <a:defRPr/>
            </a:pPr>
            <a:r>
              <a:rPr lang="en-ZA" sz="750" b="1" kern="0" dirty="0">
                <a:latin typeface="Arial Narrow" panose="020B0606020202030204" pitchFamily="34" charset="0"/>
              </a:rPr>
              <a:t>SD-WAN </a:t>
            </a:r>
          </a:p>
          <a:p>
            <a:pPr algn="ctr">
              <a:defRPr/>
            </a:pPr>
            <a:r>
              <a:rPr lang="en-ZA" sz="750" b="1" kern="0" dirty="0">
                <a:latin typeface="Arial Narrow" panose="020B0606020202030204" pitchFamily="34" charset="0"/>
              </a:rPr>
              <a:t>Network Capacity Upgrade </a:t>
            </a:r>
          </a:p>
          <a:p>
            <a:pPr algn="ctr">
              <a:defRPr/>
            </a:pPr>
            <a:endParaRPr lang="en-ZA" sz="750" b="1" kern="0" dirty="0">
              <a:latin typeface="Arial Narrow" panose="020B0606020202030204" pitchFamily="34" charset="0"/>
            </a:endParaRPr>
          </a:p>
        </p:txBody>
      </p:sp>
      <p:sp>
        <p:nvSpPr>
          <p:cNvPr id="127" name="Rectangle: Rounded Corners 94">
            <a:extLst>
              <a:ext uri="{FF2B5EF4-FFF2-40B4-BE49-F238E27FC236}">
                <a16:creationId xmlns:a16="http://schemas.microsoft.com/office/drawing/2014/main" xmlns="" id="{98DB35C7-4BAB-4FD6-8589-E7586B860A36}"/>
              </a:ext>
            </a:extLst>
          </p:cNvPr>
          <p:cNvSpPr/>
          <p:nvPr/>
        </p:nvSpPr>
        <p:spPr>
          <a:xfrm>
            <a:off x="1879672" y="3308982"/>
            <a:ext cx="2527229" cy="1210629"/>
          </a:xfrm>
          <a:prstGeom prst="roundRect">
            <a:avLst/>
          </a:prstGeom>
          <a:solidFill>
            <a:srgbClr val="FF0000"/>
          </a:solidFill>
          <a:ln w="3175" cap="flat" cmpd="sng" algn="ctr">
            <a:noFill/>
            <a:prstDash val="solid"/>
          </a:ln>
          <a:effectLst>
            <a:outerShdw blurRad="50800" dist="38100" dir="2700000" algn="tl" rotWithShape="0">
              <a:prstClr val="black">
                <a:alpha val="40000"/>
              </a:prstClr>
            </a:outerShdw>
          </a:effectLst>
        </p:spPr>
        <p:txBody>
          <a:bodyPr rtlCol="0" anchor="ctr"/>
          <a:lstStyle/>
          <a:p>
            <a:pPr algn="ctr" defTabSz="685800">
              <a:defRPr/>
            </a:pPr>
            <a:r>
              <a:rPr lang="en-ZA" sz="825" b="1" kern="0" dirty="0">
                <a:latin typeface="Arial Narrow" panose="020B0606020202030204" pitchFamily="34" charset="0"/>
              </a:rPr>
              <a:t>Initiatives on hold due to budget constraints :</a:t>
            </a:r>
          </a:p>
          <a:p>
            <a:pPr marL="128588" indent="-128588" defTabSz="685800">
              <a:buFont typeface="Arial" panose="020B0604020202020204" pitchFamily="34" charset="0"/>
              <a:buChar char="•"/>
              <a:defRPr/>
            </a:pPr>
            <a:r>
              <a:rPr lang="en-ZA" sz="675" b="1" kern="0" dirty="0">
                <a:latin typeface="Arial Narrow" panose="020B0606020202030204" pitchFamily="34" charset="0"/>
              </a:rPr>
              <a:t>ERP System</a:t>
            </a:r>
          </a:p>
          <a:p>
            <a:pPr marL="128588" indent="-128588" defTabSz="685800">
              <a:buFont typeface="Arial" panose="020B0604020202020204" pitchFamily="34" charset="0"/>
              <a:buChar char="•"/>
              <a:defRPr/>
            </a:pPr>
            <a:r>
              <a:rPr lang="en-ZA" sz="675" b="1" kern="0" dirty="0">
                <a:latin typeface="Arial Narrow" panose="020B0606020202030204" pitchFamily="34" charset="0"/>
              </a:rPr>
              <a:t>Dispute Resolution Business Process Engineering</a:t>
            </a:r>
          </a:p>
          <a:p>
            <a:pPr marL="128588" indent="-128588" defTabSz="685800">
              <a:buFont typeface="Arial" panose="020B0604020202020204" pitchFamily="34" charset="0"/>
              <a:buChar char="•"/>
              <a:defRPr/>
            </a:pPr>
            <a:r>
              <a:rPr lang="en-ZA" sz="675" b="1" kern="0" dirty="0">
                <a:latin typeface="Arial Narrow" panose="020B0606020202030204" pitchFamily="34" charset="0"/>
              </a:rPr>
              <a:t>Labour Market Early Warning  - Big Data Analytics </a:t>
            </a:r>
          </a:p>
          <a:p>
            <a:pPr marL="128588" indent="-128588" defTabSz="685800">
              <a:buFont typeface="Arial" panose="020B0604020202020204" pitchFamily="34" charset="0"/>
              <a:buChar char="•"/>
              <a:defRPr/>
            </a:pPr>
            <a:r>
              <a:rPr lang="en-ZA" sz="675" b="1" kern="0" dirty="0">
                <a:latin typeface="Arial Narrow" panose="020B0606020202030204" pitchFamily="34" charset="0"/>
              </a:rPr>
              <a:t>New Forms of Work </a:t>
            </a:r>
          </a:p>
          <a:p>
            <a:pPr marL="128588" indent="-128588" defTabSz="685800">
              <a:buFont typeface="Arial" panose="020B0604020202020204" pitchFamily="34" charset="0"/>
              <a:buChar char="•"/>
              <a:defRPr/>
            </a:pPr>
            <a:r>
              <a:rPr lang="en-ZA" sz="675" b="1" kern="0" dirty="0">
                <a:latin typeface="Arial Narrow" panose="020B0606020202030204" pitchFamily="34" charset="0"/>
              </a:rPr>
              <a:t>Datacentre Refresh Project </a:t>
            </a:r>
          </a:p>
          <a:p>
            <a:pPr marL="128588" indent="-128588" defTabSz="685800">
              <a:buFont typeface="Arial" panose="020B0604020202020204" pitchFamily="34" charset="0"/>
              <a:buChar char="•"/>
              <a:defRPr/>
            </a:pPr>
            <a:r>
              <a:rPr lang="en-ZA" sz="675" b="1" kern="0" dirty="0">
                <a:latin typeface="Arial Narrow" panose="020B0606020202030204" pitchFamily="34" charset="0"/>
              </a:rPr>
              <a:t>Call Centre </a:t>
            </a:r>
          </a:p>
          <a:p>
            <a:pPr marL="128588" indent="-128588" defTabSz="685800">
              <a:buFont typeface="Arial" panose="020B0604020202020204" pitchFamily="34" charset="0"/>
              <a:buChar char="•"/>
              <a:defRPr/>
            </a:pPr>
            <a:r>
              <a:rPr lang="en-ZA" sz="675" b="1" kern="0" dirty="0">
                <a:latin typeface="Arial Narrow" panose="020B0606020202030204" pitchFamily="34" charset="0"/>
              </a:rPr>
              <a:t>MobileApp Enhancements </a:t>
            </a:r>
          </a:p>
          <a:p>
            <a:pPr defTabSz="685800">
              <a:defRPr/>
            </a:pPr>
            <a:endParaRPr lang="en-ZA" sz="825" b="1" kern="0" dirty="0">
              <a:latin typeface="Arial Narrow" panose="020B0606020202030204" pitchFamily="34" charset="0"/>
            </a:endParaRPr>
          </a:p>
        </p:txBody>
      </p:sp>
      <p:sp>
        <p:nvSpPr>
          <p:cNvPr id="132" name="Rectangle: Rounded Corners 94">
            <a:extLst>
              <a:ext uri="{FF2B5EF4-FFF2-40B4-BE49-F238E27FC236}">
                <a16:creationId xmlns:a16="http://schemas.microsoft.com/office/drawing/2014/main" xmlns="" id="{F8851F9D-8BF6-43CE-BE50-715F4E481F28}"/>
              </a:ext>
            </a:extLst>
          </p:cNvPr>
          <p:cNvSpPr/>
          <p:nvPr/>
        </p:nvSpPr>
        <p:spPr>
          <a:xfrm>
            <a:off x="8029576" y="1518180"/>
            <a:ext cx="920750" cy="239527"/>
          </a:xfrm>
          <a:prstGeom prst="roundRect">
            <a:avLst/>
          </a:prstGeom>
          <a:solidFill>
            <a:srgbClr val="00B050"/>
          </a:solidFill>
          <a:ln w="3175" cap="flat" cmpd="sng" algn="ctr">
            <a:solidFill>
              <a:schemeClr val="accent6"/>
            </a:solidFill>
            <a:prstDash val="solid"/>
          </a:ln>
          <a:effectLst>
            <a:outerShdw blurRad="50800" dist="38100" dir="2700000" algn="tl" rotWithShape="0">
              <a:prstClr val="black">
                <a:alpha val="40000"/>
              </a:prstClr>
            </a:outerShdw>
          </a:effectLst>
        </p:spPr>
        <p:txBody>
          <a:bodyPr rtlCol="0" anchor="ctr"/>
          <a:lstStyle/>
          <a:p>
            <a:pPr algn="ctr">
              <a:defRPr/>
            </a:pPr>
            <a:r>
              <a:rPr lang="en-ZA" sz="750" b="1" kern="0" dirty="0">
                <a:solidFill>
                  <a:schemeClr val="bg1"/>
                </a:solidFill>
                <a:latin typeface="Arial Narrow" panose="020B0606020202030204" pitchFamily="34" charset="0"/>
              </a:rPr>
              <a:t>MS Teams – Cloud PBX  </a:t>
            </a:r>
          </a:p>
        </p:txBody>
      </p:sp>
      <p:sp>
        <p:nvSpPr>
          <p:cNvPr id="135" name="Rectangle: Rounded Corners 94">
            <a:extLst>
              <a:ext uri="{FF2B5EF4-FFF2-40B4-BE49-F238E27FC236}">
                <a16:creationId xmlns:a16="http://schemas.microsoft.com/office/drawing/2014/main" xmlns="" id="{F8851F9D-8BF6-43CE-BE50-715F4E481F28}"/>
              </a:ext>
            </a:extLst>
          </p:cNvPr>
          <p:cNvSpPr/>
          <p:nvPr/>
        </p:nvSpPr>
        <p:spPr>
          <a:xfrm>
            <a:off x="7561932" y="4483101"/>
            <a:ext cx="1612279" cy="641350"/>
          </a:xfrm>
          <a:prstGeom prst="roundRect">
            <a:avLst>
              <a:gd name="adj" fmla="val 39900"/>
            </a:avLst>
          </a:prstGeom>
          <a:solidFill>
            <a:srgbClr val="FFC000"/>
          </a:solidFill>
          <a:ln w="3175" cap="flat" cmpd="sng" algn="ctr">
            <a:solidFill>
              <a:srgbClr val="FFC000"/>
            </a:solidFill>
            <a:prstDash val="solid"/>
          </a:ln>
          <a:effectLst>
            <a:outerShdw blurRad="50800" dist="38100" dir="2700000" algn="tl" rotWithShape="0">
              <a:prstClr val="black">
                <a:alpha val="40000"/>
              </a:prstClr>
            </a:outerShdw>
          </a:effectLst>
        </p:spPr>
        <p:txBody>
          <a:bodyPr rtlCol="0" anchor="ctr"/>
          <a:lstStyle/>
          <a:p>
            <a:pPr algn="ctr">
              <a:defRPr/>
            </a:pPr>
            <a:endParaRPr lang="en-ZA" sz="750" b="1" kern="0" dirty="0"/>
          </a:p>
          <a:p>
            <a:pPr algn="ctr">
              <a:defRPr/>
            </a:pPr>
            <a:endParaRPr lang="en-ZA" sz="750" b="1" kern="0" dirty="0"/>
          </a:p>
          <a:p>
            <a:pPr algn="ctr">
              <a:defRPr/>
            </a:pPr>
            <a:r>
              <a:rPr lang="en-ZA" sz="750" b="1" kern="0" dirty="0">
                <a:latin typeface="Arial Narrow" panose="020B0606020202030204" pitchFamily="34" charset="0"/>
              </a:rPr>
              <a:t>Microsoft FastTrack Initiatives</a:t>
            </a:r>
          </a:p>
          <a:p>
            <a:pPr algn="ctr">
              <a:defRPr/>
            </a:pPr>
            <a:r>
              <a:rPr lang="en-ZA" sz="750" b="1" kern="0" dirty="0">
                <a:latin typeface="Arial Narrow" panose="020B0606020202030204" pitchFamily="34" charset="0"/>
              </a:rPr>
              <a:t>Exchange Online (ExO )</a:t>
            </a:r>
          </a:p>
          <a:p>
            <a:pPr algn="ctr">
              <a:defRPr/>
            </a:pPr>
            <a:r>
              <a:rPr lang="en-ZA" sz="750" b="1" kern="0" dirty="0">
                <a:latin typeface="Arial Narrow" panose="020B0606020202030204" pitchFamily="34" charset="0"/>
              </a:rPr>
              <a:t>SharePoint Online </a:t>
            </a:r>
          </a:p>
          <a:p>
            <a:pPr algn="ctr">
              <a:defRPr/>
            </a:pPr>
            <a:r>
              <a:rPr lang="en-ZA" sz="750" b="1" kern="0" dirty="0">
                <a:latin typeface="Arial Narrow" panose="020B0606020202030204" pitchFamily="34" charset="0"/>
              </a:rPr>
              <a:t>One Drive </a:t>
            </a:r>
          </a:p>
          <a:p>
            <a:pPr algn="ctr">
              <a:defRPr/>
            </a:pPr>
            <a:r>
              <a:rPr lang="en-ZA" sz="750" b="1" kern="0" dirty="0">
                <a:latin typeface="Arial Narrow" panose="020B0606020202030204" pitchFamily="34" charset="0"/>
              </a:rPr>
              <a:t>Intune</a:t>
            </a:r>
          </a:p>
          <a:p>
            <a:pPr algn="ctr">
              <a:defRPr/>
            </a:pPr>
            <a:endParaRPr lang="en-ZA" sz="750" b="1" kern="0" dirty="0"/>
          </a:p>
          <a:p>
            <a:pPr algn="ctr">
              <a:defRPr/>
            </a:pPr>
            <a:endParaRPr lang="en-ZA" sz="750" b="1" kern="0" dirty="0"/>
          </a:p>
        </p:txBody>
      </p:sp>
      <p:sp>
        <p:nvSpPr>
          <p:cNvPr id="137" name="Rectangle: Rounded Corners 62">
            <a:extLst>
              <a:ext uri="{FF2B5EF4-FFF2-40B4-BE49-F238E27FC236}">
                <a16:creationId xmlns:a16="http://schemas.microsoft.com/office/drawing/2014/main" xmlns="" id="{B90B0BAA-A516-44EF-96B2-BD209043464D}"/>
              </a:ext>
            </a:extLst>
          </p:cNvPr>
          <p:cNvSpPr/>
          <p:nvPr/>
        </p:nvSpPr>
        <p:spPr>
          <a:xfrm>
            <a:off x="5636071" y="1182844"/>
            <a:ext cx="958404" cy="319094"/>
          </a:xfrm>
          <a:prstGeom prst="roundRect">
            <a:avLst>
              <a:gd name="adj" fmla="val 38042"/>
            </a:avLst>
          </a:prstGeom>
          <a:solidFill>
            <a:srgbClr val="00B05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600" b="1" dirty="0">
                <a:solidFill>
                  <a:prstClr val="white"/>
                </a:solidFill>
                <a:effectLst>
                  <a:outerShdw blurRad="38100" dist="38100" dir="2700000" algn="tl">
                    <a:srgbClr val="000000">
                      <a:alpha val="43137"/>
                    </a:srgbClr>
                  </a:outerShdw>
                </a:effectLst>
                <a:latin typeface="Arial Narrow" panose="020B0606020202030204" pitchFamily="34" charset="0"/>
              </a:rPr>
              <a:t>Cloud  Roadmap  Assessment   </a:t>
            </a:r>
            <a:endParaRPr lang="en-ZA" sz="9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138" name="Rectangle: Rounded Corners 62">
            <a:extLst>
              <a:ext uri="{FF2B5EF4-FFF2-40B4-BE49-F238E27FC236}">
                <a16:creationId xmlns:a16="http://schemas.microsoft.com/office/drawing/2014/main" xmlns="" id="{B90B0BAA-A516-44EF-96B2-BD209043464D}"/>
              </a:ext>
            </a:extLst>
          </p:cNvPr>
          <p:cNvSpPr/>
          <p:nvPr/>
        </p:nvSpPr>
        <p:spPr>
          <a:xfrm>
            <a:off x="5586002" y="1535444"/>
            <a:ext cx="1071973" cy="461133"/>
          </a:xfrm>
          <a:prstGeom prst="roundRect">
            <a:avLst>
              <a:gd name="adj" fmla="val 38042"/>
            </a:avLst>
          </a:prstGeom>
          <a:solidFill>
            <a:srgbClr val="00B05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600" b="1" dirty="0">
              <a:solidFill>
                <a:prstClr val="white"/>
              </a:solidFill>
              <a:effectLst>
                <a:outerShdw blurRad="38100" dist="38100" dir="2700000" algn="tl">
                  <a:srgbClr val="000000">
                    <a:alpha val="43137"/>
                  </a:srgbClr>
                </a:outerShdw>
              </a:effectLst>
              <a:latin typeface="Arial Narrow" panose="020B0606020202030204" pitchFamily="34" charset="0"/>
            </a:endParaRPr>
          </a:p>
          <a:p>
            <a:pPr algn="ctr"/>
            <a:endParaRPr lang="en-ZA" sz="600" b="1" dirty="0">
              <a:solidFill>
                <a:prstClr val="white"/>
              </a:solidFill>
              <a:effectLst>
                <a:outerShdw blurRad="38100" dist="38100" dir="2700000" algn="tl">
                  <a:srgbClr val="000000">
                    <a:alpha val="43137"/>
                  </a:srgbClr>
                </a:outerShdw>
              </a:effectLst>
              <a:latin typeface="Arial Narrow" panose="020B0606020202030204" pitchFamily="34" charset="0"/>
            </a:endParaRPr>
          </a:p>
          <a:p>
            <a:pPr algn="ctr"/>
            <a:r>
              <a:rPr lang="en-ZA" sz="600" b="1" dirty="0">
                <a:solidFill>
                  <a:prstClr val="white"/>
                </a:solidFill>
                <a:effectLst>
                  <a:outerShdw blurRad="38100" dist="38100" dir="2700000" algn="tl">
                    <a:srgbClr val="000000">
                      <a:alpha val="43137"/>
                    </a:srgbClr>
                  </a:outerShdw>
                </a:effectLst>
                <a:latin typeface="Arial Narrow" panose="020B0606020202030204" pitchFamily="34" charset="0"/>
              </a:rPr>
              <a:t>Mimecast Security enhancement </a:t>
            </a:r>
          </a:p>
          <a:p>
            <a:pPr algn="ctr"/>
            <a:r>
              <a:rPr lang="en-ZA" sz="600" b="1" dirty="0">
                <a:solidFill>
                  <a:prstClr val="white"/>
                </a:solidFill>
                <a:effectLst>
                  <a:outerShdw blurRad="38100" dist="38100" dir="2700000" algn="tl">
                    <a:srgbClr val="000000">
                      <a:alpha val="43137"/>
                    </a:srgbClr>
                  </a:outerShdw>
                </a:effectLst>
                <a:latin typeface="Arial Narrow" panose="020B0606020202030204" pitchFamily="34" charset="0"/>
              </a:rPr>
              <a:t>Targeted Threat Protection (TTP)</a:t>
            </a:r>
          </a:p>
          <a:p>
            <a:pPr algn="ctr"/>
            <a:endParaRPr lang="en-ZA" sz="900" b="1"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141" name="Rectangle: Rounded Corners 62"/>
          <p:cNvSpPr/>
          <p:nvPr/>
        </p:nvSpPr>
        <p:spPr>
          <a:xfrm>
            <a:off x="3448088" y="4954932"/>
            <a:ext cx="696065" cy="319264"/>
          </a:xfrm>
          <a:prstGeom prst="roundRect">
            <a:avLst/>
          </a:prstGeom>
          <a:solidFill>
            <a:schemeClr val="accent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dirty="0">
              <a:solidFill>
                <a:prstClr val="white"/>
              </a:solidFill>
            </a:endParaRPr>
          </a:p>
        </p:txBody>
      </p:sp>
      <p:sp>
        <p:nvSpPr>
          <p:cNvPr id="142" name="Text Box 22"/>
          <p:cNvSpPr txBox="1">
            <a:spLocks noChangeArrowheads="1"/>
          </p:cNvSpPr>
          <p:nvPr/>
        </p:nvSpPr>
        <p:spPr bwMode="auto">
          <a:xfrm>
            <a:off x="3573379" y="5356225"/>
            <a:ext cx="863651" cy="164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7500" tIns="35100" rIns="67500" bIns="35100">
            <a:spAutoFit/>
          </a:bodyPr>
          <a:lstStyle>
            <a:lvl1pPr eaLnBrk="0" hangingPunct="0">
              <a:defRPr sz="1600">
                <a:solidFill>
                  <a:schemeClr val="bg1"/>
                </a:solidFill>
                <a:latin typeface="Arial" panose="020B0604020202020204" pitchFamily="34" charset="0"/>
                <a:cs typeface="Arial" panose="020B0604020202020204" pitchFamily="34" charset="0"/>
              </a:defRPr>
            </a:lvl1pPr>
            <a:lvl2pPr marL="742950" indent="-285750" eaLnBrk="0" hangingPunct="0">
              <a:defRPr sz="1600">
                <a:solidFill>
                  <a:schemeClr val="bg1"/>
                </a:solidFill>
                <a:latin typeface="Arial" panose="020B0604020202020204" pitchFamily="34" charset="0"/>
                <a:cs typeface="Arial" panose="020B0604020202020204" pitchFamily="34" charset="0"/>
              </a:defRPr>
            </a:lvl2pPr>
            <a:lvl3pPr marL="1143000" indent="-228600" eaLnBrk="0" hangingPunct="0">
              <a:defRPr sz="1600">
                <a:solidFill>
                  <a:schemeClr val="bg1"/>
                </a:solidFill>
                <a:latin typeface="Arial" panose="020B0604020202020204" pitchFamily="34" charset="0"/>
                <a:cs typeface="Arial" panose="020B0604020202020204" pitchFamily="34" charset="0"/>
              </a:defRPr>
            </a:lvl3pPr>
            <a:lvl4pPr marL="1600200" indent="-228600" eaLnBrk="0" hangingPunct="0">
              <a:defRPr sz="1600">
                <a:solidFill>
                  <a:schemeClr val="bg1"/>
                </a:solidFill>
                <a:latin typeface="Arial" panose="020B0604020202020204" pitchFamily="34" charset="0"/>
                <a:cs typeface="Arial" panose="020B0604020202020204" pitchFamily="34" charset="0"/>
              </a:defRPr>
            </a:lvl4pPr>
            <a:lvl5pPr marL="2057400" indent="-228600" eaLnBrk="0" hangingPunct="0">
              <a:defRPr sz="1600">
                <a:solidFill>
                  <a:schemeClr val="bg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9pPr>
          </a:lstStyle>
          <a:p>
            <a:pPr eaLnBrk="1" hangingPunct="1">
              <a:lnSpc>
                <a:spcPct val="110000"/>
              </a:lnSpc>
            </a:pPr>
            <a:r>
              <a:rPr lang="en-ZA" altLang="en-US" sz="600" dirty="0">
                <a:solidFill>
                  <a:srgbClr val="262626"/>
                </a:solidFill>
              </a:rPr>
              <a:t>Value Proposition </a:t>
            </a:r>
          </a:p>
        </p:txBody>
      </p:sp>
      <p:sp>
        <p:nvSpPr>
          <p:cNvPr id="144" name="Rectangle: Rounded Corners 94">
            <a:extLst>
              <a:ext uri="{FF2B5EF4-FFF2-40B4-BE49-F238E27FC236}">
                <a16:creationId xmlns:a16="http://schemas.microsoft.com/office/drawing/2014/main" xmlns="" id="{F8851F9D-8BF6-43CE-BE50-715F4E481F28}"/>
              </a:ext>
            </a:extLst>
          </p:cNvPr>
          <p:cNvSpPr/>
          <p:nvPr/>
        </p:nvSpPr>
        <p:spPr>
          <a:xfrm>
            <a:off x="7567693" y="2743277"/>
            <a:ext cx="1619044" cy="461842"/>
          </a:xfrm>
          <a:prstGeom prst="roundRect">
            <a:avLst>
              <a:gd name="adj" fmla="val 50000"/>
            </a:avLst>
          </a:prstGeom>
          <a:solidFill>
            <a:srgbClr val="FFC000"/>
          </a:solidFill>
          <a:ln w="3175" cap="flat" cmpd="sng" algn="ctr">
            <a:solidFill>
              <a:srgbClr val="FFC000"/>
            </a:solidFill>
            <a:prstDash val="solid"/>
          </a:ln>
          <a:effectLst>
            <a:outerShdw blurRad="50800" dist="38100" dir="2700000" algn="tl" rotWithShape="0">
              <a:prstClr val="black">
                <a:alpha val="40000"/>
              </a:prstClr>
            </a:outerShdw>
          </a:effectLst>
        </p:spPr>
        <p:txBody>
          <a:bodyPr rtlCol="0" anchor="ctr"/>
          <a:lstStyle/>
          <a:p>
            <a:pPr algn="ctr">
              <a:defRPr/>
            </a:pPr>
            <a:r>
              <a:rPr lang="en-ZA" sz="750" b="1" kern="0" dirty="0">
                <a:latin typeface="Arial Narrow" panose="020B0606020202030204" pitchFamily="34" charset="0"/>
              </a:rPr>
              <a:t>BUSA Web tool enhancements </a:t>
            </a:r>
          </a:p>
          <a:p>
            <a:pPr algn="ctr">
              <a:defRPr/>
            </a:pPr>
            <a:endParaRPr lang="en-ZA" sz="750" b="1" kern="0" dirty="0">
              <a:latin typeface="Arial Narrow" panose="020B0606020202030204" pitchFamily="34" charset="0"/>
            </a:endParaRPr>
          </a:p>
        </p:txBody>
      </p:sp>
      <p:sp>
        <p:nvSpPr>
          <p:cNvPr id="145" name="Text Box 22"/>
          <p:cNvSpPr txBox="1">
            <a:spLocks noChangeArrowheads="1"/>
          </p:cNvSpPr>
          <p:nvPr/>
        </p:nvSpPr>
        <p:spPr bwMode="auto">
          <a:xfrm>
            <a:off x="2393215" y="5368528"/>
            <a:ext cx="863651" cy="164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7500" tIns="35100" rIns="67500" bIns="35100">
            <a:spAutoFit/>
          </a:bodyPr>
          <a:lstStyle>
            <a:lvl1pPr eaLnBrk="0" hangingPunct="0">
              <a:defRPr sz="1600">
                <a:solidFill>
                  <a:schemeClr val="bg1"/>
                </a:solidFill>
                <a:latin typeface="Arial" panose="020B0604020202020204" pitchFamily="34" charset="0"/>
                <a:cs typeface="Arial" panose="020B0604020202020204" pitchFamily="34" charset="0"/>
              </a:defRPr>
            </a:lvl1pPr>
            <a:lvl2pPr marL="742950" indent="-285750" eaLnBrk="0" hangingPunct="0">
              <a:defRPr sz="1600">
                <a:solidFill>
                  <a:schemeClr val="bg1"/>
                </a:solidFill>
                <a:latin typeface="Arial" panose="020B0604020202020204" pitchFamily="34" charset="0"/>
                <a:cs typeface="Arial" panose="020B0604020202020204" pitchFamily="34" charset="0"/>
              </a:defRPr>
            </a:lvl2pPr>
            <a:lvl3pPr marL="1143000" indent="-228600" eaLnBrk="0" hangingPunct="0">
              <a:defRPr sz="1600">
                <a:solidFill>
                  <a:schemeClr val="bg1"/>
                </a:solidFill>
                <a:latin typeface="Arial" panose="020B0604020202020204" pitchFamily="34" charset="0"/>
                <a:cs typeface="Arial" panose="020B0604020202020204" pitchFamily="34" charset="0"/>
              </a:defRPr>
            </a:lvl3pPr>
            <a:lvl4pPr marL="1600200" indent="-228600" eaLnBrk="0" hangingPunct="0">
              <a:defRPr sz="1600">
                <a:solidFill>
                  <a:schemeClr val="bg1"/>
                </a:solidFill>
                <a:latin typeface="Arial" panose="020B0604020202020204" pitchFamily="34" charset="0"/>
                <a:cs typeface="Arial" panose="020B0604020202020204" pitchFamily="34" charset="0"/>
              </a:defRPr>
            </a:lvl4pPr>
            <a:lvl5pPr marL="2057400" indent="-228600" eaLnBrk="0" hangingPunct="0">
              <a:defRPr sz="1600">
                <a:solidFill>
                  <a:schemeClr val="bg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600">
                <a:solidFill>
                  <a:schemeClr val="bg1"/>
                </a:solidFill>
                <a:latin typeface="Arial" panose="020B0604020202020204" pitchFamily="34" charset="0"/>
                <a:cs typeface="Arial" panose="020B0604020202020204" pitchFamily="34" charset="0"/>
              </a:defRPr>
            </a:lvl9pPr>
          </a:lstStyle>
          <a:p>
            <a:pPr eaLnBrk="1" hangingPunct="1">
              <a:lnSpc>
                <a:spcPct val="110000"/>
              </a:lnSpc>
            </a:pPr>
            <a:r>
              <a:rPr lang="en-ZA" altLang="en-US" sz="600" dirty="0">
                <a:solidFill>
                  <a:srgbClr val="262626"/>
                </a:solidFill>
              </a:rPr>
              <a:t>Pending Initiatives</a:t>
            </a:r>
          </a:p>
        </p:txBody>
      </p:sp>
      <p:sp>
        <p:nvSpPr>
          <p:cNvPr id="2" name="Rectangle 1"/>
          <p:cNvSpPr/>
          <p:nvPr/>
        </p:nvSpPr>
        <p:spPr>
          <a:xfrm>
            <a:off x="2782926" y="134158"/>
            <a:ext cx="2853666" cy="646331"/>
          </a:xfrm>
          <a:prstGeom prst="rect">
            <a:avLst/>
          </a:prstGeom>
        </p:spPr>
        <p:txBody>
          <a:bodyPr wrap="none">
            <a:spAutoFit/>
          </a:bodyPr>
          <a:lstStyle/>
          <a:p>
            <a:pPr lvl="0" algn="ctr"/>
            <a:r>
              <a:rPr lang="en-US" altLang="en-US" sz="3600" b="1" dirty="0">
                <a:solidFill>
                  <a:srgbClr val="002060"/>
                </a:solidFill>
                <a:latin typeface="Arial Narrow" panose="020B0606020202030204" pitchFamily="34" charset="0"/>
              </a:rPr>
              <a:t>ICT ROADMAP</a:t>
            </a:r>
          </a:p>
        </p:txBody>
      </p:sp>
    </p:spTree>
    <p:extLst>
      <p:ext uri="{BB962C8B-B14F-4D97-AF65-F5344CB8AC3E}">
        <p14:creationId xmlns:p14="http://schemas.microsoft.com/office/powerpoint/2010/main" xmlns="" val="32579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down)">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wipe(down)">
                                      <p:cBhvr>
                                        <p:cTn id="12" dur="500"/>
                                        <p:tgtEl>
                                          <p:spTgt spid="12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down)">
                                      <p:cBhvr>
                                        <p:cTn id="15" dur="500"/>
                                        <p:tgtEl>
                                          <p:spTgt spid="8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3"/>
                                        </p:tgtEl>
                                        <p:attrNameLst>
                                          <p:attrName>style.visibility</p:attrName>
                                        </p:attrNameLst>
                                      </p:cBhvr>
                                      <p:to>
                                        <p:strVal val="visible"/>
                                      </p:to>
                                    </p:set>
                                    <p:animEffect transition="in" filter="wipe(down)">
                                      <p:cBhvr>
                                        <p:cTn id="18" dur="500"/>
                                        <p:tgtEl>
                                          <p:spTgt spid="19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circle(in)">
                                      <p:cBhvr>
                                        <p:cTn id="23" dur="2000"/>
                                        <p:tgtEl>
                                          <p:spTgt spid="88"/>
                                        </p:tgtEl>
                                      </p:cBhvr>
                                    </p:animEffect>
                                  </p:childTnLst>
                                </p:cTn>
                              </p:par>
                              <p:par>
                                <p:cTn id="24" presetID="16" presetClass="entr" presetSubtype="21" fill="hold" nodeType="withEffect">
                                  <p:stCondLst>
                                    <p:cond delay="0"/>
                                  </p:stCondLst>
                                  <p:childTnLst>
                                    <p:set>
                                      <p:cBhvr>
                                        <p:cTn id="25" dur="1" fill="hold">
                                          <p:stCondLst>
                                            <p:cond delay="0"/>
                                          </p:stCondLst>
                                        </p:cTn>
                                        <p:tgtEl>
                                          <p:spTgt spid="11312"/>
                                        </p:tgtEl>
                                        <p:attrNameLst>
                                          <p:attrName>style.visibility</p:attrName>
                                        </p:attrNameLst>
                                      </p:cBhvr>
                                      <p:to>
                                        <p:strVal val="visible"/>
                                      </p:to>
                                    </p:set>
                                    <p:animEffect transition="in" filter="barn(inVertical)">
                                      <p:cBhvr>
                                        <p:cTn id="26" dur="500"/>
                                        <p:tgtEl>
                                          <p:spTgt spid="113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71"/>
                                        </p:tgtEl>
                                        <p:attrNameLst>
                                          <p:attrName>style.visibility</p:attrName>
                                        </p:attrNameLst>
                                      </p:cBhvr>
                                      <p:to>
                                        <p:strVal val="visible"/>
                                      </p:to>
                                    </p:set>
                                    <p:animEffect transition="in" filter="barn(inVertical)">
                                      <p:cBhvr>
                                        <p:cTn id="32" dur="500"/>
                                        <p:tgtEl>
                                          <p:spTgt spid="17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barn(inVertical)">
                                      <p:cBhvr>
                                        <p:cTn id="37" dur="500"/>
                                        <p:tgtEl>
                                          <p:spTgt spid="6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wipe(down)">
                                      <p:cBhvr>
                                        <p:cTn id="40" dur="500"/>
                                        <p:tgtEl>
                                          <p:spTgt spid="9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down)">
                                      <p:cBhvr>
                                        <p:cTn id="43" dur="500"/>
                                        <p:tgtEl>
                                          <p:spTgt spid="9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wipe(down)">
                                      <p:cBhvr>
                                        <p:cTn id="46" dur="500"/>
                                        <p:tgtEl>
                                          <p:spTgt spid="10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wipe(down)">
                                      <p:cBhvr>
                                        <p:cTn id="49" dur="500"/>
                                        <p:tgtEl>
                                          <p:spTgt spid="10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barn(inVertical)">
                                      <p:cBhvr>
                                        <p:cTn id="52" dur="500"/>
                                        <p:tgtEl>
                                          <p:spTgt spid="11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barn(inVertical)">
                                      <p:cBhvr>
                                        <p:cTn id="55" dur="500"/>
                                        <p:tgtEl>
                                          <p:spTgt spid="120"/>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21"/>
                                        </p:tgtEl>
                                        <p:attrNameLst>
                                          <p:attrName>style.visibility</p:attrName>
                                        </p:attrNameLst>
                                      </p:cBhvr>
                                      <p:to>
                                        <p:strVal val="visible"/>
                                      </p:to>
                                    </p:set>
                                    <p:animEffect transition="in" filter="barn(inVertical)">
                                      <p:cBhvr>
                                        <p:cTn id="58" dur="500"/>
                                        <p:tgtEl>
                                          <p:spTgt spid="12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27"/>
                                        </p:tgtEl>
                                        <p:attrNameLst>
                                          <p:attrName>style.visibility</p:attrName>
                                        </p:attrNameLst>
                                      </p:cBhvr>
                                      <p:to>
                                        <p:strVal val="visible"/>
                                      </p:to>
                                    </p:set>
                                    <p:animEffect transition="in" filter="barn(inVertical)">
                                      <p:cBhvr>
                                        <p:cTn id="61" dur="500"/>
                                        <p:tgtEl>
                                          <p:spTgt spid="12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32"/>
                                        </p:tgtEl>
                                        <p:attrNameLst>
                                          <p:attrName>style.visibility</p:attrName>
                                        </p:attrNameLst>
                                      </p:cBhvr>
                                      <p:to>
                                        <p:strVal val="visible"/>
                                      </p:to>
                                    </p:set>
                                    <p:animEffect transition="in" filter="barn(inVertical)">
                                      <p:cBhvr>
                                        <p:cTn id="64" dur="500"/>
                                        <p:tgtEl>
                                          <p:spTgt spid="132"/>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barn(inVertical)">
                                      <p:cBhvr>
                                        <p:cTn id="67" dur="500"/>
                                        <p:tgtEl>
                                          <p:spTgt spid="135"/>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37"/>
                                        </p:tgtEl>
                                        <p:attrNameLst>
                                          <p:attrName>style.visibility</p:attrName>
                                        </p:attrNameLst>
                                      </p:cBhvr>
                                      <p:to>
                                        <p:strVal val="visible"/>
                                      </p:to>
                                    </p:set>
                                    <p:animEffect transition="in" filter="wipe(down)">
                                      <p:cBhvr>
                                        <p:cTn id="70" dur="500"/>
                                        <p:tgtEl>
                                          <p:spTgt spid="1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38"/>
                                        </p:tgtEl>
                                        <p:attrNameLst>
                                          <p:attrName>style.visibility</p:attrName>
                                        </p:attrNameLst>
                                      </p:cBhvr>
                                      <p:to>
                                        <p:strVal val="visible"/>
                                      </p:to>
                                    </p:set>
                                    <p:animEffect transition="in" filter="wipe(down)">
                                      <p:cBhvr>
                                        <p:cTn id="73" dur="500"/>
                                        <p:tgtEl>
                                          <p:spTgt spid="138"/>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44"/>
                                        </p:tgtEl>
                                        <p:attrNameLst>
                                          <p:attrName>style.visibility</p:attrName>
                                        </p:attrNameLst>
                                      </p:cBhvr>
                                      <p:to>
                                        <p:strVal val="visible"/>
                                      </p:to>
                                    </p:set>
                                    <p:animEffect transition="in" filter="barn(inVertical)">
                                      <p:cBhvr>
                                        <p:cTn id="76"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P spid="171" grpId="0" animBg="1"/>
      <p:bldP spid="193" grpId="0" animBg="1"/>
      <p:bldP spid="67" grpId="0" animBg="1"/>
      <p:bldP spid="19" grpId="0" animBg="1"/>
      <p:bldP spid="86" grpId="0" animBg="1"/>
      <p:bldP spid="95" grpId="0" animBg="1"/>
      <p:bldP spid="96" grpId="0" animBg="1"/>
      <p:bldP spid="105" grpId="0" animBg="1"/>
      <p:bldP spid="108" grpId="0" animBg="1"/>
      <p:bldP spid="118" grpId="0" animBg="1"/>
      <p:bldP spid="120" grpId="0" animBg="1"/>
      <p:bldP spid="121" grpId="0" animBg="1"/>
      <p:bldP spid="127" grpId="0" animBg="1"/>
      <p:bldP spid="132" grpId="0" animBg="1"/>
      <p:bldP spid="135" grpId="0" animBg="1"/>
      <p:bldP spid="137" grpId="0" animBg="1"/>
      <p:bldP spid="138" grpId="0" animBg="1"/>
      <p:bldP spid="1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4686" y="365124"/>
            <a:ext cx="6734628" cy="834186"/>
          </a:xfrm>
        </p:spPr>
        <p:txBody>
          <a:bodyPr>
            <a:normAutofit fontScale="90000"/>
          </a:bodyPr>
          <a:lstStyle/>
          <a:p>
            <a:pPr algn="ctr"/>
            <a:r>
              <a:rPr lang="en-ZA" altLang="en-US" b="1" dirty="0">
                <a:solidFill>
                  <a:srgbClr val="002060"/>
                </a:solidFill>
                <a:latin typeface="Arial Narrow" panose="020B0606020202030204" pitchFamily="34" charset="0"/>
              </a:rPr>
              <a:t/>
            </a:r>
            <a:br>
              <a:rPr lang="en-ZA" altLang="en-US" b="1" dirty="0">
                <a:solidFill>
                  <a:srgbClr val="002060"/>
                </a:solidFill>
                <a:latin typeface="Arial Narrow" panose="020B0606020202030204" pitchFamily="34" charset="0"/>
              </a:rPr>
            </a:br>
            <a:r>
              <a:rPr lang="en-ZA" altLang="en-US" b="1" dirty="0">
                <a:solidFill>
                  <a:srgbClr val="002060"/>
                </a:solidFill>
                <a:latin typeface="Arial Narrow" panose="020B0606020202030204" pitchFamily="34" charset="0"/>
              </a:rPr>
              <a:t>2020/21 ANNUAL DASHBOARD</a:t>
            </a:r>
            <a:br>
              <a:rPr lang="en-ZA" altLang="en-US" b="1" dirty="0">
                <a:solidFill>
                  <a:srgbClr val="002060"/>
                </a:solidFill>
                <a:latin typeface="Arial Narrow" panose="020B0606020202030204" pitchFamily="34" charset="0"/>
              </a:rPr>
            </a:br>
            <a:endParaRPr lang="en-ZA"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pPr/>
              <a:t>34</a:t>
            </a:fld>
            <a:endParaRPr lang="en-ZA" dirty="0"/>
          </a:p>
        </p:txBody>
      </p:sp>
      <p:sp>
        <p:nvSpPr>
          <p:cNvPr id="6" name="Content Placeholder 5"/>
          <p:cNvSpPr>
            <a:spLocks noGrp="1"/>
          </p:cNvSpPr>
          <p:nvPr>
            <p:ph idx="1"/>
          </p:nvPr>
        </p:nvSpPr>
        <p:spPr>
          <a:xfrm>
            <a:off x="116112" y="1596571"/>
            <a:ext cx="2583543" cy="61635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indent="0" algn="ctr">
              <a:buNone/>
              <a:defRPr/>
            </a:pPr>
            <a:r>
              <a:rPr lang="en-ZA" sz="1400" b="1" dirty="0">
                <a:solidFill>
                  <a:schemeClr val="tx1"/>
                </a:solidFill>
                <a:latin typeface="Arial Narrow" panose="020B0606020202030204" pitchFamily="34" charset="0"/>
              </a:rPr>
              <a:t>154 143 </a:t>
            </a:r>
            <a:r>
              <a:rPr lang="en-ZA" sz="1400" dirty="0">
                <a:solidFill>
                  <a:schemeClr val="tx1"/>
                </a:solidFill>
                <a:latin typeface="Arial Narrow" panose="020B0606020202030204" pitchFamily="34" charset="0"/>
              </a:rPr>
              <a:t>cases referred to the CCMA</a:t>
            </a:r>
          </a:p>
        </p:txBody>
      </p:sp>
      <p:sp>
        <p:nvSpPr>
          <p:cNvPr id="8" name="Rounded Rectangle 7"/>
          <p:cNvSpPr/>
          <p:nvPr/>
        </p:nvSpPr>
        <p:spPr>
          <a:xfrm>
            <a:off x="2699655" y="5362511"/>
            <a:ext cx="2642064" cy="73774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400" b="1" dirty="0">
                <a:solidFill>
                  <a:schemeClr val="tx1"/>
                </a:solidFill>
                <a:latin typeface="Arial Narrow" panose="020B0606020202030204" pitchFamily="34" charset="0"/>
              </a:rPr>
              <a:t>70%  </a:t>
            </a:r>
            <a:r>
              <a:rPr lang="en-ZA" sz="1400" dirty="0">
                <a:solidFill>
                  <a:schemeClr val="tx1"/>
                </a:solidFill>
                <a:latin typeface="Arial Narrow" panose="020B0606020202030204" pitchFamily="34" charset="0"/>
              </a:rPr>
              <a:t>Settlement Rate</a:t>
            </a:r>
          </a:p>
        </p:txBody>
      </p:sp>
      <p:sp>
        <p:nvSpPr>
          <p:cNvPr id="9" name="Round Diagonal Corner Rectangle 8"/>
          <p:cNvSpPr/>
          <p:nvPr/>
        </p:nvSpPr>
        <p:spPr bwMode="auto">
          <a:xfrm>
            <a:off x="3401961" y="2706255"/>
            <a:ext cx="2399404" cy="2313222"/>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130493" algn="just">
              <a:lnSpc>
                <a:spcPct val="90000"/>
              </a:lnSpc>
              <a:spcAft>
                <a:spcPts val="424"/>
              </a:spcAft>
              <a:defRPr/>
            </a:pPr>
            <a:endParaRPr lang="en-US" sz="1400" b="1" dirty="0">
              <a:solidFill>
                <a:srgbClr val="1F4E79"/>
              </a:solidFill>
              <a:latin typeface="Arial Narrow" panose="020B0606020202030204" pitchFamily="34" charset="0"/>
            </a:endParaRPr>
          </a:p>
          <a:p>
            <a:pPr marL="130493" algn="just">
              <a:lnSpc>
                <a:spcPct val="90000"/>
              </a:lnSpc>
              <a:spcAft>
                <a:spcPts val="424"/>
              </a:spcAft>
              <a:defRPr/>
            </a:pPr>
            <a:r>
              <a:rPr lang="en-US" sz="1400" b="1" dirty="0">
                <a:solidFill>
                  <a:schemeClr val="tx1"/>
                </a:solidFill>
                <a:latin typeface="Arial Narrow" panose="020B0606020202030204" pitchFamily="34" charset="0"/>
              </a:rPr>
              <a:t>42% </a:t>
            </a:r>
            <a:r>
              <a:rPr lang="en-US" sz="1400" dirty="0">
                <a:solidFill>
                  <a:schemeClr val="tx1"/>
                </a:solidFill>
                <a:latin typeface="Arial Narrow" panose="020B0606020202030204" pitchFamily="34" charset="0"/>
              </a:rPr>
              <a:t>of jobs </a:t>
            </a:r>
            <a:r>
              <a:rPr lang="en-US" sz="1400" b="1" dirty="0">
                <a:solidFill>
                  <a:schemeClr val="tx1"/>
                </a:solidFill>
                <a:latin typeface="Arial Narrow" panose="020B0606020202030204" pitchFamily="34" charset="0"/>
              </a:rPr>
              <a:t>(</a:t>
            </a:r>
            <a:r>
              <a:rPr lang="en-ZA" sz="1400" b="1" dirty="0">
                <a:solidFill>
                  <a:schemeClr val="tx1"/>
                </a:solidFill>
                <a:latin typeface="Arial Narrow" panose="020B0606020202030204" pitchFamily="34" charset="0"/>
              </a:rPr>
              <a:t>58 165 </a:t>
            </a:r>
            <a:r>
              <a:rPr lang="en-US" sz="1400" dirty="0">
                <a:solidFill>
                  <a:schemeClr val="tx1"/>
                </a:solidFill>
                <a:latin typeface="Arial Narrow" panose="020B0606020202030204" pitchFamily="34" charset="0"/>
              </a:rPr>
              <a:t>out of </a:t>
            </a:r>
            <a:r>
              <a:rPr lang="en-ZA" sz="1400" b="1" dirty="0">
                <a:solidFill>
                  <a:schemeClr val="tx1"/>
                </a:solidFill>
                <a:latin typeface="Arial Narrow" panose="020B0606020202030204" pitchFamily="34" charset="0"/>
              </a:rPr>
              <a:t>138 816 </a:t>
            </a:r>
            <a:r>
              <a:rPr lang="en-US" sz="1400" dirty="0">
                <a:solidFill>
                  <a:schemeClr val="tx1"/>
                </a:solidFill>
                <a:latin typeface="Arial Narrow" panose="020B0606020202030204" pitchFamily="34" charset="0"/>
              </a:rPr>
              <a:t>jobs at stake)</a:t>
            </a:r>
            <a:r>
              <a:rPr lang="en-US" sz="1400" b="1" dirty="0">
                <a:solidFill>
                  <a:schemeClr val="tx1"/>
                </a:solidFill>
                <a:latin typeface="Arial Narrow" panose="020B0606020202030204" pitchFamily="34" charset="0"/>
              </a:rPr>
              <a:t> </a:t>
            </a:r>
            <a:r>
              <a:rPr lang="en-US" sz="1400" dirty="0">
                <a:solidFill>
                  <a:schemeClr val="tx1"/>
                </a:solidFill>
                <a:latin typeface="Arial Narrow" panose="020B0606020202030204" pitchFamily="34" charset="0"/>
              </a:rPr>
              <a:t>were saved compared to employees facing retrenchments (cases referred to the CCMA) </a:t>
            </a:r>
            <a:endParaRPr lang="en-ZA" sz="1400" dirty="0">
              <a:solidFill>
                <a:schemeClr val="tx1"/>
              </a:solidFill>
              <a:latin typeface="Arial Narrow" panose="020B0606020202030204" pitchFamily="34" charset="0"/>
              <a:ea typeface="Times New Roman" panose="02020603050405020304" pitchFamily="18" charset="0"/>
            </a:endParaRPr>
          </a:p>
          <a:p>
            <a:pPr algn="ctr">
              <a:lnSpc>
                <a:spcPct val="107000"/>
              </a:lnSpc>
              <a:spcAft>
                <a:spcPts val="600"/>
              </a:spcAft>
              <a:defRPr/>
            </a:pPr>
            <a:r>
              <a:rPr lang="en-ZA" sz="1400" dirty="0">
                <a:latin typeface="Arial Narrow" panose="020B0606020202030204" pitchFamily="34" charset="0"/>
                <a:ea typeface="Calibri" panose="020F0502020204030204" pitchFamily="34" charset="0"/>
                <a:cs typeface="Times New Roman" panose="02020603050405020304" pitchFamily="18" charset="0"/>
              </a:rPr>
              <a:t> </a:t>
            </a:r>
          </a:p>
        </p:txBody>
      </p:sp>
      <p:sp>
        <p:nvSpPr>
          <p:cNvPr id="10" name="Oval 9"/>
          <p:cNvSpPr/>
          <p:nvPr/>
        </p:nvSpPr>
        <p:spPr bwMode="auto">
          <a:xfrm>
            <a:off x="-6751" y="5914462"/>
            <a:ext cx="607488" cy="579249"/>
          </a:xfrm>
          <a:prstGeom prst="ellipse">
            <a:avLst/>
          </a:prstGeom>
          <a:blipFill dpi="0" rotWithShape="1">
            <a:blip r:embed="rId2" cstate="print"/>
            <a:srcRect/>
            <a:stretch>
              <a:fillRect l="-28106" t="19625" r="-28106" b="19625"/>
            </a:stretch>
          </a:blipFill>
          <a:ln w="3175" cap="flat" cmpd="sng" algn="ctr">
            <a:solidFill>
              <a:sysClr val="window" lastClr="FFFFFF"/>
            </a:solidFill>
            <a:prstDash val="solid"/>
          </a:ln>
          <a:effectLst>
            <a:outerShdw blurRad="50800" dist="38100" dir="2700000" algn="tl" rotWithShape="0">
              <a:prstClr val="black">
                <a:alpha val="40000"/>
              </a:prstClr>
            </a:outerShdw>
          </a:effectLst>
        </p:spPr>
        <p:txBody>
          <a:bodyPr/>
          <a:lstStyle/>
          <a:p>
            <a:pPr>
              <a:defRPr/>
            </a:pPr>
            <a:endParaRPr lang="en-ZA"/>
          </a:p>
        </p:txBody>
      </p:sp>
      <p:sp>
        <p:nvSpPr>
          <p:cNvPr id="11" name="Rounded Rectangle 10"/>
          <p:cNvSpPr/>
          <p:nvPr/>
        </p:nvSpPr>
        <p:spPr>
          <a:xfrm>
            <a:off x="2924565" y="1594984"/>
            <a:ext cx="2975554" cy="7155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400" dirty="0">
                <a:solidFill>
                  <a:prstClr val="black"/>
                </a:solidFill>
                <a:latin typeface="Arial Narrow" panose="020B0606020202030204" pitchFamily="34" charset="0"/>
              </a:rPr>
              <a:t>On average, the CCMA took </a:t>
            </a:r>
            <a:r>
              <a:rPr lang="en-ZA" sz="1400" b="1" dirty="0">
                <a:solidFill>
                  <a:prstClr val="black"/>
                </a:solidFill>
                <a:latin typeface="Arial Narrow" panose="020B0606020202030204" pitchFamily="34" charset="0"/>
              </a:rPr>
              <a:t>23 </a:t>
            </a:r>
            <a:r>
              <a:rPr lang="en-ZA" sz="1400" dirty="0">
                <a:solidFill>
                  <a:prstClr val="black"/>
                </a:solidFill>
                <a:latin typeface="Arial Narrow" panose="020B0606020202030204" pitchFamily="34" charset="0"/>
              </a:rPr>
              <a:t>days (legislated date is 30 days) to deal with </a:t>
            </a:r>
            <a:r>
              <a:rPr lang="en-ZA" sz="1400" i="1" dirty="0">
                <a:solidFill>
                  <a:prstClr val="black"/>
                </a:solidFill>
                <a:latin typeface="Arial Narrow" panose="020B0606020202030204" pitchFamily="34" charset="0"/>
              </a:rPr>
              <a:t>conciliation cases</a:t>
            </a:r>
            <a:endParaRPr lang="en-ZA" sz="1400" dirty="0">
              <a:solidFill>
                <a:schemeClr val="accent5">
                  <a:lumMod val="50000"/>
                </a:schemeClr>
              </a:solidFill>
              <a:latin typeface="Arial Narrow" panose="020B0606020202030204" pitchFamily="34" charset="0"/>
            </a:endParaRPr>
          </a:p>
        </p:txBody>
      </p:sp>
      <p:sp>
        <p:nvSpPr>
          <p:cNvPr id="12" name="Rounded Rectangle 11"/>
          <p:cNvSpPr/>
          <p:nvPr/>
        </p:nvSpPr>
        <p:spPr>
          <a:xfrm>
            <a:off x="6125030" y="1596572"/>
            <a:ext cx="2827312" cy="71064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93663" algn="just" defTabSz="622300">
              <a:lnSpc>
                <a:spcPct val="90000"/>
              </a:lnSpc>
              <a:spcAft>
                <a:spcPct val="35000"/>
              </a:spcAft>
              <a:defRPr/>
            </a:pPr>
            <a:r>
              <a:rPr lang="en-ZA" sz="1400" dirty="0">
                <a:solidFill>
                  <a:prstClr val="black"/>
                </a:solidFill>
                <a:latin typeface="Arial Narrow" panose="020B0606020202030204" pitchFamily="34" charset="0"/>
              </a:rPr>
              <a:t>On average, the CCMA took </a:t>
            </a:r>
            <a:r>
              <a:rPr lang="en-ZA" sz="1400" b="1" dirty="0">
                <a:solidFill>
                  <a:prstClr val="black"/>
                </a:solidFill>
                <a:latin typeface="Arial Narrow" panose="020B0606020202030204" pitchFamily="34" charset="0"/>
              </a:rPr>
              <a:t>77 </a:t>
            </a:r>
            <a:r>
              <a:rPr lang="en-ZA" sz="1400" dirty="0">
                <a:solidFill>
                  <a:prstClr val="black"/>
                </a:solidFill>
                <a:latin typeface="Arial Narrow" panose="020B0606020202030204" pitchFamily="34" charset="0"/>
              </a:rPr>
              <a:t>days (legislated date is 60 days) to deal with </a:t>
            </a:r>
            <a:r>
              <a:rPr lang="en-ZA" sz="1400" i="1" dirty="0">
                <a:solidFill>
                  <a:prstClr val="black"/>
                </a:solidFill>
                <a:latin typeface="Arial Narrow" panose="020B0606020202030204" pitchFamily="34" charset="0"/>
              </a:rPr>
              <a:t>arbitration cases</a:t>
            </a:r>
            <a:endParaRPr lang="en-US" sz="1400" i="1" dirty="0">
              <a:solidFill>
                <a:prstClr val="black"/>
              </a:solidFill>
              <a:latin typeface="Arial Narrow" panose="020B0606020202030204" pitchFamily="34" charset="0"/>
            </a:endParaRPr>
          </a:p>
        </p:txBody>
      </p:sp>
      <p:grpSp>
        <p:nvGrpSpPr>
          <p:cNvPr id="14" name="Group 7"/>
          <p:cNvGrpSpPr>
            <a:grpSpLocks/>
          </p:cNvGrpSpPr>
          <p:nvPr/>
        </p:nvGrpSpPr>
        <p:grpSpPr bwMode="auto">
          <a:xfrm>
            <a:off x="5900119" y="2397684"/>
            <a:ext cx="2965959" cy="3822211"/>
            <a:chOff x="1281593" y="-223108"/>
            <a:chExt cx="2942695" cy="3096762"/>
          </a:xfrm>
        </p:grpSpPr>
        <p:sp>
          <p:nvSpPr>
            <p:cNvPr id="15" name="Rectangle 14"/>
            <p:cNvSpPr/>
            <p:nvPr/>
          </p:nvSpPr>
          <p:spPr>
            <a:xfrm>
              <a:off x="1839832" y="-223108"/>
              <a:ext cx="2366343" cy="833735"/>
            </a:xfrm>
            <a:prstGeom prst="rect">
              <a:avLst/>
            </a:prstGeom>
            <a:solidFill>
              <a:schemeClr val="accent2">
                <a:lumMod val="75000"/>
              </a:schemeClr>
            </a:solidFill>
            <a:ln w="12700" cap="flat" cmpd="sng" algn="ctr">
              <a:solidFill>
                <a:srgbClr val="5B9BD5">
                  <a:shade val="50000"/>
                </a:srgbClr>
              </a:solidFill>
              <a:prstDash val="solid"/>
              <a:miter lim="800000"/>
            </a:ln>
            <a:effectLst/>
          </p:spPr>
          <p:txBody>
            <a:bodyPr lIns="68580" tIns="34290" rIns="68580" bIns="34290" anchor="ctr"/>
            <a:lstStyle/>
            <a:p>
              <a:pPr algn="just">
                <a:defRPr/>
              </a:pPr>
              <a:endParaRPr lang="en-US" sz="1300" b="1" dirty="0">
                <a:latin typeface="Arial Narrow" panose="020B0606020202030204" pitchFamily="34" charset="0"/>
              </a:endParaRPr>
            </a:p>
            <a:p>
              <a:pPr algn="just">
                <a:defRPr/>
              </a:pPr>
              <a:r>
                <a:rPr lang="en-US" sz="1300" b="1" dirty="0">
                  <a:solidFill>
                    <a:schemeClr val="bg1"/>
                  </a:solidFill>
                  <a:latin typeface="Arial Narrow" panose="020B0606020202030204" pitchFamily="34" charset="0"/>
                </a:rPr>
                <a:t>19 918 </a:t>
              </a:r>
              <a:r>
                <a:rPr lang="en-US" sz="1300" dirty="0">
                  <a:solidFill>
                    <a:schemeClr val="bg1"/>
                  </a:solidFill>
                  <a:latin typeface="Arial Narrow" panose="020B0606020202030204" pitchFamily="34" charset="0"/>
                </a:rPr>
                <a:t>outreach services conducted (inclusive of awareness raising activities, capacity building activities and social justice blockages activities).  </a:t>
              </a:r>
              <a:endParaRPr lang="en-ZA" sz="1300" dirty="0">
                <a:solidFill>
                  <a:schemeClr val="bg1"/>
                </a:solidFill>
                <a:latin typeface="Arial Narrow" panose="020B0606020202030204" pitchFamily="34" charset="0"/>
                <a:ea typeface="Times New Roman" panose="02020603050405020304" pitchFamily="18" charset="0"/>
              </a:endParaRPr>
            </a:p>
            <a:p>
              <a:pPr algn="ctr">
                <a:lnSpc>
                  <a:spcPct val="107000"/>
                </a:lnSpc>
                <a:spcAft>
                  <a:spcPts val="600"/>
                </a:spcAft>
                <a:defRPr/>
              </a:pPr>
              <a:r>
                <a:rPr lang="en-ZA" sz="1300" dirty="0">
                  <a:latin typeface="Arial Narrow" panose="020B0606020202030204" pitchFamily="34" charset="0"/>
                  <a:ea typeface="Calibri" panose="020F0502020204030204" pitchFamily="34" charset="0"/>
                  <a:cs typeface="Times New Roman" panose="02020603050405020304" pitchFamily="18" charset="0"/>
                </a:rPr>
                <a:t> </a:t>
              </a:r>
            </a:p>
          </p:txBody>
        </p:sp>
        <p:sp>
          <p:nvSpPr>
            <p:cNvPr id="16" name="Oval 15"/>
            <p:cNvSpPr/>
            <p:nvPr/>
          </p:nvSpPr>
          <p:spPr>
            <a:xfrm>
              <a:off x="1305654" y="-12807"/>
              <a:ext cx="587833" cy="648929"/>
            </a:xfrm>
            <a:prstGeom prst="ellipse">
              <a:avLst/>
            </a:prstGeom>
            <a:blipFill dpi="0" rotWithShape="1">
              <a:blip r:embed="rId3" cstate="print"/>
              <a:srcRect/>
              <a:stretch>
                <a:fillRect l="1593" t="13695" r="1593" b="13695"/>
              </a:stretch>
            </a:blipFill>
            <a:ln w="9525" cap="flat" cmpd="sng" algn="ctr">
              <a:solidFill>
                <a:sysClr val="window" lastClr="FFFFFF">
                  <a:hueOff val="0"/>
                  <a:satOff val="0"/>
                  <a:lumOff val="0"/>
                  <a:alphaOff val="0"/>
                </a:sysClr>
              </a:solidFill>
              <a:prstDash val="solid"/>
            </a:ln>
            <a:effectLst>
              <a:outerShdw blurRad="50800" dist="25400" dir="5400000" rotWithShape="0">
                <a:srgbClr val="000000">
                  <a:alpha val="35000"/>
                </a:srgbClr>
              </a:outerShdw>
            </a:effectLst>
          </p:spPr>
          <p:txBody>
            <a:bodyPr/>
            <a:lstStyle/>
            <a:p>
              <a:pPr>
                <a:defRPr/>
              </a:pPr>
              <a:endParaRPr lang="en-ZA" sz="1300">
                <a:latin typeface="Arial Narrow" panose="020B0606020202030204" pitchFamily="34" charset="0"/>
              </a:endParaRPr>
            </a:p>
          </p:txBody>
        </p:sp>
        <p:sp>
          <p:nvSpPr>
            <p:cNvPr id="17" name="Rectangle 16"/>
            <p:cNvSpPr/>
            <p:nvPr/>
          </p:nvSpPr>
          <p:spPr>
            <a:xfrm>
              <a:off x="1839832" y="1456564"/>
              <a:ext cx="2384456" cy="713694"/>
            </a:xfrm>
            <a:prstGeom prst="rect">
              <a:avLst/>
            </a:prstGeom>
            <a:solidFill>
              <a:schemeClr val="accent2">
                <a:lumMod val="75000"/>
              </a:schemeClr>
            </a:solidFill>
            <a:ln w="12700" cap="flat" cmpd="sng" algn="ctr">
              <a:solidFill>
                <a:srgbClr val="5B9BD5">
                  <a:shade val="50000"/>
                </a:srgbClr>
              </a:solidFill>
              <a:prstDash val="solid"/>
              <a:miter lim="800000"/>
            </a:ln>
            <a:effectLst/>
          </p:spPr>
          <p:txBody>
            <a:bodyPr lIns="68580" tIns="34290" rIns="68580" bIns="34290" anchor="ctr"/>
            <a:lstStyle/>
            <a:p>
              <a:pPr algn="just">
                <a:defRPr/>
              </a:pPr>
              <a:r>
                <a:rPr lang="en-US" sz="1300" b="1" dirty="0">
                  <a:solidFill>
                    <a:schemeClr val="bg1"/>
                  </a:solidFill>
                  <a:latin typeface="Arial Narrow" panose="020B0606020202030204" pitchFamily="34" charset="0"/>
                </a:rPr>
                <a:t>299 </a:t>
              </a:r>
              <a:r>
                <a:rPr lang="en-ZA" sz="1300" dirty="0">
                  <a:solidFill>
                    <a:schemeClr val="bg1"/>
                  </a:solidFill>
                  <a:latin typeface="Arial Narrow" panose="020B0606020202030204" pitchFamily="34" charset="0"/>
                </a:rPr>
                <a:t>complaints were received. </a:t>
              </a:r>
              <a:r>
                <a:rPr lang="en-ZA" sz="1300" b="1" dirty="0">
                  <a:solidFill>
                    <a:schemeClr val="bg1"/>
                  </a:solidFill>
                  <a:latin typeface="Arial Narrow" panose="020B0606020202030204" pitchFamily="34" charset="0"/>
                </a:rPr>
                <a:t>265 </a:t>
              </a:r>
              <a:r>
                <a:rPr lang="en-ZA" sz="1300" dirty="0">
                  <a:solidFill>
                    <a:schemeClr val="bg1"/>
                  </a:solidFill>
                  <a:latin typeface="Arial Narrow" panose="020B0606020202030204" pitchFamily="34" charset="0"/>
                  <a:ea typeface="Times New Roman" panose="02020603050405020304" pitchFamily="18" charset="0"/>
                </a:rPr>
                <a:t>were investigated and responded to while 34 were pending investigations.</a:t>
              </a:r>
            </a:p>
            <a:p>
              <a:pPr algn="ctr">
                <a:lnSpc>
                  <a:spcPct val="107000"/>
                </a:lnSpc>
                <a:spcAft>
                  <a:spcPts val="600"/>
                </a:spcAft>
                <a:defRPr/>
              </a:pPr>
              <a:r>
                <a:rPr lang="en-ZA" sz="13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p>
          </p:txBody>
        </p:sp>
        <p:sp>
          <p:nvSpPr>
            <p:cNvPr id="18" name="Oval 17"/>
            <p:cNvSpPr/>
            <p:nvPr/>
          </p:nvSpPr>
          <p:spPr>
            <a:xfrm>
              <a:off x="1311669" y="1503342"/>
              <a:ext cx="587832" cy="637274"/>
            </a:xfrm>
            <a:prstGeom prst="ellipse">
              <a:avLst/>
            </a:prstGeom>
            <a:blipFill dpi="0" rotWithShape="1">
              <a:blip r:embed="rId4" cstate="print"/>
              <a:srcRect/>
              <a:stretch>
                <a:fillRect l="-2091" r="-2091"/>
              </a:stretch>
            </a:blipFill>
            <a:ln w="11429" cap="flat" cmpd="sng" algn="ctr">
              <a:noFill/>
              <a:prstDash val="sysDash"/>
            </a:ln>
            <a:effectLst>
              <a:outerShdw blurRad="50800" dist="38100" dir="2700000" algn="tl" rotWithShape="0">
                <a:prstClr val="black">
                  <a:alpha val="40000"/>
                </a:prstClr>
              </a:outerShdw>
            </a:effectLst>
          </p:spPr>
          <p:txBody>
            <a:bodyPr/>
            <a:lstStyle/>
            <a:p>
              <a:pPr>
                <a:defRPr/>
              </a:pPr>
              <a:endParaRPr lang="en-ZA" sz="1300">
                <a:latin typeface="Arial Narrow" panose="020B0606020202030204" pitchFamily="34" charset="0"/>
              </a:endParaRPr>
            </a:p>
          </p:txBody>
        </p:sp>
        <p:sp>
          <p:nvSpPr>
            <p:cNvPr id="19" name="Rectangle 18"/>
            <p:cNvSpPr/>
            <p:nvPr/>
          </p:nvSpPr>
          <p:spPr>
            <a:xfrm>
              <a:off x="1839832" y="2298304"/>
              <a:ext cx="2382810" cy="575350"/>
            </a:xfrm>
            <a:prstGeom prst="rect">
              <a:avLst/>
            </a:prstGeom>
            <a:solidFill>
              <a:schemeClr val="accent2">
                <a:lumMod val="75000"/>
              </a:schemeClr>
            </a:solidFill>
            <a:ln w="12700" cap="flat" cmpd="sng" algn="ctr">
              <a:solidFill>
                <a:srgbClr val="5B9BD5">
                  <a:shade val="50000"/>
                </a:srgbClr>
              </a:solidFill>
              <a:prstDash val="solid"/>
              <a:miter lim="800000"/>
            </a:ln>
            <a:effectLst/>
          </p:spPr>
          <p:txBody>
            <a:bodyPr lIns="68580" tIns="34290" rIns="68580" bIns="34290" anchor="ctr"/>
            <a:lstStyle/>
            <a:p>
              <a:pPr algn="ctr">
                <a:lnSpc>
                  <a:spcPct val="115000"/>
                </a:lnSpc>
                <a:spcAft>
                  <a:spcPts val="600"/>
                </a:spcAft>
                <a:defRPr/>
              </a:pPr>
              <a:endParaRPr lang="en-ZA" sz="13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defRPr/>
              </a:pPr>
              <a:endParaRPr lang="en-ZA" sz="13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defRPr/>
              </a:pPr>
              <a:r>
                <a:rPr lang="en-ZA" sz="13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98% (112 </a:t>
              </a:r>
              <a:r>
                <a:rPr lang="en-ZA" sz="13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out of </a:t>
              </a:r>
              <a:r>
                <a:rPr lang="en-ZA" sz="13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121) </a:t>
              </a:r>
              <a:r>
                <a:rPr lang="en-ZA" sz="13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of public interest matters (Section150) were settled</a:t>
              </a:r>
            </a:p>
            <a:p>
              <a:pPr algn="just">
                <a:lnSpc>
                  <a:spcPct val="115000"/>
                </a:lnSpc>
                <a:spcAft>
                  <a:spcPts val="600"/>
                </a:spcAft>
                <a:defRPr/>
              </a:pPr>
              <a:r>
                <a:rPr lang="en-ZA" sz="13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endParaRPr lang="en-ZA" sz="13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algn="ctr">
                <a:lnSpc>
                  <a:spcPct val="115000"/>
                </a:lnSpc>
                <a:spcAft>
                  <a:spcPts val="600"/>
                </a:spcAft>
                <a:defRPr/>
              </a:pPr>
              <a:r>
                <a:rPr lang="en-ZA" sz="13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endParaRPr lang="en-ZA" sz="13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20" name="Oval 19"/>
            <p:cNvSpPr/>
            <p:nvPr/>
          </p:nvSpPr>
          <p:spPr>
            <a:xfrm>
              <a:off x="1281593" y="2243554"/>
              <a:ext cx="611895" cy="558534"/>
            </a:xfrm>
            <a:prstGeom prst="ellipse">
              <a:avLst/>
            </a:prstGeom>
            <a:blipFill dpi="0" rotWithShape="1">
              <a:blip r:embed="rId5" cstate="print"/>
              <a:srcRect/>
              <a:stretch>
                <a:fillRect l="1593" t="1593" r="1593" b="1593"/>
              </a:stretch>
            </a:blipFill>
            <a:ln w="9525" cap="flat" cmpd="sng" algn="ctr">
              <a:solidFill>
                <a:sysClr val="window" lastClr="FFFFFF">
                  <a:hueOff val="0"/>
                  <a:satOff val="0"/>
                  <a:lumOff val="0"/>
                  <a:alphaOff val="0"/>
                </a:sysClr>
              </a:solidFill>
              <a:prstDash val="solid"/>
            </a:ln>
            <a:effectLst>
              <a:outerShdw blurRad="50800" dist="25400" dir="5400000" rotWithShape="0">
                <a:srgbClr val="000000">
                  <a:alpha val="35000"/>
                </a:srgbClr>
              </a:outerShdw>
            </a:effectLst>
          </p:spPr>
          <p:txBody>
            <a:bodyPr/>
            <a:lstStyle/>
            <a:p>
              <a:pPr>
                <a:defRPr/>
              </a:pPr>
              <a:endParaRPr lang="en-ZA" sz="1300">
                <a:latin typeface="Arial Narrow" panose="020B0606020202030204" pitchFamily="34" charset="0"/>
              </a:endParaRPr>
            </a:p>
          </p:txBody>
        </p:sp>
        <p:sp>
          <p:nvSpPr>
            <p:cNvPr id="21" name="Rounded Rectangle 20"/>
            <p:cNvSpPr/>
            <p:nvPr/>
          </p:nvSpPr>
          <p:spPr>
            <a:xfrm>
              <a:off x="1855476" y="685646"/>
              <a:ext cx="2351522" cy="72209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just">
                <a:lnSpc>
                  <a:spcPct val="107000"/>
                </a:lnSpc>
                <a:spcAft>
                  <a:spcPts val="600"/>
                </a:spcAft>
                <a:defRPr/>
              </a:pPr>
              <a:r>
                <a:rPr lang="en-ZA" sz="1300" b="1" dirty="0">
                  <a:solidFill>
                    <a:schemeClr val="bg1"/>
                  </a:solidFill>
                  <a:latin typeface="Arial Narrow" panose="020B0606020202030204" pitchFamily="34" charset="0"/>
                </a:rPr>
                <a:t>44 891 954 </a:t>
              </a:r>
              <a:r>
                <a:rPr lang="en-ZA" sz="1300" dirty="0">
                  <a:solidFill>
                    <a:schemeClr val="bg1"/>
                  </a:solidFill>
                  <a:latin typeface="Arial Narrow" panose="020B0606020202030204" pitchFamily="34" charset="0"/>
                </a:rPr>
                <a:t>people were capacitated to better understand the law and their rights through  outreach activities.</a:t>
              </a:r>
              <a:endParaRPr lang="en-ZA" sz="1300"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22" name="Oval 21"/>
            <p:cNvSpPr/>
            <p:nvPr/>
          </p:nvSpPr>
          <p:spPr>
            <a:xfrm>
              <a:off x="1299639" y="765269"/>
              <a:ext cx="599862" cy="580656"/>
            </a:xfrm>
            <a:prstGeom prst="ellipse">
              <a:avLst/>
            </a:prstGeom>
            <a:blipFill dpi="0" rotWithShape="1">
              <a:blip r:embed="rId6" cstate="print"/>
              <a:srcRect/>
              <a:stretch>
                <a:fillRect l="-4457" r="-4457"/>
              </a:stretch>
            </a:blipFill>
            <a:ln w="9525" cap="flat" cmpd="sng" algn="ctr">
              <a:solidFill>
                <a:sysClr val="window" lastClr="FFFFFF">
                  <a:hueOff val="0"/>
                  <a:satOff val="0"/>
                  <a:lumOff val="0"/>
                  <a:alphaOff val="0"/>
                </a:sysClr>
              </a:solidFill>
              <a:prstDash val="solid"/>
            </a:ln>
            <a:effectLst>
              <a:outerShdw blurRad="50800" dist="25400" dir="5400000" rotWithShape="0">
                <a:srgbClr val="000000">
                  <a:alpha val="35000"/>
                </a:srgbClr>
              </a:outerShdw>
            </a:effectLst>
          </p:spPr>
          <p:txBody>
            <a:bodyPr/>
            <a:lstStyle/>
            <a:p>
              <a:pPr>
                <a:defRPr/>
              </a:pPr>
              <a:endParaRPr lang="en-ZA" sz="1300">
                <a:latin typeface="Arial Narrow" panose="020B0606020202030204" pitchFamily="34" charset="0"/>
              </a:endParaRPr>
            </a:p>
          </p:txBody>
        </p:sp>
      </p:grpSp>
      <p:graphicFrame>
        <p:nvGraphicFramePr>
          <p:cNvPr id="23" name="Table 22"/>
          <p:cNvGraphicFramePr>
            <a:graphicFrameLocks noGrp="1"/>
          </p:cNvGraphicFramePr>
          <p:nvPr>
            <p:extLst>
              <p:ext uri="{D42A27DB-BD31-4B8C-83A1-F6EECF244321}">
                <p14:modId xmlns:p14="http://schemas.microsoft.com/office/powerpoint/2010/main" xmlns="" val="2843122183"/>
              </p:ext>
            </p:extLst>
          </p:nvPr>
        </p:nvGraphicFramePr>
        <p:xfrm>
          <a:off x="116110" y="2659711"/>
          <a:ext cx="3118703" cy="2675999"/>
        </p:xfrm>
        <a:graphic>
          <a:graphicData uri="http://schemas.openxmlformats.org/drawingml/2006/table">
            <a:tbl>
              <a:tblPr firstRow="1" bandRow="1">
                <a:tableStyleId>{5C22544A-7EE6-4342-B048-85BDC9FD1C3A}</a:tableStyleId>
              </a:tblPr>
              <a:tblGrid>
                <a:gridCol w="1634032">
                  <a:extLst>
                    <a:ext uri="{9D8B030D-6E8A-4147-A177-3AD203B41FA5}">
                      <a16:colId xmlns:a16="http://schemas.microsoft.com/office/drawing/2014/main" xmlns="" val="20000"/>
                    </a:ext>
                  </a:extLst>
                </a:gridCol>
                <a:gridCol w="1484671">
                  <a:extLst>
                    <a:ext uri="{9D8B030D-6E8A-4147-A177-3AD203B41FA5}">
                      <a16:colId xmlns:a16="http://schemas.microsoft.com/office/drawing/2014/main" xmlns="" val="20001"/>
                    </a:ext>
                  </a:extLst>
                </a:gridCol>
              </a:tblGrid>
              <a:tr h="453563">
                <a:tc gridSpan="2">
                  <a:txBody>
                    <a:bodyPr/>
                    <a:lstStyle/>
                    <a:p>
                      <a:pPr algn="ctr"/>
                      <a:r>
                        <a:rPr lang="en-ZA" sz="1300" dirty="0">
                          <a:solidFill>
                            <a:schemeClr val="tx1"/>
                          </a:solidFill>
                          <a:latin typeface="Arial Narrow" panose="020B0606020202030204" pitchFamily="34" charset="0"/>
                        </a:rPr>
                        <a:t>Temporary Employee / Employer Relief Scheme </a:t>
                      </a:r>
                    </a:p>
                  </a:txBody>
                  <a:tcPr marL="68584" marR="68584" marT="34246" marB="34246">
                    <a:solidFill>
                      <a:srgbClr val="92D050"/>
                    </a:solidFill>
                  </a:tcPr>
                </a:tc>
                <a:tc hMerge="1">
                  <a:txBody>
                    <a:bodyPr/>
                    <a:lstStyle/>
                    <a:p>
                      <a:endParaRPr lang="en-ZA" dirty="0"/>
                    </a:p>
                  </a:txBody>
                  <a:tcPr/>
                </a:tc>
                <a:extLst>
                  <a:ext uri="{0D108BD9-81ED-4DB2-BD59-A6C34878D82A}">
                    <a16:rowId xmlns:a16="http://schemas.microsoft.com/office/drawing/2014/main" xmlns="" val="10000"/>
                  </a:ext>
                </a:extLst>
              </a:tr>
              <a:tr h="644575">
                <a:tc>
                  <a:txBody>
                    <a:bodyPr/>
                    <a:lstStyle/>
                    <a:p>
                      <a:r>
                        <a:rPr lang="en-ZA" sz="1300" b="1" dirty="0">
                          <a:latin typeface="Arial Narrow" panose="020B0606020202030204" pitchFamily="34" charset="0"/>
                        </a:rPr>
                        <a:t>121</a:t>
                      </a:r>
                      <a:r>
                        <a:rPr lang="en-ZA" sz="1300" dirty="0">
                          <a:latin typeface="Arial Narrow" panose="020B0606020202030204" pitchFamily="34" charset="0"/>
                        </a:rPr>
                        <a:t> TERS applications received </a:t>
                      </a:r>
                    </a:p>
                  </a:txBody>
                  <a:tcPr marL="68584" marR="68584" marT="34246" marB="34246">
                    <a:solidFill>
                      <a:schemeClr val="accent6">
                        <a:lumMod val="60000"/>
                        <a:lumOff val="40000"/>
                      </a:schemeClr>
                    </a:solidFill>
                  </a:tcPr>
                </a:tc>
                <a:tc>
                  <a:txBody>
                    <a:bodyPr/>
                    <a:lstStyle/>
                    <a:p>
                      <a:r>
                        <a:rPr lang="en-ZA" sz="1300" b="1" dirty="0">
                          <a:latin typeface="Arial Narrow" panose="020B0606020202030204" pitchFamily="34" charset="0"/>
                        </a:rPr>
                        <a:t>9</a:t>
                      </a:r>
                      <a:r>
                        <a:rPr lang="en-ZA" sz="1300" dirty="0">
                          <a:latin typeface="Arial Narrow" panose="020B0606020202030204" pitchFamily="34" charset="0"/>
                        </a:rPr>
                        <a:t> were still in process as at the end of the financial</a:t>
                      </a:r>
                      <a:r>
                        <a:rPr lang="en-ZA" sz="1300" baseline="0" dirty="0">
                          <a:latin typeface="Arial Narrow" panose="020B0606020202030204" pitchFamily="34" charset="0"/>
                        </a:rPr>
                        <a:t> year</a:t>
                      </a:r>
                      <a:endParaRPr lang="en-ZA" sz="1300" dirty="0">
                        <a:latin typeface="Arial Narrow" panose="020B0606020202030204" pitchFamily="34" charset="0"/>
                      </a:endParaRPr>
                    </a:p>
                  </a:txBody>
                  <a:tcPr marL="68584" marR="68584" marT="34246" marB="34246">
                    <a:solidFill>
                      <a:schemeClr val="accent6">
                        <a:lumMod val="60000"/>
                        <a:lumOff val="40000"/>
                      </a:schemeClr>
                    </a:solidFill>
                  </a:tcPr>
                </a:tc>
                <a:extLst>
                  <a:ext uri="{0D108BD9-81ED-4DB2-BD59-A6C34878D82A}">
                    <a16:rowId xmlns:a16="http://schemas.microsoft.com/office/drawing/2014/main" xmlns="" val="10001"/>
                  </a:ext>
                </a:extLst>
              </a:tr>
              <a:tr h="558563">
                <a:tc>
                  <a:txBody>
                    <a:bodyPr/>
                    <a:lstStyle/>
                    <a:p>
                      <a:r>
                        <a:rPr lang="en-ZA" sz="1300" b="1" dirty="0">
                          <a:latin typeface="Arial Narrow" panose="020B0606020202030204" pitchFamily="34" charset="0"/>
                        </a:rPr>
                        <a:t>88</a:t>
                      </a:r>
                      <a:r>
                        <a:rPr lang="en-ZA" sz="1300" dirty="0">
                          <a:latin typeface="Arial Narrow" panose="020B0606020202030204" pitchFamily="34" charset="0"/>
                        </a:rPr>
                        <a:t> considered by SAC </a:t>
                      </a:r>
                    </a:p>
                  </a:txBody>
                  <a:tcPr marL="68584" marR="68584" marT="34246" marB="34246">
                    <a:solidFill>
                      <a:schemeClr val="accent6">
                        <a:lumMod val="60000"/>
                        <a:lumOff val="40000"/>
                      </a:schemeClr>
                    </a:solidFill>
                  </a:tcPr>
                </a:tc>
                <a:tc>
                  <a:txBody>
                    <a:bodyPr/>
                    <a:lstStyle/>
                    <a:p>
                      <a:r>
                        <a:rPr lang="en-ZA" sz="1300" b="1" dirty="0">
                          <a:latin typeface="Arial Narrow" panose="020B0606020202030204" pitchFamily="34" charset="0"/>
                        </a:rPr>
                        <a:t>3</a:t>
                      </a:r>
                      <a:r>
                        <a:rPr lang="en-ZA" sz="1300" b="1" baseline="0" dirty="0">
                          <a:latin typeface="Arial Narrow" panose="020B0606020202030204" pitchFamily="34" charset="0"/>
                        </a:rPr>
                        <a:t> 531</a:t>
                      </a:r>
                      <a:r>
                        <a:rPr lang="en-ZA" sz="1300" dirty="0">
                          <a:latin typeface="Arial Narrow" panose="020B0606020202030204" pitchFamily="34" charset="0"/>
                        </a:rPr>
                        <a:t> employees to benefit </a:t>
                      </a:r>
                    </a:p>
                  </a:txBody>
                  <a:tcPr marL="68584" marR="68584" marT="34246" marB="34246">
                    <a:solidFill>
                      <a:schemeClr val="accent6">
                        <a:lumMod val="60000"/>
                        <a:lumOff val="40000"/>
                      </a:schemeClr>
                    </a:solidFill>
                  </a:tcPr>
                </a:tc>
                <a:extLst>
                  <a:ext uri="{0D108BD9-81ED-4DB2-BD59-A6C34878D82A}">
                    <a16:rowId xmlns:a16="http://schemas.microsoft.com/office/drawing/2014/main" xmlns="" val="10002"/>
                  </a:ext>
                </a:extLst>
              </a:tr>
              <a:tr h="989852">
                <a:tc>
                  <a:txBody>
                    <a:bodyPr/>
                    <a:lstStyle/>
                    <a:p>
                      <a:pPr algn="ctr"/>
                      <a:r>
                        <a:rPr lang="en-ZA" sz="1300" b="1" dirty="0">
                          <a:latin typeface="Arial Narrow" panose="020B0606020202030204" pitchFamily="34" charset="0"/>
                        </a:rPr>
                        <a:t>22</a:t>
                      </a:r>
                      <a:r>
                        <a:rPr lang="en-ZA" sz="1300" dirty="0">
                          <a:latin typeface="Arial Narrow" panose="020B0606020202030204" pitchFamily="34" charset="0"/>
                        </a:rPr>
                        <a:t> were recommended &amp;</a:t>
                      </a:r>
                    </a:p>
                    <a:p>
                      <a:r>
                        <a:rPr lang="en-ZA" sz="1300" b="1" dirty="0">
                          <a:latin typeface="Arial Narrow" panose="020B0606020202030204" pitchFamily="34" charset="0"/>
                        </a:rPr>
                        <a:t> 33 </a:t>
                      </a:r>
                      <a:r>
                        <a:rPr lang="en-ZA" sz="1300" dirty="0">
                          <a:latin typeface="Arial Narrow" panose="020B0606020202030204" pitchFamily="34" charset="0"/>
                        </a:rPr>
                        <a:t>not recommended </a:t>
                      </a:r>
                    </a:p>
                    <a:p>
                      <a:endParaRPr lang="en-ZA" sz="1300" dirty="0"/>
                    </a:p>
                  </a:txBody>
                  <a:tcPr marL="68584" marR="68584" marT="34246" marB="34246">
                    <a:solidFill>
                      <a:schemeClr val="accent6">
                        <a:lumMod val="60000"/>
                        <a:lumOff val="40000"/>
                      </a:schemeClr>
                    </a:solidFill>
                  </a:tcPr>
                </a:tc>
                <a:tc>
                  <a:txBody>
                    <a:bodyPr/>
                    <a:lstStyle/>
                    <a:p>
                      <a:r>
                        <a:rPr lang="en-ZA" sz="1300" dirty="0">
                          <a:latin typeface="Arial Narrow" panose="020B0606020202030204" pitchFamily="34" charset="0"/>
                        </a:rPr>
                        <a:t>Total cost </a:t>
                      </a:r>
                      <a:r>
                        <a:rPr lang="en-ZA" sz="1300" b="1" dirty="0">
                          <a:latin typeface="Arial Narrow" panose="020B0606020202030204" pitchFamily="34" charset="0"/>
                        </a:rPr>
                        <a:t>R166</a:t>
                      </a:r>
                      <a:r>
                        <a:rPr lang="en-ZA" sz="1300" b="1" baseline="0" dirty="0">
                          <a:latin typeface="Arial Narrow" panose="020B0606020202030204" pitchFamily="34" charset="0"/>
                        </a:rPr>
                        <a:t> 134 088</a:t>
                      </a:r>
                      <a:endParaRPr lang="en-ZA" sz="1300" b="1" dirty="0">
                        <a:latin typeface="Arial Narrow" panose="020B0606020202030204" pitchFamily="34" charset="0"/>
                      </a:endParaRPr>
                    </a:p>
                  </a:txBody>
                  <a:tcPr marL="68584" marR="68584" marT="34246" marB="34246">
                    <a:solidFill>
                      <a:schemeClr val="accent6">
                        <a:lumMod val="60000"/>
                        <a:lumOff val="4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211589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618" y="365123"/>
            <a:ext cx="6446022" cy="1325563"/>
          </a:xfrm>
          <a:solidFill>
            <a:schemeClr val="bg1"/>
          </a:solidFill>
        </p:spPr>
        <p:txBody>
          <a:bodyPr/>
          <a:lstStyle/>
          <a:p>
            <a:r>
              <a:rPr lang="en-ZA" sz="3600" b="1" dirty="0">
                <a:solidFill>
                  <a:srgbClr val="002060"/>
                </a:solidFill>
                <a:latin typeface="Arial Narrow" panose="020B0606020202030204" pitchFamily="34" charset="0"/>
                <a:ea typeface="+mn-ea"/>
                <a:cs typeface="+mn-cs"/>
              </a:rPr>
              <a:t>2020/21 ANNUAL OUTREACH MAP</a:t>
            </a:r>
          </a:p>
        </p:txBody>
      </p:sp>
      <p:grpSp>
        <p:nvGrpSpPr>
          <p:cNvPr id="4" name="组合 11"/>
          <p:cNvGrpSpPr/>
          <p:nvPr/>
        </p:nvGrpSpPr>
        <p:grpSpPr>
          <a:xfrm>
            <a:off x="221190" y="2005349"/>
            <a:ext cx="8250806" cy="3406415"/>
            <a:chOff x="101468" y="1602670"/>
            <a:chExt cx="8112926" cy="4422551"/>
          </a:xfrm>
        </p:grpSpPr>
        <p:sp>
          <p:nvSpPr>
            <p:cNvPr id="5" name="Freeform 48"/>
            <p:cNvSpPr>
              <a:spLocks/>
            </p:cNvSpPr>
            <p:nvPr/>
          </p:nvSpPr>
          <p:spPr bwMode="auto">
            <a:xfrm>
              <a:off x="1873673" y="2519363"/>
              <a:ext cx="2476500" cy="2546350"/>
            </a:xfrm>
            <a:custGeom>
              <a:avLst/>
              <a:gdLst>
                <a:gd name="T0" fmla="*/ 1324 w 7682"/>
                <a:gd name="T1" fmla="*/ 6092 h 8000"/>
                <a:gd name="T2" fmla="*/ 1588 w 7682"/>
                <a:gd name="T3" fmla="*/ 5911 h 8000"/>
                <a:gd name="T4" fmla="*/ 1816 w 7682"/>
                <a:gd name="T5" fmla="*/ 5599 h 8000"/>
                <a:gd name="T6" fmla="*/ 2091 w 7682"/>
                <a:gd name="T7" fmla="*/ 5863 h 8000"/>
                <a:gd name="T8" fmla="*/ 2127 w 7682"/>
                <a:gd name="T9" fmla="*/ 6188 h 8000"/>
                <a:gd name="T10" fmla="*/ 2259 w 7682"/>
                <a:gd name="T11" fmla="*/ 6668 h 8000"/>
                <a:gd name="T12" fmla="*/ 2415 w 7682"/>
                <a:gd name="T13" fmla="*/ 7052 h 8000"/>
                <a:gd name="T14" fmla="*/ 2655 w 7682"/>
                <a:gd name="T15" fmla="*/ 7340 h 8000"/>
                <a:gd name="T16" fmla="*/ 2643 w 7682"/>
                <a:gd name="T17" fmla="*/ 7700 h 8000"/>
                <a:gd name="T18" fmla="*/ 2799 w 7682"/>
                <a:gd name="T19" fmla="*/ 7580 h 8000"/>
                <a:gd name="T20" fmla="*/ 3087 w 7682"/>
                <a:gd name="T21" fmla="*/ 7364 h 8000"/>
                <a:gd name="T22" fmla="*/ 3219 w 7682"/>
                <a:gd name="T23" fmla="*/ 7484 h 8000"/>
                <a:gd name="T24" fmla="*/ 3267 w 7682"/>
                <a:gd name="T25" fmla="*/ 7880 h 8000"/>
                <a:gd name="T26" fmla="*/ 3687 w 7682"/>
                <a:gd name="T27" fmla="*/ 8000 h 8000"/>
                <a:gd name="T28" fmla="*/ 3915 w 7682"/>
                <a:gd name="T29" fmla="*/ 7760 h 8000"/>
                <a:gd name="T30" fmla="*/ 4155 w 7682"/>
                <a:gd name="T31" fmla="*/ 7508 h 8000"/>
                <a:gd name="T32" fmla="*/ 4371 w 7682"/>
                <a:gd name="T33" fmla="*/ 7268 h 8000"/>
                <a:gd name="T34" fmla="*/ 4719 w 7682"/>
                <a:gd name="T35" fmla="*/ 7232 h 8000"/>
                <a:gd name="T36" fmla="*/ 4863 w 7682"/>
                <a:gd name="T37" fmla="*/ 6896 h 8000"/>
                <a:gd name="T38" fmla="*/ 5271 w 7682"/>
                <a:gd name="T39" fmla="*/ 6872 h 8000"/>
                <a:gd name="T40" fmla="*/ 5727 w 7682"/>
                <a:gd name="T41" fmla="*/ 7016 h 8000"/>
                <a:gd name="T42" fmla="*/ 6134 w 7682"/>
                <a:gd name="T43" fmla="*/ 6704 h 8000"/>
                <a:gd name="T44" fmla="*/ 6542 w 7682"/>
                <a:gd name="T45" fmla="*/ 6848 h 8000"/>
                <a:gd name="T46" fmla="*/ 6890 w 7682"/>
                <a:gd name="T47" fmla="*/ 6440 h 8000"/>
                <a:gd name="T48" fmla="*/ 7428 w 7682"/>
                <a:gd name="T49" fmla="*/ 6260 h 8000"/>
                <a:gd name="T50" fmla="*/ 7682 w 7682"/>
                <a:gd name="T51" fmla="*/ 6032 h 8000"/>
                <a:gd name="T52" fmla="*/ 7490 w 7682"/>
                <a:gd name="T53" fmla="*/ 5575 h 8000"/>
                <a:gd name="T54" fmla="*/ 6854 w 7682"/>
                <a:gd name="T55" fmla="*/ 4915 h 8000"/>
                <a:gd name="T56" fmla="*/ 6926 w 7682"/>
                <a:gd name="T57" fmla="*/ 4267 h 8000"/>
                <a:gd name="T58" fmla="*/ 7226 w 7682"/>
                <a:gd name="T59" fmla="*/ 3379 h 8000"/>
                <a:gd name="T60" fmla="*/ 7238 w 7682"/>
                <a:gd name="T61" fmla="*/ 3163 h 8000"/>
                <a:gd name="T62" fmla="*/ 7178 w 7682"/>
                <a:gd name="T63" fmla="*/ 2935 h 8000"/>
                <a:gd name="T64" fmla="*/ 7046 w 7682"/>
                <a:gd name="T65" fmla="*/ 2683 h 8000"/>
                <a:gd name="T66" fmla="*/ 6866 w 7682"/>
                <a:gd name="T67" fmla="*/ 3151 h 8000"/>
                <a:gd name="T68" fmla="*/ 6794 w 7682"/>
                <a:gd name="T69" fmla="*/ 2887 h 8000"/>
                <a:gd name="T70" fmla="*/ 6494 w 7682"/>
                <a:gd name="T71" fmla="*/ 2779 h 8000"/>
                <a:gd name="T72" fmla="*/ 6314 w 7682"/>
                <a:gd name="T73" fmla="*/ 2587 h 8000"/>
                <a:gd name="T74" fmla="*/ 5774 w 7682"/>
                <a:gd name="T75" fmla="*/ 2455 h 8000"/>
                <a:gd name="T76" fmla="*/ 5631 w 7682"/>
                <a:gd name="T77" fmla="*/ 2083 h 8000"/>
                <a:gd name="T78" fmla="*/ 5427 w 7682"/>
                <a:gd name="T79" fmla="*/ 1686 h 8000"/>
                <a:gd name="T80" fmla="*/ 5319 w 7682"/>
                <a:gd name="T81" fmla="*/ 1422 h 8000"/>
                <a:gd name="T82" fmla="*/ 5079 w 7682"/>
                <a:gd name="T83" fmla="*/ 1386 h 8000"/>
                <a:gd name="T84" fmla="*/ 4767 w 7682"/>
                <a:gd name="T85" fmla="*/ 1734 h 8000"/>
                <a:gd name="T86" fmla="*/ 4455 w 7682"/>
                <a:gd name="T87" fmla="*/ 1842 h 8000"/>
                <a:gd name="T88" fmla="*/ 4179 w 7682"/>
                <a:gd name="T89" fmla="*/ 1962 h 8000"/>
                <a:gd name="T90" fmla="*/ 3759 w 7682"/>
                <a:gd name="T91" fmla="*/ 1950 h 8000"/>
                <a:gd name="T92" fmla="*/ 3471 w 7682"/>
                <a:gd name="T93" fmla="*/ 1806 h 8000"/>
                <a:gd name="T94" fmla="*/ 3615 w 7682"/>
                <a:gd name="T95" fmla="*/ 1386 h 8000"/>
                <a:gd name="T96" fmla="*/ 3543 w 7682"/>
                <a:gd name="T97" fmla="*/ 918 h 8000"/>
                <a:gd name="T98" fmla="*/ 3195 w 7682"/>
                <a:gd name="T99" fmla="*/ 186 h 8000"/>
                <a:gd name="T100" fmla="*/ 2871 w 7682"/>
                <a:gd name="T101" fmla="*/ 3619 h 8000"/>
                <a:gd name="T102" fmla="*/ 2583 w 7682"/>
                <a:gd name="T103" fmla="*/ 3835 h 8000"/>
                <a:gd name="T104" fmla="*/ 2271 w 7682"/>
                <a:gd name="T105" fmla="*/ 3919 h 8000"/>
                <a:gd name="T106" fmla="*/ 1852 w 7682"/>
                <a:gd name="T107" fmla="*/ 4003 h 8000"/>
                <a:gd name="T108" fmla="*/ 1228 w 7682"/>
                <a:gd name="T109" fmla="*/ 3955 h 8000"/>
                <a:gd name="T110" fmla="*/ 856 w 7682"/>
                <a:gd name="T111" fmla="*/ 3715 h 8000"/>
                <a:gd name="T112" fmla="*/ 490 w 7682"/>
                <a:gd name="T113" fmla="*/ 3299 h 8000"/>
                <a:gd name="T114" fmla="*/ 220 w 7682"/>
                <a:gd name="T115" fmla="*/ 3655 h 8000"/>
                <a:gd name="T116" fmla="*/ 160 w 7682"/>
                <a:gd name="T117" fmla="*/ 4243 h 8000"/>
                <a:gd name="T118" fmla="*/ 748 w 7682"/>
                <a:gd name="T119" fmla="*/ 5503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82" h="8000">
                  <a:moveTo>
                    <a:pt x="1156" y="6308"/>
                  </a:moveTo>
                  <a:lnTo>
                    <a:pt x="1240" y="6188"/>
                  </a:lnTo>
                  <a:lnTo>
                    <a:pt x="1324" y="6092"/>
                  </a:lnTo>
                  <a:lnTo>
                    <a:pt x="1348" y="5923"/>
                  </a:lnTo>
                  <a:lnTo>
                    <a:pt x="1480" y="5947"/>
                  </a:lnTo>
                  <a:lnTo>
                    <a:pt x="1588" y="5911"/>
                  </a:lnTo>
                  <a:lnTo>
                    <a:pt x="1648" y="5791"/>
                  </a:lnTo>
                  <a:lnTo>
                    <a:pt x="1684" y="5647"/>
                  </a:lnTo>
                  <a:lnTo>
                    <a:pt x="1816" y="5599"/>
                  </a:lnTo>
                  <a:lnTo>
                    <a:pt x="1864" y="5647"/>
                  </a:lnTo>
                  <a:lnTo>
                    <a:pt x="2007" y="5719"/>
                  </a:lnTo>
                  <a:lnTo>
                    <a:pt x="2091" y="5863"/>
                  </a:lnTo>
                  <a:lnTo>
                    <a:pt x="2163" y="5839"/>
                  </a:lnTo>
                  <a:lnTo>
                    <a:pt x="2115" y="6020"/>
                  </a:lnTo>
                  <a:lnTo>
                    <a:pt x="2127" y="6188"/>
                  </a:lnTo>
                  <a:lnTo>
                    <a:pt x="2187" y="6308"/>
                  </a:lnTo>
                  <a:lnTo>
                    <a:pt x="2259" y="6500"/>
                  </a:lnTo>
                  <a:lnTo>
                    <a:pt x="2259" y="6668"/>
                  </a:lnTo>
                  <a:lnTo>
                    <a:pt x="2283" y="6812"/>
                  </a:lnTo>
                  <a:lnTo>
                    <a:pt x="2319" y="6956"/>
                  </a:lnTo>
                  <a:lnTo>
                    <a:pt x="2415" y="7052"/>
                  </a:lnTo>
                  <a:lnTo>
                    <a:pt x="2523" y="7148"/>
                  </a:lnTo>
                  <a:lnTo>
                    <a:pt x="2655" y="7220"/>
                  </a:lnTo>
                  <a:lnTo>
                    <a:pt x="2655" y="7340"/>
                  </a:lnTo>
                  <a:lnTo>
                    <a:pt x="2583" y="7448"/>
                  </a:lnTo>
                  <a:lnTo>
                    <a:pt x="2679" y="7592"/>
                  </a:lnTo>
                  <a:lnTo>
                    <a:pt x="2643" y="7700"/>
                  </a:lnTo>
                  <a:lnTo>
                    <a:pt x="2751" y="7760"/>
                  </a:lnTo>
                  <a:lnTo>
                    <a:pt x="2751" y="7664"/>
                  </a:lnTo>
                  <a:lnTo>
                    <a:pt x="2799" y="7580"/>
                  </a:lnTo>
                  <a:lnTo>
                    <a:pt x="2871" y="7472"/>
                  </a:lnTo>
                  <a:lnTo>
                    <a:pt x="3015" y="7460"/>
                  </a:lnTo>
                  <a:lnTo>
                    <a:pt x="3087" y="7364"/>
                  </a:lnTo>
                  <a:lnTo>
                    <a:pt x="3195" y="7280"/>
                  </a:lnTo>
                  <a:lnTo>
                    <a:pt x="3267" y="7316"/>
                  </a:lnTo>
                  <a:lnTo>
                    <a:pt x="3219" y="7484"/>
                  </a:lnTo>
                  <a:lnTo>
                    <a:pt x="3171" y="7604"/>
                  </a:lnTo>
                  <a:lnTo>
                    <a:pt x="3243" y="7772"/>
                  </a:lnTo>
                  <a:lnTo>
                    <a:pt x="3267" y="7880"/>
                  </a:lnTo>
                  <a:lnTo>
                    <a:pt x="3423" y="8000"/>
                  </a:lnTo>
                  <a:lnTo>
                    <a:pt x="3567" y="7988"/>
                  </a:lnTo>
                  <a:lnTo>
                    <a:pt x="3687" y="8000"/>
                  </a:lnTo>
                  <a:lnTo>
                    <a:pt x="3783" y="7904"/>
                  </a:lnTo>
                  <a:lnTo>
                    <a:pt x="3819" y="7748"/>
                  </a:lnTo>
                  <a:lnTo>
                    <a:pt x="3915" y="7760"/>
                  </a:lnTo>
                  <a:lnTo>
                    <a:pt x="4059" y="7652"/>
                  </a:lnTo>
                  <a:lnTo>
                    <a:pt x="4023" y="7532"/>
                  </a:lnTo>
                  <a:lnTo>
                    <a:pt x="4155" y="7508"/>
                  </a:lnTo>
                  <a:lnTo>
                    <a:pt x="4263" y="7388"/>
                  </a:lnTo>
                  <a:lnTo>
                    <a:pt x="4359" y="7364"/>
                  </a:lnTo>
                  <a:lnTo>
                    <a:pt x="4371" y="7268"/>
                  </a:lnTo>
                  <a:lnTo>
                    <a:pt x="4527" y="7244"/>
                  </a:lnTo>
                  <a:lnTo>
                    <a:pt x="4635" y="7340"/>
                  </a:lnTo>
                  <a:lnTo>
                    <a:pt x="4719" y="7232"/>
                  </a:lnTo>
                  <a:lnTo>
                    <a:pt x="4851" y="7124"/>
                  </a:lnTo>
                  <a:lnTo>
                    <a:pt x="4791" y="7052"/>
                  </a:lnTo>
                  <a:lnTo>
                    <a:pt x="4863" y="6896"/>
                  </a:lnTo>
                  <a:lnTo>
                    <a:pt x="4995" y="6644"/>
                  </a:lnTo>
                  <a:lnTo>
                    <a:pt x="5163" y="6728"/>
                  </a:lnTo>
                  <a:lnTo>
                    <a:pt x="5271" y="6872"/>
                  </a:lnTo>
                  <a:lnTo>
                    <a:pt x="5475" y="6872"/>
                  </a:lnTo>
                  <a:lnTo>
                    <a:pt x="5583" y="6956"/>
                  </a:lnTo>
                  <a:lnTo>
                    <a:pt x="5727" y="7016"/>
                  </a:lnTo>
                  <a:lnTo>
                    <a:pt x="5763" y="6872"/>
                  </a:lnTo>
                  <a:lnTo>
                    <a:pt x="5906" y="6764"/>
                  </a:lnTo>
                  <a:lnTo>
                    <a:pt x="6134" y="6704"/>
                  </a:lnTo>
                  <a:lnTo>
                    <a:pt x="6290" y="6848"/>
                  </a:lnTo>
                  <a:lnTo>
                    <a:pt x="6434" y="6764"/>
                  </a:lnTo>
                  <a:lnTo>
                    <a:pt x="6542" y="6848"/>
                  </a:lnTo>
                  <a:lnTo>
                    <a:pt x="6794" y="6776"/>
                  </a:lnTo>
                  <a:lnTo>
                    <a:pt x="6830" y="6656"/>
                  </a:lnTo>
                  <a:lnTo>
                    <a:pt x="6890" y="6440"/>
                  </a:lnTo>
                  <a:lnTo>
                    <a:pt x="7070" y="6464"/>
                  </a:lnTo>
                  <a:lnTo>
                    <a:pt x="7238" y="6332"/>
                  </a:lnTo>
                  <a:lnTo>
                    <a:pt x="7428" y="6260"/>
                  </a:lnTo>
                  <a:lnTo>
                    <a:pt x="7586" y="6260"/>
                  </a:lnTo>
                  <a:lnTo>
                    <a:pt x="7682" y="6164"/>
                  </a:lnTo>
                  <a:lnTo>
                    <a:pt x="7682" y="6032"/>
                  </a:lnTo>
                  <a:lnTo>
                    <a:pt x="7670" y="5863"/>
                  </a:lnTo>
                  <a:lnTo>
                    <a:pt x="7670" y="5695"/>
                  </a:lnTo>
                  <a:lnTo>
                    <a:pt x="7490" y="5575"/>
                  </a:lnTo>
                  <a:lnTo>
                    <a:pt x="7274" y="5371"/>
                  </a:lnTo>
                  <a:lnTo>
                    <a:pt x="7058" y="5071"/>
                  </a:lnTo>
                  <a:lnTo>
                    <a:pt x="6854" y="4915"/>
                  </a:lnTo>
                  <a:lnTo>
                    <a:pt x="6698" y="4795"/>
                  </a:lnTo>
                  <a:lnTo>
                    <a:pt x="6734" y="4639"/>
                  </a:lnTo>
                  <a:lnTo>
                    <a:pt x="6926" y="4267"/>
                  </a:lnTo>
                  <a:lnTo>
                    <a:pt x="7082" y="4003"/>
                  </a:lnTo>
                  <a:lnTo>
                    <a:pt x="7178" y="3511"/>
                  </a:lnTo>
                  <a:lnTo>
                    <a:pt x="7226" y="3379"/>
                  </a:lnTo>
                  <a:lnTo>
                    <a:pt x="7274" y="3259"/>
                  </a:lnTo>
                  <a:lnTo>
                    <a:pt x="7310" y="3127"/>
                  </a:lnTo>
                  <a:lnTo>
                    <a:pt x="7238" y="3163"/>
                  </a:lnTo>
                  <a:lnTo>
                    <a:pt x="7082" y="3127"/>
                  </a:lnTo>
                  <a:lnTo>
                    <a:pt x="7070" y="3031"/>
                  </a:lnTo>
                  <a:lnTo>
                    <a:pt x="7178" y="2935"/>
                  </a:lnTo>
                  <a:lnTo>
                    <a:pt x="7310" y="2827"/>
                  </a:lnTo>
                  <a:lnTo>
                    <a:pt x="7166" y="2779"/>
                  </a:lnTo>
                  <a:lnTo>
                    <a:pt x="7046" y="2683"/>
                  </a:lnTo>
                  <a:lnTo>
                    <a:pt x="6986" y="2779"/>
                  </a:lnTo>
                  <a:lnTo>
                    <a:pt x="6986" y="2995"/>
                  </a:lnTo>
                  <a:lnTo>
                    <a:pt x="6866" y="3151"/>
                  </a:lnTo>
                  <a:lnTo>
                    <a:pt x="6806" y="3115"/>
                  </a:lnTo>
                  <a:lnTo>
                    <a:pt x="6758" y="3007"/>
                  </a:lnTo>
                  <a:lnTo>
                    <a:pt x="6794" y="2887"/>
                  </a:lnTo>
                  <a:lnTo>
                    <a:pt x="6710" y="2767"/>
                  </a:lnTo>
                  <a:lnTo>
                    <a:pt x="6590" y="2803"/>
                  </a:lnTo>
                  <a:lnTo>
                    <a:pt x="6494" y="2779"/>
                  </a:lnTo>
                  <a:lnTo>
                    <a:pt x="6470" y="2623"/>
                  </a:lnTo>
                  <a:lnTo>
                    <a:pt x="6410" y="2443"/>
                  </a:lnTo>
                  <a:lnTo>
                    <a:pt x="6314" y="2587"/>
                  </a:lnTo>
                  <a:lnTo>
                    <a:pt x="6170" y="2599"/>
                  </a:lnTo>
                  <a:lnTo>
                    <a:pt x="5954" y="2515"/>
                  </a:lnTo>
                  <a:lnTo>
                    <a:pt x="5774" y="2455"/>
                  </a:lnTo>
                  <a:lnTo>
                    <a:pt x="5547" y="2275"/>
                  </a:lnTo>
                  <a:lnTo>
                    <a:pt x="5535" y="2155"/>
                  </a:lnTo>
                  <a:lnTo>
                    <a:pt x="5631" y="2083"/>
                  </a:lnTo>
                  <a:lnTo>
                    <a:pt x="5559" y="1962"/>
                  </a:lnTo>
                  <a:lnTo>
                    <a:pt x="5535" y="1758"/>
                  </a:lnTo>
                  <a:lnTo>
                    <a:pt x="5427" y="1686"/>
                  </a:lnTo>
                  <a:lnTo>
                    <a:pt x="5271" y="1638"/>
                  </a:lnTo>
                  <a:lnTo>
                    <a:pt x="5307" y="1530"/>
                  </a:lnTo>
                  <a:lnTo>
                    <a:pt x="5319" y="1422"/>
                  </a:lnTo>
                  <a:lnTo>
                    <a:pt x="5271" y="1230"/>
                  </a:lnTo>
                  <a:lnTo>
                    <a:pt x="5199" y="1326"/>
                  </a:lnTo>
                  <a:lnTo>
                    <a:pt x="5079" y="1386"/>
                  </a:lnTo>
                  <a:lnTo>
                    <a:pt x="4935" y="1458"/>
                  </a:lnTo>
                  <a:lnTo>
                    <a:pt x="4839" y="1602"/>
                  </a:lnTo>
                  <a:lnTo>
                    <a:pt x="4767" y="1734"/>
                  </a:lnTo>
                  <a:lnTo>
                    <a:pt x="4635" y="1794"/>
                  </a:lnTo>
                  <a:lnTo>
                    <a:pt x="4527" y="1770"/>
                  </a:lnTo>
                  <a:lnTo>
                    <a:pt x="4455" y="1842"/>
                  </a:lnTo>
                  <a:lnTo>
                    <a:pt x="4479" y="1926"/>
                  </a:lnTo>
                  <a:lnTo>
                    <a:pt x="4311" y="1986"/>
                  </a:lnTo>
                  <a:lnTo>
                    <a:pt x="4179" y="1962"/>
                  </a:lnTo>
                  <a:lnTo>
                    <a:pt x="4035" y="1962"/>
                  </a:lnTo>
                  <a:lnTo>
                    <a:pt x="3891" y="1986"/>
                  </a:lnTo>
                  <a:lnTo>
                    <a:pt x="3759" y="1950"/>
                  </a:lnTo>
                  <a:lnTo>
                    <a:pt x="3603" y="1986"/>
                  </a:lnTo>
                  <a:lnTo>
                    <a:pt x="3483" y="1938"/>
                  </a:lnTo>
                  <a:lnTo>
                    <a:pt x="3471" y="1806"/>
                  </a:lnTo>
                  <a:lnTo>
                    <a:pt x="3435" y="1626"/>
                  </a:lnTo>
                  <a:lnTo>
                    <a:pt x="3555" y="1494"/>
                  </a:lnTo>
                  <a:lnTo>
                    <a:pt x="3615" y="1386"/>
                  </a:lnTo>
                  <a:lnTo>
                    <a:pt x="3663" y="1254"/>
                  </a:lnTo>
                  <a:lnTo>
                    <a:pt x="3663" y="1050"/>
                  </a:lnTo>
                  <a:lnTo>
                    <a:pt x="3543" y="918"/>
                  </a:lnTo>
                  <a:lnTo>
                    <a:pt x="3507" y="774"/>
                  </a:lnTo>
                  <a:lnTo>
                    <a:pt x="3435" y="630"/>
                  </a:lnTo>
                  <a:lnTo>
                    <a:pt x="3195" y="186"/>
                  </a:lnTo>
                  <a:lnTo>
                    <a:pt x="2894" y="0"/>
                  </a:lnTo>
                  <a:lnTo>
                    <a:pt x="2967" y="3535"/>
                  </a:lnTo>
                  <a:lnTo>
                    <a:pt x="2871" y="3619"/>
                  </a:lnTo>
                  <a:lnTo>
                    <a:pt x="2739" y="3607"/>
                  </a:lnTo>
                  <a:lnTo>
                    <a:pt x="2583" y="3691"/>
                  </a:lnTo>
                  <a:lnTo>
                    <a:pt x="2583" y="3835"/>
                  </a:lnTo>
                  <a:lnTo>
                    <a:pt x="2487" y="3955"/>
                  </a:lnTo>
                  <a:lnTo>
                    <a:pt x="2391" y="3871"/>
                  </a:lnTo>
                  <a:lnTo>
                    <a:pt x="2271" y="3919"/>
                  </a:lnTo>
                  <a:lnTo>
                    <a:pt x="2259" y="4039"/>
                  </a:lnTo>
                  <a:lnTo>
                    <a:pt x="2019" y="4003"/>
                  </a:lnTo>
                  <a:lnTo>
                    <a:pt x="1852" y="4003"/>
                  </a:lnTo>
                  <a:lnTo>
                    <a:pt x="1696" y="4039"/>
                  </a:lnTo>
                  <a:lnTo>
                    <a:pt x="1480" y="4087"/>
                  </a:lnTo>
                  <a:lnTo>
                    <a:pt x="1228" y="3955"/>
                  </a:lnTo>
                  <a:lnTo>
                    <a:pt x="1084" y="3871"/>
                  </a:lnTo>
                  <a:lnTo>
                    <a:pt x="904" y="3883"/>
                  </a:lnTo>
                  <a:lnTo>
                    <a:pt x="856" y="3715"/>
                  </a:lnTo>
                  <a:lnTo>
                    <a:pt x="760" y="3523"/>
                  </a:lnTo>
                  <a:lnTo>
                    <a:pt x="628" y="3415"/>
                  </a:lnTo>
                  <a:lnTo>
                    <a:pt x="490" y="3299"/>
                  </a:lnTo>
                  <a:lnTo>
                    <a:pt x="376" y="3283"/>
                  </a:lnTo>
                  <a:lnTo>
                    <a:pt x="289" y="3373"/>
                  </a:lnTo>
                  <a:lnTo>
                    <a:pt x="220" y="3655"/>
                  </a:lnTo>
                  <a:lnTo>
                    <a:pt x="72" y="3703"/>
                  </a:lnTo>
                  <a:lnTo>
                    <a:pt x="0" y="3871"/>
                  </a:lnTo>
                  <a:lnTo>
                    <a:pt x="160" y="4243"/>
                  </a:lnTo>
                  <a:lnTo>
                    <a:pt x="268" y="4279"/>
                  </a:lnTo>
                  <a:lnTo>
                    <a:pt x="604" y="5083"/>
                  </a:lnTo>
                  <a:lnTo>
                    <a:pt x="748" y="5503"/>
                  </a:lnTo>
                  <a:lnTo>
                    <a:pt x="1156" y="6308"/>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685800">
                <a:defRPr/>
              </a:pPr>
              <a:endParaRPr lang="zh-CN" altLang="en-US" sz="1050" b="1" kern="0" dirty="0">
                <a:solidFill>
                  <a:sysClr val="windowText" lastClr="000000"/>
                </a:solidFill>
                <a:latin typeface="Calibri"/>
                <a:ea typeface="宋体" panose="02010600030101010101" pitchFamily="2" charset="-122"/>
              </a:endParaRPr>
            </a:p>
          </p:txBody>
        </p:sp>
        <p:sp>
          <p:nvSpPr>
            <p:cNvPr id="6" name="Freeform 49"/>
            <p:cNvSpPr>
              <a:spLocks/>
            </p:cNvSpPr>
            <p:nvPr/>
          </p:nvSpPr>
          <p:spPr bwMode="auto">
            <a:xfrm>
              <a:off x="2245148" y="4300538"/>
              <a:ext cx="1757363" cy="1390650"/>
            </a:xfrm>
            <a:custGeom>
              <a:avLst/>
              <a:gdLst>
                <a:gd name="T0" fmla="*/ 491 w 5448"/>
                <a:gd name="T1" fmla="*/ 188 h 4368"/>
                <a:gd name="T2" fmla="*/ 191 w 5448"/>
                <a:gd name="T3" fmla="*/ 326 h 4368"/>
                <a:gd name="T4" fmla="*/ 0 w 5448"/>
                <a:gd name="T5" fmla="*/ 711 h 4368"/>
                <a:gd name="T6" fmla="*/ 552 w 5448"/>
                <a:gd name="T7" fmla="*/ 1884 h 4368"/>
                <a:gd name="T8" fmla="*/ 210 w 5448"/>
                <a:gd name="T9" fmla="*/ 2280 h 4368"/>
                <a:gd name="T10" fmla="*/ 336 w 5448"/>
                <a:gd name="T11" fmla="*/ 2604 h 4368"/>
                <a:gd name="T12" fmla="*/ 775 w 5448"/>
                <a:gd name="T13" fmla="*/ 3245 h 4368"/>
                <a:gd name="T14" fmla="*/ 742 w 5448"/>
                <a:gd name="T15" fmla="*/ 3926 h 4368"/>
                <a:gd name="T16" fmla="*/ 1010 w 5448"/>
                <a:gd name="T17" fmla="*/ 3688 h 4368"/>
                <a:gd name="T18" fmla="*/ 1434 w 5448"/>
                <a:gd name="T19" fmla="*/ 4008 h 4368"/>
                <a:gd name="T20" fmla="*/ 1848 w 5448"/>
                <a:gd name="T21" fmla="*/ 4260 h 4368"/>
                <a:gd name="T22" fmla="*/ 2244 w 5448"/>
                <a:gd name="T23" fmla="*/ 4134 h 4368"/>
                <a:gd name="T24" fmla="*/ 2694 w 5448"/>
                <a:gd name="T25" fmla="*/ 3954 h 4368"/>
                <a:gd name="T26" fmla="*/ 3270 w 5448"/>
                <a:gd name="T27" fmla="*/ 3846 h 4368"/>
                <a:gd name="T28" fmla="*/ 3666 w 5448"/>
                <a:gd name="T29" fmla="*/ 3666 h 4368"/>
                <a:gd name="T30" fmla="*/ 4152 w 5448"/>
                <a:gd name="T31" fmla="*/ 3486 h 4368"/>
                <a:gd name="T32" fmla="*/ 4746 w 5448"/>
                <a:gd name="T33" fmla="*/ 3522 h 4368"/>
                <a:gd name="T34" fmla="*/ 4854 w 5448"/>
                <a:gd name="T35" fmla="*/ 3162 h 4368"/>
                <a:gd name="T36" fmla="*/ 4638 w 5448"/>
                <a:gd name="T37" fmla="*/ 2838 h 4368"/>
                <a:gd name="T38" fmla="*/ 4332 w 5448"/>
                <a:gd name="T39" fmla="*/ 2640 h 4368"/>
                <a:gd name="T40" fmla="*/ 4800 w 5448"/>
                <a:gd name="T41" fmla="*/ 2244 h 4368"/>
                <a:gd name="T42" fmla="*/ 4926 w 5448"/>
                <a:gd name="T43" fmla="*/ 1722 h 4368"/>
                <a:gd name="T44" fmla="*/ 5340 w 5448"/>
                <a:gd name="T45" fmla="*/ 1632 h 4368"/>
                <a:gd name="T46" fmla="*/ 5390 w 5448"/>
                <a:gd name="T47" fmla="*/ 1247 h 4368"/>
                <a:gd name="T48" fmla="*/ 4976 w 5448"/>
                <a:gd name="T49" fmla="*/ 1103 h 4368"/>
                <a:gd name="T50" fmla="*/ 4572 w 5448"/>
                <a:gd name="T51" fmla="*/ 1416 h 4368"/>
                <a:gd name="T52" fmla="*/ 4118 w 5448"/>
                <a:gd name="T53" fmla="*/ 1272 h 4368"/>
                <a:gd name="T54" fmla="*/ 3716 w 5448"/>
                <a:gd name="T55" fmla="*/ 1277 h 4368"/>
                <a:gd name="T56" fmla="*/ 3564 w 5448"/>
                <a:gd name="T57" fmla="*/ 1631 h 4368"/>
                <a:gd name="T58" fmla="*/ 3216 w 5448"/>
                <a:gd name="T59" fmla="*/ 1668 h 4368"/>
                <a:gd name="T60" fmla="*/ 2999 w 5448"/>
                <a:gd name="T61" fmla="*/ 1908 h 4368"/>
                <a:gd name="T62" fmla="*/ 2760 w 5448"/>
                <a:gd name="T63" fmla="*/ 2160 h 4368"/>
                <a:gd name="T64" fmla="*/ 2531 w 5448"/>
                <a:gd name="T65" fmla="*/ 2399 h 4368"/>
                <a:gd name="T66" fmla="*/ 2112 w 5448"/>
                <a:gd name="T67" fmla="*/ 2283 h 4368"/>
                <a:gd name="T68" fmla="*/ 2066 w 5448"/>
                <a:gd name="T69" fmla="*/ 1877 h 4368"/>
                <a:gd name="T70" fmla="*/ 1932 w 5448"/>
                <a:gd name="T71" fmla="*/ 1763 h 4368"/>
                <a:gd name="T72" fmla="*/ 1647 w 5448"/>
                <a:gd name="T73" fmla="*/ 1970 h 4368"/>
                <a:gd name="T74" fmla="*/ 1488 w 5448"/>
                <a:gd name="T75" fmla="*/ 2102 h 4368"/>
                <a:gd name="T76" fmla="*/ 1500 w 5448"/>
                <a:gd name="T77" fmla="*/ 1739 h 4368"/>
                <a:gd name="T78" fmla="*/ 1260 w 5448"/>
                <a:gd name="T79" fmla="*/ 1452 h 4368"/>
                <a:gd name="T80" fmla="*/ 1103 w 5448"/>
                <a:gd name="T81" fmla="*/ 1067 h 4368"/>
                <a:gd name="T82" fmla="*/ 971 w 5448"/>
                <a:gd name="T83" fmla="*/ 591 h 4368"/>
                <a:gd name="T84" fmla="*/ 935 w 5448"/>
                <a:gd name="T85" fmla="*/ 263 h 4368"/>
                <a:gd name="T86" fmla="*/ 657 w 5448"/>
                <a:gd name="T87" fmla="*/ 0 h 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48" h="4368">
                  <a:moveTo>
                    <a:pt x="657" y="0"/>
                  </a:moveTo>
                  <a:lnTo>
                    <a:pt x="527" y="47"/>
                  </a:lnTo>
                  <a:lnTo>
                    <a:pt x="491" y="188"/>
                  </a:lnTo>
                  <a:lnTo>
                    <a:pt x="434" y="312"/>
                  </a:lnTo>
                  <a:lnTo>
                    <a:pt x="323" y="347"/>
                  </a:lnTo>
                  <a:lnTo>
                    <a:pt x="191" y="326"/>
                  </a:lnTo>
                  <a:lnTo>
                    <a:pt x="168" y="492"/>
                  </a:lnTo>
                  <a:lnTo>
                    <a:pt x="86" y="584"/>
                  </a:lnTo>
                  <a:lnTo>
                    <a:pt x="0" y="711"/>
                  </a:lnTo>
                  <a:lnTo>
                    <a:pt x="246" y="1074"/>
                  </a:lnTo>
                  <a:lnTo>
                    <a:pt x="480" y="1326"/>
                  </a:lnTo>
                  <a:lnTo>
                    <a:pt x="552" y="1884"/>
                  </a:lnTo>
                  <a:lnTo>
                    <a:pt x="588" y="2172"/>
                  </a:lnTo>
                  <a:lnTo>
                    <a:pt x="426" y="2334"/>
                  </a:lnTo>
                  <a:lnTo>
                    <a:pt x="210" y="2280"/>
                  </a:lnTo>
                  <a:lnTo>
                    <a:pt x="156" y="2442"/>
                  </a:lnTo>
                  <a:lnTo>
                    <a:pt x="174" y="2586"/>
                  </a:lnTo>
                  <a:lnTo>
                    <a:pt x="336" y="2604"/>
                  </a:lnTo>
                  <a:lnTo>
                    <a:pt x="390" y="2820"/>
                  </a:lnTo>
                  <a:lnTo>
                    <a:pt x="354" y="2838"/>
                  </a:lnTo>
                  <a:lnTo>
                    <a:pt x="775" y="3245"/>
                  </a:lnTo>
                  <a:lnTo>
                    <a:pt x="696" y="3486"/>
                  </a:lnTo>
                  <a:lnTo>
                    <a:pt x="588" y="3684"/>
                  </a:lnTo>
                  <a:lnTo>
                    <a:pt x="742" y="3926"/>
                  </a:lnTo>
                  <a:lnTo>
                    <a:pt x="714" y="3720"/>
                  </a:lnTo>
                  <a:lnTo>
                    <a:pt x="840" y="3630"/>
                  </a:lnTo>
                  <a:lnTo>
                    <a:pt x="1010" y="3688"/>
                  </a:lnTo>
                  <a:lnTo>
                    <a:pt x="984" y="3864"/>
                  </a:lnTo>
                  <a:lnTo>
                    <a:pt x="1290" y="3846"/>
                  </a:lnTo>
                  <a:lnTo>
                    <a:pt x="1434" y="4008"/>
                  </a:lnTo>
                  <a:lnTo>
                    <a:pt x="1452" y="4134"/>
                  </a:lnTo>
                  <a:lnTo>
                    <a:pt x="1686" y="4296"/>
                  </a:lnTo>
                  <a:lnTo>
                    <a:pt x="1848" y="4260"/>
                  </a:lnTo>
                  <a:lnTo>
                    <a:pt x="2016" y="4368"/>
                  </a:lnTo>
                  <a:lnTo>
                    <a:pt x="2100" y="4260"/>
                  </a:lnTo>
                  <a:lnTo>
                    <a:pt x="2244" y="4134"/>
                  </a:lnTo>
                  <a:lnTo>
                    <a:pt x="2370" y="4026"/>
                  </a:lnTo>
                  <a:lnTo>
                    <a:pt x="2478" y="3882"/>
                  </a:lnTo>
                  <a:lnTo>
                    <a:pt x="2694" y="3954"/>
                  </a:lnTo>
                  <a:lnTo>
                    <a:pt x="2820" y="3882"/>
                  </a:lnTo>
                  <a:lnTo>
                    <a:pt x="3054" y="3936"/>
                  </a:lnTo>
                  <a:lnTo>
                    <a:pt x="3270" y="3846"/>
                  </a:lnTo>
                  <a:lnTo>
                    <a:pt x="3504" y="3882"/>
                  </a:lnTo>
                  <a:lnTo>
                    <a:pt x="3576" y="3774"/>
                  </a:lnTo>
                  <a:lnTo>
                    <a:pt x="3666" y="3666"/>
                  </a:lnTo>
                  <a:lnTo>
                    <a:pt x="3810" y="3576"/>
                  </a:lnTo>
                  <a:lnTo>
                    <a:pt x="4008" y="3576"/>
                  </a:lnTo>
                  <a:lnTo>
                    <a:pt x="4152" y="3486"/>
                  </a:lnTo>
                  <a:lnTo>
                    <a:pt x="4404" y="3576"/>
                  </a:lnTo>
                  <a:lnTo>
                    <a:pt x="4732" y="3586"/>
                  </a:lnTo>
                  <a:lnTo>
                    <a:pt x="4746" y="3522"/>
                  </a:lnTo>
                  <a:lnTo>
                    <a:pt x="4926" y="3432"/>
                  </a:lnTo>
                  <a:lnTo>
                    <a:pt x="4800" y="3342"/>
                  </a:lnTo>
                  <a:lnTo>
                    <a:pt x="4854" y="3162"/>
                  </a:lnTo>
                  <a:lnTo>
                    <a:pt x="5016" y="3036"/>
                  </a:lnTo>
                  <a:lnTo>
                    <a:pt x="4890" y="2892"/>
                  </a:lnTo>
                  <a:lnTo>
                    <a:pt x="4638" y="2838"/>
                  </a:lnTo>
                  <a:lnTo>
                    <a:pt x="4422" y="2892"/>
                  </a:lnTo>
                  <a:lnTo>
                    <a:pt x="4162" y="2871"/>
                  </a:lnTo>
                  <a:lnTo>
                    <a:pt x="4332" y="2640"/>
                  </a:lnTo>
                  <a:lnTo>
                    <a:pt x="4422" y="2424"/>
                  </a:lnTo>
                  <a:lnTo>
                    <a:pt x="4584" y="2262"/>
                  </a:lnTo>
                  <a:lnTo>
                    <a:pt x="4800" y="2244"/>
                  </a:lnTo>
                  <a:lnTo>
                    <a:pt x="4674" y="2082"/>
                  </a:lnTo>
                  <a:lnTo>
                    <a:pt x="4674" y="1830"/>
                  </a:lnTo>
                  <a:lnTo>
                    <a:pt x="4926" y="1722"/>
                  </a:lnTo>
                  <a:lnTo>
                    <a:pt x="5016" y="1632"/>
                  </a:lnTo>
                  <a:lnTo>
                    <a:pt x="5178" y="1650"/>
                  </a:lnTo>
                  <a:lnTo>
                    <a:pt x="5340" y="1632"/>
                  </a:lnTo>
                  <a:lnTo>
                    <a:pt x="5376" y="1506"/>
                  </a:lnTo>
                  <a:lnTo>
                    <a:pt x="5448" y="1416"/>
                  </a:lnTo>
                  <a:lnTo>
                    <a:pt x="5390" y="1247"/>
                  </a:lnTo>
                  <a:lnTo>
                    <a:pt x="5280" y="1166"/>
                  </a:lnTo>
                  <a:lnTo>
                    <a:pt x="5136" y="1247"/>
                  </a:lnTo>
                  <a:lnTo>
                    <a:pt x="4976" y="1103"/>
                  </a:lnTo>
                  <a:lnTo>
                    <a:pt x="4749" y="1166"/>
                  </a:lnTo>
                  <a:lnTo>
                    <a:pt x="4608" y="1274"/>
                  </a:lnTo>
                  <a:lnTo>
                    <a:pt x="4572" y="1416"/>
                  </a:lnTo>
                  <a:lnTo>
                    <a:pt x="4431" y="1358"/>
                  </a:lnTo>
                  <a:lnTo>
                    <a:pt x="4320" y="1271"/>
                  </a:lnTo>
                  <a:lnTo>
                    <a:pt x="4118" y="1272"/>
                  </a:lnTo>
                  <a:lnTo>
                    <a:pt x="4010" y="1128"/>
                  </a:lnTo>
                  <a:lnTo>
                    <a:pt x="3840" y="1044"/>
                  </a:lnTo>
                  <a:lnTo>
                    <a:pt x="3716" y="1277"/>
                  </a:lnTo>
                  <a:lnTo>
                    <a:pt x="3635" y="1451"/>
                  </a:lnTo>
                  <a:lnTo>
                    <a:pt x="3695" y="1526"/>
                  </a:lnTo>
                  <a:lnTo>
                    <a:pt x="3564" y="1631"/>
                  </a:lnTo>
                  <a:lnTo>
                    <a:pt x="3480" y="1740"/>
                  </a:lnTo>
                  <a:lnTo>
                    <a:pt x="3371" y="1644"/>
                  </a:lnTo>
                  <a:lnTo>
                    <a:pt x="3216" y="1668"/>
                  </a:lnTo>
                  <a:lnTo>
                    <a:pt x="3203" y="1763"/>
                  </a:lnTo>
                  <a:lnTo>
                    <a:pt x="3108" y="1790"/>
                  </a:lnTo>
                  <a:lnTo>
                    <a:pt x="2999" y="1908"/>
                  </a:lnTo>
                  <a:lnTo>
                    <a:pt x="2867" y="1932"/>
                  </a:lnTo>
                  <a:lnTo>
                    <a:pt x="2903" y="2052"/>
                  </a:lnTo>
                  <a:lnTo>
                    <a:pt x="2760" y="2160"/>
                  </a:lnTo>
                  <a:lnTo>
                    <a:pt x="2663" y="2148"/>
                  </a:lnTo>
                  <a:lnTo>
                    <a:pt x="2628" y="2301"/>
                  </a:lnTo>
                  <a:lnTo>
                    <a:pt x="2531" y="2399"/>
                  </a:lnTo>
                  <a:lnTo>
                    <a:pt x="2409" y="2387"/>
                  </a:lnTo>
                  <a:lnTo>
                    <a:pt x="2267" y="2400"/>
                  </a:lnTo>
                  <a:lnTo>
                    <a:pt x="2112" y="2283"/>
                  </a:lnTo>
                  <a:lnTo>
                    <a:pt x="2088" y="2171"/>
                  </a:lnTo>
                  <a:lnTo>
                    <a:pt x="2015" y="2003"/>
                  </a:lnTo>
                  <a:lnTo>
                    <a:pt x="2066" y="1877"/>
                  </a:lnTo>
                  <a:lnTo>
                    <a:pt x="2112" y="1716"/>
                  </a:lnTo>
                  <a:lnTo>
                    <a:pt x="2040" y="1680"/>
                  </a:lnTo>
                  <a:lnTo>
                    <a:pt x="1932" y="1763"/>
                  </a:lnTo>
                  <a:lnTo>
                    <a:pt x="1859" y="1859"/>
                  </a:lnTo>
                  <a:lnTo>
                    <a:pt x="1716" y="1874"/>
                  </a:lnTo>
                  <a:lnTo>
                    <a:pt x="1647" y="1970"/>
                  </a:lnTo>
                  <a:lnTo>
                    <a:pt x="1595" y="2067"/>
                  </a:lnTo>
                  <a:lnTo>
                    <a:pt x="1596" y="2160"/>
                  </a:lnTo>
                  <a:lnTo>
                    <a:pt x="1488" y="2102"/>
                  </a:lnTo>
                  <a:lnTo>
                    <a:pt x="1524" y="1994"/>
                  </a:lnTo>
                  <a:lnTo>
                    <a:pt x="1430" y="1848"/>
                  </a:lnTo>
                  <a:lnTo>
                    <a:pt x="1500" y="1739"/>
                  </a:lnTo>
                  <a:lnTo>
                    <a:pt x="1500" y="1622"/>
                  </a:lnTo>
                  <a:lnTo>
                    <a:pt x="1370" y="1548"/>
                  </a:lnTo>
                  <a:lnTo>
                    <a:pt x="1260" y="1452"/>
                  </a:lnTo>
                  <a:lnTo>
                    <a:pt x="1161" y="1352"/>
                  </a:lnTo>
                  <a:lnTo>
                    <a:pt x="1130" y="1217"/>
                  </a:lnTo>
                  <a:lnTo>
                    <a:pt x="1103" y="1067"/>
                  </a:lnTo>
                  <a:lnTo>
                    <a:pt x="1104" y="899"/>
                  </a:lnTo>
                  <a:lnTo>
                    <a:pt x="1032" y="708"/>
                  </a:lnTo>
                  <a:lnTo>
                    <a:pt x="971" y="591"/>
                  </a:lnTo>
                  <a:lnTo>
                    <a:pt x="960" y="419"/>
                  </a:lnTo>
                  <a:lnTo>
                    <a:pt x="1008" y="240"/>
                  </a:lnTo>
                  <a:lnTo>
                    <a:pt x="935" y="263"/>
                  </a:lnTo>
                  <a:lnTo>
                    <a:pt x="855" y="122"/>
                  </a:lnTo>
                  <a:lnTo>
                    <a:pt x="711" y="48"/>
                  </a:lnTo>
                  <a:lnTo>
                    <a:pt x="657" y="0"/>
                  </a:lnTo>
                  <a:close/>
                </a:path>
              </a:pathLst>
            </a:custGeom>
            <a:solidFill>
              <a:srgbClr val="5082BE"/>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685800" fontAlgn="base">
                <a:spcBef>
                  <a:spcPct val="0"/>
                </a:spcBef>
                <a:spcAft>
                  <a:spcPct val="0"/>
                </a:spcAft>
                <a:defRPr/>
              </a:pPr>
              <a:endParaRPr lang="zh-CN" altLang="en-US" sz="1350" b="1" kern="0">
                <a:solidFill>
                  <a:srgbClr val="000000"/>
                </a:solidFill>
                <a:latin typeface="Arial" charset="0"/>
                <a:ea typeface="宋体" panose="02010600030101010101" pitchFamily="2" charset="-122"/>
              </a:endParaRPr>
            </a:p>
          </p:txBody>
        </p:sp>
        <p:sp>
          <p:nvSpPr>
            <p:cNvPr id="7" name="Freeform 50"/>
            <p:cNvSpPr>
              <a:spLocks/>
            </p:cNvSpPr>
            <p:nvPr/>
          </p:nvSpPr>
          <p:spPr bwMode="auto">
            <a:xfrm>
              <a:off x="3573886" y="2454275"/>
              <a:ext cx="1558925" cy="1071563"/>
            </a:xfrm>
            <a:custGeom>
              <a:avLst/>
              <a:gdLst>
                <a:gd name="T0" fmla="*/ 48 w 4838"/>
                <a:gd name="T1" fmla="*/ 1621 h 3366"/>
                <a:gd name="T2" fmla="*/ 0 w 4838"/>
                <a:gd name="T3" fmla="*/ 1845 h 3366"/>
                <a:gd name="T4" fmla="*/ 264 w 4838"/>
                <a:gd name="T5" fmla="*/ 1965 h 3366"/>
                <a:gd name="T6" fmla="*/ 360 w 4838"/>
                <a:gd name="T7" fmla="*/ 2287 h 3366"/>
                <a:gd name="T8" fmla="*/ 278 w 4838"/>
                <a:gd name="T9" fmla="*/ 2478 h 3366"/>
                <a:gd name="T10" fmla="*/ 705 w 4838"/>
                <a:gd name="T11" fmla="*/ 2727 h 3366"/>
                <a:gd name="T12" fmla="*/ 1044 w 4838"/>
                <a:gd name="T13" fmla="*/ 2789 h 3366"/>
                <a:gd name="T14" fmla="*/ 1199 w 4838"/>
                <a:gd name="T15" fmla="*/ 2823 h 3366"/>
                <a:gd name="T16" fmla="*/ 1323 w 4838"/>
                <a:gd name="T17" fmla="*/ 3006 h 3366"/>
                <a:gd name="T18" fmla="*/ 1524 w 4838"/>
                <a:gd name="T19" fmla="*/ 3093 h 3366"/>
                <a:gd name="T20" fmla="*/ 1536 w 4838"/>
                <a:gd name="T21" fmla="*/ 3318 h 3366"/>
                <a:gd name="T22" fmla="*/ 1716 w 4838"/>
                <a:gd name="T23" fmla="*/ 3200 h 3366"/>
                <a:gd name="T24" fmla="*/ 1778 w 4838"/>
                <a:gd name="T25" fmla="*/ 2888 h 3366"/>
                <a:gd name="T26" fmla="*/ 2039 w 4838"/>
                <a:gd name="T27" fmla="*/ 3030 h 3366"/>
                <a:gd name="T28" fmla="*/ 1800 w 4838"/>
                <a:gd name="T29" fmla="*/ 3236 h 3366"/>
                <a:gd name="T30" fmla="*/ 1962 w 4838"/>
                <a:gd name="T31" fmla="*/ 3366 h 3366"/>
                <a:gd name="T32" fmla="*/ 2149 w 4838"/>
                <a:gd name="T33" fmla="*/ 3189 h 3366"/>
                <a:gd name="T34" fmla="*/ 2396 w 4838"/>
                <a:gd name="T35" fmla="*/ 2997 h 3366"/>
                <a:gd name="T36" fmla="*/ 2726 w 4838"/>
                <a:gd name="T37" fmla="*/ 2878 h 3366"/>
                <a:gd name="T38" fmla="*/ 2927 w 4838"/>
                <a:gd name="T39" fmla="*/ 2933 h 3366"/>
                <a:gd name="T40" fmla="*/ 3284 w 4838"/>
                <a:gd name="T41" fmla="*/ 2677 h 3366"/>
                <a:gd name="T42" fmla="*/ 3384 w 4838"/>
                <a:gd name="T43" fmla="*/ 2385 h 3366"/>
                <a:gd name="T44" fmla="*/ 3686 w 4838"/>
                <a:gd name="T45" fmla="*/ 2276 h 3366"/>
                <a:gd name="T46" fmla="*/ 3970 w 4838"/>
                <a:gd name="T47" fmla="*/ 2202 h 3366"/>
                <a:gd name="T48" fmla="*/ 4171 w 4838"/>
                <a:gd name="T49" fmla="*/ 2157 h 3366"/>
                <a:gd name="T50" fmla="*/ 4427 w 4838"/>
                <a:gd name="T51" fmla="*/ 2047 h 3366"/>
                <a:gd name="T52" fmla="*/ 4280 w 4838"/>
                <a:gd name="T53" fmla="*/ 1892 h 3366"/>
                <a:gd name="T54" fmla="*/ 4015 w 4838"/>
                <a:gd name="T55" fmla="*/ 1837 h 3366"/>
                <a:gd name="T56" fmla="*/ 4006 w 4838"/>
                <a:gd name="T57" fmla="*/ 1645 h 3366"/>
                <a:gd name="T58" fmla="*/ 4125 w 4838"/>
                <a:gd name="T59" fmla="*/ 1389 h 3366"/>
                <a:gd name="T60" fmla="*/ 4207 w 4838"/>
                <a:gd name="T61" fmla="*/ 1188 h 3366"/>
                <a:gd name="T62" fmla="*/ 4472 w 4838"/>
                <a:gd name="T63" fmla="*/ 1233 h 3366"/>
                <a:gd name="T64" fmla="*/ 4573 w 4838"/>
                <a:gd name="T65" fmla="*/ 1014 h 3366"/>
                <a:gd name="T66" fmla="*/ 4719 w 4838"/>
                <a:gd name="T67" fmla="*/ 768 h 3366"/>
                <a:gd name="T68" fmla="*/ 4774 w 4838"/>
                <a:gd name="T69" fmla="*/ 539 h 3366"/>
                <a:gd name="T70" fmla="*/ 4802 w 4838"/>
                <a:gd name="T71" fmla="*/ 439 h 3366"/>
                <a:gd name="T72" fmla="*/ 4454 w 4838"/>
                <a:gd name="T73" fmla="*/ 384 h 3366"/>
                <a:gd name="T74" fmla="*/ 4290 w 4838"/>
                <a:gd name="T75" fmla="*/ 393 h 3366"/>
                <a:gd name="T76" fmla="*/ 4116 w 4838"/>
                <a:gd name="T77" fmla="*/ 448 h 3366"/>
                <a:gd name="T78" fmla="*/ 3860 w 4838"/>
                <a:gd name="T79" fmla="*/ 274 h 3366"/>
                <a:gd name="T80" fmla="*/ 3622 w 4838"/>
                <a:gd name="T81" fmla="*/ 210 h 3366"/>
                <a:gd name="T82" fmla="*/ 3403 w 4838"/>
                <a:gd name="T83" fmla="*/ 201 h 3366"/>
                <a:gd name="T84" fmla="*/ 3202 w 4838"/>
                <a:gd name="T85" fmla="*/ 73 h 3366"/>
                <a:gd name="T86" fmla="*/ 3031 w 4838"/>
                <a:gd name="T87" fmla="*/ 73 h 3366"/>
                <a:gd name="T88" fmla="*/ 2808 w 4838"/>
                <a:gd name="T89" fmla="*/ 64 h 3366"/>
                <a:gd name="T90" fmla="*/ 2781 w 4838"/>
                <a:gd name="T91" fmla="*/ 201 h 3366"/>
                <a:gd name="T92" fmla="*/ 2690 w 4838"/>
                <a:gd name="T93" fmla="*/ 485 h 3366"/>
                <a:gd name="T94" fmla="*/ 2589 w 4838"/>
                <a:gd name="T95" fmla="*/ 759 h 3366"/>
                <a:gd name="T96" fmla="*/ 2359 w 4838"/>
                <a:gd name="T97" fmla="*/ 1041 h 3366"/>
                <a:gd name="T98" fmla="*/ 2058 w 4838"/>
                <a:gd name="T99" fmla="*/ 1078 h 3366"/>
                <a:gd name="T100" fmla="*/ 1948 w 4838"/>
                <a:gd name="T101" fmla="*/ 1169 h 3366"/>
                <a:gd name="T102" fmla="*/ 1573 w 4838"/>
                <a:gd name="T103" fmla="*/ 1124 h 3366"/>
                <a:gd name="T104" fmla="*/ 1354 w 4838"/>
                <a:gd name="T105" fmla="*/ 996 h 3366"/>
                <a:gd name="T106" fmla="*/ 1107 w 4838"/>
                <a:gd name="T107" fmla="*/ 1005 h 3366"/>
                <a:gd name="T108" fmla="*/ 887 w 4838"/>
                <a:gd name="T109" fmla="*/ 823 h 3366"/>
                <a:gd name="T110" fmla="*/ 650 w 4838"/>
                <a:gd name="T111" fmla="*/ 649 h 3366"/>
                <a:gd name="T112" fmla="*/ 450 w 4838"/>
                <a:gd name="T113" fmla="*/ 619 h 3366"/>
                <a:gd name="T114" fmla="*/ 198 w 4838"/>
                <a:gd name="T115" fmla="*/ 687 h 3366"/>
                <a:gd name="T116" fmla="*/ 110 w 4838"/>
                <a:gd name="T117" fmla="*/ 849 h 3366"/>
                <a:gd name="T118" fmla="*/ 83 w 4838"/>
                <a:gd name="T119" fmla="*/ 996 h 3366"/>
                <a:gd name="T120" fmla="*/ 74 w 4838"/>
                <a:gd name="T121" fmla="*/ 1188 h 3366"/>
                <a:gd name="T122" fmla="*/ 0 w 4838"/>
                <a:gd name="T123" fmla="*/ 1435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38" h="3366">
                  <a:moveTo>
                    <a:pt x="0" y="1435"/>
                  </a:moveTo>
                  <a:lnTo>
                    <a:pt x="48" y="1621"/>
                  </a:lnTo>
                  <a:lnTo>
                    <a:pt x="36" y="1731"/>
                  </a:lnTo>
                  <a:lnTo>
                    <a:pt x="0" y="1845"/>
                  </a:lnTo>
                  <a:lnTo>
                    <a:pt x="159" y="1891"/>
                  </a:lnTo>
                  <a:lnTo>
                    <a:pt x="264" y="1965"/>
                  </a:lnTo>
                  <a:lnTo>
                    <a:pt x="288" y="2163"/>
                  </a:lnTo>
                  <a:lnTo>
                    <a:pt x="360" y="2287"/>
                  </a:lnTo>
                  <a:lnTo>
                    <a:pt x="263" y="2361"/>
                  </a:lnTo>
                  <a:lnTo>
                    <a:pt x="278" y="2478"/>
                  </a:lnTo>
                  <a:lnTo>
                    <a:pt x="503" y="2657"/>
                  </a:lnTo>
                  <a:lnTo>
                    <a:pt x="705" y="2727"/>
                  </a:lnTo>
                  <a:lnTo>
                    <a:pt x="899" y="2802"/>
                  </a:lnTo>
                  <a:lnTo>
                    <a:pt x="1044" y="2789"/>
                  </a:lnTo>
                  <a:lnTo>
                    <a:pt x="1140" y="2648"/>
                  </a:lnTo>
                  <a:lnTo>
                    <a:pt x="1199" y="2823"/>
                  </a:lnTo>
                  <a:lnTo>
                    <a:pt x="1223" y="2982"/>
                  </a:lnTo>
                  <a:lnTo>
                    <a:pt x="1323" y="3006"/>
                  </a:lnTo>
                  <a:lnTo>
                    <a:pt x="1440" y="2972"/>
                  </a:lnTo>
                  <a:lnTo>
                    <a:pt x="1524" y="3093"/>
                  </a:lnTo>
                  <a:lnTo>
                    <a:pt x="1488" y="3210"/>
                  </a:lnTo>
                  <a:lnTo>
                    <a:pt x="1536" y="3318"/>
                  </a:lnTo>
                  <a:lnTo>
                    <a:pt x="1598" y="3354"/>
                  </a:lnTo>
                  <a:lnTo>
                    <a:pt x="1716" y="3200"/>
                  </a:lnTo>
                  <a:lnTo>
                    <a:pt x="1716" y="2982"/>
                  </a:lnTo>
                  <a:lnTo>
                    <a:pt x="1778" y="2888"/>
                  </a:lnTo>
                  <a:lnTo>
                    <a:pt x="1896" y="2982"/>
                  </a:lnTo>
                  <a:lnTo>
                    <a:pt x="2039" y="3030"/>
                  </a:lnTo>
                  <a:lnTo>
                    <a:pt x="1916" y="3131"/>
                  </a:lnTo>
                  <a:lnTo>
                    <a:pt x="1800" y="3236"/>
                  </a:lnTo>
                  <a:lnTo>
                    <a:pt x="1814" y="3329"/>
                  </a:lnTo>
                  <a:lnTo>
                    <a:pt x="1962" y="3366"/>
                  </a:lnTo>
                  <a:lnTo>
                    <a:pt x="2037" y="3333"/>
                  </a:lnTo>
                  <a:lnTo>
                    <a:pt x="2149" y="3189"/>
                  </a:lnTo>
                  <a:lnTo>
                    <a:pt x="2259" y="3097"/>
                  </a:lnTo>
                  <a:lnTo>
                    <a:pt x="2396" y="2997"/>
                  </a:lnTo>
                  <a:lnTo>
                    <a:pt x="2534" y="2951"/>
                  </a:lnTo>
                  <a:lnTo>
                    <a:pt x="2726" y="2878"/>
                  </a:lnTo>
                  <a:lnTo>
                    <a:pt x="2827" y="2933"/>
                  </a:lnTo>
                  <a:lnTo>
                    <a:pt x="2927" y="2933"/>
                  </a:lnTo>
                  <a:lnTo>
                    <a:pt x="3110" y="2741"/>
                  </a:lnTo>
                  <a:lnTo>
                    <a:pt x="3284" y="2677"/>
                  </a:lnTo>
                  <a:lnTo>
                    <a:pt x="3266" y="2522"/>
                  </a:lnTo>
                  <a:lnTo>
                    <a:pt x="3384" y="2385"/>
                  </a:lnTo>
                  <a:lnTo>
                    <a:pt x="3503" y="2285"/>
                  </a:lnTo>
                  <a:lnTo>
                    <a:pt x="3686" y="2276"/>
                  </a:lnTo>
                  <a:lnTo>
                    <a:pt x="3896" y="2257"/>
                  </a:lnTo>
                  <a:lnTo>
                    <a:pt x="3970" y="2202"/>
                  </a:lnTo>
                  <a:lnTo>
                    <a:pt x="4107" y="2248"/>
                  </a:lnTo>
                  <a:lnTo>
                    <a:pt x="4171" y="2157"/>
                  </a:lnTo>
                  <a:lnTo>
                    <a:pt x="4262" y="2102"/>
                  </a:lnTo>
                  <a:lnTo>
                    <a:pt x="4427" y="2047"/>
                  </a:lnTo>
                  <a:lnTo>
                    <a:pt x="4317" y="1992"/>
                  </a:lnTo>
                  <a:lnTo>
                    <a:pt x="4280" y="1892"/>
                  </a:lnTo>
                  <a:lnTo>
                    <a:pt x="4162" y="1782"/>
                  </a:lnTo>
                  <a:lnTo>
                    <a:pt x="4015" y="1837"/>
                  </a:lnTo>
                  <a:lnTo>
                    <a:pt x="3906" y="1754"/>
                  </a:lnTo>
                  <a:lnTo>
                    <a:pt x="4006" y="1645"/>
                  </a:lnTo>
                  <a:lnTo>
                    <a:pt x="4098" y="1553"/>
                  </a:lnTo>
                  <a:lnTo>
                    <a:pt x="4125" y="1389"/>
                  </a:lnTo>
                  <a:lnTo>
                    <a:pt x="4125" y="1242"/>
                  </a:lnTo>
                  <a:lnTo>
                    <a:pt x="4207" y="1188"/>
                  </a:lnTo>
                  <a:lnTo>
                    <a:pt x="4344" y="1206"/>
                  </a:lnTo>
                  <a:lnTo>
                    <a:pt x="4472" y="1233"/>
                  </a:lnTo>
                  <a:lnTo>
                    <a:pt x="4564" y="1169"/>
                  </a:lnTo>
                  <a:lnTo>
                    <a:pt x="4573" y="1014"/>
                  </a:lnTo>
                  <a:lnTo>
                    <a:pt x="4719" y="895"/>
                  </a:lnTo>
                  <a:lnTo>
                    <a:pt x="4719" y="768"/>
                  </a:lnTo>
                  <a:lnTo>
                    <a:pt x="4774" y="695"/>
                  </a:lnTo>
                  <a:lnTo>
                    <a:pt x="4774" y="539"/>
                  </a:lnTo>
                  <a:lnTo>
                    <a:pt x="4838" y="512"/>
                  </a:lnTo>
                  <a:lnTo>
                    <a:pt x="4802" y="439"/>
                  </a:lnTo>
                  <a:lnTo>
                    <a:pt x="4600" y="347"/>
                  </a:lnTo>
                  <a:lnTo>
                    <a:pt x="4454" y="384"/>
                  </a:lnTo>
                  <a:lnTo>
                    <a:pt x="4317" y="347"/>
                  </a:lnTo>
                  <a:lnTo>
                    <a:pt x="4290" y="393"/>
                  </a:lnTo>
                  <a:lnTo>
                    <a:pt x="4244" y="466"/>
                  </a:lnTo>
                  <a:lnTo>
                    <a:pt x="4116" y="448"/>
                  </a:lnTo>
                  <a:lnTo>
                    <a:pt x="3970" y="366"/>
                  </a:lnTo>
                  <a:lnTo>
                    <a:pt x="3860" y="274"/>
                  </a:lnTo>
                  <a:lnTo>
                    <a:pt x="3778" y="110"/>
                  </a:lnTo>
                  <a:lnTo>
                    <a:pt x="3622" y="210"/>
                  </a:lnTo>
                  <a:lnTo>
                    <a:pt x="3635" y="243"/>
                  </a:lnTo>
                  <a:lnTo>
                    <a:pt x="3403" y="201"/>
                  </a:lnTo>
                  <a:lnTo>
                    <a:pt x="3275" y="165"/>
                  </a:lnTo>
                  <a:lnTo>
                    <a:pt x="3202" y="73"/>
                  </a:lnTo>
                  <a:lnTo>
                    <a:pt x="3156" y="0"/>
                  </a:lnTo>
                  <a:lnTo>
                    <a:pt x="3031" y="73"/>
                  </a:lnTo>
                  <a:lnTo>
                    <a:pt x="2889" y="114"/>
                  </a:lnTo>
                  <a:lnTo>
                    <a:pt x="2808" y="64"/>
                  </a:lnTo>
                  <a:lnTo>
                    <a:pt x="2746" y="145"/>
                  </a:lnTo>
                  <a:lnTo>
                    <a:pt x="2781" y="201"/>
                  </a:lnTo>
                  <a:lnTo>
                    <a:pt x="2754" y="320"/>
                  </a:lnTo>
                  <a:lnTo>
                    <a:pt x="2690" y="485"/>
                  </a:lnTo>
                  <a:lnTo>
                    <a:pt x="2616" y="622"/>
                  </a:lnTo>
                  <a:lnTo>
                    <a:pt x="2589" y="759"/>
                  </a:lnTo>
                  <a:lnTo>
                    <a:pt x="2479" y="913"/>
                  </a:lnTo>
                  <a:lnTo>
                    <a:pt x="2359" y="1041"/>
                  </a:lnTo>
                  <a:lnTo>
                    <a:pt x="2231" y="1105"/>
                  </a:lnTo>
                  <a:lnTo>
                    <a:pt x="2058" y="1078"/>
                  </a:lnTo>
                  <a:lnTo>
                    <a:pt x="1985" y="1124"/>
                  </a:lnTo>
                  <a:lnTo>
                    <a:pt x="1948" y="1169"/>
                  </a:lnTo>
                  <a:lnTo>
                    <a:pt x="1765" y="1169"/>
                  </a:lnTo>
                  <a:lnTo>
                    <a:pt x="1573" y="1124"/>
                  </a:lnTo>
                  <a:lnTo>
                    <a:pt x="1421" y="1093"/>
                  </a:lnTo>
                  <a:lnTo>
                    <a:pt x="1354" y="996"/>
                  </a:lnTo>
                  <a:lnTo>
                    <a:pt x="1226" y="968"/>
                  </a:lnTo>
                  <a:lnTo>
                    <a:pt x="1107" y="1005"/>
                  </a:lnTo>
                  <a:lnTo>
                    <a:pt x="997" y="959"/>
                  </a:lnTo>
                  <a:lnTo>
                    <a:pt x="887" y="823"/>
                  </a:lnTo>
                  <a:lnTo>
                    <a:pt x="741" y="741"/>
                  </a:lnTo>
                  <a:lnTo>
                    <a:pt x="650" y="649"/>
                  </a:lnTo>
                  <a:lnTo>
                    <a:pt x="556" y="654"/>
                  </a:lnTo>
                  <a:lnTo>
                    <a:pt x="450" y="619"/>
                  </a:lnTo>
                  <a:lnTo>
                    <a:pt x="318" y="675"/>
                  </a:lnTo>
                  <a:lnTo>
                    <a:pt x="198" y="687"/>
                  </a:lnTo>
                  <a:lnTo>
                    <a:pt x="175" y="748"/>
                  </a:lnTo>
                  <a:lnTo>
                    <a:pt x="110" y="849"/>
                  </a:lnTo>
                  <a:lnTo>
                    <a:pt x="110" y="941"/>
                  </a:lnTo>
                  <a:lnTo>
                    <a:pt x="83" y="996"/>
                  </a:lnTo>
                  <a:lnTo>
                    <a:pt x="10" y="1087"/>
                  </a:lnTo>
                  <a:lnTo>
                    <a:pt x="74" y="1188"/>
                  </a:lnTo>
                  <a:lnTo>
                    <a:pt x="28" y="1270"/>
                  </a:lnTo>
                  <a:lnTo>
                    <a:pt x="0" y="1435"/>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685800">
                <a:defRPr/>
              </a:pPr>
              <a:endParaRPr lang="zh-CN" altLang="en-US" sz="1350" kern="0">
                <a:solidFill>
                  <a:sysClr val="windowText" lastClr="000000"/>
                </a:solidFill>
                <a:latin typeface="Calibri"/>
                <a:ea typeface="宋体" panose="02010600030101010101" pitchFamily="2" charset="-122"/>
              </a:endParaRPr>
            </a:p>
          </p:txBody>
        </p:sp>
        <p:sp>
          <p:nvSpPr>
            <p:cNvPr id="8" name="Freeform 51"/>
            <p:cNvSpPr>
              <a:spLocks/>
            </p:cNvSpPr>
            <p:nvPr/>
          </p:nvSpPr>
          <p:spPr bwMode="auto">
            <a:xfrm>
              <a:off x="4032673" y="3105150"/>
              <a:ext cx="1493838" cy="1249363"/>
            </a:xfrm>
            <a:custGeom>
              <a:avLst/>
              <a:gdLst>
                <a:gd name="T0" fmla="*/ 384 w 4632"/>
                <a:gd name="T1" fmla="*/ 2158 h 3922"/>
                <a:gd name="T2" fmla="*/ 35 w 4632"/>
                <a:gd name="T3" fmla="*/ 2794 h 3922"/>
                <a:gd name="T4" fmla="*/ 359 w 4632"/>
                <a:gd name="T5" fmla="*/ 3225 h 3922"/>
                <a:gd name="T6" fmla="*/ 792 w 4632"/>
                <a:gd name="T7" fmla="*/ 3730 h 3922"/>
                <a:gd name="T8" fmla="*/ 1104 w 4632"/>
                <a:gd name="T9" fmla="*/ 3850 h 3922"/>
                <a:gd name="T10" fmla="*/ 1308 w 4632"/>
                <a:gd name="T11" fmla="*/ 3850 h 3922"/>
                <a:gd name="T12" fmla="*/ 1488 w 4632"/>
                <a:gd name="T13" fmla="*/ 3754 h 3922"/>
                <a:gd name="T14" fmla="*/ 1668 w 4632"/>
                <a:gd name="T15" fmla="*/ 3826 h 3922"/>
                <a:gd name="T16" fmla="*/ 1908 w 4632"/>
                <a:gd name="T17" fmla="*/ 3874 h 3922"/>
                <a:gd name="T18" fmla="*/ 2172 w 4632"/>
                <a:gd name="T19" fmla="*/ 3874 h 3922"/>
                <a:gd name="T20" fmla="*/ 2328 w 4632"/>
                <a:gd name="T21" fmla="*/ 3766 h 3922"/>
                <a:gd name="T22" fmla="*/ 2616 w 4632"/>
                <a:gd name="T23" fmla="*/ 3586 h 3922"/>
                <a:gd name="T24" fmla="*/ 2496 w 4632"/>
                <a:gd name="T25" fmla="*/ 3334 h 3922"/>
                <a:gd name="T26" fmla="*/ 2340 w 4632"/>
                <a:gd name="T27" fmla="*/ 3070 h 3922"/>
                <a:gd name="T28" fmla="*/ 2472 w 4632"/>
                <a:gd name="T29" fmla="*/ 2818 h 3922"/>
                <a:gd name="T30" fmla="*/ 2700 w 4632"/>
                <a:gd name="T31" fmla="*/ 2530 h 3922"/>
                <a:gd name="T32" fmla="*/ 2904 w 4632"/>
                <a:gd name="T33" fmla="*/ 2278 h 3922"/>
                <a:gd name="T34" fmla="*/ 3192 w 4632"/>
                <a:gd name="T35" fmla="*/ 2062 h 3922"/>
                <a:gd name="T36" fmla="*/ 3480 w 4632"/>
                <a:gd name="T37" fmla="*/ 1931 h 3922"/>
                <a:gd name="T38" fmla="*/ 3756 w 4632"/>
                <a:gd name="T39" fmla="*/ 1990 h 3922"/>
                <a:gd name="T40" fmla="*/ 3936 w 4632"/>
                <a:gd name="T41" fmla="*/ 1942 h 3922"/>
                <a:gd name="T42" fmla="*/ 4140 w 4632"/>
                <a:gd name="T43" fmla="*/ 1810 h 3922"/>
                <a:gd name="T44" fmla="*/ 4428 w 4632"/>
                <a:gd name="T45" fmla="*/ 1582 h 3922"/>
                <a:gd name="T46" fmla="*/ 4572 w 4632"/>
                <a:gd name="T47" fmla="*/ 1270 h 3922"/>
                <a:gd name="T48" fmla="*/ 4632 w 4632"/>
                <a:gd name="T49" fmla="*/ 826 h 3922"/>
                <a:gd name="T50" fmla="*/ 4452 w 4632"/>
                <a:gd name="T51" fmla="*/ 634 h 3922"/>
                <a:gd name="T52" fmla="*/ 4164 w 4632"/>
                <a:gd name="T53" fmla="*/ 442 h 3922"/>
                <a:gd name="T54" fmla="*/ 3912 w 4632"/>
                <a:gd name="T55" fmla="*/ 346 h 3922"/>
                <a:gd name="T56" fmla="*/ 3732 w 4632"/>
                <a:gd name="T57" fmla="*/ 310 h 3922"/>
                <a:gd name="T58" fmla="*/ 3444 w 4632"/>
                <a:gd name="T59" fmla="*/ 226 h 3922"/>
                <a:gd name="T60" fmla="*/ 3096 w 4632"/>
                <a:gd name="T61" fmla="*/ 10 h 3922"/>
                <a:gd name="T62" fmla="*/ 2835 w 4632"/>
                <a:gd name="T63" fmla="*/ 54 h 3922"/>
                <a:gd name="T64" fmla="*/ 2678 w 4632"/>
                <a:gd name="T65" fmla="*/ 198 h 3922"/>
                <a:gd name="T66" fmla="*/ 2466 w 4632"/>
                <a:gd name="T67" fmla="*/ 210 h 3922"/>
                <a:gd name="T68" fmla="*/ 2075 w 4632"/>
                <a:gd name="T69" fmla="*/ 237 h 3922"/>
                <a:gd name="T70" fmla="*/ 1838 w 4632"/>
                <a:gd name="T71" fmla="*/ 475 h 3922"/>
                <a:gd name="T72" fmla="*/ 1679 w 4632"/>
                <a:gd name="T73" fmla="*/ 693 h 3922"/>
                <a:gd name="T74" fmla="*/ 1400 w 4632"/>
                <a:gd name="T75" fmla="*/ 886 h 3922"/>
                <a:gd name="T76" fmla="*/ 1086 w 4632"/>
                <a:gd name="T77" fmla="*/ 910 h 3922"/>
                <a:gd name="T78" fmla="*/ 831 w 4632"/>
                <a:gd name="T79" fmla="*/ 1050 h 3922"/>
                <a:gd name="T80" fmla="*/ 612 w 4632"/>
                <a:gd name="T81" fmla="*/ 1279 h 3922"/>
                <a:gd name="T82" fmla="*/ 477 w 4632"/>
                <a:gd name="T83" fmla="*/ 1674 h 3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32" h="3922">
                  <a:moveTo>
                    <a:pt x="477" y="1674"/>
                  </a:moveTo>
                  <a:lnTo>
                    <a:pt x="384" y="2158"/>
                  </a:lnTo>
                  <a:lnTo>
                    <a:pt x="231" y="2418"/>
                  </a:lnTo>
                  <a:lnTo>
                    <a:pt x="35" y="2794"/>
                  </a:lnTo>
                  <a:lnTo>
                    <a:pt x="0" y="2949"/>
                  </a:lnTo>
                  <a:lnTo>
                    <a:pt x="359" y="3225"/>
                  </a:lnTo>
                  <a:lnTo>
                    <a:pt x="578" y="3526"/>
                  </a:lnTo>
                  <a:lnTo>
                    <a:pt x="792" y="3730"/>
                  </a:lnTo>
                  <a:lnTo>
                    <a:pt x="972" y="3852"/>
                  </a:lnTo>
                  <a:lnTo>
                    <a:pt x="1104" y="3850"/>
                  </a:lnTo>
                  <a:lnTo>
                    <a:pt x="1224" y="3898"/>
                  </a:lnTo>
                  <a:lnTo>
                    <a:pt x="1308" y="3850"/>
                  </a:lnTo>
                  <a:lnTo>
                    <a:pt x="1368" y="3790"/>
                  </a:lnTo>
                  <a:lnTo>
                    <a:pt x="1488" y="3754"/>
                  </a:lnTo>
                  <a:lnTo>
                    <a:pt x="1572" y="3730"/>
                  </a:lnTo>
                  <a:lnTo>
                    <a:pt x="1668" y="3826"/>
                  </a:lnTo>
                  <a:lnTo>
                    <a:pt x="1812" y="3814"/>
                  </a:lnTo>
                  <a:lnTo>
                    <a:pt x="1908" y="3874"/>
                  </a:lnTo>
                  <a:lnTo>
                    <a:pt x="2052" y="3922"/>
                  </a:lnTo>
                  <a:lnTo>
                    <a:pt x="2172" y="3874"/>
                  </a:lnTo>
                  <a:lnTo>
                    <a:pt x="2244" y="3826"/>
                  </a:lnTo>
                  <a:lnTo>
                    <a:pt x="2328" y="3766"/>
                  </a:lnTo>
                  <a:lnTo>
                    <a:pt x="2484" y="3730"/>
                  </a:lnTo>
                  <a:lnTo>
                    <a:pt x="2616" y="3586"/>
                  </a:lnTo>
                  <a:lnTo>
                    <a:pt x="2544" y="3466"/>
                  </a:lnTo>
                  <a:lnTo>
                    <a:pt x="2496" y="3334"/>
                  </a:lnTo>
                  <a:lnTo>
                    <a:pt x="2448" y="3166"/>
                  </a:lnTo>
                  <a:lnTo>
                    <a:pt x="2340" y="3070"/>
                  </a:lnTo>
                  <a:lnTo>
                    <a:pt x="2316" y="2878"/>
                  </a:lnTo>
                  <a:lnTo>
                    <a:pt x="2472" y="2818"/>
                  </a:lnTo>
                  <a:lnTo>
                    <a:pt x="2604" y="2662"/>
                  </a:lnTo>
                  <a:lnTo>
                    <a:pt x="2700" y="2530"/>
                  </a:lnTo>
                  <a:lnTo>
                    <a:pt x="2760" y="2398"/>
                  </a:lnTo>
                  <a:lnTo>
                    <a:pt x="2904" y="2278"/>
                  </a:lnTo>
                  <a:lnTo>
                    <a:pt x="3012" y="2122"/>
                  </a:lnTo>
                  <a:lnTo>
                    <a:pt x="3192" y="2062"/>
                  </a:lnTo>
                  <a:lnTo>
                    <a:pt x="3300" y="1978"/>
                  </a:lnTo>
                  <a:lnTo>
                    <a:pt x="3480" y="1931"/>
                  </a:lnTo>
                  <a:lnTo>
                    <a:pt x="3636" y="1906"/>
                  </a:lnTo>
                  <a:lnTo>
                    <a:pt x="3756" y="1990"/>
                  </a:lnTo>
                  <a:lnTo>
                    <a:pt x="3888" y="2038"/>
                  </a:lnTo>
                  <a:lnTo>
                    <a:pt x="3936" y="1942"/>
                  </a:lnTo>
                  <a:lnTo>
                    <a:pt x="3996" y="1810"/>
                  </a:lnTo>
                  <a:lnTo>
                    <a:pt x="4140" y="1810"/>
                  </a:lnTo>
                  <a:lnTo>
                    <a:pt x="4284" y="1666"/>
                  </a:lnTo>
                  <a:lnTo>
                    <a:pt x="4428" y="1582"/>
                  </a:lnTo>
                  <a:lnTo>
                    <a:pt x="4584" y="1486"/>
                  </a:lnTo>
                  <a:lnTo>
                    <a:pt x="4572" y="1270"/>
                  </a:lnTo>
                  <a:lnTo>
                    <a:pt x="4620" y="1042"/>
                  </a:lnTo>
                  <a:lnTo>
                    <a:pt x="4632" y="826"/>
                  </a:lnTo>
                  <a:lnTo>
                    <a:pt x="4512" y="742"/>
                  </a:lnTo>
                  <a:lnTo>
                    <a:pt x="4452" y="634"/>
                  </a:lnTo>
                  <a:lnTo>
                    <a:pt x="4332" y="574"/>
                  </a:lnTo>
                  <a:lnTo>
                    <a:pt x="4164" y="442"/>
                  </a:lnTo>
                  <a:lnTo>
                    <a:pt x="4032" y="322"/>
                  </a:lnTo>
                  <a:lnTo>
                    <a:pt x="3912" y="346"/>
                  </a:lnTo>
                  <a:lnTo>
                    <a:pt x="3804" y="274"/>
                  </a:lnTo>
                  <a:lnTo>
                    <a:pt x="3732" y="310"/>
                  </a:lnTo>
                  <a:lnTo>
                    <a:pt x="3636" y="286"/>
                  </a:lnTo>
                  <a:lnTo>
                    <a:pt x="3444" y="226"/>
                  </a:lnTo>
                  <a:lnTo>
                    <a:pt x="3276" y="142"/>
                  </a:lnTo>
                  <a:lnTo>
                    <a:pt x="3096" y="10"/>
                  </a:lnTo>
                  <a:lnTo>
                    <a:pt x="2996" y="0"/>
                  </a:lnTo>
                  <a:lnTo>
                    <a:pt x="2835" y="54"/>
                  </a:lnTo>
                  <a:lnTo>
                    <a:pt x="2744" y="108"/>
                  </a:lnTo>
                  <a:lnTo>
                    <a:pt x="2678" y="198"/>
                  </a:lnTo>
                  <a:lnTo>
                    <a:pt x="2540" y="154"/>
                  </a:lnTo>
                  <a:lnTo>
                    <a:pt x="2466" y="210"/>
                  </a:lnTo>
                  <a:lnTo>
                    <a:pt x="2261" y="226"/>
                  </a:lnTo>
                  <a:lnTo>
                    <a:pt x="2075" y="237"/>
                  </a:lnTo>
                  <a:lnTo>
                    <a:pt x="1956" y="336"/>
                  </a:lnTo>
                  <a:lnTo>
                    <a:pt x="1838" y="475"/>
                  </a:lnTo>
                  <a:lnTo>
                    <a:pt x="1854" y="630"/>
                  </a:lnTo>
                  <a:lnTo>
                    <a:pt x="1679" y="693"/>
                  </a:lnTo>
                  <a:lnTo>
                    <a:pt x="1499" y="886"/>
                  </a:lnTo>
                  <a:lnTo>
                    <a:pt x="1400" y="886"/>
                  </a:lnTo>
                  <a:lnTo>
                    <a:pt x="1296" y="832"/>
                  </a:lnTo>
                  <a:lnTo>
                    <a:pt x="1086" y="910"/>
                  </a:lnTo>
                  <a:lnTo>
                    <a:pt x="974" y="946"/>
                  </a:lnTo>
                  <a:lnTo>
                    <a:pt x="831" y="1050"/>
                  </a:lnTo>
                  <a:lnTo>
                    <a:pt x="725" y="1138"/>
                  </a:lnTo>
                  <a:lnTo>
                    <a:pt x="612" y="1279"/>
                  </a:lnTo>
                  <a:lnTo>
                    <a:pt x="576" y="1408"/>
                  </a:lnTo>
                  <a:lnTo>
                    <a:pt x="477" y="1674"/>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685800">
                <a:defRPr/>
              </a:pPr>
              <a:endParaRPr lang="zh-CN" altLang="en-US" sz="1350" kern="0">
                <a:solidFill>
                  <a:sysClr val="windowText" lastClr="000000"/>
                </a:solidFill>
                <a:latin typeface="Calibri"/>
                <a:ea typeface="宋体" panose="02010600030101010101" pitchFamily="2" charset="-122"/>
              </a:endParaRPr>
            </a:p>
          </p:txBody>
        </p:sp>
        <p:sp>
          <p:nvSpPr>
            <p:cNvPr id="9" name="Freeform 52"/>
            <p:cNvSpPr>
              <a:spLocks/>
            </p:cNvSpPr>
            <p:nvPr/>
          </p:nvSpPr>
          <p:spPr bwMode="auto">
            <a:xfrm>
              <a:off x="5232823" y="3181350"/>
              <a:ext cx="1168400" cy="1328738"/>
            </a:xfrm>
            <a:custGeom>
              <a:avLst/>
              <a:gdLst>
                <a:gd name="T0" fmla="*/ 899 w 3624"/>
                <a:gd name="T1" fmla="*/ 803 h 4173"/>
                <a:gd name="T2" fmla="*/ 864 w 3624"/>
                <a:gd name="T3" fmla="*/ 1248 h 4173"/>
                <a:gd name="T4" fmla="*/ 563 w 3624"/>
                <a:gd name="T5" fmla="*/ 1428 h 4173"/>
                <a:gd name="T6" fmla="*/ 276 w 3624"/>
                <a:gd name="T7" fmla="*/ 1572 h 4173"/>
                <a:gd name="T8" fmla="*/ 167 w 3624"/>
                <a:gd name="T9" fmla="*/ 1800 h 4173"/>
                <a:gd name="T10" fmla="*/ 348 w 3624"/>
                <a:gd name="T11" fmla="*/ 2016 h 4173"/>
                <a:gd name="T12" fmla="*/ 588 w 3624"/>
                <a:gd name="T13" fmla="*/ 2232 h 4173"/>
                <a:gd name="T14" fmla="*/ 564 w 3624"/>
                <a:gd name="T15" fmla="*/ 2475 h 4173"/>
                <a:gd name="T16" fmla="*/ 468 w 3624"/>
                <a:gd name="T17" fmla="*/ 2652 h 4173"/>
                <a:gd name="T18" fmla="*/ 348 w 3624"/>
                <a:gd name="T19" fmla="*/ 2784 h 4173"/>
                <a:gd name="T20" fmla="*/ 324 w 3624"/>
                <a:gd name="T21" fmla="*/ 2928 h 4173"/>
                <a:gd name="T22" fmla="*/ 336 w 3624"/>
                <a:gd name="T23" fmla="*/ 3143 h 4173"/>
                <a:gd name="T24" fmla="*/ 140 w 3624"/>
                <a:gd name="T25" fmla="*/ 3324 h 4173"/>
                <a:gd name="T26" fmla="*/ 0 w 3624"/>
                <a:gd name="T27" fmla="*/ 3458 h 4173"/>
                <a:gd name="T28" fmla="*/ 129 w 3624"/>
                <a:gd name="T29" fmla="*/ 3573 h 4173"/>
                <a:gd name="T30" fmla="*/ 365 w 3624"/>
                <a:gd name="T31" fmla="*/ 3645 h 4173"/>
                <a:gd name="T32" fmla="*/ 638 w 3624"/>
                <a:gd name="T33" fmla="*/ 3648 h 4173"/>
                <a:gd name="T34" fmla="*/ 726 w 3624"/>
                <a:gd name="T35" fmla="*/ 3894 h 4173"/>
                <a:gd name="T36" fmla="*/ 876 w 3624"/>
                <a:gd name="T37" fmla="*/ 3587 h 4173"/>
                <a:gd name="T38" fmla="*/ 750 w 3624"/>
                <a:gd name="T39" fmla="*/ 3446 h 4173"/>
                <a:gd name="T40" fmla="*/ 680 w 3624"/>
                <a:gd name="T41" fmla="*/ 3345 h 4173"/>
                <a:gd name="T42" fmla="*/ 612 w 3624"/>
                <a:gd name="T43" fmla="*/ 3186 h 4173"/>
                <a:gd name="T44" fmla="*/ 738 w 3624"/>
                <a:gd name="T45" fmla="*/ 3078 h 4173"/>
                <a:gd name="T46" fmla="*/ 882 w 3624"/>
                <a:gd name="T47" fmla="*/ 3119 h 4173"/>
                <a:gd name="T48" fmla="*/ 992 w 3624"/>
                <a:gd name="T49" fmla="*/ 3248 h 4173"/>
                <a:gd name="T50" fmla="*/ 1128 w 3624"/>
                <a:gd name="T51" fmla="*/ 3404 h 4173"/>
                <a:gd name="T52" fmla="*/ 1076 w 3624"/>
                <a:gd name="T53" fmla="*/ 3599 h 4173"/>
                <a:gd name="T54" fmla="*/ 876 w 3624"/>
                <a:gd name="T55" fmla="*/ 3587 h 4173"/>
                <a:gd name="T56" fmla="*/ 938 w 3624"/>
                <a:gd name="T57" fmla="*/ 3833 h 4173"/>
                <a:gd name="T58" fmla="*/ 1154 w 3624"/>
                <a:gd name="T59" fmla="*/ 4013 h 4173"/>
                <a:gd name="T60" fmla="*/ 1179 w 3624"/>
                <a:gd name="T61" fmla="*/ 4173 h 4173"/>
                <a:gd name="T62" fmla="*/ 1764 w 3624"/>
                <a:gd name="T63" fmla="*/ 3312 h 4173"/>
                <a:gd name="T64" fmla="*/ 1944 w 3624"/>
                <a:gd name="T65" fmla="*/ 2952 h 4173"/>
                <a:gd name="T66" fmla="*/ 2256 w 3624"/>
                <a:gd name="T67" fmla="*/ 2400 h 4173"/>
                <a:gd name="T68" fmla="*/ 2544 w 3624"/>
                <a:gd name="T69" fmla="*/ 2148 h 4173"/>
                <a:gd name="T70" fmla="*/ 2868 w 3624"/>
                <a:gd name="T71" fmla="*/ 1944 h 4173"/>
                <a:gd name="T72" fmla="*/ 3144 w 3624"/>
                <a:gd name="T73" fmla="*/ 1692 h 4173"/>
                <a:gd name="T74" fmla="*/ 3264 w 3624"/>
                <a:gd name="T75" fmla="*/ 1440 h 4173"/>
                <a:gd name="T76" fmla="*/ 3204 w 3624"/>
                <a:gd name="T77" fmla="*/ 1104 h 4173"/>
                <a:gd name="T78" fmla="*/ 3408 w 3624"/>
                <a:gd name="T79" fmla="*/ 876 h 4173"/>
                <a:gd name="T80" fmla="*/ 3588 w 3624"/>
                <a:gd name="T81" fmla="*/ 384 h 4173"/>
                <a:gd name="T82" fmla="*/ 3612 w 3624"/>
                <a:gd name="T83" fmla="*/ 48 h 4173"/>
                <a:gd name="T84" fmla="*/ 3312 w 3624"/>
                <a:gd name="T85" fmla="*/ 36 h 4173"/>
                <a:gd name="T86" fmla="*/ 2976 w 3624"/>
                <a:gd name="T87" fmla="*/ 0 h 4173"/>
                <a:gd name="T88" fmla="*/ 2868 w 3624"/>
                <a:gd name="T89" fmla="*/ 156 h 4173"/>
                <a:gd name="T90" fmla="*/ 2892 w 3624"/>
                <a:gd name="T91" fmla="*/ 432 h 4173"/>
                <a:gd name="T92" fmla="*/ 2736 w 3624"/>
                <a:gd name="T93" fmla="*/ 432 h 4173"/>
                <a:gd name="T94" fmla="*/ 2508 w 3624"/>
                <a:gd name="T95" fmla="*/ 468 h 4173"/>
                <a:gd name="T96" fmla="*/ 2256 w 3624"/>
                <a:gd name="T97" fmla="*/ 420 h 4173"/>
                <a:gd name="T98" fmla="*/ 2016 w 3624"/>
                <a:gd name="T99" fmla="*/ 468 h 4173"/>
                <a:gd name="T100" fmla="*/ 1740 w 3624"/>
                <a:gd name="T101" fmla="*/ 408 h 4173"/>
                <a:gd name="T102" fmla="*/ 1500 w 3624"/>
                <a:gd name="T103" fmla="*/ 372 h 4173"/>
                <a:gd name="T104" fmla="*/ 1212 w 3624"/>
                <a:gd name="T105" fmla="*/ 456 h 4173"/>
                <a:gd name="T106" fmla="*/ 996 w 3624"/>
                <a:gd name="T107" fmla="*/ 516 h 4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24" h="4173">
                  <a:moveTo>
                    <a:pt x="914" y="587"/>
                  </a:moveTo>
                  <a:lnTo>
                    <a:pt x="899" y="803"/>
                  </a:lnTo>
                  <a:lnTo>
                    <a:pt x="851" y="1032"/>
                  </a:lnTo>
                  <a:lnTo>
                    <a:pt x="864" y="1248"/>
                  </a:lnTo>
                  <a:lnTo>
                    <a:pt x="716" y="1338"/>
                  </a:lnTo>
                  <a:lnTo>
                    <a:pt x="563" y="1428"/>
                  </a:lnTo>
                  <a:lnTo>
                    <a:pt x="420" y="1572"/>
                  </a:lnTo>
                  <a:lnTo>
                    <a:pt x="276" y="1572"/>
                  </a:lnTo>
                  <a:lnTo>
                    <a:pt x="218" y="1698"/>
                  </a:lnTo>
                  <a:lnTo>
                    <a:pt x="167" y="1800"/>
                  </a:lnTo>
                  <a:lnTo>
                    <a:pt x="264" y="1944"/>
                  </a:lnTo>
                  <a:lnTo>
                    <a:pt x="348" y="2016"/>
                  </a:lnTo>
                  <a:lnTo>
                    <a:pt x="480" y="2100"/>
                  </a:lnTo>
                  <a:lnTo>
                    <a:pt x="588" y="2232"/>
                  </a:lnTo>
                  <a:lnTo>
                    <a:pt x="588" y="2376"/>
                  </a:lnTo>
                  <a:lnTo>
                    <a:pt x="564" y="2475"/>
                  </a:lnTo>
                  <a:lnTo>
                    <a:pt x="504" y="2568"/>
                  </a:lnTo>
                  <a:lnTo>
                    <a:pt x="468" y="2652"/>
                  </a:lnTo>
                  <a:lnTo>
                    <a:pt x="396" y="2688"/>
                  </a:lnTo>
                  <a:lnTo>
                    <a:pt x="348" y="2784"/>
                  </a:lnTo>
                  <a:lnTo>
                    <a:pt x="372" y="2856"/>
                  </a:lnTo>
                  <a:lnTo>
                    <a:pt x="324" y="2928"/>
                  </a:lnTo>
                  <a:lnTo>
                    <a:pt x="245" y="3012"/>
                  </a:lnTo>
                  <a:lnTo>
                    <a:pt x="336" y="3143"/>
                  </a:lnTo>
                  <a:lnTo>
                    <a:pt x="240" y="3213"/>
                  </a:lnTo>
                  <a:lnTo>
                    <a:pt x="140" y="3324"/>
                  </a:lnTo>
                  <a:lnTo>
                    <a:pt x="36" y="3363"/>
                  </a:lnTo>
                  <a:lnTo>
                    <a:pt x="0" y="3458"/>
                  </a:lnTo>
                  <a:lnTo>
                    <a:pt x="18" y="3561"/>
                  </a:lnTo>
                  <a:lnTo>
                    <a:pt x="129" y="3573"/>
                  </a:lnTo>
                  <a:lnTo>
                    <a:pt x="248" y="3555"/>
                  </a:lnTo>
                  <a:lnTo>
                    <a:pt x="365" y="3645"/>
                  </a:lnTo>
                  <a:lnTo>
                    <a:pt x="488" y="3672"/>
                  </a:lnTo>
                  <a:lnTo>
                    <a:pt x="638" y="3648"/>
                  </a:lnTo>
                  <a:lnTo>
                    <a:pt x="698" y="3758"/>
                  </a:lnTo>
                  <a:lnTo>
                    <a:pt x="726" y="3894"/>
                  </a:lnTo>
                  <a:lnTo>
                    <a:pt x="810" y="3738"/>
                  </a:lnTo>
                  <a:lnTo>
                    <a:pt x="876" y="3587"/>
                  </a:lnTo>
                  <a:lnTo>
                    <a:pt x="758" y="3546"/>
                  </a:lnTo>
                  <a:lnTo>
                    <a:pt x="750" y="3446"/>
                  </a:lnTo>
                  <a:lnTo>
                    <a:pt x="689" y="3396"/>
                  </a:lnTo>
                  <a:lnTo>
                    <a:pt x="680" y="3345"/>
                  </a:lnTo>
                  <a:lnTo>
                    <a:pt x="629" y="3269"/>
                  </a:lnTo>
                  <a:lnTo>
                    <a:pt x="612" y="3186"/>
                  </a:lnTo>
                  <a:lnTo>
                    <a:pt x="653" y="3063"/>
                  </a:lnTo>
                  <a:lnTo>
                    <a:pt x="738" y="3078"/>
                  </a:lnTo>
                  <a:lnTo>
                    <a:pt x="809" y="3114"/>
                  </a:lnTo>
                  <a:lnTo>
                    <a:pt x="882" y="3119"/>
                  </a:lnTo>
                  <a:lnTo>
                    <a:pt x="935" y="3191"/>
                  </a:lnTo>
                  <a:lnTo>
                    <a:pt x="992" y="3248"/>
                  </a:lnTo>
                  <a:lnTo>
                    <a:pt x="1035" y="3320"/>
                  </a:lnTo>
                  <a:lnTo>
                    <a:pt x="1128" y="3404"/>
                  </a:lnTo>
                  <a:lnTo>
                    <a:pt x="1121" y="3498"/>
                  </a:lnTo>
                  <a:lnTo>
                    <a:pt x="1076" y="3599"/>
                  </a:lnTo>
                  <a:lnTo>
                    <a:pt x="935" y="3599"/>
                  </a:lnTo>
                  <a:lnTo>
                    <a:pt x="876" y="3587"/>
                  </a:lnTo>
                  <a:lnTo>
                    <a:pt x="812" y="3740"/>
                  </a:lnTo>
                  <a:lnTo>
                    <a:pt x="938" y="3833"/>
                  </a:lnTo>
                  <a:lnTo>
                    <a:pt x="1073" y="3912"/>
                  </a:lnTo>
                  <a:lnTo>
                    <a:pt x="1154" y="4013"/>
                  </a:lnTo>
                  <a:lnTo>
                    <a:pt x="1163" y="4112"/>
                  </a:lnTo>
                  <a:lnTo>
                    <a:pt x="1179" y="4173"/>
                  </a:lnTo>
                  <a:lnTo>
                    <a:pt x="1644" y="3480"/>
                  </a:lnTo>
                  <a:lnTo>
                    <a:pt x="1764" y="3312"/>
                  </a:lnTo>
                  <a:lnTo>
                    <a:pt x="1812" y="3168"/>
                  </a:lnTo>
                  <a:lnTo>
                    <a:pt x="1944" y="2952"/>
                  </a:lnTo>
                  <a:lnTo>
                    <a:pt x="2076" y="2688"/>
                  </a:lnTo>
                  <a:lnTo>
                    <a:pt x="2256" y="2400"/>
                  </a:lnTo>
                  <a:lnTo>
                    <a:pt x="2400" y="2316"/>
                  </a:lnTo>
                  <a:lnTo>
                    <a:pt x="2544" y="2148"/>
                  </a:lnTo>
                  <a:lnTo>
                    <a:pt x="2700" y="2064"/>
                  </a:lnTo>
                  <a:lnTo>
                    <a:pt x="2868" y="1944"/>
                  </a:lnTo>
                  <a:lnTo>
                    <a:pt x="3024" y="1812"/>
                  </a:lnTo>
                  <a:lnTo>
                    <a:pt x="3144" y="1692"/>
                  </a:lnTo>
                  <a:lnTo>
                    <a:pt x="3156" y="1560"/>
                  </a:lnTo>
                  <a:lnTo>
                    <a:pt x="3264" y="1440"/>
                  </a:lnTo>
                  <a:lnTo>
                    <a:pt x="3214" y="1216"/>
                  </a:lnTo>
                  <a:lnTo>
                    <a:pt x="3204" y="1104"/>
                  </a:lnTo>
                  <a:lnTo>
                    <a:pt x="3360" y="1092"/>
                  </a:lnTo>
                  <a:lnTo>
                    <a:pt x="3408" y="876"/>
                  </a:lnTo>
                  <a:lnTo>
                    <a:pt x="3480" y="564"/>
                  </a:lnTo>
                  <a:lnTo>
                    <a:pt x="3588" y="384"/>
                  </a:lnTo>
                  <a:lnTo>
                    <a:pt x="3624" y="192"/>
                  </a:lnTo>
                  <a:lnTo>
                    <a:pt x="3612" y="48"/>
                  </a:lnTo>
                  <a:lnTo>
                    <a:pt x="3456" y="36"/>
                  </a:lnTo>
                  <a:lnTo>
                    <a:pt x="3312" y="36"/>
                  </a:lnTo>
                  <a:lnTo>
                    <a:pt x="3132" y="48"/>
                  </a:lnTo>
                  <a:lnTo>
                    <a:pt x="2976" y="0"/>
                  </a:lnTo>
                  <a:lnTo>
                    <a:pt x="2868" y="24"/>
                  </a:lnTo>
                  <a:lnTo>
                    <a:pt x="2868" y="156"/>
                  </a:lnTo>
                  <a:lnTo>
                    <a:pt x="2856" y="300"/>
                  </a:lnTo>
                  <a:lnTo>
                    <a:pt x="2892" y="432"/>
                  </a:lnTo>
                  <a:lnTo>
                    <a:pt x="2820" y="504"/>
                  </a:lnTo>
                  <a:lnTo>
                    <a:pt x="2736" y="432"/>
                  </a:lnTo>
                  <a:lnTo>
                    <a:pt x="2640" y="480"/>
                  </a:lnTo>
                  <a:lnTo>
                    <a:pt x="2508" y="468"/>
                  </a:lnTo>
                  <a:lnTo>
                    <a:pt x="2388" y="420"/>
                  </a:lnTo>
                  <a:lnTo>
                    <a:pt x="2256" y="420"/>
                  </a:lnTo>
                  <a:lnTo>
                    <a:pt x="2172" y="456"/>
                  </a:lnTo>
                  <a:lnTo>
                    <a:pt x="2016" y="468"/>
                  </a:lnTo>
                  <a:lnTo>
                    <a:pt x="1860" y="432"/>
                  </a:lnTo>
                  <a:lnTo>
                    <a:pt x="1740" y="408"/>
                  </a:lnTo>
                  <a:lnTo>
                    <a:pt x="1608" y="432"/>
                  </a:lnTo>
                  <a:lnTo>
                    <a:pt x="1500" y="372"/>
                  </a:lnTo>
                  <a:lnTo>
                    <a:pt x="1344" y="456"/>
                  </a:lnTo>
                  <a:lnTo>
                    <a:pt x="1212" y="456"/>
                  </a:lnTo>
                  <a:lnTo>
                    <a:pt x="1068" y="456"/>
                  </a:lnTo>
                  <a:lnTo>
                    <a:pt x="996" y="516"/>
                  </a:lnTo>
                  <a:lnTo>
                    <a:pt x="914" y="587"/>
                  </a:lnTo>
                  <a:close/>
                </a:path>
              </a:pathLst>
            </a:custGeom>
            <a:solidFill>
              <a:srgbClr val="73BC44"/>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685800" fontAlgn="base">
                <a:spcBef>
                  <a:spcPct val="0"/>
                </a:spcBef>
                <a:spcAft>
                  <a:spcPct val="0"/>
                </a:spcAft>
                <a:defRPr/>
              </a:pPr>
              <a:endParaRPr lang="zh-CN" altLang="en-US" sz="1350" b="1" kern="0">
                <a:solidFill>
                  <a:srgbClr val="000000"/>
                </a:solidFill>
                <a:latin typeface="Arial" charset="0"/>
                <a:ea typeface="宋体" panose="02010600030101010101" pitchFamily="2" charset="-122"/>
              </a:endParaRPr>
            </a:p>
          </p:txBody>
        </p:sp>
        <p:sp>
          <p:nvSpPr>
            <p:cNvPr id="10" name="Freeform 53"/>
            <p:cNvSpPr>
              <a:spLocks/>
            </p:cNvSpPr>
            <p:nvPr/>
          </p:nvSpPr>
          <p:spPr bwMode="auto">
            <a:xfrm>
              <a:off x="3586586" y="4141788"/>
              <a:ext cx="2025650" cy="1322388"/>
            </a:xfrm>
            <a:custGeom>
              <a:avLst/>
              <a:gdLst>
                <a:gd name="T0" fmla="*/ 852 w 6280"/>
                <a:gd name="T1" fmla="*/ 2133 h 4155"/>
                <a:gd name="T2" fmla="*/ 510 w 6280"/>
                <a:gd name="T3" fmla="*/ 2580 h 4155"/>
                <a:gd name="T4" fmla="*/ 258 w 6280"/>
                <a:gd name="T5" fmla="*/ 2925 h 4155"/>
                <a:gd name="T6" fmla="*/ 253 w 6280"/>
                <a:gd name="T7" fmla="*/ 3393 h 4155"/>
                <a:gd name="T8" fmla="*/ 852 w 6280"/>
                <a:gd name="T9" fmla="*/ 3537 h 4155"/>
                <a:gd name="T10" fmla="*/ 763 w 6280"/>
                <a:gd name="T11" fmla="*/ 3933 h 4155"/>
                <a:gd name="T12" fmla="*/ 1249 w 6280"/>
                <a:gd name="T13" fmla="*/ 4027 h 4155"/>
                <a:gd name="T14" fmla="*/ 1615 w 6280"/>
                <a:gd name="T15" fmla="*/ 4128 h 4155"/>
                <a:gd name="T16" fmla="*/ 1853 w 6280"/>
                <a:gd name="T17" fmla="*/ 4045 h 4155"/>
                <a:gd name="T18" fmla="*/ 2102 w 6280"/>
                <a:gd name="T19" fmla="*/ 3940 h 4155"/>
                <a:gd name="T20" fmla="*/ 2422 w 6280"/>
                <a:gd name="T21" fmla="*/ 4032 h 4155"/>
                <a:gd name="T22" fmla="*/ 2495 w 6280"/>
                <a:gd name="T23" fmla="*/ 3794 h 4155"/>
                <a:gd name="T24" fmla="*/ 2788 w 6280"/>
                <a:gd name="T25" fmla="*/ 3703 h 4155"/>
                <a:gd name="T26" fmla="*/ 3105 w 6280"/>
                <a:gd name="T27" fmla="*/ 3762 h 4155"/>
                <a:gd name="T28" fmla="*/ 3410 w 6280"/>
                <a:gd name="T29" fmla="*/ 3611 h 4155"/>
                <a:gd name="T30" fmla="*/ 3839 w 6280"/>
                <a:gd name="T31" fmla="*/ 3410 h 4155"/>
                <a:gd name="T32" fmla="*/ 4296 w 6280"/>
                <a:gd name="T33" fmla="*/ 3072 h 4155"/>
                <a:gd name="T34" fmla="*/ 4827 w 6280"/>
                <a:gd name="T35" fmla="*/ 2624 h 4155"/>
                <a:gd name="T36" fmla="*/ 5302 w 6280"/>
                <a:gd name="T37" fmla="*/ 2112 h 4155"/>
                <a:gd name="T38" fmla="*/ 5787 w 6280"/>
                <a:gd name="T39" fmla="*/ 1665 h 4155"/>
                <a:gd name="T40" fmla="*/ 6280 w 6280"/>
                <a:gd name="T41" fmla="*/ 1162 h 4155"/>
                <a:gd name="T42" fmla="*/ 6171 w 6280"/>
                <a:gd name="T43" fmla="*/ 897 h 4155"/>
                <a:gd name="T44" fmla="*/ 5977 w 6280"/>
                <a:gd name="T45" fmla="*/ 574 h 4155"/>
                <a:gd name="T46" fmla="*/ 6223 w 6280"/>
                <a:gd name="T47" fmla="*/ 484 h 4155"/>
                <a:gd name="T48" fmla="*/ 6091 w 6280"/>
                <a:gd name="T49" fmla="*/ 232 h 4155"/>
                <a:gd name="T50" fmla="*/ 5911 w 6280"/>
                <a:gd name="T51" fmla="*/ 100 h 4155"/>
                <a:gd name="T52" fmla="*/ 5713 w 6280"/>
                <a:gd name="T53" fmla="*/ 172 h 4155"/>
                <a:gd name="T54" fmla="*/ 5791 w 6280"/>
                <a:gd name="T55" fmla="*/ 382 h 4155"/>
                <a:gd name="T56" fmla="*/ 5979 w 6280"/>
                <a:gd name="T57" fmla="*/ 571 h 4155"/>
                <a:gd name="T58" fmla="*/ 5803 w 6280"/>
                <a:gd name="T59" fmla="*/ 741 h 4155"/>
                <a:gd name="T60" fmla="*/ 5467 w 6280"/>
                <a:gd name="T61" fmla="*/ 632 h 4155"/>
                <a:gd name="T62" fmla="*/ 5119 w 6280"/>
                <a:gd name="T63" fmla="*/ 549 h 4155"/>
                <a:gd name="T64" fmla="*/ 5238 w 6280"/>
                <a:gd name="T65" fmla="*/ 312 h 4155"/>
                <a:gd name="T66" fmla="*/ 5347 w 6280"/>
                <a:gd name="T67" fmla="*/ 0 h 4155"/>
                <a:gd name="T68" fmla="*/ 5083 w 6280"/>
                <a:gd name="T69" fmla="*/ 156 h 4155"/>
                <a:gd name="T70" fmla="*/ 4781 w 6280"/>
                <a:gd name="T71" fmla="*/ 193 h 4155"/>
                <a:gd name="T72" fmla="*/ 4605 w 6280"/>
                <a:gd name="T73" fmla="*/ 458 h 4155"/>
                <a:gd name="T74" fmla="*/ 4269 w 6280"/>
                <a:gd name="T75" fmla="*/ 623 h 4155"/>
                <a:gd name="T76" fmla="*/ 3996 w 6280"/>
                <a:gd name="T77" fmla="*/ 336 h 4155"/>
                <a:gd name="T78" fmla="*/ 3561 w 6280"/>
                <a:gd name="T79" fmla="*/ 618 h 4155"/>
                <a:gd name="T80" fmla="*/ 3192 w 6280"/>
                <a:gd name="T81" fmla="*/ 562 h 4155"/>
                <a:gd name="T82" fmla="*/ 2749 w 6280"/>
                <a:gd name="T83" fmla="*/ 537 h 4155"/>
                <a:gd name="T84" fmla="*/ 2485 w 6280"/>
                <a:gd name="T85" fmla="*/ 598 h 4155"/>
                <a:gd name="T86" fmla="*/ 2367 w 6280"/>
                <a:gd name="T87" fmla="*/ 936 h 4155"/>
                <a:gd name="T88" fmla="*/ 2113 w 6280"/>
                <a:gd name="T89" fmla="*/ 1161 h 4155"/>
                <a:gd name="T90" fmla="*/ 1573 w 6280"/>
                <a:gd name="T91" fmla="*/ 1342 h 4155"/>
                <a:gd name="T92" fmla="*/ 1285 w 6280"/>
                <a:gd name="T93" fmla="*/ 1920 h 4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80" h="4155">
                  <a:moveTo>
                    <a:pt x="1177" y="2133"/>
                  </a:moveTo>
                  <a:lnTo>
                    <a:pt x="1018" y="2150"/>
                  </a:lnTo>
                  <a:lnTo>
                    <a:pt x="852" y="2133"/>
                  </a:lnTo>
                  <a:lnTo>
                    <a:pt x="760" y="2225"/>
                  </a:lnTo>
                  <a:lnTo>
                    <a:pt x="511" y="2331"/>
                  </a:lnTo>
                  <a:lnTo>
                    <a:pt x="510" y="2580"/>
                  </a:lnTo>
                  <a:lnTo>
                    <a:pt x="636" y="2744"/>
                  </a:lnTo>
                  <a:lnTo>
                    <a:pt x="420" y="2763"/>
                  </a:lnTo>
                  <a:lnTo>
                    <a:pt x="258" y="2925"/>
                  </a:lnTo>
                  <a:lnTo>
                    <a:pt x="168" y="3141"/>
                  </a:lnTo>
                  <a:lnTo>
                    <a:pt x="0" y="3372"/>
                  </a:lnTo>
                  <a:lnTo>
                    <a:pt x="253" y="3393"/>
                  </a:lnTo>
                  <a:lnTo>
                    <a:pt x="475" y="3339"/>
                  </a:lnTo>
                  <a:lnTo>
                    <a:pt x="729" y="3393"/>
                  </a:lnTo>
                  <a:lnTo>
                    <a:pt x="852" y="3537"/>
                  </a:lnTo>
                  <a:lnTo>
                    <a:pt x="690" y="3665"/>
                  </a:lnTo>
                  <a:lnTo>
                    <a:pt x="637" y="3842"/>
                  </a:lnTo>
                  <a:lnTo>
                    <a:pt x="763" y="3933"/>
                  </a:lnTo>
                  <a:lnTo>
                    <a:pt x="893" y="3981"/>
                  </a:lnTo>
                  <a:lnTo>
                    <a:pt x="1057" y="4009"/>
                  </a:lnTo>
                  <a:lnTo>
                    <a:pt x="1249" y="4027"/>
                  </a:lnTo>
                  <a:lnTo>
                    <a:pt x="1386" y="4064"/>
                  </a:lnTo>
                  <a:lnTo>
                    <a:pt x="1505" y="4128"/>
                  </a:lnTo>
                  <a:lnTo>
                    <a:pt x="1615" y="4128"/>
                  </a:lnTo>
                  <a:lnTo>
                    <a:pt x="1743" y="4155"/>
                  </a:lnTo>
                  <a:lnTo>
                    <a:pt x="1807" y="4109"/>
                  </a:lnTo>
                  <a:lnTo>
                    <a:pt x="1853" y="4045"/>
                  </a:lnTo>
                  <a:lnTo>
                    <a:pt x="1862" y="3972"/>
                  </a:lnTo>
                  <a:lnTo>
                    <a:pt x="1962" y="3936"/>
                  </a:lnTo>
                  <a:lnTo>
                    <a:pt x="2102" y="3940"/>
                  </a:lnTo>
                  <a:lnTo>
                    <a:pt x="2194" y="3977"/>
                  </a:lnTo>
                  <a:lnTo>
                    <a:pt x="2285" y="4023"/>
                  </a:lnTo>
                  <a:lnTo>
                    <a:pt x="2422" y="4032"/>
                  </a:lnTo>
                  <a:lnTo>
                    <a:pt x="2459" y="3959"/>
                  </a:lnTo>
                  <a:lnTo>
                    <a:pt x="2468" y="3876"/>
                  </a:lnTo>
                  <a:lnTo>
                    <a:pt x="2495" y="3794"/>
                  </a:lnTo>
                  <a:lnTo>
                    <a:pt x="2578" y="3758"/>
                  </a:lnTo>
                  <a:lnTo>
                    <a:pt x="2669" y="3703"/>
                  </a:lnTo>
                  <a:lnTo>
                    <a:pt x="2788" y="3703"/>
                  </a:lnTo>
                  <a:lnTo>
                    <a:pt x="2888" y="3748"/>
                  </a:lnTo>
                  <a:lnTo>
                    <a:pt x="2998" y="3776"/>
                  </a:lnTo>
                  <a:lnTo>
                    <a:pt x="3105" y="3762"/>
                  </a:lnTo>
                  <a:lnTo>
                    <a:pt x="3227" y="3721"/>
                  </a:lnTo>
                  <a:lnTo>
                    <a:pt x="3318" y="3694"/>
                  </a:lnTo>
                  <a:lnTo>
                    <a:pt x="3410" y="3611"/>
                  </a:lnTo>
                  <a:lnTo>
                    <a:pt x="3574" y="3556"/>
                  </a:lnTo>
                  <a:lnTo>
                    <a:pt x="3720" y="3474"/>
                  </a:lnTo>
                  <a:lnTo>
                    <a:pt x="3839" y="3410"/>
                  </a:lnTo>
                  <a:lnTo>
                    <a:pt x="4004" y="3282"/>
                  </a:lnTo>
                  <a:lnTo>
                    <a:pt x="4123" y="3172"/>
                  </a:lnTo>
                  <a:lnTo>
                    <a:pt x="4296" y="3072"/>
                  </a:lnTo>
                  <a:lnTo>
                    <a:pt x="4488" y="2916"/>
                  </a:lnTo>
                  <a:lnTo>
                    <a:pt x="4644" y="2770"/>
                  </a:lnTo>
                  <a:lnTo>
                    <a:pt x="4827" y="2624"/>
                  </a:lnTo>
                  <a:lnTo>
                    <a:pt x="5000" y="2432"/>
                  </a:lnTo>
                  <a:lnTo>
                    <a:pt x="5165" y="2295"/>
                  </a:lnTo>
                  <a:lnTo>
                    <a:pt x="5302" y="2112"/>
                  </a:lnTo>
                  <a:lnTo>
                    <a:pt x="5458" y="1930"/>
                  </a:lnTo>
                  <a:lnTo>
                    <a:pt x="5640" y="1729"/>
                  </a:lnTo>
                  <a:lnTo>
                    <a:pt x="5787" y="1665"/>
                  </a:lnTo>
                  <a:lnTo>
                    <a:pt x="5906" y="1500"/>
                  </a:lnTo>
                  <a:lnTo>
                    <a:pt x="6125" y="1354"/>
                  </a:lnTo>
                  <a:lnTo>
                    <a:pt x="6280" y="1162"/>
                  </a:lnTo>
                  <a:lnTo>
                    <a:pt x="6262" y="1089"/>
                  </a:lnTo>
                  <a:lnTo>
                    <a:pt x="6257" y="997"/>
                  </a:lnTo>
                  <a:lnTo>
                    <a:pt x="6171" y="897"/>
                  </a:lnTo>
                  <a:lnTo>
                    <a:pt x="6034" y="815"/>
                  </a:lnTo>
                  <a:lnTo>
                    <a:pt x="5911" y="726"/>
                  </a:lnTo>
                  <a:lnTo>
                    <a:pt x="5977" y="574"/>
                  </a:lnTo>
                  <a:lnTo>
                    <a:pt x="5989" y="578"/>
                  </a:lnTo>
                  <a:lnTo>
                    <a:pt x="6175" y="586"/>
                  </a:lnTo>
                  <a:lnTo>
                    <a:pt x="6223" y="484"/>
                  </a:lnTo>
                  <a:lnTo>
                    <a:pt x="6229" y="388"/>
                  </a:lnTo>
                  <a:lnTo>
                    <a:pt x="6139" y="310"/>
                  </a:lnTo>
                  <a:lnTo>
                    <a:pt x="6091" y="232"/>
                  </a:lnTo>
                  <a:lnTo>
                    <a:pt x="6037" y="178"/>
                  </a:lnTo>
                  <a:lnTo>
                    <a:pt x="5983" y="106"/>
                  </a:lnTo>
                  <a:lnTo>
                    <a:pt x="5911" y="100"/>
                  </a:lnTo>
                  <a:lnTo>
                    <a:pt x="5839" y="64"/>
                  </a:lnTo>
                  <a:lnTo>
                    <a:pt x="5755" y="46"/>
                  </a:lnTo>
                  <a:lnTo>
                    <a:pt x="5713" y="172"/>
                  </a:lnTo>
                  <a:lnTo>
                    <a:pt x="5731" y="256"/>
                  </a:lnTo>
                  <a:lnTo>
                    <a:pt x="5779" y="328"/>
                  </a:lnTo>
                  <a:lnTo>
                    <a:pt x="5791" y="382"/>
                  </a:lnTo>
                  <a:lnTo>
                    <a:pt x="5851" y="430"/>
                  </a:lnTo>
                  <a:lnTo>
                    <a:pt x="5857" y="532"/>
                  </a:lnTo>
                  <a:lnTo>
                    <a:pt x="5979" y="571"/>
                  </a:lnTo>
                  <a:lnTo>
                    <a:pt x="5911" y="724"/>
                  </a:lnTo>
                  <a:lnTo>
                    <a:pt x="5827" y="880"/>
                  </a:lnTo>
                  <a:lnTo>
                    <a:pt x="5803" y="741"/>
                  </a:lnTo>
                  <a:lnTo>
                    <a:pt x="5740" y="634"/>
                  </a:lnTo>
                  <a:lnTo>
                    <a:pt x="5593" y="658"/>
                  </a:lnTo>
                  <a:lnTo>
                    <a:pt x="5467" y="632"/>
                  </a:lnTo>
                  <a:lnTo>
                    <a:pt x="5348" y="540"/>
                  </a:lnTo>
                  <a:lnTo>
                    <a:pt x="5229" y="559"/>
                  </a:lnTo>
                  <a:lnTo>
                    <a:pt x="5119" y="549"/>
                  </a:lnTo>
                  <a:lnTo>
                    <a:pt x="5101" y="440"/>
                  </a:lnTo>
                  <a:lnTo>
                    <a:pt x="5138" y="348"/>
                  </a:lnTo>
                  <a:lnTo>
                    <a:pt x="5238" y="312"/>
                  </a:lnTo>
                  <a:lnTo>
                    <a:pt x="5339" y="202"/>
                  </a:lnTo>
                  <a:lnTo>
                    <a:pt x="5439" y="129"/>
                  </a:lnTo>
                  <a:lnTo>
                    <a:pt x="5347" y="0"/>
                  </a:lnTo>
                  <a:lnTo>
                    <a:pt x="5275" y="65"/>
                  </a:lnTo>
                  <a:lnTo>
                    <a:pt x="5202" y="120"/>
                  </a:lnTo>
                  <a:lnTo>
                    <a:pt x="5083" y="156"/>
                  </a:lnTo>
                  <a:lnTo>
                    <a:pt x="4982" y="156"/>
                  </a:lnTo>
                  <a:lnTo>
                    <a:pt x="4900" y="165"/>
                  </a:lnTo>
                  <a:lnTo>
                    <a:pt x="4781" y="193"/>
                  </a:lnTo>
                  <a:lnTo>
                    <a:pt x="4735" y="284"/>
                  </a:lnTo>
                  <a:lnTo>
                    <a:pt x="4662" y="357"/>
                  </a:lnTo>
                  <a:lnTo>
                    <a:pt x="4605" y="458"/>
                  </a:lnTo>
                  <a:lnTo>
                    <a:pt x="4516" y="650"/>
                  </a:lnTo>
                  <a:lnTo>
                    <a:pt x="4397" y="650"/>
                  </a:lnTo>
                  <a:lnTo>
                    <a:pt x="4269" y="623"/>
                  </a:lnTo>
                  <a:lnTo>
                    <a:pt x="4178" y="540"/>
                  </a:lnTo>
                  <a:lnTo>
                    <a:pt x="4095" y="440"/>
                  </a:lnTo>
                  <a:lnTo>
                    <a:pt x="3996" y="336"/>
                  </a:lnTo>
                  <a:lnTo>
                    <a:pt x="3865" y="478"/>
                  </a:lnTo>
                  <a:lnTo>
                    <a:pt x="3709" y="513"/>
                  </a:lnTo>
                  <a:lnTo>
                    <a:pt x="3561" y="618"/>
                  </a:lnTo>
                  <a:lnTo>
                    <a:pt x="3436" y="670"/>
                  </a:lnTo>
                  <a:lnTo>
                    <a:pt x="3291" y="624"/>
                  </a:lnTo>
                  <a:lnTo>
                    <a:pt x="3192" y="562"/>
                  </a:lnTo>
                  <a:lnTo>
                    <a:pt x="3051" y="574"/>
                  </a:lnTo>
                  <a:lnTo>
                    <a:pt x="2952" y="478"/>
                  </a:lnTo>
                  <a:lnTo>
                    <a:pt x="2749" y="537"/>
                  </a:lnTo>
                  <a:lnTo>
                    <a:pt x="2691" y="595"/>
                  </a:lnTo>
                  <a:lnTo>
                    <a:pt x="2605" y="645"/>
                  </a:lnTo>
                  <a:lnTo>
                    <a:pt x="2485" y="598"/>
                  </a:lnTo>
                  <a:lnTo>
                    <a:pt x="2355" y="601"/>
                  </a:lnTo>
                  <a:lnTo>
                    <a:pt x="2353" y="760"/>
                  </a:lnTo>
                  <a:lnTo>
                    <a:pt x="2367" y="936"/>
                  </a:lnTo>
                  <a:lnTo>
                    <a:pt x="2364" y="1065"/>
                  </a:lnTo>
                  <a:lnTo>
                    <a:pt x="2271" y="1161"/>
                  </a:lnTo>
                  <a:lnTo>
                    <a:pt x="2113" y="1161"/>
                  </a:lnTo>
                  <a:lnTo>
                    <a:pt x="1920" y="1233"/>
                  </a:lnTo>
                  <a:lnTo>
                    <a:pt x="1755" y="1365"/>
                  </a:lnTo>
                  <a:lnTo>
                    <a:pt x="1573" y="1342"/>
                  </a:lnTo>
                  <a:lnTo>
                    <a:pt x="1479" y="1677"/>
                  </a:lnTo>
                  <a:lnTo>
                    <a:pt x="1228" y="1749"/>
                  </a:lnTo>
                  <a:lnTo>
                    <a:pt x="1285" y="1920"/>
                  </a:lnTo>
                  <a:lnTo>
                    <a:pt x="1212" y="2008"/>
                  </a:lnTo>
                  <a:lnTo>
                    <a:pt x="1177" y="2133"/>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685800">
                <a:defRPr/>
              </a:pPr>
              <a:endParaRPr lang="zh-CN" altLang="en-US" sz="1350" kern="0">
                <a:solidFill>
                  <a:sysClr val="windowText" lastClr="000000"/>
                </a:solidFill>
                <a:latin typeface="Calibri"/>
                <a:ea typeface="宋体" panose="02010600030101010101" pitchFamily="2" charset="-122"/>
              </a:endParaRPr>
            </a:p>
          </p:txBody>
        </p:sp>
        <p:sp>
          <p:nvSpPr>
            <p:cNvPr id="11" name="Freeform 54"/>
            <p:cNvSpPr>
              <a:spLocks/>
            </p:cNvSpPr>
            <p:nvPr/>
          </p:nvSpPr>
          <p:spPr bwMode="auto">
            <a:xfrm>
              <a:off x="4591473" y="1695450"/>
              <a:ext cx="1570038" cy="954088"/>
            </a:xfrm>
            <a:custGeom>
              <a:avLst/>
              <a:gdLst>
                <a:gd name="T0" fmla="*/ 4815 w 4870"/>
                <a:gd name="T1" fmla="*/ 1895 h 2993"/>
                <a:gd name="T2" fmla="*/ 4568 w 4870"/>
                <a:gd name="T3" fmla="*/ 1923 h 2993"/>
                <a:gd name="T4" fmla="*/ 4449 w 4870"/>
                <a:gd name="T5" fmla="*/ 2179 h 2993"/>
                <a:gd name="T6" fmla="*/ 4504 w 4870"/>
                <a:gd name="T7" fmla="*/ 2407 h 2993"/>
                <a:gd name="T8" fmla="*/ 4641 w 4870"/>
                <a:gd name="T9" fmla="*/ 2499 h 2993"/>
                <a:gd name="T10" fmla="*/ 4459 w 4870"/>
                <a:gd name="T11" fmla="*/ 2572 h 2993"/>
                <a:gd name="T12" fmla="*/ 4523 w 4870"/>
                <a:gd name="T13" fmla="*/ 2746 h 2993"/>
                <a:gd name="T14" fmla="*/ 4331 w 4870"/>
                <a:gd name="T15" fmla="*/ 2883 h 2993"/>
                <a:gd name="T16" fmla="*/ 4203 w 4870"/>
                <a:gd name="T17" fmla="*/ 2787 h 2993"/>
                <a:gd name="T18" fmla="*/ 4257 w 4870"/>
                <a:gd name="T19" fmla="*/ 2590 h 2993"/>
                <a:gd name="T20" fmla="*/ 4102 w 4870"/>
                <a:gd name="T21" fmla="*/ 2398 h 2993"/>
                <a:gd name="T22" fmla="*/ 3901 w 4870"/>
                <a:gd name="T23" fmla="*/ 2311 h 2993"/>
                <a:gd name="T24" fmla="*/ 3736 w 4870"/>
                <a:gd name="T25" fmla="*/ 2453 h 2993"/>
                <a:gd name="T26" fmla="*/ 3499 w 4870"/>
                <a:gd name="T27" fmla="*/ 2389 h 2993"/>
                <a:gd name="T28" fmla="*/ 3334 w 4870"/>
                <a:gd name="T29" fmla="*/ 2407 h 2993"/>
                <a:gd name="T30" fmla="*/ 3343 w 4870"/>
                <a:gd name="T31" fmla="*/ 2590 h 2993"/>
                <a:gd name="T32" fmla="*/ 3124 w 4870"/>
                <a:gd name="T33" fmla="*/ 2746 h 2993"/>
                <a:gd name="T34" fmla="*/ 3032 w 4870"/>
                <a:gd name="T35" fmla="*/ 2956 h 2993"/>
                <a:gd name="T36" fmla="*/ 2813 w 4870"/>
                <a:gd name="T37" fmla="*/ 2983 h 2993"/>
                <a:gd name="T38" fmla="*/ 2694 w 4870"/>
                <a:gd name="T39" fmla="*/ 2746 h 2993"/>
                <a:gd name="T40" fmla="*/ 2740 w 4870"/>
                <a:gd name="T41" fmla="*/ 2545 h 2993"/>
                <a:gd name="T42" fmla="*/ 2511 w 4870"/>
                <a:gd name="T43" fmla="*/ 2645 h 2993"/>
                <a:gd name="T44" fmla="*/ 2401 w 4870"/>
                <a:gd name="T45" fmla="*/ 2737 h 2993"/>
                <a:gd name="T46" fmla="*/ 2219 w 4870"/>
                <a:gd name="T47" fmla="*/ 2755 h 2993"/>
                <a:gd name="T48" fmla="*/ 1990 w 4870"/>
                <a:gd name="T49" fmla="*/ 2773 h 2993"/>
                <a:gd name="T50" fmla="*/ 1880 w 4870"/>
                <a:gd name="T51" fmla="*/ 2865 h 2993"/>
                <a:gd name="T52" fmla="*/ 1617 w 4870"/>
                <a:gd name="T53" fmla="*/ 2918 h 2993"/>
                <a:gd name="T54" fmla="*/ 1644 w 4870"/>
                <a:gd name="T55" fmla="*/ 2819 h 2993"/>
                <a:gd name="T56" fmla="*/ 1296 w 4870"/>
                <a:gd name="T57" fmla="*/ 2765 h 2993"/>
                <a:gd name="T58" fmla="*/ 1084 w 4870"/>
                <a:gd name="T59" fmla="*/ 2846 h 2993"/>
                <a:gd name="T60" fmla="*/ 814 w 4870"/>
                <a:gd name="T61" fmla="*/ 2748 h 2993"/>
                <a:gd name="T62" fmla="*/ 619 w 4870"/>
                <a:gd name="T63" fmla="*/ 2489 h 2993"/>
                <a:gd name="T64" fmla="*/ 475 w 4870"/>
                <a:gd name="T65" fmla="*/ 2622 h 2993"/>
                <a:gd name="T66" fmla="*/ 118 w 4870"/>
                <a:gd name="T67" fmla="*/ 2547 h 2993"/>
                <a:gd name="T68" fmla="*/ 0 w 4870"/>
                <a:gd name="T69" fmla="*/ 2381 h 2993"/>
                <a:gd name="T70" fmla="*/ 315 w 4870"/>
                <a:gd name="T71" fmla="*/ 2100 h 2993"/>
                <a:gd name="T72" fmla="*/ 538 w 4870"/>
                <a:gd name="T73" fmla="*/ 1968 h 2993"/>
                <a:gd name="T74" fmla="*/ 615 w 4870"/>
                <a:gd name="T75" fmla="*/ 1428 h 2993"/>
                <a:gd name="T76" fmla="*/ 891 w 4870"/>
                <a:gd name="T77" fmla="*/ 1212 h 2993"/>
                <a:gd name="T78" fmla="*/ 1143 w 4870"/>
                <a:gd name="T79" fmla="*/ 1044 h 2993"/>
                <a:gd name="T80" fmla="*/ 1462 w 4870"/>
                <a:gd name="T81" fmla="*/ 852 h 2993"/>
                <a:gd name="T82" fmla="*/ 1546 w 4870"/>
                <a:gd name="T83" fmla="*/ 660 h 2993"/>
                <a:gd name="T84" fmla="*/ 1714 w 4870"/>
                <a:gd name="T85" fmla="*/ 480 h 2993"/>
                <a:gd name="T86" fmla="*/ 2074 w 4870"/>
                <a:gd name="T87" fmla="*/ 420 h 2993"/>
                <a:gd name="T88" fmla="*/ 2350 w 4870"/>
                <a:gd name="T89" fmla="*/ 288 h 2993"/>
                <a:gd name="T90" fmla="*/ 2475 w 4870"/>
                <a:gd name="T91" fmla="*/ 94 h 2993"/>
                <a:gd name="T92" fmla="*/ 2770 w 4870"/>
                <a:gd name="T93" fmla="*/ 72 h 2993"/>
                <a:gd name="T94" fmla="*/ 3118 w 4870"/>
                <a:gd name="T95" fmla="*/ 36 h 2993"/>
                <a:gd name="T96" fmla="*/ 3298 w 4870"/>
                <a:gd name="T97" fmla="*/ 72 h 2993"/>
                <a:gd name="T98" fmla="*/ 3499 w 4870"/>
                <a:gd name="T99" fmla="*/ 195 h 2993"/>
                <a:gd name="T100" fmla="*/ 3718 w 4870"/>
                <a:gd name="T101" fmla="*/ 241 h 2993"/>
                <a:gd name="T102" fmla="*/ 3928 w 4870"/>
                <a:gd name="T103" fmla="*/ 222 h 2993"/>
                <a:gd name="T104" fmla="*/ 4148 w 4870"/>
                <a:gd name="T105" fmla="*/ 222 h 2993"/>
                <a:gd name="T106" fmla="*/ 4349 w 4870"/>
                <a:gd name="T107" fmla="*/ 259 h 2993"/>
                <a:gd name="T108" fmla="*/ 4459 w 4870"/>
                <a:gd name="T109" fmla="*/ 487 h 2993"/>
                <a:gd name="T110" fmla="*/ 4559 w 4870"/>
                <a:gd name="T111" fmla="*/ 743 h 2993"/>
                <a:gd name="T112" fmla="*/ 4623 w 4870"/>
                <a:gd name="T113" fmla="*/ 1073 h 2993"/>
                <a:gd name="T114" fmla="*/ 4596 w 4870"/>
                <a:gd name="T115" fmla="*/ 1356 h 2993"/>
                <a:gd name="T116" fmla="*/ 4779 w 4870"/>
                <a:gd name="T117" fmla="*/ 1685 h 2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70" h="2993">
                  <a:moveTo>
                    <a:pt x="4870" y="1841"/>
                  </a:moveTo>
                  <a:lnTo>
                    <a:pt x="4815" y="1895"/>
                  </a:lnTo>
                  <a:lnTo>
                    <a:pt x="4687" y="1905"/>
                  </a:lnTo>
                  <a:lnTo>
                    <a:pt x="4568" y="1923"/>
                  </a:lnTo>
                  <a:lnTo>
                    <a:pt x="4422" y="2005"/>
                  </a:lnTo>
                  <a:lnTo>
                    <a:pt x="4449" y="2179"/>
                  </a:lnTo>
                  <a:lnTo>
                    <a:pt x="4431" y="2343"/>
                  </a:lnTo>
                  <a:lnTo>
                    <a:pt x="4504" y="2407"/>
                  </a:lnTo>
                  <a:lnTo>
                    <a:pt x="4541" y="2453"/>
                  </a:lnTo>
                  <a:lnTo>
                    <a:pt x="4641" y="2499"/>
                  </a:lnTo>
                  <a:lnTo>
                    <a:pt x="4568" y="2581"/>
                  </a:lnTo>
                  <a:lnTo>
                    <a:pt x="4459" y="2572"/>
                  </a:lnTo>
                  <a:lnTo>
                    <a:pt x="4385" y="2654"/>
                  </a:lnTo>
                  <a:lnTo>
                    <a:pt x="4523" y="2746"/>
                  </a:lnTo>
                  <a:lnTo>
                    <a:pt x="4449" y="2846"/>
                  </a:lnTo>
                  <a:lnTo>
                    <a:pt x="4331" y="2883"/>
                  </a:lnTo>
                  <a:lnTo>
                    <a:pt x="4239" y="2883"/>
                  </a:lnTo>
                  <a:lnTo>
                    <a:pt x="4203" y="2787"/>
                  </a:lnTo>
                  <a:lnTo>
                    <a:pt x="4203" y="2645"/>
                  </a:lnTo>
                  <a:lnTo>
                    <a:pt x="4257" y="2590"/>
                  </a:lnTo>
                  <a:lnTo>
                    <a:pt x="4276" y="2517"/>
                  </a:lnTo>
                  <a:lnTo>
                    <a:pt x="4102" y="2398"/>
                  </a:lnTo>
                  <a:lnTo>
                    <a:pt x="4001" y="2362"/>
                  </a:lnTo>
                  <a:lnTo>
                    <a:pt x="3901" y="2311"/>
                  </a:lnTo>
                  <a:lnTo>
                    <a:pt x="3791" y="2353"/>
                  </a:lnTo>
                  <a:lnTo>
                    <a:pt x="3736" y="2453"/>
                  </a:lnTo>
                  <a:lnTo>
                    <a:pt x="3636" y="2407"/>
                  </a:lnTo>
                  <a:lnTo>
                    <a:pt x="3499" y="2389"/>
                  </a:lnTo>
                  <a:lnTo>
                    <a:pt x="3407" y="2426"/>
                  </a:lnTo>
                  <a:lnTo>
                    <a:pt x="3334" y="2407"/>
                  </a:lnTo>
                  <a:lnTo>
                    <a:pt x="3307" y="2517"/>
                  </a:lnTo>
                  <a:lnTo>
                    <a:pt x="3343" y="2590"/>
                  </a:lnTo>
                  <a:lnTo>
                    <a:pt x="3206" y="2682"/>
                  </a:lnTo>
                  <a:lnTo>
                    <a:pt x="3124" y="2746"/>
                  </a:lnTo>
                  <a:lnTo>
                    <a:pt x="3023" y="2874"/>
                  </a:lnTo>
                  <a:lnTo>
                    <a:pt x="3032" y="2956"/>
                  </a:lnTo>
                  <a:lnTo>
                    <a:pt x="2941" y="2993"/>
                  </a:lnTo>
                  <a:lnTo>
                    <a:pt x="2813" y="2983"/>
                  </a:lnTo>
                  <a:lnTo>
                    <a:pt x="2740" y="2883"/>
                  </a:lnTo>
                  <a:lnTo>
                    <a:pt x="2694" y="2746"/>
                  </a:lnTo>
                  <a:lnTo>
                    <a:pt x="2721" y="2645"/>
                  </a:lnTo>
                  <a:lnTo>
                    <a:pt x="2740" y="2545"/>
                  </a:lnTo>
                  <a:lnTo>
                    <a:pt x="2593" y="2583"/>
                  </a:lnTo>
                  <a:lnTo>
                    <a:pt x="2511" y="2645"/>
                  </a:lnTo>
                  <a:lnTo>
                    <a:pt x="2493" y="2727"/>
                  </a:lnTo>
                  <a:lnTo>
                    <a:pt x="2401" y="2737"/>
                  </a:lnTo>
                  <a:lnTo>
                    <a:pt x="2319" y="2673"/>
                  </a:lnTo>
                  <a:lnTo>
                    <a:pt x="2219" y="2755"/>
                  </a:lnTo>
                  <a:lnTo>
                    <a:pt x="2091" y="2746"/>
                  </a:lnTo>
                  <a:lnTo>
                    <a:pt x="1990" y="2773"/>
                  </a:lnTo>
                  <a:lnTo>
                    <a:pt x="1972" y="2837"/>
                  </a:lnTo>
                  <a:lnTo>
                    <a:pt x="1880" y="2865"/>
                  </a:lnTo>
                  <a:lnTo>
                    <a:pt x="1789" y="2947"/>
                  </a:lnTo>
                  <a:lnTo>
                    <a:pt x="1617" y="2918"/>
                  </a:lnTo>
                  <a:lnTo>
                    <a:pt x="1677" y="2891"/>
                  </a:lnTo>
                  <a:lnTo>
                    <a:pt x="1644" y="2819"/>
                  </a:lnTo>
                  <a:lnTo>
                    <a:pt x="1438" y="2727"/>
                  </a:lnTo>
                  <a:lnTo>
                    <a:pt x="1296" y="2765"/>
                  </a:lnTo>
                  <a:lnTo>
                    <a:pt x="1159" y="2726"/>
                  </a:lnTo>
                  <a:lnTo>
                    <a:pt x="1084" y="2846"/>
                  </a:lnTo>
                  <a:lnTo>
                    <a:pt x="960" y="2829"/>
                  </a:lnTo>
                  <a:lnTo>
                    <a:pt x="814" y="2748"/>
                  </a:lnTo>
                  <a:lnTo>
                    <a:pt x="700" y="2654"/>
                  </a:lnTo>
                  <a:lnTo>
                    <a:pt x="619" y="2489"/>
                  </a:lnTo>
                  <a:lnTo>
                    <a:pt x="463" y="2589"/>
                  </a:lnTo>
                  <a:lnTo>
                    <a:pt x="475" y="2622"/>
                  </a:lnTo>
                  <a:lnTo>
                    <a:pt x="253" y="2583"/>
                  </a:lnTo>
                  <a:lnTo>
                    <a:pt x="118" y="2547"/>
                  </a:lnTo>
                  <a:lnTo>
                    <a:pt x="39" y="2450"/>
                  </a:lnTo>
                  <a:lnTo>
                    <a:pt x="0" y="2381"/>
                  </a:lnTo>
                  <a:lnTo>
                    <a:pt x="159" y="2268"/>
                  </a:lnTo>
                  <a:lnTo>
                    <a:pt x="315" y="2100"/>
                  </a:lnTo>
                  <a:lnTo>
                    <a:pt x="423" y="2028"/>
                  </a:lnTo>
                  <a:lnTo>
                    <a:pt x="538" y="1968"/>
                  </a:lnTo>
                  <a:lnTo>
                    <a:pt x="483" y="1824"/>
                  </a:lnTo>
                  <a:lnTo>
                    <a:pt x="615" y="1428"/>
                  </a:lnTo>
                  <a:lnTo>
                    <a:pt x="735" y="1320"/>
                  </a:lnTo>
                  <a:lnTo>
                    <a:pt x="891" y="1212"/>
                  </a:lnTo>
                  <a:lnTo>
                    <a:pt x="1035" y="1140"/>
                  </a:lnTo>
                  <a:lnTo>
                    <a:pt x="1143" y="1044"/>
                  </a:lnTo>
                  <a:lnTo>
                    <a:pt x="1311" y="972"/>
                  </a:lnTo>
                  <a:lnTo>
                    <a:pt x="1462" y="852"/>
                  </a:lnTo>
                  <a:lnTo>
                    <a:pt x="1522" y="756"/>
                  </a:lnTo>
                  <a:lnTo>
                    <a:pt x="1546" y="660"/>
                  </a:lnTo>
                  <a:lnTo>
                    <a:pt x="1642" y="600"/>
                  </a:lnTo>
                  <a:lnTo>
                    <a:pt x="1714" y="480"/>
                  </a:lnTo>
                  <a:lnTo>
                    <a:pt x="1846" y="420"/>
                  </a:lnTo>
                  <a:lnTo>
                    <a:pt x="2074" y="420"/>
                  </a:lnTo>
                  <a:lnTo>
                    <a:pt x="2218" y="336"/>
                  </a:lnTo>
                  <a:lnTo>
                    <a:pt x="2350" y="288"/>
                  </a:lnTo>
                  <a:lnTo>
                    <a:pt x="2365" y="131"/>
                  </a:lnTo>
                  <a:lnTo>
                    <a:pt x="2475" y="94"/>
                  </a:lnTo>
                  <a:lnTo>
                    <a:pt x="2650" y="36"/>
                  </a:lnTo>
                  <a:lnTo>
                    <a:pt x="2770" y="72"/>
                  </a:lnTo>
                  <a:lnTo>
                    <a:pt x="2962" y="0"/>
                  </a:lnTo>
                  <a:lnTo>
                    <a:pt x="3118" y="36"/>
                  </a:lnTo>
                  <a:lnTo>
                    <a:pt x="3224" y="67"/>
                  </a:lnTo>
                  <a:lnTo>
                    <a:pt x="3298" y="72"/>
                  </a:lnTo>
                  <a:lnTo>
                    <a:pt x="3380" y="177"/>
                  </a:lnTo>
                  <a:lnTo>
                    <a:pt x="3499" y="195"/>
                  </a:lnTo>
                  <a:lnTo>
                    <a:pt x="3608" y="259"/>
                  </a:lnTo>
                  <a:lnTo>
                    <a:pt x="3718" y="241"/>
                  </a:lnTo>
                  <a:lnTo>
                    <a:pt x="3837" y="222"/>
                  </a:lnTo>
                  <a:lnTo>
                    <a:pt x="3928" y="222"/>
                  </a:lnTo>
                  <a:lnTo>
                    <a:pt x="4056" y="213"/>
                  </a:lnTo>
                  <a:lnTo>
                    <a:pt x="4148" y="222"/>
                  </a:lnTo>
                  <a:lnTo>
                    <a:pt x="4248" y="250"/>
                  </a:lnTo>
                  <a:lnTo>
                    <a:pt x="4349" y="259"/>
                  </a:lnTo>
                  <a:lnTo>
                    <a:pt x="4449" y="332"/>
                  </a:lnTo>
                  <a:lnTo>
                    <a:pt x="4459" y="487"/>
                  </a:lnTo>
                  <a:lnTo>
                    <a:pt x="4513" y="625"/>
                  </a:lnTo>
                  <a:lnTo>
                    <a:pt x="4559" y="743"/>
                  </a:lnTo>
                  <a:lnTo>
                    <a:pt x="4587" y="935"/>
                  </a:lnTo>
                  <a:lnTo>
                    <a:pt x="4623" y="1073"/>
                  </a:lnTo>
                  <a:lnTo>
                    <a:pt x="4641" y="1237"/>
                  </a:lnTo>
                  <a:lnTo>
                    <a:pt x="4596" y="1356"/>
                  </a:lnTo>
                  <a:lnTo>
                    <a:pt x="4715" y="1502"/>
                  </a:lnTo>
                  <a:lnTo>
                    <a:pt x="4779" y="1685"/>
                  </a:lnTo>
                  <a:lnTo>
                    <a:pt x="4870" y="1841"/>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685800">
                <a:defRPr/>
              </a:pPr>
              <a:endParaRPr lang="zh-CN" altLang="en-US" sz="1350" kern="0">
                <a:solidFill>
                  <a:sysClr val="windowText" lastClr="000000"/>
                </a:solidFill>
                <a:latin typeface="Calibri"/>
                <a:ea typeface="宋体" panose="02010600030101010101" pitchFamily="2" charset="-122"/>
              </a:endParaRPr>
            </a:p>
          </p:txBody>
        </p:sp>
        <p:sp>
          <p:nvSpPr>
            <p:cNvPr id="12" name="Freeform 55"/>
            <p:cNvSpPr>
              <a:spLocks/>
            </p:cNvSpPr>
            <p:nvPr/>
          </p:nvSpPr>
          <p:spPr bwMode="auto">
            <a:xfrm>
              <a:off x="4832773" y="2616200"/>
              <a:ext cx="576263" cy="554038"/>
            </a:xfrm>
            <a:custGeom>
              <a:avLst/>
              <a:gdLst>
                <a:gd name="T0" fmla="*/ 1362 w 1792"/>
                <a:gd name="T1" fmla="*/ 27 h 1740"/>
                <a:gd name="T2" fmla="*/ 1252 w 1792"/>
                <a:gd name="T3" fmla="*/ 46 h 1740"/>
                <a:gd name="T4" fmla="*/ 1142 w 1792"/>
                <a:gd name="T5" fmla="*/ 128 h 1740"/>
                <a:gd name="T6" fmla="*/ 1042 w 1792"/>
                <a:gd name="T7" fmla="*/ 54 h 1740"/>
                <a:gd name="T8" fmla="*/ 868 w 1792"/>
                <a:gd name="T9" fmla="*/ 27 h 1740"/>
                <a:gd name="T10" fmla="*/ 868 w 1792"/>
                <a:gd name="T11" fmla="*/ 183 h 1740"/>
                <a:gd name="T12" fmla="*/ 813 w 1792"/>
                <a:gd name="T13" fmla="*/ 257 h 1740"/>
                <a:gd name="T14" fmla="*/ 813 w 1792"/>
                <a:gd name="T15" fmla="*/ 383 h 1740"/>
                <a:gd name="T16" fmla="*/ 669 w 1792"/>
                <a:gd name="T17" fmla="*/ 501 h 1740"/>
                <a:gd name="T18" fmla="*/ 658 w 1792"/>
                <a:gd name="T19" fmla="*/ 657 h 1740"/>
                <a:gd name="T20" fmla="*/ 567 w 1792"/>
                <a:gd name="T21" fmla="*/ 720 h 1740"/>
                <a:gd name="T22" fmla="*/ 438 w 1792"/>
                <a:gd name="T23" fmla="*/ 695 h 1740"/>
                <a:gd name="T24" fmla="*/ 300 w 1792"/>
                <a:gd name="T25" fmla="*/ 677 h 1740"/>
                <a:gd name="T26" fmla="*/ 219 w 1792"/>
                <a:gd name="T27" fmla="*/ 729 h 1740"/>
                <a:gd name="T28" fmla="*/ 219 w 1792"/>
                <a:gd name="T29" fmla="*/ 873 h 1740"/>
                <a:gd name="T30" fmla="*/ 192 w 1792"/>
                <a:gd name="T31" fmla="*/ 1041 h 1740"/>
                <a:gd name="T32" fmla="*/ 97 w 1792"/>
                <a:gd name="T33" fmla="*/ 1137 h 1740"/>
                <a:gd name="T34" fmla="*/ 0 w 1792"/>
                <a:gd name="T35" fmla="*/ 1244 h 1740"/>
                <a:gd name="T36" fmla="*/ 111 w 1792"/>
                <a:gd name="T37" fmla="*/ 1326 h 1740"/>
                <a:gd name="T38" fmla="*/ 255 w 1792"/>
                <a:gd name="T39" fmla="*/ 1272 h 1740"/>
                <a:gd name="T40" fmla="*/ 375 w 1792"/>
                <a:gd name="T41" fmla="*/ 1383 h 1740"/>
                <a:gd name="T42" fmla="*/ 411 w 1792"/>
                <a:gd name="T43" fmla="*/ 1481 h 1740"/>
                <a:gd name="T44" fmla="*/ 520 w 1792"/>
                <a:gd name="T45" fmla="*/ 1536 h 1740"/>
                <a:gd name="T46" fmla="*/ 615 w 1792"/>
                <a:gd name="T47" fmla="*/ 1548 h 1740"/>
                <a:gd name="T48" fmla="*/ 796 w 1792"/>
                <a:gd name="T49" fmla="*/ 1679 h 1740"/>
                <a:gd name="T50" fmla="*/ 921 w 1792"/>
                <a:gd name="T51" fmla="*/ 1740 h 1740"/>
                <a:gd name="T52" fmla="*/ 983 w 1792"/>
                <a:gd name="T53" fmla="*/ 1647 h 1740"/>
                <a:gd name="T54" fmla="*/ 1047 w 1792"/>
                <a:gd name="T55" fmla="*/ 1555 h 1740"/>
                <a:gd name="T56" fmla="*/ 1197 w 1792"/>
                <a:gd name="T57" fmla="*/ 1463 h 1740"/>
                <a:gd name="T58" fmla="*/ 1344 w 1792"/>
                <a:gd name="T59" fmla="*/ 1435 h 1740"/>
                <a:gd name="T60" fmla="*/ 1417 w 1792"/>
                <a:gd name="T61" fmla="*/ 1353 h 1740"/>
                <a:gd name="T62" fmla="*/ 1472 w 1792"/>
                <a:gd name="T63" fmla="*/ 1262 h 1740"/>
                <a:gd name="T64" fmla="*/ 1371 w 1792"/>
                <a:gd name="T65" fmla="*/ 1225 h 1740"/>
                <a:gd name="T66" fmla="*/ 1298 w 1792"/>
                <a:gd name="T67" fmla="*/ 1189 h 1740"/>
                <a:gd name="T68" fmla="*/ 1197 w 1792"/>
                <a:gd name="T69" fmla="*/ 1152 h 1740"/>
                <a:gd name="T70" fmla="*/ 1115 w 1792"/>
                <a:gd name="T71" fmla="*/ 1088 h 1740"/>
                <a:gd name="T72" fmla="*/ 1124 w 1792"/>
                <a:gd name="T73" fmla="*/ 1006 h 1740"/>
                <a:gd name="T74" fmla="*/ 1170 w 1792"/>
                <a:gd name="T75" fmla="*/ 914 h 1740"/>
                <a:gd name="T76" fmla="*/ 1298 w 1792"/>
                <a:gd name="T77" fmla="*/ 914 h 1740"/>
                <a:gd name="T78" fmla="*/ 1426 w 1792"/>
                <a:gd name="T79" fmla="*/ 896 h 1740"/>
                <a:gd name="T80" fmla="*/ 1481 w 1792"/>
                <a:gd name="T81" fmla="*/ 805 h 1740"/>
                <a:gd name="T82" fmla="*/ 1508 w 1792"/>
                <a:gd name="T83" fmla="*/ 667 h 1740"/>
                <a:gd name="T84" fmla="*/ 1572 w 1792"/>
                <a:gd name="T85" fmla="*/ 567 h 1740"/>
                <a:gd name="T86" fmla="*/ 1618 w 1792"/>
                <a:gd name="T87" fmla="*/ 466 h 1740"/>
                <a:gd name="T88" fmla="*/ 1627 w 1792"/>
                <a:gd name="T89" fmla="*/ 393 h 1740"/>
                <a:gd name="T90" fmla="*/ 1700 w 1792"/>
                <a:gd name="T91" fmla="*/ 347 h 1740"/>
                <a:gd name="T92" fmla="*/ 1792 w 1792"/>
                <a:gd name="T93" fmla="*/ 302 h 1740"/>
                <a:gd name="T94" fmla="*/ 1792 w 1792"/>
                <a:gd name="T95" fmla="*/ 201 h 1740"/>
                <a:gd name="T96" fmla="*/ 1682 w 1792"/>
                <a:gd name="T97" fmla="*/ 183 h 1740"/>
                <a:gd name="T98" fmla="*/ 1645 w 1792"/>
                <a:gd name="T99" fmla="*/ 82 h 1740"/>
                <a:gd name="T100" fmla="*/ 1545 w 1792"/>
                <a:gd name="T101" fmla="*/ 18 h 1740"/>
                <a:gd name="T102" fmla="*/ 1444 w 1792"/>
                <a:gd name="T103" fmla="*/ 0 h 1740"/>
                <a:gd name="T104" fmla="*/ 1362 w 1792"/>
                <a:gd name="T105" fmla="*/ 27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2" h="1740">
                  <a:moveTo>
                    <a:pt x="1362" y="27"/>
                  </a:moveTo>
                  <a:lnTo>
                    <a:pt x="1252" y="46"/>
                  </a:lnTo>
                  <a:lnTo>
                    <a:pt x="1142" y="128"/>
                  </a:lnTo>
                  <a:lnTo>
                    <a:pt x="1042" y="54"/>
                  </a:lnTo>
                  <a:lnTo>
                    <a:pt x="868" y="27"/>
                  </a:lnTo>
                  <a:lnTo>
                    <a:pt x="868" y="183"/>
                  </a:lnTo>
                  <a:lnTo>
                    <a:pt x="813" y="257"/>
                  </a:lnTo>
                  <a:lnTo>
                    <a:pt x="813" y="383"/>
                  </a:lnTo>
                  <a:lnTo>
                    <a:pt x="669" y="501"/>
                  </a:lnTo>
                  <a:lnTo>
                    <a:pt x="658" y="657"/>
                  </a:lnTo>
                  <a:lnTo>
                    <a:pt x="567" y="720"/>
                  </a:lnTo>
                  <a:lnTo>
                    <a:pt x="438" y="695"/>
                  </a:lnTo>
                  <a:lnTo>
                    <a:pt x="300" y="677"/>
                  </a:lnTo>
                  <a:lnTo>
                    <a:pt x="219" y="729"/>
                  </a:lnTo>
                  <a:lnTo>
                    <a:pt x="219" y="873"/>
                  </a:lnTo>
                  <a:lnTo>
                    <a:pt x="192" y="1041"/>
                  </a:lnTo>
                  <a:lnTo>
                    <a:pt x="97" y="1137"/>
                  </a:lnTo>
                  <a:lnTo>
                    <a:pt x="0" y="1244"/>
                  </a:lnTo>
                  <a:lnTo>
                    <a:pt x="111" y="1326"/>
                  </a:lnTo>
                  <a:lnTo>
                    <a:pt x="255" y="1272"/>
                  </a:lnTo>
                  <a:lnTo>
                    <a:pt x="375" y="1383"/>
                  </a:lnTo>
                  <a:lnTo>
                    <a:pt x="411" y="1481"/>
                  </a:lnTo>
                  <a:lnTo>
                    <a:pt x="520" y="1536"/>
                  </a:lnTo>
                  <a:lnTo>
                    <a:pt x="615" y="1548"/>
                  </a:lnTo>
                  <a:lnTo>
                    <a:pt x="796" y="1679"/>
                  </a:lnTo>
                  <a:lnTo>
                    <a:pt x="921" y="1740"/>
                  </a:lnTo>
                  <a:lnTo>
                    <a:pt x="983" y="1647"/>
                  </a:lnTo>
                  <a:lnTo>
                    <a:pt x="1047" y="1555"/>
                  </a:lnTo>
                  <a:lnTo>
                    <a:pt x="1197" y="1463"/>
                  </a:lnTo>
                  <a:lnTo>
                    <a:pt x="1344" y="1435"/>
                  </a:lnTo>
                  <a:lnTo>
                    <a:pt x="1417" y="1353"/>
                  </a:lnTo>
                  <a:lnTo>
                    <a:pt x="1472" y="1262"/>
                  </a:lnTo>
                  <a:lnTo>
                    <a:pt x="1371" y="1225"/>
                  </a:lnTo>
                  <a:lnTo>
                    <a:pt x="1298" y="1189"/>
                  </a:lnTo>
                  <a:lnTo>
                    <a:pt x="1197" y="1152"/>
                  </a:lnTo>
                  <a:lnTo>
                    <a:pt x="1115" y="1088"/>
                  </a:lnTo>
                  <a:lnTo>
                    <a:pt x="1124" y="1006"/>
                  </a:lnTo>
                  <a:lnTo>
                    <a:pt x="1170" y="914"/>
                  </a:lnTo>
                  <a:lnTo>
                    <a:pt x="1298" y="914"/>
                  </a:lnTo>
                  <a:lnTo>
                    <a:pt x="1426" y="896"/>
                  </a:lnTo>
                  <a:lnTo>
                    <a:pt x="1481" y="805"/>
                  </a:lnTo>
                  <a:lnTo>
                    <a:pt x="1508" y="667"/>
                  </a:lnTo>
                  <a:lnTo>
                    <a:pt x="1572" y="567"/>
                  </a:lnTo>
                  <a:lnTo>
                    <a:pt x="1618" y="466"/>
                  </a:lnTo>
                  <a:lnTo>
                    <a:pt x="1627" y="393"/>
                  </a:lnTo>
                  <a:lnTo>
                    <a:pt x="1700" y="347"/>
                  </a:lnTo>
                  <a:lnTo>
                    <a:pt x="1792" y="302"/>
                  </a:lnTo>
                  <a:lnTo>
                    <a:pt x="1792" y="201"/>
                  </a:lnTo>
                  <a:lnTo>
                    <a:pt x="1682" y="183"/>
                  </a:lnTo>
                  <a:lnTo>
                    <a:pt x="1645" y="82"/>
                  </a:lnTo>
                  <a:lnTo>
                    <a:pt x="1545" y="18"/>
                  </a:lnTo>
                  <a:lnTo>
                    <a:pt x="1444" y="0"/>
                  </a:lnTo>
                  <a:lnTo>
                    <a:pt x="1362" y="27"/>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685800" fontAlgn="base">
                <a:spcBef>
                  <a:spcPct val="0"/>
                </a:spcBef>
                <a:spcAft>
                  <a:spcPct val="0"/>
                </a:spcAft>
                <a:defRPr/>
              </a:pPr>
              <a:endParaRPr lang="zh-CN" altLang="en-US" sz="1350" b="1" kern="0">
                <a:solidFill>
                  <a:srgbClr val="000000"/>
                </a:solidFill>
                <a:latin typeface="Arial" charset="0"/>
                <a:ea typeface="宋体" panose="02010600030101010101" pitchFamily="2" charset="-122"/>
              </a:endParaRPr>
            </a:p>
          </p:txBody>
        </p:sp>
        <p:sp>
          <p:nvSpPr>
            <p:cNvPr id="13" name="Freeform 56"/>
            <p:cNvSpPr>
              <a:spLocks/>
            </p:cNvSpPr>
            <p:nvPr/>
          </p:nvSpPr>
          <p:spPr bwMode="auto">
            <a:xfrm>
              <a:off x="5128048" y="2282825"/>
              <a:ext cx="1074738" cy="1085850"/>
            </a:xfrm>
            <a:custGeom>
              <a:avLst/>
              <a:gdLst>
                <a:gd name="T0" fmla="*/ 306 w 3330"/>
                <a:gd name="T1" fmla="*/ 997 h 3414"/>
                <a:gd name="T2" fmla="*/ 550 w 3330"/>
                <a:gd name="T3" fmla="*/ 913 h 3414"/>
                <a:gd name="T4" fmla="*/ 825 w 3330"/>
                <a:gd name="T5" fmla="*/ 886 h 3414"/>
                <a:gd name="T6" fmla="*/ 1071 w 3330"/>
                <a:gd name="T7" fmla="*/ 705 h 3414"/>
                <a:gd name="T8" fmla="*/ 1074 w 3330"/>
                <a:gd name="T9" fmla="*/ 1050 h 3414"/>
                <a:gd name="T10" fmla="*/ 1363 w 3330"/>
                <a:gd name="T11" fmla="*/ 1114 h 3414"/>
                <a:gd name="T12" fmla="*/ 1551 w 3330"/>
                <a:gd name="T13" fmla="*/ 832 h 3414"/>
                <a:gd name="T14" fmla="*/ 1666 w 3330"/>
                <a:gd name="T15" fmla="*/ 568 h 3414"/>
                <a:gd name="T16" fmla="*/ 1972 w 3330"/>
                <a:gd name="T17" fmla="*/ 567 h 3414"/>
                <a:gd name="T18" fmla="*/ 2235 w 3330"/>
                <a:gd name="T19" fmla="*/ 469 h 3414"/>
                <a:gd name="T20" fmla="*/ 2608 w 3330"/>
                <a:gd name="T21" fmla="*/ 678 h 3414"/>
                <a:gd name="T22" fmla="*/ 2535 w 3330"/>
                <a:gd name="T23" fmla="*/ 946 h 3414"/>
                <a:gd name="T24" fmla="*/ 2782 w 3330"/>
                <a:gd name="T25" fmla="*/ 1003 h 3414"/>
                <a:gd name="T26" fmla="*/ 2793 w 3330"/>
                <a:gd name="T27" fmla="*/ 729 h 3414"/>
                <a:gd name="T28" fmla="*/ 2875 w 3330"/>
                <a:gd name="T29" fmla="*/ 615 h 3414"/>
                <a:gd name="T30" fmla="*/ 2781 w 3330"/>
                <a:gd name="T31" fmla="*/ 339 h 3414"/>
                <a:gd name="T32" fmla="*/ 3028 w 3330"/>
                <a:gd name="T33" fmla="*/ 61 h 3414"/>
                <a:gd name="T34" fmla="*/ 3239 w 3330"/>
                <a:gd name="T35" fmla="*/ 118 h 3414"/>
                <a:gd name="T36" fmla="*/ 3330 w 3330"/>
                <a:gd name="T37" fmla="*/ 530 h 3414"/>
                <a:gd name="T38" fmla="*/ 3293 w 3330"/>
                <a:gd name="T39" fmla="*/ 1161 h 3414"/>
                <a:gd name="T40" fmla="*/ 3248 w 3330"/>
                <a:gd name="T41" fmla="*/ 1664 h 3414"/>
                <a:gd name="T42" fmla="*/ 3193 w 3330"/>
                <a:gd name="T43" fmla="*/ 1984 h 3414"/>
                <a:gd name="T44" fmla="*/ 2891 w 3330"/>
                <a:gd name="T45" fmla="*/ 1837 h 3414"/>
                <a:gd name="T46" fmla="*/ 2617 w 3330"/>
                <a:gd name="T47" fmla="*/ 1810 h 3414"/>
                <a:gd name="T48" fmla="*/ 2434 w 3330"/>
                <a:gd name="T49" fmla="*/ 2066 h 3414"/>
                <a:gd name="T50" fmla="*/ 2178 w 3330"/>
                <a:gd name="T51" fmla="*/ 2432 h 3414"/>
                <a:gd name="T52" fmla="*/ 2205 w 3330"/>
                <a:gd name="T53" fmla="*/ 2742 h 3414"/>
                <a:gd name="T54" fmla="*/ 2361 w 3330"/>
                <a:gd name="T55" fmla="*/ 3008 h 3414"/>
                <a:gd name="T56" fmla="*/ 2575 w 3330"/>
                <a:gd name="T57" fmla="*/ 3247 h 3414"/>
                <a:gd name="T58" fmla="*/ 2065 w 3330"/>
                <a:gd name="T59" fmla="*/ 3235 h 3414"/>
                <a:gd name="T60" fmla="*/ 1666 w 3330"/>
                <a:gd name="T61" fmla="*/ 3282 h 3414"/>
                <a:gd name="T62" fmla="*/ 1116 w 3330"/>
                <a:gd name="T63" fmla="*/ 3334 h 3414"/>
                <a:gd name="T64" fmla="*/ 774 w 3330"/>
                <a:gd name="T65" fmla="*/ 3037 h 3414"/>
                <a:gd name="T66" fmla="*/ 405 w 3330"/>
                <a:gd name="T67" fmla="*/ 2863 h 3414"/>
                <a:gd name="T68" fmla="*/ 54 w 3330"/>
                <a:gd name="T69" fmla="*/ 2820 h 3414"/>
                <a:gd name="T70" fmla="*/ 277 w 3330"/>
                <a:gd name="T71" fmla="*/ 2514 h 3414"/>
                <a:gd name="T72" fmla="*/ 550 w 3330"/>
                <a:gd name="T73" fmla="*/ 2313 h 3414"/>
                <a:gd name="T74" fmla="*/ 277 w 3330"/>
                <a:gd name="T75" fmla="*/ 2203 h 3414"/>
                <a:gd name="T76" fmla="*/ 247 w 3330"/>
                <a:gd name="T77" fmla="*/ 1966 h 3414"/>
                <a:gd name="T78" fmla="*/ 559 w 3330"/>
                <a:gd name="T79" fmla="*/ 1852 h 3414"/>
                <a:gd name="T80" fmla="*/ 697 w 3330"/>
                <a:gd name="T81" fmla="*/ 1516 h 3414"/>
                <a:gd name="T82" fmla="*/ 871 w 3330"/>
                <a:gd name="T83" fmla="*/ 1353 h 3414"/>
                <a:gd name="T84" fmla="*/ 726 w 3330"/>
                <a:gd name="T85" fmla="*/ 1134 h 3414"/>
                <a:gd name="T86" fmla="*/ 441 w 3330"/>
                <a:gd name="T87" fmla="*/ 1077 h 3414"/>
                <a:gd name="T88" fmla="*/ 121 w 3330"/>
                <a:gd name="T89" fmla="*/ 1107 h 3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0" h="3414">
                  <a:moveTo>
                    <a:pt x="121" y="1107"/>
                  </a:moveTo>
                  <a:lnTo>
                    <a:pt x="211" y="1024"/>
                  </a:lnTo>
                  <a:lnTo>
                    <a:pt x="306" y="997"/>
                  </a:lnTo>
                  <a:lnTo>
                    <a:pt x="321" y="933"/>
                  </a:lnTo>
                  <a:lnTo>
                    <a:pt x="424" y="904"/>
                  </a:lnTo>
                  <a:lnTo>
                    <a:pt x="550" y="913"/>
                  </a:lnTo>
                  <a:lnTo>
                    <a:pt x="649" y="831"/>
                  </a:lnTo>
                  <a:lnTo>
                    <a:pt x="733" y="897"/>
                  </a:lnTo>
                  <a:lnTo>
                    <a:pt x="825" y="886"/>
                  </a:lnTo>
                  <a:lnTo>
                    <a:pt x="844" y="805"/>
                  </a:lnTo>
                  <a:lnTo>
                    <a:pt x="927" y="741"/>
                  </a:lnTo>
                  <a:lnTo>
                    <a:pt x="1071" y="705"/>
                  </a:lnTo>
                  <a:lnTo>
                    <a:pt x="1053" y="805"/>
                  </a:lnTo>
                  <a:lnTo>
                    <a:pt x="1026" y="904"/>
                  </a:lnTo>
                  <a:lnTo>
                    <a:pt x="1074" y="1050"/>
                  </a:lnTo>
                  <a:lnTo>
                    <a:pt x="1147" y="1143"/>
                  </a:lnTo>
                  <a:lnTo>
                    <a:pt x="1270" y="1153"/>
                  </a:lnTo>
                  <a:lnTo>
                    <a:pt x="1363" y="1114"/>
                  </a:lnTo>
                  <a:lnTo>
                    <a:pt x="1356" y="1035"/>
                  </a:lnTo>
                  <a:lnTo>
                    <a:pt x="1453" y="906"/>
                  </a:lnTo>
                  <a:lnTo>
                    <a:pt x="1551" y="832"/>
                  </a:lnTo>
                  <a:lnTo>
                    <a:pt x="1675" y="748"/>
                  </a:lnTo>
                  <a:lnTo>
                    <a:pt x="1638" y="675"/>
                  </a:lnTo>
                  <a:lnTo>
                    <a:pt x="1666" y="568"/>
                  </a:lnTo>
                  <a:lnTo>
                    <a:pt x="1740" y="585"/>
                  </a:lnTo>
                  <a:lnTo>
                    <a:pt x="1830" y="547"/>
                  </a:lnTo>
                  <a:lnTo>
                    <a:pt x="1972" y="567"/>
                  </a:lnTo>
                  <a:lnTo>
                    <a:pt x="2070" y="613"/>
                  </a:lnTo>
                  <a:lnTo>
                    <a:pt x="2121" y="513"/>
                  </a:lnTo>
                  <a:lnTo>
                    <a:pt x="2235" y="469"/>
                  </a:lnTo>
                  <a:lnTo>
                    <a:pt x="2331" y="520"/>
                  </a:lnTo>
                  <a:lnTo>
                    <a:pt x="2439" y="559"/>
                  </a:lnTo>
                  <a:lnTo>
                    <a:pt x="2608" y="678"/>
                  </a:lnTo>
                  <a:lnTo>
                    <a:pt x="2589" y="748"/>
                  </a:lnTo>
                  <a:lnTo>
                    <a:pt x="2535" y="807"/>
                  </a:lnTo>
                  <a:lnTo>
                    <a:pt x="2535" y="946"/>
                  </a:lnTo>
                  <a:lnTo>
                    <a:pt x="2572" y="1042"/>
                  </a:lnTo>
                  <a:lnTo>
                    <a:pt x="2661" y="1042"/>
                  </a:lnTo>
                  <a:lnTo>
                    <a:pt x="2782" y="1003"/>
                  </a:lnTo>
                  <a:lnTo>
                    <a:pt x="2856" y="906"/>
                  </a:lnTo>
                  <a:lnTo>
                    <a:pt x="2718" y="813"/>
                  </a:lnTo>
                  <a:lnTo>
                    <a:pt x="2793" y="729"/>
                  </a:lnTo>
                  <a:lnTo>
                    <a:pt x="2902" y="741"/>
                  </a:lnTo>
                  <a:lnTo>
                    <a:pt x="2973" y="657"/>
                  </a:lnTo>
                  <a:lnTo>
                    <a:pt x="2875" y="615"/>
                  </a:lnTo>
                  <a:lnTo>
                    <a:pt x="2842" y="571"/>
                  </a:lnTo>
                  <a:lnTo>
                    <a:pt x="2764" y="501"/>
                  </a:lnTo>
                  <a:lnTo>
                    <a:pt x="2781" y="339"/>
                  </a:lnTo>
                  <a:lnTo>
                    <a:pt x="2755" y="165"/>
                  </a:lnTo>
                  <a:lnTo>
                    <a:pt x="2898" y="82"/>
                  </a:lnTo>
                  <a:lnTo>
                    <a:pt x="3028" y="61"/>
                  </a:lnTo>
                  <a:lnTo>
                    <a:pt x="3147" y="55"/>
                  </a:lnTo>
                  <a:lnTo>
                    <a:pt x="3202" y="0"/>
                  </a:lnTo>
                  <a:lnTo>
                    <a:pt x="3239" y="118"/>
                  </a:lnTo>
                  <a:lnTo>
                    <a:pt x="3239" y="265"/>
                  </a:lnTo>
                  <a:lnTo>
                    <a:pt x="3284" y="384"/>
                  </a:lnTo>
                  <a:lnTo>
                    <a:pt x="3330" y="530"/>
                  </a:lnTo>
                  <a:lnTo>
                    <a:pt x="3303" y="694"/>
                  </a:lnTo>
                  <a:lnTo>
                    <a:pt x="3293" y="886"/>
                  </a:lnTo>
                  <a:lnTo>
                    <a:pt x="3293" y="1161"/>
                  </a:lnTo>
                  <a:lnTo>
                    <a:pt x="3266" y="1426"/>
                  </a:lnTo>
                  <a:lnTo>
                    <a:pt x="3229" y="1545"/>
                  </a:lnTo>
                  <a:lnTo>
                    <a:pt x="3248" y="1664"/>
                  </a:lnTo>
                  <a:lnTo>
                    <a:pt x="3184" y="1746"/>
                  </a:lnTo>
                  <a:lnTo>
                    <a:pt x="3202" y="1856"/>
                  </a:lnTo>
                  <a:lnTo>
                    <a:pt x="3193" y="1984"/>
                  </a:lnTo>
                  <a:lnTo>
                    <a:pt x="3129" y="2011"/>
                  </a:lnTo>
                  <a:lnTo>
                    <a:pt x="2983" y="1901"/>
                  </a:lnTo>
                  <a:lnTo>
                    <a:pt x="2891" y="1837"/>
                  </a:lnTo>
                  <a:lnTo>
                    <a:pt x="2791" y="1755"/>
                  </a:lnTo>
                  <a:lnTo>
                    <a:pt x="2708" y="1764"/>
                  </a:lnTo>
                  <a:lnTo>
                    <a:pt x="2617" y="1810"/>
                  </a:lnTo>
                  <a:lnTo>
                    <a:pt x="2589" y="1865"/>
                  </a:lnTo>
                  <a:lnTo>
                    <a:pt x="2480" y="1974"/>
                  </a:lnTo>
                  <a:lnTo>
                    <a:pt x="2434" y="2066"/>
                  </a:lnTo>
                  <a:lnTo>
                    <a:pt x="2352" y="2185"/>
                  </a:lnTo>
                  <a:lnTo>
                    <a:pt x="2224" y="2322"/>
                  </a:lnTo>
                  <a:lnTo>
                    <a:pt x="2178" y="2432"/>
                  </a:lnTo>
                  <a:lnTo>
                    <a:pt x="2187" y="2569"/>
                  </a:lnTo>
                  <a:lnTo>
                    <a:pt x="2187" y="2651"/>
                  </a:lnTo>
                  <a:lnTo>
                    <a:pt x="2205" y="2742"/>
                  </a:lnTo>
                  <a:lnTo>
                    <a:pt x="2288" y="2779"/>
                  </a:lnTo>
                  <a:lnTo>
                    <a:pt x="2297" y="2916"/>
                  </a:lnTo>
                  <a:lnTo>
                    <a:pt x="2361" y="3008"/>
                  </a:lnTo>
                  <a:lnTo>
                    <a:pt x="2407" y="3108"/>
                  </a:lnTo>
                  <a:lnTo>
                    <a:pt x="2498" y="3181"/>
                  </a:lnTo>
                  <a:lnTo>
                    <a:pt x="2575" y="3247"/>
                  </a:lnTo>
                  <a:lnTo>
                    <a:pt x="2494" y="3283"/>
                  </a:lnTo>
                  <a:lnTo>
                    <a:pt x="2341" y="3294"/>
                  </a:lnTo>
                  <a:lnTo>
                    <a:pt x="2065" y="3235"/>
                  </a:lnTo>
                  <a:lnTo>
                    <a:pt x="1930" y="3259"/>
                  </a:lnTo>
                  <a:lnTo>
                    <a:pt x="1824" y="3198"/>
                  </a:lnTo>
                  <a:lnTo>
                    <a:pt x="1666" y="3282"/>
                  </a:lnTo>
                  <a:lnTo>
                    <a:pt x="1389" y="3283"/>
                  </a:lnTo>
                  <a:lnTo>
                    <a:pt x="1236" y="3414"/>
                  </a:lnTo>
                  <a:lnTo>
                    <a:pt x="1116" y="3334"/>
                  </a:lnTo>
                  <a:lnTo>
                    <a:pt x="1057" y="3225"/>
                  </a:lnTo>
                  <a:lnTo>
                    <a:pt x="933" y="3160"/>
                  </a:lnTo>
                  <a:lnTo>
                    <a:pt x="774" y="3037"/>
                  </a:lnTo>
                  <a:lnTo>
                    <a:pt x="633" y="2913"/>
                  </a:lnTo>
                  <a:lnTo>
                    <a:pt x="514" y="2935"/>
                  </a:lnTo>
                  <a:lnTo>
                    <a:pt x="405" y="2863"/>
                  </a:lnTo>
                  <a:lnTo>
                    <a:pt x="337" y="2899"/>
                  </a:lnTo>
                  <a:lnTo>
                    <a:pt x="235" y="2874"/>
                  </a:lnTo>
                  <a:lnTo>
                    <a:pt x="54" y="2820"/>
                  </a:lnTo>
                  <a:lnTo>
                    <a:pt x="0" y="2790"/>
                  </a:lnTo>
                  <a:lnTo>
                    <a:pt x="127" y="2604"/>
                  </a:lnTo>
                  <a:lnTo>
                    <a:pt x="277" y="2514"/>
                  </a:lnTo>
                  <a:lnTo>
                    <a:pt x="423" y="2485"/>
                  </a:lnTo>
                  <a:lnTo>
                    <a:pt x="502" y="2395"/>
                  </a:lnTo>
                  <a:lnTo>
                    <a:pt x="550" y="2313"/>
                  </a:lnTo>
                  <a:lnTo>
                    <a:pt x="451" y="2277"/>
                  </a:lnTo>
                  <a:lnTo>
                    <a:pt x="382" y="2244"/>
                  </a:lnTo>
                  <a:lnTo>
                    <a:pt x="277" y="2203"/>
                  </a:lnTo>
                  <a:lnTo>
                    <a:pt x="195" y="2139"/>
                  </a:lnTo>
                  <a:lnTo>
                    <a:pt x="204" y="2058"/>
                  </a:lnTo>
                  <a:lnTo>
                    <a:pt x="247" y="1966"/>
                  </a:lnTo>
                  <a:lnTo>
                    <a:pt x="375" y="1965"/>
                  </a:lnTo>
                  <a:lnTo>
                    <a:pt x="507" y="1947"/>
                  </a:lnTo>
                  <a:lnTo>
                    <a:pt x="559" y="1852"/>
                  </a:lnTo>
                  <a:lnTo>
                    <a:pt x="588" y="1717"/>
                  </a:lnTo>
                  <a:lnTo>
                    <a:pt x="654" y="1614"/>
                  </a:lnTo>
                  <a:lnTo>
                    <a:pt x="697" y="1516"/>
                  </a:lnTo>
                  <a:lnTo>
                    <a:pt x="706" y="1444"/>
                  </a:lnTo>
                  <a:lnTo>
                    <a:pt x="783" y="1395"/>
                  </a:lnTo>
                  <a:lnTo>
                    <a:pt x="871" y="1353"/>
                  </a:lnTo>
                  <a:lnTo>
                    <a:pt x="871" y="1252"/>
                  </a:lnTo>
                  <a:lnTo>
                    <a:pt x="762" y="1236"/>
                  </a:lnTo>
                  <a:lnTo>
                    <a:pt x="726" y="1134"/>
                  </a:lnTo>
                  <a:lnTo>
                    <a:pt x="624" y="1069"/>
                  </a:lnTo>
                  <a:lnTo>
                    <a:pt x="523" y="1050"/>
                  </a:lnTo>
                  <a:lnTo>
                    <a:pt x="441" y="1077"/>
                  </a:lnTo>
                  <a:lnTo>
                    <a:pt x="333" y="1098"/>
                  </a:lnTo>
                  <a:lnTo>
                    <a:pt x="220" y="1179"/>
                  </a:lnTo>
                  <a:lnTo>
                    <a:pt x="121" y="1107"/>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685800">
                <a:defRPr/>
              </a:pPr>
              <a:endParaRPr lang="zh-CN" altLang="en-US" sz="1350" kern="0">
                <a:solidFill>
                  <a:sysClr val="windowText" lastClr="000000"/>
                </a:solidFill>
                <a:latin typeface="Calibri"/>
                <a:ea typeface="宋体" panose="02010600030101010101" pitchFamily="2" charset="-122"/>
              </a:endParaRPr>
            </a:p>
          </p:txBody>
        </p:sp>
        <p:sp>
          <p:nvSpPr>
            <p:cNvPr id="14" name="Freeform 57"/>
            <p:cNvSpPr>
              <a:spLocks/>
            </p:cNvSpPr>
            <p:nvPr/>
          </p:nvSpPr>
          <p:spPr bwMode="auto">
            <a:xfrm>
              <a:off x="4780386" y="3713163"/>
              <a:ext cx="642938" cy="635000"/>
            </a:xfrm>
            <a:custGeom>
              <a:avLst/>
              <a:gdLst>
                <a:gd name="T0" fmla="*/ 1169 w 1992"/>
                <a:gd name="T1" fmla="*/ 27 h 1998"/>
                <a:gd name="T2" fmla="*/ 989 w 1992"/>
                <a:gd name="T3" fmla="*/ 70 h 1998"/>
                <a:gd name="T4" fmla="*/ 879 w 1992"/>
                <a:gd name="T5" fmla="*/ 154 h 1998"/>
                <a:gd name="T6" fmla="*/ 696 w 1992"/>
                <a:gd name="T7" fmla="*/ 216 h 1998"/>
                <a:gd name="T8" fmla="*/ 587 w 1992"/>
                <a:gd name="T9" fmla="*/ 373 h 1998"/>
                <a:gd name="T10" fmla="*/ 444 w 1992"/>
                <a:gd name="T11" fmla="*/ 492 h 1998"/>
                <a:gd name="T12" fmla="*/ 386 w 1992"/>
                <a:gd name="T13" fmla="*/ 619 h 1998"/>
                <a:gd name="T14" fmla="*/ 291 w 1992"/>
                <a:gd name="T15" fmla="*/ 751 h 1998"/>
                <a:gd name="T16" fmla="*/ 156 w 1992"/>
                <a:gd name="T17" fmla="*/ 912 h 1998"/>
                <a:gd name="T18" fmla="*/ 0 w 1992"/>
                <a:gd name="T19" fmla="*/ 972 h 1998"/>
                <a:gd name="T20" fmla="*/ 24 w 1992"/>
                <a:gd name="T21" fmla="*/ 1164 h 1998"/>
                <a:gd name="T22" fmla="*/ 134 w 1992"/>
                <a:gd name="T23" fmla="*/ 1261 h 1998"/>
                <a:gd name="T24" fmla="*/ 176 w 1992"/>
                <a:gd name="T25" fmla="*/ 1416 h 1998"/>
                <a:gd name="T26" fmla="*/ 228 w 1992"/>
                <a:gd name="T27" fmla="*/ 1563 h 1998"/>
                <a:gd name="T28" fmla="*/ 300 w 1992"/>
                <a:gd name="T29" fmla="*/ 1684 h 1998"/>
                <a:gd name="T30" fmla="*/ 398 w 1992"/>
                <a:gd name="T31" fmla="*/ 1786 h 1998"/>
                <a:gd name="T32" fmla="*/ 488 w 1992"/>
                <a:gd name="T33" fmla="*/ 1894 h 1998"/>
                <a:gd name="T34" fmla="*/ 575 w 1992"/>
                <a:gd name="T35" fmla="*/ 1971 h 1998"/>
                <a:gd name="T36" fmla="*/ 696 w 1992"/>
                <a:gd name="T37" fmla="*/ 1995 h 1998"/>
                <a:gd name="T38" fmla="*/ 819 w 1992"/>
                <a:gd name="T39" fmla="*/ 1998 h 1998"/>
                <a:gd name="T40" fmla="*/ 911 w 1992"/>
                <a:gd name="T41" fmla="*/ 1800 h 1998"/>
                <a:gd name="T42" fmla="*/ 966 w 1992"/>
                <a:gd name="T43" fmla="*/ 1705 h 1998"/>
                <a:gd name="T44" fmla="*/ 1037 w 1992"/>
                <a:gd name="T45" fmla="*/ 1630 h 1998"/>
                <a:gd name="T46" fmla="*/ 1082 w 1992"/>
                <a:gd name="T47" fmla="*/ 1540 h 1998"/>
                <a:gd name="T48" fmla="*/ 1209 w 1992"/>
                <a:gd name="T49" fmla="*/ 1512 h 1998"/>
                <a:gd name="T50" fmla="*/ 1290 w 1992"/>
                <a:gd name="T51" fmla="*/ 1503 h 1998"/>
                <a:gd name="T52" fmla="*/ 1391 w 1992"/>
                <a:gd name="T53" fmla="*/ 1504 h 1998"/>
                <a:gd name="T54" fmla="*/ 1506 w 1992"/>
                <a:gd name="T55" fmla="*/ 1467 h 1998"/>
                <a:gd name="T56" fmla="*/ 1583 w 1992"/>
                <a:gd name="T57" fmla="*/ 1408 h 1998"/>
                <a:gd name="T58" fmla="*/ 1649 w 1992"/>
                <a:gd name="T59" fmla="*/ 1347 h 1998"/>
                <a:gd name="T60" fmla="*/ 1724 w 1992"/>
                <a:gd name="T61" fmla="*/ 1263 h 1998"/>
                <a:gd name="T62" fmla="*/ 1776 w 1992"/>
                <a:gd name="T63" fmla="*/ 1191 h 1998"/>
                <a:gd name="T64" fmla="*/ 1752 w 1992"/>
                <a:gd name="T65" fmla="*/ 1114 h 1998"/>
                <a:gd name="T66" fmla="*/ 1800 w 1992"/>
                <a:gd name="T67" fmla="*/ 1023 h 1998"/>
                <a:gd name="T68" fmla="*/ 1871 w 1992"/>
                <a:gd name="T69" fmla="*/ 987 h 1998"/>
                <a:gd name="T70" fmla="*/ 1905 w 1992"/>
                <a:gd name="T71" fmla="*/ 906 h 1998"/>
                <a:gd name="T72" fmla="*/ 1968 w 1992"/>
                <a:gd name="T73" fmla="*/ 810 h 1998"/>
                <a:gd name="T74" fmla="*/ 1991 w 1992"/>
                <a:gd name="T75" fmla="*/ 706 h 1998"/>
                <a:gd name="T76" fmla="*/ 1992 w 1992"/>
                <a:gd name="T77" fmla="*/ 567 h 1998"/>
                <a:gd name="T78" fmla="*/ 1887 w 1992"/>
                <a:gd name="T79" fmla="*/ 436 h 1998"/>
                <a:gd name="T80" fmla="*/ 1754 w 1992"/>
                <a:gd name="T81" fmla="*/ 351 h 1998"/>
                <a:gd name="T82" fmla="*/ 1667 w 1992"/>
                <a:gd name="T83" fmla="*/ 274 h 1998"/>
                <a:gd name="T84" fmla="*/ 1571 w 1992"/>
                <a:gd name="T85" fmla="*/ 135 h 1998"/>
                <a:gd name="T86" fmla="*/ 1437 w 1992"/>
                <a:gd name="T87" fmla="*/ 84 h 1998"/>
                <a:gd name="T88" fmla="*/ 1320 w 1992"/>
                <a:gd name="T89" fmla="*/ 0 h 1998"/>
                <a:gd name="T90" fmla="*/ 1169 w 1992"/>
                <a:gd name="T91" fmla="*/ 27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2" h="1998">
                  <a:moveTo>
                    <a:pt x="1169" y="27"/>
                  </a:moveTo>
                  <a:lnTo>
                    <a:pt x="989" y="70"/>
                  </a:lnTo>
                  <a:lnTo>
                    <a:pt x="879" y="154"/>
                  </a:lnTo>
                  <a:lnTo>
                    <a:pt x="696" y="216"/>
                  </a:lnTo>
                  <a:lnTo>
                    <a:pt x="587" y="373"/>
                  </a:lnTo>
                  <a:lnTo>
                    <a:pt x="444" y="492"/>
                  </a:lnTo>
                  <a:lnTo>
                    <a:pt x="386" y="619"/>
                  </a:lnTo>
                  <a:lnTo>
                    <a:pt x="291" y="751"/>
                  </a:lnTo>
                  <a:lnTo>
                    <a:pt x="156" y="912"/>
                  </a:lnTo>
                  <a:lnTo>
                    <a:pt x="0" y="972"/>
                  </a:lnTo>
                  <a:lnTo>
                    <a:pt x="24" y="1164"/>
                  </a:lnTo>
                  <a:lnTo>
                    <a:pt x="134" y="1261"/>
                  </a:lnTo>
                  <a:lnTo>
                    <a:pt x="176" y="1416"/>
                  </a:lnTo>
                  <a:lnTo>
                    <a:pt x="228" y="1563"/>
                  </a:lnTo>
                  <a:lnTo>
                    <a:pt x="300" y="1684"/>
                  </a:lnTo>
                  <a:lnTo>
                    <a:pt x="398" y="1786"/>
                  </a:lnTo>
                  <a:lnTo>
                    <a:pt x="488" y="1894"/>
                  </a:lnTo>
                  <a:lnTo>
                    <a:pt x="575" y="1971"/>
                  </a:lnTo>
                  <a:lnTo>
                    <a:pt x="696" y="1995"/>
                  </a:lnTo>
                  <a:lnTo>
                    <a:pt x="819" y="1998"/>
                  </a:lnTo>
                  <a:lnTo>
                    <a:pt x="911" y="1800"/>
                  </a:lnTo>
                  <a:lnTo>
                    <a:pt x="966" y="1705"/>
                  </a:lnTo>
                  <a:lnTo>
                    <a:pt x="1037" y="1630"/>
                  </a:lnTo>
                  <a:lnTo>
                    <a:pt x="1082" y="1540"/>
                  </a:lnTo>
                  <a:lnTo>
                    <a:pt x="1209" y="1512"/>
                  </a:lnTo>
                  <a:lnTo>
                    <a:pt x="1290" y="1503"/>
                  </a:lnTo>
                  <a:lnTo>
                    <a:pt x="1391" y="1504"/>
                  </a:lnTo>
                  <a:lnTo>
                    <a:pt x="1506" y="1467"/>
                  </a:lnTo>
                  <a:lnTo>
                    <a:pt x="1583" y="1408"/>
                  </a:lnTo>
                  <a:lnTo>
                    <a:pt x="1649" y="1347"/>
                  </a:lnTo>
                  <a:lnTo>
                    <a:pt x="1724" y="1263"/>
                  </a:lnTo>
                  <a:lnTo>
                    <a:pt x="1776" y="1191"/>
                  </a:lnTo>
                  <a:lnTo>
                    <a:pt x="1752" y="1114"/>
                  </a:lnTo>
                  <a:lnTo>
                    <a:pt x="1800" y="1023"/>
                  </a:lnTo>
                  <a:lnTo>
                    <a:pt x="1871" y="987"/>
                  </a:lnTo>
                  <a:lnTo>
                    <a:pt x="1905" y="906"/>
                  </a:lnTo>
                  <a:lnTo>
                    <a:pt x="1968" y="810"/>
                  </a:lnTo>
                  <a:lnTo>
                    <a:pt x="1991" y="706"/>
                  </a:lnTo>
                  <a:lnTo>
                    <a:pt x="1992" y="567"/>
                  </a:lnTo>
                  <a:lnTo>
                    <a:pt x="1887" y="436"/>
                  </a:lnTo>
                  <a:lnTo>
                    <a:pt x="1754" y="351"/>
                  </a:lnTo>
                  <a:lnTo>
                    <a:pt x="1667" y="274"/>
                  </a:lnTo>
                  <a:lnTo>
                    <a:pt x="1571" y="135"/>
                  </a:lnTo>
                  <a:lnTo>
                    <a:pt x="1437" y="84"/>
                  </a:lnTo>
                  <a:lnTo>
                    <a:pt x="1320" y="0"/>
                  </a:lnTo>
                  <a:lnTo>
                    <a:pt x="1169" y="27"/>
                  </a:lnTo>
                  <a:close/>
                </a:path>
              </a:pathLst>
            </a:custGeom>
            <a:solidFill>
              <a:sysClr val="window" lastClr="FFFFFF">
                <a:lumMod val="65000"/>
              </a:sys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defTabSz="685800">
                <a:defRPr/>
              </a:pPr>
              <a:endParaRPr lang="zh-CN" altLang="en-US" sz="1350" kern="0">
                <a:solidFill>
                  <a:sysClr val="windowText" lastClr="000000"/>
                </a:solidFill>
                <a:latin typeface="Calibri"/>
                <a:ea typeface="宋体" panose="02010600030101010101" pitchFamily="2" charset="-122"/>
              </a:endParaRPr>
            </a:p>
          </p:txBody>
        </p:sp>
        <p:grpSp>
          <p:nvGrpSpPr>
            <p:cNvPr id="15" name="组合 97"/>
            <p:cNvGrpSpPr/>
            <p:nvPr/>
          </p:nvGrpSpPr>
          <p:grpSpPr>
            <a:xfrm>
              <a:off x="6528769" y="1602670"/>
              <a:ext cx="1676806" cy="915097"/>
              <a:chOff x="615851" y="4662530"/>
              <a:chExt cx="1676806" cy="915097"/>
            </a:xfrm>
          </p:grpSpPr>
          <p:sp>
            <p:nvSpPr>
              <p:cNvPr id="36" name="圆角矩形 98"/>
              <p:cNvSpPr/>
              <p:nvPr/>
            </p:nvSpPr>
            <p:spPr>
              <a:xfrm>
                <a:off x="615851" y="4982643"/>
                <a:ext cx="1676806" cy="594984"/>
              </a:xfrm>
              <a:prstGeom prst="roundRect">
                <a:avLst>
                  <a:gd name="adj" fmla="val 11361"/>
                </a:avLst>
              </a:prstGeom>
              <a:noFill/>
              <a:ln w="9525">
                <a:solidFill>
                  <a:sysClr val="window" lastClr="FFFFFF">
                    <a:lumMod val="65000"/>
                  </a:sysClr>
                </a:solidFill>
                <a:prstDash val="sysDash"/>
                <a:miter lim="800000"/>
                <a:headEnd/>
                <a:tailEnd/>
              </a:ln>
            </p:spPr>
            <p:txBody>
              <a:bodyPr wrap="none" lIns="68554" tIns="34277" rIns="68554" bIns="34277" anchor="ctr"/>
              <a:lstStyle/>
              <a:p>
                <a:pPr defTabSz="685280">
                  <a:defRPr/>
                </a:pPr>
                <a:r>
                  <a:rPr lang="en-US" altLang="zh-CN" sz="1350" kern="0" dirty="0">
                    <a:solidFill>
                      <a:sysClr val="windowText" lastClr="000000"/>
                    </a:solidFill>
                    <a:latin typeface="Calibri" pitchFamily="34" charset="0"/>
                    <a:ea typeface="微软雅黑" pitchFamily="34" charset="-122"/>
                    <a:cs typeface="Calibri" pitchFamily="34" charset="0"/>
                  </a:rPr>
                  <a:t>          </a:t>
                </a:r>
                <a:endParaRPr lang="zh-CN" altLang="en-US" sz="1350" kern="0" dirty="0">
                  <a:solidFill>
                    <a:sysClr val="windowText" lastClr="000000"/>
                  </a:solidFill>
                  <a:latin typeface="Calibri" pitchFamily="34" charset="0"/>
                  <a:ea typeface="微软雅黑" pitchFamily="34" charset="-122"/>
                  <a:cs typeface="Calibri" pitchFamily="34" charset="0"/>
                </a:endParaRPr>
              </a:p>
            </p:txBody>
          </p:sp>
          <p:sp>
            <p:nvSpPr>
              <p:cNvPr id="37" name="圆角矩形 45"/>
              <p:cNvSpPr/>
              <p:nvPr/>
            </p:nvSpPr>
            <p:spPr>
              <a:xfrm>
                <a:off x="680338" y="4662530"/>
                <a:ext cx="1582020" cy="422783"/>
              </a:xfrm>
              <a:prstGeom prst="roundRect">
                <a:avLst>
                  <a:gd name="adj" fmla="val 50000"/>
                </a:avLst>
              </a:prstGeom>
              <a:solidFill>
                <a:sysClr val="window" lastClr="FFFFFF">
                  <a:lumMod val="75000"/>
                </a:sys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ctr" defTabSz="685800" fontAlgn="base">
                  <a:spcBef>
                    <a:spcPct val="0"/>
                  </a:spcBef>
                  <a:spcAft>
                    <a:spcPct val="0"/>
                  </a:spcAft>
                  <a:defRPr/>
                </a:pPr>
                <a:r>
                  <a:rPr lang="en-US" altLang="zh-CN" sz="1050" b="1" kern="0" dirty="0">
                    <a:solidFill>
                      <a:prstClr val="black"/>
                    </a:solidFill>
                    <a:latin typeface="Calibri"/>
                    <a:ea typeface="宋体" panose="02010600030101010101" pitchFamily="2" charset="-122"/>
                  </a:rPr>
                  <a:t>Gauteng</a:t>
                </a:r>
              </a:p>
            </p:txBody>
          </p:sp>
          <p:sp>
            <p:nvSpPr>
              <p:cNvPr id="38" name="Text Box 16"/>
              <p:cNvSpPr txBox="1">
                <a:spLocks noChangeArrowheads="1"/>
              </p:cNvSpPr>
              <p:nvPr/>
            </p:nvSpPr>
            <p:spPr bwMode="auto">
              <a:xfrm>
                <a:off x="669574" y="5061299"/>
                <a:ext cx="1526325" cy="495654"/>
              </a:xfrm>
              <a:prstGeom prst="rect">
                <a:avLst/>
              </a:prstGeom>
              <a:solidFill>
                <a:schemeClr val="accent2">
                  <a:lumMod val="40000"/>
                  <a:lumOff val="60000"/>
                </a:schemeClr>
              </a:solidFill>
              <a:ln w="12700">
                <a:noFill/>
                <a:miter lim="800000"/>
                <a:headEnd/>
                <a:tailEnd/>
              </a:ln>
            </p:spPr>
            <p:txBody>
              <a:bodyPr wrap="square">
                <a:spAutoFit/>
              </a:bodyPr>
              <a:lstStyle/>
              <a:p>
                <a:pPr algn="ctr" defTabSz="685800">
                  <a:lnSpc>
                    <a:spcPct val="114000"/>
                  </a:lnSpc>
                  <a:buClr>
                    <a:prstClr val="white">
                      <a:lumMod val="50000"/>
                    </a:prstClr>
                  </a:buClr>
                  <a:buSzPct val="50000"/>
                </a:pPr>
                <a:r>
                  <a:rPr lang="en-US" altLang="zh-CN" sz="825" b="1" kern="0" dirty="0">
                    <a:solidFill>
                      <a:prstClr val="black"/>
                    </a:solidFill>
                    <a:latin typeface="Arial Narrow"/>
                    <a:ea typeface="宋体" panose="02010600030101010101" pitchFamily="2" charset="-122"/>
                    <a:cs typeface="Calibri" pitchFamily="34" charset="0"/>
                  </a:rPr>
                  <a:t>227</a:t>
                </a:r>
                <a:r>
                  <a:rPr lang="en-US" altLang="zh-CN" sz="825" kern="0" dirty="0">
                    <a:solidFill>
                      <a:prstClr val="black"/>
                    </a:solidFill>
                    <a:latin typeface="Arial Narrow"/>
                    <a:ea typeface="宋体" panose="02010600030101010101" pitchFamily="2" charset="-122"/>
                    <a:cs typeface="Calibri" pitchFamily="34" charset="0"/>
                  </a:rPr>
                  <a:t> </a:t>
                </a:r>
                <a:r>
                  <a:rPr lang="en-US" sz="825" dirty="0">
                    <a:solidFill>
                      <a:prstClr val="black"/>
                    </a:solidFill>
                    <a:latin typeface="Arial Narrow"/>
                  </a:rPr>
                  <a:t>Capacity Building &amp; Outreach </a:t>
                </a:r>
              </a:p>
              <a:p>
                <a:pPr algn="ctr" defTabSz="685800">
                  <a:lnSpc>
                    <a:spcPct val="114000"/>
                  </a:lnSpc>
                  <a:buClr>
                    <a:prstClr val="white">
                      <a:lumMod val="50000"/>
                    </a:prstClr>
                  </a:buClr>
                  <a:buSzPct val="50000"/>
                </a:pPr>
                <a:r>
                  <a:rPr lang="en-US" sz="825" dirty="0">
                    <a:solidFill>
                      <a:prstClr val="black"/>
                    </a:solidFill>
                    <a:latin typeface="Arial Narrow"/>
                  </a:rPr>
                  <a:t>activities </a:t>
                </a:r>
                <a:endParaRPr lang="en-US" altLang="zh-CN" sz="825" kern="0" dirty="0">
                  <a:solidFill>
                    <a:prstClr val="black"/>
                  </a:solidFill>
                  <a:latin typeface="Arial Narrow"/>
                  <a:ea typeface="宋体" panose="02010600030101010101" pitchFamily="2" charset="-122"/>
                  <a:cs typeface="Calibri" pitchFamily="34" charset="0"/>
                </a:endParaRPr>
              </a:p>
            </p:txBody>
          </p:sp>
        </p:grpSp>
        <p:cxnSp>
          <p:nvCxnSpPr>
            <p:cNvPr id="16" name="肘形连接符 101"/>
            <p:cNvCxnSpPr>
              <a:stCxn id="17" idx="0"/>
              <a:endCxn id="36" idx="1"/>
            </p:cNvCxnSpPr>
            <p:nvPr/>
          </p:nvCxnSpPr>
          <p:spPr>
            <a:xfrm rot="5400000" flipH="1" flipV="1">
              <a:off x="5485044" y="1813633"/>
              <a:ext cx="637082" cy="1450368"/>
            </a:xfrm>
            <a:prstGeom prst="bentConnector2">
              <a:avLst/>
            </a:prstGeom>
            <a:noFill/>
            <a:ln w="9525">
              <a:solidFill>
                <a:srgbClr val="C0504D"/>
              </a:solidFill>
              <a:prstDash val="sysDash"/>
              <a:miter lim="800000"/>
              <a:headEnd/>
              <a:tailEnd/>
            </a:ln>
          </p:spPr>
        </p:cxnSp>
        <p:sp>
          <p:nvSpPr>
            <p:cNvPr id="17" name="Oval 25"/>
            <p:cNvSpPr>
              <a:spLocks noChangeArrowheads="1"/>
            </p:cNvSpPr>
            <p:nvPr/>
          </p:nvSpPr>
          <p:spPr bwMode="gray">
            <a:xfrm>
              <a:off x="5023990" y="2857357"/>
              <a:ext cx="108821" cy="108821"/>
            </a:xfrm>
            <a:prstGeom prst="ellipse">
              <a:avLst/>
            </a:prstGeom>
            <a:solidFill>
              <a:srgbClr val="C0504D"/>
            </a:solidFill>
            <a:ln w="12700">
              <a:solidFill>
                <a:sysClr val="window" lastClr="FFFFFF"/>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1350" kern="0" dirty="0">
                <a:solidFill>
                  <a:sysClr val="windowText" lastClr="000000"/>
                </a:solidFill>
                <a:latin typeface="Calibri" pitchFamily="34" charset="0"/>
                <a:ea typeface="宋体" panose="02010600030101010101" pitchFamily="2" charset="-122"/>
              </a:endParaRPr>
            </a:p>
          </p:txBody>
        </p:sp>
        <p:grpSp>
          <p:nvGrpSpPr>
            <p:cNvPr id="18" name="组合 103"/>
            <p:cNvGrpSpPr/>
            <p:nvPr/>
          </p:nvGrpSpPr>
          <p:grpSpPr>
            <a:xfrm>
              <a:off x="6461744" y="4092431"/>
              <a:ext cx="1752650" cy="973283"/>
              <a:chOff x="546195" y="5524463"/>
              <a:chExt cx="1752650" cy="973283"/>
            </a:xfrm>
          </p:grpSpPr>
          <p:sp>
            <p:nvSpPr>
              <p:cNvPr id="33" name="圆角矩形 104"/>
              <p:cNvSpPr/>
              <p:nvPr/>
            </p:nvSpPr>
            <p:spPr>
              <a:xfrm>
                <a:off x="546195" y="5942121"/>
                <a:ext cx="1752650" cy="555625"/>
              </a:xfrm>
              <a:prstGeom prst="roundRect">
                <a:avLst>
                  <a:gd name="adj" fmla="val 11361"/>
                </a:avLst>
              </a:prstGeom>
              <a:noFill/>
              <a:ln w="9525">
                <a:solidFill>
                  <a:sysClr val="window" lastClr="FFFFFF">
                    <a:lumMod val="65000"/>
                  </a:sysClr>
                </a:solidFill>
                <a:prstDash val="sysDash"/>
                <a:miter lim="800000"/>
                <a:headEnd/>
                <a:tailEnd/>
              </a:ln>
            </p:spPr>
            <p:txBody>
              <a:bodyPr wrap="none" lIns="68554" tIns="34277" rIns="68554" bIns="34277" anchor="ctr"/>
              <a:lstStyle/>
              <a:p>
                <a:pPr defTabSz="685280">
                  <a:defRPr/>
                </a:pPr>
                <a:r>
                  <a:rPr lang="en-US" altLang="zh-CN" sz="1350" kern="0" dirty="0">
                    <a:solidFill>
                      <a:sysClr val="windowText" lastClr="000000"/>
                    </a:solidFill>
                    <a:latin typeface="Calibri" pitchFamily="34" charset="0"/>
                    <a:ea typeface="微软雅黑" pitchFamily="34" charset="-122"/>
                    <a:cs typeface="Calibri" pitchFamily="34" charset="0"/>
                  </a:rPr>
                  <a:t>          </a:t>
                </a:r>
                <a:endParaRPr lang="zh-CN" altLang="en-US" sz="1350" kern="0" dirty="0">
                  <a:solidFill>
                    <a:sysClr val="windowText" lastClr="000000"/>
                  </a:solidFill>
                  <a:latin typeface="Calibri" pitchFamily="34" charset="0"/>
                  <a:ea typeface="微软雅黑" pitchFamily="34" charset="-122"/>
                  <a:cs typeface="Calibri" pitchFamily="34" charset="0"/>
                </a:endParaRPr>
              </a:p>
            </p:txBody>
          </p:sp>
          <p:sp>
            <p:nvSpPr>
              <p:cNvPr id="34" name="圆角矩形 45"/>
              <p:cNvSpPr/>
              <p:nvPr/>
            </p:nvSpPr>
            <p:spPr>
              <a:xfrm>
                <a:off x="716825" y="5524463"/>
                <a:ext cx="1582020" cy="422783"/>
              </a:xfrm>
              <a:prstGeom prst="roundRect">
                <a:avLst>
                  <a:gd name="adj" fmla="val 50000"/>
                </a:avLst>
              </a:prstGeom>
              <a:solidFill>
                <a:sysClr val="window" lastClr="FFFFFF">
                  <a:lumMod val="75000"/>
                </a:sys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ctr" defTabSz="685800" fontAlgn="base">
                  <a:spcBef>
                    <a:spcPct val="0"/>
                  </a:spcBef>
                  <a:spcAft>
                    <a:spcPct val="0"/>
                  </a:spcAft>
                  <a:defRPr/>
                </a:pPr>
                <a:r>
                  <a:rPr lang="en-US" altLang="zh-CN" sz="1050" b="1" kern="0" dirty="0">
                    <a:solidFill>
                      <a:prstClr val="black"/>
                    </a:solidFill>
                    <a:latin typeface="Calibri"/>
                    <a:ea typeface="宋体" panose="02010600030101010101" pitchFamily="2" charset="-122"/>
                  </a:rPr>
                  <a:t>KwaZulu-Natal</a:t>
                </a:r>
              </a:p>
            </p:txBody>
          </p:sp>
          <p:sp>
            <p:nvSpPr>
              <p:cNvPr id="35" name="Text Box 16"/>
              <p:cNvSpPr txBox="1">
                <a:spLocks noChangeArrowheads="1"/>
              </p:cNvSpPr>
              <p:nvPr/>
            </p:nvSpPr>
            <p:spPr bwMode="auto">
              <a:xfrm>
                <a:off x="585686" y="5942120"/>
                <a:ext cx="1704340" cy="495654"/>
              </a:xfrm>
              <a:prstGeom prst="rect">
                <a:avLst/>
              </a:prstGeom>
              <a:solidFill>
                <a:schemeClr val="accent2">
                  <a:lumMod val="40000"/>
                  <a:lumOff val="60000"/>
                </a:schemeClr>
              </a:solidFill>
              <a:ln w="12700">
                <a:noFill/>
                <a:miter lim="800000"/>
                <a:headEnd/>
                <a:tailEnd/>
              </a:ln>
            </p:spPr>
            <p:txBody>
              <a:bodyPr wrap="square">
                <a:spAutoFit/>
              </a:bodyPr>
              <a:lstStyle/>
              <a:p>
                <a:pPr algn="ctr" defTabSz="685800">
                  <a:lnSpc>
                    <a:spcPct val="114000"/>
                  </a:lnSpc>
                  <a:buClr>
                    <a:prstClr val="white">
                      <a:lumMod val="50000"/>
                    </a:prstClr>
                  </a:buClr>
                  <a:buSzPct val="50000"/>
                </a:pPr>
                <a:r>
                  <a:rPr lang="en-US" altLang="zh-CN" sz="825" b="1" kern="0" dirty="0">
                    <a:solidFill>
                      <a:prstClr val="black"/>
                    </a:solidFill>
                    <a:latin typeface="Arial Narrow"/>
                    <a:ea typeface="宋体" panose="02010600030101010101" pitchFamily="2" charset="-122"/>
                    <a:cs typeface="Calibri" pitchFamily="34" charset="0"/>
                  </a:rPr>
                  <a:t>135</a:t>
                </a:r>
                <a:r>
                  <a:rPr lang="en-US" altLang="zh-CN" sz="825" kern="0" dirty="0">
                    <a:solidFill>
                      <a:prstClr val="black"/>
                    </a:solidFill>
                    <a:latin typeface="Arial Narrow"/>
                    <a:ea typeface="宋体" panose="02010600030101010101" pitchFamily="2" charset="-122"/>
                    <a:cs typeface="Calibri" pitchFamily="34" charset="0"/>
                  </a:rPr>
                  <a:t> </a:t>
                </a:r>
                <a:r>
                  <a:rPr lang="en-US" sz="825" dirty="0">
                    <a:solidFill>
                      <a:prstClr val="black"/>
                    </a:solidFill>
                    <a:latin typeface="Arial Narrow"/>
                  </a:rPr>
                  <a:t>Capacity Building &amp; Outreach </a:t>
                </a:r>
              </a:p>
              <a:p>
                <a:pPr algn="ctr" defTabSz="685800">
                  <a:lnSpc>
                    <a:spcPct val="114000"/>
                  </a:lnSpc>
                  <a:buClr>
                    <a:prstClr val="white">
                      <a:lumMod val="50000"/>
                    </a:prstClr>
                  </a:buClr>
                  <a:buSzPct val="50000"/>
                </a:pPr>
                <a:r>
                  <a:rPr lang="en-US" sz="825" dirty="0">
                    <a:solidFill>
                      <a:prstClr val="black"/>
                    </a:solidFill>
                    <a:latin typeface="Arial Narrow"/>
                  </a:rPr>
                  <a:t>activities </a:t>
                </a:r>
                <a:endParaRPr lang="en-US" altLang="zh-CN" sz="825" kern="0" dirty="0">
                  <a:solidFill>
                    <a:prstClr val="black"/>
                  </a:solidFill>
                  <a:latin typeface="Arial Narrow"/>
                  <a:ea typeface="宋体" panose="02010600030101010101" pitchFamily="2" charset="-122"/>
                  <a:cs typeface="Calibri" pitchFamily="34" charset="0"/>
                </a:endParaRPr>
              </a:p>
            </p:txBody>
          </p:sp>
        </p:grpSp>
        <p:cxnSp>
          <p:nvCxnSpPr>
            <p:cNvPr id="19" name="肘形连接符 109"/>
            <p:cNvCxnSpPr>
              <a:stCxn id="20" idx="4"/>
              <a:endCxn id="33" idx="1"/>
            </p:cNvCxnSpPr>
            <p:nvPr/>
          </p:nvCxnSpPr>
          <p:spPr>
            <a:xfrm rot="16200000" flipH="1">
              <a:off x="5718585" y="4044742"/>
              <a:ext cx="846832" cy="639487"/>
            </a:xfrm>
            <a:prstGeom prst="bentConnector2">
              <a:avLst/>
            </a:prstGeom>
            <a:noFill/>
            <a:ln w="9525">
              <a:solidFill>
                <a:srgbClr val="C0504D"/>
              </a:solidFill>
              <a:prstDash val="sysDash"/>
              <a:miter lim="800000"/>
              <a:headEnd/>
              <a:tailEnd/>
            </a:ln>
          </p:spPr>
        </p:cxnSp>
        <p:sp>
          <p:nvSpPr>
            <p:cNvPr id="20" name="Oval 25"/>
            <p:cNvSpPr>
              <a:spLocks noChangeArrowheads="1"/>
            </p:cNvSpPr>
            <p:nvPr/>
          </p:nvSpPr>
          <p:spPr bwMode="gray">
            <a:xfrm>
              <a:off x="5767846" y="3832249"/>
              <a:ext cx="108821" cy="108821"/>
            </a:xfrm>
            <a:prstGeom prst="ellipse">
              <a:avLst/>
            </a:prstGeom>
            <a:solidFill>
              <a:srgbClr val="C0504D"/>
            </a:solidFill>
            <a:ln w="12700">
              <a:solidFill>
                <a:sysClr val="window" lastClr="FFFFFF"/>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1350" kern="0" dirty="0">
                <a:solidFill>
                  <a:sysClr val="windowText" lastClr="000000"/>
                </a:solidFill>
                <a:latin typeface="Calibri" pitchFamily="34" charset="0"/>
                <a:ea typeface="宋体" panose="02010600030101010101" pitchFamily="2" charset="-122"/>
              </a:endParaRPr>
            </a:p>
          </p:txBody>
        </p:sp>
        <p:grpSp>
          <p:nvGrpSpPr>
            <p:cNvPr id="21" name="组合 111"/>
            <p:cNvGrpSpPr/>
            <p:nvPr/>
          </p:nvGrpSpPr>
          <p:grpSpPr>
            <a:xfrm>
              <a:off x="2997172" y="5459270"/>
              <a:ext cx="3635202" cy="565951"/>
              <a:chOff x="-1525737" y="5263473"/>
              <a:chExt cx="3635202" cy="565951"/>
            </a:xfrm>
          </p:grpSpPr>
          <p:sp>
            <p:nvSpPr>
              <p:cNvPr id="30" name="圆角矩形 112"/>
              <p:cNvSpPr/>
              <p:nvPr/>
            </p:nvSpPr>
            <p:spPr>
              <a:xfrm>
                <a:off x="204560" y="5263473"/>
                <a:ext cx="1904905" cy="535552"/>
              </a:xfrm>
              <a:prstGeom prst="roundRect">
                <a:avLst>
                  <a:gd name="adj" fmla="val 11361"/>
                </a:avLst>
              </a:prstGeom>
              <a:noFill/>
              <a:ln w="9525">
                <a:solidFill>
                  <a:sysClr val="window" lastClr="FFFFFF">
                    <a:lumMod val="65000"/>
                  </a:sysClr>
                </a:solidFill>
                <a:prstDash val="sysDash"/>
                <a:miter lim="800000"/>
                <a:headEnd/>
                <a:tailEnd/>
              </a:ln>
            </p:spPr>
            <p:txBody>
              <a:bodyPr wrap="none" lIns="68554" tIns="34277" rIns="68554" bIns="34277" anchor="ctr"/>
              <a:lstStyle/>
              <a:p>
                <a:pPr defTabSz="685280">
                  <a:defRPr/>
                </a:pPr>
                <a:r>
                  <a:rPr lang="en-US" altLang="zh-CN" sz="1350" kern="0" dirty="0">
                    <a:solidFill>
                      <a:sysClr val="windowText" lastClr="000000"/>
                    </a:solidFill>
                    <a:latin typeface="Calibri" pitchFamily="34" charset="0"/>
                    <a:ea typeface="微软雅黑" pitchFamily="34" charset="-122"/>
                    <a:cs typeface="Calibri" pitchFamily="34" charset="0"/>
                  </a:rPr>
                  <a:t>          </a:t>
                </a:r>
                <a:endParaRPr lang="zh-CN" altLang="en-US" sz="1350" kern="0" dirty="0">
                  <a:solidFill>
                    <a:sysClr val="windowText" lastClr="000000"/>
                  </a:solidFill>
                  <a:latin typeface="Calibri" pitchFamily="34" charset="0"/>
                  <a:ea typeface="微软雅黑" pitchFamily="34" charset="-122"/>
                  <a:cs typeface="Calibri" pitchFamily="34" charset="0"/>
                </a:endParaRPr>
              </a:p>
            </p:txBody>
          </p:sp>
          <p:sp>
            <p:nvSpPr>
              <p:cNvPr id="31" name="圆角矩形 45"/>
              <p:cNvSpPr/>
              <p:nvPr/>
            </p:nvSpPr>
            <p:spPr>
              <a:xfrm>
                <a:off x="-1525737" y="5406641"/>
                <a:ext cx="1582020" cy="422783"/>
              </a:xfrm>
              <a:prstGeom prst="roundRect">
                <a:avLst>
                  <a:gd name="adj" fmla="val 50000"/>
                </a:avLst>
              </a:prstGeom>
              <a:solidFill>
                <a:sysClr val="window" lastClr="FFFFFF">
                  <a:lumMod val="75000"/>
                </a:sys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ctr" defTabSz="685800" fontAlgn="base">
                  <a:spcBef>
                    <a:spcPct val="0"/>
                  </a:spcBef>
                  <a:spcAft>
                    <a:spcPct val="0"/>
                  </a:spcAft>
                  <a:defRPr/>
                </a:pPr>
                <a:r>
                  <a:rPr lang="en-US" altLang="zh-CN" sz="1050" b="1" kern="0" dirty="0">
                    <a:solidFill>
                      <a:prstClr val="black"/>
                    </a:solidFill>
                    <a:latin typeface="Calibri"/>
                    <a:ea typeface="宋体" panose="02010600030101010101" pitchFamily="2" charset="-122"/>
                  </a:rPr>
                  <a:t>Eastern Cape</a:t>
                </a:r>
              </a:p>
            </p:txBody>
          </p:sp>
        </p:grpSp>
        <p:sp>
          <p:nvSpPr>
            <p:cNvPr id="23" name="Oval 25"/>
            <p:cNvSpPr>
              <a:spLocks noChangeArrowheads="1"/>
            </p:cNvSpPr>
            <p:nvPr/>
          </p:nvSpPr>
          <p:spPr bwMode="gray">
            <a:xfrm>
              <a:off x="4120523" y="4891238"/>
              <a:ext cx="108821" cy="108821"/>
            </a:xfrm>
            <a:prstGeom prst="ellipse">
              <a:avLst/>
            </a:prstGeom>
            <a:solidFill>
              <a:srgbClr val="C0504D"/>
            </a:solidFill>
            <a:ln w="12700">
              <a:solidFill>
                <a:sysClr val="window" lastClr="FFFFFF"/>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1350" kern="0" dirty="0">
                <a:solidFill>
                  <a:sysClr val="windowText" lastClr="000000"/>
                </a:solidFill>
                <a:latin typeface="Calibri" pitchFamily="34" charset="0"/>
                <a:ea typeface="宋体" panose="02010600030101010101" pitchFamily="2" charset="-122"/>
              </a:endParaRPr>
            </a:p>
          </p:txBody>
        </p:sp>
        <p:grpSp>
          <p:nvGrpSpPr>
            <p:cNvPr id="24" name="组合 117"/>
            <p:cNvGrpSpPr/>
            <p:nvPr/>
          </p:nvGrpSpPr>
          <p:grpSpPr>
            <a:xfrm>
              <a:off x="101468" y="4535379"/>
              <a:ext cx="1887547" cy="1065448"/>
              <a:chOff x="373935" y="4933925"/>
              <a:chExt cx="1887547" cy="1065448"/>
            </a:xfrm>
          </p:grpSpPr>
          <p:sp>
            <p:nvSpPr>
              <p:cNvPr id="27" name="圆角矩形 118"/>
              <p:cNvSpPr/>
              <p:nvPr/>
            </p:nvSpPr>
            <p:spPr>
              <a:xfrm>
                <a:off x="373935" y="5427780"/>
                <a:ext cx="1796019" cy="571593"/>
              </a:xfrm>
              <a:prstGeom prst="roundRect">
                <a:avLst>
                  <a:gd name="adj" fmla="val 11361"/>
                </a:avLst>
              </a:prstGeom>
              <a:noFill/>
              <a:ln w="9525">
                <a:solidFill>
                  <a:sysClr val="window" lastClr="FFFFFF">
                    <a:lumMod val="65000"/>
                  </a:sysClr>
                </a:solidFill>
                <a:prstDash val="sysDash"/>
                <a:miter lim="800000"/>
                <a:headEnd/>
                <a:tailEnd/>
              </a:ln>
            </p:spPr>
            <p:txBody>
              <a:bodyPr wrap="none" lIns="68554" tIns="34277" rIns="68554" bIns="34277" anchor="ctr"/>
              <a:lstStyle/>
              <a:p>
                <a:pPr defTabSz="685280">
                  <a:defRPr/>
                </a:pPr>
                <a:r>
                  <a:rPr lang="en-US" altLang="zh-CN" sz="1350" kern="0" dirty="0">
                    <a:solidFill>
                      <a:sysClr val="windowText" lastClr="000000"/>
                    </a:solidFill>
                    <a:latin typeface="Calibri" pitchFamily="34" charset="0"/>
                    <a:ea typeface="微软雅黑" pitchFamily="34" charset="-122"/>
                    <a:cs typeface="Calibri" pitchFamily="34" charset="0"/>
                  </a:rPr>
                  <a:t>          </a:t>
                </a:r>
                <a:endParaRPr lang="zh-CN" altLang="en-US" sz="1350" kern="0" dirty="0">
                  <a:solidFill>
                    <a:sysClr val="windowText" lastClr="000000"/>
                  </a:solidFill>
                  <a:latin typeface="Calibri" pitchFamily="34" charset="0"/>
                  <a:ea typeface="微软雅黑" pitchFamily="34" charset="-122"/>
                  <a:cs typeface="Calibri" pitchFamily="34" charset="0"/>
                </a:endParaRPr>
              </a:p>
            </p:txBody>
          </p:sp>
          <p:sp>
            <p:nvSpPr>
              <p:cNvPr id="28" name="圆角矩形 45"/>
              <p:cNvSpPr/>
              <p:nvPr/>
            </p:nvSpPr>
            <p:spPr>
              <a:xfrm>
                <a:off x="679462" y="4933925"/>
                <a:ext cx="1582020" cy="422783"/>
              </a:xfrm>
              <a:prstGeom prst="roundRect">
                <a:avLst>
                  <a:gd name="adj" fmla="val 50000"/>
                </a:avLst>
              </a:prstGeom>
              <a:solidFill>
                <a:sysClr val="window" lastClr="FFFFFF">
                  <a:lumMod val="75000"/>
                </a:sys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ctr" defTabSz="685800" fontAlgn="base">
                  <a:spcBef>
                    <a:spcPct val="0"/>
                  </a:spcBef>
                  <a:spcAft>
                    <a:spcPct val="0"/>
                  </a:spcAft>
                  <a:defRPr/>
                </a:pPr>
                <a:r>
                  <a:rPr lang="en-US" altLang="zh-CN" sz="1050" b="1" kern="0" dirty="0">
                    <a:solidFill>
                      <a:prstClr val="black"/>
                    </a:solidFill>
                    <a:latin typeface="Calibri"/>
                    <a:ea typeface="宋体" panose="02010600030101010101" pitchFamily="2" charset="-122"/>
                  </a:rPr>
                  <a:t>Western Cape</a:t>
                </a:r>
              </a:p>
            </p:txBody>
          </p:sp>
          <p:sp>
            <p:nvSpPr>
              <p:cNvPr id="29" name="Text Box 16"/>
              <p:cNvSpPr txBox="1">
                <a:spLocks noChangeArrowheads="1"/>
              </p:cNvSpPr>
              <p:nvPr/>
            </p:nvSpPr>
            <p:spPr bwMode="auto">
              <a:xfrm>
                <a:off x="493482" y="5497472"/>
                <a:ext cx="1649990" cy="495654"/>
              </a:xfrm>
              <a:prstGeom prst="rect">
                <a:avLst/>
              </a:prstGeom>
              <a:solidFill>
                <a:schemeClr val="accent2">
                  <a:lumMod val="40000"/>
                  <a:lumOff val="60000"/>
                </a:schemeClr>
              </a:solidFill>
              <a:ln w="12700">
                <a:noFill/>
                <a:miter lim="800000"/>
                <a:headEnd/>
                <a:tailEnd/>
              </a:ln>
            </p:spPr>
            <p:txBody>
              <a:bodyPr wrap="square">
                <a:spAutoFit/>
              </a:bodyPr>
              <a:lstStyle/>
              <a:p>
                <a:pPr algn="ctr" defTabSz="685800">
                  <a:lnSpc>
                    <a:spcPct val="114000"/>
                  </a:lnSpc>
                  <a:buClr>
                    <a:prstClr val="white">
                      <a:lumMod val="50000"/>
                    </a:prstClr>
                  </a:buClr>
                  <a:buSzPct val="50000"/>
                </a:pPr>
                <a:r>
                  <a:rPr lang="en-US" altLang="zh-CN" sz="825" b="1" kern="0" dirty="0">
                    <a:solidFill>
                      <a:prstClr val="black"/>
                    </a:solidFill>
                    <a:latin typeface="Arial Narrow"/>
                    <a:ea typeface="宋体" panose="02010600030101010101" pitchFamily="2" charset="-122"/>
                    <a:cs typeface="Calibri" pitchFamily="34" charset="0"/>
                  </a:rPr>
                  <a:t>63 </a:t>
                </a:r>
                <a:r>
                  <a:rPr lang="en-US" sz="825" dirty="0">
                    <a:solidFill>
                      <a:prstClr val="black"/>
                    </a:solidFill>
                    <a:latin typeface="Arial Narrow"/>
                  </a:rPr>
                  <a:t>Capacity Building &amp; Outreach </a:t>
                </a:r>
              </a:p>
              <a:p>
                <a:pPr algn="ctr" defTabSz="685800">
                  <a:lnSpc>
                    <a:spcPct val="114000"/>
                  </a:lnSpc>
                  <a:buClr>
                    <a:prstClr val="white">
                      <a:lumMod val="50000"/>
                    </a:prstClr>
                  </a:buClr>
                  <a:buSzPct val="50000"/>
                </a:pPr>
                <a:r>
                  <a:rPr lang="en-US" sz="825" dirty="0">
                    <a:solidFill>
                      <a:prstClr val="black"/>
                    </a:solidFill>
                    <a:latin typeface="Arial Narrow"/>
                  </a:rPr>
                  <a:t>activities</a:t>
                </a:r>
                <a:r>
                  <a:rPr lang="en-US" altLang="zh-CN" sz="825" kern="0" dirty="0">
                    <a:solidFill>
                      <a:prstClr val="black"/>
                    </a:solidFill>
                    <a:latin typeface="Arial Narrow"/>
                    <a:ea typeface="宋体" panose="02010600030101010101" pitchFamily="2" charset="-122"/>
                    <a:cs typeface="Calibri" pitchFamily="34" charset="0"/>
                  </a:rPr>
                  <a:t> </a:t>
                </a:r>
              </a:p>
            </p:txBody>
          </p:sp>
        </p:grpSp>
        <p:cxnSp>
          <p:nvCxnSpPr>
            <p:cNvPr id="25" name="肘形连接符 121"/>
            <p:cNvCxnSpPr>
              <a:endCxn id="27" idx="3"/>
            </p:cNvCxnSpPr>
            <p:nvPr/>
          </p:nvCxnSpPr>
          <p:spPr>
            <a:xfrm rot="10800000">
              <a:off x="1897487" y="5315032"/>
              <a:ext cx="998969" cy="140660"/>
            </a:xfrm>
            <a:prstGeom prst="bentConnector3">
              <a:avLst>
                <a:gd name="adj1" fmla="val 50000"/>
              </a:avLst>
            </a:prstGeom>
            <a:noFill/>
            <a:ln w="9525">
              <a:solidFill>
                <a:srgbClr val="C0504D"/>
              </a:solidFill>
              <a:prstDash val="sysDash"/>
              <a:miter lim="800000"/>
              <a:headEnd/>
              <a:tailEnd/>
            </a:ln>
          </p:spPr>
        </p:cxnSp>
        <p:sp>
          <p:nvSpPr>
            <p:cNvPr id="26" name="Oval 25"/>
            <p:cNvSpPr>
              <a:spLocks noChangeArrowheads="1"/>
            </p:cNvSpPr>
            <p:nvPr/>
          </p:nvSpPr>
          <p:spPr bwMode="gray">
            <a:xfrm>
              <a:off x="2949419" y="5367343"/>
              <a:ext cx="108821" cy="108821"/>
            </a:xfrm>
            <a:prstGeom prst="ellipse">
              <a:avLst/>
            </a:prstGeom>
            <a:solidFill>
              <a:srgbClr val="C0504D"/>
            </a:solidFill>
            <a:ln w="12700">
              <a:solidFill>
                <a:sysClr val="window" lastClr="FFFFFF"/>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1350" kern="0" dirty="0">
                <a:solidFill>
                  <a:sysClr val="windowText" lastClr="000000"/>
                </a:solidFill>
                <a:latin typeface="Calibri" pitchFamily="34" charset="0"/>
                <a:ea typeface="宋体" panose="02010600030101010101" pitchFamily="2" charset="-122"/>
              </a:endParaRPr>
            </a:p>
          </p:txBody>
        </p:sp>
      </p:grpSp>
      <p:sp>
        <p:nvSpPr>
          <p:cNvPr id="40" name="圆角矩形 45"/>
          <p:cNvSpPr/>
          <p:nvPr/>
        </p:nvSpPr>
        <p:spPr>
          <a:xfrm>
            <a:off x="1048842" y="3046143"/>
            <a:ext cx="1186515" cy="317087"/>
          </a:xfrm>
          <a:prstGeom prst="roundRect">
            <a:avLst>
              <a:gd name="adj" fmla="val 50000"/>
            </a:avLst>
          </a:prstGeom>
          <a:solidFill>
            <a:sysClr val="window" lastClr="FFFFFF">
              <a:lumMod val="75000"/>
            </a:sys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ctr" defTabSz="685800" fontAlgn="base">
              <a:spcBef>
                <a:spcPct val="0"/>
              </a:spcBef>
              <a:spcAft>
                <a:spcPct val="0"/>
              </a:spcAft>
              <a:defRPr/>
            </a:pPr>
            <a:r>
              <a:rPr lang="en-US" altLang="zh-CN" sz="1050" b="1" kern="0" dirty="0">
                <a:solidFill>
                  <a:prstClr val="black"/>
                </a:solidFill>
                <a:latin typeface="Calibri"/>
                <a:ea typeface="宋体" panose="02010600030101010101" pitchFamily="2" charset="-122"/>
              </a:rPr>
              <a:t>Northern Cape</a:t>
            </a:r>
          </a:p>
        </p:txBody>
      </p:sp>
      <p:sp>
        <p:nvSpPr>
          <p:cNvPr id="41" name="Text Box 16"/>
          <p:cNvSpPr txBox="1">
            <a:spLocks noChangeArrowheads="1"/>
          </p:cNvSpPr>
          <p:nvPr/>
        </p:nvSpPr>
        <p:spPr bwMode="auto">
          <a:xfrm>
            <a:off x="733372" y="3382449"/>
            <a:ext cx="1642910" cy="381771"/>
          </a:xfrm>
          <a:prstGeom prst="rect">
            <a:avLst/>
          </a:prstGeom>
          <a:solidFill>
            <a:schemeClr val="accent2">
              <a:lumMod val="40000"/>
              <a:lumOff val="60000"/>
            </a:schemeClr>
          </a:solidFill>
          <a:ln w="12700">
            <a:noFill/>
            <a:miter lim="800000"/>
            <a:headEnd/>
            <a:tailEnd/>
          </a:ln>
        </p:spPr>
        <p:txBody>
          <a:bodyPr wrap="square">
            <a:spAutoFit/>
          </a:bodyPr>
          <a:lstStyle/>
          <a:p>
            <a:pPr algn="ctr" defTabSz="685800">
              <a:lnSpc>
                <a:spcPct val="114000"/>
              </a:lnSpc>
              <a:buClr>
                <a:prstClr val="white">
                  <a:lumMod val="50000"/>
                </a:prstClr>
              </a:buClr>
              <a:buSzPct val="50000"/>
            </a:pPr>
            <a:r>
              <a:rPr lang="en-US" sz="825" b="1" dirty="0">
                <a:solidFill>
                  <a:prstClr val="black"/>
                </a:solidFill>
                <a:latin typeface="Arial Narrow"/>
                <a:ea typeface="宋体" panose="02010600030101010101" pitchFamily="2" charset="-122"/>
                <a:cs typeface="Calibri" pitchFamily="34" charset="0"/>
              </a:rPr>
              <a:t>59 </a:t>
            </a:r>
            <a:r>
              <a:rPr lang="en-US" sz="825" dirty="0">
                <a:solidFill>
                  <a:prstClr val="black"/>
                </a:solidFill>
                <a:latin typeface="Arial Narrow"/>
              </a:rPr>
              <a:t>Capacity Building &amp; Outreach activities</a:t>
            </a:r>
            <a:r>
              <a:rPr lang="en-US" altLang="zh-CN" sz="825" dirty="0">
                <a:solidFill>
                  <a:prstClr val="black"/>
                </a:solidFill>
                <a:latin typeface="Arial Narrow"/>
                <a:ea typeface="宋体" panose="02010600030101010101" pitchFamily="2" charset="-122"/>
                <a:cs typeface="Calibri" pitchFamily="34" charset="0"/>
              </a:rPr>
              <a:t> </a:t>
            </a:r>
          </a:p>
        </p:txBody>
      </p:sp>
      <p:sp>
        <p:nvSpPr>
          <p:cNvPr id="42" name="圆角矩形 45"/>
          <p:cNvSpPr/>
          <p:nvPr/>
        </p:nvSpPr>
        <p:spPr>
          <a:xfrm>
            <a:off x="4812497" y="4640989"/>
            <a:ext cx="1186515" cy="327265"/>
          </a:xfrm>
          <a:prstGeom prst="roundRect">
            <a:avLst>
              <a:gd name="adj" fmla="val 50000"/>
            </a:avLst>
          </a:prstGeom>
          <a:solidFill>
            <a:sysClr val="window" lastClr="FFFFFF">
              <a:lumMod val="75000"/>
            </a:sys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ctr" defTabSz="685800" fontAlgn="base">
              <a:spcBef>
                <a:spcPct val="0"/>
              </a:spcBef>
              <a:spcAft>
                <a:spcPct val="0"/>
              </a:spcAft>
              <a:defRPr/>
            </a:pPr>
            <a:r>
              <a:rPr lang="en-US" altLang="zh-CN" sz="1050" b="1" kern="0" dirty="0">
                <a:solidFill>
                  <a:prstClr val="black"/>
                </a:solidFill>
                <a:latin typeface="Calibri"/>
                <a:ea typeface="宋体" panose="02010600030101010101" pitchFamily="2" charset="-122"/>
              </a:rPr>
              <a:t>Free State</a:t>
            </a:r>
          </a:p>
        </p:txBody>
      </p:sp>
      <p:sp>
        <p:nvSpPr>
          <p:cNvPr id="44" name="Text Box 16"/>
          <p:cNvSpPr txBox="1">
            <a:spLocks noChangeArrowheads="1"/>
          </p:cNvSpPr>
          <p:nvPr/>
        </p:nvSpPr>
        <p:spPr bwMode="auto">
          <a:xfrm>
            <a:off x="5033453" y="4986466"/>
            <a:ext cx="1701246" cy="381771"/>
          </a:xfrm>
          <a:prstGeom prst="rect">
            <a:avLst/>
          </a:prstGeom>
          <a:solidFill>
            <a:schemeClr val="accent2">
              <a:lumMod val="40000"/>
              <a:lumOff val="60000"/>
            </a:schemeClr>
          </a:solidFill>
          <a:ln w="12700">
            <a:noFill/>
            <a:miter lim="800000"/>
            <a:headEnd/>
            <a:tailEnd/>
          </a:ln>
        </p:spPr>
        <p:txBody>
          <a:bodyPr wrap="square">
            <a:spAutoFit/>
          </a:bodyPr>
          <a:lstStyle/>
          <a:p>
            <a:pPr algn="ctr" defTabSz="685800">
              <a:lnSpc>
                <a:spcPct val="114000"/>
              </a:lnSpc>
              <a:buClr>
                <a:prstClr val="white">
                  <a:lumMod val="50000"/>
                </a:prstClr>
              </a:buClr>
              <a:buSzPct val="50000"/>
            </a:pPr>
            <a:r>
              <a:rPr lang="en-US" altLang="zh-CN" sz="825" b="1" kern="0" dirty="0">
                <a:solidFill>
                  <a:prstClr val="black"/>
                </a:solidFill>
                <a:latin typeface="Arial Narrow"/>
                <a:ea typeface="宋体" panose="02010600030101010101" pitchFamily="2" charset="-122"/>
                <a:cs typeface="Calibri" pitchFamily="34" charset="0"/>
              </a:rPr>
              <a:t>70</a:t>
            </a:r>
            <a:r>
              <a:rPr lang="en-US" altLang="zh-CN" sz="825" kern="0" dirty="0">
                <a:solidFill>
                  <a:prstClr val="black"/>
                </a:solidFill>
                <a:latin typeface="Arial Narrow"/>
                <a:ea typeface="宋体" panose="02010600030101010101" pitchFamily="2" charset="-122"/>
                <a:cs typeface="Calibri" pitchFamily="34" charset="0"/>
              </a:rPr>
              <a:t> </a:t>
            </a:r>
            <a:r>
              <a:rPr lang="en-US" sz="825" dirty="0">
                <a:solidFill>
                  <a:prstClr val="black"/>
                </a:solidFill>
                <a:latin typeface="Arial Narrow"/>
              </a:rPr>
              <a:t>Capacity Building &amp; Outreach </a:t>
            </a:r>
          </a:p>
          <a:p>
            <a:pPr algn="ctr" defTabSz="685800">
              <a:lnSpc>
                <a:spcPct val="114000"/>
              </a:lnSpc>
              <a:buClr>
                <a:prstClr val="white">
                  <a:lumMod val="50000"/>
                </a:prstClr>
              </a:buClr>
              <a:buSzPct val="50000"/>
            </a:pPr>
            <a:r>
              <a:rPr lang="en-US" sz="825" dirty="0">
                <a:solidFill>
                  <a:prstClr val="black"/>
                </a:solidFill>
                <a:latin typeface="Arial Narrow"/>
              </a:rPr>
              <a:t>activities </a:t>
            </a:r>
            <a:endParaRPr lang="en-US" altLang="zh-CN" sz="825" kern="0" dirty="0">
              <a:solidFill>
                <a:prstClr val="black"/>
              </a:solidFill>
              <a:latin typeface="Arial Narrow"/>
              <a:ea typeface="宋体" panose="02010600030101010101" pitchFamily="2" charset="-122"/>
              <a:cs typeface="Calibri" pitchFamily="34" charset="0"/>
            </a:endParaRPr>
          </a:p>
        </p:txBody>
      </p:sp>
      <p:cxnSp>
        <p:nvCxnSpPr>
          <p:cNvPr id="45" name="肘形连接符 115"/>
          <p:cNvCxnSpPr/>
          <p:nvPr/>
        </p:nvCxnSpPr>
        <p:spPr>
          <a:xfrm rot="16200000" flipH="1">
            <a:off x="3856566" y="4772516"/>
            <a:ext cx="623493" cy="52926"/>
          </a:xfrm>
          <a:prstGeom prst="bentConnector3">
            <a:avLst>
              <a:gd name="adj1" fmla="val 50000"/>
            </a:avLst>
          </a:prstGeom>
          <a:noFill/>
          <a:ln w="9525">
            <a:solidFill>
              <a:srgbClr val="C0504D"/>
            </a:solidFill>
            <a:prstDash val="sysDash"/>
            <a:miter lim="800000"/>
            <a:headEnd/>
            <a:tailEnd/>
          </a:ln>
        </p:spPr>
      </p:cxnSp>
      <p:cxnSp>
        <p:nvCxnSpPr>
          <p:cNvPr id="46" name="肘形连接符 121"/>
          <p:cNvCxnSpPr/>
          <p:nvPr/>
        </p:nvCxnSpPr>
        <p:spPr>
          <a:xfrm rot="10800000">
            <a:off x="2476288" y="3664005"/>
            <a:ext cx="881066" cy="14561"/>
          </a:xfrm>
          <a:prstGeom prst="bentConnector3">
            <a:avLst>
              <a:gd name="adj1" fmla="val 50000"/>
            </a:avLst>
          </a:prstGeom>
          <a:noFill/>
          <a:ln w="9525">
            <a:solidFill>
              <a:srgbClr val="C0504D"/>
            </a:solidFill>
            <a:prstDash val="sysDash"/>
            <a:miter lim="800000"/>
            <a:headEnd/>
            <a:tailEnd/>
          </a:ln>
        </p:spPr>
      </p:cxnSp>
      <p:sp>
        <p:nvSpPr>
          <p:cNvPr id="82" name="Oval 81"/>
          <p:cNvSpPr>
            <a:spLocks noChangeArrowheads="1"/>
          </p:cNvSpPr>
          <p:nvPr/>
        </p:nvSpPr>
        <p:spPr bwMode="gray">
          <a:xfrm>
            <a:off x="3361469" y="3645089"/>
            <a:ext cx="87225" cy="85038"/>
          </a:xfrm>
          <a:prstGeom prst="ellipse">
            <a:avLst/>
          </a:prstGeom>
          <a:solidFill>
            <a:srgbClr val="C0504D"/>
          </a:solidFill>
          <a:ln w="12700">
            <a:solidFill>
              <a:sysClr val="window" lastClr="FFFFFF"/>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1350" kern="0" dirty="0">
              <a:solidFill>
                <a:sysClr val="windowText" lastClr="000000"/>
              </a:solidFill>
              <a:latin typeface="Calibri" pitchFamily="34" charset="0"/>
              <a:ea typeface="宋体" panose="02010600030101010101" pitchFamily="2" charset="-122"/>
            </a:endParaRPr>
          </a:p>
        </p:txBody>
      </p:sp>
      <p:sp>
        <p:nvSpPr>
          <p:cNvPr id="84" name="Oval 83"/>
          <p:cNvSpPr>
            <a:spLocks noChangeArrowheads="1"/>
          </p:cNvSpPr>
          <p:nvPr/>
        </p:nvSpPr>
        <p:spPr bwMode="gray">
          <a:xfrm>
            <a:off x="4890767" y="3467312"/>
            <a:ext cx="87225" cy="85038"/>
          </a:xfrm>
          <a:prstGeom prst="ellipse">
            <a:avLst/>
          </a:prstGeom>
          <a:solidFill>
            <a:srgbClr val="C0504D"/>
          </a:solidFill>
          <a:ln w="12700">
            <a:solidFill>
              <a:sysClr val="window" lastClr="FFFFFF"/>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1350" kern="0" dirty="0">
              <a:solidFill>
                <a:sysClr val="windowText" lastClr="000000"/>
              </a:solidFill>
              <a:latin typeface="Calibri" pitchFamily="34" charset="0"/>
              <a:ea typeface="宋体" panose="02010600030101010101" pitchFamily="2" charset="-122"/>
            </a:endParaRPr>
          </a:p>
        </p:txBody>
      </p:sp>
      <p:cxnSp>
        <p:nvCxnSpPr>
          <p:cNvPr id="87" name="肘形连接符 115"/>
          <p:cNvCxnSpPr/>
          <p:nvPr/>
        </p:nvCxnSpPr>
        <p:spPr>
          <a:xfrm rot="16200000" flipH="1">
            <a:off x="4480432" y="3974696"/>
            <a:ext cx="1119665" cy="212922"/>
          </a:xfrm>
          <a:prstGeom prst="bentConnector3">
            <a:avLst>
              <a:gd name="adj1" fmla="val 50000"/>
            </a:avLst>
          </a:prstGeom>
          <a:noFill/>
          <a:ln w="9525">
            <a:solidFill>
              <a:srgbClr val="C0504D"/>
            </a:solidFill>
            <a:prstDash val="sysDash"/>
            <a:miter lim="800000"/>
            <a:headEnd/>
            <a:tailEnd/>
          </a:ln>
        </p:spPr>
      </p:cxnSp>
      <p:sp>
        <p:nvSpPr>
          <p:cNvPr id="89" name="圆角矩形 45"/>
          <p:cNvSpPr/>
          <p:nvPr/>
        </p:nvSpPr>
        <p:spPr>
          <a:xfrm>
            <a:off x="1636421" y="2118763"/>
            <a:ext cx="1268061" cy="330383"/>
          </a:xfrm>
          <a:prstGeom prst="roundRect">
            <a:avLst>
              <a:gd name="adj" fmla="val 50000"/>
            </a:avLst>
          </a:prstGeom>
          <a:solidFill>
            <a:sysClr val="window" lastClr="FFFFFF">
              <a:lumMod val="75000"/>
            </a:sys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ctr" defTabSz="685800" fontAlgn="base">
              <a:spcBef>
                <a:spcPct val="0"/>
              </a:spcBef>
              <a:spcAft>
                <a:spcPct val="0"/>
              </a:spcAft>
              <a:defRPr/>
            </a:pPr>
            <a:r>
              <a:rPr lang="en-US" altLang="zh-CN" sz="1050" b="1" kern="0" dirty="0">
                <a:solidFill>
                  <a:prstClr val="black"/>
                </a:solidFill>
                <a:latin typeface="Calibri"/>
                <a:ea typeface="宋体" panose="02010600030101010101" pitchFamily="2" charset="-122"/>
              </a:rPr>
              <a:t>North West</a:t>
            </a:r>
          </a:p>
        </p:txBody>
      </p:sp>
      <p:cxnSp>
        <p:nvCxnSpPr>
          <p:cNvPr id="92" name="肘形连接符 121"/>
          <p:cNvCxnSpPr>
            <a:endCxn id="99" idx="3"/>
          </p:cNvCxnSpPr>
          <p:nvPr/>
        </p:nvCxnSpPr>
        <p:spPr>
          <a:xfrm rot="10800000">
            <a:off x="3013966" y="2635342"/>
            <a:ext cx="1154580" cy="488282"/>
          </a:xfrm>
          <a:prstGeom prst="bentConnector3">
            <a:avLst>
              <a:gd name="adj1" fmla="val 50000"/>
            </a:avLst>
          </a:prstGeom>
          <a:noFill/>
          <a:ln w="9525">
            <a:solidFill>
              <a:srgbClr val="C0504D"/>
            </a:solidFill>
            <a:prstDash val="sysDash"/>
            <a:miter lim="800000"/>
            <a:headEnd/>
            <a:tailEnd/>
          </a:ln>
        </p:spPr>
      </p:cxnSp>
      <p:sp>
        <p:nvSpPr>
          <p:cNvPr id="98" name="圆角矩形 118"/>
          <p:cNvSpPr/>
          <p:nvPr/>
        </p:nvSpPr>
        <p:spPr>
          <a:xfrm>
            <a:off x="757451" y="3378317"/>
            <a:ext cx="1718838" cy="390909"/>
          </a:xfrm>
          <a:prstGeom prst="roundRect">
            <a:avLst>
              <a:gd name="adj" fmla="val 11361"/>
            </a:avLst>
          </a:prstGeom>
          <a:noFill/>
          <a:ln w="9525">
            <a:solidFill>
              <a:sysClr val="window" lastClr="FFFFFF">
                <a:lumMod val="65000"/>
              </a:sysClr>
            </a:solidFill>
            <a:prstDash val="sysDash"/>
            <a:miter lim="800000"/>
            <a:headEnd/>
            <a:tailEnd/>
          </a:ln>
        </p:spPr>
        <p:txBody>
          <a:bodyPr wrap="none" lIns="68554" tIns="34277" rIns="68554" bIns="34277" anchor="ctr"/>
          <a:lstStyle/>
          <a:p>
            <a:pPr defTabSz="685280">
              <a:defRPr/>
            </a:pPr>
            <a:r>
              <a:rPr lang="en-US" altLang="zh-CN" sz="1350" kern="0" dirty="0">
                <a:solidFill>
                  <a:sysClr val="windowText" lastClr="000000"/>
                </a:solidFill>
                <a:latin typeface="Calibri" pitchFamily="34" charset="0"/>
                <a:ea typeface="微软雅黑" pitchFamily="34" charset="-122"/>
                <a:cs typeface="Calibri" pitchFamily="34" charset="0"/>
              </a:rPr>
              <a:t>      </a:t>
            </a:r>
            <a:endParaRPr lang="zh-CN" altLang="en-US" sz="1350" kern="0" dirty="0">
              <a:solidFill>
                <a:sysClr val="windowText" lastClr="000000"/>
              </a:solidFill>
              <a:latin typeface="Calibri" pitchFamily="34" charset="0"/>
              <a:ea typeface="微软雅黑" pitchFamily="34" charset="-122"/>
              <a:cs typeface="Calibri" pitchFamily="34" charset="0"/>
            </a:endParaRPr>
          </a:p>
        </p:txBody>
      </p:sp>
      <p:sp>
        <p:nvSpPr>
          <p:cNvPr id="99" name="圆角矩形 118"/>
          <p:cNvSpPr/>
          <p:nvPr/>
        </p:nvSpPr>
        <p:spPr>
          <a:xfrm>
            <a:off x="1311464" y="2400354"/>
            <a:ext cx="1702502" cy="469974"/>
          </a:xfrm>
          <a:prstGeom prst="roundRect">
            <a:avLst>
              <a:gd name="adj" fmla="val 11361"/>
            </a:avLst>
          </a:prstGeom>
          <a:noFill/>
          <a:ln w="9525">
            <a:solidFill>
              <a:sysClr val="window" lastClr="FFFFFF">
                <a:lumMod val="65000"/>
              </a:sysClr>
            </a:solidFill>
            <a:prstDash val="sysDash"/>
            <a:miter lim="800000"/>
            <a:headEnd/>
            <a:tailEnd/>
          </a:ln>
        </p:spPr>
        <p:txBody>
          <a:bodyPr wrap="none" lIns="68554" tIns="34277" rIns="68554" bIns="34277" anchor="ctr"/>
          <a:lstStyle/>
          <a:p>
            <a:pPr defTabSz="685280">
              <a:defRPr/>
            </a:pPr>
            <a:r>
              <a:rPr lang="en-US" altLang="zh-CN" sz="1350" kern="0" dirty="0">
                <a:solidFill>
                  <a:sysClr val="windowText" lastClr="000000"/>
                </a:solidFill>
                <a:latin typeface="Calibri" pitchFamily="34" charset="0"/>
                <a:ea typeface="微软雅黑" pitchFamily="34" charset="-122"/>
                <a:cs typeface="Calibri" pitchFamily="34" charset="0"/>
              </a:rPr>
              <a:t>          </a:t>
            </a:r>
            <a:endParaRPr lang="zh-CN" altLang="en-US" sz="1350" kern="0" dirty="0">
              <a:solidFill>
                <a:sysClr val="windowText" lastClr="000000"/>
              </a:solidFill>
              <a:latin typeface="Calibri" pitchFamily="34" charset="0"/>
              <a:ea typeface="微软雅黑" pitchFamily="34" charset="-122"/>
              <a:cs typeface="Calibri" pitchFamily="34" charset="0"/>
            </a:endParaRPr>
          </a:p>
        </p:txBody>
      </p:sp>
      <p:sp>
        <p:nvSpPr>
          <p:cNvPr id="101" name="Oval 100"/>
          <p:cNvSpPr>
            <a:spLocks noChangeArrowheads="1"/>
          </p:cNvSpPr>
          <p:nvPr/>
        </p:nvSpPr>
        <p:spPr bwMode="gray">
          <a:xfrm>
            <a:off x="4161160" y="3119648"/>
            <a:ext cx="87225" cy="85038"/>
          </a:xfrm>
          <a:prstGeom prst="ellipse">
            <a:avLst/>
          </a:prstGeom>
          <a:solidFill>
            <a:srgbClr val="C0504D"/>
          </a:solidFill>
          <a:ln w="12700">
            <a:solidFill>
              <a:sysClr val="window" lastClr="FFFFFF"/>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1350" kern="0" dirty="0">
              <a:solidFill>
                <a:sysClr val="windowText" lastClr="000000"/>
              </a:solidFill>
              <a:latin typeface="Calibri" pitchFamily="34" charset="0"/>
              <a:ea typeface="宋体" panose="02010600030101010101" pitchFamily="2" charset="-122"/>
            </a:endParaRPr>
          </a:p>
        </p:txBody>
      </p:sp>
      <p:sp>
        <p:nvSpPr>
          <p:cNvPr id="102" name="圆角矩形 45"/>
          <p:cNvSpPr/>
          <p:nvPr/>
        </p:nvSpPr>
        <p:spPr>
          <a:xfrm>
            <a:off x="3163248" y="1884749"/>
            <a:ext cx="1268061" cy="330383"/>
          </a:xfrm>
          <a:prstGeom prst="roundRect">
            <a:avLst>
              <a:gd name="adj" fmla="val 50000"/>
            </a:avLst>
          </a:prstGeom>
          <a:solidFill>
            <a:sysClr val="window" lastClr="FFFFFF">
              <a:lumMod val="75000"/>
            </a:sys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ctr" defTabSz="685800" fontAlgn="base">
              <a:spcBef>
                <a:spcPct val="0"/>
              </a:spcBef>
              <a:spcAft>
                <a:spcPct val="0"/>
              </a:spcAft>
              <a:defRPr/>
            </a:pPr>
            <a:r>
              <a:rPr lang="en-US" altLang="zh-CN" sz="1050" b="1" kern="0" dirty="0">
                <a:solidFill>
                  <a:prstClr val="black"/>
                </a:solidFill>
                <a:latin typeface="Calibri"/>
                <a:ea typeface="宋体" panose="02010600030101010101" pitchFamily="2" charset="-122"/>
              </a:rPr>
              <a:t>Limpopo</a:t>
            </a:r>
          </a:p>
        </p:txBody>
      </p:sp>
      <p:sp>
        <p:nvSpPr>
          <p:cNvPr id="103" name="圆角矩形 118"/>
          <p:cNvSpPr/>
          <p:nvPr/>
        </p:nvSpPr>
        <p:spPr>
          <a:xfrm>
            <a:off x="3075318" y="2215132"/>
            <a:ext cx="1620593" cy="409707"/>
          </a:xfrm>
          <a:prstGeom prst="roundRect">
            <a:avLst>
              <a:gd name="adj" fmla="val 11361"/>
            </a:avLst>
          </a:prstGeom>
          <a:noFill/>
          <a:ln w="9525">
            <a:solidFill>
              <a:sysClr val="window" lastClr="FFFFFF">
                <a:lumMod val="65000"/>
              </a:sysClr>
            </a:solidFill>
            <a:prstDash val="sysDash"/>
            <a:miter lim="800000"/>
            <a:headEnd/>
            <a:tailEnd/>
          </a:ln>
        </p:spPr>
        <p:txBody>
          <a:bodyPr wrap="none" lIns="68554" tIns="34277" rIns="68554" bIns="34277" anchor="ctr"/>
          <a:lstStyle/>
          <a:p>
            <a:pPr defTabSz="685280">
              <a:defRPr/>
            </a:pPr>
            <a:r>
              <a:rPr lang="en-US" altLang="zh-CN" sz="1350" kern="0" dirty="0">
                <a:solidFill>
                  <a:sysClr val="windowText" lastClr="000000"/>
                </a:solidFill>
                <a:latin typeface="Calibri" pitchFamily="34" charset="0"/>
                <a:ea typeface="微软雅黑" pitchFamily="34" charset="-122"/>
                <a:cs typeface="Calibri" pitchFamily="34" charset="0"/>
              </a:rPr>
              <a:t>          </a:t>
            </a:r>
            <a:endParaRPr lang="zh-CN" altLang="en-US" sz="1350" kern="0" dirty="0">
              <a:solidFill>
                <a:sysClr val="windowText" lastClr="000000"/>
              </a:solidFill>
              <a:latin typeface="Calibri" pitchFamily="34" charset="0"/>
              <a:ea typeface="微软雅黑" pitchFamily="34" charset="-122"/>
              <a:cs typeface="Calibri" pitchFamily="34" charset="0"/>
            </a:endParaRPr>
          </a:p>
        </p:txBody>
      </p:sp>
      <p:sp>
        <p:nvSpPr>
          <p:cNvPr id="104" name="Text Box 16"/>
          <p:cNvSpPr txBox="1">
            <a:spLocks noChangeArrowheads="1"/>
          </p:cNvSpPr>
          <p:nvPr/>
        </p:nvSpPr>
        <p:spPr bwMode="auto">
          <a:xfrm>
            <a:off x="3142771" y="2245674"/>
            <a:ext cx="1423460" cy="381771"/>
          </a:xfrm>
          <a:prstGeom prst="rect">
            <a:avLst/>
          </a:prstGeom>
          <a:solidFill>
            <a:schemeClr val="accent2">
              <a:lumMod val="40000"/>
              <a:lumOff val="60000"/>
            </a:schemeClr>
          </a:solidFill>
          <a:ln w="12700">
            <a:noFill/>
            <a:miter lim="800000"/>
            <a:headEnd/>
            <a:tailEnd/>
          </a:ln>
        </p:spPr>
        <p:txBody>
          <a:bodyPr wrap="square">
            <a:spAutoFit/>
          </a:bodyPr>
          <a:lstStyle/>
          <a:p>
            <a:pPr algn="ctr" defTabSz="685800">
              <a:lnSpc>
                <a:spcPct val="114000"/>
              </a:lnSpc>
              <a:buClr>
                <a:prstClr val="white">
                  <a:lumMod val="50000"/>
                </a:prstClr>
              </a:buClr>
              <a:buSzPct val="50000"/>
            </a:pPr>
            <a:r>
              <a:rPr lang="en-US" sz="825" b="1" kern="0" dirty="0">
                <a:solidFill>
                  <a:prstClr val="black"/>
                </a:solidFill>
                <a:latin typeface="Arial Narrow"/>
                <a:ea typeface="宋体" panose="02010600030101010101" pitchFamily="2" charset="-122"/>
              </a:rPr>
              <a:t>63 </a:t>
            </a:r>
            <a:r>
              <a:rPr lang="en-US" sz="825" dirty="0">
                <a:solidFill>
                  <a:prstClr val="black"/>
                </a:solidFill>
                <a:latin typeface="Arial Narrow"/>
              </a:rPr>
              <a:t>Capacity Building &amp; Outreach activities </a:t>
            </a:r>
            <a:endParaRPr lang="en-US" altLang="zh-CN" sz="825" kern="0" dirty="0">
              <a:solidFill>
                <a:prstClr val="black"/>
              </a:solidFill>
              <a:latin typeface="Arial Narrow"/>
              <a:ea typeface="宋体" panose="02010600030101010101" pitchFamily="2" charset="-122"/>
              <a:cs typeface="Calibri" pitchFamily="34" charset="0"/>
            </a:endParaRPr>
          </a:p>
        </p:txBody>
      </p:sp>
      <p:cxnSp>
        <p:nvCxnSpPr>
          <p:cNvPr id="106" name="肘形连接符 121"/>
          <p:cNvCxnSpPr/>
          <p:nvPr/>
        </p:nvCxnSpPr>
        <p:spPr>
          <a:xfrm rot="10800000">
            <a:off x="4509821" y="2371173"/>
            <a:ext cx="708990" cy="3892"/>
          </a:xfrm>
          <a:prstGeom prst="bentConnector3">
            <a:avLst>
              <a:gd name="adj1" fmla="val 50000"/>
            </a:avLst>
          </a:prstGeom>
          <a:noFill/>
          <a:ln w="9525">
            <a:solidFill>
              <a:srgbClr val="C0504D"/>
            </a:solidFill>
            <a:prstDash val="sysDash"/>
            <a:miter lim="800000"/>
            <a:headEnd/>
            <a:tailEnd/>
          </a:ln>
        </p:spPr>
      </p:cxnSp>
      <p:sp>
        <p:nvSpPr>
          <p:cNvPr id="107" name="Oval 106"/>
          <p:cNvSpPr>
            <a:spLocks noChangeArrowheads="1"/>
          </p:cNvSpPr>
          <p:nvPr/>
        </p:nvSpPr>
        <p:spPr bwMode="gray">
          <a:xfrm>
            <a:off x="5161003" y="2325351"/>
            <a:ext cx="87225" cy="85038"/>
          </a:xfrm>
          <a:prstGeom prst="ellipse">
            <a:avLst/>
          </a:prstGeom>
          <a:solidFill>
            <a:srgbClr val="C0504D"/>
          </a:solidFill>
          <a:ln w="12700">
            <a:solidFill>
              <a:sysClr val="window" lastClr="FFFFFF"/>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1350" kern="0" dirty="0">
              <a:solidFill>
                <a:sysClr val="windowText" lastClr="000000"/>
              </a:solidFill>
              <a:latin typeface="Calibri" pitchFamily="34" charset="0"/>
              <a:ea typeface="宋体" panose="02010600030101010101" pitchFamily="2" charset="-122"/>
            </a:endParaRPr>
          </a:p>
        </p:txBody>
      </p:sp>
      <p:sp>
        <p:nvSpPr>
          <p:cNvPr id="108" name="Rectangle 107"/>
          <p:cNvSpPr/>
          <p:nvPr/>
        </p:nvSpPr>
        <p:spPr>
          <a:xfrm>
            <a:off x="1429617" y="2514607"/>
            <a:ext cx="1492757" cy="346249"/>
          </a:xfrm>
          <a:prstGeom prst="rect">
            <a:avLst/>
          </a:prstGeom>
          <a:solidFill>
            <a:schemeClr val="accent2">
              <a:lumMod val="40000"/>
              <a:lumOff val="60000"/>
            </a:schemeClr>
          </a:solidFill>
        </p:spPr>
        <p:txBody>
          <a:bodyPr wrap="square">
            <a:spAutoFit/>
          </a:bodyPr>
          <a:lstStyle/>
          <a:p>
            <a:pPr algn="ctr" defTabSz="685800" eaLnBrk="0" fontAlgn="base" hangingPunct="0">
              <a:spcBef>
                <a:spcPct val="0"/>
              </a:spcBef>
              <a:spcAft>
                <a:spcPct val="0"/>
              </a:spcAft>
              <a:defRPr/>
            </a:pPr>
            <a:r>
              <a:rPr lang="en-US" sz="825" b="1" dirty="0">
                <a:solidFill>
                  <a:prstClr val="black"/>
                </a:solidFill>
                <a:latin typeface="Arial Narrow"/>
              </a:rPr>
              <a:t>179 </a:t>
            </a:r>
            <a:r>
              <a:rPr lang="en-US" sz="825" dirty="0">
                <a:solidFill>
                  <a:prstClr val="black"/>
                </a:solidFill>
                <a:latin typeface="Arial Narrow"/>
              </a:rPr>
              <a:t>Capacity Building &amp; Outreach activities  </a:t>
            </a:r>
          </a:p>
        </p:txBody>
      </p:sp>
      <p:sp>
        <p:nvSpPr>
          <p:cNvPr id="115" name="圆角矩形 118"/>
          <p:cNvSpPr/>
          <p:nvPr/>
        </p:nvSpPr>
        <p:spPr>
          <a:xfrm>
            <a:off x="2884776" y="5348538"/>
            <a:ext cx="1625045" cy="351186"/>
          </a:xfrm>
          <a:prstGeom prst="roundRect">
            <a:avLst>
              <a:gd name="adj" fmla="val 11361"/>
            </a:avLst>
          </a:prstGeom>
          <a:solidFill>
            <a:schemeClr val="accent2">
              <a:lumMod val="40000"/>
              <a:lumOff val="60000"/>
            </a:schemeClr>
          </a:solidFill>
          <a:ln w="9525">
            <a:solidFill>
              <a:sysClr val="window" lastClr="FFFFFF">
                <a:lumMod val="65000"/>
              </a:sysClr>
            </a:solidFill>
            <a:prstDash val="sysDash"/>
            <a:miter lim="800000"/>
            <a:headEnd/>
            <a:tailEnd/>
          </a:ln>
        </p:spPr>
        <p:txBody>
          <a:bodyPr wrap="none" lIns="68554" tIns="34277" rIns="68554" bIns="34277" anchor="ctr"/>
          <a:lstStyle/>
          <a:p>
            <a:pPr algn="ctr" defTabSz="685800">
              <a:lnSpc>
                <a:spcPct val="114000"/>
              </a:lnSpc>
              <a:buClr>
                <a:prstClr val="white">
                  <a:lumMod val="50000"/>
                </a:prstClr>
              </a:buClr>
              <a:buSzPct val="50000"/>
            </a:pPr>
            <a:r>
              <a:rPr lang="en-US" altLang="zh-CN" sz="1350" b="1" kern="0" dirty="0">
                <a:solidFill>
                  <a:sysClr val="windowText" lastClr="000000"/>
                </a:solidFill>
                <a:latin typeface="Calibri" pitchFamily="34" charset="0"/>
                <a:ea typeface="微软雅黑" pitchFamily="34" charset="-122"/>
                <a:cs typeface="Calibri" pitchFamily="34" charset="0"/>
              </a:rPr>
              <a:t> </a:t>
            </a:r>
          </a:p>
          <a:p>
            <a:pPr algn="ctr" defTabSz="685800">
              <a:lnSpc>
                <a:spcPct val="114000"/>
              </a:lnSpc>
              <a:buClr>
                <a:prstClr val="white">
                  <a:lumMod val="50000"/>
                </a:prstClr>
              </a:buClr>
              <a:buSzPct val="50000"/>
            </a:pPr>
            <a:r>
              <a:rPr lang="en-US" sz="825" b="1" kern="0" dirty="0">
                <a:solidFill>
                  <a:sysClr val="windowText" lastClr="000000"/>
                </a:solidFill>
                <a:latin typeface="Arial Narrow"/>
                <a:ea typeface="微软雅黑" pitchFamily="34" charset="-122"/>
                <a:cs typeface="Calibri" pitchFamily="34" charset="0"/>
              </a:rPr>
              <a:t>126 </a:t>
            </a:r>
            <a:r>
              <a:rPr lang="en-US" sz="825" dirty="0">
                <a:solidFill>
                  <a:prstClr val="black"/>
                </a:solidFill>
                <a:latin typeface="Arial Narrow"/>
              </a:rPr>
              <a:t>Capacity Building &amp; Outreach </a:t>
            </a:r>
          </a:p>
          <a:p>
            <a:pPr algn="ctr" defTabSz="685800">
              <a:lnSpc>
                <a:spcPct val="114000"/>
              </a:lnSpc>
              <a:buClr>
                <a:prstClr val="white">
                  <a:lumMod val="50000"/>
                </a:prstClr>
              </a:buClr>
              <a:buSzPct val="50000"/>
            </a:pPr>
            <a:r>
              <a:rPr lang="en-US" sz="825" dirty="0">
                <a:solidFill>
                  <a:prstClr val="black"/>
                </a:solidFill>
                <a:latin typeface="Arial Narrow"/>
              </a:rPr>
              <a:t>activities </a:t>
            </a:r>
            <a:endParaRPr lang="en-US" altLang="zh-CN" sz="825" kern="0" dirty="0">
              <a:solidFill>
                <a:prstClr val="black"/>
              </a:solidFill>
              <a:latin typeface="Arial Narrow"/>
              <a:ea typeface="宋体" panose="02010600030101010101" pitchFamily="2" charset="-122"/>
              <a:cs typeface="Calibri" pitchFamily="34" charset="0"/>
            </a:endParaRPr>
          </a:p>
          <a:p>
            <a:pPr defTabSz="685280">
              <a:defRPr/>
            </a:pPr>
            <a:r>
              <a:rPr lang="en-US" altLang="zh-CN" sz="1350" b="1" kern="0" dirty="0">
                <a:solidFill>
                  <a:sysClr val="windowText" lastClr="000000"/>
                </a:solidFill>
                <a:latin typeface="Calibri" pitchFamily="34" charset="0"/>
                <a:ea typeface="微软雅黑" pitchFamily="34" charset="-122"/>
                <a:cs typeface="Calibri" pitchFamily="34" charset="0"/>
              </a:rPr>
              <a:t> </a:t>
            </a:r>
            <a:endParaRPr lang="zh-CN" altLang="en-US" sz="1350" b="1" kern="0" dirty="0">
              <a:solidFill>
                <a:sysClr val="windowText" lastClr="000000"/>
              </a:solidFill>
              <a:latin typeface="Calibri" pitchFamily="34" charset="0"/>
              <a:ea typeface="微软雅黑" pitchFamily="34" charset="-122"/>
              <a:cs typeface="Calibri" pitchFamily="34" charset="0"/>
            </a:endParaRPr>
          </a:p>
        </p:txBody>
      </p:sp>
      <p:sp>
        <p:nvSpPr>
          <p:cNvPr id="130" name="圆角矩形 45"/>
          <p:cNvSpPr/>
          <p:nvPr/>
        </p:nvSpPr>
        <p:spPr>
          <a:xfrm>
            <a:off x="6264374" y="2847808"/>
            <a:ext cx="1276697" cy="323099"/>
          </a:xfrm>
          <a:prstGeom prst="roundRect">
            <a:avLst>
              <a:gd name="adj" fmla="val 50000"/>
            </a:avLst>
          </a:prstGeom>
          <a:solidFill>
            <a:sysClr val="window" lastClr="FFFFFF">
              <a:lumMod val="75000"/>
            </a:sys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ctr" defTabSz="685800" fontAlgn="base">
              <a:spcBef>
                <a:spcPct val="0"/>
              </a:spcBef>
              <a:spcAft>
                <a:spcPct val="0"/>
              </a:spcAft>
              <a:defRPr/>
            </a:pPr>
            <a:r>
              <a:rPr lang="en-US" altLang="zh-CN" sz="1050" b="1" kern="0" dirty="0">
                <a:solidFill>
                  <a:prstClr val="black"/>
                </a:solidFill>
                <a:latin typeface="Calibri"/>
                <a:ea typeface="宋体" panose="02010600030101010101" pitchFamily="2" charset="-122"/>
              </a:rPr>
              <a:t>Mpumalanga</a:t>
            </a:r>
          </a:p>
        </p:txBody>
      </p:sp>
      <p:sp>
        <p:nvSpPr>
          <p:cNvPr id="133" name="Text Box 16"/>
          <p:cNvSpPr txBox="1">
            <a:spLocks noChangeArrowheads="1"/>
          </p:cNvSpPr>
          <p:nvPr/>
        </p:nvSpPr>
        <p:spPr bwMode="auto">
          <a:xfrm>
            <a:off x="6287571" y="3153578"/>
            <a:ext cx="1379059" cy="381771"/>
          </a:xfrm>
          <a:prstGeom prst="rect">
            <a:avLst/>
          </a:prstGeom>
          <a:solidFill>
            <a:schemeClr val="accent2">
              <a:lumMod val="40000"/>
              <a:lumOff val="60000"/>
            </a:schemeClr>
          </a:solidFill>
          <a:ln w="12700">
            <a:noFill/>
            <a:miter lim="800000"/>
            <a:headEnd/>
            <a:tailEnd/>
          </a:ln>
        </p:spPr>
        <p:txBody>
          <a:bodyPr wrap="square">
            <a:spAutoFit/>
          </a:bodyPr>
          <a:lstStyle/>
          <a:p>
            <a:pPr algn="ctr" defTabSz="685800">
              <a:lnSpc>
                <a:spcPct val="114000"/>
              </a:lnSpc>
              <a:buClr>
                <a:prstClr val="white">
                  <a:lumMod val="50000"/>
                </a:prstClr>
              </a:buClr>
              <a:buSzPct val="50000"/>
            </a:pPr>
            <a:r>
              <a:rPr lang="en-US" altLang="zh-CN" sz="825" b="1" kern="0" dirty="0">
                <a:solidFill>
                  <a:prstClr val="black"/>
                </a:solidFill>
                <a:latin typeface="Arial Narrow"/>
                <a:ea typeface="宋体" panose="02010600030101010101" pitchFamily="2" charset="-122"/>
                <a:cs typeface="Calibri" pitchFamily="34" charset="0"/>
              </a:rPr>
              <a:t>108 </a:t>
            </a:r>
            <a:r>
              <a:rPr lang="en-US" altLang="zh-CN" sz="825" kern="0" dirty="0">
                <a:solidFill>
                  <a:prstClr val="black"/>
                </a:solidFill>
                <a:latin typeface="Arial Narrow"/>
                <a:ea typeface="宋体" panose="02010600030101010101" pitchFamily="2" charset="-122"/>
                <a:cs typeface="Calibri" pitchFamily="34" charset="0"/>
              </a:rPr>
              <a:t>Capacity Building &amp; Outreach activities </a:t>
            </a:r>
          </a:p>
        </p:txBody>
      </p:sp>
      <p:sp>
        <p:nvSpPr>
          <p:cNvPr id="134" name="圆角矩形 118"/>
          <p:cNvSpPr/>
          <p:nvPr/>
        </p:nvSpPr>
        <p:spPr>
          <a:xfrm>
            <a:off x="6222409" y="3182943"/>
            <a:ext cx="1546579" cy="409707"/>
          </a:xfrm>
          <a:prstGeom prst="roundRect">
            <a:avLst>
              <a:gd name="adj" fmla="val 11361"/>
            </a:avLst>
          </a:prstGeom>
          <a:noFill/>
          <a:ln w="9525">
            <a:solidFill>
              <a:sysClr val="window" lastClr="FFFFFF">
                <a:lumMod val="65000"/>
              </a:sysClr>
            </a:solidFill>
            <a:prstDash val="sysDash"/>
            <a:miter lim="800000"/>
            <a:headEnd/>
            <a:tailEnd/>
          </a:ln>
        </p:spPr>
        <p:txBody>
          <a:bodyPr wrap="none" lIns="68554" tIns="34277" rIns="68554" bIns="34277" anchor="ctr"/>
          <a:lstStyle/>
          <a:p>
            <a:pPr defTabSz="685280">
              <a:defRPr/>
            </a:pPr>
            <a:endParaRPr lang="zh-CN" altLang="en-US" sz="1350" kern="0" dirty="0">
              <a:solidFill>
                <a:sysClr val="windowText" lastClr="000000"/>
              </a:solidFill>
              <a:latin typeface="Calibri" pitchFamily="34" charset="0"/>
              <a:ea typeface="微软雅黑" pitchFamily="34" charset="-122"/>
              <a:cs typeface="Calibri" pitchFamily="34" charset="0"/>
            </a:endParaRPr>
          </a:p>
        </p:txBody>
      </p:sp>
      <p:sp>
        <p:nvSpPr>
          <p:cNvPr id="135" name="Oval 134"/>
          <p:cNvSpPr>
            <a:spLocks noChangeArrowheads="1"/>
          </p:cNvSpPr>
          <p:nvPr/>
        </p:nvSpPr>
        <p:spPr bwMode="gray">
          <a:xfrm>
            <a:off x="5280940" y="3001472"/>
            <a:ext cx="87225" cy="85038"/>
          </a:xfrm>
          <a:prstGeom prst="ellipse">
            <a:avLst/>
          </a:prstGeom>
          <a:solidFill>
            <a:srgbClr val="C0504D"/>
          </a:solidFill>
          <a:ln w="12700">
            <a:solidFill>
              <a:sysClr val="window" lastClr="FFFFFF"/>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1350" kern="0" dirty="0">
              <a:solidFill>
                <a:sysClr val="windowText" lastClr="000000"/>
              </a:solidFill>
              <a:latin typeface="Calibri" pitchFamily="34" charset="0"/>
              <a:ea typeface="宋体" panose="02010600030101010101" pitchFamily="2" charset="-122"/>
            </a:endParaRPr>
          </a:p>
        </p:txBody>
      </p:sp>
      <p:cxnSp>
        <p:nvCxnSpPr>
          <p:cNvPr id="136" name="肘形连接符 121"/>
          <p:cNvCxnSpPr>
            <a:stCxn id="134" idx="1"/>
            <a:endCxn id="135" idx="6"/>
          </p:cNvCxnSpPr>
          <p:nvPr/>
        </p:nvCxnSpPr>
        <p:spPr>
          <a:xfrm rot="10800000">
            <a:off x="5368165" y="3043991"/>
            <a:ext cx="854244" cy="343806"/>
          </a:xfrm>
          <a:prstGeom prst="bentConnector3">
            <a:avLst>
              <a:gd name="adj1" fmla="val 50000"/>
            </a:avLst>
          </a:prstGeom>
          <a:noFill/>
          <a:ln w="9525">
            <a:solidFill>
              <a:srgbClr val="C0504D"/>
            </a:solidFill>
            <a:prstDash val="sysDash"/>
            <a:miter lim="800000"/>
            <a:headEnd/>
            <a:tailEnd/>
          </a:ln>
        </p:spPr>
      </p:cxnSp>
      <p:sp>
        <p:nvSpPr>
          <p:cNvPr id="63" name="圆角矩形 118"/>
          <p:cNvSpPr/>
          <p:nvPr/>
        </p:nvSpPr>
        <p:spPr>
          <a:xfrm>
            <a:off x="2674948" y="5318387"/>
            <a:ext cx="2020963" cy="469974"/>
          </a:xfrm>
          <a:prstGeom prst="roundRect">
            <a:avLst>
              <a:gd name="adj" fmla="val 11361"/>
            </a:avLst>
          </a:prstGeom>
          <a:noFill/>
          <a:ln w="9525">
            <a:solidFill>
              <a:sysClr val="window" lastClr="FFFFFF">
                <a:lumMod val="65000"/>
              </a:sysClr>
            </a:solidFill>
            <a:prstDash val="sysDash"/>
            <a:miter lim="800000"/>
            <a:headEnd/>
            <a:tailEnd/>
          </a:ln>
        </p:spPr>
        <p:txBody>
          <a:bodyPr wrap="none" lIns="68554" tIns="34277" rIns="68554" bIns="34277" anchor="ctr"/>
          <a:lstStyle/>
          <a:p>
            <a:pPr defTabSz="685280">
              <a:defRPr/>
            </a:pPr>
            <a:r>
              <a:rPr lang="en-US" altLang="zh-CN" sz="1350" kern="0" dirty="0">
                <a:solidFill>
                  <a:sysClr val="windowText" lastClr="000000"/>
                </a:solidFill>
                <a:latin typeface="Calibri" pitchFamily="34" charset="0"/>
                <a:ea typeface="微软雅黑" pitchFamily="34" charset="-122"/>
                <a:cs typeface="Calibri" pitchFamily="34" charset="0"/>
              </a:rPr>
              <a:t>         </a:t>
            </a:r>
            <a:endParaRPr lang="zh-CN" altLang="en-US" sz="1350" kern="0" dirty="0">
              <a:solidFill>
                <a:sysClr val="windowText" lastClr="000000"/>
              </a:solidFill>
              <a:latin typeface="Calibri" pitchFamily="34" charset="0"/>
              <a:ea typeface="微软雅黑" pitchFamily="34" charset="-122"/>
              <a:cs typeface="Calibri" pitchFamily="34" charset="0"/>
            </a:endParaRPr>
          </a:p>
        </p:txBody>
      </p:sp>
      <p:sp>
        <p:nvSpPr>
          <p:cNvPr id="3" name="TextBox 2"/>
          <p:cNvSpPr txBox="1"/>
          <p:nvPr/>
        </p:nvSpPr>
        <p:spPr>
          <a:xfrm>
            <a:off x="342769" y="5345218"/>
            <a:ext cx="1086848" cy="300082"/>
          </a:xfrm>
          <a:prstGeom prst="rect">
            <a:avLst/>
          </a:prstGeom>
          <a:noFill/>
        </p:spPr>
        <p:txBody>
          <a:bodyPr wrap="square" rtlCol="0">
            <a:spAutoFit/>
          </a:bodyPr>
          <a:lstStyle/>
          <a:p>
            <a:pPr defTabSz="685800"/>
            <a:r>
              <a:rPr lang="en-ZA" sz="1350" b="1" dirty="0">
                <a:solidFill>
                  <a:srgbClr val="7030A0"/>
                </a:solidFill>
                <a:latin typeface="Arial Narrow"/>
              </a:rPr>
              <a:t>TOTAL: 1 030</a:t>
            </a:r>
          </a:p>
        </p:txBody>
      </p:sp>
    </p:spTree>
    <p:extLst>
      <p:ext uri="{BB962C8B-B14F-4D97-AF65-F5344CB8AC3E}">
        <p14:creationId xmlns:p14="http://schemas.microsoft.com/office/powerpoint/2010/main" xmlns="" val="1960354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D1264F4-C9B8-46A8-9259-060F6B6E98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DB43B-2450-41F4-875D-3A173E257EAA}" type="slidenum">
              <a:rPr kumimoji="0" lang="en-ZA" sz="2000" b="0" i="0" u="none" strike="noStrike" kern="1200" cap="none" spc="0" normalizeH="0" baseline="0" noProof="0" smtClean="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2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
        <p:nvSpPr>
          <p:cNvPr id="4" name="Content Placeholder 2">
            <a:extLst>
              <a:ext uri="{FF2B5EF4-FFF2-40B4-BE49-F238E27FC236}">
                <a16:creationId xmlns:a16="http://schemas.microsoft.com/office/drawing/2014/main" xmlns="" id="{A5F95007-D6B0-441A-B612-0374727257B2}"/>
              </a:ext>
            </a:extLst>
          </p:cNvPr>
          <p:cNvSpPr txBox="1">
            <a:spLocks/>
          </p:cNvSpPr>
          <p:nvPr/>
        </p:nvSpPr>
        <p:spPr bwMode="auto">
          <a:xfrm>
            <a:off x="222557" y="2939846"/>
            <a:ext cx="8718550" cy="1091380"/>
          </a:xfrm>
          <a:prstGeom prst="rect">
            <a:avLst/>
          </a:prstGeom>
          <a:solidFill>
            <a:schemeClr val="accent2"/>
          </a:solidFill>
          <a:ln>
            <a:noFill/>
          </a:ln>
          <a:effectLst>
            <a:outerShdw blurRad="190500" dist="228600" dir="2700000" algn="ctr">
              <a:srgbClr val="000000">
                <a:alpha val="30000"/>
              </a:srgbClr>
            </a:outerShdw>
            <a:reflection blurRad="6350" stA="50000" endA="300" endPos="90000" dir="5400000" sy="-100000" algn="bl" rotWithShape="0"/>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4000" b="1" dirty="0">
                <a:solidFill>
                  <a:srgbClr val="002060"/>
                </a:solidFill>
                <a:latin typeface="Arial Narrow" panose="020B0606020202030204" pitchFamily="34" charset="0"/>
              </a:rPr>
              <a:t>FINANCIAL</a:t>
            </a:r>
            <a:r>
              <a:rPr lang="en-US" sz="4000" b="1" dirty="0">
                <a:latin typeface="Arial Narrow" panose="020B0606020202030204" pitchFamily="34" charset="0"/>
              </a:rPr>
              <a:t> </a:t>
            </a:r>
            <a:r>
              <a:rPr lang="en-US" sz="4000" b="1" dirty="0">
                <a:solidFill>
                  <a:srgbClr val="002060"/>
                </a:solidFill>
                <a:latin typeface="Arial Narrow" panose="020B0606020202030204" pitchFamily="34" charset="0"/>
              </a:rPr>
              <a:t>PERFORMANCE RESULTS</a:t>
            </a:r>
            <a:r>
              <a:rPr lang="en-US" sz="3600" dirty="0">
                <a:solidFill>
                  <a:srgbClr val="002060"/>
                </a:solidFill>
              </a:rPr>
              <a:t/>
            </a:r>
            <a:br>
              <a:rPr lang="en-US" sz="3600" dirty="0">
                <a:solidFill>
                  <a:srgbClr val="002060"/>
                </a:solidFill>
              </a:rPr>
            </a:br>
            <a:endParaRPr lang="en-US" sz="4000" dirty="0">
              <a:solidFill>
                <a:srgbClr val="002060"/>
              </a:solidFill>
            </a:endParaRPr>
          </a:p>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ZA" altLang="en-US" sz="4000" b="0" i="0"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xmlns="" val="1551702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365124"/>
            <a:ext cx="6766560" cy="1016002"/>
          </a:xfrm>
        </p:spPr>
        <p:txBody>
          <a:bodyPr>
            <a:normAutofit/>
          </a:bodyPr>
          <a:lstStyle/>
          <a:p>
            <a:pPr algn="ctr"/>
            <a:r>
              <a:rPr lang="en-ZA" altLang="en-US" sz="3600" b="1" dirty="0">
                <a:solidFill>
                  <a:srgbClr val="002060"/>
                </a:solidFill>
                <a:latin typeface="Arial Narrow" panose="020B0606020202030204" pitchFamily="34" charset="0"/>
              </a:rPr>
              <a:t>BUDGET RESULTS REVENUE</a:t>
            </a:r>
            <a:endParaRPr lang="en-ZA" sz="3600" dirty="0">
              <a:solidFill>
                <a:srgbClr val="002060"/>
              </a:solidFill>
            </a:endParaRPr>
          </a:p>
        </p:txBody>
      </p:sp>
      <p:sp>
        <p:nvSpPr>
          <p:cNvPr id="4" name="Slide Number Placeholder 3"/>
          <p:cNvSpPr>
            <a:spLocks noGrp="1"/>
          </p:cNvSpPr>
          <p:nvPr>
            <p:ph type="sldNum" sz="quarter" idx="12"/>
          </p:nvPr>
        </p:nvSpPr>
        <p:spPr>
          <a:xfrm>
            <a:off x="6926826" y="6492875"/>
            <a:ext cx="2057400" cy="365125"/>
          </a:xfrm>
        </p:spPr>
        <p:txBody>
          <a:bodyPr/>
          <a:lstStyle/>
          <a:p>
            <a:fld id="{0C4DB43B-2450-41F4-875D-3A173E257EAA}" type="slidenum">
              <a:rPr lang="en-ZA" smtClean="0"/>
              <a:pPr/>
              <a:t>37</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089258175"/>
              </p:ext>
            </p:extLst>
          </p:nvPr>
        </p:nvGraphicFramePr>
        <p:xfrm>
          <a:off x="85725" y="1647824"/>
          <a:ext cx="8897937" cy="4598392"/>
        </p:xfrm>
        <a:graphic>
          <a:graphicData uri="http://schemas.openxmlformats.org/drawingml/2006/table">
            <a:tbl>
              <a:tblPr/>
              <a:tblGrid>
                <a:gridCol w="1628775">
                  <a:extLst>
                    <a:ext uri="{9D8B030D-6E8A-4147-A177-3AD203B41FA5}">
                      <a16:colId xmlns:a16="http://schemas.microsoft.com/office/drawing/2014/main" xmlns="" val="2931636681"/>
                    </a:ext>
                  </a:extLst>
                </a:gridCol>
                <a:gridCol w="1104900">
                  <a:extLst>
                    <a:ext uri="{9D8B030D-6E8A-4147-A177-3AD203B41FA5}">
                      <a16:colId xmlns:a16="http://schemas.microsoft.com/office/drawing/2014/main" xmlns="" val="2592813353"/>
                    </a:ext>
                  </a:extLst>
                </a:gridCol>
                <a:gridCol w="1247775">
                  <a:extLst>
                    <a:ext uri="{9D8B030D-6E8A-4147-A177-3AD203B41FA5}">
                      <a16:colId xmlns:a16="http://schemas.microsoft.com/office/drawing/2014/main" xmlns="" val="921871292"/>
                    </a:ext>
                  </a:extLst>
                </a:gridCol>
                <a:gridCol w="942975">
                  <a:extLst>
                    <a:ext uri="{9D8B030D-6E8A-4147-A177-3AD203B41FA5}">
                      <a16:colId xmlns:a16="http://schemas.microsoft.com/office/drawing/2014/main" xmlns="" val="1411583397"/>
                    </a:ext>
                  </a:extLst>
                </a:gridCol>
                <a:gridCol w="819150">
                  <a:extLst>
                    <a:ext uri="{9D8B030D-6E8A-4147-A177-3AD203B41FA5}">
                      <a16:colId xmlns:a16="http://schemas.microsoft.com/office/drawing/2014/main" xmlns="" val="3748188873"/>
                    </a:ext>
                  </a:extLst>
                </a:gridCol>
                <a:gridCol w="3154362">
                  <a:extLst>
                    <a:ext uri="{9D8B030D-6E8A-4147-A177-3AD203B41FA5}">
                      <a16:colId xmlns:a16="http://schemas.microsoft.com/office/drawing/2014/main" xmlns="" val="3154959657"/>
                    </a:ext>
                  </a:extLst>
                </a:gridCol>
              </a:tblGrid>
              <a:tr h="365759">
                <a:tc rowSpan="2">
                  <a:txBody>
                    <a:bodyPr/>
                    <a:lstStyle/>
                    <a:p>
                      <a:pPr algn="l" fontAlgn="t"/>
                      <a:r>
                        <a:rPr lang="en-ZA" sz="1200" b="1" i="0" u="none" strike="noStrike" dirty="0">
                          <a:solidFill>
                            <a:srgbClr val="000000"/>
                          </a:solidFill>
                          <a:effectLst/>
                          <a:latin typeface="Arial Narrow" panose="020B0606020202030204" pitchFamily="34" charset="0"/>
                        </a:rPr>
                        <a:t>Revenue Item</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Budget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Audited</a:t>
                      </a:r>
                    </a:p>
                    <a:p>
                      <a:pPr algn="ctr" fontAlgn="t"/>
                      <a:r>
                        <a:rPr lang="en-ZA" sz="1200" b="1" i="0" u="none" strike="noStrike" dirty="0">
                          <a:solidFill>
                            <a:srgbClr val="000000"/>
                          </a:solidFill>
                          <a:effectLst/>
                          <a:latin typeface="Arial Narrow" panose="020B0606020202030204" pitchFamily="34" charset="0"/>
                        </a:rPr>
                        <a:t> Results</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Variance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Variance</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ZA" sz="1200" b="1" i="0" u="none" strike="noStrike" dirty="0">
                          <a:solidFill>
                            <a:srgbClr val="000000"/>
                          </a:solidFill>
                          <a:effectLst/>
                          <a:latin typeface="Arial Narrow" panose="020B0606020202030204" pitchFamily="34" charset="0"/>
                        </a:rPr>
                        <a:t>Commentary</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5326212"/>
                  </a:ext>
                </a:extLst>
              </a:tr>
              <a:tr h="200728">
                <a:tc vMerge="1">
                  <a:txBody>
                    <a:bodyPr/>
                    <a:lstStyle/>
                    <a:p>
                      <a:endParaRPr lang="en-ZA"/>
                    </a:p>
                  </a:txBody>
                  <a:tcPr/>
                </a:tc>
                <a:tc>
                  <a:txBody>
                    <a:bodyPr/>
                    <a:lstStyle/>
                    <a:p>
                      <a:pPr algn="ctr" fontAlgn="t"/>
                      <a:r>
                        <a:rPr lang="en-ZA" sz="1200" b="1" i="0" u="none" strike="noStrike">
                          <a:solidFill>
                            <a:srgbClr val="000000"/>
                          </a:solidFill>
                          <a:effectLst/>
                          <a:latin typeface="Arial Narrow" panose="020B0606020202030204" pitchFamily="34" charset="0"/>
                        </a:rPr>
                        <a:t>R'000</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a:solidFill>
                            <a:srgbClr val="000000"/>
                          </a:solidFill>
                          <a:effectLst/>
                          <a:latin typeface="Arial Narrow" panose="020B0606020202030204" pitchFamily="34" charset="0"/>
                        </a:rPr>
                        <a:t>R'000</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a:solidFill>
                            <a:srgbClr val="000000"/>
                          </a:solidFill>
                          <a:effectLst/>
                          <a:latin typeface="Arial Narrow" panose="020B0606020202030204" pitchFamily="34" charset="0"/>
                        </a:rPr>
                        <a:t>R'000</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3863077884"/>
                  </a:ext>
                </a:extLst>
              </a:tr>
              <a:tr h="581417">
                <a:tc>
                  <a:txBody>
                    <a:bodyPr/>
                    <a:lstStyle/>
                    <a:p>
                      <a:pPr algn="l" fontAlgn="t"/>
                      <a:r>
                        <a:rPr lang="en-ZA" sz="1200" b="1" i="0" u="none" strike="noStrike" dirty="0">
                          <a:solidFill>
                            <a:srgbClr val="000000"/>
                          </a:solidFill>
                          <a:effectLst/>
                          <a:latin typeface="Arial Narrow" panose="020B0606020202030204" pitchFamily="34" charset="0"/>
                        </a:rPr>
                        <a:t>Government grant</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  935 810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 935 810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 0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a:solidFill>
                            <a:srgbClr val="000000"/>
                          </a:solidFill>
                          <a:effectLst/>
                          <a:latin typeface="Arial Narrow" panose="020B0606020202030204" pitchFamily="34" charset="0"/>
                        </a:rPr>
                        <a:t>0%</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No variance. The government grant was received in line with the approved drawdown agreement.</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97765710"/>
                  </a:ext>
                </a:extLst>
              </a:tr>
              <a:tr h="802914">
                <a:tc>
                  <a:txBody>
                    <a:bodyPr/>
                    <a:lstStyle/>
                    <a:p>
                      <a:pPr algn="l" fontAlgn="t"/>
                      <a:r>
                        <a:rPr lang="en-US" sz="1200" b="1" i="0" u="none" strike="noStrike" dirty="0">
                          <a:solidFill>
                            <a:srgbClr val="000000"/>
                          </a:solidFill>
                          <a:effectLst/>
                          <a:latin typeface="Arial Narrow" panose="020B0606020202030204" pitchFamily="34" charset="0"/>
                        </a:rPr>
                        <a:t>Conscientious Objectors Funding( Sherriff costs)</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   2 000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  1 339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    661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a:solidFill>
                            <a:srgbClr val="000000"/>
                          </a:solidFill>
                          <a:effectLst/>
                          <a:latin typeface="Arial Narrow" panose="020B0606020202030204" pitchFamily="34" charset="0"/>
                        </a:rPr>
                        <a:t>33%</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Conscientious Objectors Funding were below the projected budget by R 661 thousand( 33.%), due to reduced transfers from the Department of Labour and Employment.</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4990412"/>
                  </a:ext>
                </a:extLst>
              </a:tr>
              <a:tr h="844733">
                <a:tc>
                  <a:txBody>
                    <a:bodyPr/>
                    <a:lstStyle/>
                    <a:p>
                      <a:pPr algn="l" fontAlgn="t"/>
                      <a:r>
                        <a:rPr lang="en-ZA" sz="1200" b="1" i="0" u="none" strike="noStrike" dirty="0">
                          <a:solidFill>
                            <a:srgbClr val="000000"/>
                          </a:solidFill>
                          <a:effectLst/>
                          <a:latin typeface="Arial Narrow" panose="020B0606020202030204" pitchFamily="34" charset="0"/>
                        </a:rPr>
                        <a:t>Income from investments</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  7 586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baseline="0" dirty="0">
                          <a:solidFill>
                            <a:srgbClr val="000000"/>
                          </a:solidFill>
                          <a:effectLst/>
                          <a:latin typeface="Arial Narrow" panose="020B0606020202030204" pitchFamily="34" charset="0"/>
                        </a:rPr>
                        <a:t>  </a:t>
                      </a:r>
                      <a:r>
                        <a:rPr lang="en-ZA" sz="1200" b="0" i="0" u="none" strike="noStrike" dirty="0">
                          <a:solidFill>
                            <a:srgbClr val="000000"/>
                          </a:solidFill>
                          <a:effectLst/>
                          <a:latin typeface="Arial Narrow" panose="020B0606020202030204" pitchFamily="34" charset="0"/>
                        </a:rPr>
                        <a:t> 5 654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    1 932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25%</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Interest received on investment was lower the projected income by R1.9 million (25%) due to unfavourable interest received on funds invested with the commercial bank.</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3344010"/>
                  </a:ext>
                </a:extLst>
              </a:tr>
              <a:tr h="602186">
                <a:tc>
                  <a:txBody>
                    <a:bodyPr/>
                    <a:lstStyle/>
                    <a:p>
                      <a:pPr algn="l" fontAlgn="t"/>
                      <a:r>
                        <a:rPr lang="en-ZA" sz="1200" b="1" i="0" u="none" strike="noStrike" dirty="0">
                          <a:solidFill>
                            <a:srgbClr val="000000"/>
                          </a:solidFill>
                          <a:effectLst/>
                          <a:latin typeface="Arial Narrow" panose="020B0606020202030204" pitchFamily="34" charset="0"/>
                        </a:rPr>
                        <a:t>Rendering of services</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    9 735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     10 465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( 730 )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(8%)</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Services rendered was above projected income by R730 thousand (7.5%), due to discretionary services offered by the CCMA to the Users.</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7481830"/>
                  </a:ext>
                </a:extLst>
              </a:tr>
              <a:tr h="802914">
                <a:tc>
                  <a:txBody>
                    <a:bodyPr/>
                    <a:lstStyle/>
                    <a:p>
                      <a:pPr algn="l" fontAlgn="t"/>
                      <a:r>
                        <a:rPr lang="en-ZA" sz="1200" b="1" i="0" u="none" strike="noStrike" dirty="0">
                          <a:solidFill>
                            <a:srgbClr val="000000"/>
                          </a:solidFill>
                          <a:effectLst/>
                          <a:latin typeface="Arial Narrow" panose="020B0606020202030204" pitchFamily="34" charset="0"/>
                        </a:rPr>
                        <a:t>Other Income</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0 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       1 993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 (1 993)</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0" i="0" u="none" strike="noStrike" dirty="0">
                          <a:solidFill>
                            <a:srgbClr val="000000"/>
                          </a:solidFill>
                          <a:effectLst/>
                          <a:latin typeface="Arial Narrow" panose="020B0606020202030204" pitchFamily="34" charset="0"/>
                        </a:rPr>
                        <a:t>100%</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Other Income was not budgeted (R1.9 million) (100%) for during the year due to the nature of the income received. The income include items such as insurance recoveries, staff debts etc.</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7791187"/>
                  </a:ext>
                </a:extLst>
              </a:tr>
              <a:tr h="390400">
                <a:tc>
                  <a:txBody>
                    <a:bodyPr/>
                    <a:lstStyle/>
                    <a:p>
                      <a:pPr algn="l" fontAlgn="t"/>
                      <a:r>
                        <a:rPr lang="en-ZA" sz="1200" b="1" i="0" u="none" strike="noStrike">
                          <a:solidFill>
                            <a:srgbClr val="000000"/>
                          </a:solidFill>
                          <a:effectLst/>
                          <a:latin typeface="Arial Narrow" panose="020B0606020202030204" pitchFamily="34" charset="0"/>
                        </a:rPr>
                        <a:t>Total Revenue</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dirty="0">
                          <a:solidFill>
                            <a:srgbClr val="000000"/>
                          </a:solidFill>
                          <a:effectLst/>
                          <a:latin typeface="Arial Narrow" panose="020B0606020202030204" pitchFamily="34" charset="0"/>
                        </a:rPr>
                        <a:t>              955 131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200" b="1" i="0" u="none" strike="noStrike" dirty="0">
                          <a:solidFill>
                            <a:srgbClr val="000000"/>
                          </a:solidFill>
                          <a:effectLst/>
                          <a:latin typeface="Arial Narrow" panose="020B0606020202030204" pitchFamily="34" charset="0"/>
                        </a:rPr>
                        <a:t>               955 261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(130 )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 </a:t>
                      </a:r>
                    </a:p>
                  </a:txBody>
                  <a:tcPr marL="7340" marR="7340" marT="73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0" i="0" u="none" strike="noStrike" dirty="0">
                          <a:solidFill>
                            <a:srgbClr val="000000"/>
                          </a:solidFill>
                          <a:effectLst/>
                          <a:latin typeface="Arial Narrow" panose="020B0606020202030204" pitchFamily="34" charset="0"/>
                        </a:rPr>
                        <a:t> </a:t>
                      </a:r>
                    </a:p>
                  </a:txBody>
                  <a:tcPr marL="7340" marR="7340" marT="73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5840134"/>
                  </a:ext>
                </a:extLst>
              </a:tr>
            </a:tbl>
          </a:graphicData>
        </a:graphic>
      </p:graphicFrame>
    </p:spTree>
    <p:extLst>
      <p:ext uri="{BB962C8B-B14F-4D97-AF65-F5344CB8AC3E}">
        <p14:creationId xmlns:p14="http://schemas.microsoft.com/office/powerpoint/2010/main" xmlns="" val="3807255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365124"/>
            <a:ext cx="6766560" cy="920751"/>
          </a:xfrm>
        </p:spPr>
        <p:txBody>
          <a:bodyPr>
            <a:normAutofit fontScale="90000"/>
          </a:bodyPr>
          <a:lstStyle/>
          <a:p>
            <a:pPr algn="ctr"/>
            <a:r>
              <a:rPr lang="en-ZA" altLang="en-US" sz="3600" b="1" dirty="0">
                <a:solidFill>
                  <a:srgbClr val="002060"/>
                </a:solidFill>
                <a:latin typeface="Arial Narrow" panose="020B0606020202030204" pitchFamily="34" charset="0"/>
              </a:rPr>
              <a:t>BUDGET RESULTS ECONOMIC CLASSIFICATION</a:t>
            </a:r>
            <a:endParaRPr lang="en-ZA" sz="3600" dirty="0">
              <a:solidFill>
                <a:srgbClr val="002060"/>
              </a:solidFill>
            </a:endParaRPr>
          </a:p>
        </p:txBody>
      </p:sp>
      <p:sp>
        <p:nvSpPr>
          <p:cNvPr id="4" name="Slide Number Placeholder 3"/>
          <p:cNvSpPr>
            <a:spLocks noGrp="1"/>
          </p:cNvSpPr>
          <p:nvPr>
            <p:ph type="sldNum" sz="quarter" idx="12"/>
          </p:nvPr>
        </p:nvSpPr>
        <p:spPr>
          <a:xfrm>
            <a:off x="6926826" y="6492875"/>
            <a:ext cx="2057400" cy="365125"/>
          </a:xfrm>
        </p:spPr>
        <p:txBody>
          <a:bodyPr/>
          <a:lstStyle/>
          <a:p>
            <a:fld id="{0C4DB43B-2450-41F4-875D-3A173E257EAA}" type="slidenum">
              <a:rPr lang="en-ZA" smtClean="0"/>
              <a:pPr/>
              <a:t>38</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82738456"/>
              </p:ext>
            </p:extLst>
          </p:nvPr>
        </p:nvGraphicFramePr>
        <p:xfrm>
          <a:off x="76201" y="1552576"/>
          <a:ext cx="9001122" cy="4733831"/>
        </p:xfrm>
        <a:graphic>
          <a:graphicData uri="http://schemas.openxmlformats.org/drawingml/2006/table">
            <a:tbl>
              <a:tblPr/>
              <a:tblGrid>
                <a:gridCol w="1416757">
                  <a:extLst>
                    <a:ext uri="{9D8B030D-6E8A-4147-A177-3AD203B41FA5}">
                      <a16:colId xmlns:a16="http://schemas.microsoft.com/office/drawing/2014/main" xmlns="" val="2701977097"/>
                    </a:ext>
                  </a:extLst>
                </a:gridCol>
                <a:gridCol w="1029509">
                  <a:extLst>
                    <a:ext uri="{9D8B030D-6E8A-4147-A177-3AD203B41FA5}">
                      <a16:colId xmlns:a16="http://schemas.microsoft.com/office/drawing/2014/main" xmlns="" val="2218671030"/>
                    </a:ext>
                  </a:extLst>
                </a:gridCol>
                <a:gridCol w="1010618">
                  <a:extLst>
                    <a:ext uri="{9D8B030D-6E8A-4147-A177-3AD203B41FA5}">
                      <a16:colId xmlns:a16="http://schemas.microsoft.com/office/drawing/2014/main" xmlns="" val="3169219603"/>
                    </a:ext>
                  </a:extLst>
                </a:gridCol>
                <a:gridCol w="850054">
                  <a:extLst>
                    <a:ext uri="{9D8B030D-6E8A-4147-A177-3AD203B41FA5}">
                      <a16:colId xmlns:a16="http://schemas.microsoft.com/office/drawing/2014/main" xmlns="" val="1203341272"/>
                    </a:ext>
                  </a:extLst>
                </a:gridCol>
                <a:gridCol w="893711">
                  <a:extLst>
                    <a:ext uri="{9D8B030D-6E8A-4147-A177-3AD203B41FA5}">
                      <a16:colId xmlns:a16="http://schemas.microsoft.com/office/drawing/2014/main" xmlns="" val="2961923888"/>
                    </a:ext>
                  </a:extLst>
                </a:gridCol>
                <a:gridCol w="3800473">
                  <a:extLst>
                    <a:ext uri="{9D8B030D-6E8A-4147-A177-3AD203B41FA5}">
                      <a16:colId xmlns:a16="http://schemas.microsoft.com/office/drawing/2014/main" xmlns="" val="3847124749"/>
                    </a:ext>
                  </a:extLst>
                </a:gridCol>
              </a:tblGrid>
              <a:tr h="301493">
                <a:tc rowSpan="2">
                  <a:txBody>
                    <a:bodyPr/>
                    <a:lstStyle/>
                    <a:p>
                      <a:pPr algn="l" fontAlgn="t"/>
                      <a:r>
                        <a:rPr lang="en-ZA" sz="1000" b="1" i="0" u="none" strike="noStrike" dirty="0">
                          <a:solidFill>
                            <a:srgbClr val="000000"/>
                          </a:solidFill>
                          <a:effectLst/>
                          <a:latin typeface="Arial Narrow" panose="020B0606020202030204" pitchFamily="34" charset="0"/>
                        </a:rPr>
                        <a:t>Economic Classification</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solidFill>
                            <a:srgbClr val="000000"/>
                          </a:solidFill>
                          <a:effectLst/>
                          <a:latin typeface="Arial Narrow" panose="020B0606020202030204" pitchFamily="34" charset="0"/>
                        </a:rPr>
                        <a:t>Budget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solidFill>
                            <a:srgbClr val="000000"/>
                          </a:solidFill>
                          <a:effectLst/>
                          <a:latin typeface="Arial Narrow" panose="020B0606020202030204" pitchFamily="34" charset="0"/>
                        </a:rPr>
                        <a:t>Audited </a:t>
                      </a:r>
                    </a:p>
                    <a:p>
                      <a:pPr algn="ctr" fontAlgn="t"/>
                      <a:r>
                        <a:rPr lang="en-ZA" sz="1000" b="1" i="0" u="none" strike="noStrike" dirty="0">
                          <a:solidFill>
                            <a:srgbClr val="000000"/>
                          </a:solidFill>
                          <a:effectLst/>
                          <a:latin typeface="Arial Narrow" panose="020B0606020202030204" pitchFamily="34" charset="0"/>
                        </a:rPr>
                        <a:t>Results</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solidFill>
                            <a:srgbClr val="000000"/>
                          </a:solidFill>
                          <a:effectLst/>
                          <a:latin typeface="Arial Narrow" panose="020B0606020202030204" pitchFamily="34" charset="0"/>
                        </a:rPr>
                        <a:t>Variance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solidFill>
                            <a:srgbClr val="000000"/>
                          </a:solidFill>
                          <a:effectLst/>
                          <a:latin typeface="Arial Narrow" panose="020B0606020202030204" pitchFamily="34" charset="0"/>
                        </a:rPr>
                        <a:t>Variance</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ZA" sz="1000" b="1" i="0" u="none" strike="noStrike" dirty="0">
                          <a:solidFill>
                            <a:srgbClr val="000000"/>
                          </a:solidFill>
                          <a:effectLst/>
                          <a:latin typeface="Arial Narrow" panose="020B0606020202030204" pitchFamily="34" charset="0"/>
                        </a:rPr>
                        <a:t>Commentary</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65926275"/>
                  </a:ext>
                </a:extLst>
              </a:tr>
              <a:tr h="152956">
                <a:tc vMerge="1">
                  <a:txBody>
                    <a:bodyPr/>
                    <a:lstStyle/>
                    <a:p>
                      <a:endParaRPr lang="en-ZA"/>
                    </a:p>
                  </a:txBody>
                  <a:tcPr/>
                </a:tc>
                <a:tc>
                  <a:txBody>
                    <a:bodyPr/>
                    <a:lstStyle/>
                    <a:p>
                      <a:pPr algn="ctr" fontAlgn="t"/>
                      <a:r>
                        <a:rPr lang="en-ZA" sz="1000" b="1" i="0" u="none" strike="noStrike" dirty="0">
                          <a:solidFill>
                            <a:srgbClr val="000000"/>
                          </a:solidFill>
                          <a:effectLst/>
                          <a:latin typeface="Arial Narrow" panose="020B0606020202030204" pitchFamily="34" charset="0"/>
                        </a:rPr>
                        <a:t>R'000</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solidFill>
                            <a:srgbClr val="000000"/>
                          </a:solidFill>
                          <a:effectLst/>
                          <a:latin typeface="Arial Narrow" panose="020B0606020202030204" pitchFamily="34" charset="0"/>
                        </a:rPr>
                        <a:t>R'000</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solidFill>
                            <a:srgbClr val="000000"/>
                          </a:solidFill>
                          <a:effectLst/>
                          <a:latin typeface="Arial Narrow" panose="020B0606020202030204" pitchFamily="34" charset="0"/>
                        </a:rPr>
                        <a:t>R'000</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solidFill>
                            <a:srgbClr val="000000"/>
                          </a:solidFill>
                          <a:effectLst/>
                          <a:latin typeface="Arial Narrow" panose="020B0606020202030204" pitchFamily="34" charset="0"/>
                        </a:rPr>
                        <a:t>%</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24876701"/>
                  </a:ext>
                </a:extLst>
              </a:tr>
              <a:tr h="311064">
                <a:tc>
                  <a:txBody>
                    <a:bodyPr/>
                    <a:lstStyle/>
                    <a:p>
                      <a:pPr algn="l" fontAlgn="t"/>
                      <a:r>
                        <a:rPr lang="en-ZA" sz="1000" b="0" i="0" u="none" strike="noStrike" dirty="0">
                          <a:solidFill>
                            <a:srgbClr val="000000"/>
                          </a:solidFill>
                          <a:effectLst/>
                          <a:latin typeface="Arial Narrow" panose="020B0606020202030204" pitchFamily="34" charset="0"/>
                        </a:rPr>
                        <a:t>Employee related costs</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590 541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591 273</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(733)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0%</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000" b="0" i="0" u="none" strike="noStrike" dirty="0">
                          <a:solidFill>
                            <a:srgbClr val="000000"/>
                          </a:solidFill>
                          <a:effectLst/>
                          <a:latin typeface="Arial Narrow" panose="020B0606020202030204" pitchFamily="34" charset="0"/>
                        </a:rPr>
                        <a:t>Employee related costs were more than the projected cost by R733 thousand (0.1%) due to increased leave expenditure for the financial year.</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75240554"/>
                  </a:ext>
                </a:extLst>
              </a:tr>
              <a:tr h="450030">
                <a:tc>
                  <a:txBody>
                    <a:bodyPr/>
                    <a:lstStyle/>
                    <a:p>
                      <a:pPr algn="l" fontAlgn="t"/>
                      <a:r>
                        <a:rPr lang="en-ZA" sz="1000" b="0" i="0" u="none" strike="noStrike">
                          <a:solidFill>
                            <a:srgbClr val="000000"/>
                          </a:solidFill>
                          <a:effectLst/>
                          <a:latin typeface="Arial Narrow" panose="020B0606020202030204" pitchFamily="34" charset="0"/>
                        </a:rPr>
                        <a:t>Administration</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158 951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158 339</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612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0%</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000" b="0" i="0" u="none" strike="noStrike" dirty="0">
                          <a:solidFill>
                            <a:srgbClr val="000000"/>
                          </a:solidFill>
                          <a:effectLst/>
                          <a:latin typeface="Arial Narrow" panose="020B0606020202030204" pitchFamily="34" charset="0"/>
                        </a:rPr>
                        <a:t>Administration expenditure reported a below the budget by R612 thousand (0.4%), due to saving on variable expenses such as printing not utilised as anticipated.</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7063747"/>
                  </a:ext>
                </a:extLst>
              </a:tr>
              <a:tr h="301493">
                <a:tc>
                  <a:txBody>
                    <a:bodyPr/>
                    <a:lstStyle/>
                    <a:p>
                      <a:pPr algn="l" fontAlgn="t"/>
                      <a:r>
                        <a:rPr lang="en-ZA" sz="1000" b="0" i="0" u="none" strike="noStrike">
                          <a:solidFill>
                            <a:srgbClr val="000000"/>
                          </a:solidFill>
                          <a:effectLst/>
                          <a:latin typeface="Arial Narrow" panose="020B0606020202030204" pitchFamily="34" charset="0"/>
                        </a:rPr>
                        <a:t>Finance Cost</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393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a:solidFill>
                            <a:srgbClr val="000000"/>
                          </a:solidFill>
                          <a:effectLst/>
                          <a:latin typeface="Arial Narrow" panose="020B0606020202030204" pitchFamily="34" charset="0"/>
                        </a:rPr>
                        <a:t>162</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232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a:solidFill>
                            <a:srgbClr val="000000"/>
                          </a:solidFill>
                          <a:effectLst/>
                          <a:latin typeface="Arial Narrow" panose="020B0606020202030204" pitchFamily="34" charset="0"/>
                        </a:rPr>
                        <a:t>59%</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000" b="0" i="0" u="none" strike="noStrike" dirty="0">
                          <a:solidFill>
                            <a:srgbClr val="000000"/>
                          </a:solidFill>
                          <a:effectLst/>
                          <a:latin typeface="Arial Narrow" panose="020B0606020202030204" pitchFamily="34" charset="0"/>
                        </a:rPr>
                        <a:t>Finance cost reported a saving of R232 thousand (58.9%) due to the lease contracts coming to an end in the financial year 2020/21.</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8857888"/>
                  </a:ext>
                </a:extLst>
              </a:tr>
              <a:tr h="450030">
                <a:tc>
                  <a:txBody>
                    <a:bodyPr/>
                    <a:lstStyle/>
                    <a:p>
                      <a:pPr algn="l" fontAlgn="t"/>
                      <a:r>
                        <a:rPr lang="en-ZA" sz="1000" b="0" i="0" u="none" strike="noStrike">
                          <a:solidFill>
                            <a:srgbClr val="000000"/>
                          </a:solidFill>
                          <a:effectLst/>
                          <a:latin typeface="Arial Narrow" panose="020B0606020202030204" pitchFamily="34" charset="0"/>
                        </a:rPr>
                        <a:t>Depreciation and amortisation</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22 105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a:solidFill>
                            <a:srgbClr val="000000"/>
                          </a:solidFill>
                          <a:effectLst/>
                          <a:latin typeface="Arial Narrow" panose="020B0606020202030204" pitchFamily="34" charset="0"/>
                        </a:rPr>
                        <a:t>28 344</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baseline="0" dirty="0">
                          <a:solidFill>
                            <a:srgbClr val="000000"/>
                          </a:solidFill>
                          <a:effectLst/>
                          <a:latin typeface="Arial Narrow" panose="020B0606020202030204" pitchFamily="34" charset="0"/>
                        </a:rPr>
                        <a:t>(</a:t>
                      </a:r>
                      <a:r>
                        <a:rPr lang="en-ZA" sz="1000" b="0" i="0" u="none" strike="noStrike" dirty="0">
                          <a:solidFill>
                            <a:srgbClr val="000000"/>
                          </a:solidFill>
                          <a:effectLst/>
                          <a:latin typeface="Arial Narrow" panose="020B0606020202030204" pitchFamily="34" charset="0"/>
                        </a:rPr>
                        <a:t>6 239)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(28%)</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000" b="0" i="0" u="none" strike="noStrike" dirty="0">
                          <a:solidFill>
                            <a:srgbClr val="000000"/>
                          </a:solidFill>
                          <a:effectLst/>
                          <a:latin typeface="Arial Narrow" panose="020B0606020202030204" pitchFamily="34" charset="0"/>
                        </a:rPr>
                        <a:t>Depreciation and amortisation expenditure for the year exceeded the budget by R6.2 million ( 28.2%), due to underestimation of costs during the planning process.</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7265178"/>
                  </a:ext>
                </a:extLst>
              </a:tr>
              <a:tr h="450030">
                <a:tc>
                  <a:txBody>
                    <a:bodyPr/>
                    <a:lstStyle/>
                    <a:p>
                      <a:pPr algn="l" fontAlgn="t"/>
                      <a:r>
                        <a:rPr lang="en-ZA" sz="1000" b="0" i="0" u="none" strike="noStrike">
                          <a:solidFill>
                            <a:srgbClr val="000000"/>
                          </a:solidFill>
                          <a:effectLst/>
                          <a:latin typeface="Arial Narrow" panose="020B0606020202030204" pitchFamily="34" charset="0"/>
                        </a:rPr>
                        <a:t>Barganing Council Subsidies</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3 305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a:solidFill>
                            <a:srgbClr val="000000"/>
                          </a:solidFill>
                          <a:effectLst/>
                          <a:latin typeface="Arial Narrow" panose="020B0606020202030204" pitchFamily="34" charset="0"/>
                        </a:rPr>
                        <a:t>3 645</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(339)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(10%)</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000" b="0" i="0" u="none" strike="noStrike" dirty="0">
                          <a:solidFill>
                            <a:srgbClr val="000000"/>
                          </a:solidFill>
                          <a:effectLst/>
                          <a:latin typeface="Arial Narrow" panose="020B0606020202030204" pitchFamily="34" charset="0"/>
                        </a:rPr>
                        <a:t>Bargaining councils subsidies paid during the year exceeded the budget by R339 thousand (10.3%) due to more claims being submitted from the councils for reimbursement.</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1369154"/>
                  </a:ext>
                </a:extLst>
              </a:tr>
              <a:tr h="598568">
                <a:tc>
                  <a:txBody>
                    <a:bodyPr/>
                    <a:lstStyle/>
                    <a:p>
                      <a:pPr algn="l" fontAlgn="t"/>
                      <a:r>
                        <a:rPr lang="en-ZA" sz="1000" b="0" i="0" u="none" strike="noStrike">
                          <a:solidFill>
                            <a:srgbClr val="000000"/>
                          </a:solidFill>
                          <a:effectLst/>
                          <a:latin typeface="Arial Narrow" panose="020B0606020202030204" pitchFamily="34" charset="0"/>
                        </a:rPr>
                        <a:t>Case Disbursement</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147 726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a:solidFill>
                            <a:srgbClr val="000000"/>
                          </a:solidFill>
                          <a:effectLst/>
                          <a:latin typeface="Arial Narrow" panose="020B0606020202030204" pitchFamily="34" charset="0"/>
                        </a:rPr>
                        <a:t>148 713</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(986)</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(1%)</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000" b="0" i="0" u="none" strike="noStrike" dirty="0">
                          <a:solidFill>
                            <a:srgbClr val="000000"/>
                          </a:solidFill>
                          <a:effectLst/>
                          <a:latin typeface="Arial Narrow" panose="020B0606020202030204" pitchFamily="34" charset="0"/>
                        </a:rPr>
                        <a:t>Case Disbursement expenditure for the year exceeded the budget by R986 thousand (0.7%). This is as result of variable costs such as venue hire, travel costs that were incurred to conduct cases in the remotes areas by the commissioners.</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203912"/>
                  </a:ext>
                </a:extLst>
              </a:tr>
              <a:tr h="895643">
                <a:tc>
                  <a:txBody>
                    <a:bodyPr/>
                    <a:lstStyle/>
                    <a:p>
                      <a:pPr algn="l" fontAlgn="t"/>
                      <a:r>
                        <a:rPr lang="en-ZA" sz="1000" b="0" i="0" u="none" strike="noStrike" dirty="0">
                          <a:solidFill>
                            <a:srgbClr val="000000"/>
                          </a:solidFill>
                          <a:effectLst/>
                          <a:latin typeface="Arial Narrow" panose="020B0606020202030204" pitchFamily="34" charset="0"/>
                        </a:rPr>
                        <a:t>Operating expenses</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32 110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a:solidFill>
                            <a:srgbClr val="000000"/>
                          </a:solidFill>
                          <a:effectLst/>
                          <a:latin typeface="Arial Narrow" panose="020B0606020202030204" pitchFamily="34" charset="0"/>
                        </a:rPr>
                        <a:t>19 780</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12 329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38%</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000" b="0" i="0" u="none" strike="noStrike" dirty="0">
                          <a:solidFill>
                            <a:srgbClr val="000000"/>
                          </a:solidFill>
                          <a:effectLst/>
                          <a:latin typeface="Arial Narrow" panose="020B0606020202030204" pitchFamily="34" charset="0"/>
                        </a:rPr>
                        <a:t>Operating expenditure reported a saving of R12.3 million (38.4%) due to the less delivery of training interventions for the period under review. Included in training interventions are other related costs such as catering and travelling that has been suspended due to COVID-19 pandemic. The other contributing factor is less utilisation of software and building maintenance costs as well as litigation costs.</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59618037"/>
                  </a:ext>
                </a:extLst>
              </a:tr>
              <a:tr h="301493">
                <a:tc>
                  <a:txBody>
                    <a:bodyPr/>
                    <a:lstStyle/>
                    <a:p>
                      <a:pPr algn="l" fontAlgn="t"/>
                      <a:r>
                        <a:rPr lang="en-US" sz="1000" b="0" i="0" u="none" strike="noStrike">
                          <a:solidFill>
                            <a:srgbClr val="000000"/>
                          </a:solidFill>
                          <a:effectLst/>
                          <a:latin typeface="Arial Narrow" panose="020B0606020202030204" pitchFamily="34" charset="0"/>
                        </a:rPr>
                        <a:t>Loss on Disposal of Assets</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baseline="0" dirty="0">
                          <a:solidFill>
                            <a:srgbClr val="000000"/>
                          </a:solidFill>
                          <a:effectLst/>
                          <a:latin typeface="Arial Narrow" panose="020B0606020202030204" pitchFamily="34" charset="0"/>
                        </a:rPr>
                        <a:t> </a:t>
                      </a:r>
                      <a:r>
                        <a:rPr lang="en-ZA" sz="1000" b="0" i="0" u="none" strike="noStrike" dirty="0">
                          <a:solidFill>
                            <a:srgbClr val="000000"/>
                          </a:solidFill>
                          <a:effectLst/>
                          <a:latin typeface="Arial Narrow" panose="020B0606020202030204" pitchFamily="34" charset="0"/>
                        </a:rPr>
                        <a:t> -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a:solidFill>
                            <a:srgbClr val="000000"/>
                          </a:solidFill>
                          <a:effectLst/>
                          <a:latin typeface="Arial Narrow" panose="020B0606020202030204" pitchFamily="34" charset="0"/>
                        </a:rPr>
                        <a:t>44</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(44)</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100%</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000" b="0" i="0" u="none" strike="noStrike" dirty="0">
                          <a:solidFill>
                            <a:srgbClr val="000000"/>
                          </a:solidFill>
                          <a:effectLst/>
                          <a:latin typeface="Arial Narrow" panose="020B0606020202030204" pitchFamily="34" charset="0"/>
                        </a:rPr>
                        <a:t>A loss on disposal on assets to an amount of R44 thousand ( 100%) was not budgeted for in the financial year 2020/21.</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610439"/>
                  </a:ext>
                </a:extLst>
              </a:tr>
              <a:tr h="301493">
                <a:tc>
                  <a:txBody>
                    <a:bodyPr/>
                    <a:lstStyle/>
                    <a:p>
                      <a:pPr algn="l" fontAlgn="t"/>
                      <a:r>
                        <a:rPr lang="en-US" sz="1000" b="0" i="0" u="none" strike="noStrike">
                          <a:solidFill>
                            <a:srgbClr val="000000"/>
                          </a:solidFill>
                          <a:effectLst/>
                          <a:latin typeface="Arial Narrow" panose="020B0606020202030204" pitchFamily="34" charset="0"/>
                        </a:rPr>
                        <a:t>Loss on Foreign Exchange Rate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a:solidFill>
                            <a:srgbClr val="000000"/>
                          </a:solidFill>
                          <a:effectLst/>
                          <a:latin typeface="Arial Narrow" panose="020B0606020202030204" pitchFamily="34" charset="0"/>
                        </a:rPr>
                        <a:t>19</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(19)</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100%</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000" b="0" i="0" u="none" strike="noStrike" dirty="0">
                          <a:solidFill>
                            <a:srgbClr val="000000"/>
                          </a:solidFill>
                          <a:effectLst/>
                          <a:latin typeface="Arial Narrow" panose="020B0606020202030204" pitchFamily="34" charset="0"/>
                        </a:rPr>
                        <a:t>Loss on foreign exchange to an amount of R19 thousand ( 100%) was not budgeted for in the financial year 2020/21.</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8895755"/>
                  </a:ext>
                </a:extLst>
              </a:tr>
              <a:tr h="152956">
                <a:tc>
                  <a:txBody>
                    <a:bodyPr/>
                    <a:lstStyle/>
                    <a:p>
                      <a:pPr algn="l" fontAlgn="t"/>
                      <a:r>
                        <a:rPr lang="en-ZA" sz="1000" b="1" i="0" u="none" strike="noStrike">
                          <a:solidFill>
                            <a:srgbClr val="000000"/>
                          </a:solidFill>
                          <a:effectLst/>
                          <a:latin typeface="Arial Narrow" panose="020B0606020202030204" pitchFamily="34" charset="0"/>
                        </a:rPr>
                        <a:t>Total Expenditure</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solidFill>
                            <a:srgbClr val="000000"/>
                          </a:solidFill>
                          <a:effectLst/>
                          <a:latin typeface="Arial Narrow" panose="020B0606020202030204" pitchFamily="34" charset="0"/>
                        </a:rPr>
                        <a:t>    955 131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solidFill>
                            <a:srgbClr val="000000"/>
                          </a:solidFill>
                          <a:effectLst/>
                          <a:latin typeface="Arial Narrow" panose="020B0606020202030204" pitchFamily="34" charset="0"/>
                        </a:rPr>
                        <a:t>   950 319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solidFill>
                            <a:srgbClr val="000000"/>
                          </a:solidFill>
                          <a:effectLst/>
                          <a:latin typeface="Arial Narrow" panose="020B0606020202030204" pitchFamily="34" charset="0"/>
                        </a:rPr>
                        <a:t> (4 812)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solidFill>
                            <a:srgbClr val="000000"/>
                          </a:solidFill>
                          <a:effectLst/>
                          <a:latin typeface="Arial Narrow" panose="020B0606020202030204" pitchFamily="34" charset="0"/>
                        </a:rPr>
                        <a:t> </a:t>
                      </a:r>
                    </a:p>
                  </a:txBody>
                  <a:tcPr marL="4533" marR="4533" marT="453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4533" marR="4533" marT="453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531136118"/>
                  </a:ext>
                </a:extLst>
              </a:tr>
            </a:tbl>
          </a:graphicData>
        </a:graphic>
      </p:graphicFrame>
    </p:spTree>
    <p:extLst>
      <p:ext uri="{BB962C8B-B14F-4D97-AF65-F5344CB8AC3E}">
        <p14:creationId xmlns:p14="http://schemas.microsoft.com/office/powerpoint/2010/main" xmlns="" val="3513392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365124"/>
            <a:ext cx="6766560" cy="930276"/>
          </a:xfrm>
        </p:spPr>
        <p:txBody>
          <a:bodyPr>
            <a:noAutofit/>
          </a:bodyPr>
          <a:lstStyle/>
          <a:p>
            <a:pPr algn="ctr"/>
            <a:r>
              <a:rPr lang="en-ZA" altLang="en-US" sz="3400" b="1" dirty="0">
                <a:solidFill>
                  <a:srgbClr val="002060"/>
                </a:solidFill>
                <a:latin typeface="Arial Narrow" panose="020B0606020202030204" pitchFamily="34" charset="0"/>
              </a:rPr>
              <a:t>BUDGET RESULTS CASE EXPENDITURE</a:t>
            </a:r>
            <a:endParaRPr lang="en-ZA" sz="3400" dirty="0">
              <a:solidFill>
                <a:srgbClr val="002060"/>
              </a:solidFill>
            </a:endParaRPr>
          </a:p>
        </p:txBody>
      </p:sp>
      <p:sp>
        <p:nvSpPr>
          <p:cNvPr id="4" name="Slide Number Placeholder 3"/>
          <p:cNvSpPr>
            <a:spLocks noGrp="1"/>
          </p:cNvSpPr>
          <p:nvPr>
            <p:ph type="sldNum" sz="quarter" idx="12"/>
          </p:nvPr>
        </p:nvSpPr>
        <p:spPr>
          <a:xfrm>
            <a:off x="6926826" y="6492875"/>
            <a:ext cx="2057400" cy="365125"/>
          </a:xfrm>
        </p:spPr>
        <p:txBody>
          <a:bodyPr/>
          <a:lstStyle/>
          <a:p>
            <a:fld id="{0C4DB43B-2450-41F4-875D-3A173E257EAA}" type="slidenum">
              <a:rPr lang="en-ZA" smtClean="0"/>
              <a:pPr/>
              <a:t>39</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171544774"/>
              </p:ext>
            </p:extLst>
          </p:nvPr>
        </p:nvGraphicFramePr>
        <p:xfrm>
          <a:off x="127512" y="1669640"/>
          <a:ext cx="8888975" cy="4276724"/>
        </p:xfrm>
        <a:graphic>
          <a:graphicData uri="http://schemas.openxmlformats.org/drawingml/2006/table">
            <a:tbl>
              <a:tblPr/>
              <a:tblGrid>
                <a:gridCol w="2014981">
                  <a:extLst>
                    <a:ext uri="{9D8B030D-6E8A-4147-A177-3AD203B41FA5}">
                      <a16:colId xmlns:a16="http://schemas.microsoft.com/office/drawing/2014/main" xmlns="" val="2236232315"/>
                    </a:ext>
                  </a:extLst>
                </a:gridCol>
                <a:gridCol w="1121547">
                  <a:extLst>
                    <a:ext uri="{9D8B030D-6E8A-4147-A177-3AD203B41FA5}">
                      <a16:colId xmlns:a16="http://schemas.microsoft.com/office/drawing/2014/main" xmlns="" val="618568836"/>
                    </a:ext>
                  </a:extLst>
                </a:gridCol>
                <a:gridCol w="997986">
                  <a:extLst>
                    <a:ext uri="{9D8B030D-6E8A-4147-A177-3AD203B41FA5}">
                      <a16:colId xmlns:a16="http://schemas.microsoft.com/office/drawing/2014/main" xmlns="" val="1989773279"/>
                    </a:ext>
                  </a:extLst>
                </a:gridCol>
                <a:gridCol w="971137">
                  <a:extLst>
                    <a:ext uri="{9D8B030D-6E8A-4147-A177-3AD203B41FA5}">
                      <a16:colId xmlns:a16="http://schemas.microsoft.com/office/drawing/2014/main" xmlns="" val="2674764610"/>
                    </a:ext>
                  </a:extLst>
                </a:gridCol>
                <a:gridCol w="783600">
                  <a:extLst>
                    <a:ext uri="{9D8B030D-6E8A-4147-A177-3AD203B41FA5}">
                      <a16:colId xmlns:a16="http://schemas.microsoft.com/office/drawing/2014/main" xmlns="" val="2124722035"/>
                    </a:ext>
                  </a:extLst>
                </a:gridCol>
                <a:gridCol w="2999724">
                  <a:extLst>
                    <a:ext uri="{9D8B030D-6E8A-4147-A177-3AD203B41FA5}">
                      <a16:colId xmlns:a16="http://schemas.microsoft.com/office/drawing/2014/main" xmlns="" val="1284595968"/>
                    </a:ext>
                  </a:extLst>
                </a:gridCol>
              </a:tblGrid>
              <a:tr h="466079">
                <a:tc rowSpan="2">
                  <a:txBody>
                    <a:bodyPr/>
                    <a:lstStyle/>
                    <a:p>
                      <a:pPr algn="l" fontAlgn="t"/>
                      <a:r>
                        <a:rPr lang="en-ZA" sz="1200" b="1" i="0" u="none" strike="noStrike" dirty="0">
                          <a:solidFill>
                            <a:srgbClr val="000000"/>
                          </a:solidFill>
                          <a:effectLst/>
                          <a:latin typeface="Arial Narrow" panose="020B0606020202030204" pitchFamily="34" charset="0"/>
                        </a:rPr>
                        <a:t>ITEM</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Budget</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Audited Results</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Variance</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Variance</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ZA" sz="1200" b="1" i="0" u="none" strike="noStrike" dirty="0">
                          <a:solidFill>
                            <a:srgbClr val="000000"/>
                          </a:solidFill>
                          <a:effectLst/>
                          <a:latin typeface="Arial Narrow" panose="020B0606020202030204" pitchFamily="34" charset="0"/>
                        </a:rPr>
                        <a:t>Commentary</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6507891"/>
                  </a:ext>
                </a:extLst>
              </a:tr>
              <a:tr h="309010">
                <a:tc vMerge="1">
                  <a:txBody>
                    <a:bodyPr/>
                    <a:lstStyle/>
                    <a:p>
                      <a:endParaRPr lang="en-ZA"/>
                    </a:p>
                  </a:txBody>
                  <a:tcPr/>
                </a:tc>
                <a:tc>
                  <a:txBody>
                    <a:bodyPr/>
                    <a:lstStyle/>
                    <a:p>
                      <a:pPr algn="ctr" fontAlgn="t"/>
                      <a:r>
                        <a:rPr lang="en-ZA" sz="1200" b="1" i="0" u="none" strike="noStrike" dirty="0">
                          <a:solidFill>
                            <a:srgbClr val="000000"/>
                          </a:solidFill>
                          <a:effectLst/>
                          <a:latin typeface="Arial Narrow" panose="020B0606020202030204" pitchFamily="34" charset="0"/>
                        </a:rPr>
                        <a:t>R'000</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R'000</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R'000</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200" b="1" i="0" u="none" strike="noStrike" dirty="0">
                          <a:solidFill>
                            <a:srgbClr val="000000"/>
                          </a:solidFill>
                          <a:effectLst/>
                          <a:latin typeface="Arial Narrow" panose="020B0606020202030204" pitchFamily="34" charset="0"/>
                        </a:rPr>
                        <a:t>%</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35788184"/>
                  </a:ext>
                </a:extLst>
              </a:tr>
              <a:tr h="311626">
                <a:tc>
                  <a:txBody>
                    <a:bodyPr/>
                    <a:lstStyle/>
                    <a:p>
                      <a:pPr algn="l" fontAlgn="b"/>
                      <a:r>
                        <a:rPr lang="en-ZA" sz="1200" b="0" i="0" u="none" strike="noStrike">
                          <a:solidFill>
                            <a:srgbClr val="000000"/>
                          </a:solidFill>
                          <a:effectLst/>
                          <a:latin typeface="Arial Narrow" panose="020B0606020202030204" pitchFamily="34" charset="0"/>
                        </a:rPr>
                        <a:t>Commissioner Fees </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Narrow" panose="020B0606020202030204" pitchFamily="34" charset="0"/>
                        </a:rPr>
                        <a:t>274 657</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Narrow" panose="020B0606020202030204" pitchFamily="34" charset="0"/>
                        </a:rPr>
                        <a:t>271 742</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Narrow" panose="020B0606020202030204" pitchFamily="34" charset="0"/>
                        </a:rPr>
                        <a:t>2 915</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1%</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The variance is as a result of unfilled vacancies.</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34367387"/>
                  </a:ext>
                </a:extLst>
              </a:tr>
              <a:tr h="812624">
                <a:tc>
                  <a:txBody>
                    <a:bodyPr/>
                    <a:lstStyle/>
                    <a:p>
                      <a:pPr algn="l" fontAlgn="b"/>
                      <a:r>
                        <a:rPr lang="en-US" sz="1200" b="0" i="0" u="none" strike="noStrike" dirty="0">
                          <a:solidFill>
                            <a:srgbClr val="000000"/>
                          </a:solidFill>
                          <a:effectLst/>
                          <a:latin typeface="Arial Narrow" panose="020B0606020202030204" pitchFamily="34" charset="0"/>
                        </a:rPr>
                        <a:t>Case Disbursements Travel and Subsistence</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6 813</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Narrow" panose="020B0606020202030204" pitchFamily="34" charset="0"/>
                        </a:rPr>
                        <a:t>7 909</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(1 096)</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(16%)</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The variance is as result of variable costs such as venue hire, travel costs that were incurred to conduct cases in the remotes areas by the commissioners.</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67143701"/>
                  </a:ext>
                </a:extLst>
              </a:tr>
              <a:tr h="925147">
                <a:tc>
                  <a:txBody>
                    <a:bodyPr/>
                    <a:lstStyle/>
                    <a:p>
                      <a:pPr algn="l" fontAlgn="b"/>
                      <a:r>
                        <a:rPr lang="en-ZA" sz="1200" b="0" i="0" u="none" strike="noStrike">
                          <a:solidFill>
                            <a:srgbClr val="000000"/>
                          </a:solidFill>
                          <a:effectLst/>
                          <a:latin typeface="Arial Narrow" panose="020B0606020202030204" pitchFamily="34" charset="0"/>
                        </a:rPr>
                        <a:t>Case Disbursement Admin Costs</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Narrow" panose="020B0606020202030204" pitchFamily="34" charset="0"/>
                        </a:rPr>
                        <a:t>3 019</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Narrow" panose="020B0606020202030204" pitchFamily="34" charset="0"/>
                        </a:rPr>
                        <a:t>2 718</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301</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Narrow" panose="020B0606020202030204" pitchFamily="34" charset="0"/>
                        </a:rPr>
                        <a:t>10%</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The variance is as result of variable costs such as venue hire, travel costs that were incurred to conduct cases in the remote areas by the commissioners.</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65052158"/>
                  </a:ext>
                </a:extLst>
              </a:tr>
              <a:tr h="677149">
                <a:tc>
                  <a:txBody>
                    <a:bodyPr/>
                    <a:lstStyle/>
                    <a:p>
                      <a:pPr algn="l" fontAlgn="b"/>
                      <a:r>
                        <a:rPr lang="en-ZA" sz="1200" b="0" i="0" u="none" strike="noStrike" dirty="0">
                          <a:solidFill>
                            <a:srgbClr val="000000"/>
                          </a:solidFill>
                          <a:effectLst/>
                          <a:latin typeface="Arial Narrow" panose="020B0606020202030204" pitchFamily="34" charset="0"/>
                        </a:rPr>
                        <a:t>Interpreter fees</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Narrow" panose="020B0606020202030204" pitchFamily="34" charset="0"/>
                        </a:rPr>
                        <a:t>93 420</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Narrow" panose="020B0606020202030204" pitchFamily="34" charset="0"/>
                        </a:rPr>
                        <a:t>93 150</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270</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Narrow" panose="020B0606020202030204" pitchFamily="34" charset="0"/>
                        </a:rPr>
                        <a:t>0%</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The variance is a result of unfilled vacancies that emanated from the resignations that incurred during the last quarter of the financial year.</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0703062"/>
                  </a:ext>
                </a:extLst>
              </a:tr>
              <a:tr h="466079">
                <a:tc>
                  <a:txBody>
                    <a:bodyPr/>
                    <a:lstStyle/>
                    <a:p>
                      <a:pPr algn="l" fontAlgn="b"/>
                      <a:r>
                        <a:rPr lang="en-ZA" sz="1200" b="0" i="0" u="none" strike="noStrike">
                          <a:solidFill>
                            <a:srgbClr val="000000"/>
                          </a:solidFill>
                          <a:effectLst/>
                          <a:latin typeface="Arial Narrow" panose="020B0606020202030204" pitchFamily="34" charset="0"/>
                        </a:rPr>
                        <a:t>Sherriff costs </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Narrow" panose="020B0606020202030204" pitchFamily="34" charset="0"/>
                        </a:rPr>
                        <a:t>3 268</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a:solidFill>
                            <a:srgbClr val="000000"/>
                          </a:solidFill>
                          <a:effectLst/>
                          <a:latin typeface="Arial Narrow" panose="020B0606020202030204" pitchFamily="34" charset="0"/>
                        </a:rPr>
                        <a:t>5 885</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(2 617)</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0" i="0" u="none" strike="noStrike" dirty="0">
                          <a:solidFill>
                            <a:srgbClr val="000000"/>
                          </a:solidFill>
                          <a:effectLst/>
                          <a:latin typeface="Arial Narrow" panose="020B0606020202030204" pitchFamily="34" charset="0"/>
                        </a:rPr>
                        <a:t>(80%)</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200" b="0" i="0" u="none" strike="noStrike" dirty="0">
                          <a:solidFill>
                            <a:srgbClr val="000000"/>
                          </a:solidFill>
                          <a:effectLst/>
                          <a:latin typeface="Arial Narrow" panose="020B0606020202030204" pitchFamily="34" charset="0"/>
                        </a:rPr>
                        <a:t>The variance is as a result of more claims being submitted from the Sheriffs.</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68842238"/>
                  </a:ext>
                </a:extLst>
              </a:tr>
              <a:tr h="309010">
                <a:tc>
                  <a:txBody>
                    <a:bodyPr/>
                    <a:lstStyle/>
                    <a:p>
                      <a:pPr algn="l" fontAlgn="b"/>
                      <a:r>
                        <a:rPr lang="en-ZA" sz="1200" b="1" i="0" u="none" strike="noStrike" dirty="0">
                          <a:solidFill>
                            <a:srgbClr val="000000"/>
                          </a:solidFill>
                          <a:effectLst/>
                          <a:latin typeface="Arial Narrow" panose="020B0606020202030204" pitchFamily="34" charset="0"/>
                        </a:rPr>
                        <a:t>Total Expenditure</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381 177</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381 404</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(227)</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Narrow" panose="020B0606020202030204" pitchFamily="34" charset="0"/>
                        </a:rPr>
                        <a:t>0%</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200" b="1" i="0" u="none" strike="noStrike" dirty="0">
                          <a:solidFill>
                            <a:srgbClr val="000000"/>
                          </a:solidFill>
                          <a:effectLst/>
                          <a:latin typeface="Arial Narrow" panose="020B0606020202030204" pitchFamily="34" charset="0"/>
                        </a:rPr>
                        <a:t> </a:t>
                      </a:r>
                    </a:p>
                  </a:txBody>
                  <a:tcPr marL="6518" marR="6518" marT="651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36975419"/>
                  </a:ext>
                </a:extLst>
              </a:tr>
            </a:tbl>
          </a:graphicData>
        </a:graphic>
      </p:graphicFrame>
    </p:spTree>
    <p:extLst>
      <p:ext uri="{BB962C8B-B14F-4D97-AF65-F5344CB8AC3E}">
        <p14:creationId xmlns:p14="http://schemas.microsoft.com/office/powerpoint/2010/main" xmlns="" val="991160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D1264F4-C9B8-46A8-9259-060F6B6E989B}"/>
              </a:ext>
            </a:extLst>
          </p:cNvPr>
          <p:cNvSpPr>
            <a:spLocks noGrp="1"/>
          </p:cNvSpPr>
          <p:nvPr>
            <p:ph type="sldNum" sz="quarter" idx="12"/>
          </p:nvPr>
        </p:nvSpPr>
        <p:spPr/>
        <p:txBody>
          <a:bodyPr/>
          <a:lstStyle/>
          <a:p>
            <a:fld id="{0C4DB43B-2450-41F4-875D-3A173E257EAA}" type="slidenum">
              <a:rPr lang="en-ZA" smtClean="0"/>
              <a:pPr/>
              <a:t>4</a:t>
            </a:fld>
            <a:endParaRPr lang="en-ZA" dirty="0"/>
          </a:p>
        </p:txBody>
      </p:sp>
      <p:sp>
        <p:nvSpPr>
          <p:cNvPr id="4" name="Title 1">
            <a:extLst>
              <a:ext uri="{FF2B5EF4-FFF2-40B4-BE49-F238E27FC236}">
                <a16:creationId xmlns:a16="http://schemas.microsoft.com/office/drawing/2014/main" xmlns="" id="{52154E47-AEE0-42E0-B91F-BA62DAAB0F64}"/>
              </a:ext>
            </a:extLst>
          </p:cNvPr>
          <p:cNvSpPr txBox="1">
            <a:spLocks/>
          </p:cNvSpPr>
          <p:nvPr/>
        </p:nvSpPr>
        <p:spPr>
          <a:xfrm>
            <a:off x="1577751" y="3135911"/>
            <a:ext cx="6128952" cy="9479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endParaRPr lang="en-ZA" sz="3200" b="1" dirty="0">
              <a:latin typeface="Arial Narrow" panose="020B0606020202030204" pitchFamily="34" charset="0"/>
            </a:endParaRPr>
          </a:p>
        </p:txBody>
      </p:sp>
      <p:sp>
        <p:nvSpPr>
          <p:cNvPr id="5" name="Rectangle 4"/>
          <p:cNvSpPr/>
          <p:nvPr/>
        </p:nvSpPr>
        <p:spPr>
          <a:xfrm>
            <a:off x="570271" y="2459504"/>
            <a:ext cx="7600335" cy="1323439"/>
          </a:xfrm>
          <a:prstGeom prst="rect">
            <a:avLst/>
          </a:prstGeom>
          <a:solidFill>
            <a:schemeClr val="accent2"/>
          </a:solidFill>
          <a:ln>
            <a:noFill/>
          </a:ln>
          <a:effectLst>
            <a:reflection blurRad="6350" stA="50000" endA="300" endPos="90000" dir="5400000" sy="-100000" algn="bl" rotWithShape="0"/>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en-ZA" sz="4000" b="1" dirty="0">
                <a:solidFill>
                  <a:srgbClr val="213A72"/>
                </a:solidFill>
                <a:latin typeface="Arial Narrow" panose="020B0606020202030204" pitchFamily="34" charset="0"/>
                <a:ea typeface="+mj-ea"/>
                <a:cs typeface="+mj-cs"/>
              </a:rPr>
              <a:t>CONSTITUTIONAL, LEGISLATIVE AND POLICY MANDATE</a:t>
            </a:r>
            <a:endParaRPr lang="en-ZA" dirty="0">
              <a:solidFill>
                <a:srgbClr val="213A72"/>
              </a:solidFill>
              <a:latin typeface="Arial Narrow" panose="020B0606020202030204" pitchFamily="34" charset="0"/>
            </a:endParaRPr>
          </a:p>
        </p:txBody>
      </p:sp>
    </p:spTree>
    <p:extLst>
      <p:ext uri="{BB962C8B-B14F-4D97-AF65-F5344CB8AC3E}">
        <p14:creationId xmlns:p14="http://schemas.microsoft.com/office/powerpoint/2010/main" xmlns="" val="3634684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365124"/>
            <a:ext cx="6766560" cy="930276"/>
          </a:xfrm>
        </p:spPr>
        <p:txBody>
          <a:bodyPr>
            <a:normAutofit/>
          </a:bodyPr>
          <a:lstStyle/>
          <a:p>
            <a:pPr algn="ctr"/>
            <a:r>
              <a:rPr lang="en-ZA" altLang="en-US" sz="3600" b="1" dirty="0">
                <a:solidFill>
                  <a:srgbClr val="002060"/>
                </a:solidFill>
                <a:latin typeface="Arial Narrow" panose="020B0606020202030204" pitchFamily="34" charset="0"/>
              </a:rPr>
              <a:t>PROGRAMME FUNDING</a:t>
            </a:r>
            <a:endParaRPr lang="en-ZA" sz="3600" dirty="0">
              <a:solidFill>
                <a:srgbClr val="002060"/>
              </a:solidFill>
            </a:endParaRPr>
          </a:p>
        </p:txBody>
      </p:sp>
      <p:sp>
        <p:nvSpPr>
          <p:cNvPr id="4" name="Slide Number Placeholder 3"/>
          <p:cNvSpPr>
            <a:spLocks noGrp="1"/>
          </p:cNvSpPr>
          <p:nvPr>
            <p:ph type="sldNum" sz="quarter" idx="12"/>
          </p:nvPr>
        </p:nvSpPr>
        <p:spPr>
          <a:xfrm>
            <a:off x="6926826" y="6492875"/>
            <a:ext cx="2057400" cy="365125"/>
          </a:xfrm>
        </p:spPr>
        <p:txBody>
          <a:bodyPr/>
          <a:lstStyle/>
          <a:p>
            <a:fld id="{0C4DB43B-2450-41F4-875D-3A173E257EAA}" type="slidenum">
              <a:rPr lang="en-ZA" smtClean="0"/>
              <a:pPr/>
              <a:t>40</a:t>
            </a:fld>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4980420"/>
              </p:ext>
            </p:extLst>
          </p:nvPr>
        </p:nvGraphicFramePr>
        <p:xfrm>
          <a:off x="85726" y="1562100"/>
          <a:ext cx="8972549" cy="4743450"/>
        </p:xfrm>
        <a:graphic>
          <a:graphicData uri="http://schemas.openxmlformats.org/drawingml/2006/table">
            <a:tbl>
              <a:tblPr/>
              <a:tblGrid>
                <a:gridCol w="1517556">
                  <a:extLst>
                    <a:ext uri="{9D8B030D-6E8A-4147-A177-3AD203B41FA5}">
                      <a16:colId xmlns:a16="http://schemas.microsoft.com/office/drawing/2014/main" xmlns="" val="962653303"/>
                    </a:ext>
                  </a:extLst>
                </a:gridCol>
                <a:gridCol w="1071774">
                  <a:extLst>
                    <a:ext uri="{9D8B030D-6E8A-4147-A177-3AD203B41FA5}">
                      <a16:colId xmlns:a16="http://schemas.microsoft.com/office/drawing/2014/main" xmlns="" val="1345592761"/>
                    </a:ext>
                  </a:extLst>
                </a:gridCol>
                <a:gridCol w="929503">
                  <a:extLst>
                    <a:ext uri="{9D8B030D-6E8A-4147-A177-3AD203B41FA5}">
                      <a16:colId xmlns:a16="http://schemas.microsoft.com/office/drawing/2014/main" xmlns="" val="3782178541"/>
                    </a:ext>
                  </a:extLst>
                </a:gridCol>
                <a:gridCol w="938988">
                  <a:extLst>
                    <a:ext uri="{9D8B030D-6E8A-4147-A177-3AD203B41FA5}">
                      <a16:colId xmlns:a16="http://schemas.microsoft.com/office/drawing/2014/main" xmlns="" val="3413602163"/>
                    </a:ext>
                  </a:extLst>
                </a:gridCol>
                <a:gridCol w="853625">
                  <a:extLst>
                    <a:ext uri="{9D8B030D-6E8A-4147-A177-3AD203B41FA5}">
                      <a16:colId xmlns:a16="http://schemas.microsoft.com/office/drawing/2014/main" xmlns="" val="811647535"/>
                    </a:ext>
                  </a:extLst>
                </a:gridCol>
                <a:gridCol w="3661103">
                  <a:extLst>
                    <a:ext uri="{9D8B030D-6E8A-4147-A177-3AD203B41FA5}">
                      <a16:colId xmlns:a16="http://schemas.microsoft.com/office/drawing/2014/main" xmlns="" val="666329070"/>
                    </a:ext>
                  </a:extLst>
                </a:gridCol>
              </a:tblGrid>
              <a:tr h="161498">
                <a:tc rowSpan="2">
                  <a:txBody>
                    <a:bodyPr/>
                    <a:lstStyle/>
                    <a:p>
                      <a:pPr algn="l" fontAlgn="t"/>
                      <a:r>
                        <a:rPr lang="en-ZA" sz="1000" b="1" i="0" u="none" strike="noStrike" dirty="0">
                          <a:solidFill>
                            <a:srgbClr val="000000"/>
                          </a:solidFill>
                          <a:effectLst/>
                          <a:latin typeface="Arial Narrow" panose="020B0606020202030204" pitchFamily="34" charset="0"/>
                        </a:rPr>
                        <a:t>Costing Per Programme</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a:solidFill>
                            <a:srgbClr val="000000"/>
                          </a:solidFill>
                          <a:effectLst/>
                          <a:latin typeface="Arial Narrow" panose="020B0606020202030204" pitchFamily="34" charset="0"/>
                        </a:rPr>
                        <a:t>Budget</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a:solidFill>
                            <a:srgbClr val="000000"/>
                          </a:solidFill>
                          <a:effectLst/>
                          <a:latin typeface="Arial Narrow" panose="020B0606020202030204" pitchFamily="34" charset="0"/>
                        </a:rPr>
                        <a:t>Audit Results</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a:solidFill>
                            <a:srgbClr val="000000"/>
                          </a:solidFill>
                          <a:effectLst/>
                          <a:latin typeface="Arial Narrow" panose="020B0606020202030204" pitchFamily="34" charset="0"/>
                        </a:rPr>
                        <a:t>Variance</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a:solidFill>
                            <a:srgbClr val="000000"/>
                          </a:solidFill>
                          <a:effectLst/>
                          <a:latin typeface="Arial Narrow" panose="020B0606020202030204" pitchFamily="34" charset="0"/>
                        </a:rPr>
                        <a:t>Variance</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ZA" sz="1000" b="1" i="0" u="none" strike="noStrike">
                          <a:solidFill>
                            <a:srgbClr val="000000"/>
                          </a:solidFill>
                          <a:effectLst/>
                          <a:latin typeface="Arial Narrow" panose="020B0606020202030204" pitchFamily="34" charset="0"/>
                        </a:rPr>
                        <a:t>Commentary</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0769983"/>
                  </a:ext>
                </a:extLst>
              </a:tr>
              <a:tr h="161498">
                <a:tc vMerge="1">
                  <a:txBody>
                    <a:bodyPr/>
                    <a:lstStyle/>
                    <a:p>
                      <a:endParaRPr lang="en-ZA"/>
                    </a:p>
                  </a:txBody>
                  <a:tcPr/>
                </a:tc>
                <a:tc>
                  <a:txBody>
                    <a:bodyPr/>
                    <a:lstStyle/>
                    <a:p>
                      <a:pPr algn="ctr" fontAlgn="t"/>
                      <a:r>
                        <a:rPr lang="en-ZA" sz="1000" b="1" i="0" u="none" strike="noStrike">
                          <a:solidFill>
                            <a:srgbClr val="000000"/>
                          </a:solidFill>
                          <a:effectLst/>
                          <a:latin typeface="Arial Narrow" panose="020B0606020202030204" pitchFamily="34" charset="0"/>
                        </a:rPr>
                        <a:t>R’000</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a:solidFill>
                            <a:srgbClr val="000000"/>
                          </a:solidFill>
                          <a:effectLst/>
                          <a:latin typeface="Arial Narrow" panose="020B0606020202030204" pitchFamily="34" charset="0"/>
                        </a:rPr>
                        <a:t>R’000</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a:solidFill>
                            <a:srgbClr val="000000"/>
                          </a:solidFill>
                          <a:effectLst/>
                          <a:latin typeface="Arial Narrow" panose="020B0606020202030204" pitchFamily="34" charset="0"/>
                        </a:rPr>
                        <a:t>R’000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solidFill>
                            <a:srgbClr val="000000"/>
                          </a:solidFill>
                          <a:effectLst/>
                          <a:latin typeface="Arial Narrow" panose="020B0606020202030204" pitchFamily="34" charset="0"/>
                        </a:rPr>
                        <a:t>%</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ZA"/>
                    </a:p>
                  </a:txBody>
                  <a:tcPr/>
                </a:tc>
                <a:extLst>
                  <a:ext uri="{0D108BD9-81ED-4DB2-BD59-A6C34878D82A}">
                    <a16:rowId xmlns:a16="http://schemas.microsoft.com/office/drawing/2014/main" xmlns="" val="263091377"/>
                  </a:ext>
                </a:extLst>
              </a:tr>
              <a:tr h="1251558">
                <a:tc>
                  <a:txBody>
                    <a:bodyPr/>
                    <a:lstStyle/>
                    <a:p>
                      <a:pPr algn="l" fontAlgn="t"/>
                      <a:r>
                        <a:rPr lang="en-ZA" sz="1000" b="1" i="0" u="none" strike="noStrike" dirty="0">
                          <a:solidFill>
                            <a:srgbClr val="000000"/>
                          </a:solidFill>
                          <a:effectLst/>
                          <a:latin typeface="Arial Narrow" panose="020B0606020202030204" pitchFamily="34" charset="0"/>
                        </a:rPr>
                        <a:t>PROGRAMME 1: </a:t>
                      </a:r>
                      <a:r>
                        <a:rPr lang="en-ZA" sz="1000" b="0" i="0" u="none" strike="noStrike" dirty="0">
                          <a:solidFill>
                            <a:srgbClr val="000000"/>
                          </a:solidFill>
                          <a:effectLst/>
                          <a:latin typeface="Arial Narrow" panose="020B0606020202030204" pitchFamily="34" charset="0"/>
                        </a:rPr>
                        <a:t>Administration</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208 667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200 209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8 458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4%</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000" b="0" i="0" u="none" strike="noStrike" dirty="0">
                          <a:solidFill>
                            <a:srgbClr val="000000"/>
                          </a:solidFill>
                          <a:effectLst/>
                          <a:latin typeface="Arial Narrow" panose="020B0606020202030204" pitchFamily="34" charset="0"/>
                        </a:rPr>
                        <a:t>The variance is as a result of computer equipment maintenance which was budgeted for but did not happen as anticipated as the service is on demand basis as well as delay in procurement of ICT project which include SAGE licences. Project such as Dispute Process Re-engineering were put on hold and resulted in saving. The other contributing factor is due to reduced costs in training interventions costs which are conducted through virtual platforms, court litigation costs and printing costs.</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7086616"/>
                  </a:ext>
                </a:extLst>
              </a:tr>
              <a:tr h="654233">
                <a:tc>
                  <a:txBody>
                    <a:bodyPr/>
                    <a:lstStyle/>
                    <a:p>
                      <a:pPr algn="l" fontAlgn="t"/>
                      <a:r>
                        <a:rPr lang="fr-FR" sz="1000" b="1" i="0" u="none" strike="noStrike" dirty="0">
                          <a:solidFill>
                            <a:srgbClr val="000000"/>
                          </a:solidFill>
                          <a:effectLst/>
                          <a:latin typeface="Arial Narrow" panose="020B0606020202030204" pitchFamily="34" charset="0"/>
                        </a:rPr>
                        <a:t>PROGRAMME 2: </a:t>
                      </a:r>
                      <a:r>
                        <a:rPr lang="fr-FR" sz="1000" b="0" i="0" u="none" strike="noStrike" dirty="0">
                          <a:solidFill>
                            <a:srgbClr val="000000"/>
                          </a:solidFill>
                          <a:effectLst/>
                          <a:latin typeface="Arial Narrow" panose="020B0606020202030204" pitchFamily="34" charset="0"/>
                        </a:rPr>
                        <a:t>Labour Market Intervention</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12 091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11 782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309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3%</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000" b="0" i="0" u="none" strike="noStrike" dirty="0">
                          <a:solidFill>
                            <a:srgbClr val="000000"/>
                          </a:solidFill>
                          <a:effectLst/>
                          <a:latin typeface="Arial Narrow" panose="020B0606020202030204" pitchFamily="34" charset="0"/>
                        </a:rPr>
                        <a:t>The variance is as a result of variable costs such as commissioner fees, venue, travel costs relating to the dispute management preventing activities that were budgeted for but did not happen as anticipated, most of the activities were conducted through virtual platforms.</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8597174"/>
                  </a:ext>
                </a:extLst>
              </a:tr>
              <a:tr h="784388">
                <a:tc>
                  <a:txBody>
                    <a:bodyPr/>
                    <a:lstStyle/>
                    <a:p>
                      <a:pPr algn="l" fontAlgn="t"/>
                      <a:r>
                        <a:rPr lang="en-US" sz="1000" b="1" i="0" u="none" strike="noStrike" dirty="0">
                          <a:solidFill>
                            <a:srgbClr val="000000"/>
                          </a:solidFill>
                          <a:effectLst/>
                          <a:latin typeface="Arial Narrow" panose="020B0606020202030204" pitchFamily="34" charset="0"/>
                        </a:rPr>
                        <a:t>PROGRAMME 3: </a:t>
                      </a:r>
                      <a:r>
                        <a:rPr lang="en-US" sz="1000" b="0" i="0" u="none" strike="noStrike" dirty="0">
                          <a:solidFill>
                            <a:srgbClr val="000000"/>
                          </a:solidFill>
                          <a:effectLst/>
                          <a:latin typeface="Arial Narrow" panose="020B0606020202030204" pitchFamily="34" charset="0"/>
                        </a:rPr>
                        <a:t>Special Interventions and Support</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14 335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14 401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(65)</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0%</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000" b="0" i="0" u="none" strike="noStrike">
                          <a:solidFill>
                            <a:srgbClr val="000000"/>
                          </a:solidFill>
                          <a:effectLst/>
                          <a:latin typeface="Arial Narrow" panose="020B0606020202030204" pitchFamily="34" charset="0"/>
                        </a:rPr>
                        <a:t>The variance is as result of less utilisation of PT commissioners for the Collective Bargaining matters. The other contributing factors is the saving resulting from travel costs related for the execution of the ESC activities such as MSA and other related meetings to execute ESC mandate.</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11551770"/>
                  </a:ext>
                </a:extLst>
              </a:tr>
              <a:tr h="472943">
                <a:tc>
                  <a:txBody>
                    <a:bodyPr/>
                    <a:lstStyle/>
                    <a:p>
                      <a:pPr algn="l" fontAlgn="t"/>
                      <a:r>
                        <a:rPr lang="en-ZA" sz="1000" b="1" i="0" u="none" strike="noStrike" dirty="0">
                          <a:solidFill>
                            <a:srgbClr val="000000"/>
                          </a:solidFill>
                          <a:effectLst/>
                          <a:latin typeface="Arial Narrow" panose="020B0606020202030204" pitchFamily="34" charset="0"/>
                        </a:rPr>
                        <a:t>PROGRAMME 4: </a:t>
                      </a:r>
                      <a:r>
                        <a:rPr lang="en-ZA" sz="1000" b="0" i="0" u="none" strike="noStrike" dirty="0">
                          <a:solidFill>
                            <a:srgbClr val="000000"/>
                          </a:solidFill>
                          <a:effectLst/>
                          <a:latin typeface="Arial Narrow" panose="020B0606020202030204" pitchFamily="34" charset="0"/>
                        </a:rPr>
                        <a:t>Dispute Resolution and Enforcement Services</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685 290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690 774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(5 484)</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(1%)</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000" b="0" i="0" u="none" strike="noStrike" dirty="0">
                          <a:solidFill>
                            <a:srgbClr val="000000"/>
                          </a:solidFill>
                          <a:effectLst/>
                          <a:latin typeface="Arial Narrow" panose="020B0606020202030204" pitchFamily="34" charset="0"/>
                        </a:rPr>
                        <a:t>The variance is as result of variable costs such as venue hire, travel costs that were incurred to conduct cases in the remote areas by the commissioners.</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5432423"/>
                  </a:ext>
                </a:extLst>
              </a:tr>
              <a:tr h="940112">
                <a:tc>
                  <a:txBody>
                    <a:bodyPr/>
                    <a:lstStyle/>
                    <a:p>
                      <a:pPr algn="l" fontAlgn="t"/>
                      <a:r>
                        <a:rPr lang="en-US" sz="1000" b="1" i="0" u="none" strike="noStrike" dirty="0">
                          <a:solidFill>
                            <a:srgbClr val="000000"/>
                          </a:solidFill>
                          <a:effectLst/>
                          <a:latin typeface="Arial Narrow" panose="020B0606020202030204" pitchFamily="34" charset="0"/>
                        </a:rPr>
                        <a:t>PROGRAMME 5: </a:t>
                      </a:r>
                      <a:r>
                        <a:rPr lang="en-US" sz="1000" b="0" i="0" u="none" strike="noStrike" dirty="0">
                          <a:solidFill>
                            <a:srgbClr val="000000"/>
                          </a:solidFill>
                          <a:effectLst/>
                          <a:latin typeface="Arial Narrow" panose="020B0606020202030204" pitchFamily="34" charset="0"/>
                        </a:rPr>
                        <a:t>Strategy Management and Governance</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34 747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  </a:t>
                      </a:r>
                      <a:r>
                        <a:rPr lang="en-ZA" sz="1000" b="0" i="0" u="none" strike="noStrike" baseline="0" dirty="0">
                          <a:solidFill>
                            <a:srgbClr val="000000"/>
                          </a:solidFill>
                          <a:effectLst/>
                          <a:latin typeface="Arial Narrow" panose="020B0606020202030204" pitchFamily="34" charset="0"/>
                        </a:rPr>
                        <a:t> </a:t>
                      </a:r>
                      <a:r>
                        <a:rPr lang="en-ZA" sz="1000" b="0" i="0" u="none" strike="noStrike" dirty="0">
                          <a:solidFill>
                            <a:srgbClr val="000000"/>
                          </a:solidFill>
                          <a:effectLst/>
                          <a:latin typeface="Arial Narrow" panose="020B0606020202030204" pitchFamily="34" charset="0"/>
                        </a:rPr>
                        <a:t> 33 153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1 594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0" i="0" u="none" strike="noStrike" dirty="0">
                          <a:solidFill>
                            <a:srgbClr val="000000"/>
                          </a:solidFill>
                          <a:effectLst/>
                          <a:latin typeface="Arial Narrow" panose="020B0606020202030204" pitchFamily="34" charset="0"/>
                        </a:rPr>
                        <a:t>5%</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n-US" sz="1000" b="0" i="0" u="none" strike="noStrike" dirty="0">
                          <a:solidFill>
                            <a:srgbClr val="000000"/>
                          </a:solidFill>
                          <a:effectLst/>
                          <a:latin typeface="Arial Narrow" panose="020B0606020202030204" pitchFamily="34" charset="0"/>
                        </a:rPr>
                        <a:t>The variance is as a result of the timing difference in implementation of the Digital Communication tool, and Content Management projects which are still under the procurement process. The saving will be utilised to cater the expenditure that is not yet recognised in the current financial year, as some of the invoices are still outstanding from the suppliers.</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7687480"/>
                  </a:ext>
                </a:extLst>
              </a:tr>
              <a:tr h="317220">
                <a:tc>
                  <a:txBody>
                    <a:bodyPr/>
                    <a:lstStyle/>
                    <a:p>
                      <a:pPr algn="l" fontAlgn="t"/>
                      <a:r>
                        <a:rPr lang="en-ZA" sz="1000" b="1" i="0" u="none" strike="noStrike" dirty="0">
                          <a:solidFill>
                            <a:srgbClr val="000000"/>
                          </a:solidFill>
                          <a:effectLst/>
                          <a:latin typeface="Arial Narrow" panose="020B0606020202030204" pitchFamily="34" charset="0"/>
                        </a:rPr>
                        <a:t>TOTAL PROGRAMME FUNDING</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solidFill>
                            <a:srgbClr val="000000"/>
                          </a:solidFill>
                          <a:effectLst/>
                          <a:latin typeface="Arial Narrow" panose="020B0606020202030204" pitchFamily="34" charset="0"/>
                        </a:rPr>
                        <a:t>  955 131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solidFill>
                            <a:srgbClr val="000000"/>
                          </a:solidFill>
                          <a:effectLst/>
                          <a:latin typeface="Arial Narrow" panose="020B0606020202030204" pitchFamily="34" charset="0"/>
                        </a:rPr>
                        <a:t>    950 319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solidFill>
                            <a:srgbClr val="000000"/>
                          </a:solidFill>
                          <a:effectLst/>
                          <a:latin typeface="Arial Narrow" panose="020B0606020202030204" pitchFamily="34" charset="0"/>
                        </a:rPr>
                        <a:t>4 812 </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000" b="1" i="0" u="none" strike="noStrike" dirty="0">
                          <a:solidFill>
                            <a:srgbClr val="000000"/>
                          </a:solidFill>
                          <a:effectLst/>
                          <a:latin typeface="Arial Narrow" panose="020B0606020202030204" pitchFamily="34" charset="0"/>
                        </a:rPr>
                        <a:t>1%</a:t>
                      </a:r>
                    </a:p>
                  </a:txBody>
                  <a:tcPr marL="5651" marR="5651" marT="565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Narrow" panose="020B0606020202030204" pitchFamily="34" charset="0"/>
                        </a:rPr>
                        <a:t> </a:t>
                      </a:r>
                    </a:p>
                  </a:txBody>
                  <a:tcPr marL="5651" marR="5651" marT="56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7326083"/>
                  </a:ext>
                </a:extLst>
              </a:tr>
            </a:tbl>
          </a:graphicData>
        </a:graphic>
      </p:graphicFrame>
    </p:spTree>
    <p:extLst>
      <p:ext uri="{BB962C8B-B14F-4D97-AF65-F5344CB8AC3E}">
        <p14:creationId xmlns:p14="http://schemas.microsoft.com/office/powerpoint/2010/main" xmlns="" val="3552208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365124"/>
            <a:ext cx="6766560" cy="1016002"/>
          </a:xfrm>
        </p:spPr>
        <p:txBody>
          <a:bodyPr>
            <a:normAutofit/>
          </a:bodyPr>
          <a:lstStyle/>
          <a:p>
            <a:pPr algn="ctr"/>
            <a:r>
              <a:rPr lang="en-ZA" altLang="en-US" sz="3600" b="1" dirty="0">
                <a:solidFill>
                  <a:srgbClr val="002060"/>
                </a:solidFill>
                <a:latin typeface="Arial Narrow" panose="020B0606020202030204" pitchFamily="34" charset="0"/>
              </a:rPr>
              <a:t>2020/21 AUDITED RESULTS</a:t>
            </a:r>
            <a:endParaRPr lang="en-ZA" sz="3600" dirty="0">
              <a:solidFill>
                <a:srgbClr val="002060"/>
              </a:solidFill>
            </a:endParaRPr>
          </a:p>
        </p:txBody>
      </p:sp>
      <p:sp>
        <p:nvSpPr>
          <p:cNvPr id="4" name="Slide Number Placeholder 3"/>
          <p:cNvSpPr>
            <a:spLocks noGrp="1"/>
          </p:cNvSpPr>
          <p:nvPr>
            <p:ph type="sldNum" sz="quarter" idx="12"/>
          </p:nvPr>
        </p:nvSpPr>
        <p:spPr>
          <a:xfrm>
            <a:off x="6926826" y="6492875"/>
            <a:ext cx="2057400" cy="365125"/>
          </a:xfrm>
        </p:spPr>
        <p:txBody>
          <a:bodyPr/>
          <a:lstStyle/>
          <a:p>
            <a:fld id="{0C4DB43B-2450-41F4-875D-3A173E257EAA}" type="slidenum">
              <a:rPr lang="en-ZA" smtClean="0"/>
              <a:pPr/>
              <a:t>41</a:t>
            </a:fld>
            <a:endParaRPr lang="en-ZA" dirty="0"/>
          </a:p>
        </p:txBody>
      </p:sp>
      <p:sp>
        <p:nvSpPr>
          <p:cNvPr id="3" name="Content Placeholder 2"/>
          <p:cNvSpPr>
            <a:spLocks noGrp="1"/>
          </p:cNvSpPr>
          <p:nvPr>
            <p:ph idx="1"/>
          </p:nvPr>
        </p:nvSpPr>
        <p:spPr>
          <a:xfrm>
            <a:off x="200025" y="1638300"/>
            <a:ext cx="8784201" cy="4538663"/>
          </a:xfrm>
        </p:spPr>
        <p:txBody>
          <a:bodyPr>
            <a:normAutofit lnSpcReduction="10000"/>
          </a:bodyPr>
          <a:lstStyle/>
          <a:p>
            <a:pPr algn="just"/>
            <a:r>
              <a:rPr lang="en-US" sz="2000" dirty="0">
                <a:latin typeface="Arial Narrow" panose="020B0606020202030204" pitchFamily="34" charset="0"/>
              </a:rPr>
              <a:t>Despite the budget constraint challenges faced by the CCMA during the 2020/21 financial year, the CCMA maintained its going concern status through sound financial management, accounting systems and practices. </a:t>
            </a:r>
          </a:p>
          <a:p>
            <a:pPr algn="just"/>
            <a:r>
              <a:rPr lang="en-US" sz="2000" b="1" dirty="0">
                <a:latin typeface="Arial Narrow" panose="020B0606020202030204" pitchFamily="34" charset="0"/>
              </a:rPr>
              <a:t>The CCMA received an u</a:t>
            </a:r>
            <a:r>
              <a:rPr lang="en-US" sz="2000" dirty="0">
                <a:latin typeface="Arial Narrow" panose="020B0606020202030204" pitchFamily="34" charset="0"/>
              </a:rPr>
              <a:t>nqualified opinion from the Auditor - General with one material finding on material adjustment of the Annual Financial Statements (AFS) and nine (9) internal control deficiency findings.</a:t>
            </a:r>
          </a:p>
          <a:p>
            <a:pPr algn="just"/>
            <a:r>
              <a:rPr lang="en-US" sz="2000" dirty="0">
                <a:latin typeface="Arial Narrow" panose="020B0606020202030204" pitchFamily="34" charset="0"/>
              </a:rPr>
              <a:t>Corrective measures are being implemented by management to correct the deficiencies identified. Internal governance structure to monitor the adequacy and effectiveness of internal controls. </a:t>
            </a:r>
          </a:p>
          <a:p>
            <a:pPr algn="just"/>
            <a:r>
              <a:rPr lang="en-US" sz="2000" dirty="0">
                <a:latin typeface="Arial Narrow" panose="020B0606020202030204" pitchFamily="34" charset="0"/>
              </a:rPr>
              <a:t>The organisation continues to be in a financially healthy position with a cash and cash equivalents balance of R69.4 million, which is equivalent to:</a:t>
            </a:r>
          </a:p>
          <a:p>
            <a:pPr lvl="1" algn="just">
              <a:buFont typeface="Wingdings" panose="05000000000000000000" pitchFamily="2" charset="2"/>
              <a:buChar char="ü"/>
            </a:pPr>
            <a:r>
              <a:rPr lang="en-US" sz="2000" dirty="0">
                <a:latin typeface="Arial Narrow" panose="020B0606020202030204" pitchFamily="34" charset="0"/>
              </a:rPr>
              <a:t> 0.9:1 cash cover ratio; and </a:t>
            </a:r>
          </a:p>
          <a:p>
            <a:pPr lvl="1" algn="just">
              <a:buFont typeface="Wingdings" panose="05000000000000000000" pitchFamily="2" charset="2"/>
              <a:buChar char="ü"/>
            </a:pPr>
            <a:r>
              <a:rPr lang="en-US" sz="2000" dirty="0">
                <a:latin typeface="Arial Narrow" panose="020B0606020202030204" pitchFamily="34" charset="0"/>
              </a:rPr>
              <a:t> liquidity ratio of 1:1. </a:t>
            </a:r>
          </a:p>
          <a:p>
            <a:pPr algn="just"/>
            <a:r>
              <a:rPr lang="en-US" sz="2000" dirty="0">
                <a:latin typeface="Arial Narrow" panose="020B0606020202030204" pitchFamily="34" charset="0"/>
              </a:rPr>
              <a:t>The total net asset value was R34.0 million.</a:t>
            </a:r>
          </a:p>
          <a:p>
            <a:pPr marL="0" indent="0" algn="just">
              <a:buNone/>
            </a:pPr>
            <a:endParaRPr lang="en-ZA" sz="2000" dirty="0">
              <a:latin typeface="Arial Narrow" panose="020B0606020202030204" pitchFamily="34" charset="0"/>
            </a:endParaRPr>
          </a:p>
        </p:txBody>
      </p:sp>
    </p:spTree>
    <p:extLst>
      <p:ext uri="{BB962C8B-B14F-4D97-AF65-F5344CB8AC3E}">
        <p14:creationId xmlns:p14="http://schemas.microsoft.com/office/powerpoint/2010/main" xmlns="" val="798132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365124"/>
            <a:ext cx="6766560" cy="1016002"/>
          </a:xfrm>
        </p:spPr>
        <p:txBody>
          <a:bodyPr>
            <a:normAutofit/>
          </a:bodyPr>
          <a:lstStyle/>
          <a:p>
            <a:pPr algn="ctr"/>
            <a:r>
              <a:rPr lang="en-ZA" altLang="en-US" sz="3600" b="1" dirty="0">
                <a:solidFill>
                  <a:srgbClr val="002060"/>
                </a:solidFill>
                <a:latin typeface="Arial Narrow" panose="020B0606020202030204" pitchFamily="34" charset="0"/>
              </a:rPr>
              <a:t>2020/21 AUDITED RESULTS (</a:t>
            </a:r>
            <a:r>
              <a:rPr lang="en-ZA" altLang="en-US" sz="3600" b="1" dirty="0" err="1">
                <a:solidFill>
                  <a:srgbClr val="002060"/>
                </a:solidFill>
                <a:latin typeface="Arial Narrow" panose="020B0606020202030204" pitchFamily="34" charset="0"/>
              </a:rPr>
              <a:t>Cont</a:t>
            </a:r>
            <a:r>
              <a:rPr lang="en-ZA" altLang="en-US" sz="3600" b="1" dirty="0">
                <a:solidFill>
                  <a:srgbClr val="002060"/>
                </a:solidFill>
                <a:latin typeface="Arial Narrow" panose="020B0606020202030204" pitchFamily="34" charset="0"/>
              </a:rPr>
              <a:t>…)</a:t>
            </a:r>
            <a:endParaRPr lang="en-ZA" sz="3600" dirty="0">
              <a:solidFill>
                <a:srgbClr val="002060"/>
              </a:solidFill>
            </a:endParaRPr>
          </a:p>
        </p:txBody>
      </p:sp>
      <p:sp>
        <p:nvSpPr>
          <p:cNvPr id="4" name="Slide Number Placeholder 3"/>
          <p:cNvSpPr>
            <a:spLocks noGrp="1"/>
          </p:cNvSpPr>
          <p:nvPr>
            <p:ph type="sldNum" sz="quarter" idx="12"/>
          </p:nvPr>
        </p:nvSpPr>
        <p:spPr>
          <a:xfrm>
            <a:off x="6926826" y="6492875"/>
            <a:ext cx="2057400" cy="365125"/>
          </a:xfrm>
        </p:spPr>
        <p:txBody>
          <a:bodyPr/>
          <a:lstStyle/>
          <a:p>
            <a:fld id="{0C4DB43B-2450-41F4-875D-3A173E257EAA}" type="slidenum">
              <a:rPr lang="en-ZA" smtClean="0"/>
              <a:pPr/>
              <a:t>42</a:t>
            </a:fld>
            <a:endParaRPr lang="en-ZA" dirty="0"/>
          </a:p>
        </p:txBody>
      </p:sp>
      <p:sp>
        <p:nvSpPr>
          <p:cNvPr id="3" name="Content Placeholder 2"/>
          <p:cNvSpPr>
            <a:spLocks noGrp="1"/>
          </p:cNvSpPr>
          <p:nvPr>
            <p:ph idx="1"/>
          </p:nvPr>
        </p:nvSpPr>
        <p:spPr>
          <a:xfrm>
            <a:off x="200025" y="1638300"/>
            <a:ext cx="8784201" cy="4538663"/>
          </a:xfrm>
        </p:spPr>
        <p:txBody>
          <a:bodyPr>
            <a:normAutofit/>
          </a:bodyPr>
          <a:lstStyle/>
          <a:p>
            <a:pPr marL="0" indent="0" algn="just">
              <a:buNone/>
            </a:pPr>
            <a:r>
              <a:rPr lang="en-US" sz="1700" b="1" dirty="0">
                <a:latin typeface="Arial Narrow" panose="020B0606020202030204" pitchFamily="34" charset="0"/>
              </a:rPr>
              <a:t>FRUITLESS AND WASTEFUL EXPENDITURE (FWE):</a:t>
            </a:r>
          </a:p>
          <a:p>
            <a:pPr marL="0" indent="0" algn="just">
              <a:buNone/>
            </a:pPr>
            <a:r>
              <a:rPr lang="en-US" sz="1700" dirty="0">
                <a:latin typeface="Arial Narrow" panose="020B0606020202030204" pitchFamily="34" charset="0"/>
              </a:rPr>
              <a:t>For the financial year of 2020/21, there were seven (7) cases that went through the Loss and Control Committee to perform the assessment and determination. Out of the seven (7) cases:</a:t>
            </a:r>
          </a:p>
          <a:p>
            <a:pPr algn="just"/>
            <a:r>
              <a:rPr lang="en-US" sz="1700" dirty="0">
                <a:latin typeface="Arial Narrow" panose="020B0606020202030204" pitchFamily="34" charset="0"/>
              </a:rPr>
              <a:t> Two (2) were written off amounting to the value of R 48 000.</a:t>
            </a:r>
          </a:p>
          <a:p>
            <a:pPr algn="just"/>
            <a:r>
              <a:rPr lang="en-US" sz="1700" dirty="0">
                <a:latin typeface="Arial Narrow" panose="020B0606020202030204" pitchFamily="34" charset="0"/>
              </a:rPr>
              <a:t>Three (3) were recommended for debt recovery to the value of R 34 000.</a:t>
            </a:r>
          </a:p>
          <a:p>
            <a:pPr algn="just"/>
            <a:r>
              <a:rPr lang="en-US" sz="1700" dirty="0">
                <a:latin typeface="Arial Narrow" panose="020B0606020202030204" pitchFamily="34" charset="0"/>
              </a:rPr>
              <a:t>Two (2) were found not be meet the definition of FWE.</a:t>
            </a:r>
          </a:p>
          <a:p>
            <a:pPr marL="0" indent="0" algn="just">
              <a:buNone/>
            </a:pPr>
            <a:r>
              <a:rPr lang="en-US" sz="1700" dirty="0">
                <a:latin typeface="Arial Narrow" panose="020B0606020202030204" pitchFamily="34" charset="0"/>
              </a:rPr>
              <a:t>As at 31 March 2021, four (4) cases were still going through the process of assessment and determination by the Loss and Control Committee to determine if indeed they meet the definition of FEW.</a:t>
            </a:r>
          </a:p>
          <a:p>
            <a:pPr marL="0" indent="0" algn="just">
              <a:buNone/>
            </a:pPr>
            <a:r>
              <a:rPr lang="en-US" sz="1700" b="1" dirty="0">
                <a:latin typeface="Arial Narrow" panose="020B0606020202030204" pitchFamily="34" charset="0"/>
              </a:rPr>
              <a:t>IRREGULAR EXPENDITURE:</a:t>
            </a:r>
          </a:p>
          <a:p>
            <a:pPr marL="0" indent="0" algn="just">
              <a:buNone/>
            </a:pPr>
            <a:r>
              <a:rPr lang="en-US" sz="1700" dirty="0">
                <a:latin typeface="Arial Narrow" panose="020B0606020202030204" pitchFamily="34" charset="0"/>
              </a:rPr>
              <a:t>The opening balance for the financial year of 2020/21 was R 91m which compresses of 57 cases which went through the Loss and Control Committee. </a:t>
            </a:r>
          </a:p>
          <a:p>
            <a:pPr algn="just"/>
            <a:r>
              <a:rPr lang="en-US" sz="1700" dirty="0">
                <a:latin typeface="Arial Narrow" panose="020B0606020202030204" pitchFamily="34" charset="0"/>
              </a:rPr>
              <a:t>Five (5) cases were condoned by National Treasury amounting to the value of R 57 000.</a:t>
            </a:r>
          </a:p>
          <a:p>
            <a:pPr algn="just"/>
            <a:r>
              <a:rPr lang="en-US" sz="1700" dirty="0">
                <a:latin typeface="Arial Narrow" panose="020B0606020202030204" pitchFamily="34" charset="0"/>
              </a:rPr>
              <a:t>Three (3) cases were confirmed to be irregular expenditure and were to be submitted to National Treasury for condonation amounting to the value of R 355 000.</a:t>
            </a:r>
            <a:endParaRPr lang="en-ZA" sz="1700" dirty="0">
              <a:latin typeface="Arial Narrow" panose="020B0606020202030204" pitchFamily="34" charset="0"/>
            </a:endParaRPr>
          </a:p>
        </p:txBody>
      </p:sp>
    </p:spTree>
    <p:extLst>
      <p:ext uri="{BB962C8B-B14F-4D97-AF65-F5344CB8AC3E}">
        <p14:creationId xmlns:p14="http://schemas.microsoft.com/office/powerpoint/2010/main" xmlns="" val="1501099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365124"/>
            <a:ext cx="6766560" cy="1016002"/>
          </a:xfrm>
        </p:spPr>
        <p:txBody>
          <a:bodyPr>
            <a:normAutofit/>
          </a:bodyPr>
          <a:lstStyle/>
          <a:p>
            <a:pPr algn="ctr"/>
            <a:r>
              <a:rPr lang="en-ZA" altLang="en-US" sz="3600" b="1" dirty="0">
                <a:solidFill>
                  <a:srgbClr val="002060"/>
                </a:solidFill>
                <a:latin typeface="Arial Narrow" panose="020B0606020202030204" pitchFamily="34" charset="0"/>
              </a:rPr>
              <a:t>2020/21 AUDITED RESULTS (</a:t>
            </a:r>
            <a:r>
              <a:rPr lang="en-ZA" altLang="en-US" sz="3600" b="1" dirty="0" err="1">
                <a:solidFill>
                  <a:srgbClr val="002060"/>
                </a:solidFill>
                <a:latin typeface="Arial Narrow" panose="020B0606020202030204" pitchFamily="34" charset="0"/>
              </a:rPr>
              <a:t>Cont</a:t>
            </a:r>
            <a:r>
              <a:rPr lang="en-ZA" altLang="en-US" sz="3600" b="1" dirty="0">
                <a:solidFill>
                  <a:srgbClr val="002060"/>
                </a:solidFill>
                <a:latin typeface="Arial Narrow" panose="020B0606020202030204" pitchFamily="34" charset="0"/>
              </a:rPr>
              <a:t>…)</a:t>
            </a:r>
            <a:endParaRPr lang="en-ZA" sz="3600" dirty="0">
              <a:solidFill>
                <a:srgbClr val="002060"/>
              </a:solidFill>
            </a:endParaRPr>
          </a:p>
        </p:txBody>
      </p:sp>
      <p:sp>
        <p:nvSpPr>
          <p:cNvPr id="4" name="Slide Number Placeholder 3"/>
          <p:cNvSpPr>
            <a:spLocks noGrp="1"/>
          </p:cNvSpPr>
          <p:nvPr>
            <p:ph type="sldNum" sz="quarter" idx="12"/>
          </p:nvPr>
        </p:nvSpPr>
        <p:spPr>
          <a:xfrm>
            <a:off x="6926826" y="6492875"/>
            <a:ext cx="2057400" cy="365125"/>
          </a:xfrm>
        </p:spPr>
        <p:txBody>
          <a:bodyPr/>
          <a:lstStyle/>
          <a:p>
            <a:fld id="{0C4DB43B-2450-41F4-875D-3A173E257EAA}" type="slidenum">
              <a:rPr lang="en-ZA" smtClean="0"/>
              <a:pPr/>
              <a:t>43</a:t>
            </a:fld>
            <a:endParaRPr lang="en-ZA" dirty="0"/>
          </a:p>
        </p:txBody>
      </p:sp>
      <p:sp>
        <p:nvSpPr>
          <p:cNvPr id="3" name="Content Placeholder 2"/>
          <p:cNvSpPr>
            <a:spLocks noGrp="1"/>
          </p:cNvSpPr>
          <p:nvPr>
            <p:ph idx="1"/>
          </p:nvPr>
        </p:nvSpPr>
        <p:spPr>
          <a:xfrm>
            <a:off x="200025" y="2136774"/>
            <a:ext cx="8784201" cy="3703587"/>
          </a:xfrm>
        </p:spPr>
        <p:txBody>
          <a:bodyPr>
            <a:normAutofit/>
          </a:bodyPr>
          <a:lstStyle/>
          <a:p>
            <a:pPr marL="0" indent="0" algn="just">
              <a:buNone/>
            </a:pPr>
            <a:r>
              <a:rPr lang="en-US" sz="2000" b="1" dirty="0">
                <a:latin typeface="Arial Narrow" panose="020B0606020202030204" pitchFamily="34" charset="0"/>
              </a:rPr>
              <a:t>IRREGULAR EXPENDITURE:</a:t>
            </a:r>
          </a:p>
          <a:p>
            <a:pPr algn="just"/>
            <a:r>
              <a:rPr lang="en-US" sz="2000" dirty="0">
                <a:latin typeface="Arial Narrow" panose="020B0606020202030204" pitchFamily="34" charset="0"/>
              </a:rPr>
              <a:t>49 cases were removed by the Governing Body amounting to the value of R 102m, in line with the National Treasury Framework on Irregular Expenditure.</a:t>
            </a:r>
          </a:p>
          <a:p>
            <a:pPr algn="just"/>
            <a:r>
              <a:rPr lang="en-US" sz="2000" dirty="0">
                <a:latin typeface="Arial Narrow" panose="020B0606020202030204" pitchFamily="34" charset="0"/>
              </a:rPr>
              <a:t>As of 31 March 2021 the closing balance on irregular expenditure amounted to the value of R 355 000.</a:t>
            </a:r>
          </a:p>
          <a:p>
            <a:pPr algn="just"/>
            <a:r>
              <a:rPr lang="en-US" sz="2000" dirty="0">
                <a:latin typeface="Arial Narrow" panose="020B0606020202030204" pitchFamily="34" charset="0"/>
              </a:rPr>
              <a:t>As at 31 March 2021, three (3) cases were still going through the process of assessment and determination by the Loss and Control Committee to determine if indeed they meet the definition of IRR.</a:t>
            </a:r>
          </a:p>
        </p:txBody>
      </p:sp>
    </p:spTree>
    <p:extLst>
      <p:ext uri="{BB962C8B-B14F-4D97-AF65-F5344CB8AC3E}">
        <p14:creationId xmlns:p14="http://schemas.microsoft.com/office/powerpoint/2010/main" xmlns="" val="1762047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solidFill>
                  <a:srgbClr val="002060"/>
                </a:solidFill>
                <a:latin typeface="Arial Narrow" panose="020B0606020202030204" pitchFamily="34" charset="0"/>
              </a:rPr>
              <a:t>THANK YOU</a:t>
            </a:r>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xmlns="" val="0"/>
              </a:ext>
            </a:extLst>
          </a:blip>
          <a:stretch>
            <a:fillRect/>
          </a:stretch>
        </p:blipFill>
        <p:spPr>
          <a:xfrm>
            <a:off x="0" y="2641600"/>
            <a:ext cx="9003471" cy="2955636"/>
          </a:xfrm>
        </p:spPr>
      </p:pic>
    </p:spTree>
    <p:extLst>
      <p:ext uri="{BB962C8B-B14F-4D97-AF65-F5344CB8AC3E}">
        <p14:creationId xmlns:p14="http://schemas.microsoft.com/office/powerpoint/2010/main" xmlns="" val="1742025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002060"/>
                </a:solidFill>
                <a:latin typeface="Arial Narrow" panose="020B0606020202030204" pitchFamily="34" charset="0"/>
              </a:rPr>
              <a:t>E</a:t>
            </a:r>
            <a:r>
              <a:rPr lang="en-ZA" sz="3600" b="1" dirty="0">
                <a:solidFill>
                  <a:srgbClr val="002060"/>
                </a:solidFill>
                <a:latin typeface="Arial Narrow" panose="020B0606020202030204" pitchFamily="34" charset="0"/>
              </a:rPr>
              <a:t>NABLING LEGISLATION</a:t>
            </a:r>
          </a:p>
        </p:txBody>
      </p:sp>
      <p:graphicFrame>
        <p:nvGraphicFramePr>
          <p:cNvPr id="7" name="Content Placeholder 6"/>
          <p:cNvGraphicFramePr>
            <a:graphicFrameLocks noGrp="1"/>
          </p:cNvGraphicFramePr>
          <p:nvPr>
            <p:ph sz="quarter" idx="1"/>
          </p:nvPr>
        </p:nvGraphicFramePr>
        <p:xfrm>
          <a:off x="4247535" y="2212258"/>
          <a:ext cx="4515642" cy="3157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pPr fontAlgn="base">
              <a:spcBef>
                <a:spcPct val="0"/>
              </a:spcBef>
              <a:spcAft>
                <a:spcPct val="0"/>
              </a:spcAft>
              <a:defRPr/>
            </a:pPr>
            <a:fld id="{66F0A632-7DF3-4C0D-9ADD-FFBE1C7C22E6}" type="slidenum">
              <a:rPr lang="en-ZA" smtClean="0"/>
              <a:pPr fontAlgn="base">
                <a:spcBef>
                  <a:spcPct val="0"/>
                </a:spcBef>
                <a:spcAft>
                  <a:spcPct val="0"/>
                </a:spcAft>
                <a:defRPr/>
              </a:pPr>
              <a:t>5</a:t>
            </a:fld>
            <a:endParaRPr lang="en-ZA" dirty="0"/>
          </a:p>
        </p:txBody>
      </p:sp>
      <p:sp>
        <p:nvSpPr>
          <p:cNvPr id="3" name="TextBox 2"/>
          <p:cNvSpPr txBox="1"/>
          <p:nvPr/>
        </p:nvSpPr>
        <p:spPr>
          <a:xfrm>
            <a:off x="176981" y="1954148"/>
            <a:ext cx="3548968" cy="4216539"/>
          </a:xfrm>
          <a:prstGeom prst="rect">
            <a:avLst/>
          </a:prstGeom>
          <a:noFill/>
        </p:spPr>
        <p:txBody>
          <a:bodyPr wrap="square" rtlCol="0">
            <a:spAutoFit/>
          </a:bodyPr>
          <a:lstStyle/>
          <a:p>
            <a:pPr marL="285750" indent="-285750" algn="just" fontAlgn="base">
              <a:spcBef>
                <a:spcPct val="20000"/>
              </a:spcBef>
              <a:spcAft>
                <a:spcPct val="0"/>
              </a:spcAft>
              <a:buSzPct val="85000"/>
              <a:buFont typeface="Courier New" panose="02070309020205020404" pitchFamily="49" charset="0"/>
              <a:buChar char="o"/>
            </a:pPr>
            <a:r>
              <a:rPr lang="en-US" sz="2000" dirty="0">
                <a:latin typeface="Arial Narrow" panose="020B0606020202030204" pitchFamily="34" charset="0"/>
                <a:cs typeface="Arial" charset="0"/>
              </a:rPr>
              <a:t>The CCMA is a statutory body established in terms of Section 112 of the Labour Relations Act of 1995 (LRA), as amended.</a:t>
            </a:r>
          </a:p>
          <a:p>
            <a:pPr marL="285750" indent="-285750" algn="just" fontAlgn="base">
              <a:spcBef>
                <a:spcPct val="20000"/>
              </a:spcBef>
              <a:spcAft>
                <a:spcPct val="0"/>
              </a:spcAft>
              <a:buSzPct val="85000"/>
              <a:buFont typeface="Courier New" panose="02070309020205020404" pitchFamily="49" charset="0"/>
              <a:buChar char="o"/>
            </a:pPr>
            <a:endParaRPr lang="en-US" sz="2000" dirty="0">
              <a:latin typeface="Arial Narrow" panose="020B0606020202030204" pitchFamily="34" charset="0"/>
              <a:cs typeface="Arial" charset="0"/>
            </a:endParaRPr>
          </a:p>
          <a:p>
            <a:pPr marL="285750" indent="-285750" algn="just" fontAlgn="base">
              <a:spcBef>
                <a:spcPct val="20000"/>
              </a:spcBef>
              <a:spcAft>
                <a:spcPct val="0"/>
              </a:spcAft>
              <a:buSzPct val="85000"/>
              <a:buFont typeface="Courier New" panose="02070309020205020404" pitchFamily="49" charset="0"/>
              <a:buChar char="o"/>
            </a:pPr>
            <a:r>
              <a:rPr lang="en-US" sz="2000" dirty="0">
                <a:latin typeface="Arial Narrow" panose="020B0606020202030204" pitchFamily="34" charset="0"/>
                <a:cs typeface="Arial" charset="0"/>
              </a:rPr>
              <a:t>In terms of Section 113 of the LRA, the CCMA is independent of the State, any political party, trade union, employer, employers’ organisation, federation of trade unions or federation of employers’ organisations.</a:t>
            </a:r>
          </a:p>
        </p:txBody>
      </p:sp>
    </p:spTree>
    <p:extLst>
      <p:ext uri="{BB962C8B-B14F-4D97-AF65-F5344CB8AC3E}">
        <p14:creationId xmlns:p14="http://schemas.microsoft.com/office/powerpoint/2010/main" xmlns="" val="412286768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734566" y="365123"/>
            <a:ext cx="5502875" cy="1036957"/>
          </a:xfrm>
        </p:spPr>
        <p:txBody>
          <a:bodyPr>
            <a:normAutofit/>
          </a:bodyPr>
          <a:lstStyle/>
          <a:p>
            <a:pPr algn="ctr"/>
            <a:r>
              <a:rPr lang="en-ZA" altLang="en-US" sz="3600" b="1" dirty="0">
                <a:solidFill>
                  <a:srgbClr val="002A6D"/>
                </a:solidFill>
                <a:latin typeface="Arial Narrow" panose="020B0606020202030204" pitchFamily="34" charset="0"/>
              </a:rPr>
              <a:t>MANDATORY FUNCTIONS</a:t>
            </a:r>
          </a:p>
        </p:txBody>
      </p:sp>
      <p:graphicFrame>
        <p:nvGraphicFramePr>
          <p:cNvPr id="6" name="Content Placeholder 5"/>
          <p:cNvGraphicFramePr>
            <a:graphicFrameLocks noGrp="1"/>
          </p:cNvGraphicFramePr>
          <p:nvPr>
            <p:ph sz="quarter" idx="1"/>
          </p:nvPr>
        </p:nvGraphicFramePr>
        <p:xfrm>
          <a:off x="320675" y="1502229"/>
          <a:ext cx="85026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4" name="Slide Number Placeholder 2"/>
          <p:cNvSpPr>
            <a:spLocks noGrp="1"/>
          </p:cNvSpPr>
          <p:nvPr>
            <p:ph type="sldNum" sz="quarter" idx="12"/>
          </p:nvPr>
        </p:nvSpPr>
        <p:spPr bwMode="auto">
          <a:xfrm>
            <a:off x="6804025" y="64309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D5BC2580-3042-4AD7-B79C-8E77A0B0BAEB}" type="slidenum">
              <a:rPr lang="en-ZA" altLang="en-US" smtClean="0">
                <a:ea typeface="ＭＳ Ｐゴシック" panose="020B0600070205080204" pitchFamily="34" charset="-128"/>
              </a:rPr>
              <a:pPr/>
              <a:t>6</a:t>
            </a:fld>
            <a:endParaRPr lang="en-ZA" altLang="en-US">
              <a:ea typeface="ＭＳ Ｐゴシック" panose="020B0600070205080204" pitchFamily="34" charset="-128"/>
            </a:endParaRPr>
          </a:p>
        </p:txBody>
      </p:sp>
    </p:spTree>
    <p:extLst>
      <p:ext uri="{BB962C8B-B14F-4D97-AF65-F5344CB8AC3E}">
        <p14:creationId xmlns:p14="http://schemas.microsoft.com/office/powerpoint/2010/main" xmlns="" val="40642010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34038" y="288564"/>
            <a:ext cx="5856465" cy="810564"/>
          </a:xfrm>
        </p:spPr>
        <p:txBody>
          <a:bodyPr>
            <a:noAutofit/>
          </a:bodyPr>
          <a:lstStyle/>
          <a:p>
            <a:pPr algn="ctr" eaLnBrk="1" hangingPunct="1"/>
            <a:r>
              <a:rPr lang="en-ZA" altLang="en-US" sz="3600" b="1" dirty="0">
                <a:solidFill>
                  <a:srgbClr val="002A6D"/>
                </a:solidFill>
                <a:latin typeface="Arial Narrow" panose="020B0606020202030204" pitchFamily="34" charset="0"/>
              </a:rPr>
              <a:t>DISCRETIONARY FUNCTIONS </a:t>
            </a:r>
          </a:p>
        </p:txBody>
      </p:sp>
      <p:graphicFrame>
        <p:nvGraphicFramePr>
          <p:cNvPr id="5" name="Diagram 4"/>
          <p:cNvGraphicFramePr/>
          <p:nvPr/>
        </p:nvGraphicFramePr>
        <p:xfrm>
          <a:off x="165463" y="1584960"/>
          <a:ext cx="8826137" cy="4680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8" name="Slide Number Placeholder 2"/>
          <p:cNvSpPr>
            <a:spLocks noGrp="1"/>
          </p:cNvSpPr>
          <p:nvPr>
            <p:ph type="sldNum" sz="quarter" idx="12"/>
          </p:nvPr>
        </p:nvSpPr>
        <p:spPr bwMode="auto">
          <a:xfrm>
            <a:off x="6858000" y="63817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549DCAD1-8551-4C8E-98AA-02EA342F3521}" type="slidenum">
              <a:rPr lang="en-ZA" altLang="en-US" smtClean="0">
                <a:ea typeface="ＭＳ Ｐゴシック" panose="020B0600070205080204" pitchFamily="34" charset="-128"/>
              </a:rPr>
              <a:pPr/>
              <a:t>7</a:t>
            </a:fld>
            <a:endParaRPr lang="en-ZA" altLang="en-US">
              <a:ea typeface="ＭＳ Ｐゴシック" panose="020B0600070205080204" pitchFamily="34" charset="-128"/>
            </a:endParaRPr>
          </a:p>
        </p:txBody>
      </p:sp>
    </p:spTree>
    <p:extLst>
      <p:ext uri="{BB962C8B-B14F-4D97-AF65-F5344CB8AC3E}">
        <p14:creationId xmlns:p14="http://schemas.microsoft.com/office/powerpoint/2010/main" xmlns="" val="6865151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4440" y="365123"/>
            <a:ext cx="6659880" cy="1325563"/>
          </a:xfrm>
        </p:spPr>
        <p:txBody>
          <a:bodyPr>
            <a:normAutofit/>
          </a:bodyPr>
          <a:lstStyle/>
          <a:p>
            <a:pPr algn="ctr"/>
            <a:r>
              <a:rPr lang="en-ZA" altLang="en-US" sz="3600" b="1" dirty="0">
                <a:solidFill>
                  <a:srgbClr val="002060"/>
                </a:solidFill>
                <a:latin typeface="Arial Narrow" panose="020B0606020202030204" pitchFamily="34" charset="0"/>
              </a:rPr>
              <a:t>EMPLOYMENT LAW FRAMEWORK</a:t>
            </a:r>
            <a:endParaRPr lang="en-ZA" sz="3600" dirty="0">
              <a:solidFill>
                <a:srgbClr val="002060"/>
              </a:solidFill>
            </a:endParaRPr>
          </a:p>
        </p:txBody>
      </p:sp>
      <p:sp>
        <p:nvSpPr>
          <p:cNvPr id="4" name="Slide Number Placeholder 3"/>
          <p:cNvSpPr>
            <a:spLocks noGrp="1"/>
          </p:cNvSpPr>
          <p:nvPr>
            <p:ph type="sldNum" sz="quarter" idx="12"/>
          </p:nvPr>
        </p:nvSpPr>
        <p:spPr/>
        <p:txBody>
          <a:bodyPr/>
          <a:lstStyle/>
          <a:p>
            <a:fld id="{0C4DB43B-2450-41F4-875D-3A173E257EAA}" type="slidenum">
              <a:rPr lang="en-ZA" smtClean="0"/>
              <a:pPr/>
              <a:t>8</a:t>
            </a:fld>
            <a:endParaRPr lang="en-ZA" dirty="0"/>
          </a:p>
        </p:txBody>
      </p:sp>
      <p:sp>
        <p:nvSpPr>
          <p:cNvPr id="5" name="Content Placeholder 4"/>
          <p:cNvSpPr>
            <a:spLocks noGrp="1"/>
          </p:cNvSpPr>
          <p:nvPr>
            <p:ph idx="1"/>
          </p:nvPr>
        </p:nvSpPr>
        <p:spPr bwMode="auto">
          <a:xfrm>
            <a:off x="109566" y="1825625"/>
            <a:ext cx="4006158" cy="1588135"/>
          </a:xfrm>
          <a:prstGeom prst="rect">
            <a:avLst/>
          </a:prstGeom>
          <a:solidFill>
            <a:schemeClr val="accent2">
              <a:lumMod val="20000"/>
              <a:lumOff val="80000"/>
            </a:schemeClr>
          </a:solidFill>
          <a:ln w="9525" cap="flat" cmpd="sng" algn="ctr">
            <a:solidFill>
              <a:schemeClr val="accent2">
                <a:lumMod val="20000"/>
                <a:lumOff val="80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bodyPr>
          <a:lstStyle/>
          <a:p>
            <a:pPr marL="0" indent="0">
              <a:buNone/>
              <a:defRPr/>
            </a:pPr>
            <a:r>
              <a:rPr lang="en-ZA" sz="2400" b="1" dirty="0">
                <a:solidFill>
                  <a:srgbClr val="002060"/>
                </a:solidFill>
                <a:latin typeface="Arial Narrow" panose="020B0606020202030204" pitchFamily="34" charset="0"/>
              </a:rPr>
              <a:t>South African Constitution</a:t>
            </a:r>
          </a:p>
          <a:p>
            <a:pPr algn="ctr">
              <a:defRPr/>
            </a:pPr>
            <a:endParaRPr lang="en-ZA" sz="2400" b="1" dirty="0">
              <a:solidFill>
                <a:srgbClr val="002060"/>
              </a:solidFill>
              <a:latin typeface="Arial Narrow" panose="020B0606020202030204" pitchFamily="34" charset="0"/>
            </a:endParaRPr>
          </a:p>
        </p:txBody>
      </p:sp>
      <p:sp>
        <p:nvSpPr>
          <p:cNvPr id="6" name="Rectangle 5"/>
          <p:cNvSpPr/>
          <p:nvPr/>
        </p:nvSpPr>
        <p:spPr bwMode="auto">
          <a:xfrm>
            <a:off x="109566" y="4047684"/>
            <a:ext cx="4006158" cy="1549750"/>
          </a:xfrm>
          <a:prstGeom prst="rect">
            <a:avLst/>
          </a:prstGeom>
          <a:solidFill>
            <a:srgbClr val="99CC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defRPr/>
            </a:pPr>
            <a:endParaRPr lang="en-ZA" sz="800" b="1" dirty="0">
              <a:solidFill>
                <a:srgbClr val="002060"/>
              </a:solidFill>
              <a:latin typeface="Arial Narrow" panose="020B0606020202030204" pitchFamily="34" charset="0"/>
            </a:endParaRPr>
          </a:p>
          <a:p>
            <a:pPr algn="ctr">
              <a:defRPr/>
            </a:pPr>
            <a:r>
              <a:rPr lang="en-ZA" sz="2400" b="1" dirty="0">
                <a:solidFill>
                  <a:srgbClr val="002060"/>
                </a:solidFill>
                <a:latin typeface="Arial Narrow" panose="020B0606020202030204" pitchFamily="34" charset="0"/>
              </a:rPr>
              <a:t>International Labour Organisation </a:t>
            </a:r>
          </a:p>
          <a:p>
            <a:pPr algn="ctr">
              <a:defRPr/>
            </a:pPr>
            <a:r>
              <a:rPr lang="en-ZA" sz="2400" b="1" dirty="0">
                <a:solidFill>
                  <a:srgbClr val="002060"/>
                </a:solidFill>
                <a:latin typeface="Arial Narrow" panose="020B0606020202030204" pitchFamily="34" charset="0"/>
              </a:rPr>
              <a:t>Policies and Conventions</a:t>
            </a:r>
          </a:p>
          <a:p>
            <a:pPr algn="ctr">
              <a:defRPr/>
            </a:pPr>
            <a:endParaRPr lang="en-ZA" sz="2400" b="1" dirty="0">
              <a:solidFill>
                <a:srgbClr val="002060"/>
              </a:solidFill>
              <a:latin typeface="Arial Narrow" panose="020B0606020202030204" pitchFamily="34" charset="0"/>
            </a:endParaRPr>
          </a:p>
        </p:txBody>
      </p:sp>
      <p:sp>
        <p:nvSpPr>
          <p:cNvPr id="7" name="Right Arrow 6"/>
          <p:cNvSpPr/>
          <p:nvPr/>
        </p:nvSpPr>
        <p:spPr>
          <a:xfrm>
            <a:off x="4115724" y="2324610"/>
            <a:ext cx="500062" cy="354013"/>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8" name="Right Arrow 7"/>
          <p:cNvSpPr/>
          <p:nvPr/>
        </p:nvSpPr>
        <p:spPr>
          <a:xfrm>
            <a:off x="4115724" y="4646346"/>
            <a:ext cx="500063"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9" name="Rectangle 8"/>
          <p:cNvSpPr/>
          <p:nvPr/>
        </p:nvSpPr>
        <p:spPr>
          <a:xfrm>
            <a:off x="4615786" y="1690686"/>
            <a:ext cx="247650" cy="4359275"/>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0" name="Right Arrow 9"/>
          <p:cNvSpPr/>
          <p:nvPr/>
        </p:nvSpPr>
        <p:spPr>
          <a:xfrm>
            <a:off x="4863435" y="1825625"/>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1" name="Right Arrow 10"/>
          <p:cNvSpPr/>
          <p:nvPr/>
        </p:nvSpPr>
        <p:spPr>
          <a:xfrm>
            <a:off x="4863434" y="2502410"/>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2" name="Right Arrow 11"/>
          <p:cNvSpPr/>
          <p:nvPr/>
        </p:nvSpPr>
        <p:spPr>
          <a:xfrm>
            <a:off x="4863434" y="3314134"/>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3" name="Right Arrow 12"/>
          <p:cNvSpPr/>
          <p:nvPr/>
        </p:nvSpPr>
        <p:spPr>
          <a:xfrm>
            <a:off x="4863433" y="4125858"/>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4" name="Right Arrow 13"/>
          <p:cNvSpPr/>
          <p:nvPr/>
        </p:nvSpPr>
        <p:spPr>
          <a:xfrm>
            <a:off x="4850048" y="4866583"/>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5" name="Right Arrow 14"/>
          <p:cNvSpPr/>
          <p:nvPr/>
        </p:nvSpPr>
        <p:spPr>
          <a:xfrm>
            <a:off x="4867528" y="5607309"/>
            <a:ext cx="644525" cy="352425"/>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6" name="Rectangle 15"/>
          <p:cNvSpPr/>
          <p:nvPr/>
        </p:nvSpPr>
        <p:spPr bwMode="auto">
          <a:xfrm>
            <a:off x="5494573" y="1692414"/>
            <a:ext cx="3123230" cy="682368"/>
          </a:xfrm>
          <a:prstGeom prst="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Labour Relations Act</a:t>
            </a:r>
          </a:p>
          <a:p>
            <a:pPr algn="ctr">
              <a:defRPr/>
            </a:pPr>
            <a:endParaRPr lang="en-ZA" sz="2000" b="1" dirty="0">
              <a:solidFill>
                <a:srgbClr val="002060"/>
              </a:solidFill>
              <a:latin typeface="Arial Narrow" panose="020B0606020202030204" pitchFamily="34" charset="0"/>
            </a:endParaRPr>
          </a:p>
        </p:txBody>
      </p:sp>
      <p:sp>
        <p:nvSpPr>
          <p:cNvPr id="17" name="Rectangle 16"/>
          <p:cNvSpPr/>
          <p:nvPr/>
        </p:nvSpPr>
        <p:spPr bwMode="auto">
          <a:xfrm>
            <a:off x="5507958" y="2439213"/>
            <a:ext cx="3123230" cy="682368"/>
          </a:xfrm>
          <a:prstGeom prst="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National Minimum Wage  Act</a:t>
            </a:r>
          </a:p>
          <a:p>
            <a:pPr algn="ctr">
              <a:defRPr/>
            </a:pPr>
            <a:endParaRPr lang="en-ZA" sz="2000" b="1" dirty="0">
              <a:solidFill>
                <a:srgbClr val="002060"/>
              </a:solidFill>
              <a:latin typeface="Arial Narrow" panose="020B0606020202030204" pitchFamily="34" charset="0"/>
            </a:endParaRPr>
          </a:p>
        </p:txBody>
      </p:sp>
      <p:sp>
        <p:nvSpPr>
          <p:cNvPr id="18" name="Rectangle 17"/>
          <p:cNvSpPr/>
          <p:nvPr/>
        </p:nvSpPr>
        <p:spPr bwMode="auto">
          <a:xfrm>
            <a:off x="5494573" y="3152014"/>
            <a:ext cx="3131130" cy="676663"/>
          </a:xfrm>
          <a:prstGeom prst="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Basic Conditions of Employment Act</a:t>
            </a:r>
          </a:p>
          <a:p>
            <a:pPr algn="ctr">
              <a:defRPr/>
            </a:pPr>
            <a:endParaRPr lang="en-ZA" sz="2000" b="1" dirty="0">
              <a:solidFill>
                <a:srgbClr val="002060"/>
              </a:solidFill>
              <a:latin typeface="Arial Narrow" panose="020B0606020202030204" pitchFamily="34" charset="0"/>
            </a:endParaRPr>
          </a:p>
        </p:txBody>
      </p:sp>
      <p:sp>
        <p:nvSpPr>
          <p:cNvPr id="19" name="Rectangle 18"/>
          <p:cNvSpPr/>
          <p:nvPr/>
        </p:nvSpPr>
        <p:spPr bwMode="auto">
          <a:xfrm>
            <a:off x="5507958" y="3873868"/>
            <a:ext cx="3117745" cy="705798"/>
          </a:xfrm>
          <a:prstGeom prst="rect">
            <a:avLst/>
          </a:prstGeom>
          <a:solidFill>
            <a:schemeClr val="accent1"/>
          </a:solidFill>
          <a:ln w="9525" cap="flat" cmpd="sng" algn="ctr">
            <a:solidFill>
              <a:schemeClr val="bg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Employment Equity Act</a:t>
            </a:r>
          </a:p>
          <a:p>
            <a:pPr algn="ctr">
              <a:defRPr/>
            </a:pPr>
            <a:endParaRPr lang="en-ZA" sz="2000" b="1" dirty="0">
              <a:solidFill>
                <a:srgbClr val="002060"/>
              </a:solidFill>
              <a:latin typeface="Arial Narrow" panose="020B0606020202030204" pitchFamily="34" charset="0"/>
            </a:endParaRPr>
          </a:p>
        </p:txBody>
      </p:sp>
      <p:sp>
        <p:nvSpPr>
          <p:cNvPr id="20" name="Rectangle 19"/>
          <p:cNvSpPr/>
          <p:nvPr/>
        </p:nvSpPr>
        <p:spPr bwMode="auto">
          <a:xfrm>
            <a:off x="5510325" y="4663108"/>
            <a:ext cx="3115378" cy="686139"/>
          </a:xfrm>
          <a:prstGeom prst="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Unemployment Insurance Act</a:t>
            </a:r>
          </a:p>
          <a:p>
            <a:pPr algn="ctr">
              <a:defRPr/>
            </a:pPr>
            <a:endParaRPr lang="en-ZA" sz="2000" b="1" dirty="0">
              <a:solidFill>
                <a:srgbClr val="002060"/>
              </a:solidFill>
              <a:latin typeface="Arial Narrow" panose="020B0606020202030204" pitchFamily="34" charset="0"/>
            </a:endParaRPr>
          </a:p>
        </p:txBody>
      </p:sp>
      <p:sp>
        <p:nvSpPr>
          <p:cNvPr id="21" name="Rectangle 20"/>
          <p:cNvSpPr/>
          <p:nvPr/>
        </p:nvSpPr>
        <p:spPr bwMode="auto">
          <a:xfrm>
            <a:off x="5516145" y="5432689"/>
            <a:ext cx="3117744" cy="783704"/>
          </a:xfrm>
          <a:prstGeom prst="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endParaRPr lang="en-ZA" sz="2000" b="1" dirty="0">
              <a:solidFill>
                <a:srgbClr val="002060"/>
              </a:solidFill>
              <a:latin typeface="Arial Narrow" panose="020B0606020202030204" pitchFamily="34" charset="0"/>
            </a:endParaRPr>
          </a:p>
          <a:p>
            <a:pPr algn="ctr">
              <a:defRPr/>
            </a:pPr>
            <a:r>
              <a:rPr lang="en-ZA" sz="2000" b="1" dirty="0">
                <a:solidFill>
                  <a:srgbClr val="002060"/>
                </a:solidFill>
                <a:latin typeface="Arial Narrow" panose="020B0606020202030204" pitchFamily="34" charset="0"/>
              </a:rPr>
              <a:t>Occupational Health and Safety Act</a:t>
            </a:r>
          </a:p>
          <a:p>
            <a:pPr algn="ctr">
              <a:defRPr/>
            </a:pPr>
            <a:endParaRPr lang="en-ZA" sz="2000" b="1"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xmlns="" val="344607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D1264F4-C9B8-46A8-9259-060F6B6E989B}"/>
              </a:ext>
            </a:extLst>
          </p:cNvPr>
          <p:cNvSpPr>
            <a:spLocks noGrp="1"/>
          </p:cNvSpPr>
          <p:nvPr>
            <p:ph type="sldNum" sz="quarter" idx="12"/>
          </p:nvPr>
        </p:nvSpPr>
        <p:spPr/>
        <p:txBody>
          <a:bodyPr/>
          <a:lstStyle/>
          <a:p>
            <a:fld id="{0C4DB43B-2450-41F4-875D-3A173E257EAA}" type="slidenum">
              <a:rPr lang="en-ZA" smtClean="0"/>
              <a:pPr/>
              <a:t>9</a:t>
            </a:fld>
            <a:endParaRPr lang="en-ZA" dirty="0"/>
          </a:p>
        </p:txBody>
      </p:sp>
      <p:sp>
        <p:nvSpPr>
          <p:cNvPr id="4" name="Title 1">
            <a:extLst>
              <a:ext uri="{FF2B5EF4-FFF2-40B4-BE49-F238E27FC236}">
                <a16:creationId xmlns:a16="http://schemas.microsoft.com/office/drawing/2014/main" xmlns="" id="{52154E47-AEE0-42E0-B91F-BA62DAAB0F64}"/>
              </a:ext>
            </a:extLst>
          </p:cNvPr>
          <p:cNvSpPr txBox="1">
            <a:spLocks/>
          </p:cNvSpPr>
          <p:nvPr/>
        </p:nvSpPr>
        <p:spPr>
          <a:xfrm>
            <a:off x="1577751" y="3135911"/>
            <a:ext cx="6128952" cy="9479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endParaRPr lang="en-ZA" sz="3200" b="1" dirty="0">
              <a:latin typeface="Arial Narrow" panose="020B0606020202030204" pitchFamily="34" charset="0"/>
            </a:endParaRPr>
          </a:p>
        </p:txBody>
      </p:sp>
      <p:sp>
        <p:nvSpPr>
          <p:cNvPr id="5" name="Rectangle 4"/>
          <p:cNvSpPr/>
          <p:nvPr/>
        </p:nvSpPr>
        <p:spPr>
          <a:xfrm>
            <a:off x="570271" y="2459504"/>
            <a:ext cx="7600335" cy="707886"/>
          </a:xfrm>
          <a:prstGeom prst="rect">
            <a:avLst/>
          </a:prstGeom>
          <a:solidFill>
            <a:schemeClr val="accent2"/>
          </a:solidFill>
          <a:ln>
            <a:noFill/>
          </a:ln>
          <a:effectLst>
            <a:reflection blurRad="6350" stA="50000" endA="300" endPos="90000" dir="5400000" sy="-100000" algn="bl" rotWithShape="0"/>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en-ZA" sz="4000" b="1" dirty="0">
                <a:solidFill>
                  <a:srgbClr val="213A72"/>
                </a:solidFill>
                <a:latin typeface="Arial Narrow" panose="020B0606020202030204" pitchFamily="34" charset="0"/>
                <a:ea typeface="+mj-ea"/>
                <a:cs typeface="+mj-cs"/>
              </a:rPr>
              <a:t>STRATEGIC OVERVIEW</a:t>
            </a:r>
            <a:endParaRPr lang="en-ZA" dirty="0">
              <a:solidFill>
                <a:srgbClr val="213A72"/>
              </a:solidFill>
              <a:latin typeface="Arial Narrow" panose="020B0606020202030204" pitchFamily="34" charset="0"/>
            </a:endParaRPr>
          </a:p>
        </p:txBody>
      </p:sp>
    </p:spTree>
    <p:extLst>
      <p:ext uri="{BB962C8B-B14F-4D97-AF65-F5344CB8AC3E}">
        <p14:creationId xmlns:p14="http://schemas.microsoft.com/office/powerpoint/2010/main" xmlns="" val="3616817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kEqXZMz5K0.8I7jIRnI1gQ"/>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4ECC13F4E48544BE87D11B41952591" ma:contentTypeVersion="1" ma:contentTypeDescription="Create a new document." ma:contentTypeScope="" ma:versionID="84a92d6551fab2da6224169657ba866c">
  <xsd:schema xmlns:xsd="http://www.w3.org/2001/XMLSchema" xmlns:xs="http://www.w3.org/2001/XMLSchema" xmlns:p="http://schemas.microsoft.com/office/2006/metadata/properties" xmlns:ns2="c94b8d86-41ce-4097-bcdc-74434641d499" targetNamespace="http://schemas.microsoft.com/office/2006/metadata/properties" ma:root="true" ma:fieldsID="ad73493de8f5587a10ed388e12c788a9" ns2:_="">
    <xsd:import namespace="c94b8d86-41ce-4097-bcdc-74434641d49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b8d86-41ce-4097-bcdc-74434641d4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50D6B7-D9CF-4597-933A-4509E9A26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4b8d86-41ce-4097-bcdc-74434641d4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AFF549-1DF4-469C-9C0C-E7E929C12571}">
  <ds:schemaRefs>
    <ds:schemaRef ds:uri="http://schemas.microsoft.com/sharepoint/v3/contenttype/forms"/>
  </ds:schemaRefs>
</ds:datastoreItem>
</file>

<file path=customXml/itemProps3.xml><?xml version="1.0" encoding="utf-8"?>
<ds:datastoreItem xmlns:ds="http://schemas.openxmlformats.org/officeDocument/2006/customXml" ds:itemID="{24132250-8F17-49D6-927E-B5A0110757FB}">
  <ds:schemaRefs>
    <ds:schemaRef ds:uri="http://schemas.microsoft.com/office/2006/documentManagement/types"/>
    <ds:schemaRef ds:uri="c94b8d86-41ce-4097-bcdc-74434641d499"/>
    <ds:schemaRef ds:uri="http://www.w3.org/XML/1998/namespace"/>
    <ds:schemaRef ds:uri="http://schemas.microsoft.com/office/infopath/2007/PartnerControls"/>
    <ds:schemaRef ds:uri="http://purl.org/dc/terms/"/>
    <ds:schemaRef ds:uri="http://schemas.microsoft.com/office/2006/metadata/properties"/>
    <ds:schemaRef ds:uri="http://purl.org/dc/dcmitype/"/>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2610</TotalTime>
  <Words>5711</Words>
  <Application>Microsoft Office PowerPoint</Application>
  <PresentationFormat>On-screen Show (4:3)</PresentationFormat>
  <Paragraphs>843</Paragraphs>
  <Slides>44</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47" baseType="lpstr">
      <vt:lpstr>Office Theme</vt:lpstr>
      <vt:lpstr>Custom Design</vt:lpstr>
      <vt:lpstr>think-cell Slide</vt:lpstr>
      <vt:lpstr>Slide 1</vt:lpstr>
      <vt:lpstr>COPYRIGHT</vt:lpstr>
      <vt:lpstr>EXECUTIVE SUMMARY</vt:lpstr>
      <vt:lpstr>Slide 4</vt:lpstr>
      <vt:lpstr>ENABLING LEGISLATION</vt:lpstr>
      <vt:lpstr>MANDATORY FUNCTIONS</vt:lpstr>
      <vt:lpstr>DISCRETIONARY FUNCTIONS </vt:lpstr>
      <vt:lpstr>EMPLOYMENT LAW FRAMEWORK</vt:lpstr>
      <vt:lpstr>Slide 9</vt:lpstr>
      <vt:lpstr>THE IMVUSELELO STRATEGY VISION AND MISSION</vt:lpstr>
      <vt:lpstr>    STRATEGIC PILLARS </vt:lpstr>
      <vt:lpstr>THE IMVUSELELO STRATEGY STRATEGIC PROGRAMMES</vt:lpstr>
      <vt:lpstr>  PROGRAMME ONE(1): HIGH PERFORMANCE INSTITUTION  </vt:lpstr>
      <vt:lpstr>  PROGRAMME TWO (2):PROACTIVE AND RELEVANT LABOUR MARKET INTERVENTION  </vt:lpstr>
      <vt:lpstr>  PROGRAMME THREE (3): SPECIAL INTERVENTIONS AND SUPPORT  </vt:lpstr>
      <vt:lpstr>  PROGRAMME FOUR (4): EFFICIENT AND QUALITY DISPUTE RESOLUTION AND ENFORCEMENT SERVICES  </vt:lpstr>
      <vt:lpstr>  PROGRAMME FIVE (5): EFFECTIVE STRATEGY MANAGEMENT AND GOVERNANCE  </vt:lpstr>
      <vt:lpstr>LEGEND</vt:lpstr>
      <vt:lpstr>2016/17 – 2020/21  NON–FINANCIAL PERFORMANCE RESULTS</vt:lpstr>
      <vt:lpstr>YEAR ON YEAR  PERFORMANCE COMPARISON:  2016/17 – 2020/21 FINANCIAL YEARS</vt:lpstr>
      <vt:lpstr>2020/21 PERFORMANCE- ORIGINAL APP</vt:lpstr>
      <vt:lpstr>2020/21 PERFORMANCE- AMENDED APP</vt:lpstr>
      <vt:lpstr>2020/21 UNDER – PERFORMING TARGETS</vt:lpstr>
      <vt:lpstr>2020/21 UNDER – PERFORMING TARGETS (Cont…)</vt:lpstr>
      <vt:lpstr>EFFECTIVE AND QUALITY DISPUTE RESOLUTION</vt:lpstr>
      <vt:lpstr>REFERRALS BY THE ACT  2020/21</vt:lpstr>
      <vt:lpstr>REFERRALS BY TOP EIGHT (8) SECTORS  2020/21</vt:lpstr>
      <vt:lpstr>2020/21 NEW JURISDICTION REFERRALS</vt:lpstr>
      <vt:lpstr>LEGISLATIVE IMPACT AND SOCIAL PROTECTION</vt:lpstr>
      <vt:lpstr>LABOUR MARKET STABILITY AND ECONOMIC DEVELOPMENT</vt:lpstr>
      <vt:lpstr>PRIORITY AND PRESIDENTIAL PROJECTS</vt:lpstr>
      <vt:lpstr>GOVERNANCE</vt:lpstr>
      <vt:lpstr>Slide 33</vt:lpstr>
      <vt:lpstr> 2020/21 ANNUAL DASHBOARD </vt:lpstr>
      <vt:lpstr>2020/21 ANNUAL OUTREACH MAP</vt:lpstr>
      <vt:lpstr>Slide 36</vt:lpstr>
      <vt:lpstr>BUDGET RESULTS REVENUE</vt:lpstr>
      <vt:lpstr>BUDGET RESULTS ECONOMIC CLASSIFICATION</vt:lpstr>
      <vt:lpstr>BUDGET RESULTS CASE EXPENDITURE</vt:lpstr>
      <vt:lpstr>PROGRAMME FUNDING</vt:lpstr>
      <vt:lpstr>2020/21 AUDITED RESULTS</vt:lpstr>
      <vt:lpstr>2020/21 AUDITED RESULTS (Cont…)</vt:lpstr>
      <vt:lpstr>2020/21 AUDITED RESULTS (Cont…)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CCMA BRICs unit: Governance &amp; Strategy Department</dc:creator>
  <cp:lastModifiedBy>USER</cp:lastModifiedBy>
  <cp:revision>241</cp:revision>
  <dcterms:created xsi:type="dcterms:W3CDTF">2018-09-03T16:57:49Z</dcterms:created>
  <dcterms:modified xsi:type="dcterms:W3CDTF">2021-11-18T11:27:03Z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0x010100724ECC13F4E48544BE87D11B41952591</vt:lpwstr>
  </property>
</Properties>
</file>