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charts/colors6.xml" ContentType="application/vnd.ms-office.chartcolor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charts/style11.xml" ContentType="application/vnd.ms-office.chart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harts/colors12.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charts/style9.xml" ContentType="application/vnd.ms-office.chartstyl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charts/colors9.xml" ContentType="application/vnd.ms-office.chartcolorstyl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charts/colors7.xml" ContentType="application/vnd.ms-office.chartcolorstyle+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colors5.xml" ContentType="application/vnd.ms-office.chartcolorstyle+xml"/>
  <Override PartName="/ppt/charts/style10.xml" ContentType="application/vnd.ms-office.chart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chart12.xml" ContentType="application/vnd.openxmlformats-officedocument.drawingml.chart+xml"/>
  <Override PartName="/ppt/charts/colors1.xml" ContentType="application/vnd.ms-office.chartcolorstyle+xml"/>
  <Override PartName="/ppt/charts/colors1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31.xml" ContentType="application/vnd.openxmlformats-officedocument.presentationml.notesSlide+xml"/>
  <Override PartName="/ppt/charts/style8.xml" ContentType="application/vnd.ms-office.chartstyle+xml"/>
  <Override PartName="/ppt/notesSlides/notesSlide6.xml" ContentType="application/vnd.openxmlformats-officedocument.presentationml.notesSlide+xml"/>
  <Override PartName="/ppt/charts/chart4.xml" ContentType="application/vnd.openxmlformats-officedocument.drawingml.chart+xml"/>
  <Override PartName="/ppt/charts/style6.xml" ContentType="application/vnd.ms-office.chartstyl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Layouts/slideLayout8.xml" ContentType="application/vnd.openxmlformats-officedocument.presentationml.slideLayout+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harts/style7.xml" ContentType="application/vnd.ms-office.chartstyle+xml"/>
  <Override PartName="/ppt/charts/colors10.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howSpecialPlsOnTitleSld="0" strictFirstAndLastChars="0" saveSubsetFonts="1">
  <p:sldMasterIdLst>
    <p:sldMasterId id="2147483648" r:id="rId1"/>
  </p:sldMasterIdLst>
  <p:notesMasterIdLst>
    <p:notesMasterId r:id="rId37"/>
  </p:notesMasterIdLst>
  <p:sldIdLst>
    <p:sldId id="256" r:id="rId2"/>
    <p:sldId id="514" r:id="rId3"/>
    <p:sldId id="515" r:id="rId4"/>
    <p:sldId id="522" r:id="rId5"/>
    <p:sldId id="555" r:id="rId6"/>
    <p:sldId id="484" r:id="rId7"/>
    <p:sldId id="488" r:id="rId8"/>
    <p:sldId id="517" r:id="rId9"/>
    <p:sldId id="523" r:id="rId10"/>
    <p:sldId id="524" r:id="rId11"/>
    <p:sldId id="508" r:id="rId12"/>
    <p:sldId id="509" r:id="rId13"/>
    <p:sldId id="510" r:id="rId14"/>
    <p:sldId id="483" r:id="rId15"/>
    <p:sldId id="550" r:id="rId16"/>
    <p:sldId id="558" r:id="rId17"/>
    <p:sldId id="489" r:id="rId18"/>
    <p:sldId id="556" r:id="rId19"/>
    <p:sldId id="561" r:id="rId20"/>
    <p:sldId id="563" r:id="rId21"/>
    <p:sldId id="465" r:id="rId22"/>
    <p:sldId id="495" r:id="rId23"/>
    <p:sldId id="464" r:id="rId24"/>
    <p:sldId id="480" r:id="rId25"/>
    <p:sldId id="467" r:id="rId26"/>
    <p:sldId id="496" r:id="rId27"/>
    <p:sldId id="469" r:id="rId28"/>
    <p:sldId id="497" r:id="rId29"/>
    <p:sldId id="498" r:id="rId30"/>
    <p:sldId id="472" r:id="rId31"/>
    <p:sldId id="499" r:id="rId32"/>
    <p:sldId id="500" r:id="rId33"/>
    <p:sldId id="481" r:id="rId34"/>
    <p:sldId id="560" r:id="rId35"/>
    <p:sldId id="559" r:id="rId36"/>
  </p:sldIdLst>
  <p:sldSz cx="9144000" cy="6858000" type="screen4x3"/>
  <p:notesSz cx="6858000" cy="9144000"/>
  <p:defaultTextStyle>
    <a:defPPr>
      <a:defRPr lang="en-US"/>
    </a:defPPr>
    <a:lvl1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p:defaultTextStyle>
  <p:extLst>
    <p:ext uri="{EFAFB233-063F-42B5-8137-9DF3F51BA10A}">
      <p15:sldGuideLst xmlns:p15="http://schemas.microsoft.com/office/powerpoint/2012/main" xmlns="">
        <p15:guide id="1" orient="horz" pos="2205" userDrawn="1">
          <p15:clr>
            <a:srgbClr val="A4A3A4"/>
          </p15:clr>
        </p15:guide>
        <p15:guide id="2" pos="2835"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mien Rousseau" initials="JR" lastIdx="1" clrIdx="0">
    <p:extLst>
      <p:ext uri="{19B8F6BF-5375-455C-9EA6-DF929625EA0E}">
        <p15:presenceInfo xmlns:p15="http://schemas.microsoft.com/office/powerpoint/2012/main" xmlns="" userId="S-1-5-21-3936192114-166226253-3031299881-33568" providerId="AD"/>
      </p:ext>
    </p:extLst>
  </p:cmAuthor>
  <p:cmAuthor id="2" name="Jacomien Rousseau" initials="JR [2]" lastIdx="26" clrIdx="1">
    <p:extLst>
      <p:ext uri="{19B8F6BF-5375-455C-9EA6-DF929625EA0E}">
        <p15:presenceInfo xmlns:p15="http://schemas.microsoft.com/office/powerpoint/2012/main" xmlns="" userId="S::jrousseau@hsrc.ac.za::db115c9a-a8b0-4105-8bab-72e60b879d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6A687"/>
    <a:srgbClr val="0B6AB3"/>
    <a:srgbClr val="766D2C"/>
    <a:srgbClr val="F0EBDD"/>
    <a:srgbClr val="595959"/>
    <a:srgbClr val="076EB8"/>
    <a:srgbClr val="D8852A"/>
    <a:srgbClr val="523B49"/>
    <a:srgbClr val="222551"/>
    <a:srgbClr val="0C5CA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94" autoAdjust="0"/>
    <p:restoredTop sz="53207" autoAdjust="0"/>
  </p:normalViewPr>
  <p:slideViewPr>
    <p:cSldViewPr>
      <p:cViewPr varScale="1">
        <p:scale>
          <a:sx n="42" d="100"/>
          <a:sy n="42" d="100"/>
        </p:scale>
        <p:origin x="2086" y="10"/>
      </p:cViewPr>
      <p:guideLst>
        <p:guide orient="horz" pos="2205"/>
        <p:guide pos="2835"/>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100" d="100"/>
          <a:sy n="100" d="100"/>
        </p:scale>
        <p:origin x="1890" y="-194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_Worksheet12.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clustered"/>
        <c:ser>
          <c:idx val="0"/>
          <c:order val="0"/>
          <c:tx>
            <c:strRef>
              <c:f>Sheet1!$B$1</c:f>
              <c:strCache>
                <c:ptCount val="1"/>
                <c:pt idx="0">
                  <c:v>Column2</c:v>
                </c:pt>
              </c:strCache>
            </c:strRef>
          </c:tx>
          <c:spPr>
            <a:solidFill>
              <a:srgbClr val="0B6AB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Lea - Leadership in knowledge production</c:v>
                </c:pt>
                <c:pt idx="1">
                  <c:v>P - Policy Influence</c:v>
                </c:pt>
                <c:pt idx="2">
                  <c:v>P - Partnerships</c:v>
                </c:pt>
                <c:pt idx="3">
                  <c:v>T - Transformed research capabilities</c:v>
                </c:pt>
                <c:pt idx="4">
                  <c:v>S - Sustainability</c:v>
                </c:pt>
              </c:strCache>
            </c:strRef>
          </c:cat>
          <c:val>
            <c:numRef>
              <c:f>Sheet1!$B$2:$B$6</c:f>
              <c:numCache>
                <c:formatCode>0%</c:formatCode>
                <c:ptCount val="5"/>
                <c:pt idx="0">
                  <c:v>1</c:v>
                </c:pt>
                <c:pt idx="1">
                  <c:v>1</c:v>
                </c:pt>
                <c:pt idx="2">
                  <c:v>1</c:v>
                </c:pt>
                <c:pt idx="3">
                  <c:v>0.8</c:v>
                </c:pt>
                <c:pt idx="4">
                  <c:v>0.5</c:v>
                </c:pt>
              </c:numCache>
            </c:numRef>
          </c:val>
          <c:extLst xmlns:c16r2="http://schemas.microsoft.com/office/drawing/2015/06/chart">
            <c:ext xmlns:c16="http://schemas.microsoft.com/office/drawing/2014/chart" uri="{C3380CC4-5D6E-409C-BE32-E72D297353CC}">
              <c16:uniqueId val="{00000000-75F0-6E4C-AAAD-32C497EB10D5}"/>
            </c:ext>
          </c:extLst>
        </c:ser>
        <c:dLbls>
          <c:showVal val="1"/>
        </c:dLbls>
        <c:gapWidth val="75"/>
        <c:axId val="77465856"/>
        <c:axId val="74264576"/>
      </c:barChart>
      <c:catAx>
        <c:axId val="774658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74264576"/>
        <c:crosses val="autoZero"/>
        <c:auto val="1"/>
        <c:lblAlgn val="ctr"/>
        <c:lblOffset val="100"/>
      </c:catAx>
      <c:valAx>
        <c:axId val="74264576"/>
        <c:scaling>
          <c:orientation val="minMax"/>
          <c:max val="1"/>
        </c:scaling>
        <c:axPos val="l"/>
        <c:numFmt formatCode="0%" sourceLinked="1"/>
        <c:maj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7746585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Sheet1!$B$1</c:f>
              <c:strCache>
                <c:ptCount val="1"/>
                <c:pt idx="0">
                  <c:v>Total</c:v>
                </c:pt>
              </c:strCache>
            </c:strRef>
          </c:tx>
          <c:dPt>
            <c:idx val="0"/>
            <c:spPr>
              <a:solidFill>
                <a:srgbClr val="B6A687"/>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DCA1-454E-A313-8D1B9818CF11}"/>
              </c:ext>
            </c:extLst>
          </c:dPt>
          <c:dPt>
            <c:idx val="1"/>
            <c:spPr>
              <a:solidFill>
                <a:schemeClr val="tx2">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DCA1-454E-A313-8D1B9818CF11}"/>
              </c:ext>
            </c:extLst>
          </c:dPt>
          <c:dPt>
            <c:idx val="2"/>
            <c:spPr>
              <a:solidFill>
                <a:srgbClr val="076EB8"/>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DCA1-454E-A313-8D1B9818CF11}"/>
              </c:ext>
            </c:extLst>
          </c:dPt>
          <c:dLbls>
            <c:dLbl>
              <c:idx val="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dLbl>
            <c:dLbl>
              <c:idx val="1"/>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dLbl>
            <c:dLbl>
              <c:idx val="2"/>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j-lt"/>
                    <a:ea typeface="+mn-ea"/>
                    <a:cs typeface="+mn-cs"/>
                  </a:defRPr>
                </a:pPr>
                <a:endParaRPr lang="en-US"/>
              </a:p>
            </c:txP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Goods &amp; services</c:v>
                </c:pt>
                <c:pt idx="1">
                  <c:v>Capital expenditure</c:v>
                </c:pt>
                <c:pt idx="2">
                  <c:v>Compensation of employees</c:v>
                </c:pt>
              </c:strCache>
            </c:strRef>
          </c:cat>
          <c:val>
            <c:numRef>
              <c:f>Sheet1!$B$2:$B$4</c:f>
              <c:numCache>
                <c:formatCode>_-* #,##0_-;\-* #,##0_-;_-* "-"??_-;_-@_-</c:formatCode>
                <c:ptCount val="3"/>
                <c:pt idx="0">
                  <c:v>135594</c:v>
                </c:pt>
                <c:pt idx="1">
                  <c:v>7182</c:v>
                </c:pt>
                <c:pt idx="2">
                  <c:v>243964</c:v>
                </c:pt>
              </c:numCache>
            </c:numRef>
          </c:val>
          <c:extLst xmlns:c16r2="http://schemas.microsoft.com/office/drawing/2015/06/chart">
            <c:ext xmlns:c16="http://schemas.microsoft.com/office/drawing/2014/chart" uri="{C3380CC4-5D6E-409C-BE32-E72D297353CC}">
              <c16:uniqueId val="{00000006-DCA1-454E-A313-8D1B9818CF11}"/>
            </c:ext>
          </c:extLst>
        </c:ser>
        <c:dLbls>
          <c:showPercent val="1"/>
        </c:dLbls>
        <c:firstSliceAng val="0"/>
      </c:pieChart>
      <c:spPr>
        <a:noFill/>
        <a:ln>
          <a:noFill/>
        </a:ln>
        <a:effectLst/>
      </c:spPr>
    </c:plotArea>
    <c:legend>
      <c:legendPos val="r"/>
      <c:layout>
        <c:manualLayout>
          <c:xMode val="edge"/>
          <c:yMode val="edge"/>
          <c:x val="0.73161151104766398"/>
          <c:y val="0.26768569642132778"/>
          <c:w val="0.25885342473770862"/>
          <c:h val="0.43028067940771453"/>
        </c:manualLayout>
      </c:layout>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zero"/>
  </c:chart>
  <c:spPr>
    <a:noFill/>
    <a:ln w="9525" cap="flat" cmpd="sng" algn="ctr">
      <a:noFill/>
      <a:round/>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ZA"/>
  <c:chart>
    <c:plotArea>
      <c:layout>
        <c:manualLayout>
          <c:layoutTarget val="inner"/>
          <c:xMode val="edge"/>
          <c:yMode val="edge"/>
          <c:x val="9.1957988715977448E-2"/>
          <c:y val="0.11949761561494954"/>
          <c:w val="0.90804201128402262"/>
          <c:h val="0.80659772281985864"/>
        </c:manualLayout>
      </c:layout>
      <c:barChart>
        <c:barDir val="col"/>
        <c:grouping val="clustered"/>
        <c:ser>
          <c:idx val="0"/>
          <c:order val="0"/>
          <c:tx>
            <c:strRef>
              <c:f>Sheet1!$B$1</c:f>
              <c:strCache>
                <c:ptCount val="1"/>
                <c:pt idx="0">
                  <c:v>Budget</c:v>
                </c:pt>
              </c:strCache>
            </c:strRef>
          </c:tx>
          <c:spPr>
            <a:solidFill>
              <a:srgbClr val="076EB8"/>
            </a:solidFill>
            <a:ln>
              <a:noFill/>
            </a:ln>
            <a:effectLst/>
          </c:spPr>
          <c:dLbls>
            <c:dLbl>
              <c:idx val="0"/>
              <c:layout>
                <c:manualLayout>
                  <c:x val="-3.2788123236716198E-3"/>
                  <c:y val="-2.8424402437344032E-3"/>
                </c:manualLayout>
              </c:layout>
              <c:spPr>
                <a:noFill/>
                <a:ln>
                  <a:noFill/>
                </a:ln>
                <a:effectLst/>
              </c:spPr>
              <c:txPr>
                <a:bodyPr rot="0" spcFirstLastPara="1" vertOverflow="ellipsis" vert="horz" wrap="square" anchor="ctr" anchorCtr="1"/>
                <a:lstStyle/>
                <a:p>
                  <a:pPr algn="ctr">
                    <a:defRPr sz="14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layout>
                    <c:manualLayout>
                      <c:w val="8.8464097911910511E-2"/>
                      <c:h val="4.7641174121763288E-2"/>
                    </c:manualLayout>
                  </c15:layout>
                </c:ext>
                <c:ext xmlns:c16="http://schemas.microsoft.com/office/drawing/2014/chart" uri="{C3380CC4-5D6E-409C-BE32-E72D297353CC}">
                  <c16:uniqueId val="{00000001-4211-704D-8F9E-BA51B2ECDD8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Sheet1!$A$2:$A$6</c:f>
              <c:strCache>
                <c:ptCount val="5"/>
                <c:pt idx="0">
                  <c:v>Administrative expenses</c:v>
                </c:pt>
                <c:pt idx="1">
                  <c:v>Research cost</c:v>
                </c:pt>
                <c:pt idx="2">
                  <c:v>Staff cost</c:v>
                </c:pt>
                <c:pt idx="3">
                  <c:v>Other operating expenses</c:v>
                </c:pt>
                <c:pt idx="4">
                  <c:v>Depreciation, amortisation and impairment</c:v>
                </c:pt>
              </c:strCache>
            </c:strRef>
          </c:cat>
          <c:val>
            <c:numRef>
              <c:f>Sheet1!$B$2:$B$6</c:f>
              <c:numCache>
                <c:formatCode>"R"#,##0</c:formatCode>
                <c:ptCount val="5"/>
                <c:pt idx="0">
                  <c:v>56133000</c:v>
                </c:pt>
                <c:pt idx="1">
                  <c:v>146234000</c:v>
                </c:pt>
                <c:pt idx="2">
                  <c:v>251590000</c:v>
                </c:pt>
                <c:pt idx="3">
                  <c:v>57409000</c:v>
                </c:pt>
                <c:pt idx="4">
                  <c:v>14488000</c:v>
                </c:pt>
              </c:numCache>
            </c:numRef>
          </c:val>
          <c:extLst xmlns:c16r2="http://schemas.microsoft.com/office/drawing/2015/06/chart">
            <c:ext xmlns:c16="http://schemas.microsoft.com/office/drawing/2014/chart" uri="{C3380CC4-5D6E-409C-BE32-E72D297353CC}">
              <c16:uniqueId val="{00000000-6DE5-4267-8F3B-F867B552AC30}"/>
            </c:ext>
          </c:extLst>
        </c:ser>
        <c:ser>
          <c:idx val="1"/>
          <c:order val="1"/>
          <c:tx>
            <c:strRef>
              <c:f>Sheet1!$C$1</c:f>
              <c:strCache>
                <c:ptCount val="1"/>
                <c:pt idx="0">
                  <c:v>Actual</c:v>
                </c:pt>
              </c:strCache>
            </c:strRef>
          </c:tx>
          <c:spPr>
            <a:solidFill>
              <a:srgbClr val="B6A687"/>
            </a:solidFill>
            <a:ln>
              <a:noFill/>
            </a:ln>
            <a:effectLst/>
          </c:spP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Sheet1!$A$2:$A$6</c:f>
              <c:strCache>
                <c:ptCount val="5"/>
                <c:pt idx="0">
                  <c:v>Administrative expenses</c:v>
                </c:pt>
                <c:pt idx="1">
                  <c:v>Research cost</c:v>
                </c:pt>
                <c:pt idx="2">
                  <c:v>Staff cost</c:v>
                </c:pt>
                <c:pt idx="3">
                  <c:v>Other operating expenses</c:v>
                </c:pt>
                <c:pt idx="4">
                  <c:v>Depreciation, amortisation and impairment</c:v>
                </c:pt>
              </c:strCache>
            </c:strRef>
          </c:cat>
          <c:val>
            <c:numRef>
              <c:f>Sheet1!$C$2:$C$6</c:f>
              <c:numCache>
                <c:formatCode>"R"#,##0</c:formatCode>
                <c:ptCount val="5"/>
                <c:pt idx="0">
                  <c:v>32729000</c:v>
                </c:pt>
                <c:pt idx="1">
                  <c:v>69706000</c:v>
                </c:pt>
                <c:pt idx="2">
                  <c:v>243964000</c:v>
                </c:pt>
                <c:pt idx="3">
                  <c:v>33159000</c:v>
                </c:pt>
                <c:pt idx="4">
                  <c:v>9894000</c:v>
                </c:pt>
              </c:numCache>
            </c:numRef>
          </c:val>
          <c:extLst xmlns:c16r2="http://schemas.microsoft.com/office/drawing/2015/06/chart">
            <c:ext xmlns:c16="http://schemas.microsoft.com/office/drawing/2014/chart" uri="{C3380CC4-5D6E-409C-BE32-E72D297353CC}">
              <c16:uniqueId val="{00000001-6DE5-4267-8F3B-F867B552AC30}"/>
            </c:ext>
          </c:extLst>
        </c:ser>
        <c:dLbls/>
        <c:gapWidth val="164"/>
        <c:overlap val="-22"/>
        <c:axId val="93697152"/>
        <c:axId val="93698688"/>
      </c:barChart>
      <c:catAx>
        <c:axId val="93697152"/>
        <c:scaling>
          <c:orientation val="minMax"/>
        </c:scaling>
        <c:axPos val="b"/>
        <c:numFmt formatCode="General" sourceLinked="1"/>
        <c:maj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crossAx val="93698688"/>
        <c:crosses val="autoZero"/>
        <c:auto val="1"/>
        <c:lblAlgn val="ctr"/>
        <c:lblOffset val="100"/>
      </c:catAx>
      <c:valAx>
        <c:axId val="93698688"/>
        <c:scaling>
          <c:orientation val="minMax"/>
        </c:scaling>
        <c:axPos val="l"/>
        <c:numFmt formatCode="&quot;R&quot;#,##0" sourceLinked="0"/>
        <c:maj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crossAx val="9369715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endParaRPr lang="en-US"/>
              </a:p>
            </c:txPr>
          </c:dispUnitsLbl>
        </c:dispUnits>
      </c:valAx>
      <c:spPr>
        <a:noFill/>
        <a:ln>
          <a:noFill/>
        </a:ln>
        <a:effectLst/>
      </c:spPr>
    </c:plotArea>
    <c:legend>
      <c:legendPos val="t"/>
      <c:layout>
        <c:manualLayout>
          <c:xMode val="edge"/>
          <c:yMode val="edge"/>
          <c:x val="0.10452623172838715"/>
          <c:y val="5.0112443426814743E-2"/>
          <c:w val="0.86848138226993954"/>
          <c:h val="0.10872089733713332"/>
        </c:manualLayout>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gap"/>
  </c:chart>
  <c:spPr>
    <a:noFill/>
    <a:ln>
      <a:noFill/>
    </a:ln>
    <a:effectLst/>
  </c:spPr>
  <c:txPr>
    <a:bodyPr/>
    <a:lstStyle/>
    <a:p>
      <a:pPr>
        <a:defRPr sz="1400">
          <a:latin typeface="+mj-lt"/>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ZA"/>
  <c:style val="3"/>
  <c:chart>
    <c:autoTitleDeleted val="1"/>
    <c:plotArea>
      <c:layout>
        <c:manualLayout>
          <c:layoutTarget val="inner"/>
          <c:xMode val="edge"/>
          <c:yMode val="edge"/>
          <c:x val="8.9711437615083947E-2"/>
          <c:y val="8.7434999392390578E-2"/>
          <c:w val="0.89398553538791459"/>
          <c:h val="0.77699028369013023"/>
        </c:manualLayout>
      </c:layout>
      <c:lineChart>
        <c:grouping val="standard"/>
        <c:ser>
          <c:idx val="0"/>
          <c:order val="0"/>
          <c:tx>
            <c:strRef>
              <c:f>Sheet1!$A$2</c:f>
              <c:strCache>
                <c:ptCount val="1"/>
                <c:pt idx="0">
                  <c:v> Research revenue </c:v>
                </c:pt>
              </c:strCache>
            </c:strRef>
          </c:tx>
          <c:spPr>
            <a:ln w="60325" cap="rnd">
              <a:solidFill>
                <a:schemeClr val="accent1">
                  <a:shade val="53000"/>
                </a:schemeClr>
              </a:solidFill>
              <a:round/>
            </a:ln>
            <a:effectLst/>
          </c:spPr>
          <c:marker>
            <c:symbol val="circle"/>
            <c:size val="8"/>
            <c:spPr>
              <a:solidFill>
                <a:schemeClr val="accent5">
                  <a:lumMod val="75000"/>
                </a:schemeClr>
              </a:solidFill>
              <a:ln w="9525">
                <a:noFill/>
              </a:ln>
              <a:effectLst/>
            </c:spPr>
          </c:marker>
          <c:cat>
            <c:strRef>
              <c:f>Sheet1!$B$1:$K$1</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Sheet1!$B$2:$K$2</c:f>
              <c:numCache>
                <c:formatCode>"R"#,##0</c:formatCode>
                <c:ptCount val="10"/>
                <c:pt idx="0">
                  <c:v>143050749.56999999</c:v>
                </c:pt>
                <c:pt idx="1">
                  <c:v>178596355.69</c:v>
                </c:pt>
                <c:pt idx="2">
                  <c:v>124770114.56999999</c:v>
                </c:pt>
                <c:pt idx="3">
                  <c:v>127104000</c:v>
                </c:pt>
                <c:pt idx="4">
                  <c:v>159643273.13999999</c:v>
                </c:pt>
                <c:pt idx="5">
                  <c:v>164070093.153225</c:v>
                </c:pt>
                <c:pt idx="6">
                  <c:v>244295000</c:v>
                </c:pt>
                <c:pt idx="7">
                  <c:v>179171000</c:v>
                </c:pt>
                <c:pt idx="8">
                  <c:v>118076000</c:v>
                </c:pt>
                <c:pt idx="9">
                  <c:v>117150000</c:v>
                </c:pt>
              </c:numCache>
            </c:numRef>
          </c:val>
          <c:extLst xmlns:c16r2="http://schemas.microsoft.com/office/drawing/2015/06/chart">
            <c:ext xmlns:c16="http://schemas.microsoft.com/office/drawing/2014/chart" uri="{C3380CC4-5D6E-409C-BE32-E72D297353CC}">
              <c16:uniqueId val="{00000000-325C-49C3-9724-90C875798DC3}"/>
            </c:ext>
          </c:extLst>
        </c:ser>
        <c:ser>
          <c:idx val="1"/>
          <c:order val="1"/>
          <c:tx>
            <c:strRef>
              <c:f>Sheet1!$A$3</c:f>
              <c:strCache>
                <c:ptCount val="1"/>
                <c:pt idx="0">
                  <c:v> Parliamentary Grant </c:v>
                </c:pt>
              </c:strCache>
            </c:strRef>
          </c:tx>
          <c:spPr>
            <a:ln w="60325" cap="rnd">
              <a:solidFill>
                <a:schemeClr val="tx2">
                  <a:lumMod val="75000"/>
                </a:schemeClr>
              </a:solidFill>
              <a:round/>
            </a:ln>
            <a:effectLst/>
          </c:spPr>
          <c:marker>
            <c:symbol val="circle"/>
            <c:size val="8"/>
            <c:spPr>
              <a:solidFill>
                <a:schemeClr val="tx2">
                  <a:lumMod val="60000"/>
                  <a:lumOff val="40000"/>
                </a:schemeClr>
              </a:solidFill>
              <a:ln w="9525">
                <a:noFill/>
              </a:ln>
              <a:effectLst/>
            </c:spPr>
          </c:marker>
          <c:cat>
            <c:strRef>
              <c:f>Sheet1!$B$1:$K$1</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Sheet1!$B$3:$K$3</c:f>
              <c:numCache>
                <c:formatCode>"R"#,##0</c:formatCode>
                <c:ptCount val="10"/>
                <c:pt idx="0">
                  <c:v>180850000</c:v>
                </c:pt>
                <c:pt idx="1">
                  <c:v>187874561.40000001</c:v>
                </c:pt>
                <c:pt idx="2">
                  <c:v>197472570.38000003</c:v>
                </c:pt>
                <c:pt idx="3">
                  <c:v>245871810.34</c:v>
                </c:pt>
                <c:pt idx="4">
                  <c:v>270610526.31999999</c:v>
                </c:pt>
                <c:pt idx="5">
                  <c:v>254516666.66</c:v>
                </c:pt>
                <c:pt idx="6">
                  <c:v>267242000</c:v>
                </c:pt>
                <c:pt idx="7">
                  <c:v>264116000</c:v>
                </c:pt>
                <c:pt idx="8">
                  <c:v>272917000</c:v>
                </c:pt>
                <c:pt idx="9">
                  <c:v>251587000</c:v>
                </c:pt>
              </c:numCache>
            </c:numRef>
          </c:val>
          <c:extLst xmlns:c16r2="http://schemas.microsoft.com/office/drawing/2015/06/chart">
            <c:ext xmlns:c16="http://schemas.microsoft.com/office/drawing/2014/chart" uri="{C3380CC4-5D6E-409C-BE32-E72D297353CC}">
              <c16:uniqueId val="{00000001-325C-49C3-9724-90C875798DC3}"/>
            </c:ext>
          </c:extLst>
        </c:ser>
        <c:ser>
          <c:idx val="2"/>
          <c:order val="2"/>
          <c:tx>
            <c:strRef>
              <c:f>Sheet1!$A$4</c:f>
              <c:strCache>
                <c:ptCount val="1"/>
                <c:pt idx="0">
                  <c:v> Other Income </c:v>
                </c:pt>
              </c:strCache>
            </c:strRef>
          </c:tx>
          <c:spPr>
            <a:ln w="60325" cap="rnd">
              <a:solidFill>
                <a:srgbClr val="B6A687"/>
              </a:solidFill>
              <a:round/>
            </a:ln>
            <a:effectLst/>
          </c:spPr>
          <c:marker>
            <c:symbol val="circle"/>
            <c:size val="7"/>
            <c:spPr>
              <a:solidFill>
                <a:srgbClr val="766D2C"/>
              </a:solidFill>
              <a:ln w="9525">
                <a:noFill/>
              </a:ln>
              <a:effectLst/>
            </c:spPr>
          </c:marker>
          <c:cat>
            <c:strRef>
              <c:f>Sheet1!$B$1:$K$1</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Sheet1!$B$4:$K$4</c:f>
              <c:numCache>
                <c:formatCode>"R"#,##0</c:formatCode>
                <c:ptCount val="10"/>
                <c:pt idx="0">
                  <c:v>26630793.77</c:v>
                </c:pt>
                <c:pt idx="1">
                  <c:v>28944989.02</c:v>
                </c:pt>
                <c:pt idx="2">
                  <c:v>29618641.07</c:v>
                </c:pt>
                <c:pt idx="3">
                  <c:v>34881662.940000005</c:v>
                </c:pt>
                <c:pt idx="4">
                  <c:v>38883828.870000005</c:v>
                </c:pt>
                <c:pt idx="5">
                  <c:v>41007847.746775292</c:v>
                </c:pt>
                <c:pt idx="6">
                  <c:v>44155000</c:v>
                </c:pt>
                <c:pt idx="7">
                  <c:v>41710000</c:v>
                </c:pt>
                <c:pt idx="8">
                  <c:v>42611000</c:v>
                </c:pt>
                <c:pt idx="9">
                  <c:v>43206000</c:v>
                </c:pt>
              </c:numCache>
            </c:numRef>
          </c:val>
          <c:extLst xmlns:c16r2="http://schemas.microsoft.com/office/drawing/2015/06/chart">
            <c:ext xmlns:c16="http://schemas.microsoft.com/office/drawing/2014/chart" uri="{C3380CC4-5D6E-409C-BE32-E72D297353CC}">
              <c16:uniqueId val="{00000002-325C-49C3-9724-90C875798DC3}"/>
            </c:ext>
          </c:extLst>
        </c:ser>
        <c:ser>
          <c:idx val="3"/>
          <c:order val="3"/>
          <c:tx>
            <c:strRef>
              <c:f>Sheet1!$A$5</c:f>
              <c:strCache>
                <c:ptCount val="1"/>
                <c:pt idx="0">
                  <c:v> Salaries </c:v>
                </c:pt>
              </c:strCache>
            </c:strRef>
          </c:tx>
          <c:spPr>
            <a:ln w="60325" cap="rnd">
              <a:solidFill>
                <a:schemeClr val="accent1">
                  <a:tint val="77000"/>
                </a:schemeClr>
              </a:solidFill>
              <a:round/>
            </a:ln>
            <a:effectLst/>
          </c:spPr>
          <c:marker>
            <c:symbol val="circle"/>
            <c:size val="7"/>
            <c:spPr>
              <a:solidFill>
                <a:schemeClr val="accent1">
                  <a:lumMod val="40000"/>
                  <a:lumOff val="60000"/>
                </a:schemeClr>
              </a:solidFill>
              <a:ln w="34925">
                <a:noFill/>
              </a:ln>
              <a:effectLst/>
            </c:spPr>
          </c:marker>
          <c:cat>
            <c:strRef>
              <c:f>Sheet1!$B$1:$K$1</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Sheet1!$B$5:$K$5</c:f>
              <c:numCache>
                <c:formatCode>"R"#,##0</c:formatCode>
                <c:ptCount val="10"/>
                <c:pt idx="0">
                  <c:v>172087000</c:v>
                </c:pt>
                <c:pt idx="1">
                  <c:v>197291000</c:v>
                </c:pt>
                <c:pt idx="2">
                  <c:v>208097955.72</c:v>
                </c:pt>
                <c:pt idx="3">
                  <c:v>230799000</c:v>
                </c:pt>
                <c:pt idx="4">
                  <c:v>236986000</c:v>
                </c:pt>
                <c:pt idx="5">
                  <c:v>270927000</c:v>
                </c:pt>
                <c:pt idx="6">
                  <c:v>282510000</c:v>
                </c:pt>
                <c:pt idx="7">
                  <c:v>293196000</c:v>
                </c:pt>
                <c:pt idx="8">
                  <c:v>277624000</c:v>
                </c:pt>
                <c:pt idx="9">
                  <c:v>243964000</c:v>
                </c:pt>
              </c:numCache>
            </c:numRef>
          </c:val>
          <c:extLst xmlns:c16r2="http://schemas.microsoft.com/office/drawing/2015/06/chart">
            <c:ext xmlns:c16="http://schemas.microsoft.com/office/drawing/2014/chart" uri="{C3380CC4-5D6E-409C-BE32-E72D297353CC}">
              <c16:uniqueId val="{00000003-325C-49C3-9724-90C875798DC3}"/>
            </c:ext>
          </c:extLst>
        </c:ser>
        <c:ser>
          <c:idx val="4"/>
          <c:order val="4"/>
          <c:tx>
            <c:strRef>
              <c:f>Sheet1!$A$6</c:f>
              <c:strCache>
                <c:ptCount val="1"/>
                <c:pt idx="0">
                  <c:v> Revenue received in advance </c:v>
                </c:pt>
              </c:strCache>
            </c:strRef>
          </c:tx>
          <c:spPr>
            <a:ln w="60325" cap="rnd">
              <a:solidFill>
                <a:schemeClr val="accent2">
                  <a:lumMod val="75000"/>
                </a:schemeClr>
              </a:solidFill>
              <a:round/>
            </a:ln>
            <a:effectLst/>
          </c:spPr>
          <c:marker>
            <c:symbol val="circle"/>
            <c:size val="8"/>
            <c:spPr>
              <a:solidFill>
                <a:schemeClr val="accent2">
                  <a:lumMod val="40000"/>
                  <a:lumOff val="60000"/>
                </a:schemeClr>
              </a:solidFill>
              <a:ln w="9525">
                <a:noFill/>
              </a:ln>
              <a:effectLst/>
            </c:spPr>
          </c:marker>
          <c:cat>
            <c:strRef>
              <c:f>Sheet1!$B$1:$K$1</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Sheet1!$B$6:$K$6</c:f>
              <c:numCache>
                <c:formatCode>"R"#,##0</c:formatCode>
                <c:ptCount val="10"/>
                <c:pt idx="0">
                  <c:v>74383000</c:v>
                </c:pt>
                <c:pt idx="1">
                  <c:v>48976000</c:v>
                </c:pt>
                <c:pt idx="2">
                  <c:v>54912000</c:v>
                </c:pt>
                <c:pt idx="3">
                  <c:v>55905000</c:v>
                </c:pt>
                <c:pt idx="4">
                  <c:v>56117000</c:v>
                </c:pt>
                <c:pt idx="5">
                  <c:v>57386000</c:v>
                </c:pt>
                <c:pt idx="6">
                  <c:v>38761000</c:v>
                </c:pt>
                <c:pt idx="7">
                  <c:v>36165000</c:v>
                </c:pt>
                <c:pt idx="8">
                  <c:v>90913000</c:v>
                </c:pt>
                <c:pt idx="9">
                  <c:v>158795000</c:v>
                </c:pt>
              </c:numCache>
            </c:numRef>
          </c:val>
          <c:extLst xmlns:c16r2="http://schemas.microsoft.com/office/drawing/2015/06/chart">
            <c:ext xmlns:c16="http://schemas.microsoft.com/office/drawing/2014/chart" uri="{C3380CC4-5D6E-409C-BE32-E72D297353CC}">
              <c16:uniqueId val="{00000001-A612-4346-810E-CDA2D02126C3}"/>
            </c:ext>
          </c:extLst>
        </c:ser>
        <c:dLbls/>
        <c:marker val="1"/>
        <c:axId val="93957504"/>
        <c:axId val="93967488"/>
      </c:lineChart>
      <c:catAx>
        <c:axId val="9395750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3967488"/>
        <c:crosses val="autoZero"/>
        <c:auto val="1"/>
        <c:lblAlgn val="ctr"/>
        <c:lblOffset val="100"/>
      </c:catAx>
      <c:valAx>
        <c:axId val="93967488"/>
        <c:scaling>
          <c:orientation val="minMax"/>
          <c:max val="300000000"/>
        </c:scaling>
        <c:axPos val="l"/>
        <c:majorGridlines>
          <c:spPr>
            <a:ln w="9525" cap="flat" cmpd="sng" algn="ctr">
              <a:solidFill>
                <a:schemeClr val="tx1">
                  <a:lumMod val="15000"/>
                  <a:lumOff val="85000"/>
                </a:schemeClr>
              </a:solidFill>
              <a:round/>
            </a:ln>
            <a:effectLst/>
          </c:spPr>
        </c:majorGridlines>
        <c:numFmt formatCode="&quot;R&quot;#,##0"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3957504"/>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dispUnitsLbl>
        </c:dispUnits>
      </c:valAx>
      <c:spPr>
        <a:noFill/>
        <a:ln>
          <a:noFill/>
        </a:ln>
        <a:effectLst/>
      </c:spPr>
    </c:plotArea>
    <c:legend>
      <c:legendPos val="b"/>
      <c:layout>
        <c:manualLayout>
          <c:xMode val="edge"/>
          <c:yMode val="edge"/>
          <c:x val="1.3944368044053317E-5"/>
          <c:y val="0.93669217417170147"/>
          <c:w val="0.99140307219168045"/>
          <c:h val="4.9486978113363604E-2"/>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zero"/>
  </c:chart>
  <c:spPr>
    <a:noFill/>
    <a:ln>
      <a:noFill/>
    </a:ln>
    <a:effectLst/>
  </c:spPr>
  <c:txPr>
    <a:bodyPr/>
    <a:lstStyle/>
    <a:p>
      <a:pPr>
        <a:defRPr sz="1400" b="1">
          <a:latin typeface="+mj-lt"/>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Sheet1!$A$2</c:f>
              <c:strCache>
                <c:ptCount val="1"/>
                <c:pt idx="0">
                  <c:v>Total</c:v>
                </c:pt>
              </c:strCache>
            </c:strRef>
          </c:tx>
          <c:dPt>
            <c:idx val="0"/>
            <c:spPr>
              <a:solidFill>
                <a:srgbClr val="0B6AB3"/>
              </a:solidFill>
              <a:ln>
                <a:noFill/>
              </a:ln>
              <a:effectLst/>
            </c:spPr>
            <c:extLst xmlns:c16r2="http://schemas.microsoft.com/office/drawing/2015/06/chart">
              <c:ext xmlns:c16="http://schemas.microsoft.com/office/drawing/2014/chart" uri="{C3380CC4-5D6E-409C-BE32-E72D297353CC}">
                <c16:uniqueId val="{00000001-5153-40A4-B728-770B28D9078B}"/>
              </c:ext>
            </c:extLst>
          </c:dPt>
          <c:dPt>
            <c:idx val="1"/>
            <c:spPr>
              <a:solidFill>
                <a:schemeClr val="tx2">
                  <a:lumMod val="60000"/>
                  <a:lumOff val="40000"/>
                </a:schemeClr>
              </a:solidFill>
              <a:ln>
                <a:noFill/>
              </a:ln>
              <a:effectLst/>
            </c:spPr>
            <c:extLst xmlns:c16r2="http://schemas.microsoft.com/office/drawing/2015/06/chart">
              <c:ext xmlns:c16="http://schemas.microsoft.com/office/drawing/2014/chart" uri="{C3380CC4-5D6E-409C-BE32-E72D297353CC}">
                <c16:uniqueId val="{00000003-B6D3-3D40-93BB-6BA6191517A8}"/>
              </c:ext>
            </c:extLst>
          </c:dPt>
          <c:dPt>
            <c:idx val="2"/>
            <c:spPr>
              <a:solidFill>
                <a:schemeClr val="tx2">
                  <a:lumMod val="75000"/>
                </a:schemeClr>
              </a:solidFill>
              <a:ln>
                <a:noFill/>
              </a:ln>
              <a:effectLst/>
            </c:spPr>
            <c:extLst xmlns:c16r2="http://schemas.microsoft.com/office/drawing/2015/06/chart">
              <c:ext xmlns:c16="http://schemas.microsoft.com/office/drawing/2014/chart" uri="{C3380CC4-5D6E-409C-BE32-E72D297353CC}">
                <c16:uniqueId val="{00000003-5153-40A4-B728-770B28D9078B}"/>
              </c:ext>
            </c:extLst>
          </c:dPt>
          <c:dPt>
            <c:idx val="3"/>
            <c:spPr>
              <a:solidFill>
                <a:srgbClr val="B6A687"/>
              </a:solidFill>
              <a:ln>
                <a:noFill/>
              </a:ln>
              <a:effectLst/>
            </c:spPr>
            <c:extLst xmlns:c16r2="http://schemas.microsoft.com/office/drawing/2015/06/chart">
              <c:ext xmlns:c16="http://schemas.microsoft.com/office/drawing/2014/chart" uri="{C3380CC4-5D6E-409C-BE32-E72D297353CC}">
                <c16:uniqueId val="{00000002-5153-40A4-B728-770B28D9078B}"/>
              </c:ext>
            </c:extLst>
          </c:dPt>
          <c:dLbls>
            <c:dLbl>
              <c:idx val="0"/>
              <c:layout>
                <c:manualLayout>
                  <c:x val="-0.2035080334258163"/>
                  <c:y val="-0.10514762168710629"/>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153-40A4-B728-770B28D9078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Sheet1!$B$1:$E$1</c:f>
              <c:strCache>
                <c:ptCount val="4"/>
                <c:pt idx="0">
                  <c:v>African</c:v>
                </c:pt>
                <c:pt idx="1">
                  <c:v>Coloured</c:v>
                </c:pt>
                <c:pt idx="2">
                  <c:v>Indian</c:v>
                </c:pt>
                <c:pt idx="3">
                  <c:v>White</c:v>
                </c:pt>
              </c:strCache>
            </c:strRef>
          </c:cat>
          <c:val>
            <c:numRef>
              <c:f>Sheet1!$B$2:$E$2</c:f>
              <c:numCache>
                <c:formatCode>0%</c:formatCode>
                <c:ptCount val="4"/>
                <c:pt idx="0">
                  <c:v>0.67734553775743722</c:v>
                </c:pt>
                <c:pt idx="1">
                  <c:v>0.14187643020594964</c:v>
                </c:pt>
                <c:pt idx="2">
                  <c:v>5.7208237986270033E-2</c:v>
                </c:pt>
                <c:pt idx="3">
                  <c:v>0.12356979405034325</c:v>
                </c:pt>
              </c:numCache>
            </c:numRef>
          </c:val>
          <c:extLst xmlns:c16r2="http://schemas.microsoft.com/office/drawing/2015/06/chart">
            <c:ext xmlns:c16="http://schemas.microsoft.com/office/drawing/2014/chart" uri="{C3380CC4-5D6E-409C-BE32-E72D297353CC}">
              <c16:uniqueId val="{00000000-27B0-B14B-85E7-A0D4628BBAC7}"/>
            </c:ext>
          </c:extLst>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800" b="1"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Sheet1!$A$2</c:f>
              <c:strCache>
                <c:ptCount val="1"/>
                <c:pt idx="0">
                  <c:v>Total</c:v>
                </c:pt>
              </c:strCache>
            </c:strRef>
          </c:tx>
          <c:dPt>
            <c:idx val="0"/>
            <c:spPr>
              <a:solidFill>
                <a:srgbClr val="0B6AB3"/>
              </a:solidFill>
              <a:ln>
                <a:noFill/>
              </a:ln>
              <a:effectLst/>
            </c:spPr>
            <c:extLst xmlns:c16r2="http://schemas.microsoft.com/office/drawing/2015/06/chart">
              <c:ext xmlns:c16="http://schemas.microsoft.com/office/drawing/2014/chart" uri="{C3380CC4-5D6E-409C-BE32-E72D297353CC}">
                <c16:uniqueId val="{00000001-239B-4AEE-8D91-19428E3D5D75}"/>
              </c:ext>
            </c:extLst>
          </c:dPt>
          <c:dPt>
            <c:idx val="1"/>
            <c:spPr>
              <a:solidFill>
                <a:srgbClr val="B6A687"/>
              </a:solidFill>
              <a:ln>
                <a:noFill/>
              </a:ln>
              <a:effectLst/>
            </c:spPr>
            <c:extLst xmlns:c16r2="http://schemas.microsoft.com/office/drawing/2015/06/chart">
              <c:ext xmlns:c16="http://schemas.microsoft.com/office/drawing/2014/chart" uri="{C3380CC4-5D6E-409C-BE32-E72D297353CC}">
                <c16:uniqueId val="{00000003-239B-4AEE-8D91-19428E3D5D75}"/>
              </c:ext>
            </c:extLst>
          </c:dPt>
          <c:dPt>
            <c:idx val="2"/>
            <c:spPr>
              <a:solidFill>
                <a:srgbClr val="F0EBDD"/>
              </a:solidFill>
              <a:ln>
                <a:noFill/>
              </a:ln>
              <a:effectLst/>
            </c:spPr>
            <c:extLst xmlns:c16r2="http://schemas.microsoft.com/office/drawing/2015/06/chart">
              <c:ext xmlns:c16="http://schemas.microsoft.com/office/drawing/2014/chart" uri="{C3380CC4-5D6E-409C-BE32-E72D297353CC}">
                <c16:uniqueId val="{00000005-239B-4AEE-8D91-19428E3D5D75}"/>
              </c:ext>
            </c:extLst>
          </c:dPt>
          <c:dPt>
            <c:idx val="3"/>
            <c:spPr>
              <a:solidFill>
                <a:srgbClr val="B6A687"/>
              </a:solidFill>
              <a:ln>
                <a:noFill/>
              </a:ln>
              <a:effectLst/>
            </c:spPr>
            <c:extLst xmlns:c16r2="http://schemas.microsoft.com/office/drawing/2015/06/chart">
              <c:ext xmlns:c16="http://schemas.microsoft.com/office/drawing/2014/chart" uri="{C3380CC4-5D6E-409C-BE32-E72D297353CC}">
                <c16:uniqueId val="{00000007-239B-4AEE-8D91-19428E3D5D75}"/>
              </c:ext>
            </c:extLst>
          </c:dPt>
          <c:dLbls>
            <c:dLbl>
              <c:idx val="0"/>
              <c:layout>
                <c:manualLayout>
                  <c:x val="-0.20645884601437031"/>
                  <c:y val="6.182489529404459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39B-4AEE-8D91-19428E3D5D75}"/>
                </c:ext>
              </c:extLst>
            </c:dLbl>
            <c:dLbl>
              <c:idx val="1"/>
              <c:layout>
                <c:manualLayout>
                  <c:x val="0.25751845070955875"/>
                  <c:y val="-9.112783304334583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39B-4AEE-8D91-19428E3D5D7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Sheet1!$B$1:$C$1</c:f>
              <c:strCache>
                <c:ptCount val="2"/>
                <c:pt idx="0">
                  <c:v>Male</c:v>
                </c:pt>
                <c:pt idx="1">
                  <c:v>Female</c:v>
                </c:pt>
              </c:strCache>
            </c:strRef>
          </c:cat>
          <c:val>
            <c:numRef>
              <c:f>Sheet1!$B$2:$C$2</c:f>
              <c:numCache>
                <c:formatCode>0%</c:formatCode>
                <c:ptCount val="2"/>
                <c:pt idx="0">
                  <c:v>0.40961098398169343</c:v>
                </c:pt>
                <c:pt idx="1">
                  <c:v>0.59038901601830662</c:v>
                </c:pt>
              </c:numCache>
            </c:numRef>
          </c:val>
          <c:extLst xmlns:c16r2="http://schemas.microsoft.com/office/drawing/2015/06/chart">
            <c:ext xmlns:c16="http://schemas.microsoft.com/office/drawing/2014/chart" uri="{C3380CC4-5D6E-409C-BE32-E72D297353CC}">
              <c16:uniqueId val="{00000008-239B-4AEE-8D91-19428E3D5D75}"/>
            </c:ext>
          </c:extLst>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1.60335720273505E-2"/>
          <c:y val="2.2231565194174994E-2"/>
          <c:w val="0.96793285594529899"/>
          <c:h val="0.78120208670067703"/>
        </c:manualLayout>
      </c:layout>
      <c:barChart>
        <c:barDir val="col"/>
        <c:grouping val="clustered"/>
        <c:ser>
          <c:idx val="0"/>
          <c:order val="0"/>
          <c:tx>
            <c:strRef>
              <c:f>Sheet1!$B$1</c:f>
              <c:strCache>
                <c:ptCount val="1"/>
                <c:pt idx="0">
                  <c:v>Current Assets 
R290,8 mil</c:v>
                </c:pt>
              </c:strCache>
            </c:strRef>
          </c:tx>
          <c:spPr>
            <a:solidFill>
              <a:srgbClr val="076EB8"/>
            </a:solidFill>
            <a:ln w="9525" cap="flat" cmpd="sng" algn="ctr">
              <a:noFill/>
              <a:round/>
            </a:ln>
            <a:effectLst>
              <a:outerShdw blurRad="40000" dist="20000" dir="5400000" rotWithShape="0">
                <a:srgbClr val="000000">
                  <a:alpha val="38000"/>
                </a:srgbClr>
              </a:outerShdw>
            </a:effectLst>
          </c:spPr>
          <c:dLbls>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7D5-428E-BAF1-0CCF5715D16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Total Assets 
R567,5 mil</c:v>
                </c:pt>
                <c:pt idx="1">
                  <c:v>Cash and cash equivalents 
R206,2 mil</c:v>
                </c:pt>
                <c:pt idx="2">
                  <c:v>Trade and other receivables
R72, 9 mil</c:v>
                </c:pt>
                <c:pt idx="3">
                  <c:v>Prepayments and advances
R7 mil</c:v>
                </c:pt>
                <c:pt idx="4">
                  <c:v>Other
R4,6 mil</c:v>
                </c:pt>
                <c:pt idx="5">
                  <c:v>Property, plant and equipment 
R272, 8 mil</c:v>
                </c:pt>
              </c:strCache>
            </c:strRef>
          </c:cat>
          <c:val>
            <c:numRef>
              <c:f>Sheet1!$B$2:$B$7</c:f>
              <c:numCache>
                <c:formatCode>0%</c:formatCode>
                <c:ptCount val="6"/>
                <c:pt idx="0">
                  <c:v>0.51230015117504224</c:v>
                </c:pt>
                <c:pt idx="1">
                  <c:v>0.70928057009609369</c:v>
                </c:pt>
                <c:pt idx="2">
                  <c:v>0.25064486617737086</c:v>
                </c:pt>
                <c:pt idx="3">
                  <c:v>2.4216014692630985E-2</c:v>
                </c:pt>
                <c:pt idx="4">
                  <c:v>1.5855109747625176E-2</c:v>
                </c:pt>
                <c:pt idx="5">
                  <c:v>0</c:v>
                </c:pt>
              </c:numCache>
            </c:numRef>
          </c:val>
          <c:extLst xmlns:c16r2="http://schemas.microsoft.com/office/drawing/2015/06/chart">
            <c:ext xmlns:c16="http://schemas.microsoft.com/office/drawing/2014/chart" uri="{C3380CC4-5D6E-409C-BE32-E72D297353CC}">
              <c16:uniqueId val="{00000005-E878-4C02-8427-4A3C9E8F1BD7}"/>
            </c:ext>
          </c:extLst>
        </c:ser>
        <c:ser>
          <c:idx val="1"/>
          <c:order val="1"/>
          <c:tx>
            <c:strRef>
              <c:f>Sheet1!$C$1</c:f>
              <c:strCache>
                <c:ptCount val="1"/>
                <c:pt idx="0">
                  <c:v>Non-Current Assets 
R276,8 mil</c:v>
                </c:pt>
              </c:strCache>
            </c:strRef>
          </c:tx>
          <c:spPr>
            <a:solidFill>
              <a:srgbClr val="B6A687"/>
            </a:solidFill>
            <a:ln w="9525" cap="flat" cmpd="sng" algn="ctr">
              <a:noFill/>
              <a:round/>
            </a:ln>
            <a:effectLst>
              <a:outerShdw blurRad="40000" dist="20000" dir="5400000" rotWithShape="0">
                <a:srgbClr val="000000">
                  <a:alpha val="38000"/>
                </a:srgbClr>
              </a:outerShdw>
            </a:effectLst>
          </c:spPr>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7D5-428E-BAF1-0CCF5715D163}"/>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7D5-428E-BAF1-0CCF5715D163}"/>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7D5-428E-BAF1-0CCF5715D163}"/>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7D5-428E-BAF1-0CCF5715D16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Total Assets 
R567,5 mil</c:v>
                </c:pt>
                <c:pt idx="1">
                  <c:v>Cash and cash equivalents 
R206,2 mil</c:v>
                </c:pt>
                <c:pt idx="2">
                  <c:v>Trade and other receivables
R72, 9 mil</c:v>
                </c:pt>
                <c:pt idx="3">
                  <c:v>Prepayments and advances
R7 mil</c:v>
                </c:pt>
                <c:pt idx="4">
                  <c:v>Other
R4,6 mil</c:v>
                </c:pt>
                <c:pt idx="5">
                  <c:v>Property, plant and equipment 
R272, 8 mil</c:v>
                </c:pt>
              </c:strCache>
            </c:strRef>
          </c:cat>
          <c:val>
            <c:numRef>
              <c:f>Sheet1!$C$2:$C$7</c:f>
              <c:numCache>
                <c:formatCode>0%</c:formatCode>
                <c:ptCount val="6"/>
                <c:pt idx="0">
                  <c:v>0.48770161077183843</c:v>
                </c:pt>
                <c:pt idx="1">
                  <c:v>0</c:v>
                </c:pt>
                <c:pt idx="2">
                  <c:v>0</c:v>
                </c:pt>
                <c:pt idx="3">
                  <c:v>0</c:v>
                </c:pt>
                <c:pt idx="4">
                  <c:v>0</c:v>
                </c:pt>
                <c:pt idx="5">
                  <c:v>0.98558510388479648</c:v>
                </c:pt>
              </c:numCache>
            </c:numRef>
          </c:val>
          <c:extLst xmlns:c16r2="http://schemas.microsoft.com/office/drawing/2015/06/chart">
            <c:ext xmlns:c16="http://schemas.microsoft.com/office/drawing/2014/chart" uri="{C3380CC4-5D6E-409C-BE32-E72D297353CC}">
              <c16:uniqueId val="{00000009-E878-4C02-8427-4A3C9E8F1BD7}"/>
            </c:ext>
          </c:extLst>
        </c:ser>
        <c:dLbls>
          <c:showVal val="1"/>
        </c:dLbls>
        <c:overlap val="-25"/>
        <c:axId val="91527808"/>
        <c:axId val="91533696"/>
      </c:barChart>
      <c:catAx>
        <c:axId val="915278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1533696"/>
        <c:crosses val="autoZero"/>
        <c:auto val="1"/>
        <c:lblAlgn val="ctr"/>
        <c:lblOffset val="100"/>
      </c:catAx>
      <c:valAx>
        <c:axId val="91533696"/>
        <c:scaling>
          <c:orientation val="minMax"/>
        </c:scaling>
        <c:delete val="1"/>
        <c:axPos val="l"/>
        <c:numFmt formatCode="0%" sourceLinked="1"/>
        <c:majorTickMark val="none"/>
        <c:tickLblPos val="none"/>
        <c:crossAx val="91527808"/>
        <c:crosses val="autoZero"/>
        <c:crossBetween val="between"/>
      </c:valAx>
      <c:spPr>
        <a:noFill/>
        <a:ln>
          <a:noFill/>
        </a:ln>
        <a:effectLst/>
      </c:spPr>
    </c:plotArea>
    <c:legend>
      <c:legendPos val="t"/>
      <c:layout>
        <c:manualLayout>
          <c:xMode val="edge"/>
          <c:yMode val="edge"/>
          <c:x val="3.2563186275905071E-2"/>
          <c:y val="1.5673703926612513E-2"/>
          <c:w val="0.93487362744818991"/>
          <c:h val="0.11668887450875691"/>
        </c:manualLayout>
      </c:layout>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1.60335720273505E-2"/>
          <c:y val="0.10595197825647212"/>
          <c:w val="0.96793285594529899"/>
          <c:h val="0.69226413014697408"/>
        </c:manualLayout>
      </c:layout>
      <c:barChart>
        <c:barDir val="col"/>
        <c:grouping val="clustered"/>
        <c:ser>
          <c:idx val="0"/>
          <c:order val="0"/>
          <c:tx>
            <c:strRef>
              <c:f>Sheet1!$B$1</c:f>
              <c:strCache>
                <c:ptCount val="1"/>
                <c:pt idx="0">
                  <c:v>Current Liabilities 
R216,6 mil</c:v>
                </c:pt>
              </c:strCache>
            </c:strRef>
          </c:tx>
          <c:spPr>
            <a:solidFill>
              <a:srgbClr val="076EB8"/>
            </a:solidFill>
            <a:ln>
              <a:noFill/>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lumMod val="75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4"/>
                <c:pt idx="0">
                  <c:v>Total Liabilities
R219,4 mil</c:v>
                </c:pt>
                <c:pt idx="1">
                  <c:v>Income received in advance 
R158,8 mil</c:v>
                </c:pt>
                <c:pt idx="2">
                  <c:v>Trade and other payables
R57,5 mil</c:v>
                </c:pt>
                <c:pt idx="3">
                  <c:v>Post-retirement medical aid liability
R2 mil</c:v>
                </c:pt>
              </c:strCache>
            </c:strRef>
          </c:cat>
          <c:val>
            <c:numRef>
              <c:f>Sheet1!$B$2:$B$5</c:f>
              <c:numCache>
                <c:formatCode>0%</c:formatCode>
                <c:ptCount val="4"/>
                <c:pt idx="0">
                  <c:v>0.98756804070133186</c:v>
                </c:pt>
                <c:pt idx="1">
                  <c:v>0.73303420164614763</c:v>
                </c:pt>
                <c:pt idx="2">
                  <c:v>0.26536858286363202</c:v>
                </c:pt>
              </c:numCache>
            </c:numRef>
          </c:val>
          <c:extLst xmlns:c16r2="http://schemas.microsoft.com/office/drawing/2015/06/chart">
            <c:ext xmlns:c16="http://schemas.microsoft.com/office/drawing/2014/chart" uri="{C3380CC4-5D6E-409C-BE32-E72D297353CC}">
              <c16:uniqueId val="{00000002-1929-470D-A2BF-10C05F8BDA8B}"/>
            </c:ext>
          </c:extLst>
        </c:ser>
        <c:ser>
          <c:idx val="1"/>
          <c:order val="1"/>
          <c:tx>
            <c:strRef>
              <c:f>Sheet1!$C$1</c:f>
              <c:strCache>
                <c:ptCount val="1"/>
                <c:pt idx="0">
                  <c:v>Non-Current Liabilities
R2,7 mil</c:v>
                </c:pt>
              </c:strCache>
            </c:strRef>
          </c:tx>
          <c:spPr>
            <a:solidFill>
              <a:srgbClr val="B6A687"/>
            </a:solidFill>
            <a:ln>
              <a:noFill/>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lumMod val="75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Sheet1!$A$2:$A$5</c:f>
              <c:strCache>
                <c:ptCount val="4"/>
                <c:pt idx="0">
                  <c:v>Total Liabilities
R219,4 mil</c:v>
                </c:pt>
                <c:pt idx="1">
                  <c:v>Income received in advance 
R158,8 mil</c:v>
                </c:pt>
                <c:pt idx="2">
                  <c:v>Trade and other payables
R57,5 mil</c:v>
                </c:pt>
                <c:pt idx="3">
                  <c:v>Post-retirement medical aid liability
R2 mil</c:v>
                </c:pt>
              </c:strCache>
            </c:strRef>
          </c:cat>
          <c:val>
            <c:numRef>
              <c:f>Sheet1!$C$2:$C$5</c:f>
              <c:numCache>
                <c:formatCode>0%</c:formatCode>
                <c:ptCount val="4"/>
                <c:pt idx="0">
                  <c:v>1.2431959298667911E-2</c:v>
                </c:pt>
                <c:pt idx="1">
                  <c:v>0</c:v>
                </c:pt>
                <c:pt idx="2">
                  <c:v>0</c:v>
                </c:pt>
                <c:pt idx="3">
                  <c:v>0.76164283094976171</c:v>
                </c:pt>
              </c:numCache>
            </c:numRef>
          </c:val>
          <c:extLst xmlns:c16r2="http://schemas.microsoft.com/office/drawing/2015/06/chart">
            <c:ext xmlns:c16="http://schemas.microsoft.com/office/drawing/2014/chart" uri="{C3380CC4-5D6E-409C-BE32-E72D297353CC}">
              <c16:uniqueId val="{00000006-1929-470D-A2BF-10C05F8BDA8B}"/>
            </c:ext>
          </c:extLst>
        </c:ser>
        <c:dLbls>
          <c:showVal val="1"/>
        </c:dLbls>
        <c:overlap val="-25"/>
        <c:axId val="91814528"/>
        <c:axId val="92152192"/>
      </c:barChart>
      <c:catAx>
        <c:axId val="91814528"/>
        <c:scaling>
          <c:orientation val="minMax"/>
        </c:scaling>
        <c:axPos val="b"/>
        <c:numFmt formatCode="General" sourceLinked="1"/>
        <c:maj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2152192"/>
        <c:crosses val="autoZero"/>
        <c:auto val="1"/>
        <c:lblAlgn val="ctr"/>
        <c:lblOffset val="100"/>
      </c:catAx>
      <c:valAx>
        <c:axId val="92152192"/>
        <c:scaling>
          <c:orientation val="minMax"/>
        </c:scaling>
        <c:delete val="1"/>
        <c:axPos val="l"/>
        <c:numFmt formatCode="0%" sourceLinked="1"/>
        <c:majorTickMark val="none"/>
        <c:tickLblPos val="none"/>
        <c:crossAx val="91814528"/>
        <c:crosses val="autoZero"/>
        <c:crossBetween val="between"/>
      </c:valAx>
      <c:spPr>
        <a:noFill/>
        <a:ln>
          <a:noFill/>
        </a:ln>
        <a:effectLst/>
      </c:spPr>
    </c:plotArea>
    <c:legend>
      <c:legendPos val="t"/>
      <c:layout>
        <c:manualLayout>
          <c:xMode val="edge"/>
          <c:yMode val="edge"/>
          <c:x val="1.344389688111587E-2"/>
          <c:y val="1.6514252970615033E-2"/>
          <c:w val="0.97478233722074958"/>
          <c:h val="0.13627119437492471"/>
        </c:manualLayout>
      </c:layout>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gap"/>
  </c:chart>
  <c:spPr>
    <a:noFill/>
    <a:ln w="9525" cap="flat" cmpd="sng" algn="ctr">
      <a:noFill/>
      <a:prstDash val="solid"/>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Sheet1!$B$1</c:f>
              <c:strCache>
                <c:ptCount val="1"/>
                <c:pt idx="0">
                  <c:v>Total</c:v>
                </c:pt>
              </c:strCache>
            </c:strRef>
          </c:tx>
          <c:dPt>
            <c:idx val="0"/>
            <c:spPr>
              <a:solidFill>
                <a:srgbClr val="076EB8"/>
              </a:soli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1-E1A5-4508-AD05-0BEE946ACA4F}"/>
              </c:ext>
            </c:extLst>
          </c:dPt>
          <c:dPt>
            <c:idx val="1"/>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3-E1A5-4508-AD05-0BEE946ACA4F}"/>
              </c:ext>
            </c:extLst>
          </c:dPt>
          <c:dPt>
            <c:idx val="2"/>
            <c:spPr>
              <a:solidFill>
                <a:srgbClr val="B6A687"/>
              </a:soli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5-E1A5-4508-AD05-0BEE946ACA4F}"/>
              </c:ext>
            </c:extLst>
          </c:dPt>
          <c:dPt>
            <c:idx val="3"/>
            <c:spPr>
              <a:solidFill>
                <a:schemeClr val="tx2">
                  <a:lumMod val="60000"/>
                  <a:lumOff val="40000"/>
                </a:schemeClr>
              </a:soli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7-E1A5-4508-AD05-0BEE946ACA4F}"/>
              </c:ext>
            </c:extLst>
          </c:dPt>
          <c:dLbls>
            <c:dLbl>
              <c:idx val="0"/>
              <c:layout>
                <c:manualLayout>
                  <c:x val="-0.1665527501775165"/>
                  <c:y val="5.6560091514379539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1A5-4508-AD05-0BEE946ACA4F}"/>
                </c:ext>
              </c:extLst>
            </c:dLbl>
            <c:dLbl>
              <c:idx val="1"/>
              <c:layout>
                <c:manualLayout>
                  <c:x val="5.1962825386551266E-3"/>
                  <c:y val="-3.4038530602542874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1A5-4508-AD05-0BEE946ACA4F}"/>
                </c:ext>
              </c:extLst>
            </c:dLbl>
            <c:dLbl>
              <c:idx val="2"/>
              <c:layout>
                <c:manualLayout>
                  <c:x val="-6.8200554205732372E-2"/>
                  <c:y val="-0.14584635944843344"/>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1A5-4508-AD05-0BEE946ACA4F}"/>
                </c:ext>
              </c:extLst>
            </c:dLbl>
            <c:dLbl>
              <c:idx val="3"/>
              <c:layout>
                <c:manualLayout>
                  <c:x val="0.12577265972057852"/>
                  <c:y val="-4.2394998746909274E-2"/>
                </c:manualLayout>
              </c:layout>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1A5-4508-AD05-0BEE946ACA4F}"/>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j-lt"/>
                    <a:ea typeface="+mn-ea"/>
                    <a:cs typeface="+mn-cs"/>
                  </a:defRPr>
                </a:pPr>
                <a:endParaRPr lang="en-US"/>
              </a:p>
            </c:txPr>
            <c:showCatName val="1"/>
            <c:showPercent val="1"/>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Current liabilities</c:v>
                </c:pt>
                <c:pt idx="1">
                  <c:v>Non-current liabilities</c:v>
                </c:pt>
                <c:pt idx="2">
                  <c:v>Accumulated surplus</c:v>
                </c:pt>
                <c:pt idx="3">
                  <c:v>Reserves</c:v>
                </c:pt>
              </c:strCache>
            </c:strRef>
          </c:cat>
          <c:val>
            <c:numRef>
              <c:f>Sheet1!$B$2:$B$5</c:f>
              <c:numCache>
                <c:formatCode>_-* #,##0_-;\-* #,##0_-;_-* "-"??_-;_-@_-</c:formatCode>
                <c:ptCount val="4"/>
                <c:pt idx="0">
                  <c:v>216627</c:v>
                </c:pt>
                <c:pt idx="1">
                  <c:v>2727</c:v>
                </c:pt>
                <c:pt idx="2">
                  <c:v>93064</c:v>
                </c:pt>
                <c:pt idx="3">
                  <c:v>255136</c:v>
                </c:pt>
              </c:numCache>
            </c:numRef>
          </c:val>
          <c:extLst xmlns:c16r2="http://schemas.microsoft.com/office/drawing/2015/06/chart">
            <c:ext xmlns:c16="http://schemas.microsoft.com/office/drawing/2014/chart" uri="{C3380CC4-5D6E-409C-BE32-E72D297353CC}">
              <c16:uniqueId val="{00000008-E1A5-4508-AD05-0BEE946ACA4F}"/>
            </c:ext>
          </c:extLst>
        </c:ser>
        <c:dLbls>
          <c:showCatName val="1"/>
          <c:showPercent val="1"/>
        </c:dLbls>
        <c:firstSliceAng val="0"/>
      </c:pie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clustered"/>
        <c:ser>
          <c:idx val="0"/>
          <c:order val="0"/>
          <c:tx>
            <c:strRef>
              <c:f>Sheet1!$B$1</c:f>
              <c:strCache>
                <c:ptCount val="1"/>
                <c:pt idx="0">
                  <c:v>Parliamentary Grant</c:v>
                </c:pt>
              </c:strCache>
            </c:strRef>
          </c:tx>
          <c:spPr>
            <a:solidFill>
              <a:srgbClr val="076EB8"/>
            </a:solidFill>
            <a:ln w="9525" cap="flat" cmpd="sng" algn="ctr">
              <a:no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2017/18</c:v>
                </c:pt>
                <c:pt idx="1">
                  <c:v>2018/19</c:v>
                </c:pt>
                <c:pt idx="2">
                  <c:v>2019/20</c:v>
                </c:pt>
                <c:pt idx="3">
                  <c:v>2020/21</c:v>
                </c:pt>
              </c:strCache>
            </c:strRef>
          </c:cat>
          <c:val>
            <c:numRef>
              <c:f>Sheet1!$B$2:$B$5</c:f>
              <c:numCache>
                <c:formatCode>"R"#,##0</c:formatCode>
                <c:ptCount val="4"/>
                <c:pt idx="0">
                  <c:v>267242000</c:v>
                </c:pt>
                <c:pt idx="1">
                  <c:v>264116000</c:v>
                </c:pt>
                <c:pt idx="2">
                  <c:v>272917000</c:v>
                </c:pt>
                <c:pt idx="3">
                  <c:v>251587000</c:v>
                </c:pt>
              </c:numCache>
            </c:numRef>
          </c:val>
          <c:extLst xmlns:c16r2="http://schemas.microsoft.com/office/drawing/2015/06/chart">
            <c:ext xmlns:c16="http://schemas.microsoft.com/office/drawing/2014/chart" uri="{C3380CC4-5D6E-409C-BE32-E72D297353CC}">
              <c16:uniqueId val="{00000001-0104-42FE-A933-DE1EC188E4D3}"/>
            </c:ext>
          </c:extLst>
        </c:ser>
        <c:ser>
          <c:idx val="1"/>
          <c:order val="1"/>
          <c:tx>
            <c:strRef>
              <c:f>Sheet1!$C$1</c:f>
              <c:strCache>
                <c:ptCount val="1"/>
                <c:pt idx="0">
                  <c:v>Research revenue</c:v>
                </c:pt>
              </c:strCache>
            </c:strRef>
          </c:tx>
          <c:spPr>
            <a:solidFill>
              <a:srgbClr val="B6A687"/>
            </a:solidFill>
            <a:ln w="9525" cap="flat" cmpd="sng" algn="ctr">
              <a:no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2017/18</c:v>
                </c:pt>
                <c:pt idx="1">
                  <c:v>2018/19</c:v>
                </c:pt>
                <c:pt idx="2">
                  <c:v>2019/20</c:v>
                </c:pt>
                <c:pt idx="3">
                  <c:v>2020/21</c:v>
                </c:pt>
              </c:strCache>
            </c:strRef>
          </c:cat>
          <c:val>
            <c:numRef>
              <c:f>Sheet1!$C$2:$C$5</c:f>
              <c:numCache>
                <c:formatCode>"R"#,##0</c:formatCode>
                <c:ptCount val="4"/>
                <c:pt idx="0">
                  <c:v>244295000</c:v>
                </c:pt>
                <c:pt idx="1">
                  <c:v>178793000</c:v>
                </c:pt>
                <c:pt idx="2">
                  <c:v>118076000</c:v>
                </c:pt>
                <c:pt idx="3">
                  <c:v>117150000</c:v>
                </c:pt>
              </c:numCache>
            </c:numRef>
          </c:val>
          <c:extLst xmlns:c16r2="http://schemas.microsoft.com/office/drawing/2015/06/chart">
            <c:ext xmlns:c16="http://schemas.microsoft.com/office/drawing/2014/chart" uri="{C3380CC4-5D6E-409C-BE32-E72D297353CC}">
              <c16:uniqueId val="{00000002-0104-42FE-A933-DE1EC188E4D3}"/>
            </c:ext>
          </c:extLst>
        </c:ser>
        <c:ser>
          <c:idx val="2"/>
          <c:order val="2"/>
          <c:tx>
            <c:strRef>
              <c:f>Sheet1!$D$1</c:f>
              <c:strCache>
                <c:ptCount val="1"/>
                <c:pt idx="0">
                  <c:v>Other income</c:v>
                </c:pt>
              </c:strCache>
            </c:strRef>
          </c:tx>
          <c:spPr>
            <a:solidFill>
              <a:schemeClr val="bg2">
                <a:lumMod val="40000"/>
                <a:lumOff val="60000"/>
              </a:schemeClr>
            </a:solidFill>
            <a:ln w="9525" cap="flat" cmpd="sng" algn="ctr">
              <a:no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2017/18</c:v>
                </c:pt>
                <c:pt idx="1">
                  <c:v>2018/19</c:v>
                </c:pt>
                <c:pt idx="2">
                  <c:v>2019/20</c:v>
                </c:pt>
                <c:pt idx="3">
                  <c:v>2020/21</c:v>
                </c:pt>
              </c:strCache>
            </c:strRef>
          </c:cat>
          <c:val>
            <c:numRef>
              <c:f>Sheet1!$D$2:$D$5</c:f>
              <c:numCache>
                <c:formatCode>"R"#,##0</c:formatCode>
                <c:ptCount val="4"/>
                <c:pt idx="0">
                  <c:v>44155000</c:v>
                </c:pt>
                <c:pt idx="1">
                  <c:v>41720000</c:v>
                </c:pt>
                <c:pt idx="2">
                  <c:v>42644000</c:v>
                </c:pt>
                <c:pt idx="3">
                  <c:v>43206000</c:v>
                </c:pt>
              </c:numCache>
            </c:numRef>
          </c:val>
          <c:extLst xmlns:c16r2="http://schemas.microsoft.com/office/drawing/2015/06/chart">
            <c:ext xmlns:c16="http://schemas.microsoft.com/office/drawing/2014/chart" uri="{C3380CC4-5D6E-409C-BE32-E72D297353CC}">
              <c16:uniqueId val="{00000003-0104-42FE-A933-DE1EC188E4D3}"/>
            </c:ext>
          </c:extLst>
        </c:ser>
        <c:dLbls>
          <c:showVal val="1"/>
        </c:dLbls>
        <c:gapWidth val="75"/>
        <c:axId val="92678784"/>
        <c:axId val="92680576"/>
      </c:barChart>
      <c:catAx>
        <c:axId val="9267878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2680576"/>
        <c:crosses val="autoZero"/>
        <c:auto val="1"/>
        <c:lblAlgn val="ctr"/>
        <c:lblOffset val="100"/>
      </c:catAx>
      <c:valAx>
        <c:axId val="92680576"/>
        <c:scaling>
          <c:orientation val="minMax"/>
        </c:scaling>
        <c:axPos val="l"/>
        <c:numFmt formatCode="&quot;R&quot;#,##0"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2678784"/>
        <c:crosses val="autoZero"/>
        <c:crossBetween val="between"/>
        <c:dispUnits>
          <c:builtInUnit val="millions"/>
          <c:dispUnitsLbl>
            <c:layout>
              <c:manualLayout>
                <c:xMode val="edge"/>
                <c:yMode val="edge"/>
                <c:x val="6.4568550695424855E-3"/>
                <c:y val="0.13984616877535741"/>
              </c:manualLayout>
            </c:layout>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dispUnitsLbl>
        </c:dispUnits>
      </c:valAx>
      <c:spPr>
        <a:noFill/>
        <a:ln>
          <a:noFill/>
        </a:ln>
        <a:effectLst/>
      </c:spPr>
    </c:plotArea>
    <c:legend>
      <c:legendPos val="b"/>
      <c:layout>
        <c:manualLayout>
          <c:xMode val="edge"/>
          <c:yMode val="edge"/>
          <c:x val="3.6040105000022894E-2"/>
          <c:y val="0.92361444314122543"/>
          <c:w val="0.93075449152318279"/>
          <c:h val="6.095216722665027E-2"/>
        </c:manualLayout>
      </c:layout>
      <c:spPr>
        <a:noFill/>
        <a:ln>
          <a:noFill/>
        </a:ln>
        <a:effectLst/>
      </c:spPr>
      <c:txPr>
        <a:bodyPr rot="0" spcFirstLastPara="1" vertOverflow="ellipsis" vert="horz" wrap="square" anchor="ctr" anchorCtr="1"/>
        <a:lstStyle/>
        <a:p>
          <a:pPr>
            <a:defRPr sz="1100" b="0" i="0" u="none" strike="noStrike" kern="1200" baseline="0">
              <a:solidFill>
                <a:schemeClr val="bg2"/>
              </a:solidFill>
              <a:latin typeface="Calibri Light" panose="020F0302020204030204" pitchFamily="34" charset="0"/>
              <a:ea typeface="+mn-ea"/>
              <a:cs typeface="Calibri Light" panose="020F0302020204030204" pitchFamily="34" charset="0"/>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clustered"/>
        <c:ser>
          <c:idx val="0"/>
          <c:order val="0"/>
          <c:tx>
            <c:strRef>
              <c:f>Sheet1!$B$1</c:f>
              <c:strCache>
                <c:ptCount val="1"/>
                <c:pt idx="0">
                  <c:v> Budget </c:v>
                </c:pt>
              </c:strCache>
            </c:strRef>
          </c:tx>
          <c:spPr>
            <a:solidFill>
              <a:srgbClr val="0B6AB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2017/18 </c:v>
                </c:pt>
                <c:pt idx="1">
                  <c:v> 2018/19 </c:v>
                </c:pt>
                <c:pt idx="2">
                  <c:v> 2019/20 </c:v>
                </c:pt>
                <c:pt idx="3">
                  <c:v> 2020/21 </c:v>
                </c:pt>
              </c:strCache>
            </c:strRef>
          </c:cat>
          <c:val>
            <c:numRef>
              <c:f>Sheet1!$B$2:$B$5</c:f>
              <c:numCache>
                <c:formatCode>"R"#,##0</c:formatCode>
                <c:ptCount val="4"/>
                <c:pt idx="0">
                  <c:v>502700000</c:v>
                </c:pt>
                <c:pt idx="1">
                  <c:v>530632000</c:v>
                </c:pt>
                <c:pt idx="2">
                  <c:v>558195000</c:v>
                </c:pt>
                <c:pt idx="3">
                  <c:v>525854000</c:v>
                </c:pt>
              </c:numCache>
            </c:numRef>
          </c:val>
          <c:extLst xmlns:c16r2="http://schemas.microsoft.com/office/drawing/2015/06/chart">
            <c:ext xmlns:c16="http://schemas.microsoft.com/office/drawing/2014/chart" uri="{C3380CC4-5D6E-409C-BE32-E72D297353CC}">
              <c16:uniqueId val="{00000000-817F-4548-837A-795800F8BEF9}"/>
            </c:ext>
          </c:extLst>
        </c:ser>
        <c:ser>
          <c:idx val="1"/>
          <c:order val="1"/>
          <c:tx>
            <c:strRef>
              <c:f>Sheet1!$C$1</c:f>
              <c:strCache>
                <c:ptCount val="1"/>
                <c:pt idx="0">
                  <c:v> Actual </c:v>
                </c:pt>
              </c:strCache>
            </c:strRef>
          </c:tx>
          <c:spPr>
            <a:solidFill>
              <a:srgbClr val="B6A687"/>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2017/18 </c:v>
                </c:pt>
                <c:pt idx="1">
                  <c:v> 2018/19 </c:v>
                </c:pt>
                <c:pt idx="2">
                  <c:v> 2019/20 </c:v>
                </c:pt>
                <c:pt idx="3">
                  <c:v> 2020/21 </c:v>
                </c:pt>
              </c:strCache>
            </c:strRef>
          </c:cat>
          <c:val>
            <c:numRef>
              <c:f>Sheet1!$C$2:$C$5</c:f>
              <c:numCache>
                <c:formatCode>"R"#,##0</c:formatCode>
                <c:ptCount val="4"/>
                <c:pt idx="0">
                  <c:v>556738000</c:v>
                </c:pt>
                <c:pt idx="1">
                  <c:v>484997000</c:v>
                </c:pt>
                <c:pt idx="2">
                  <c:v>433637000</c:v>
                </c:pt>
                <c:pt idx="3">
                  <c:v>411943000</c:v>
                </c:pt>
              </c:numCache>
            </c:numRef>
          </c:val>
          <c:extLst xmlns:c16r2="http://schemas.microsoft.com/office/drawing/2015/06/chart">
            <c:ext xmlns:c16="http://schemas.microsoft.com/office/drawing/2014/chart" uri="{C3380CC4-5D6E-409C-BE32-E72D297353CC}">
              <c16:uniqueId val="{00000001-817F-4548-837A-795800F8BEF9}"/>
            </c:ext>
          </c:extLst>
        </c:ser>
        <c:dLbls>
          <c:showVal val="1"/>
        </c:dLbls>
        <c:gapWidth val="75"/>
        <c:axId val="93013888"/>
        <c:axId val="93015424"/>
      </c:barChart>
      <c:catAx>
        <c:axId val="930138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3015424"/>
        <c:crosses val="autoZero"/>
        <c:auto val="1"/>
        <c:lblAlgn val="ctr"/>
        <c:lblOffset val="100"/>
      </c:catAx>
      <c:valAx>
        <c:axId val="93015424"/>
        <c:scaling>
          <c:orientation val="minMax"/>
        </c:scaling>
        <c:axPos val="l"/>
        <c:numFmt formatCode="&quot;R&quot;#,##0"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crossAx val="93013888"/>
        <c:crosses val="autoZero"/>
        <c:crossBetween val="between"/>
        <c:dispUnits>
          <c:builtInUnit val="millions"/>
          <c:dispUnitsLbl>
            <c:layout>
              <c:manualLayout>
                <c:xMode val="edge"/>
                <c:yMode val="edge"/>
                <c:x val="5.6694030464559579E-3"/>
                <c:y val="9.0341909329234693E-2"/>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dispUnitsLbl>
        </c:dispUnits>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Entry>
      <c:layout>
        <c:manualLayout>
          <c:xMode val="edge"/>
          <c:yMode val="edge"/>
          <c:x val="0.23677793093350175"/>
          <c:y val="0.92233850586535338"/>
          <c:w val="0.5136879812784706"/>
          <c:h val="6.1970306589742785E-2"/>
        </c:manualLayout>
      </c:layout>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Sheet1!$B$1</c:f>
              <c:strCache>
                <c:ptCount val="1"/>
                <c:pt idx="0">
                  <c:v>Total</c:v>
                </c:pt>
              </c:strCache>
            </c:strRef>
          </c:tx>
          <c:dPt>
            <c:idx val="0"/>
            <c:spPr>
              <a:solidFill>
                <a:srgbClr val="B6A687"/>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8612-416D-8752-1D141E87E2FC}"/>
              </c:ext>
            </c:extLst>
          </c:dPt>
          <c:dPt>
            <c:idx val="1"/>
            <c:spPr>
              <a:solidFill>
                <a:schemeClr val="tx2">
                  <a:lumMod val="60000"/>
                  <a:lumOff val="4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8612-416D-8752-1D141E87E2FC}"/>
              </c:ext>
            </c:extLst>
          </c:dPt>
          <c:dPt>
            <c:idx val="2"/>
            <c:spPr>
              <a:solidFill>
                <a:srgbClr val="076EB8"/>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8612-416D-8752-1D141E87E2FC}"/>
              </c:ext>
            </c:extLst>
          </c:dPt>
          <c:dLbls>
            <c:dLbl>
              <c:idx val="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dLbl>
            <c:dLbl>
              <c:idx val="1"/>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dLbl>
            <c:dLbl>
              <c:idx val="2"/>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en-US"/>
                </a:p>
              </c:txPr>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j-lt"/>
                    <a:ea typeface="+mn-ea"/>
                    <a:cs typeface="+mn-cs"/>
                  </a:defRPr>
                </a:pPr>
                <a:endParaRPr lang="en-US"/>
              </a:p>
            </c:txP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Sheet1!$A$2:$A$4</c:f>
              <c:strCache>
                <c:ptCount val="3"/>
                <c:pt idx="0">
                  <c:v>Operating expenditure</c:v>
                </c:pt>
                <c:pt idx="1">
                  <c:v>Depreciation and amortisation</c:v>
                </c:pt>
                <c:pt idx="2">
                  <c:v>Personnel costs</c:v>
                </c:pt>
              </c:strCache>
            </c:strRef>
          </c:cat>
          <c:val>
            <c:numRef>
              <c:f>Sheet1!$B$2:$B$4</c:f>
              <c:numCache>
                <c:formatCode>_-* #,##0_-;\-* #,##0_-;_-* "-"??_-;_-@_-</c:formatCode>
                <c:ptCount val="3"/>
                <c:pt idx="0">
                  <c:v>135594</c:v>
                </c:pt>
                <c:pt idx="1">
                  <c:v>9894</c:v>
                </c:pt>
                <c:pt idx="2">
                  <c:v>243964</c:v>
                </c:pt>
              </c:numCache>
            </c:numRef>
          </c:val>
          <c:extLst xmlns:c16r2="http://schemas.microsoft.com/office/drawing/2015/06/chart">
            <c:ext xmlns:c16="http://schemas.microsoft.com/office/drawing/2014/chart" uri="{C3380CC4-5D6E-409C-BE32-E72D297353CC}">
              <c16:uniqueId val="{00000006-8612-416D-8752-1D141E87E2FC}"/>
            </c:ext>
          </c:extLst>
        </c:ser>
        <c:dLbls>
          <c:showPercent val="1"/>
        </c:dLbls>
        <c:firstSliceAng val="0"/>
      </c:pieChart>
      <c:spPr>
        <a:noFill/>
        <a:ln>
          <a:noFill/>
        </a:ln>
        <a:effectLst/>
      </c:spPr>
    </c:plotArea>
    <c:legend>
      <c:legendPos val="r"/>
      <c:layout>
        <c:manualLayout>
          <c:xMode val="edge"/>
          <c:yMode val="edge"/>
          <c:x val="0.72938067345124225"/>
          <c:y val="0.27341543611586799"/>
          <c:w val="0.26231541923344043"/>
          <c:h val="0.41146325562294728"/>
        </c:manualLayout>
      </c:layout>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zero"/>
  </c:chart>
  <c:spPr>
    <a:noFill/>
    <a:ln w="9525" cap="flat" cmpd="sng" algn="ctr">
      <a:no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074"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p>
        </p:txBody>
      </p:sp>
    </p:spTree>
    <p:extLst>
      <p:ext uri="{BB962C8B-B14F-4D97-AF65-F5344CB8AC3E}">
        <p14:creationId xmlns:p14="http://schemas.microsoft.com/office/powerpoint/2010/main" xmlns="" val="1545086482"/>
      </p:ext>
    </p:extLst>
  </p:cSld>
  <p:clrMap bg1="lt1" tx1="dk1" bg2="lt2" tx2="dk2" accent1="accent1" accent2="accent2" accent3="accent3" accent4="accent4" accent5="accent5" accent6="accent6" hlink="hlink" folHlink="folHlink"/>
  <p:notesStyle>
    <a:lvl1pPr algn="l" defTabSz="492062" rtl="0" fontAlgn="base" hangingPunct="0">
      <a:spcBef>
        <a:spcPct val="0"/>
      </a:spcBef>
      <a:spcAft>
        <a:spcPct val="0"/>
      </a:spcAft>
      <a:defRPr sz="600" kern="1200">
        <a:solidFill>
          <a:srgbClr val="000000"/>
        </a:solidFill>
        <a:latin typeface="Helvetica Neue" charset="0"/>
        <a:ea typeface="Helvetica Neue" charset="0"/>
        <a:cs typeface="Helvetica Neue" charset="0"/>
        <a:sym typeface="Helvetica Neue" charset="0"/>
      </a:defRPr>
    </a:lvl1pPr>
    <a:lvl2pPr indent="96012" algn="l" defTabSz="492062" rtl="0" fontAlgn="base" hangingPunct="0">
      <a:spcBef>
        <a:spcPct val="0"/>
      </a:spcBef>
      <a:spcAft>
        <a:spcPct val="0"/>
      </a:spcAft>
      <a:defRPr sz="600" kern="1200">
        <a:solidFill>
          <a:srgbClr val="000000"/>
        </a:solidFill>
        <a:latin typeface="Helvetica Neue" charset="0"/>
        <a:ea typeface="Helvetica Neue" charset="0"/>
        <a:cs typeface="Helvetica Neue" charset="0"/>
        <a:sym typeface="Helvetica Neue" charset="0"/>
      </a:defRPr>
    </a:lvl2pPr>
    <a:lvl3pPr indent="192024" algn="l" defTabSz="492062" rtl="0" fontAlgn="base" hangingPunct="0">
      <a:spcBef>
        <a:spcPct val="0"/>
      </a:spcBef>
      <a:spcAft>
        <a:spcPct val="0"/>
      </a:spcAft>
      <a:defRPr sz="600" kern="1200">
        <a:solidFill>
          <a:srgbClr val="000000"/>
        </a:solidFill>
        <a:latin typeface="Helvetica Neue" charset="0"/>
        <a:ea typeface="Helvetica Neue" charset="0"/>
        <a:cs typeface="Helvetica Neue" charset="0"/>
        <a:sym typeface="Helvetica Neue" charset="0"/>
      </a:defRPr>
    </a:lvl3pPr>
    <a:lvl4pPr indent="288036" algn="l" defTabSz="492062" rtl="0" fontAlgn="base" hangingPunct="0">
      <a:spcBef>
        <a:spcPct val="0"/>
      </a:spcBef>
      <a:spcAft>
        <a:spcPct val="0"/>
      </a:spcAft>
      <a:defRPr sz="600" kern="1200">
        <a:solidFill>
          <a:srgbClr val="000000"/>
        </a:solidFill>
        <a:latin typeface="Helvetica Neue" charset="0"/>
        <a:ea typeface="Helvetica Neue" charset="0"/>
        <a:cs typeface="Helvetica Neue" charset="0"/>
        <a:sym typeface="Helvetica Neue" charset="0"/>
      </a:defRPr>
    </a:lvl4pPr>
    <a:lvl5pPr indent="384048" algn="l" defTabSz="492062" rtl="0" fontAlgn="base" hangingPunct="0">
      <a:spcBef>
        <a:spcPct val="0"/>
      </a:spcBef>
      <a:spcAft>
        <a:spcPct val="0"/>
      </a:spcAft>
      <a:defRPr sz="600" kern="1200">
        <a:solidFill>
          <a:srgbClr val="000000"/>
        </a:solidFill>
        <a:latin typeface="Helvetica Neue" charset="0"/>
        <a:ea typeface="Helvetica Neue" charset="0"/>
        <a:cs typeface="Helvetica Neue" charset="0"/>
        <a:sym typeface="Helvetica Neue" charset="0"/>
      </a:defRPr>
    </a:lvl5pPr>
    <a:lvl6pPr marL="960120" algn="l" defTabSz="384048" rtl="0" eaLnBrk="1" latinLnBrk="0" hangingPunct="1">
      <a:defRPr sz="500" kern="1200">
        <a:solidFill>
          <a:schemeClr val="tx1"/>
        </a:solidFill>
        <a:latin typeface="+mn-lt"/>
        <a:ea typeface="+mn-ea"/>
        <a:cs typeface="+mn-cs"/>
      </a:defRPr>
    </a:lvl6pPr>
    <a:lvl7pPr marL="1152144" algn="l" defTabSz="384048" rtl="0" eaLnBrk="1" latinLnBrk="0" hangingPunct="1">
      <a:defRPr sz="500" kern="1200">
        <a:solidFill>
          <a:schemeClr val="tx1"/>
        </a:solidFill>
        <a:latin typeface="+mn-lt"/>
        <a:ea typeface="+mn-ea"/>
        <a:cs typeface="+mn-cs"/>
      </a:defRPr>
    </a:lvl7pPr>
    <a:lvl8pPr marL="1344168" algn="l" defTabSz="384048" rtl="0" eaLnBrk="1" latinLnBrk="0" hangingPunct="1">
      <a:defRPr sz="500" kern="1200">
        <a:solidFill>
          <a:schemeClr val="tx1"/>
        </a:solidFill>
        <a:latin typeface="+mn-lt"/>
        <a:ea typeface="+mn-ea"/>
        <a:cs typeface="+mn-cs"/>
      </a:defRPr>
    </a:lvl8pPr>
    <a:lvl9pPr marL="1536192" algn="l" defTabSz="384048"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399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321616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838296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972150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488952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92062" rtl="0" eaLnBrk="1" fontAlgn="base" latinLnBrk="0" hangingPunct="0">
              <a:lnSpc>
                <a:spcPct val="100000"/>
              </a:lnSpc>
              <a:spcBef>
                <a:spcPct val="0"/>
              </a:spcBef>
              <a:spcAft>
                <a:spcPct val="0"/>
              </a:spcAft>
              <a:buClrTx/>
              <a:buSzTx/>
              <a:buFontTx/>
              <a:buNone/>
              <a:tabLst/>
              <a:defRPr/>
            </a:pPr>
            <a:r>
              <a:rPr lang="en-ZA" sz="800" dirty="0">
                <a:latin typeface="Calibri Light" panose="020F0302020204030204" pitchFamily="34" charset="0"/>
                <a:cs typeface="Calibri Light" panose="020F0302020204030204" pitchFamily="34" charset="0"/>
              </a:rPr>
              <a:t>The Employment Equity Act requires that designated employers must report on all employees, including those on short-term contracts. The tables below thus also incorporate employees on short-term contracts as at 31 March 2021. </a:t>
            </a:r>
          </a:p>
          <a:p>
            <a:pPr algn="just"/>
            <a:endParaRPr lang="en-ZA" sz="800" dirty="0">
              <a:latin typeface="Calibri Light" panose="020F0302020204030204" pitchFamily="34" charset="0"/>
              <a:cs typeface="Calibri Light" panose="020F0302020204030204" pitchFamily="34" charset="0"/>
            </a:endParaRPr>
          </a:p>
          <a:p>
            <a:pPr algn="just"/>
            <a:r>
              <a:rPr lang="en-ZA" sz="800" dirty="0">
                <a:latin typeface="Calibri Light" panose="020F0302020204030204" pitchFamily="34" charset="0"/>
                <a:cs typeface="Calibri Light" panose="020F0302020204030204" pitchFamily="34" charset="0"/>
              </a:rPr>
              <a:t>HSRC also employed 4 disabled staff members, 2 male and 2 female during the year. (0.95% of staff)</a:t>
            </a:r>
          </a:p>
          <a:p>
            <a:endParaRPr lang="en-US" dirty="0"/>
          </a:p>
        </p:txBody>
      </p:sp>
    </p:spTree>
    <p:extLst>
      <p:ext uri="{BB962C8B-B14F-4D97-AF65-F5344CB8AC3E}">
        <p14:creationId xmlns:p14="http://schemas.microsoft.com/office/powerpoint/2010/main" xmlns="" val="1083846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ZA" dirty="0"/>
          </a:p>
        </p:txBody>
      </p:sp>
    </p:spTree>
    <p:extLst>
      <p:ext uri="{BB962C8B-B14F-4D97-AF65-F5344CB8AC3E}">
        <p14:creationId xmlns:p14="http://schemas.microsoft.com/office/powerpoint/2010/main" xmlns="" val="250064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UniversLTStd-Bold"/>
              </a:rPr>
              <a:t>Procurement and contract management</a:t>
            </a:r>
          </a:p>
          <a:p>
            <a:pPr algn="l"/>
            <a:r>
              <a:rPr lang="en-US" sz="1800" b="0" i="0" u="none" strike="noStrike" baseline="0" dirty="0">
                <a:latin typeface="UniversLTStd-Light"/>
              </a:rPr>
              <a:t>20. Some of the goods and services of a transaction value above R500 000 were procured without inviting competitive bids as</a:t>
            </a:r>
          </a:p>
          <a:p>
            <a:pPr algn="l"/>
            <a:r>
              <a:rPr lang="en-US" sz="1800" b="0" i="0" u="none" strike="noStrike" baseline="0" dirty="0">
                <a:latin typeface="UniversLTStd-Light"/>
              </a:rPr>
              <a:t>required by Treasury Regulation 16A6.1 and paragraph 3.4.1 of Practice Note 8 of 2007/2008.</a:t>
            </a:r>
          </a:p>
          <a:p>
            <a:pPr algn="l"/>
            <a:endParaRPr lang="en-US" sz="1800" b="0" i="0" u="none" strike="noStrike" baseline="0" dirty="0">
              <a:latin typeface="UniversLTStd-Light"/>
            </a:endParaRPr>
          </a:p>
          <a:p>
            <a:pPr algn="l"/>
            <a:r>
              <a:rPr lang="en-ZA" sz="1800" b="1" i="0" u="none" strike="noStrike" baseline="0" dirty="0">
                <a:solidFill>
                  <a:srgbClr val="0067B4"/>
                </a:solidFill>
                <a:latin typeface="UniversLTStd-Bold"/>
              </a:rPr>
              <a:t>Internal Control Deficiencies</a:t>
            </a:r>
          </a:p>
          <a:p>
            <a:pPr algn="l"/>
            <a:r>
              <a:rPr lang="en-US" sz="1800" b="0" i="0" u="none" strike="noStrike" baseline="0" dirty="0">
                <a:latin typeface="UniversLTStd-Light"/>
              </a:rPr>
              <a:t>Management did not adequately monitor controls to ensure compliance with laws and regulations. Review and monitoring</a:t>
            </a:r>
          </a:p>
          <a:p>
            <a:pPr algn="l"/>
            <a:r>
              <a:rPr lang="en-US" sz="1800" b="0" i="0" u="none" strike="noStrike" baseline="0" dirty="0">
                <a:latin typeface="UniversLTStd-Light"/>
              </a:rPr>
              <a:t>processes were not sufficient to ensure that the appropriate authority approved deviations from normal competitive bidding</a:t>
            </a:r>
          </a:p>
          <a:p>
            <a:pPr algn="l"/>
            <a:r>
              <a:rPr lang="en-ZA" sz="1800" b="0" i="0" u="none" strike="noStrike" baseline="0" dirty="0">
                <a:latin typeface="UniversLTStd-Light"/>
              </a:rPr>
              <a:t>resulting in irregular expenditure.</a:t>
            </a:r>
            <a:endParaRPr lang="en-ZA" dirty="0"/>
          </a:p>
        </p:txBody>
      </p:sp>
    </p:spTree>
    <p:extLst>
      <p:ext uri="{BB962C8B-B14F-4D97-AF65-F5344CB8AC3E}">
        <p14:creationId xmlns:p14="http://schemas.microsoft.com/office/powerpoint/2010/main" xmlns="" val="242651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p:sp>
      <p:sp>
        <p:nvSpPr>
          <p:cNvPr id="68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ZA" sz="1100" b="1" i="0" u="none" strike="noStrike" baseline="0" dirty="0">
                <a:latin typeface="UniversLTStd-Bold"/>
              </a:rPr>
              <a:t>Procurement and contract management</a:t>
            </a:r>
          </a:p>
          <a:p>
            <a:pPr algn="l"/>
            <a:r>
              <a:rPr lang="en-US" sz="1100" b="0" i="0" u="none" strike="noStrike" baseline="0" dirty="0">
                <a:latin typeface="UniversLTStd-Light"/>
              </a:rPr>
              <a:t>20. Some of the goods and services of a transaction value above R500 000 were procured without inviting competitive bids as</a:t>
            </a:r>
          </a:p>
          <a:p>
            <a:pPr algn="l"/>
            <a:r>
              <a:rPr lang="en-US" sz="1100" b="0" i="0" u="none" strike="noStrike" baseline="0" dirty="0">
                <a:latin typeface="UniversLTStd-Light"/>
              </a:rPr>
              <a:t>required by Treasury Regulation 16A6.1 and paragraph 3.4.1 of Practice Note 8 of 2007/2008.</a:t>
            </a:r>
          </a:p>
          <a:p>
            <a:pPr algn="l"/>
            <a:endParaRPr lang="en-US" sz="1100" b="0" i="0" u="none" strike="noStrike" baseline="0" dirty="0">
              <a:latin typeface="UniversLTStd-Light"/>
            </a:endParaRPr>
          </a:p>
          <a:p>
            <a:pPr marL="0" marR="0" lvl="0" indent="0" algn="l" defTabSz="492062" rtl="0" eaLnBrk="1" fontAlgn="base" latinLnBrk="0" hangingPunct="0">
              <a:lnSpc>
                <a:spcPct val="100000"/>
              </a:lnSpc>
              <a:spcBef>
                <a:spcPct val="0"/>
              </a:spcBef>
              <a:spcAft>
                <a:spcPct val="0"/>
              </a:spcAft>
              <a:buClrTx/>
              <a:buSzTx/>
              <a:buFontTx/>
              <a:buNone/>
              <a:tabLst/>
              <a:defRPr/>
            </a:pPr>
            <a:r>
              <a:rPr lang="en-GB" sz="1100" b="0" i="0" u="none" strike="noStrike" dirty="0">
                <a:solidFill>
                  <a:srgbClr val="000000"/>
                </a:solidFill>
                <a:effectLst/>
                <a:latin typeface="Calibri" panose="020F0502020204030204" pitchFamily="34" charset="0"/>
              </a:rPr>
              <a:t>Both the current and prior period irregular expenditure identified, are due to non-compliance under paragraph 8.5 of SCM Instruction note 3 of 2016/2017 originates from the incorrect interpretation of "sole supplier" versus  "single source supplier". Sole supplier deviations are approved in terms of the entity’s delegation of authority, but all single source suppliers must be pre-approved by National Treasury.</a:t>
            </a:r>
            <a:r>
              <a:rPr lang="en-GB" sz="1800" dirty="0"/>
              <a:t> </a:t>
            </a:r>
            <a:endParaRPr lang="en-US" sz="1100" b="0" i="0" u="none" strike="noStrike" baseline="0" dirty="0">
              <a:latin typeface="UniversLTStd-Light"/>
            </a:endParaRPr>
          </a:p>
          <a:p>
            <a:pPr algn="l"/>
            <a:endParaRPr lang="en-US" sz="1100" b="0" i="0" u="none" strike="noStrike" baseline="0" dirty="0">
              <a:latin typeface="UniversLTStd-Light"/>
            </a:endParaRPr>
          </a:p>
          <a:p>
            <a:pPr algn="l"/>
            <a:r>
              <a:rPr lang="en-GB" sz="1800" b="0" i="0" u="none" strike="noStrike" dirty="0">
                <a:solidFill>
                  <a:srgbClr val="000000"/>
                </a:solidFill>
                <a:effectLst/>
                <a:latin typeface="Calibri" panose="020F0502020204030204" pitchFamily="34" charset="0"/>
              </a:rPr>
              <a:t>Five (5) donor funded sub-contractor appointments to the amount of  R3,064 million</a:t>
            </a:r>
            <a:endParaRPr lang="en-GB" sz="3200" b="0" i="0" u="none" strike="noStrike" dirty="0">
              <a:solidFill>
                <a:srgbClr val="000000"/>
              </a:solidFill>
              <a:effectLst/>
              <a:latin typeface="Calibri" panose="020F0502020204030204" pitchFamily="34" charset="0"/>
            </a:endParaRPr>
          </a:p>
          <a:p>
            <a:pPr algn="l"/>
            <a:r>
              <a:rPr lang="en-GB" sz="1800" b="0" i="0" u="none" strike="noStrike" dirty="0">
                <a:solidFill>
                  <a:srgbClr val="000000"/>
                </a:solidFill>
                <a:effectLst/>
                <a:latin typeface="Calibri" panose="020F0502020204030204" pitchFamily="34" charset="0"/>
              </a:rPr>
              <a:t>Twelve (12) donor funded sub-contractor appointments to the amount of  R12,835 million</a:t>
            </a: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91D612A3-3F77-4236-9CEF-71AAF68436EA}" type="slidenum">
              <a:rPr lang="en-GB" altLang="en-US" smtClean="0"/>
              <a:pPr>
                <a:defRPr/>
              </a:pPr>
              <a:t>19</a:t>
            </a:fld>
            <a:endParaRPr lang="en-GB" altLang="en-US" dirty="0"/>
          </a:p>
        </p:txBody>
      </p:sp>
    </p:spTree>
    <p:extLst>
      <p:ext uri="{BB962C8B-B14F-4D97-AF65-F5344CB8AC3E}">
        <p14:creationId xmlns:p14="http://schemas.microsoft.com/office/powerpoint/2010/main" xmlns="" val="207612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altLang="en-US" sz="1100" b="0" i="0" u="none" strike="noStrike" dirty="0">
              <a:solidFill>
                <a:srgbClr val="000000"/>
              </a:solidFill>
              <a:effectLst/>
              <a:latin typeface="Calibri" panose="020F0502020204030204" pitchFamily="34" charset="0"/>
            </a:endParaRPr>
          </a:p>
          <a:p>
            <a:pPr algn="l"/>
            <a:endParaRPr lang="en-GB" altLang="en-US" sz="1100" b="0" i="0" u="none" strike="noStrike" dirty="0">
              <a:solidFill>
                <a:srgbClr val="000000"/>
              </a:solidFill>
              <a:effectLst/>
              <a:latin typeface="Calibri" panose="020F0502020204030204" pitchFamily="34" charset="0"/>
            </a:endParaRPr>
          </a:p>
          <a:p>
            <a:pPr algn="l"/>
            <a:r>
              <a:rPr lang="en-GB" altLang="en-US" sz="1100" b="0" i="0" u="none" strike="noStrike" dirty="0">
                <a:solidFill>
                  <a:srgbClr val="000000"/>
                </a:solidFill>
                <a:effectLst/>
                <a:latin typeface="Calibri" panose="020F0502020204030204" pitchFamily="34" charset="0"/>
              </a:rPr>
              <a:t>Further determination to identify facts and amounts related to transactions for 2016/17 to 2018/2019 will be concluded by management and reported accordingly.</a:t>
            </a:r>
          </a:p>
          <a:p>
            <a:pPr algn="l"/>
            <a:endParaRPr lang="en-GB" altLang="en-US" sz="1100" b="0" i="0" u="none" strike="noStrike" dirty="0">
              <a:solidFill>
                <a:srgbClr val="000000"/>
              </a:solidFill>
              <a:effectLst/>
              <a:latin typeface="Calibri" panose="020F0502020204030204" pitchFamily="34" charset="0"/>
            </a:endParaRPr>
          </a:p>
          <a:p>
            <a:pPr marL="342900" indent="-342900" algn="l">
              <a:buAutoNum type="arabicPeriod"/>
            </a:pPr>
            <a:r>
              <a:rPr lang="en-GB" altLang="en-US" sz="1100" b="0" i="0" u="none" strike="noStrike" dirty="0">
                <a:solidFill>
                  <a:srgbClr val="000000"/>
                </a:solidFill>
                <a:effectLst/>
                <a:latin typeface="Calibri" panose="020F0502020204030204" pitchFamily="34" charset="0"/>
              </a:rPr>
              <a:t>HSRC met with National Treasury in September 2021.</a:t>
            </a:r>
          </a:p>
          <a:p>
            <a:pPr marL="342900" indent="-342900" algn="l" defTabSz="492062" rtl="0" fontAlgn="base" hangingPunct="0">
              <a:spcBef>
                <a:spcPct val="0"/>
              </a:spcBef>
              <a:spcAft>
                <a:spcPct val="0"/>
              </a:spcAft>
              <a:buAutoNum type="arabicPeriod"/>
            </a:pPr>
            <a:r>
              <a:rPr lang="en-GB" sz="1100" b="0" i="0" u="none" strike="noStrike" kern="1200" dirty="0">
                <a:solidFill>
                  <a:srgbClr val="000000"/>
                </a:solidFill>
                <a:effectLst/>
                <a:latin typeface="Calibri" panose="020F0502020204030204" pitchFamily="34" charset="0"/>
                <a:sym typeface="Helvetica Neue" charset="0"/>
              </a:rPr>
              <a:t>The appointment of sub-contractors/partners in terms of proposals is categorised under “single source suppliers” and requires pre-approval from National Treasury before appointment or issuing of a purchase order or signing of the contract.</a:t>
            </a:r>
          </a:p>
          <a:p>
            <a:pPr marL="342900" indent="-342900" algn="l" defTabSz="492062" rtl="0" fontAlgn="base" hangingPunct="0">
              <a:spcBef>
                <a:spcPct val="0"/>
              </a:spcBef>
              <a:spcAft>
                <a:spcPct val="0"/>
              </a:spcAft>
              <a:buAutoNum type="arabicPeriod"/>
            </a:pPr>
            <a:r>
              <a:rPr lang="en-GB" sz="1100" b="0" i="0" u="none" strike="noStrike" kern="1200" dirty="0">
                <a:solidFill>
                  <a:srgbClr val="000000"/>
                </a:solidFill>
                <a:effectLst/>
                <a:latin typeface="Calibri" panose="020F0502020204030204" pitchFamily="34" charset="0"/>
                <a:sym typeface="Helvetica Neue" charset="0"/>
              </a:rPr>
              <a:t>Procedure for approval in place since September 2021.</a:t>
            </a:r>
          </a:p>
          <a:p>
            <a:pPr marL="342900" indent="-342900" algn="l" defTabSz="492062" rtl="0" fontAlgn="base" hangingPunct="0">
              <a:spcBef>
                <a:spcPct val="0"/>
              </a:spcBef>
              <a:spcAft>
                <a:spcPct val="0"/>
              </a:spcAft>
              <a:buAutoNum type="arabicPeriod"/>
            </a:pPr>
            <a:r>
              <a:rPr lang="en-GB" sz="1100" b="0" i="0" u="none" strike="noStrike" kern="1200" dirty="0">
                <a:solidFill>
                  <a:srgbClr val="000000"/>
                </a:solidFill>
                <a:effectLst/>
                <a:latin typeface="Calibri" panose="020F0502020204030204" pitchFamily="34" charset="0"/>
                <a:sym typeface="Helvetica Neue" charset="0"/>
              </a:rPr>
              <a:t>National Treasury has agreed to a turnaround time of 5 working days for a response on this nature of preapprovals.</a:t>
            </a:r>
          </a:p>
        </p:txBody>
      </p:sp>
    </p:spTree>
    <p:extLst>
      <p:ext uri="{BB962C8B-B14F-4D97-AF65-F5344CB8AC3E}">
        <p14:creationId xmlns:p14="http://schemas.microsoft.com/office/powerpoint/2010/main" xmlns="" val="12016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p:sp>
      <p:sp>
        <p:nvSpPr>
          <p:cNvPr id="70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dirty="0">
                <a:latin typeface="Century Gothic" panose="020B0502020202020204" pitchFamily="34" charset="0"/>
              </a:rPr>
              <a:t>Page 133</a:t>
            </a:r>
          </a:p>
          <a:p>
            <a:endParaRPr lang="en-ZA" altLang="en-US" dirty="0">
              <a:latin typeface="Century Gothic" panose="020B0502020202020204" pitchFamily="34" charset="0"/>
            </a:endParaRPr>
          </a:p>
          <a:p>
            <a:r>
              <a:rPr lang="en-ZA" altLang="en-US" dirty="0">
                <a:latin typeface="Century Gothic" panose="020B0502020202020204" pitchFamily="34" charset="0"/>
              </a:rPr>
              <a:t>Note 1 page 143. Increase of 36.2% in cash from R151,4 million to R206,2 million. The significant increase, is primarily due to large amount of income received in advanced (project funds) that are held in short-term investment accounts during the financial year. Also refer to note 9.</a:t>
            </a:r>
          </a:p>
          <a:p>
            <a:endParaRPr lang="en-ZA" altLang="en-US" dirty="0">
              <a:latin typeface="Century Gothic" panose="020B0502020202020204" pitchFamily="34" charset="0"/>
            </a:endParaRPr>
          </a:p>
          <a:p>
            <a:r>
              <a:rPr lang="en-ZA" altLang="en-US" dirty="0">
                <a:latin typeface="Century Gothic" panose="020B0502020202020204" pitchFamily="34" charset="0"/>
              </a:rPr>
              <a:t>Note 2  page 143/144. Increase of 252% in Trade and other payables for 2020 to 2021. The increase due to invoices raised the last two months of 2021. Decrease in WIP from R8,2 million in the previous year to R6,8 million in the current financial year. The provision for impairment remained the same.</a:t>
            </a:r>
          </a:p>
          <a:p>
            <a:endParaRPr lang="en-ZA" altLang="en-US" dirty="0">
              <a:latin typeface="Century Gothic" panose="020B0502020202020204" pitchFamily="34" charset="0"/>
            </a:endParaRPr>
          </a:p>
          <a:p>
            <a:r>
              <a:rPr lang="en-ZA" altLang="en-US" dirty="0">
                <a:latin typeface="Century Gothic" panose="020B0502020202020204" pitchFamily="34" charset="0"/>
              </a:rPr>
              <a:t>Note  4  page 145. Decrease in prepayments is primarily due to the prepayment of R13 million made to the Amplify Change partners in the final quarter of 2020.</a:t>
            </a:r>
          </a:p>
          <a:p>
            <a:endParaRPr lang="en-ZA" altLang="en-US" dirty="0">
              <a:latin typeface="Century Gothic" panose="020B0502020202020204" pitchFamily="34" charset="0"/>
            </a:endParaRPr>
          </a:p>
          <a:p>
            <a:r>
              <a:rPr lang="en-ZA" altLang="en-US" dirty="0">
                <a:latin typeface="Century Gothic" panose="020B0502020202020204" pitchFamily="34" charset="0"/>
              </a:rPr>
              <a:t>Note 6 page 145. Decrease of 34% in PPE due to the revaluation of the Pretoria Building. </a:t>
            </a:r>
          </a:p>
          <a:p>
            <a:endParaRPr lang="en-ZA" altLang="en-US" dirty="0">
              <a:latin typeface="Century Gothic" panose="020B0502020202020204" pitchFamily="34" charset="0"/>
            </a:endParaRPr>
          </a:p>
          <a:p>
            <a:r>
              <a:rPr lang="en-ZA" altLang="en-US" dirty="0">
                <a:latin typeface="Century Gothic" panose="020B0502020202020204" pitchFamily="34" charset="0"/>
              </a:rPr>
              <a:t>Note 7 page 145. Decrease of 23.6 % in Intangible assets.</a:t>
            </a:r>
          </a:p>
          <a:p>
            <a:endParaRPr lang="en-ZA" altLang="en-US" dirty="0">
              <a:latin typeface="Century Gothic" panose="020B0502020202020204" pitchFamily="34"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C08BEE9-6E38-44D8-8280-29AB3C6251AE}" type="slidenum">
              <a:rPr lang="en-GB" altLang="en-US" smtClean="0"/>
              <a:pPr>
                <a:defRPr/>
              </a:pPr>
              <a:t>21</a:t>
            </a:fld>
            <a:endParaRPr lang="en-GB" altLang="en-US" dirty="0"/>
          </a:p>
        </p:txBody>
      </p:sp>
    </p:spTree>
    <p:extLst>
      <p:ext uri="{BB962C8B-B14F-4D97-AF65-F5344CB8AC3E}">
        <p14:creationId xmlns:p14="http://schemas.microsoft.com/office/powerpoint/2010/main" xmlns="" val="24634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364205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p:sp>
      <p:sp>
        <p:nvSpPr>
          <p:cNvPr id="70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dirty="0">
                <a:latin typeface="Century Gothic" panose="020B0502020202020204" pitchFamily="34" charset="0"/>
              </a:rPr>
              <a:t>Page 133</a:t>
            </a: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C08BEE9-6E38-44D8-8280-29AB3C6251AE}" type="slidenum">
              <a:rPr lang="en-GB" altLang="en-US" smtClean="0"/>
              <a:pPr>
                <a:defRPr/>
              </a:pPr>
              <a:t>22</a:t>
            </a:fld>
            <a:endParaRPr lang="en-GB" altLang="en-US" dirty="0"/>
          </a:p>
        </p:txBody>
      </p:sp>
    </p:spTree>
    <p:extLst>
      <p:ext uri="{BB962C8B-B14F-4D97-AF65-F5344CB8AC3E}">
        <p14:creationId xmlns:p14="http://schemas.microsoft.com/office/powerpoint/2010/main" xmlns="" val="24634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p:sp>
      <p:sp>
        <p:nvSpPr>
          <p:cNvPr id="68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sz="1100" dirty="0">
                <a:latin typeface="Century Gothic" panose="020B0502020202020204" pitchFamily="34" charset="0"/>
              </a:rPr>
              <a:t>Page 133</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Note</a:t>
            </a:r>
            <a:r>
              <a:rPr lang="en-ZA" altLang="en-US" sz="1100" baseline="0" dirty="0">
                <a:latin typeface="Century Gothic" panose="020B0502020202020204" pitchFamily="34" charset="0"/>
              </a:rPr>
              <a:t> 8 page 154 </a:t>
            </a:r>
            <a:r>
              <a:rPr lang="en-ZA" altLang="en-US" sz="1100" dirty="0">
                <a:latin typeface="Century Gothic" panose="020B0502020202020204" pitchFamily="34" charset="0"/>
              </a:rPr>
              <a:t>Trade payables increased with 26% mainly due to an increase of accruals at year end to the amount of R 11,3 million.</a:t>
            </a:r>
          </a:p>
          <a:p>
            <a:endParaRPr lang="en-ZA" altLang="en-US" sz="1100" baseline="0" dirty="0">
              <a:latin typeface="Century Gothic" panose="020B0502020202020204" pitchFamily="34" charset="0"/>
            </a:endParaRPr>
          </a:p>
          <a:p>
            <a:r>
              <a:rPr lang="en-ZA" altLang="en-US" sz="1100" baseline="0" dirty="0">
                <a:latin typeface="Century Gothic" panose="020B0502020202020204" pitchFamily="34" charset="0"/>
              </a:rPr>
              <a:t>Note 9 page 154 Income received in advance increased by R67,9 million or 75%. </a:t>
            </a:r>
            <a:r>
              <a:rPr lang="en-ZA" sz="1100" kern="1200" dirty="0">
                <a:solidFill>
                  <a:srgbClr val="000000"/>
                </a:solidFill>
                <a:effectLst/>
                <a:latin typeface="Helvetica Neue" charset="0"/>
                <a:ea typeface="Helvetica Neue" charset="0"/>
                <a:cs typeface="Helvetica Neue" charset="0"/>
                <a:sym typeface="Helvetica Neue" charset="0"/>
              </a:rPr>
              <a:t>The significant increase is primarily due to large amount of advanced project funds that are held in short-term investment accounts during the financial year. </a:t>
            </a:r>
            <a:endParaRPr lang="en-ZA" altLang="en-US" sz="1100" baseline="0" dirty="0">
              <a:latin typeface="Century Gothic" panose="020B0502020202020204" pitchFamily="34" charset="0"/>
            </a:endParaRPr>
          </a:p>
          <a:p>
            <a:endParaRPr lang="en-ZA" altLang="en-US" sz="1100" dirty="0">
              <a:latin typeface="Century Gothic" panose="020B0502020202020204" pitchFamily="34"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91D612A3-3F77-4236-9CEF-71AAF68436EA}" type="slidenum">
              <a:rPr lang="en-GB" altLang="en-US" smtClean="0"/>
              <a:pPr>
                <a:defRPr/>
              </a:pPr>
              <a:t>23</a:t>
            </a:fld>
            <a:endParaRPr lang="en-GB" altLang="en-US" dirty="0"/>
          </a:p>
        </p:txBody>
      </p:sp>
    </p:spTree>
    <p:extLst>
      <p:ext uri="{BB962C8B-B14F-4D97-AF65-F5344CB8AC3E}">
        <p14:creationId xmlns:p14="http://schemas.microsoft.com/office/powerpoint/2010/main" xmlns="" val="2037150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p:sp>
      <p:sp>
        <p:nvSpPr>
          <p:cNvPr id="70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dirty="0">
                <a:latin typeface="Century Gothic" panose="020B0502020202020204" pitchFamily="34" charset="0"/>
              </a:rPr>
              <a:t>Page 133</a:t>
            </a: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C08BEE9-6E38-44D8-8280-29AB3C6251AE}" type="slidenum">
              <a:rPr lang="en-GB" altLang="en-US" smtClean="0"/>
              <a:pPr>
                <a:defRPr/>
              </a:pPr>
              <a:t>24</a:t>
            </a:fld>
            <a:endParaRPr lang="en-GB" altLang="en-US" dirty="0"/>
          </a:p>
        </p:txBody>
      </p:sp>
    </p:spTree>
    <p:extLst>
      <p:ext uri="{BB962C8B-B14F-4D97-AF65-F5344CB8AC3E}">
        <p14:creationId xmlns:p14="http://schemas.microsoft.com/office/powerpoint/2010/main" xmlns="" val="3117733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dirty="0">
                <a:latin typeface="Century Gothic" panose="020B0502020202020204" pitchFamily="34" charset="0"/>
              </a:rPr>
              <a:t>Page 134 – Revaluation reserve</a:t>
            </a: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28F957DC-A029-43FF-A24E-9FD6E374DCF8}" type="slidenum">
              <a:rPr lang="en-GB" altLang="en-US" smtClean="0"/>
              <a:pPr>
                <a:defRPr/>
              </a:pPr>
              <a:t>25</a:t>
            </a:fld>
            <a:endParaRPr lang="en-GB" altLang="en-US" dirty="0"/>
          </a:p>
        </p:txBody>
      </p:sp>
    </p:spTree>
    <p:extLst>
      <p:ext uri="{BB962C8B-B14F-4D97-AF65-F5344CB8AC3E}">
        <p14:creationId xmlns:p14="http://schemas.microsoft.com/office/powerpoint/2010/main" xmlns="" val="67345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p:sp>
      <p:sp>
        <p:nvSpPr>
          <p:cNvPr id="68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sz="1100" dirty="0">
                <a:latin typeface="Century Gothic" panose="020B0502020202020204" pitchFamily="34" charset="0"/>
              </a:rPr>
              <a:t>Page 134</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Note 13 page 159</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Revenue declined by 5% or 21,7 million</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Decline of R1 million in research income  (note 13 page 158)</a:t>
            </a:r>
          </a:p>
          <a:p>
            <a:r>
              <a:rPr lang="en-ZA" altLang="en-US" sz="1100" dirty="0">
                <a:latin typeface="Century Gothic" panose="020B0502020202020204" pitchFamily="34" charset="0"/>
              </a:rPr>
              <a:t>	Decline in national and provincial funding of R24,4 million or 41%</a:t>
            </a:r>
          </a:p>
          <a:p>
            <a:r>
              <a:rPr lang="en-ZA" altLang="en-US" sz="1100" dirty="0">
                <a:latin typeface="Century Gothic" panose="020B0502020202020204" pitchFamily="34" charset="0"/>
              </a:rPr>
              <a:t>	Increase in international funding agencies of R10,3 million or 21%</a:t>
            </a:r>
          </a:p>
          <a:p>
            <a:r>
              <a:rPr lang="en-ZA" altLang="en-US" sz="1100" dirty="0">
                <a:latin typeface="Century Gothic" panose="020B0502020202020204" pitchFamily="34" charset="0"/>
              </a:rPr>
              <a:t>	Decline in private sector of R2,6 million or 47%</a:t>
            </a:r>
          </a:p>
          <a:p>
            <a:r>
              <a:rPr lang="en-ZA" altLang="en-US" sz="1100" dirty="0">
                <a:latin typeface="Century Gothic" panose="020B0502020202020204" pitchFamily="34" charset="0"/>
              </a:rPr>
              <a:t>	Increase in universities of R15,8 million or 496%</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Reduction of R 21,3 million in Parliamentary grants</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Increase of R562 000 or 1% (note 14 page 159)</a:t>
            </a:r>
          </a:p>
          <a:p>
            <a:r>
              <a:rPr lang="en-ZA" altLang="en-US" sz="1100" dirty="0">
                <a:latin typeface="Century Gothic" panose="020B0502020202020204" pitchFamily="34" charset="0"/>
              </a:rPr>
              <a:t>     	rental income and recoveries, interest received.</a:t>
            </a:r>
          </a:p>
          <a:p>
            <a:endParaRPr lang="en-ZA" altLang="en-US" sz="1100" dirty="0">
              <a:latin typeface="Century Gothic" panose="020B0502020202020204" pitchFamily="34"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91D612A3-3F77-4236-9CEF-71AAF68436EA}" type="slidenum">
              <a:rPr lang="en-GB" altLang="en-US" smtClean="0"/>
              <a:pPr>
                <a:defRPr/>
              </a:pPr>
              <a:t>26</a:t>
            </a:fld>
            <a:endParaRPr lang="en-GB" altLang="en-US" dirty="0"/>
          </a:p>
        </p:txBody>
      </p:sp>
    </p:spTree>
    <p:extLst>
      <p:ext uri="{BB962C8B-B14F-4D97-AF65-F5344CB8AC3E}">
        <p14:creationId xmlns:p14="http://schemas.microsoft.com/office/powerpoint/2010/main" xmlns="" val="2037150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p:sp>
      <p:sp>
        <p:nvSpPr>
          <p:cNvPr id="78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dirty="0">
              <a:latin typeface="Times New Roman" panose="02020603050405020304" pitchFamily="18"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FF312214-990B-44E3-B148-5336E93F970B}" type="slidenum">
              <a:rPr lang="en-GB" altLang="en-US" smtClean="0"/>
              <a:pPr>
                <a:defRPr/>
              </a:pPr>
              <a:t>27</a:t>
            </a:fld>
            <a:endParaRPr lang="en-GB" altLang="en-US" dirty="0"/>
          </a:p>
        </p:txBody>
      </p:sp>
    </p:spTree>
    <p:extLst>
      <p:ext uri="{BB962C8B-B14F-4D97-AF65-F5344CB8AC3E}">
        <p14:creationId xmlns:p14="http://schemas.microsoft.com/office/powerpoint/2010/main" xmlns="" val="4103688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p:sp>
      <p:sp>
        <p:nvSpPr>
          <p:cNvPr id="78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dirty="0">
                <a:latin typeface="Times New Roman" panose="02020603050405020304" pitchFamily="18" charset="0"/>
              </a:rPr>
              <a:t>Page 136 </a:t>
            </a:r>
            <a:r>
              <a:rPr lang="en-ZA" altLang="en-US" dirty="0">
                <a:latin typeface="Century Gothic" panose="020B0502020202020204" pitchFamily="34" charset="0"/>
              </a:rPr>
              <a:t>and note 29 page 169/170</a:t>
            </a:r>
            <a:endParaRPr lang="en-ZA" altLang="en-US" dirty="0">
              <a:latin typeface="Times New Roman" panose="02020603050405020304" pitchFamily="18" charset="0"/>
            </a:endParaRPr>
          </a:p>
          <a:p>
            <a:endParaRPr lang="en-ZA" altLang="en-US" dirty="0">
              <a:latin typeface="Century Gothic" panose="020B0502020202020204" pitchFamily="34" charset="0"/>
            </a:endParaRPr>
          </a:p>
          <a:p>
            <a:r>
              <a:rPr lang="en-ZA" altLang="en-US" dirty="0">
                <a:latin typeface="Century Gothic" panose="020B0502020202020204" pitchFamily="34" charset="0"/>
              </a:rPr>
              <a:t>Research revenue underachieved by 51% or R120 million</a:t>
            </a:r>
          </a:p>
          <a:p>
            <a:r>
              <a:rPr lang="en-ZA" altLang="en-US" dirty="0">
                <a:latin typeface="Century Gothic" panose="020B0502020202020204" pitchFamily="34" charset="0"/>
              </a:rPr>
              <a:t>	Absence of flagship projects in 2019/2020. Most completed in 2017/2018. </a:t>
            </a:r>
          </a:p>
          <a:p>
            <a:r>
              <a:rPr lang="en-ZA" altLang="en-US" dirty="0">
                <a:latin typeface="Century Gothic" panose="020B0502020202020204" pitchFamily="34" charset="0"/>
              </a:rPr>
              <a:t>	Secured multi-year big projects which commenced in 2020/2021</a:t>
            </a:r>
          </a:p>
          <a:p>
            <a:r>
              <a:rPr lang="en-ZA" altLang="en-US" dirty="0">
                <a:latin typeface="Century Gothic" panose="020B0502020202020204" pitchFamily="34" charset="0"/>
              </a:rPr>
              <a:t>Other operating revenue overachieved by 16% or R6,1 million</a:t>
            </a:r>
          </a:p>
          <a:p>
            <a:r>
              <a:rPr lang="en-ZA" altLang="en-US" dirty="0">
                <a:latin typeface="Century Gothic" panose="020B0502020202020204" pitchFamily="34" charset="0"/>
              </a:rPr>
              <a:t>	Interest earned on unspent funds</a:t>
            </a:r>
          </a:p>
          <a:p>
            <a:r>
              <a:rPr lang="en-ZA" altLang="en-US" dirty="0">
                <a:latin typeface="Century Gothic" panose="020B0502020202020204" pitchFamily="34" charset="0"/>
              </a:rPr>
              <a:t>	Cafeteria closed</a:t>
            </a:r>
          </a:p>
          <a:p>
            <a:endParaRPr lang="en-ZA" altLang="en-US" dirty="0">
              <a:latin typeface="Times New Roman" panose="02020603050405020304" pitchFamily="18"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FF312214-990B-44E3-B148-5336E93F970B}" type="slidenum">
              <a:rPr lang="en-GB" altLang="en-US" smtClean="0"/>
              <a:pPr>
                <a:defRPr/>
              </a:pPr>
              <a:t>28</a:t>
            </a:fld>
            <a:endParaRPr lang="en-GB" altLang="en-US" dirty="0"/>
          </a:p>
        </p:txBody>
      </p:sp>
    </p:spTree>
    <p:extLst>
      <p:ext uri="{BB962C8B-B14F-4D97-AF65-F5344CB8AC3E}">
        <p14:creationId xmlns:p14="http://schemas.microsoft.com/office/powerpoint/2010/main" xmlns="" val="4103688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p:sp>
      <p:sp>
        <p:nvSpPr>
          <p:cNvPr id="68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sz="1100" dirty="0">
                <a:latin typeface="Century Gothic" panose="020B0502020202020204" pitchFamily="34" charset="0"/>
              </a:rPr>
              <a:t>Page 134</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Expenses declined by R33,8 million or 7,6%</a:t>
            </a:r>
          </a:p>
          <a:p>
            <a:endParaRPr lang="en-ZA" altLang="en-US" sz="1100" dirty="0">
              <a:latin typeface="Century Gothic" panose="020B0502020202020204" pitchFamily="34" charset="0"/>
            </a:endParaRPr>
          </a:p>
          <a:p>
            <a:r>
              <a:rPr lang="en-ZA" altLang="en-US" sz="1100" dirty="0">
                <a:latin typeface="Century Gothic" panose="020B0502020202020204" pitchFamily="34" charset="0"/>
              </a:rPr>
              <a:t>Administration			Increased R2,4 million or 7,9%</a:t>
            </a:r>
          </a:p>
          <a:p>
            <a:r>
              <a:rPr lang="en-ZA" altLang="en-US" sz="1100" dirty="0">
                <a:latin typeface="Century Gothic" panose="020B0502020202020204" pitchFamily="34" charset="0"/>
              </a:rPr>
              <a:t>Research costs			Remained the same. Increase of R108 000</a:t>
            </a:r>
          </a:p>
          <a:p>
            <a:r>
              <a:rPr lang="en-ZA" altLang="en-US" sz="1100" dirty="0">
                <a:latin typeface="Century Gothic" panose="020B0502020202020204" pitchFamily="34" charset="0"/>
              </a:rPr>
              <a:t>Staff costs			Declined R33,7 million or 12% </a:t>
            </a:r>
          </a:p>
          <a:p>
            <a:r>
              <a:rPr lang="en-ZA" altLang="en-US" sz="1100" dirty="0">
                <a:latin typeface="Century Gothic" panose="020B0502020202020204" pitchFamily="34" charset="0"/>
              </a:rPr>
              <a:t>Other operating expenses	Increased R2,6 million or 8,9%</a:t>
            </a:r>
          </a:p>
          <a:p>
            <a:r>
              <a:rPr lang="en-ZA" altLang="en-US" sz="1100" dirty="0">
                <a:latin typeface="Century Gothic" panose="020B0502020202020204" pitchFamily="34" charset="0"/>
              </a:rPr>
              <a:t>Depreciation and amortisation  	Declined R2,9 million or 22,6%</a:t>
            </a:r>
          </a:p>
          <a:p>
            <a:endParaRPr lang="en-ZA" altLang="en-US" sz="1100" dirty="0">
              <a:latin typeface="Century Gothic" panose="020B0502020202020204" pitchFamily="34"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91D612A3-3F77-4236-9CEF-71AAF68436EA}" type="slidenum">
              <a:rPr lang="en-GB" altLang="en-US" smtClean="0"/>
              <a:pPr>
                <a:defRPr/>
              </a:pPr>
              <a:t>29</a:t>
            </a:fld>
            <a:endParaRPr lang="en-GB" altLang="en-US" dirty="0"/>
          </a:p>
        </p:txBody>
      </p:sp>
    </p:spTree>
    <p:extLst>
      <p:ext uri="{BB962C8B-B14F-4D97-AF65-F5344CB8AC3E}">
        <p14:creationId xmlns:p14="http://schemas.microsoft.com/office/powerpoint/2010/main" xmlns="" val="2037150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p:sp>
      <p:sp>
        <p:nvSpPr>
          <p:cNvPr id="849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en-US" dirty="0">
                <a:latin typeface="Century Gothic" panose="020B0502020202020204" pitchFamily="34" charset="0"/>
              </a:rPr>
              <a:t>Page 134</a:t>
            </a:r>
          </a:p>
          <a:p>
            <a:endParaRPr lang="fr-FR" altLang="en-US" dirty="0">
              <a:latin typeface="Century Gothic" panose="020B0502020202020204" pitchFamily="34" charset="0"/>
            </a:endParaRPr>
          </a:p>
          <a:p>
            <a:r>
              <a:rPr lang="fr-FR" altLang="en-US" dirty="0">
                <a:latin typeface="Century Gothic" panose="020B0502020202020204" pitchFamily="34" charset="0"/>
              </a:rPr>
              <a:t>Service </a:t>
            </a:r>
            <a:r>
              <a:rPr lang="en-ZA" altLang="en-US" noProof="0" dirty="0">
                <a:latin typeface="Century Gothic" panose="020B0502020202020204" pitchFamily="34" charset="0"/>
              </a:rPr>
              <a:t>delivery</a:t>
            </a:r>
            <a:r>
              <a:rPr lang="fr-FR" altLang="en-US" dirty="0">
                <a:latin typeface="Century Gothic" panose="020B0502020202020204" pitchFamily="34" charset="0"/>
              </a:rPr>
              <a:t> organisation 66% Personnel</a:t>
            </a:r>
          </a:p>
          <a:p>
            <a:endParaRPr lang="en-ZA" altLang="en-US" dirty="0">
              <a:latin typeface="Times New Roman" panose="02020603050405020304" pitchFamily="18"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FB1BE14-41F5-45ED-8AEA-C4CD9DC3FB08}" type="slidenum">
              <a:rPr lang="en-GB" altLang="en-US" smtClean="0"/>
              <a:pPr>
                <a:defRPr/>
              </a:pPr>
              <a:t>30</a:t>
            </a:fld>
            <a:endParaRPr lang="en-GB" altLang="en-US" dirty="0"/>
          </a:p>
        </p:txBody>
      </p:sp>
    </p:spTree>
    <p:extLst>
      <p:ext uri="{BB962C8B-B14F-4D97-AF65-F5344CB8AC3E}">
        <p14:creationId xmlns:p14="http://schemas.microsoft.com/office/powerpoint/2010/main" xmlns="" val="3847126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p:sp>
      <p:sp>
        <p:nvSpPr>
          <p:cNvPr id="849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dirty="0">
              <a:latin typeface="Times New Roman" panose="02020603050405020304" pitchFamily="18"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FB1BE14-41F5-45ED-8AEA-C4CD9DC3FB08}" type="slidenum">
              <a:rPr lang="en-GB" altLang="en-US" smtClean="0"/>
              <a:pPr>
                <a:defRPr/>
              </a:pPr>
              <a:t>31</a:t>
            </a:fld>
            <a:endParaRPr lang="en-GB" altLang="en-US" dirty="0"/>
          </a:p>
        </p:txBody>
      </p:sp>
    </p:spTree>
    <p:extLst>
      <p:ext uri="{BB962C8B-B14F-4D97-AF65-F5344CB8AC3E}">
        <p14:creationId xmlns:p14="http://schemas.microsoft.com/office/powerpoint/2010/main" xmlns="" val="3847126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556502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p:sp>
      <p:sp>
        <p:nvSpPr>
          <p:cNvPr id="849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ZA" altLang="en-US" dirty="0">
                <a:latin typeface="Times New Roman" panose="02020603050405020304" pitchFamily="18" charset="0"/>
              </a:rPr>
              <a:t>Page 136</a:t>
            </a:r>
          </a:p>
          <a:p>
            <a:endParaRPr lang="en-ZA" altLang="en-US" dirty="0">
              <a:latin typeface="Century Gothic" panose="020B0502020202020204" pitchFamily="34" charset="0"/>
            </a:endParaRPr>
          </a:p>
          <a:p>
            <a:r>
              <a:rPr lang="en-ZA" altLang="en-US" dirty="0">
                <a:latin typeface="Century Gothic" panose="020B0502020202020204" pitchFamily="34" charset="0"/>
              </a:rPr>
              <a:t>Administrative			42% underachieved or 23,4million</a:t>
            </a:r>
          </a:p>
          <a:p>
            <a:r>
              <a:rPr lang="en-ZA" altLang="en-US" dirty="0">
                <a:latin typeface="Century Gothic" panose="020B0502020202020204" pitchFamily="34" charset="0"/>
              </a:rPr>
              <a:t>Research cost			58% underachieved or 76,5 million</a:t>
            </a:r>
          </a:p>
          <a:p>
            <a:r>
              <a:rPr lang="en-ZA" altLang="en-US" dirty="0">
                <a:latin typeface="Century Gothic" panose="020B0502020202020204" pitchFamily="34" charset="0"/>
              </a:rPr>
              <a:t>Staff cost			A COVID-19 budget cut was made in June 2020. As staff cost is the main cost driver of the 					organisation, the salary budget was limited by the Parliamentary grant amount of R251,5 million. 				Salaries was 3 % or R7,6 million underachieved</a:t>
            </a:r>
          </a:p>
          <a:p>
            <a:r>
              <a:rPr lang="en-ZA" altLang="en-US" dirty="0">
                <a:latin typeface="Century Gothic" panose="020B0502020202020204" pitchFamily="34" charset="0"/>
              </a:rPr>
              <a:t>Other operating expenses	42% underachieved or R24,3 million</a:t>
            </a:r>
          </a:p>
          <a:p>
            <a:r>
              <a:rPr lang="en-ZA" altLang="en-US" dirty="0">
                <a:latin typeface="Century Gothic" panose="020B0502020202020204" pitchFamily="34" charset="0"/>
              </a:rPr>
              <a:t>Depreciation			32% overachieved or R4,6 million</a:t>
            </a:r>
          </a:p>
          <a:p>
            <a:endParaRPr lang="en-ZA" altLang="en-US" dirty="0">
              <a:latin typeface="Times New Roman" panose="02020603050405020304" pitchFamily="18"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FB1BE14-41F5-45ED-8AEA-C4CD9DC3FB08}" type="slidenum">
              <a:rPr lang="en-GB" altLang="en-US" smtClean="0"/>
              <a:pPr>
                <a:defRPr/>
              </a:pPr>
              <a:t>32</a:t>
            </a:fld>
            <a:endParaRPr lang="en-GB" altLang="en-US" dirty="0"/>
          </a:p>
        </p:txBody>
      </p:sp>
    </p:spTree>
    <p:extLst>
      <p:ext uri="{BB962C8B-B14F-4D97-AF65-F5344CB8AC3E}">
        <p14:creationId xmlns:p14="http://schemas.microsoft.com/office/powerpoint/2010/main" xmlns="" val="3847126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p:sp>
      <p:sp>
        <p:nvSpPr>
          <p:cNvPr id="70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altLang="en-US" dirty="0">
              <a:latin typeface="Century Gothic" panose="020B0502020202020204" pitchFamily="34" charset="0"/>
            </a:endParaRPr>
          </a:p>
          <a:p>
            <a:r>
              <a:rPr lang="en-ZA" altLang="en-US" dirty="0">
                <a:latin typeface="Century Gothic" panose="020B0502020202020204" pitchFamily="34" charset="0"/>
              </a:rPr>
              <a:t>Page 122</a:t>
            </a:r>
          </a:p>
          <a:p>
            <a:endParaRPr lang="en-ZA" altLang="en-US" dirty="0">
              <a:latin typeface="Century Gothic" panose="020B0502020202020204" pitchFamily="34" charset="0"/>
            </a:endParaRPr>
          </a:p>
          <a:p>
            <a:r>
              <a:rPr lang="en-ZA" altLang="en-US" dirty="0">
                <a:latin typeface="Century Gothic" panose="020B0502020202020204" pitchFamily="34" charset="0"/>
              </a:rPr>
              <a:t>Salaries was usually covered by the Parliamentary grant in 2010, 2011, 2012, 2015, 2016</a:t>
            </a:r>
          </a:p>
          <a:p>
            <a:endParaRPr lang="en-ZA" altLang="en-US" dirty="0">
              <a:latin typeface="Century Gothic" panose="020B0502020202020204" pitchFamily="34" charset="0"/>
            </a:endParaRPr>
          </a:p>
          <a:p>
            <a:r>
              <a:rPr lang="en-ZA" altLang="en-US" dirty="0">
                <a:latin typeface="Century Gothic" panose="020B0502020202020204" pitchFamily="34" charset="0"/>
              </a:rPr>
              <a:t>Not covered by the Parliamentary grant from 2017 - 2019</a:t>
            </a:r>
          </a:p>
          <a:p>
            <a:endParaRPr lang="en-ZA" altLang="en-US" dirty="0">
              <a:latin typeface="Century Gothic" panose="020B0502020202020204" pitchFamily="34" charset="0"/>
            </a:endParaRPr>
          </a:p>
          <a:p>
            <a:r>
              <a:rPr lang="en-ZA" altLang="en-US" dirty="0">
                <a:latin typeface="Century Gothic" panose="020B0502020202020204" pitchFamily="34" charset="0"/>
              </a:rPr>
              <a:t>Enforced in 2020 and 2021.</a:t>
            </a:r>
          </a:p>
          <a:p>
            <a:endParaRPr lang="en-ZA" altLang="en-US" dirty="0">
              <a:latin typeface="Century Gothic" panose="020B0502020202020204" pitchFamily="34" charset="0"/>
            </a:endParaRPr>
          </a:p>
        </p:txBody>
      </p:sp>
      <p:sp>
        <p:nvSpPr>
          <p:cNvPr id="4" name="Slide Number Placeholder 3"/>
          <p:cNvSpPr>
            <a:spLocks noGrp="1"/>
          </p:cNvSpPr>
          <p:nvPr>
            <p:ph type="sldNum" sz="quarter"/>
          </p:nvPr>
        </p:nvSpPr>
        <p:spPr>
          <a:xfrm>
            <a:off x="4017963" y="9721850"/>
            <a:ext cx="3078162" cy="509588"/>
          </a:xfrm>
          <a:prstGeom prst="rect">
            <a:avLst/>
          </a:prstGeom>
        </p:spPr>
        <p:txBody>
          <a:bodyPr/>
          <a:lstStyle/>
          <a:p>
            <a:pPr>
              <a:defRPr/>
            </a:pPr>
            <a:fld id="{8C08BEE9-6E38-44D8-8280-29AB3C6251AE}" type="slidenum">
              <a:rPr lang="en-GB" altLang="en-US" smtClean="0"/>
              <a:pPr>
                <a:defRPr/>
              </a:pPr>
              <a:t>33</a:t>
            </a:fld>
            <a:endParaRPr lang="en-GB" altLang="en-US" dirty="0"/>
          </a:p>
        </p:txBody>
      </p:sp>
    </p:spTree>
    <p:extLst>
      <p:ext uri="{BB962C8B-B14F-4D97-AF65-F5344CB8AC3E}">
        <p14:creationId xmlns:p14="http://schemas.microsoft.com/office/powerpoint/2010/main" xmlns="" val="606568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ZA" dirty="0"/>
          </a:p>
        </p:txBody>
      </p:sp>
    </p:spTree>
    <p:extLst>
      <p:ext uri="{BB962C8B-B14F-4D97-AF65-F5344CB8AC3E}">
        <p14:creationId xmlns:p14="http://schemas.microsoft.com/office/powerpoint/2010/main" xmlns="" val="24730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Clr>
                <a:srgbClr val="0B6AB3"/>
              </a:buClr>
              <a:buFont typeface="Arial" panose="020B0604020202020204" pitchFamily="34" charset="0"/>
              <a:buChar char="•"/>
            </a:pPr>
            <a:endParaRPr lang="en-ZA" sz="700" dirty="0">
              <a:latin typeface="Calibri Light" panose="020F0302020204030204" pitchFamily="34" charset="0"/>
              <a:cs typeface="Calibri Light" panose="020F0302020204030204" pitchFamily="34" charset="0"/>
            </a:endParaRPr>
          </a:p>
          <a:p>
            <a:pPr algn="just"/>
            <a:r>
              <a:rPr lang="en-ZA" sz="700" dirty="0">
                <a:latin typeface="Calibri Light" panose="020F0302020204030204" pitchFamily="34" charset="0"/>
                <a:cs typeface="Calibri Light" panose="020F0302020204030204" pitchFamily="34" charset="0"/>
              </a:rPr>
              <a:t>Many research projects had to be adjusted as the various levels of lockdown came into effect, with research protocols revised and re-submitted for ethics review to account for new risks and different forms of engagement with research participants. Through adaptation and implementation of new research methods the HSRC was able to ensure that ongoing research studies proceeded and structures were set in place to respond to new opportunities necessitated by the need for evidence-based responses to the impacts of COVID-19. </a:t>
            </a:r>
          </a:p>
          <a:p>
            <a:pPr algn="just"/>
            <a:endParaRPr lang="en-ZA" sz="700" dirty="0">
              <a:latin typeface="Calibri Light" panose="020F0302020204030204" pitchFamily="34" charset="0"/>
              <a:cs typeface="Calibri Light" panose="020F0302020204030204" pitchFamily="34" charset="0"/>
            </a:endParaRPr>
          </a:p>
          <a:p>
            <a:pPr algn="just"/>
            <a:r>
              <a:rPr lang="en-ZA" sz="700" dirty="0">
                <a:latin typeface="Calibri Light" panose="020F0302020204030204" pitchFamily="34" charset="0"/>
                <a:cs typeface="Calibri Light" panose="020F0302020204030204" pitchFamily="34" charset="0"/>
              </a:rPr>
              <a:t>The IT Department’s Strategic Plan was tested during the pandemic. In its third year of existence, the IT Strategic Plan enabled ‘working from home’ via the mobility strategy, with servers having been moved to the cloud. Thus during the pandemic, the architecture was already in place allowing a seamless ‘work from home’ ability. Security was enhanced and tweaked synchronously with unfolding risks. User awareness education increased to ensure minimum exposure to cybercrime. Policies were created or modified to improve the IT user experience when working from home and additional cloud security technologies are being deployed.</a:t>
            </a:r>
          </a:p>
          <a:p>
            <a:pPr marL="171450" indent="-171450" algn="just">
              <a:buClr>
                <a:srgbClr val="0B6AB3"/>
              </a:buClr>
              <a:buFont typeface="Arial" panose="020B0604020202020204" pitchFamily="34" charset="0"/>
              <a:buChar char="•"/>
            </a:pPr>
            <a:endParaRPr lang="en-ZA" sz="700" dirty="0">
              <a:latin typeface="Calibri Light" panose="020F0302020204030204" pitchFamily="34" charset="0"/>
              <a:cs typeface="Calibri Light" panose="020F0302020204030204" pitchFamily="34" charset="0"/>
            </a:endParaRPr>
          </a:p>
          <a:p>
            <a:endParaRPr lang="en-US" dirty="0"/>
          </a:p>
          <a:p>
            <a:endParaRPr lang="en-US" dirty="0"/>
          </a:p>
        </p:txBody>
      </p:sp>
    </p:spTree>
    <p:extLst>
      <p:ext uri="{BB962C8B-B14F-4D97-AF65-F5344CB8AC3E}">
        <p14:creationId xmlns:p14="http://schemas.microsoft.com/office/powerpoint/2010/main" xmlns="" val="197490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ZA" sz="700" dirty="0">
                <a:latin typeface="Calibri Light" panose="020F0302020204030204" pitchFamily="34" charset="0"/>
                <a:cs typeface="Calibri Light" panose="020F0302020204030204" pitchFamily="34" charset="0"/>
              </a:rPr>
              <a:t>In line with the COVID-19 regulations, the HSRC was faced with severe restrictions but complied with lockdown regulations to prevent loss of life and maintain the well-being of staff, while at the same time maintaining business continuity in critical organisational areas.</a:t>
            </a:r>
          </a:p>
          <a:p>
            <a:pPr algn="just"/>
            <a:endParaRPr lang="en-ZA" sz="700" dirty="0">
              <a:latin typeface="Calibri Light" panose="020F0302020204030204" pitchFamily="34" charset="0"/>
              <a:cs typeface="Calibri Light" panose="020F0302020204030204" pitchFamily="34" charset="0"/>
            </a:endParaRPr>
          </a:p>
          <a:p>
            <a:pPr algn="just"/>
            <a:r>
              <a:rPr lang="en-ZA" sz="700" dirty="0">
                <a:latin typeface="Calibri Light" panose="020F0302020204030204" pitchFamily="34" charset="0"/>
                <a:cs typeface="Calibri Light" panose="020F0302020204030204" pitchFamily="34" charset="0"/>
              </a:rPr>
              <a:t>The HSRC developed a COVID-19 response plan that covers risk exposure, impact on operations, safety measures, action plans and potential impact on revenue. This document was also informed by directives from the Presidency and the DSI.</a:t>
            </a:r>
          </a:p>
          <a:p>
            <a:pPr algn="just"/>
            <a:endParaRPr lang="en-ZA" sz="700" dirty="0">
              <a:latin typeface="Calibri Light" panose="020F0302020204030204" pitchFamily="34" charset="0"/>
              <a:cs typeface="Calibri Light" panose="020F0302020204030204" pitchFamily="34" charset="0"/>
            </a:endParaRPr>
          </a:p>
          <a:p>
            <a:pPr algn="just"/>
            <a:r>
              <a:rPr lang="en-ZA" sz="700" dirty="0">
                <a:latin typeface="Calibri Light" panose="020F0302020204030204" pitchFamily="34" charset="0"/>
                <a:cs typeface="Calibri Light" panose="020F0302020204030204" pitchFamily="34" charset="0"/>
              </a:rPr>
              <a:t>The HSRC approach to mitigating the impact of the COVID-19 pandemic included:</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Establishing a COVID-19 HSRC task team;</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Developing a COVID-19 Risk Register; </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Keeping employees safe and restricting possible workplace exposures and infection rates;</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Permitting employees to keep working from home as far as possible;</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Continuous circulation of educational material on COVID-19;</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Compliance with national lockdown regulations;</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Adapting research and fieldwork protocols in line with national lockdown restrictions; and</a:t>
            </a:r>
          </a:p>
          <a:p>
            <a:pPr marL="171450" indent="-171450" algn="just">
              <a:buClr>
                <a:srgbClr val="0B6AB3"/>
              </a:buClr>
              <a:buFont typeface="Arial" panose="020B0604020202020204" pitchFamily="34" charset="0"/>
              <a:buChar char="•"/>
            </a:pPr>
            <a:r>
              <a:rPr lang="en-ZA" sz="700" dirty="0">
                <a:latin typeface="Calibri Light" panose="020F0302020204030204" pitchFamily="34" charset="0"/>
                <a:cs typeface="Calibri Light" panose="020F0302020204030204" pitchFamily="34" charset="0"/>
              </a:rPr>
              <a:t>Engaging management and on-going electronic communication.</a:t>
            </a:r>
          </a:p>
          <a:p>
            <a:endParaRPr lang="en-US" sz="700" dirty="0"/>
          </a:p>
        </p:txBody>
      </p:sp>
    </p:spTree>
    <p:extLst>
      <p:ext uri="{BB962C8B-B14F-4D97-AF65-F5344CB8AC3E}">
        <p14:creationId xmlns:p14="http://schemas.microsoft.com/office/powerpoint/2010/main" xmlns="" val="177889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800" kern="0" dirty="0">
                <a:latin typeface="Calibri Light" panose="020F0302020204030204" pitchFamily="34" charset="0"/>
                <a:cs typeface="Calibri Light" panose="020F0302020204030204" pitchFamily="34" charset="0"/>
              </a:rPr>
              <a:t>Effective from 1 April 2020, the HSRC implemented an organisational realignment with a more streamlined structure of research divisions, better reflecting the areas of ongoing and future focus of the HSRC. </a:t>
            </a:r>
          </a:p>
          <a:p>
            <a:endParaRPr lang="en-ZA" sz="800" kern="0" dirty="0">
              <a:latin typeface="Calibri Light" panose="020F0302020204030204" pitchFamily="34" charset="0"/>
              <a:cs typeface="Calibri Light" panose="020F0302020204030204" pitchFamily="34" charset="0"/>
            </a:endParaRPr>
          </a:p>
          <a:p>
            <a:r>
              <a:rPr lang="en-ZA" sz="800" kern="0" dirty="0">
                <a:latin typeface="Calibri Light" panose="020F0302020204030204" pitchFamily="34" charset="0"/>
                <a:cs typeface="Calibri Light" panose="020F0302020204030204" pitchFamily="34" charset="0"/>
              </a:rPr>
              <a:t>This was part of the implementation plan envisioned in the Strategic Plan 2020–2025. The new five-year strategy necessitated a realignment of the organisational structure to ensure that resources were allocated optimally to achieve the outcomes envisaged in the strategy. </a:t>
            </a:r>
          </a:p>
          <a:p>
            <a:endParaRPr lang="en-ZA" dirty="0"/>
          </a:p>
        </p:txBody>
      </p:sp>
    </p:spTree>
    <p:extLst>
      <p:ext uri="{BB962C8B-B14F-4D97-AF65-F5344CB8AC3E}">
        <p14:creationId xmlns:p14="http://schemas.microsoft.com/office/powerpoint/2010/main" xmlns="" val="287575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61861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7 annual indicators, 7 targets were met (i.e., achieved or exceeded). Five of the quarterly targets (for Q4) were met. </a:t>
            </a:r>
          </a:p>
          <a:p>
            <a:endParaRPr lang="en-US" dirty="0"/>
          </a:p>
          <a:p>
            <a:r>
              <a:rPr lang="en-US" dirty="0"/>
              <a:t>Out of 2 annual indicators, 2 targets were met. </a:t>
            </a:r>
          </a:p>
          <a:p>
            <a:r>
              <a:rPr lang="en-US" dirty="0"/>
              <a:t>Two quarterly targets were met. </a:t>
            </a:r>
          </a:p>
          <a:p>
            <a:endParaRPr lang="en-US" dirty="0"/>
          </a:p>
          <a:p>
            <a:r>
              <a:rPr lang="en-US" dirty="0"/>
              <a:t>Out of 5 annual indicators, 5 targets were met. </a:t>
            </a:r>
          </a:p>
          <a:p>
            <a:r>
              <a:rPr lang="en-US" dirty="0"/>
              <a:t>Four quarterly targets were met. </a:t>
            </a:r>
          </a:p>
          <a:p>
            <a:endParaRPr lang="en-US" dirty="0"/>
          </a:p>
          <a:p>
            <a:r>
              <a:rPr lang="en-US" dirty="0"/>
              <a:t>Out of 5 annual indicators, 4 targets were met. </a:t>
            </a:r>
          </a:p>
          <a:p>
            <a:r>
              <a:rPr lang="en-US" dirty="0"/>
              <a:t>Three quarterly targets were met. </a:t>
            </a:r>
          </a:p>
          <a:p>
            <a:endParaRPr lang="en-US" dirty="0"/>
          </a:p>
          <a:p>
            <a:r>
              <a:rPr lang="en-US" dirty="0"/>
              <a:t>Out of 2 annual indicators, 1 target was met. </a:t>
            </a:r>
          </a:p>
          <a:p>
            <a:r>
              <a:rPr lang="en-US" dirty="0"/>
              <a:t>One quarterly target was met. </a:t>
            </a:r>
          </a:p>
          <a:p>
            <a:endParaRPr lang="en-US" dirty="0"/>
          </a:p>
        </p:txBody>
      </p:sp>
    </p:spTree>
    <p:extLst>
      <p:ext uri="{BB962C8B-B14F-4D97-AF65-F5344CB8AC3E}">
        <p14:creationId xmlns:p14="http://schemas.microsoft.com/office/powerpoint/2010/main" xmlns="" val="309383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20228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a:t>Click to edit Master subtitle style</a:t>
            </a:r>
            <a:endParaRPr lang="en-ZA"/>
          </a:p>
        </p:txBody>
      </p:sp>
      <p:sp>
        <p:nvSpPr>
          <p:cNvPr id="4" name="Slide Number Placeholder 3"/>
          <p:cNvSpPr>
            <a:spLocks noGrp="1"/>
          </p:cNvSpPr>
          <p:nvPr>
            <p:ph type="sldNum" sz="quarter" idx="10"/>
          </p:nvPr>
        </p:nvSpPr>
        <p:spPr/>
        <p:txBody>
          <a:bodyPr/>
          <a:lstStyle>
            <a:lvl1pPr>
              <a:defRPr/>
            </a:lvl1pPr>
          </a:lstStyle>
          <a:p>
            <a:fld id="{708F27EA-A4D1-4228-B6A6-6FE3B3BC21D2}" type="slidenum">
              <a:rPr lang="en-US" altLang="en-US"/>
              <a:pPr/>
              <a:t>‹#›</a:t>
            </a:fld>
            <a:endParaRPr lang="en-US" altLang="en-US" dirty="0"/>
          </a:p>
        </p:txBody>
      </p:sp>
    </p:spTree>
    <p:extLst>
      <p:ext uri="{BB962C8B-B14F-4D97-AF65-F5344CB8AC3E}">
        <p14:creationId xmlns:p14="http://schemas.microsoft.com/office/powerpoint/2010/main" xmlns="" val="18688724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Slide Number Placeholder 3"/>
          <p:cNvSpPr>
            <a:spLocks noGrp="1"/>
          </p:cNvSpPr>
          <p:nvPr>
            <p:ph type="sldNum" sz="quarter" idx="10"/>
          </p:nvPr>
        </p:nvSpPr>
        <p:spPr/>
        <p:txBody>
          <a:bodyPr/>
          <a:lstStyle>
            <a:lvl1pPr>
              <a:defRPr/>
            </a:lvl1pPr>
          </a:lstStyle>
          <a:p>
            <a:fld id="{31016FBC-AE54-4ED8-A5B1-3E345F8E63FA}" type="slidenum">
              <a:rPr lang="en-US" altLang="en-US"/>
              <a:pPr/>
              <a:t>‹#›</a:t>
            </a:fld>
            <a:endParaRPr lang="en-US" altLang="en-US" dirty="0"/>
          </a:p>
        </p:txBody>
      </p:sp>
    </p:spTree>
    <p:extLst>
      <p:ext uri="{BB962C8B-B14F-4D97-AF65-F5344CB8AC3E}">
        <p14:creationId xmlns:p14="http://schemas.microsoft.com/office/powerpoint/2010/main" xmlns="" val="234242821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67933" y="223838"/>
            <a:ext cx="810220" cy="5879307"/>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2936081" y="223838"/>
            <a:ext cx="2374702" cy="58793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Slide Number Placeholder 3"/>
          <p:cNvSpPr>
            <a:spLocks noGrp="1"/>
          </p:cNvSpPr>
          <p:nvPr>
            <p:ph type="sldNum" sz="quarter" idx="10"/>
          </p:nvPr>
        </p:nvSpPr>
        <p:spPr/>
        <p:txBody>
          <a:bodyPr/>
          <a:lstStyle>
            <a:lvl1pPr>
              <a:defRPr/>
            </a:lvl1pPr>
          </a:lstStyle>
          <a:p>
            <a:fld id="{B61FA95C-B166-4CC4-8CE2-817A21FCF081}" type="slidenum">
              <a:rPr lang="en-US" altLang="en-US"/>
              <a:pPr/>
              <a:t>‹#›</a:t>
            </a:fld>
            <a:endParaRPr lang="en-US" altLang="en-US" dirty="0"/>
          </a:p>
        </p:txBody>
      </p:sp>
    </p:spTree>
    <p:extLst>
      <p:ext uri="{BB962C8B-B14F-4D97-AF65-F5344CB8AC3E}">
        <p14:creationId xmlns:p14="http://schemas.microsoft.com/office/powerpoint/2010/main" xmlns="" val="11669749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Slide Number Placeholder 3"/>
          <p:cNvSpPr>
            <a:spLocks noGrp="1"/>
          </p:cNvSpPr>
          <p:nvPr>
            <p:ph type="sldNum" sz="quarter" idx="10"/>
          </p:nvPr>
        </p:nvSpPr>
        <p:spPr/>
        <p:txBody>
          <a:bodyPr/>
          <a:lstStyle>
            <a:lvl1pPr>
              <a:defRPr/>
            </a:lvl1pPr>
          </a:lstStyle>
          <a:p>
            <a:fld id="{14E0BBB5-951B-4E65-945D-B238FDA7AEBD}" type="slidenum">
              <a:rPr lang="en-US" altLang="en-US"/>
              <a:pPr/>
              <a:t>‹#›</a:t>
            </a:fld>
            <a:endParaRPr lang="en-US" altLang="en-US" dirty="0"/>
          </a:p>
        </p:txBody>
      </p:sp>
    </p:spTree>
    <p:extLst>
      <p:ext uri="{BB962C8B-B14F-4D97-AF65-F5344CB8AC3E}">
        <p14:creationId xmlns:p14="http://schemas.microsoft.com/office/powerpoint/2010/main" xmlns="" val="1414716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p:spPr>
        <p:txBody>
          <a:bodyPr/>
          <a:lstStyle>
            <a:lvl1pPr algn="l">
              <a:defRPr sz="1700" b="1" cap="all"/>
            </a:lvl1pPr>
          </a:lstStyle>
          <a:p>
            <a:r>
              <a:rPr lang="en-US"/>
              <a:t>Click to edit Master title style</a:t>
            </a:r>
            <a:endParaRPr lang="en-ZA"/>
          </a:p>
        </p:txBody>
      </p:sp>
      <p:sp>
        <p:nvSpPr>
          <p:cNvPr id="3" name="Text Placeholder 2"/>
          <p:cNvSpPr>
            <a:spLocks noGrp="1"/>
          </p:cNvSpPr>
          <p:nvPr>
            <p:ph type="body" idx="1"/>
          </p:nvPr>
        </p:nvSpPr>
        <p:spPr>
          <a:xfrm>
            <a:off x="722114" y="2906712"/>
            <a:ext cx="7772400" cy="1500188"/>
          </a:xfrm>
        </p:spPr>
        <p:txBody>
          <a:bodyPr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7CB7C98-64BE-4D9A-98BF-E957565EAB1F}" type="slidenum">
              <a:rPr lang="en-US" altLang="en-US"/>
              <a:pPr/>
              <a:t>‹#›</a:t>
            </a:fld>
            <a:endParaRPr lang="en-US" altLang="en-US" dirty="0"/>
          </a:p>
        </p:txBody>
      </p:sp>
    </p:spTree>
    <p:extLst>
      <p:ext uri="{BB962C8B-B14F-4D97-AF65-F5344CB8AC3E}">
        <p14:creationId xmlns:p14="http://schemas.microsoft.com/office/powerpoint/2010/main" xmlns="" val="32845281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2936081" y="1577181"/>
            <a:ext cx="762596" cy="45259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3755827" y="1577181"/>
            <a:ext cx="762595" cy="45259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Slide Number Placeholder 4"/>
          <p:cNvSpPr>
            <a:spLocks noGrp="1"/>
          </p:cNvSpPr>
          <p:nvPr>
            <p:ph type="sldNum" sz="quarter" idx="10"/>
          </p:nvPr>
        </p:nvSpPr>
        <p:spPr/>
        <p:txBody>
          <a:bodyPr/>
          <a:lstStyle>
            <a:lvl1pPr>
              <a:defRPr/>
            </a:lvl1pPr>
          </a:lstStyle>
          <a:p>
            <a:fld id="{3BD61227-64C9-4D79-B81A-70867949DFB3}" type="slidenum">
              <a:rPr lang="en-US" altLang="en-US"/>
              <a:pPr/>
              <a:t>‹#›</a:t>
            </a:fld>
            <a:endParaRPr lang="en-US" altLang="en-US" dirty="0"/>
          </a:p>
        </p:txBody>
      </p:sp>
    </p:spTree>
    <p:extLst>
      <p:ext uri="{BB962C8B-B14F-4D97-AF65-F5344CB8AC3E}">
        <p14:creationId xmlns:p14="http://schemas.microsoft.com/office/powerpoint/2010/main" xmlns="" val="9127576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2"/>
            <a:ext cx="404038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224" y="1535112"/>
            <a:ext cx="404157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Slide Number Placeholder 6"/>
          <p:cNvSpPr>
            <a:spLocks noGrp="1"/>
          </p:cNvSpPr>
          <p:nvPr>
            <p:ph type="sldNum" sz="quarter" idx="10"/>
          </p:nvPr>
        </p:nvSpPr>
        <p:spPr/>
        <p:txBody>
          <a:bodyPr/>
          <a:lstStyle>
            <a:lvl1pPr>
              <a:defRPr/>
            </a:lvl1pPr>
          </a:lstStyle>
          <a:p>
            <a:fld id="{7F3F8215-7482-4F84-B672-D02A7E86DFDE}" type="slidenum">
              <a:rPr lang="en-US" altLang="en-US"/>
              <a:pPr/>
              <a:t>‹#›</a:t>
            </a:fld>
            <a:endParaRPr lang="en-US" altLang="en-US" dirty="0"/>
          </a:p>
        </p:txBody>
      </p:sp>
    </p:spTree>
    <p:extLst>
      <p:ext uri="{BB962C8B-B14F-4D97-AF65-F5344CB8AC3E}">
        <p14:creationId xmlns:p14="http://schemas.microsoft.com/office/powerpoint/2010/main" xmlns="" val="400028859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lvl1pPr>
              <a:defRPr/>
            </a:lvl1pPr>
          </a:lstStyle>
          <a:p>
            <a:fld id="{ABF3F46A-91CF-485A-89A0-6B3FCF81648B}" type="slidenum">
              <a:rPr lang="en-US" altLang="en-US"/>
              <a:pPr/>
              <a:t>‹#›</a:t>
            </a:fld>
            <a:endParaRPr lang="en-US" altLang="en-US" dirty="0"/>
          </a:p>
        </p:txBody>
      </p:sp>
    </p:spTree>
    <p:extLst>
      <p:ext uri="{BB962C8B-B14F-4D97-AF65-F5344CB8AC3E}">
        <p14:creationId xmlns:p14="http://schemas.microsoft.com/office/powerpoint/2010/main" xmlns="" val="282860400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335C2F1-A9EB-4FDB-9A3B-2EC872BDB5AA}" type="slidenum">
              <a:rPr lang="en-US" altLang="en-US"/>
              <a:pPr/>
              <a:t>‹#›</a:t>
            </a:fld>
            <a:endParaRPr lang="en-US" altLang="en-US" dirty="0"/>
          </a:p>
        </p:txBody>
      </p:sp>
    </p:spTree>
    <p:extLst>
      <p:ext uri="{BB962C8B-B14F-4D97-AF65-F5344CB8AC3E}">
        <p14:creationId xmlns:p14="http://schemas.microsoft.com/office/powerpoint/2010/main" xmlns="" val="175405453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p:spPr>
        <p:txBody>
          <a:bodyPr anchor="b"/>
          <a:lstStyle>
            <a:lvl1pPr algn="l">
              <a:defRPr sz="800" b="1"/>
            </a:lvl1pPr>
          </a:lstStyle>
          <a:p>
            <a:r>
              <a:rPr lang="en-US"/>
              <a:t>Click to edit Master title style</a:t>
            </a:r>
            <a:endParaRPr lang="en-ZA"/>
          </a:p>
        </p:txBody>
      </p:sp>
      <p:sp>
        <p:nvSpPr>
          <p:cNvPr id="3" name="Content Placeholder 2"/>
          <p:cNvSpPr>
            <a:spLocks noGrp="1"/>
          </p:cNvSpPr>
          <p:nvPr>
            <p:ph idx="1"/>
          </p:nvPr>
        </p:nvSpPr>
        <p:spPr>
          <a:xfrm>
            <a:off x="3574852" y="273050"/>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114" cy="46910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2C66C0D8-B4E5-4C7A-9B1F-3097BF0C70AC}" type="slidenum">
              <a:rPr lang="en-US" altLang="en-US"/>
              <a:pPr/>
              <a:t>‹#›</a:t>
            </a:fld>
            <a:endParaRPr lang="en-US" altLang="en-US" dirty="0"/>
          </a:p>
        </p:txBody>
      </p:sp>
    </p:spTree>
    <p:extLst>
      <p:ext uri="{BB962C8B-B14F-4D97-AF65-F5344CB8AC3E}">
        <p14:creationId xmlns:p14="http://schemas.microsoft.com/office/powerpoint/2010/main" xmlns="" val="173609438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p:spPr>
        <p:txBody>
          <a:bodyPr anchor="b"/>
          <a:lstStyle>
            <a:lvl1pPr algn="l">
              <a:defRPr sz="800" b="1"/>
            </a:lvl1pPr>
          </a:lstStyle>
          <a:p>
            <a:r>
              <a:rPr lang="en-US"/>
              <a:t>Click to edit Master title style</a:t>
            </a:r>
            <a:endParaRPr lang="en-ZA"/>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ZA" dirty="0"/>
          </a:p>
        </p:txBody>
      </p:sp>
      <p:sp>
        <p:nvSpPr>
          <p:cNvPr id="4" name="Text Placeholder 3"/>
          <p:cNvSpPr>
            <a:spLocks noGrp="1"/>
          </p:cNvSpPr>
          <p:nvPr>
            <p:ph type="body" sz="half" idx="2"/>
          </p:nvPr>
        </p:nvSpPr>
        <p:spPr>
          <a:xfrm>
            <a:off x="1792486" y="5367338"/>
            <a:ext cx="5486400" cy="8048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521DA21-E6EA-4CD9-8F1D-0EF77D015C34}" type="slidenum">
              <a:rPr lang="en-US" altLang="en-US"/>
              <a:pPr/>
              <a:t>‹#›</a:t>
            </a:fld>
            <a:endParaRPr lang="en-US" altLang="en-US" dirty="0"/>
          </a:p>
        </p:txBody>
      </p:sp>
    </p:spTree>
    <p:extLst>
      <p:ext uri="{BB962C8B-B14F-4D97-AF65-F5344CB8AC3E}">
        <p14:creationId xmlns:p14="http://schemas.microsoft.com/office/powerpoint/2010/main" xmlns="" val="42413329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2968228" y="223838"/>
            <a:ext cx="3209925" cy="452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altLang="en-US">
                <a:sym typeface="Arial" pitchFamily="34" charset="0"/>
              </a:rPr>
              <a:t>Click to edit Master title style</a:t>
            </a:r>
          </a:p>
        </p:txBody>
      </p:sp>
      <p:sp>
        <p:nvSpPr>
          <p:cNvPr id="1026" name="Rectangle 2"/>
          <p:cNvSpPr>
            <a:spLocks noGrp="1"/>
          </p:cNvSpPr>
          <p:nvPr>
            <p:ph type="body" idx="1"/>
          </p:nvPr>
        </p:nvSpPr>
        <p:spPr bwMode="auto">
          <a:xfrm>
            <a:off x="2936081" y="1577181"/>
            <a:ext cx="1582341"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altLang="en-US">
                <a:sym typeface="Calibri" pitchFamily="34" charset="0"/>
              </a:rPr>
              <a:t>Click to edit Master text styles</a:t>
            </a:r>
          </a:p>
          <a:p>
            <a:pPr lvl="1"/>
            <a:r>
              <a:rPr lang="en-US" altLang="en-US">
                <a:sym typeface="Calibri" pitchFamily="34" charset="0"/>
              </a:rPr>
              <a:t>Second level</a:t>
            </a:r>
          </a:p>
          <a:p>
            <a:pPr lvl="2"/>
            <a:r>
              <a:rPr lang="en-US" altLang="en-US">
                <a:sym typeface="Calibri" pitchFamily="34" charset="0"/>
              </a:rPr>
              <a:t>Third level</a:t>
            </a:r>
          </a:p>
          <a:p>
            <a:pPr lvl="3"/>
            <a:r>
              <a:rPr lang="en-US" altLang="en-US">
                <a:sym typeface="Calibri" pitchFamily="34" charset="0"/>
              </a:rPr>
              <a:t>Fourth level</a:t>
            </a:r>
          </a:p>
          <a:p>
            <a:pPr lvl="4"/>
            <a:r>
              <a:rPr lang="en-US" altLang="en-US">
                <a:sym typeface="Calibri" pitchFamily="34" charset="0"/>
              </a:rPr>
              <a:t>Fifth level</a:t>
            </a:r>
          </a:p>
        </p:txBody>
      </p:sp>
      <p:sp>
        <p:nvSpPr>
          <p:cNvPr id="1027" name="Rectangle 3"/>
          <p:cNvSpPr>
            <a:spLocks noGrp="1"/>
          </p:cNvSpPr>
          <p:nvPr>
            <p:ph type="sldNum" sz="quarter" idx="2"/>
          </p:nvPr>
        </p:nvSpPr>
        <p:spPr bwMode="auto">
          <a:xfrm>
            <a:off x="6088856" y="6377782"/>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r">
              <a:defRPr>
                <a:solidFill>
                  <a:srgbClr val="888888"/>
                </a:solidFill>
                <a:latin typeface="Helvetica" charset="0"/>
                <a:sym typeface="Helvetica" charset="0"/>
              </a:defRPr>
            </a:lvl1pPr>
          </a:lstStyle>
          <a:p>
            <a:fld id="{B74A1F18-E9A0-41A5-A565-B9FFCA02997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dt="0"/>
  <p:txStyles>
    <p:titleStyle>
      <a:lvl1pPr algn="l" defTabSz="492062" rtl="0" fontAlgn="base" hangingPunct="0">
        <a:spcBef>
          <a:spcPct val="0"/>
        </a:spcBef>
        <a:spcAft>
          <a:spcPct val="0"/>
        </a:spcAft>
        <a:defRPr sz="2400" b="1">
          <a:solidFill>
            <a:srgbClr val="FFFFFF"/>
          </a:solidFill>
          <a:latin typeface="+mj-lt"/>
          <a:ea typeface="+mj-ea"/>
          <a:cs typeface="+mj-cs"/>
          <a:sym typeface="Arial" pitchFamily="34" charset="0"/>
        </a:defRPr>
      </a:lvl1pPr>
      <a:lvl2pPr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2pPr>
      <a:lvl3pPr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3pPr>
      <a:lvl4pPr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4pPr>
      <a:lvl5pPr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5pPr>
      <a:lvl6pPr marL="192024"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6pPr>
      <a:lvl7pPr marL="384048"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7pPr>
      <a:lvl8pPr marL="576072"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8pPr>
      <a:lvl9pPr marL="768096" algn="l" defTabSz="492062" rtl="0" fontAlgn="base" hangingPunct="0">
        <a:spcBef>
          <a:spcPct val="0"/>
        </a:spcBef>
        <a:spcAft>
          <a:spcPct val="0"/>
        </a:spcAft>
        <a:defRPr sz="2400" b="1">
          <a:solidFill>
            <a:srgbClr val="FFFFFF"/>
          </a:solidFill>
          <a:latin typeface="Arial" pitchFamily="34" charset="0"/>
          <a:cs typeface="Arial" pitchFamily="34" charset="0"/>
          <a:sym typeface="Arial" pitchFamily="34" charset="0"/>
        </a:defRPr>
      </a:lvl9pPr>
    </p:titleStyle>
    <p:bodyStyle>
      <a:lvl1pPr algn="l" defTabSz="492062" rtl="0" fontAlgn="base" hangingPunct="0">
        <a:spcBef>
          <a:spcPct val="0"/>
        </a:spcBef>
        <a:spcAft>
          <a:spcPct val="0"/>
        </a:spcAft>
        <a:defRPr sz="900">
          <a:solidFill>
            <a:srgbClr val="000000"/>
          </a:solidFill>
          <a:latin typeface="+mn-lt"/>
          <a:ea typeface="+mn-ea"/>
          <a:cs typeface="+mn-cs"/>
          <a:sym typeface="Calibri" pitchFamily="34" charset="0"/>
        </a:defRPr>
      </a:lvl1pPr>
      <a:lvl2pPr indent="192024" algn="l" defTabSz="492062" rtl="0" fontAlgn="base" hangingPunct="0">
        <a:spcBef>
          <a:spcPct val="0"/>
        </a:spcBef>
        <a:spcAft>
          <a:spcPct val="0"/>
        </a:spcAft>
        <a:defRPr sz="900">
          <a:solidFill>
            <a:srgbClr val="000000"/>
          </a:solidFill>
          <a:latin typeface="+mn-lt"/>
          <a:cs typeface="+mn-cs"/>
          <a:sym typeface="Calibri" pitchFamily="34" charset="0"/>
        </a:defRPr>
      </a:lvl2pPr>
      <a:lvl3pPr indent="384048" algn="l" defTabSz="492062" rtl="0" fontAlgn="base" hangingPunct="0">
        <a:spcBef>
          <a:spcPct val="0"/>
        </a:spcBef>
        <a:spcAft>
          <a:spcPct val="0"/>
        </a:spcAft>
        <a:defRPr sz="900">
          <a:solidFill>
            <a:srgbClr val="000000"/>
          </a:solidFill>
          <a:latin typeface="+mn-lt"/>
          <a:cs typeface="+mn-cs"/>
          <a:sym typeface="Calibri" pitchFamily="34" charset="0"/>
        </a:defRPr>
      </a:lvl3pPr>
      <a:lvl4pPr indent="576072" algn="l" defTabSz="492062" rtl="0" fontAlgn="base" hangingPunct="0">
        <a:spcBef>
          <a:spcPct val="0"/>
        </a:spcBef>
        <a:spcAft>
          <a:spcPct val="0"/>
        </a:spcAft>
        <a:defRPr sz="900">
          <a:solidFill>
            <a:srgbClr val="000000"/>
          </a:solidFill>
          <a:latin typeface="+mn-lt"/>
          <a:cs typeface="+mn-cs"/>
          <a:sym typeface="Calibri" pitchFamily="34" charset="0"/>
        </a:defRPr>
      </a:lvl4pPr>
      <a:lvl5pPr indent="768096" algn="l" defTabSz="492062" rtl="0" fontAlgn="base" hangingPunct="0">
        <a:spcBef>
          <a:spcPct val="0"/>
        </a:spcBef>
        <a:spcAft>
          <a:spcPct val="0"/>
        </a:spcAft>
        <a:defRPr sz="900">
          <a:solidFill>
            <a:srgbClr val="000000"/>
          </a:solidFill>
          <a:latin typeface="+mn-lt"/>
          <a:cs typeface="+mn-cs"/>
          <a:sym typeface="Calibri" pitchFamily="34" charset="0"/>
        </a:defRPr>
      </a:lvl5pPr>
      <a:lvl6pPr marL="192024" indent="768096" algn="l" defTabSz="492062" rtl="0" fontAlgn="base" hangingPunct="0">
        <a:spcBef>
          <a:spcPct val="0"/>
        </a:spcBef>
        <a:spcAft>
          <a:spcPct val="0"/>
        </a:spcAft>
        <a:defRPr sz="900">
          <a:solidFill>
            <a:srgbClr val="000000"/>
          </a:solidFill>
          <a:latin typeface="+mn-lt"/>
          <a:cs typeface="+mn-cs"/>
          <a:sym typeface="Calibri" pitchFamily="34" charset="0"/>
        </a:defRPr>
      </a:lvl6pPr>
      <a:lvl7pPr marL="384048" indent="768096" algn="l" defTabSz="492062" rtl="0" fontAlgn="base" hangingPunct="0">
        <a:spcBef>
          <a:spcPct val="0"/>
        </a:spcBef>
        <a:spcAft>
          <a:spcPct val="0"/>
        </a:spcAft>
        <a:defRPr sz="900">
          <a:solidFill>
            <a:srgbClr val="000000"/>
          </a:solidFill>
          <a:latin typeface="+mn-lt"/>
          <a:cs typeface="+mn-cs"/>
          <a:sym typeface="Calibri" pitchFamily="34" charset="0"/>
        </a:defRPr>
      </a:lvl7pPr>
      <a:lvl8pPr marL="576072" indent="768096" algn="l" defTabSz="492062" rtl="0" fontAlgn="base" hangingPunct="0">
        <a:spcBef>
          <a:spcPct val="0"/>
        </a:spcBef>
        <a:spcAft>
          <a:spcPct val="0"/>
        </a:spcAft>
        <a:defRPr sz="900">
          <a:solidFill>
            <a:srgbClr val="000000"/>
          </a:solidFill>
          <a:latin typeface="+mn-lt"/>
          <a:cs typeface="+mn-cs"/>
          <a:sym typeface="Calibri" pitchFamily="34" charset="0"/>
        </a:defRPr>
      </a:lvl8pPr>
      <a:lvl9pPr marL="768096" indent="768096" algn="l" defTabSz="492062" rtl="0" fontAlgn="base" hangingPunct="0">
        <a:spcBef>
          <a:spcPct val="0"/>
        </a:spcBef>
        <a:spcAft>
          <a:spcPct val="0"/>
        </a:spcAft>
        <a:defRPr sz="900">
          <a:solidFill>
            <a:srgbClr val="000000"/>
          </a:solidFill>
          <a:latin typeface="+mn-lt"/>
          <a:cs typeface="+mn-cs"/>
          <a:sym typeface="Calibri" pitchFamily="34" charset="0"/>
        </a:defRPr>
      </a:lvl9pPr>
    </p:bodyStyle>
    <p:otherStyle>
      <a:defPPr>
        <a:defRPr lang="en-US"/>
      </a:defPPr>
      <a:lvl1pPr marL="0" algn="l" defTabSz="384048" rtl="0" eaLnBrk="1" latinLnBrk="0" hangingPunct="1">
        <a:defRPr sz="800" kern="1200">
          <a:solidFill>
            <a:schemeClr val="tx1"/>
          </a:solidFill>
          <a:latin typeface="+mn-lt"/>
          <a:ea typeface="+mn-ea"/>
          <a:cs typeface="+mn-cs"/>
        </a:defRPr>
      </a:lvl1pPr>
      <a:lvl2pPr marL="192024" algn="l" defTabSz="384048" rtl="0" eaLnBrk="1" latinLnBrk="0" hangingPunct="1">
        <a:defRPr sz="800" kern="1200">
          <a:solidFill>
            <a:schemeClr val="tx1"/>
          </a:solidFill>
          <a:latin typeface="+mn-lt"/>
          <a:ea typeface="+mn-ea"/>
          <a:cs typeface="+mn-cs"/>
        </a:defRPr>
      </a:lvl2pPr>
      <a:lvl3pPr marL="384048" algn="l" defTabSz="384048" rtl="0" eaLnBrk="1" latinLnBrk="0" hangingPunct="1">
        <a:defRPr sz="800" kern="1200">
          <a:solidFill>
            <a:schemeClr val="tx1"/>
          </a:solidFill>
          <a:latin typeface="+mn-lt"/>
          <a:ea typeface="+mn-ea"/>
          <a:cs typeface="+mn-cs"/>
        </a:defRPr>
      </a:lvl3pPr>
      <a:lvl4pPr marL="576072" algn="l" defTabSz="384048" rtl="0" eaLnBrk="1" latinLnBrk="0" hangingPunct="1">
        <a:defRPr sz="800" kern="1200">
          <a:solidFill>
            <a:schemeClr val="tx1"/>
          </a:solidFill>
          <a:latin typeface="+mn-lt"/>
          <a:ea typeface="+mn-ea"/>
          <a:cs typeface="+mn-cs"/>
        </a:defRPr>
      </a:lvl4pPr>
      <a:lvl5pPr marL="768096" algn="l" defTabSz="384048" rtl="0" eaLnBrk="1" latinLnBrk="0" hangingPunct="1">
        <a:defRPr sz="800" kern="1200">
          <a:solidFill>
            <a:schemeClr val="tx1"/>
          </a:solidFill>
          <a:latin typeface="+mn-lt"/>
          <a:ea typeface="+mn-ea"/>
          <a:cs typeface="+mn-cs"/>
        </a:defRPr>
      </a:lvl5pPr>
      <a:lvl6pPr marL="960120" algn="l" defTabSz="384048" rtl="0" eaLnBrk="1" latinLnBrk="0" hangingPunct="1">
        <a:defRPr sz="800" kern="1200">
          <a:solidFill>
            <a:schemeClr val="tx1"/>
          </a:solidFill>
          <a:latin typeface="+mn-lt"/>
          <a:ea typeface="+mn-ea"/>
          <a:cs typeface="+mn-cs"/>
        </a:defRPr>
      </a:lvl6pPr>
      <a:lvl7pPr marL="1152144" algn="l" defTabSz="384048" rtl="0" eaLnBrk="1" latinLnBrk="0" hangingPunct="1">
        <a:defRPr sz="800" kern="1200">
          <a:solidFill>
            <a:schemeClr val="tx1"/>
          </a:solidFill>
          <a:latin typeface="+mn-lt"/>
          <a:ea typeface="+mn-ea"/>
          <a:cs typeface="+mn-cs"/>
        </a:defRPr>
      </a:lvl7pPr>
      <a:lvl8pPr marL="1344168" algn="l" defTabSz="384048" rtl="0" eaLnBrk="1" latinLnBrk="0" hangingPunct="1">
        <a:defRPr sz="800" kern="1200">
          <a:solidFill>
            <a:schemeClr val="tx1"/>
          </a:solidFill>
          <a:latin typeface="+mn-lt"/>
          <a:ea typeface="+mn-ea"/>
          <a:cs typeface="+mn-cs"/>
        </a:defRPr>
      </a:lvl8pPr>
      <a:lvl9pPr marL="1536192" algn="l" defTabSz="384048"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3.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4.png"/><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9.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2.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chart" Target="../charts/chart8.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9.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jpeg"/><Relationship Id="rId10" Type="http://schemas.openxmlformats.org/officeDocument/2006/relationships/image" Target="../media/image11.png"/><Relationship Id="rId4" Type="http://schemas.openxmlformats.org/officeDocument/2006/relationships/image" Target="../media/image2.emf"/><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4.png"/><Relationship Id="rId7"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6.emf"/><Relationship Id="rId4" Type="http://schemas.openxmlformats.org/officeDocument/2006/relationships/image" Target="../media/image2.emf"/><Relationship Id="rId9"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02504FF-3E88-E840-875D-487C407A9624}"/>
              </a:ext>
            </a:extLst>
          </p:cNvPr>
          <p:cNvSpPr/>
          <p:nvPr/>
        </p:nvSpPr>
        <p:spPr bwMode="auto">
          <a:xfrm>
            <a:off x="0" y="5930740"/>
            <a:ext cx="9144000" cy="927260"/>
          </a:xfrm>
          <a:prstGeom prst="rect">
            <a:avLst/>
          </a:prstGeom>
          <a:solidFill>
            <a:srgbClr val="FFFFFF"/>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4" name="TextBox 23">
            <a:extLst>
              <a:ext uri="{FF2B5EF4-FFF2-40B4-BE49-F238E27FC236}">
                <a16:creationId xmlns:a16="http://schemas.microsoft.com/office/drawing/2014/main" xmlns="" id="{80851998-839C-1349-BFDD-DF63E568ABD1}"/>
              </a:ext>
            </a:extLst>
          </p:cNvPr>
          <p:cNvSpPr txBox="1"/>
          <p:nvPr/>
        </p:nvSpPr>
        <p:spPr>
          <a:xfrm>
            <a:off x="4860032" y="1629151"/>
            <a:ext cx="3672408" cy="584775"/>
          </a:xfrm>
          <a:prstGeom prst="rect">
            <a:avLst/>
          </a:prstGeom>
          <a:noFill/>
        </p:spPr>
        <p:txBody>
          <a:bodyPr wrap="square" rtlCol="0">
            <a:spAutoFit/>
          </a:bodyPr>
          <a:lstStyle/>
          <a:p>
            <a:pPr algn="ctr"/>
            <a:r>
              <a:rPr lang="en-ZA" sz="1600" i="1" dirty="0">
                <a:solidFill>
                  <a:schemeClr val="bg1"/>
                </a:solidFill>
                <a:latin typeface="Book Antiqua" panose="02040602050305030304" pitchFamily="18" charset="0"/>
              </a:rPr>
              <a:t>Building on the past to shape the future</a:t>
            </a:r>
          </a:p>
          <a:p>
            <a:pPr algn="ctr"/>
            <a:endParaRPr lang="en-US" sz="1600" i="1" dirty="0">
              <a:solidFill>
                <a:schemeClr val="bg1"/>
              </a:solidFill>
              <a:latin typeface="Book Antiqua" panose="02040602050305030304" pitchFamily="18" charset="0"/>
            </a:endParaRPr>
          </a:p>
        </p:txBody>
      </p:sp>
      <p:pic>
        <p:nvPicPr>
          <p:cNvPr id="4" name="Picture 3" descr="A picture containing text, sky, several&#10;&#10;Description automatically generated">
            <a:extLst>
              <a:ext uri="{FF2B5EF4-FFF2-40B4-BE49-F238E27FC236}">
                <a16:creationId xmlns:a16="http://schemas.microsoft.com/office/drawing/2014/main" xmlns="" id="{F429D4D1-5ACC-4D4E-B702-4987A3925E4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9760"/>
          <a:stretch/>
        </p:blipFill>
        <p:spPr>
          <a:xfrm>
            <a:off x="-1" y="0"/>
            <a:ext cx="9144000" cy="5837925"/>
          </a:xfrm>
          <a:prstGeom prst="rect">
            <a:avLst/>
          </a:prstGeom>
        </p:spPr>
      </p:pic>
      <p:pic>
        <p:nvPicPr>
          <p:cNvPr id="8" name="Picture 7">
            <a:extLst>
              <a:ext uri="{FF2B5EF4-FFF2-40B4-BE49-F238E27FC236}">
                <a16:creationId xmlns:a16="http://schemas.microsoft.com/office/drawing/2014/main" xmlns="" id="{ED7BF830-D899-6C40-AD72-EBE98308A35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4042" r="4582" b="27025"/>
          <a:stretch/>
        </p:blipFill>
        <p:spPr>
          <a:xfrm>
            <a:off x="1" y="5837925"/>
            <a:ext cx="2339752" cy="1020075"/>
          </a:xfrm>
          <a:prstGeom prst="rect">
            <a:avLst/>
          </a:prstGeom>
        </p:spPr>
      </p:pic>
      <p:sp>
        <p:nvSpPr>
          <p:cNvPr id="9" name="Oval 8">
            <a:extLst>
              <a:ext uri="{FF2B5EF4-FFF2-40B4-BE49-F238E27FC236}">
                <a16:creationId xmlns:a16="http://schemas.microsoft.com/office/drawing/2014/main" xmlns="" id="{3BA89E36-6C6C-CE4F-B2CD-4D0C18A508B1}"/>
              </a:ext>
            </a:extLst>
          </p:cNvPr>
          <p:cNvSpPr/>
          <p:nvPr/>
        </p:nvSpPr>
        <p:spPr bwMode="auto">
          <a:xfrm>
            <a:off x="4464474" y="658996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0" name="Slide Number Placeholder 2">
            <a:extLst>
              <a:ext uri="{FF2B5EF4-FFF2-40B4-BE49-F238E27FC236}">
                <a16:creationId xmlns:a16="http://schemas.microsoft.com/office/drawing/2014/main" xmlns="" id="{654E3EE6-B106-5345-86FD-161CFDFEA460}"/>
              </a:ext>
            </a:extLst>
          </p:cNvPr>
          <p:cNvSpPr txBox="1">
            <a:spLocks/>
          </p:cNvSpPr>
          <p:nvPr/>
        </p:nvSpPr>
        <p:spPr bwMode="auto">
          <a:xfrm>
            <a:off x="4479026" y="6611155"/>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fld id="{14E0BBB5-951B-4E65-945D-B238FDA7AEBD}" type="slidenum">
              <a:rPr lang="en-US" altLang="en-US" smtClean="0">
                <a:solidFill>
                  <a:schemeClr val="bg1"/>
                </a:solidFill>
                <a:latin typeface="Calibri" panose="020F0502020204030204" pitchFamily="34" charset="0"/>
              </a:rPr>
              <a:pPr/>
              <a:t>1</a:t>
            </a:fld>
            <a:endParaRPr lang="en-US" altLang="en-US" dirty="0">
              <a:solidFill>
                <a:schemeClr val="bg1"/>
              </a:solidFill>
              <a:latin typeface="Calibri" panose="020F0502020204030204" pitchFamily="34" charset="0"/>
            </a:endParaRPr>
          </a:p>
        </p:txBody>
      </p:sp>
      <p:sp>
        <p:nvSpPr>
          <p:cNvPr id="11" name="Rectangle 10">
            <a:extLst>
              <a:ext uri="{FF2B5EF4-FFF2-40B4-BE49-F238E27FC236}">
                <a16:creationId xmlns:a16="http://schemas.microsoft.com/office/drawing/2014/main" xmlns="" id="{F9EDA87F-BE43-3F4C-BB98-73813783D148}"/>
              </a:ext>
            </a:extLst>
          </p:cNvPr>
          <p:cNvSpPr/>
          <p:nvPr/>
        </p:nvSpPr>
        <p:spPr>
          <a:xfrm>
            <a:off x="251520" y="4525181"/>
            <a:ext cx="3816424" cy="1600438"/>
          </a:xfrm>
          <a:prstGeom prst="rect">
            <a:avLst/>
          </a:prstGeom>
        </p:spPr>
        <p:txBody>
          <a:bodyPr wrap="square">
            <a:spAutoFit/>
          </a:bodyPr>
          <a:lstStyle/>
          <a:p>
            <a:pPr algn="ctr"/>
            <a:r>
              <a:rPr lang="en-ZA" sz="2000" dirty="0">
                <a:solidFill>
                  <a:srgbClr val="0B6AB3"/>
                </a:solidFill>
              </a:rPr>
              <a:t>Presentation to </a:t>
            </a:r>
            <a:r>
              <a:rPr lang="en-US" sz="2000" dirty="0">
                <a:solidFill>
                  <a:srgbClr val="0B6AB3"/>
                </a:solidFill>
              </a:rPr>
              <a:t>the Portfolio Committee on Higher Education, Science and Innovation </a:t>
            </a:r>
            <a:endParaRPr lang="en-ZA" sz="2000" dirty="0">
              <a:solidFill>
                <a:srgbClr val="0B6AB3"/>
              </a:solidFill>
            </a:endParaRPr>
          </a:p>
          <a:p>
            <a:pPr algn="ctr"/>
            <a:endParaRPr lang="en-ZA" sz="1800" dirty="0">
              <a:solidFill>
                <a:srgbClr val="0B6AB3"/>
              </a:solidFill>
            </a:endParaRPr>
          </a:p>
          <a:p>
            <a:pPr algn="ctr"/>
            <a:r>
              <a:rPr lang="en-ZA" sz="2000" dirty="0">
                <a:solidFill>
                  <a:srgbClr val="0B6AB3"/>
                </a:solidFill>
              </a:rPr>
              <a:t>19 November 2021</a:t>
            </a:r>
            <a:endParaRPr lang="en-US" sz="2400" dirty="0">
              <a:solidFill>
                <a:srgbClr val="0B6AB3"/>
              </a:solidFill>
            </a:endParaRPr>
          </a:p>
        </p:txBody>
      </p:sp>
      <p:pic>
        <p:nvPicPr>
          <p:cNvPr id="12" name="Picture 11">
            <a:extLst>
              <a:ext uri="{FF2B5EF4-FFF2-40B4-BE49-F238E27FC236}">
                <a16:creationId xmlns:a16="http://schemas.microsoft.com/office/drawing/2014/main" xmlns="" id="{9BA3E009-676E-DB4E-89C0-CBC9F02E4645}"/>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6948264" y="6042148"/>
            <a:ext cx="1959536" cy="73011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EADB2C2-E29D-9441-B18A-2F04D2C875A6}"/>
              </a:ext>
            </a:extLst>
          </p:cNvPr>
          <p:cNvSpPr/>
          <p:nvPr/>
        </p:nvSpPr>
        <p:spPr bwMode="auto">
          <a:xfrm>
            <a:off x="0" y="188640"/>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9" name="Rectangle 48">
            <a:extLst>
              <a:ext uri="{FF2B5EF4-FFF2-40B4-BE49-F238E27FC236}">
                <a16:creationId xmlns:a16="http://schemas.microsoft.com/office/drawing/2014/main" xmlns="" id="{73D90691-BD0D-CC49-B03B-0E3C3AE7F2FB}"/>
              </a:ext>
            </a:extLst>
          </p:cNvPr>
          <p:cNvSpPr>
            <a:spLocks/>
          </p:cNvSpPr>
          <p:nvPr/>
        </p:nvSpPr>
        <p:spPr bwMode="auto">
          <a:xfrm>
            <a:off x="148125" y="377342"/>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The HSRC’s achievements – 2020/21</a:t>
            </a:r>
          </a:p>
        </p:txBody>
      </p:sp>
      <p:pic>
        <p:nvPicPr>
          <p:cNvPr id="11" name="Picture 10">
            <a:extLst>
              <a:ext uri="{FF2B5EF4-FFF2-40B4-BE49-F238E27FC236}">
                <a16:creationId xmlns:a16="http://schemas.microsoft.com/office/drawing/2014/main" xmlns="" id="{96753B0C-1365-0E40-90E7-1435A106312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12" name="Oval 11">
            <a:extLst>
              <a:ext uri="{FF2B5EF4-FFF2-40B4-BE49-F238E27FC236}">
                <a16:creationId xmlns:a16="http://schemas.microsoft.com/office/drawing/2014/main" xmlns="" id="{35494755-B071-6245-860B-4712D9493528}"/>
              </a:ext>
            </a:extLst>
          </p:cNvPr>
          <p:cNvSpPr/>
          <p:nvPr/>
        </p:nvSpPr>
        <p:spPr bwMode="auto">
          <a:xfrm>
            <a:off x="4572000"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Slide Number Placeholder 2">
            <a:extLst>
              <a:ext uri="{FF2B5EF4-FFF2-40B4-BE49-F238E27FC236}">
                <a16:creationId xmlns:a16="http://schemas.microsoft.com/office/drawing/2014/main" xmlns="" id="{F8E48331-D1DF-E743-BF43-CF194447A7C5}"/>
              </a:ext>
            </a:extLst>
          </p:cNvPr>
          <p:cNvSpPr txBox="1">
            <a:spLocks/>
          </p:cNvSpPr>
          <p:nvPr/>
        </p:nvSpPr>
        <p:spPr bwMode="auto">
          <a:xfrm>
            <a:off x="4619290"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10</a:t>
            </a:fld>
            <a:endParaRPr lang="en-US" altLang="en-US" dirty="0">
              <a:solidFill>
                <a:schemeClr val="bg1"/>
              </a:solidFill>
              <a:latin typeface="Calibri" panose="020F0502020204030204" pitchFamily="34" charset="0"/>
            </a:endParaRPr>
          </a:p>
        </p:txBody>
      </p:sp>
      <p:pic>
        <p:nvPicPr>
          <p:cNvPr id="15" name="Picture 14" descr="Shape, polygon&#10;&#10;Description automatically generated">
            <a:extLst>
              <a:ext uri="{FF2B5EF4-FFF2-40B4-BE49-F238E27FC236}">
                <a16:creationId xmlns:a16="http://schemas.microsoft.com/office/drawing/2014/main" xmlns="" id="{E33491CC-EE8D-1A41-B3E4-2839EFB65332}"/>
              </a:ext>
            </a:extLst>
          </p:cNvPr>
          <p:cNvPicPr>
            <a:picLocks noChangeAspect="1"/>
          </p:cNvPicPr>
          <p:nvPr/>
        </p:nvPicPr>
        <p:blipFill>
          <a:blip r:embed="rId3" cstate="print">
            <a:alphaModFix amt="25000"/>
            <a:extLst>
              <a:ext uri="{28A0092B-C50C-407E-A947-70E740481C1C}">
                <a14:useLocalDpi xmlns:a14="http://schemas.microsoft.com/office/drawing/2010/main" xmlns="" val="0"/>
              </a:ext>
            </a:extLst>
          </a:blip>
          <a:stretch>
            <a:fillRect/>
          </a:stretch>
        </p:blipFill>
        <p:spPr>
          <a:xfrm>
            <a:off x="5607056" y="2364339"/>
            <a:ext cx="3139768" cy="3860939"/>
          </a:xfrm>
          <a:prstGeom prst="rect">
            <a:avLst/>
          </a:prstGeom>
        </p:spPr>
      </p:pic>
      <p:sp>
        <p:nvSpPr>
          <p:cNvPr id="6" name="Rectangle 5">
            <a:extLst>
              <a:ext uri="{FF2B5EF4-FFF2-40B4-BE49-F238E27FC236}">
                <a16:creationId xmlns:a16="http://schemas.microsoft.com/office/drawing/2014/main" xmlns="" id="{0DF15E72-3666-D540-9E24-1D20D25FF1BE}"/>
              </a:ext>
            </a:extLst>
          </p:cNvPr>
          <p:cNvSpPr/>
          <p:nvPr/>
        </p:nvSpPr>
        <p:spPr>
          <a:xfrm>
            <a:off x="148125" y="1444402"/>
            <a:ext cx="8617744" cy="5099858"/>
          </a:xfrm>
          <a:prstGeom prst="rect">
            <a:avLst/>
          </a:prstGeom>
        </p:spPr>
        <p:txBody>
          <a:bodyPr wrap="square">
            <a:spAutoFit/>
          </a:bodyPr>
          <a:lstStyle/>
          <a:p>
            <a:r>
              <a:rPr lang="en-ZA" sz="1200" b="1" dirty="0">
                <a:solidFill>
                  <a:srgbClr val="0B6AB3"/>
                </a:solidFill>
                <a:latin typeface="Calibri Light" panose="020F0302020204030204" pitchFamily="34" charset="0"/>
                <a:cs typeface="Calibri Light" panose="020F0302020204030204" pitchFamily="34" charset="0"/>
              </a:rPr>
              <a:t>Surveys to understand attitudes, perceptions and behaviours in relation to COVID-19</a:t>
            </a:r>
          </a:p>
          <a:p>
            <a:endParaRPr lang="en-ZA" sz="1200" b="1" dirty="0">
              <a:solidFill>
                <a:srgbClr val="0B6AB3"/>
              </a:solidFill>
              <a:latin typeface="Calibri Light" panose="020F0302020204030204" pitchFamily="34" charset="0"/>
              <a:cs typeface="Calibri Light" panose="020F0302020204030204" pitchFamily="34" charset="0"/>
            </a:endParaRPr>
          </a:p>
          <a:p>
            <a:pPr algn="just"/>
            <a:r>
              <a:rPr lang="en-ZA" sz="1200" dirty="0">
                <a:solidFill>
                  <a:schemeClr val="tx1"/>
                </a:solidFill>
                <a:latin typeface="Calibri Light" panose="020F0302020204030204" pitchFamily="34" charset="0"/>
                <a:cs typeface="Calibri Light" panose="020F0302020204030204" pitchFamily="34" charset="0"/>
              </a:rPr>
              <a:t>The HSRC conducted a number of surveys aimed at </a:t>
            </a:r>
            <a:r>
              <a:rPr lang="en-ZA" sz="1200" dirty="0">
                <a:solidFill>
                  <a:srgbClr val="0B6AB3"/>
                </a:solidFill>
                <a:latin typeface="Calibri Light" panose="020F0302020204030204" pitchFamily="34" charset="0"/>
                <a:cs typeface="Calibri Light" panose="020F0302020204030204" pitchFamily="34" charset="0"/>
              </a:rPr>
              <a:t>informing government plannin</a:t>
            </a:r>
            <a:r>
              <a:rPr lang="en-ZA" sz="1200" dirty="0">
                <a:solidFill>
                  <a:schemeClr val="tx1"/>
                </a:solidFill>
                <a:latin typeface="Calibri Light" panose="020F0302020204030204" pitchFamily="34" charset="0"/>
                <a:cs typeface="Calibri Light" panose="020F0302020204030204" pitchFamily="34" charset="0"/>
              </a:rPr>
              <a:t>g and messaging for coordinated and effective COVID-19 responses. The nature of the pandemic and the COVID-19 safety protocols necessitated an agility and innovation in how the HSRC conducted its research. Much of the work conducted by the HSRC took place using online platforms, primarily the </a:t>
            </a:r>
            <a:r>
              <a:rPr lang="en-ZA" sz="1200" dirty="0" err="1">
                <a:solidFill>
                  <a:schemeClr val="tx1"/>
                </a:solidFill>
                <a:latin typeface="Calibri Light" panose="020F0302020204030204" pitchFamily="34" charset="0"/>
                <a:cs typeface="Calibri Light" panose="020F0302020204030204" pitchFamily="34" charset="0"/>
              </a:rPr>
              <a:t>biNu</a:t>
            </a:r>
            <a:r>
              <a:rPr lang="en-ZA" sz="1200" dirty="0">
                <a:solidFill>
                  <a:schemeClr val="tx1"/>
                </a:solidFill>
                <a:latin typeface="Calibri Light" panose="020F0302020204030204" pitchFamily="34" charset="0"/>
                <a:cs typeface="Calibri Light" panose="020F0302020204030204" pitchFamily="34" charset="0"/>
              </a:rPr>
              <a:t> Moya messaging platform which is also data free. This helped the HSRC to reach its intended audiences in a more targeted way.</a:t>
            </a:r>
          </a:p>
          <a:p>
            <a:pPr algn="just"/>
            <a:endParaRPr lang="en-ZA" sz="1200" dirty="0">
              <a:solidFill>
                <a:schemeClr val="tx1"/>
              </a:solidFill>
              <a:latin typeface="Calibri Light" panose="020F0302020204030204" pitchFamily="34" charset="0"/>
              <a:cs typeface="Calibri Light" panose="020F0302020204030204" pitchFamily="34" charset="0"/>
            </a:endParaRP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The Lockdown Survey conducted by the HSRC</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The UJ/HSRC COVID-19 Democracy Survey</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HSRC and UKZN’s School of Medicine release results of Health Workers Survey</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National COVID-19 Antibody Survey </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Key contributions to work led by the National Education Collaboration Trust </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The impact of COVID-19 on R&amp;D and innovation in South African businesses</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Death without Dignity? COVID and custom in rural South Africa</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Home delivery and monitoring of ART during COVID-19</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Schooling and post-schooling during the COVID-19 pandemic in South Africa</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Contributing to the quest for equitable education in South Africa</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Presidential Youth Employment Intervention Project</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The SA National Survey on Health, Life </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Experiences and Family Relations</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State of the Nation Volume 2021: Ethics, Politics, Inequality: New directions</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National Survey on Persons with </a:t>
            </a:r>
          </a:p>
          <a:p>
            <a:pPr marL="285750" indent="-285750" algn="just">
              <a:lnSpc>
                <a:spcPct val="120000"/>
              </a:lnSpc>
              <a:buClr>
                <a:srgbClr val="076EB8"/>
              </a:buClr>
              <a:buFont typeface="Arial" panose="020B0604020202020204" pitchFamily="34" charset="0"/>
              <a:buChar char="•"/>
            </a:pPr>
            <a:r>
              <a:rPr lang="en-ZA" sz="1200" kern="0" dirty="0">
                <a:latin typeface="Calibri Light" panose="020F0302020204030204" pitchFamily="34" charset="0"/>
                <a:cs typeface="Calibri Light" panose="020F0302020204030204" pitchFamily="34" charset="0"/>
              </a:rPr>
              <a:t>Disabilities in COVID Times</a:t>
            </a:r>
          </a:p>
          <a:p>
            <a:pPr algn="just"/>
            <a:endParaRPr lang="en-ZA" sz="1100" dirty="0">
              <a:solidFill>
                <a:schemeClr val="tx1"/>
              </a:solidFill>
              <a:latin typeface="Calibri Light" panose="020F03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xmlns="" id="{1FC905E7-1072-9647-8D36-0D9AE6AEB8BE}"/>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40860218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4"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5"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6"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7"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8"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16419" name="Group 35"/>
          <p:cNvGrpSpPr>
            <a:grpSpLocks/>
          </p:cNvGrpSpPr>
          <p:nvPr/>
        </p:nvGrpSpPr>
        <p:grpSpPr bwMode="auto">
          <a:xfrm>
            <a:off x="3462933" y="2867025"/>
            <a:ext cx="12501" cy="50800"/>
            <a:chOff x="0" y="0"/>
            <a:chExt cx="33795" cy="100575"/>
          </a:xfrm>
        </p:grpSpPr>
        <p:sp>
          <p:nvSpPr>
            <p:cNvPr id="16420"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16421"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sp>
        <p:nvSpPr>
          <p:cNvPr id="16" name="Text Placeholder 7">
            <a:extLst>
              <a:ext uri="{FF2B5EF4-FFF2-40B4-BE49-F238E27FC236}">
                <a16:creationId xmlns:a16="http://schemas.microsoft.com/office/drawing/2014/main" xmlns="" id="{D810A104-28ED-4687-8E3B-FE6D1D5C442A}"/>
              </a:ext>
            </a:extLst>
          </p:cNvPr>
          <p:cNvSpPr txBox="1">
            <a:spLocks/>
          </p:cNvSpPr>
          <p:nvPr/>
        </p:nvSpPr>
        <p:spPr bwMode="auto">
          <a:xfrm>
            <a:off x="177109" y="1661370"/>
            <a:ext cx="8507611" cy="4359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rmAutofit/>
          </a:bodyPr>
          <a:lstStyle>
            <a:lvl1pPr algn="l" defTabSz="492062" rtl="0" fontAlgn="base" hangingPunct="0">
              <a:spcBef>
                <a:spcPct val="0"/>
              </a:spcBef>
              <a:spcAft>
                <a:spcPct val="0"/>
              </a:spcAft>
              <a:defRPr sz="900">
                <a:solidFill>
                  <a:srgbClr val="000000"/>
                </a:solidFill>
                <a:latin typeface="+mn-lt"/>
                <a:ea typeface="+mn-ea"/>
                <a:cs typeface="+mn-cs"/>
                <a:sym typeface="Calibri" pitchFamily="34" charset="0"/>
              </a:defRPr>
            </a:lvl1pPr>
            <a:lvl2pPr indent="192024" algn="l" defTabSz="492062" rtl="0" fontAlgn="base" hangingPunct="0">
              <a:spcBef>
                <a:spcPct val="0"/>
              </a:spcBef>
              <a:spcAft>
                <a:spcPct val="0"/>
              </a:spcAft>
              <a:defRPr sz="900">
                <a:solidFill>
                  <a:srgbClr val="000000"/>
                </a:solidFill>
                <a:latin typeface="+mn-lt"/>
                <a:cs typeface="+mn-cs"/>
                <a:sym typeface="Calibri" pitchFamily="34" charset="0"/>
              </a:defRPr>
            </a:lvl2pPr>
            <a:lvl3pPr indent="384048" algn="l" defTabSz="492062" rtl="0" fontAlgn="base" hangingPunct="0">
              <a:spcBef>
                <a:spcPct val="0"/>
              </a:spcBef>
              <a:spcAft>
                <a:spcPct val="0"/>
              </a:spcAft>
              <a:defRPr sz="900">
                <a:solidFill>
                  <a:srgbClr val="000000"/>
                </a:solidFill>
                <a:latin typeface="+mn-lt"/>
                <a:cs typeface="+mn-cs"/>
                <a:sym typeface="Calibri" pitchFamily="34" charset="0"/>
              </a:defRPr>
            </a:lvl3pPr>
            <a:lvl4pPr indent="576072" algn="l" defTabSz="492062" rtl="0" fontAlgn="base" hangingPunct="0">
              <a:spcBef>
                <a:spcPct val="0"/>
              </a:spcBef>
              <a:spcAft>
                <a:spcPct val="0"/>
              </a:spcAft>
              <a:defRPr sz="900">
                <a:solidFill>
                  <a:srgbClr val="000000"/>
                </a:solidFill>
                <a:latin typeface="+mn-lt"/>
                <a:cs typeface="+mn-cs"/>
                <a:sym typeface="Calibri" pitchFamily="34" charset="0"/>
              </a:defRPr>
            </a:lvl4pPr>
            <a:lvl5pPr indent="768096" algn="l" defTabSz="492062" rtl="0" fontAlgn="base" hangingPunct="0">
              <a:spcBef>
                <a:spcPct val="0"/>
              </a:spcBef>
              <a:spcAft>
                <a:spcPct val="0"/>
              </a:spcAft>
              <a:defRPr sz="900">
                <a:solidFill>
                  <a:srgbClr val="000000"/>
                </a:solidFill>
                <a:latin typeface="+mn-lt"/>
                <a:cs typeface="+mn-cs"/>
                <a:sym typeface="Calibri" pitchFamily="34" charset="0"/>
              </a:defRPr>
            </a:lvl5pPr>
            <a:lvl6pPr marL="192024" indent="768096" algn="l" defTabSz="492062" rtl="0" fontAlgn="base" hangingPunct="0">
              <a:spcBef>
                <a:spcPct val="0"/>
              </a:spcBef>
              <a:spcAft>
                <a:spcPct val="0"/>
              </a:spcAft>
              <a:defRPr sz="900">
                <a:solidFill>
                  <a:srgbClr val="000000"/>
                </a:solidFill>
                <a:latin typeface="+mn-lt"/>
                <a:cs typeface="+mn-cs"/>
                <a:sym typeface="Calibri" pitchFamily="34" charset="0"/>
              </a:defRPr>
            </a:lvl6pPr>
            <a:lvl7pPr marL="384048" indent="768096" algn="l" defTabSz="492062" rtl="0" fontAlgn="base" hangingPunct="0">
              <a:spcBef>
                <a:spcPct val="0"/>
              </a:spcBef>
              <a:spcAft>
                <a:spcPct val="0"/>
              </a:spcAft>
              <a:defRPr sz="900">
                <a:solidFill>
                  <a:srgbClr val="000000"/>
                </a:solidFill>
                <a:latin typeface="+mn-lt"/>
                <a:cs typeface="+mn-cs"/>
                <a:sym typeface="Calibri" pitchFamily="34" charset="0"/>
              </a:defRPr>
            </a:lvl7pPr>
            <a:lvl8pPr marL="576072" indent="768096" algn="l" defTabSz="492062" rtl="0" fontAlgn="base" hangingPunct="0">
              <a:spcBef>
                <a:spcPct val="0"/>
              </a:spcBef>
              <a:spcAft>
                <a:spcPct val="0"/>
              </a:spcAft>
              <a:defRPr sz="900">
                <a:solidFill>
                  <a:srgbClr val="000000"/>
                </a:solidFill>
                <a:latin typeface="+mn-lt"/>
                <a:cs typeface="+mn-cs"/>
                <a:sym typeface="Calibri" pitchFamily="34" charset="0"/>
              </a:defRPr>
            </a:lvl8pPr>
            <a:lvl9pPr marL="768096" indent="768096" algn="l" defTabSz="492062" rtl="0" fontAlgn="base" hangingPunct="0">
              <a:spcBef>
                <a:spcPct val="0"/>
              </a:spcBef>
              <a:spcAft>
                <a:spcPct val="0"/>
              </a:spcAft>
              <a:defRPr sz="900">
                <a:solidFill>
                  <a:srgbClr val="000000"/>
                </a:solidFill>
                <a:latin typeface="+mn-lt"/>
                <a:cs typeface="+mn-cs"/>
                <a:sym typeface="Calibri" pitchFamily="34" charset="0"/>
              </a:defRPr>
            </a:lvl9pPr>
          </a:lstStyle>
          <a:p>
            <a:pPr algn="just">
              <a:lnSpc>
                <a:spcPct val="120000"/>
              </a:lnSpc>
              <a:buClr>
                <a:srgbClr val="076EB8"/>
              </a:buClr>
            </a:pPr>
            <a:r>
              <a:rPr lang="en-ZA" sz="1400" b="1" kern="0" dirty="0" err="1">
                <a:solidFill>
                  <a:srgbClr val="076EB8"/>
                </a:solidFill>
                <a:latin typeface="Calibri Light" panose="020F0302020204030204" pitchFamily="34" charset="0"/>
                <a:cs typeface="Calibri Light" panose="020F0302020204030204" pitchFamily="34" charset="0"/>
              </a:rPr>
              <a:t>LeaPPT+S</a:t>
            </a:r>
            <a:r>
              <a:rPr lang="en-ZA" sz="1400" b="1" kern="0" dirty="0">
                <a:solidFill>
                  <a:srgbClr val="076EB8"/>
                </a:solidFill>
                <a:latin typeface="Calibri Light" panose="020F0302020204030204" pitchFamily="34" charset="0"/>
                <a:cs typeface="Calibri Light" panose="020F0302020204030204" pitchFamily="34" charset="0"/>
              </a:rPr>
              <a:t> per research output type</a:t>
            </a:r>
          </a:p>
          <a:p>
            <a:pPr algn="just">
              <a:lnSpc>
                <a:spcPct val="120000"/>
              </a:lnSpc>
              <a:buClr>
                <a:srgbClr val="076EB8"/>
              </a:buClr>
            </a:pPr>
            <a:r>
              <a:rPr lang="en-ZA" sz="1400" kern="0" dirty="0">
                <a:latin typeface="Calibri Light" panose="020F0302020204030204" pitchFamily="34" charset="0"/>
                <a:cs typeface="Calibri Light" panose="020F0302020204030204" pitchFamily="34" charset="0"/>
              </a:rPr>
              <a:t>Most (</a:t>
            </a:r>
            <a:r>
              <a:rPr lang="en-ZA" sz="1400" b="1" kern="0" dirty="0">
                <a:solidFill>
                  <a:srgbClr val="076EB8"/>
                </a:solidFill>
                <a:latin typeface="Calibri Light" panose="020F0302020204030204" pitchFamily="34" charset="0"/>
                <a:cs typeface="Calibri Light" panose="020F0302020204030204" pitchFamily="34" charset="0"/>
              </a:rPr>
              <a:t>54%) </a:t>
            </a:r>
            <a:r>
              <a:rPr lang="en-ZA" sz="1400" kern="0" dirty="0">
                <a:latin typeface="Calibri Light" panose="020F0302020204030204" pitchFamily="34" charset="0"/>
                <a:cs typeface="Calibri Light" panose="020F0302020204030204" pitchFamily="34" charset="0"/>
              </a:rPr>
              <a:t>of the research outputs produced in 2020/21 were journal articles, of which </a:t>
            </a:r>
            <a:r>
              <a:rPr lang="en-ZA" sz="1400" b="1" kern="0" dirty="0">
                <a:solidFill>
                  <a:srgbClr val="076EB8"/>
                </a:solidFill>
                <a:latin typeface="Calibri Light" panose="020F0302020204030204" pitchFamily="34" charset="0"/>
                <a:cs typeface="Calibri Light" panose="020F0302020204030204" pitchFamily="34" charset="0"/>
              </a:rPr>
              <a:t>69% </a:t>
            </a:r>
            <a:r>
              <a:rPr lang="en-ZA" sz="1400" kern="0" dirty="0">
                <a:latin typeface="Calibri Light" panose="020F0302020204030204" pitchFamily="34" charset="0"/>
                <a:cs typeface="Calibri Light" panose="020F0302020204030204" pitchFamily="34" charset="0"/>
              </a:rPr>
              <a:t>were DHET accredited or peer-reviewed and </a:t>
            </a:r>
            <a:r>
              <a:rPr lang="en-ZA" sz="1400" b="1" kern="0" dirty="0">
                <a:solidFill>
                  <a:srgbClr val="076EB8"/>
                </a:solidFill>
                <a:latin typeface="Calibri Light" panose="020F0302020204030204" pitchFamily="34" charset="0"/>
                <a:cs typeface="Calibri Light" panose="020F0302020204030204" pitchFamily="34" charset="0"/>
              </a:rPr>
              <a:t>31% </a:t>
            </a:r>
            <a:r>
              <a:rPr lang="en-ZA" sz="1400" kern="0" dirty="0">
                <a:latin typeface="Calibri Light" panose="020F0302020204030204" pitchFamily="34" charset="0"/>
                <a:cs typeface="Calibri Light" panose="020F0302020204030204" pitchFamily="34" charset="0"/>
              </a:rPr>
              <a:t>non-peer-reviewed. The journal articles were closely followed by chapters (</a:t>
            </a:r>
            <a:r>
              <a:rPr lang="en-ZA" sz="1400" b="1" kern="0" dirty="0">
                <a:solidFill>
                  <a:srgbClr val="076EB8"/>
                </a:solidFill>
                <a:latin typeface="Calibri Light" panose="020F0302020204030204" pitchFamily="34" charset="0"/>
                <a:cs typeface="Calibri Light" panose="020F0302020204030204" pitchFamily="34" charset="0"/>
              </a:rPr>
              <a:t>29%) </a:t>
            </a:r>
            <a:r>
              <a:rPr lang="en-ZA" sz="1400" kern="0" dirty="0">
                <a:latin typeface="Calibri Light" panose="020F0302020204030204" pitchFamily="34" charset="0"/>
                <a:cs typeface="Calibri Light" panose="020F0302020204030204" pitchFamily="34" charset="0"/>
              </a:rPr>
              <a:t>published in scholarly peer-reviewed books.</a:t>
            </a:r>
          </a:p>
          <a:p>
            <a:pPr algn="just">
              <a:lnSpc>
                <a:spcPct val="120000"/>
              </a:lnSpc>
              <a:buClr>
                <a:srgbClr val="076EB8"/>
              </a:buClr>
            </a:pPr>
            <a:endParaRPr lang="en-ZA" sz="1200" kern="0" dirty="0">
              <a:latin typeface="Calibri Light" panose="020F0302020204030204" pitchFamily="34" charset="0"/>
              <a:cs typeface="Calibri Light" panose="020F0302020204030204" pitchFamily="34" charset="0"/>
            </a:endParaRPr>
          </a:p>
        </p:txBody>
      </p:sp>
      <p:pic>
        <p:nvPicPr>
          <p:cNvPr id="19" name="Picture 18">
            <a:extLst>
              <a:ext uri="{FF2B5EF4-FFF2-40B4-BE49-F238E27FC236}">
                <a16:creationId xmlns:a16="http://schemas.microsoft.com/office/drawing/2014/main" xmlns="" id="{CEF5EEE8-053C-3241-8022-555DA2A5F0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0" name="Oval 19">
            <a:extLst>
              <a:ext uri="{FF2B5EF4-FFF2-40B4-BE49-F238E27FC236}">
                <a16:creationId xmlns:a16="http://schemas.microsoft.com/office/drawing/2014/main" xmlns="" id="{9EAEEAF2-A3EB-2645-A08E-49DFFFF3A593}"/>
              </a:ext>
            </a:extLst>
          </p:cNvPr>
          <p:cNvSpPr/>
          <p:nvPr/>
        </p:nvSpPr>
        <p:spPr bwMode="auto">
          <a:xfrm>
            <a:off x="4427984"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2" name="Slide Number Placeholder 2">
            <a:extLst>
              <a:ext uri="{FF2B5EF4-FFF2-40B4-BE49-F238E27FC236}">
                <a16:creationId xmlns:a16="http://schemas.microsoft.com/office/drawing/2014/main" xmlns="" id="{9C9210BF-2B34-824F-98D9-4E17B1F1854E}"/>
              </a:ext>
            </a:extLst>
          </p:cNvPr>
          <p:cNvSpPr txBox="1">
            <a:spLocks/>
          </p:cNvSpPr>
          <p:nvPr/>
        </p:nvSpPr>
        <p:spPr bwMode="auto">
          <a:xfrm>
            <a:off x="4475274"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11</a:t>
            </a:fld>
            <a:endParaRPr lang="en-US" altLang="en-US" dirty="0">
              <a:solidFill>
                <a:schemeClr val="bg1"/>
              </a:solidFill>
              <a:latin typeface="Calibri" panose="020F0502020204030204" pitchFamily="34" charset="0"/>
            </a:endParaRPr>
          </a:p>
        </p:txBody>
      </p:sp>
      <p:sp>
        <p:nvSpPr>
          <p:cNvPr id="25" name="Rectangle 24">
            <a:extLst>
              <a:ext uri="{FF2B5EF4-FFF2-40B4-BE49-F238E27FC236}">
                <a16:creationId xmlns:a16="http://schemas.microsoft.com/office/drawing/2014/main" xmlns="" id="{315826FA-1D35-0A46-9375-4E60890F0C3E}"/>
              </a:ext>
            </a:extLst>
          </p:cNvPr>
          <p:cNvSpPr/>
          <p:nvPr/>
        </p:nvSpPr>
        <p:spPr bwMode="auto">
          <a:xfrm>
            <a:off x="0" y="404664"/>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7" name="Rectangle 26">
            <a:extLst>
              <a:ext uri="{FF2B5EF4-FFF2-40B4-BE49-F238E27FC236}">
                <a16:creationId xmlns:a16="http://schemas.microsoft.com/office/drawing/2014/main" xmlns="" id="{1E6F30AD-E8BB-B947-9340-FC9048A3A552}"/>
              </a:ext>
            </a:extLst>
          </p:cNvPr>
          <p:cNvSpPr/>
          <p:nvPr/>
        </p:nvSpPr>
        <p:spPr>
          <a:xfrm>
            <a:off x="108003" y="1104999"/>
            <a:ext cx="8608574" cy="400110"/>
          </a:xfrm>
          <a:prstGeom prst="rect">
            <a:avLst/>
          </a:prstGeom>
        </p:spPr>
        <p:txBody>
          <a:bodyPr wrap="square">
            <a:spAutoFit/>
          </a:bodyPr>
          <a:lstStyle/>
          <a:p>
            <a:r>
              <a:rPr lang="en-US" sz="2000" b="1" dirty="0">
                <a:solidFill>
                  <a:srgbClr val="B6A687"/>
                </a:solidFill>
                <a:latin typeface="Calibri Light" panose="020F0302020204030204" pitchFamily="34" charset="0"/>
                <a:cs typeface="Calibri Light" panose="020F0302020204030204" pitchFamily="34" charset="0"/>
              </a:rPr>
              <a:t>RESEARCH OUTPUTS PRODUCED</a:t>
            </a:r>
          </a:p>
        </p:txBody>
      </p:sp>
      <p:pic>
        <p:nvPicPr>
          <p:cNvPr id="6" name="Picture 5">
            <a:extLst>
              <a:ext uri="{FF2B5EF4-FFF2-40B4-BE49-F238E27FC236}">
                <a16:creationId xmlns:a16="http://schemas.microsoft.com/office/drawing/2014/main" xmlns="" id="{24F26FC3-EB1B-DF49-B1E0-1D6305441DB1}"/>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77109" y="2713369"/>
            <a:ext cx="8507611" cy="3439930"/>
          </a:xfrm>
          <a:prstGeom prst="rect">
            <a:avLst/>
          </a:prstGeom>
        </p:spPr>
      </p:pic>
      <p:sp>
        <p:nvSpPr>
          <p:cNvPr id="21" name="Rectangle 48">
            <a:extLst>
              <a:ext uri="{FF2B5EF4-FFF2-40B4-BE49-F238E27FC236}">
                <a16:creationId xmlns:a16="http://schemas.microsoft.com/office/drawing/2014/main" xmlns="" id="{73491D66-DE2F-5F4C-8071-2DDE439DC5FD}"/>
              </a:ext>
            </a:extLst>
          </p:cNvPr>
          <p:cNvSpPr>
            <a:spLocks/>
          </p:cNvSpPr>
          <p:nvPr/>
        </p:nvSpPr>
        <p:spPr bwMode="auto">
          <a:xfrm>
            <a:off x="156389" y="464711"/>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The HSRC’s achievements – 2020/21</a:t>
            </a:r>
          </a:p>
        </p:txBody>
      </p:sp>
      <p:pic>
        <p:nvPicPr>
          <p:cNvPr id="23" name="Picture 22">
            <a:extLst>
              <a:ext uri="{FF2B5EF4-FFF2-40B4-BE49-F238E27FC236}">
                <a16:creationId xmlns:a16="http://schemas.microsoft.com/office/drawing/2014/main" xmlns="" id="{505E20A4-36A9-0342-812C-34DF8BC8C353}"/>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29430492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4"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5"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6"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7"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8"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16419" name="Group 35"/>
          <p:cNvGrpSpPr>
            <a:grpSpLocks/>
          </p:cNvGrpSpPr>
          <p:nvPr/>
        </p:nvGrpSpPr>
        <p:grpSpPr bwMode="auto">
          <a:xfrm>
            <a:off x="3462933" y="2867025"/>
            <a:ext cx="12501" cy="50800"/>
            <a:chOff x="0" y="0"/>
            <a:chExt cx="33795" cy="100575"/>
          </a:xfrm>
        </p:grpSpPr>
        <p:sp>
          <p:nvSpPr>
            <p:cNvPr id="16420"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16421"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pic>
        <p:nvPicPr>
          <p:cNvPr id="19" name="Picture 18">
            <a:extLst>
              <a:ext uri="{FF2B5EF4-FFF2-40B4-BE49-F238E27FC236}">
                <a16:creationId xmlns:a16="http://schemas.microsoft.com/office/drawing/2014/main" xmlns="" id="{CEF5EEE8-053C-3241-8022-555DA2A5F0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0" name="Oval 19">
            <a:extLst>
              <a:ext uri="{FF2B5EF4-FFF2-40B4-BE49-F238E27FC236}">
                <a16:creationId xmlns:a16="http://schemas.microsoft.com/office/drawing/2014/main" xmlns="" id="{9EAEEAF2-A3EB-2645-A08E-49DFFFF3A593}"/>
              </a:ext>
            </a:extLst>
          </p:cNvPr>
          <p:cNvSpPr/>
          <p:nvPr/>
        </p:nvSpPr>
        <p:spPr bwMode="auto">
          <a:xfrm>
            <a:off x="4499992"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2" name="Slide Number Placeholder 2">
            <a:extLst>
              <a:ext uri="{FF2B5EF4-FFF2-40B4-BE49-F238E27FC236}">
                <a16:creationId xmlns:a16="http://schemas.microsoft.com/office/drawing/2014/main" xmlns="" id="{9C9210BF-2B34-824F-98D9-4E17B1F1854E}"/>
              </a:ext>
            </a:extLst>
          </p:cNvPr>
          <p:cNvSpPr txBox="1">
            <a:spLocks/>
          </p:cNvSpPr>
          <p:nvPr/>
        </p:nvSpPr>
        <p:spPr bwMode="auto">
          <a:xfrm>
            <a:off x="4547282"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12</a:t>
            </a:fld>
            <a:endParaRPr lang="en-US" altLang="en-US" dirty="0">
              <a:solidFill>
                <a:schemeClr val="bg1"/>
              </a:solidFill>
              <a:latin typeface="Calibri" panose="020F0502020204030204" pitchFamily="34" charset="0"/>
            </a:endParaRPr>
          </a:p>
        </p:txBody>
      </p:sp>
      <p:sp>
        <p:nvSpPr>
          <p:cNvPr id="25" name="Rectangle 24">
            <a:extLst>
              <a:ext uri="{FF2B5EF4-FFF2-40B4-BE49-F238E27FC236}">
                <a16:creationId xmlns:a16="http://schemas.microsoft.com/office/drawing/2014/main" xmlns="" id="{315826FA-1D35-0A46-9375-4E60890F0C3E}"/>
              </a:ext>
            </a:extLst>
          </p:cNvPr>
          <p:cNvSpPr/>
          <p:nvPr/>
        </p:nvSpPr>
        <p:spPr bwMode="auto">
          <a:xfrm>
            <a:off x="0" y="404664"/>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7" name="Rectangle 26">
            <a:extLst>
              <a:ext uri="{FF2B5EF4-FFF2-40B4-BE49-F238E27FC236}">
                <a16:creationId xmlns:a16="http://schemas.microsoft.com/office/drawing/2014/main" xmlns="" id="{1E6F30AD-E8BB-B947-9340-FC9048A3A552}"/>
              </a:ext>
            </a:extLst>
          </p:cNvPr>
          <p:cNvSpPr/>
          <p:nvPr/>
        </p:nvSpPr>
        <p:spPr>
          <a:xfrm>
            <a:off x="108003" y="1104999"/>
            <a:ext cx="8608574" cy="400110"/>
          </a:xfrm>
          <a:prstGeom prst="rect">
            <a:avLst/>
          </a:prstGeom>
        </p:spPr>
        <p:txBody>
          <a:bodyPr wrap="square">
            <a:spAutoFit/>
          </a:bodyPr>
          <a:lstStyle/>
          <a:p>
            <a:r>
              <a:rPr lang="en-US" sz="2000" b="1" dirty="0">
                <a:solidFill>
                  <a:srgbClr val="B6A687"/>
                </a:solidFill>
                <a:latin typeface="Calibri Light" panose="020F0302020204030204" pitchFamily="34" charset="0"/>
                <a:cs typeface="Calibri Light" panose="020F0302020204030204" pitchFamily="34" charset="0"/>
              </a:rPr>
              <a:t>RESEARCH OUTPUTS PRODUCED</a:t>
            </a:r>
          </a:p>
        </p:txBody>
      </p:sp>
      <p:pic>
        <p:nvPicPr>
          <p:cNvPr id="3" name="Picture 2" descr="Map&#10;&#10;Description automatically generated">
            <a:extLst>
              <a:ext uri="{FF2B5EF4-FFF2-40B4-BE49-F238E27FC236}">
                <a16:creationId xmlns:a16="http://schemas.microsoft.com/office/drawing/2014/main" xmlns="" id="{F4BA4789-74D1-DE48-B587-3D1A4EC0B18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51510" y="1843409"/>
            <a:ext cx="6529203" cy="3704206"/>
          </a:xfrm>
          <a:prstGeom prst="rect">
            <a:avLst/>
          </a:prstGeom>
        </p:spPr>
      </p:pic>
      <p:sp>
        <p:nvSpPr>
          <p:cNvPr id="16" name="Text Placeholder 7">
            <a:extLst>
              <a:ext uri="{FF2B5EF4-FFF2-40B4-BE49-F238E27FC236}">
                <a16:creationId xmlns:a16="http://schemas.microsoft.com/office/drawing/2014/main" xmlns="" id="{D810A104-28ED-4687-8E3B-FE6D1D5C442A}"/>
              </a:ext>
            </a:extLst>
          </p:cNvPr>
          <p:cNvSpPr txBox="1">
            <a:spLocks/>
          </p:cNvSpPr>
          <p:nvPr/>
        </p:nvSpPr>
        <p:spPr bwMode="auto">
          <a:xfrm>
            <a:off x="154069" y="1580646"/>
            <a:ext cx="2449902" cy="41723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rmAutofit/>
          </a:bodyPr>
          <a:lstStyle>
            <a:lvl1pPr algn="l" defTabSz="492062" rtl="0" fontAlgn="base" hangingPunct="0">
              <a:spcBef>
                <a:spcPct val="0"/>
              </a:spcBef>
              <a:spcAft>
                <a:spcPct val="0"/>
              </a:spcAft>
              <a:defRPr sz="900">
                <a:solidFill>
                  <a:srgbClr val="000000"/>
                </a:solidFill>
                <a:latin typeface="+mn-lt"/>
                <a:ea typeface="+mn-ea"/>
                <a:cs typeface="+mn-cs"/>
                <a:sym typeface="Calibri" pitchFamily="34" charset="0"/>
              </a:defRPr>
            </a:lvl1pPr>
            <a:lvl2pPr indent="192024" algn="l" defTabSz="492062" rtl="0" fontAlgn="base" hangingPunct="0">
              <a:spcBef>
                <a:spcPct val="0"/>
              </a:spcBef>
              <a:spcAft>
                <a:spcPct val="0"/>
              </a:spcAft>
              <a:defRPr sz="900">
                <a:solidFill>
                  <a:srgbClr val="000000"/>
                </a:solidFill>
                <a:latin typeface="+mn-lt"/>
                <a:cs typeface="+mn-cs"/>
                <a:sym typeface="Calibri" pitchFamily="34" charset="0"/>
              </a:defRPr>
            </a:lvl2pPr>
            <a:lvl3pPr indent="384048" algn="l" defTabSz="492062" rtl="0" fontAlgn="base" hangingPunct="0">
              <a:spcBef>
                <a:spcPct val="0"/>
              </a:spcBef>
              <a:spcAft>
                <a:spcPct val="0"/>
              </a:spcAft>
              <a:defRPr sz="900">
                <a:solidFill>
                  <a:srgbClr val="000000"/>
                </a:solidFill>
                <a:latin typeface="+mn-lt"/>
                <a:cs typeface="+mn-cs"/>
                <a:sym typeface="Calibri" pitchFamily="34" charset="0"/>
              </a:defRPr>
            </a:lvl3pPr>
            <a:lvl4pPr indent="576072" algn="l" defTabSz="492062" rtl="0" fontAlgn="base" hangingPunct="0">
              <a:spcBef>
                <a:spcPct val="0"/>
              </a:spcBef>
              <a:spcAft>
                <a:spcPct val="0"/>
              </a:spcAft>
              <a:defRPr sz="900">
                <a:solidFill>
                  <a:srgbClr val="000000"/>
                </a:solidFill>
                <a:latin typeface="+mn-lt"/>
                <a:cs typeface="+mn-cs"/>
                <a:sym typeface="Calibri" pitchFamily="34" charset="0"/>
              </a:defRPr>
            </a:lvl4pPr>
            <a:lvl5pPr indent="768096" algn="l" defTabSz="492062" rtl="0" fontAlgn="base" hangingPunct="0">
              <a:spcBef>
                <a:spcPct val="0"/>
              </a:spcBef>
              <a:spcAft>
                <a:spcPct val="0"/>
              </a:spcAft>
              <a:defRPr sz="900">
                <a:solidFill>
                  <a:srgbClr val="000000"/>
                </a:solidFill>
                <a:latin typeface="+mn-lt"/>
                <a:cs typeface="+mn-cs"/>
                <a:sym typeface="Calibri" pitchFamily="34" charset="0"/>
              </a:defRPr>
            </a:lvl5pPr>
            <a:lvl6pPr marL="192024" indent="768096" algn="l" defTabSz="492062" rtl="0" fontAlgn="base" hangingPunct="0">
              <a:spcBef>
                <a:spcPct val="0"/>
              </a:spcBef>
              <a:spcAft>
                <a:spcPct val="0"/>
              </a:spcAft>
              <a:defRPr sz="900">
                <a:solidFill>
                  <a:srgbClr val="000000"/>
                </a:solidFill>
                <a:latin typeface="+mn-lt"/>
                <a:cs typeface="+mn-cs"/>
                <a:sym typeface="Calibri" pitchFamily="34" charset="0"/>
              </a:defRPr>
            </a:lvl6pPr>
            <a:lvl7pPr marL="384048" indent="768096" algn="l" defTabSz="492062" rtl="0" fontAlgn="base" hangingPunct="0">
              <a:spcBef>
                <a:spcPct val="0"/>
              </a:spcBef>
              <a:spcAft>
                <a:spcPct val="0"/>
              </a:spcAft>
              <a:defRPr sz="900">
                <a:solidFill>
                  <a:srgbClr val="000000"/>
                </a:solidFill>
                <a:latin typeface="+mn-lt"/>
                <a:cs typeface="+mn-cs"/>
                <a:sym typeface="Calibri" pitchFamily="34" charset="0"/>
              </a:defRPr>
            </a:lvl7pPr>
            <a:lvl8pPr marL="576072" indent="768096" algn="l" defTabSz="492062" rtl="0" fontAlgn="base" hangingPunct="0">
              <a:spcBef>
                <a:spcPct val="0"/>
              </a:spcBef>
              <a:spcAft>
                <a:spcPct val="0"/>
              </a:spcAft>
              <a:defRPr sz="900">
                <a:solidFill>
                  <a:srgbClr val="000000"/>
                </a:solidFill>
                <a:latin typeface="+mn-lt"/>
                <a:cs typeface="+mn-cs"/>
                <a:sym typeface="Calibri" pitchFamily="34" charset="0"/>
              </a:defRPr>
            </a:lvl8pPr>
            <a:lvl9pPr marL="768096" indent="768096" algn="l" defTabSz="492062" rtl="0" fontAlgn="base" hangingPunct="0">
              <a:spcBef>
                <a:spcPct val="0"/>
              </a:spcBef>
              <a:spcAft>
                <a:spcPct val="0"/>
              </a:spcAft>
              <a:defRPr sz="900">
                <a:solidFill>
                  <a:srgbClr val="000000"/>
                </a:solidFill>
                <a:latin typeface="+mn-lt"/>
                <a:cs typeface="+mn-cs"/>
                <a:sym typeface="Calibri" pitchFamily="34" charset="0"/>
              </a:defRPr>
            </a:lvl9pPr>
          </a:lstStyle>
          <a:p>
            <a:pPr>
              <a:lnSpc>
                <a:spcPct val="120000"/>
              </a:lnSpc>
              <a:buClr>
                <a:srgbClr val="076EB8"/>
              </a:buClr>
            </a:pPr>
            <a:r>
              <a:rPr lang="en-ZA" sz="1200" b="1" kern="0" dirty="0">
                <a:solidFill>
                  <a:srgbClr val="076EB8"/>
                </a:solidFill>
                <a:latin typeface="Calibri Light" panose="020F0302020204030204" pitchFamily="34" charset="0"/>
                <a:cs typeface="Calibri Light" panose="020F0302020204030204" pitchFamily="34" charset="0"/>
              </a:rPr>
              <a:t>Requests for HSRC research outputs</a:t>
            </a:r>
          </a:p>
          <a:p>
            <a:pPr>
              <a:lnSpc>
                <a:spcPct val="120000"/>
              </a:lnSpc>
              <a:buClr>
                <a:srgbClr val="076EB8"/>
              </a:buClr>
            </a:pPr>
            <a:endParaRPr lang="en-ZA" sz="1200" b="1" kern="0" dirty="0">
              <a:latin typeface="Calibri Light" panose="020F0302020204030204" pitchFamily="34" charset="0"/>
              <a:cs typeface="Calibri Light" panose="020F0302020204030204" pitchFamily="34" charset="0"/>
            </a:endParaRPr>
          </a:p>
          <a:p>
            <a:pPr>
              <a:lnSpc>
                <a:spcPct val="120000"/>
              </a:lnSpc>
              <a:buClr>
                <a:srgbClr val="076EB8"/>
              </a:buClr>
            </a:pPr>
            <a:r>
              <a:rPr lang="en-ZA" sz="1200" kern="0" dirty="0">
                <a:solidFill>
                  <a:srgbClr val="076EB8"/>
                </a:solidFill>
                <a:latin typeface="Calibri Light" panose="020F0302020204030204" pitchFamily="34" charset="0"/>
                <a:cs typeface="Calibri Light" panose="020F0302020204030204" pitchFamily="34" charset="0"/>
              </a:rPr>
              <a:t>1 351 </a:t>
            </a:r>
            <a:r>
              <a:rPr lang="en-ZA" sz="1200" kern="0" dirty="0">
                <a:latin typeface="Calibri Light" panose="020F0302020204030204" pitchFamily="34" charset="0"/>
                <a:cs typeface="Calibri Light" panose="020F0302020204030204" pitchFamily="34" charset="0"/>
              </a:rPr>
              <a:t>requests for HSRC research outputs were delivered during the year under review. Requests for research outputs mostly originated from South Africa (</a:t>
            </a:r>
            <a:r>
              <a:rPr lang="en-ZA" sz="1200" kern="0" dirty="0">
                <a:solidFill>
                  <a:srgbClr val="076EB8"/>
                </a:solidFill>
                <a:latin typeface="Calibri Light" panose="020F0302020204030204" pitchFamily="34" charset="0"/>
                <a:cs typeface="Calibri Light" panose="020F0302020204030204" pitchFamily="34" charset="0"/>
              </a:rPr>
              <a:t>93%</a:t>
            </a:r>
            <a:r>
              <a:rPr lang="en-ZA" sz="1200" kern="0" dirty="0">
                <a:latin typeface="Calibri Light" panose="020F0302020204030204" pitchFamily="34" charset="0"/>
                <a:cs typeface="Calibri Light" panose="020F0302020204030204" pitchFamily="34" charset="0"/>
              </a:rPr>
              <a:t>), United States of America (</a:t>
            </a:r>
            <a:r>
              <a:rPr lang="en-ZA" sz="1200" b="1" kern="0" dirty="0">
                <a:solidFill>
                  <a:srgbClr val="076EB8"/>
                </a:solidFill>
                <a:latin typeface="Calibri Light" panose="020F0302020204030204" pitchFamily="34" charset="0"/>
                <a:cs typeface="Calibri Light" panose="020F0302020204030204" pitchFamily="34" charset="0"/>
              </a:rPr>
              <a:t>1%</a:t>
            </a:r>
            <a:r>
              <a:rPr lang="en-ZA" sz="1200" kern="0" dirty="0">
                <a:latin typeface="Calibri Light" panose="020F0302020204030204" pitchFamily="34" charset="0"/>
                <a:cs typeface="Calibri Light" panose="020F0302020204030204" pitchFamily="34" charset="0"/>
              </a:rPr>
              <a:t>) and the United Kingdom (</a:t>
            </a:r>
            <a:r>
              <a:rPr lang="en-ZA" sz="1200" b="1" kern="0" dirty="0">
                <a:solidFill>
                  <a:srgbClr val="076EB8"/>
                </a:solidFill>
                <a:latin typeface="Calibri Light" panose="020F0302020204030204" pitchFamily="34" charset="0"/>
                <a:cs typeface="Calibri Light" panose="020F0302020204030204" pitchFamily="34" charset="0"/>
              </a:rPr>
              <a:t>1%</a:t>
            </a:r>
            <a:r>
              <a:rPr lang="en-ZA" sz="1200" kern="0" dirty="0">
                <a:latin typeface="Calibri Light" panose="020F0302020204030204" pitchFamily="34" charset="0"/>
                <a:cs typeface="Calibri Light" panose="020F0302020204030204" pitchFamily="34" charset="0"/>
              </a:rPr>
              <a:t>). </a:t>
            </a:r>
          </a:p>
          <a:p>
            <a:pPr>
              <a:lnSpc>
                <a:spcPct val="120000"/>
              </a:lnSpc>
              <a:buClr>
                <a:srgbClr val="076EB8"/>
              </a:buClr>
            </a:pPr>
            <a:endParaRPr lang="en-ZA" sz="1200" kern="0" dirty="0">
              <a:latin typeface="Calibri Light" panose="020F0302020204030204" pitchFamily="34" charset="0"/>
              <a:cs typeface="Calibri Light" panose="020F0302020204030204" pitchFamily="34" charset="0"/>
            </a:endParaRPr>
          </a:p>
          <a:p>
            <a:pPr>
              <a:lnSpc>
                <a:spcPct val="120000"/>
              </a:lnSpc>
              <a:buClr>
                <a:srgbClr val="076EB8"/>
              </a:buClr>
            </a:pPr>
            <a:r>
              <a:rPr lang="en-ZA" sz="1200" kern="0" dirty="0">
                <a:latin typeface="Calibri Light" panose="020F0302020204030204" pitchFamily="34" charset="0"/>
                <a:cs typeface="Calibri Light" panose="020F0302020204030204" pitchFamily="34" charset="0"/>
              </a:rPr>
              <a:t>The individuals who enquired about research outputs mainly hailed from higher education institutions (</a:t>
            </a:r>
            <a:r>
              <a:rPr lang="en-ZA" sz="1200" b="1" kern="0" dirty="0">
                <a:solidFill>
                  <a:srgbClr val="076EB8"/>
                </a:solidFill>
                <a:latin typeface="Calibri Light" panose="020F0302020204030204" pitchFamily="34" charset="0"/>
                <a:cs typeface="Calibri Light" panose="020F0302020204030204" pitchFamily="34" charset="0"/>
              </a:rPr>
              <a:t>46%) </a:t>
            </a:r>
            <a:r>
              <a:rPr lang="en-ZA" sz="1200" kern="0" dirty="0">
                <a:latin typeface="Calibri Light" panose="020F0302020204030204" pitchFamily="34" charset="0"/>
                <a:cs typeface="Calibri Light" panose="020F0302020204030204" pitchFamily="34" charset="0"/>
              </a:rPr>
              <a:t>or requested the outputs in their private capacity (</a:t>
            </a:r>
            <a:r>
              <a:rPr lang="en-ZA" sz="1200" b="1" kern="0" dirty="0">
                <a:solidFill>
                  <a:srgbClr val="076EB8"/>
                </a:solidFill>
                <a:latin typeface="Calibri Light" panose="020F0302020204030204" pitchFamily="34" charset="0"/>
                <a:cs typeface="Calibri Light" panose="020F0302020204030204" pitchFamily="34" charset="0"/>
              </a:rPr>
              <a:t>29%</a:t>
            </a:r>
            <a:r>
              <a:rPr lang="en-ZA" sz="1200" kern="0" dirty="0">
                <a:solidFill>
                  <a:schemeClr val="tx1"/>
                </a:solidFill>
                <a:latin typeface="Calibri Light" panose="020F0302020204030204" pitchFamily="34" charset="0"/>
                <a:cs typeface="Calibri Light" panose="020F0302020204030204" pitchFamily="34" charset="0"/>
              </a:rPr>
              <a:t>).</a:t>
            </a:r>
            <a:r>
              <a:rPr lang="en-ZA" sz="1200" b="1" kern="0" dirty="0">
                <a:solidFill>
                  <a:srgbClr val="076EB8"/>
                </a:solidFill>
                <a:latin typeface="Calibri Light" panose="020F0302020204030204" pitchFamily="34" charset="0"/>
                <a:cs typeface="Calibri Light" panose="020F0302020204030204" pitchFamily="34" charset="0"/>
              </a:rPr>
              <a:t> </a:t>
            </a:r>
            <a:r>
              <a:rPr lang="en-ZA" sz="1200" kern="0" dirty="0">
                <a:latin typeface="Calibri Light" panose="020F0302020204030204" pitchFamily="34" charset="0"/>
                <a:cs typeface="Calibri Light" panose="020F0302020204030204" pitchFamily="34" charset="0"/>
              </a:rPr>
              <a:t>HSRC staff contributed to </a:t>
            </a:r>
            <a:r>
              <a:rPr lang="en-ZA" sz="1200" b="1" kern="0" dirty="0">
                <a:solidFill>
                  <a:srgbClr val="076EB8"/>
                </a:solidFill>
                <a:latin typeface="Calibri Light" panose="020F0302020204030204" pitchFamily="34" charset="0"/>
                <a:cs typeface="Calibri Light" panose="020F0302020204030204" pitchFamily="34" charset="0"/>
              </a:rPr>
              <a:t>11% </a:t>
            </a:r>
            <a:r>
              <a:rPr lang="en-ZA" sz="1200" kern="0" dirty="0">
                <a:latin typeface="Calibri Light" panose="020F0302020204030204" pitchFamily="34" charset="0"/>
                <a:cs typeface="Calibri Light" panose="020F0302020204030204" pitchFamily="34" charset="0"/>
              </a:rPr>
              <a:t>of the total requests, while the majority of the requests were received from non-HSRC individuals (</a:t>
            </a:r>
            <a:r>
              <a:rPr lang="en-ZA" sz="1200" b="1" kern="0" dirty="0">
                <a:solidFill>
                  <a:srgbClr val="076EB8"/>
                </a:solidFill>
                <a:latin typeface="Calibri Light" panose="020F0302020204030204" pitchFamily="34" charset="0"/>
                <a:cs typeface="Calibri Light" panose="020F0302020204030204" pitchFamily="34" charset="0"/>
              </a:rPr>
              <a:t>89%</a:t>
            </a:r>
            <a:r>
              <a:rPr lang="en-ZA" sz="1200" kern="0" dirty="0">
                <a:solidFill>
                  <a:schemeClr val="tx1"/>
                </a:solidFill>
                <a:latin typeface="Calibri Light" panose="020F0302020204030204" pitchFamily="34" charset="0"/>
                <a:cs typeface="Calibri Light" panose="020F0302020204030204" pitchFamily="34" charset="0"/>
              </a:rPr>
              <a:t>).</a:t>
            </a:r>
          </a:p>
        </p:txBody>
      </p:sp>
      <p:sp>
        <p:nvSpPr>
          <p:cNvPr id="21" name="Rectangle 48">
            <a:extLst>
              <a:ext uri="{FF2B5EF4-FFF2-40B4-BE49-F238E27FC236}">
                <a16:creationId xmlns:a16="http://schemas.microsoft.com/office/drawing/2014/main" xmlns="" id="{5DFBE093-779B-3741-8FAC-6E310F4F448D}"/>
              </a:ext>
            </a:extLst>
          </p:cNvPr>
          <p:cNvSpPr>
            <a:spLocks/>
          </p:cNvSpPr>
          <p:nvPr/>
        </p:nvSpPr>
        <p:spPr bwMode="auto">
          <a:xfrm>
            <a:off x="131870" y="454733"/>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The HSRC’s achievements – 2020/21</a:t>
            </a:r>
          </a:p>
        </p:txBody>
      </p:sp>
      <p:pic>
        <p:nvPicPr>
          <p:cNvPr id="23" name="Picture 22">
            <a:extLst>
              <a:ext uri="{FF2B5EF4-FFF2-40B4-BE49-F238E27FC236}">
                <a16:creationId xmlns:a16="http://schemas.microsoft.com/office/drawing/2014/main" xmlns="" id="{BBD8CA66-5344-F247-B0BB-4F4E1A084577}"/>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9846415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xmlns="" id="{4CE519CE-21F1-CF41-98E7-917340105FC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30153" y="2225927"/>
            <a:ext cx="6566854" cy="1522118"/>
          </a:xfrm>
          <a:prstGeom prst="rect">
            <a:avLst/>
          </a:prstGeom>
        </p:spPr>
      </p:pic>
      <p:sp>
        <p:nvSpPr>
          <p:cNvPr id="16414"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5"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6"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7"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8"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16419" name="Group 35"/>
          <p:cNvGrpSpPr>
            <a:grpSpLocks/>
          </p:cNvGrpSpPr>
          <p:nvPr/>
        </p:nvGrpSpPr>
        <p:grpSpPr bwMode="auto">
          <a:xfrm>
            <a:off x="3462933" y="2867025"/>
            <a:ext cx="12501" cy="50800"/>
            <a:chOff x="0" y="0"/>
            <a:chExt cx="33795" cy="100575"/>
          </a:xfrm>
        </p:grpSpPr>
        <p:sp>
          <p:nvSpPr>
            <p:cNvPr id="16420"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16421"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pic>
        <p:nvPicPr>
          <p:cNvPr id="19" name="Picture 18">
            <a:extLst>
              <a:ext uri="{FF2B5EF4-FFF2-40B4-BE49-F238E27FC236}">
                <a16:creationId xmlns:a16="http://schemas.microsoft.com/office/drawing/2014/main" xmlns="" id="{CEF5EEE8-053C-3241-8022-555DA2A5F02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0" name="Oval 19">
            <a:extLst>
              <a:ext uri="{FF2B5EF4-FFF2-40B4-BE49-F238E27FC236}">
                <a16:creationId xmlns:a16="http://schemas.microsoft.com/office/drawing/2014/main" xmlns="" id="{9EAEEAF2-A3EB-2645-A08E-49DFFFF3A593}"/>
              </a:ext>
            </a:extLst>
          </p:cNvPr>
          <p:cNvSpPr/>
          <p:nvPr/>
        </p:nvSpPr>
        <p:spPr bwMode="auto">
          <a:xfrm>
            <a:off x="4572000"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2" name="Slide Number Placeholder 2">
            <a:extLst>
              <a:ext uri="{FF2B5EF4-FFF2-40B4-BE49-F238E27FC236}">
                <a16:creationId xmlns:a16="http://schemas.microsoft.com/office/drawing/2014/main" xmlns="" id="{9C9210BF-2B34-824F-98D9-4E17B1F1854E}"/>
              </a:ext>
            </a:extLst>
          </p:cNvPr>
          <p:cNvSpPr txBox="1">
            <a:spLocks/>
          </p:cNvSpPr>
          <p:nvPr/>
        </p:nvSpPr>
        <p:spPr bwMode="auto">
          <a:xfrm>
            <a:off x="4619290"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13</a:t>
            </a:fld>
            <a:endParaRPr lang="en-US" altLang="en-US" dirty="0">
              <a:solidFill>
                <a:schemeClr val="bg1"/>
              </a:solidFill>
              <a:latin typeface="Calibri" panose="020F0502020204030204" pitchFamily="34" charset="0"/>
            </a:endParaRPr>
          </a:p>
        </p:txBody>
      </p:sp>
      <p:sp>
        <p:nvSpPr>
          <p:cNvPr id="25" name="Rectangle 24">
            <a:extLst>
              <a:ext uri="{FF2B5EF4-FFF2-40B4-BE49-F238E27FC236}">
                <a16:creationId xmlns:a16="http://schemas.microsoft.com/office/drawing/2014/main" xmlns="" id="{315826FA-1D35-0A46-9375-4E60890F0C3E}"/>
              </a:ext>
            </a:extLst>
          </p:cNvPr>
          <p:cNvSpPr/>
          <p:nvPr/>
        </p:nvSpPr>
        <p:spPr bwMode="auto">
          <a:xfrm>
            <a:off x="0" y="404664"/>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7" name="Rectangle 26">
            <a:extLst>
              <a:ext uri="{FF2B5EF4-FFF2-40B4-BE49-F238E27FC236}">
                <a16:creationId xmlns:a16="http://schemas.microsoft.com/office/drawing/2014/main" xmlns="" id="{1E6F30AD-E8BB-B947-9340-FC9048A3A552}"/>
              </a:ext>
            </a:extLst>
          </p:cNvPr>
          <p:cNvSpPr/>
          <p:nvPr/>
        </p:nvSpPr>
        <p:spPr>
          <a:xfrm>
            <a:off x="108003" y="1104999"/>
            <a:ext cx="8608574" cy="400110"/>
          </a:xfrm>
          <a:prstGeom prst="rect">
            <a:avLst/>
          </a:prstGeom>
        </p:spPr>
        <p:txBody>
          <a:bodyPr wrap="square">
            <a:spAutoFit/>
          </a:bodyPr>
          <a:lstStyle/>
          <a:p>
            <a:r>
              <a:rPr lang="en-US" sz="2000" b="1" dirty="0">
                <a:solidFill>
                  <a:srgbClr val="B6A687"/>
                </a:solidFill>
                <a:latin typeface="Calibri Light" panose="020F0302020204030204" pitchFamily="34" charset="0"/>
                <a:cs typeface="Calibri Light" panose="020F0302020204030204" pitchFamily="34" charset="0"/>
              </a:rPr>
              <a:t>RESEARCH OUTPUTS PRODUCED</a:t>
            </a:r>
          </a:p>
        </p:txBody>
      </p:sp>
      <p:sp>
        <p:nvSpPr>
          <p:cNvPr id="16" name="Text Placeholder 7">
            <a:extLst>
              <a:ext uri="{FF2B5EF4-FFF2-40B4-BE49-F238E27FC236}">
                <a16:creationId xmlns:a16="http://schemas.microsoft.com/office/drawing/2014/main" xmlns="" id="{D810A104-28ED-4687-8E3B-FE6D1D5C442A}"/>
              </a:ext>
            </a:extLst>
          </p:cNvPr>
          <p:cNvSpPr txBox="1">
            <a:spLocks/>
          </p:cNvSpPr>
          <p:nvPr/>
        </p:nvSpPr>
        <p:spPr bwMode="auto">
          <a:xfrm>
            <a:off x="207867" y="1569456"/>
            <a:ext cx="8804817" cy="651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rmAutofit/>
          </a:bodyPr>
          <a:lstStyle>
            <a:lvl1pPr algn="l" defTabSz="492062" rtl="0" fontAlgn="base" hangingPunct="0">
              <a:spcBef>
                <a:spcPct val="0"/>
              </a:spcBef>
              <a:spcAft>
                <a:spcPct val="0"/>
              </a:spcAft>
              <a:defRPr sz="900">
                <a:solidFill>
                  <a:srgbClr val="000000"/>
                </a:solidFill>
                <a:latin typeface="+mn-lt"/>
                <a:ea typeface="+mn-ea"/>
                <a:cs typeface="+mn-cs"/>
                <a:sym typeface="Calibri" pitchFamily="34" charset="0"/>
              </a:defRPr>
            </a:lvl1pPr>
            <a:lvl2pPr indent="192024" algn="l" defTabSz="492062" rtl="0" fontAlgn="base" hangingPunct="0">
              <a:spcBef>
                <a:spcPct val="0"/>
              </a:spcBef>
              <a:spcAft>
                <a:spcPct val="0"/>
              </a:spcAft>
              <a:defRPr sz="900">
                <a:solidFill>
                  <a:srgbClr val="000000"/>
                </a:solidFill>
                <a:latin typeface="+mn-lt"/>
                <a:cs typeface="+mn-cs"/>
                <a:sym typeface="Calibri" pitchFamily="34" charset="0"/>
              </a:defRPr>
            </a:lvl2pPr>
            <a:lvl3pPr indent="384048" algn="l" defTabSz="492062" rtl="0" fontAlgn="base" hangingPunct="0">
              <a:spcBef>
                <a:spcPct val="0"/>
              </a:spcBef>
              <a:spcAft>
                <a:spcPct val="0"/>
              </a:spcAft>
              <a:defRPr sz="900">
                <a:solidFill>
                  <a:srgbClr val="000000"/>
                </a:solidFill>
                <a:latin typeface="+mn-lt"/>
                <a:cs typeface="+mn-cs"/>
                <a:sym typeface="Calibri" pitchFamily="34" charset="0"/>
              </a:defRPr>
            </a:lvl3pPr>
            <a:lvl4pPr indent="576072" algn="l" defTabSz="492062" rtl="0" fontAlgn="base" hangingPunct="0">
              <a:spcBef>
                <a:spcPct val="0"/>
              </a:spcBef>
              <a:spcAft>
                <a:spcPct val="0"/>
              </a:spcAft>
              <a:defRPr sz="900">
                <a:solidFill>
                  <a:srgbClr val="000000"/>
                </a:solidFill>
                <a:latin typeface="+mn-lt"/>
                <a:cs typeface="+mn-cs"/>
                <a:sym typeface="Calibri" pitchFamily="34" charset="0"/>
              </a:defRPr>
            </a:lvl4pPr>
            <a:lvl5pPr indent="768096" algn="l" defTabSz="492062" rtl="0" fontAlgn="base" hangingPunct="0">
              <a:spcBef>
                <a:spcPct val="0"/>
              </a:spcBef>
              <a:spcAft>
                <a:spcPct val="0"/>
              </a:spcAft>
              <a:defRPr sz="900">
                <a:solidFill>
                  <a:srgbClr val="000000"/>
                </a:solidFill>
                <a:latin typeface="+mn-lt"/>
                <a:cs typeface="+mn-cs"/>
                <a:sym typeface="Calibri" pitchFamily="34" charset="0"/>
              </a:defRPr>
            </a:lvl5pPr>
            <a:lvl6pPr marL="192024" indent="768096" algn="l" defTabSz="492062" rtl="0" fontAlgn="base" hangingPunct="0">
              <a:spcBef>
                <a:spcPct val="0"/>
              </a:spcBef>
              <a:spcAft>
                <a:spcPct val="0"/>
              </a:spcAft>
              <a:defRPr sz="900">
                <a:solidFill>
                  <a:srgbClr val="000000"/>
                </a:solidFill>
                <a:latin typeface="+mn-lt"/>
                <a:cs typeface="+mn-cs"/>
                <a:sym typeface="Calibri" pitchFamily="34" charset="0"/>
              </a:defRPr>
            </a:lvl6pPr>
            <a:lvl7pPr marL="384048" indent="768096" algn="l" defTabSz="492062" rtl="0" fontAlgn="base" hangingPunct="0">
              <a:spcBef>
                <a:spcPct val="0"/>
              </a:spcBef>
              <a:spcAft>
                <a:spcPct val="0"/>
              </a:spcAft>
              <a:defRPr sz="900">
                <a:solidFill>
                  <a:srgbClr val="000000"/>
                </a:solidFill>
                <a:latin typeface="+mn-lt"/>
                <a:cs typeface="+mn-cs"/>
                <a:sym typeface="Calibri" pitchFamily="34" charset="0"/>
              </a:defRPr>
            </a:lvl7pPr>
            <a:lvl8pPr marL="576072" indent="768096" algn="l" defTabSz="492062" rtl="0" fontAlgn="base" hangingPunct="0">
              <a:spcBef>
                <a:spcPct val="0"/>
              </a:spcBef>
              <a:spcAft>
                <a:spcPct val="0"/>
              </a:spcAft>
              <a:defRPr sz="900">
                <a:solidFill>
                  <a:srgbClr val="000000"/>
                </a:solidFill>
                <a:latin typeface="+mn-lt"/>
                <a:cs typeface="+mn-cs"/>
                <a:sym typeface="Calibri" pitchFamily="34" charset="0"/>
              </a:defRPr>
            </a:lvl8pPr>
            <a:lvl9pPr marL="768096" indent="768096" algn="l" defTabSz="492062" rtl="0" fontAlgn="base" hangingPunct="0">
              <a:spcBef>
                <a:spcPct val="0"/>
              </a:spcBef>
              <a:spcAft>
                <a:spcPct val="0"/>
              </a:spcAft>
              <a:defRPr sz="900">
                <a:solidFill>
                  <a:srgbClr val="000000"/>
                </a:solidFill>
                <a:latin typeface="+mn-lt"/>
                <a:cs typeface="+mn-cs"/>
                <a:sym typeface="Calibri" pitchFamily="34" charset="0"/>
              </a:defRPr>
            </a:lvl9pPr>
          </a:lstStyle>
          <a:p>
            <a:pPr>
              <a:lnSpc>
                <a:spcPct val="120000"/>
              </a:lnSpc>
              <a:buClr>
                <a:srgbClr val="076EB8"/>
              </a:buClr>
            </a:pPr>
            <a:r>
              <a:rPr lang="en-ZA" sz="1200" b="1" kern="0" dirty="0">
                <a:solidFill>
                  <a:srgbClr val="076EB8"/>
                </a:solidFill>
                <a:latin typeface="Calibri Light" panose="020F0302020204030204" pitchFamily="34" charset="0"/>
                <a:cs typeface="Calibri Light" panose="020F0302020204030204" pitchFamily="34" charset="0"/>
              </a:rPr>
              <a:t>HSRC research academic impact for 2020/21</a:t>
            </a:r>
          </a:p>
          <a:p>
            <a:pPr>
              <a:lnSpc>
                <a:spcPct val="120000"/>
              </a:lnSpc>
              <a:buClr>
                <a:srgbClr val="076EB8"/>
              </a:buClr>
            </a:pPr>
            <a:r>
              <a:rPr lang="en-ZA" sz="1200" kern="0" dirty="0">
                <a:latin typeface="Calibri Light" panose="020F0302020204030204" pitchFamily="34" charset="0"/>
                <a:cs typeface="Calibri Light" panose="020F0302020204030204" pitchFamily="34" charset="0"/>
              </a:rPr>
              <a:t>By conducting citation analysis through credible databases, it is possible to determine the citation count of all published journal articles authored by HSRC staff. </a:t>
            </a:r>
            <a:endParaRPr lang="en-ZA" sz="1200" b="1" kern="0" dirty="0">
              <a:solidFill>
                <a:srgbClr val="076EB8"/>
              </a:solidFill>
              <a:latin typeface="Calibri Light" panose="020F0302020204030204" pitchFamily="34" charset="0"/>
              <a:cs typeface="Calibri Light" panose="020F0302020204030204" pitchFamily="34" charset="0"/>
            </a:endParaRPr>
          </a:p>
        </p:txBody>
      </p:sp>
      <p:pic>
        <p:nvPicPr>
          <p:cNvPr id="6" name="Picture 5" descr="Table&#10;&#10;Description automatically generated">
            <a:extLst>
              <a:ext uri="{FF2B5EF4-FFF2-40B4-BE49-F238E27FC236}">
                <a16:creationId xmlns:a16="http://schemas.microsoft.com/office/drawing/2014/main" xmlns="" id="{4B50832C-69A6-AC4A-B157-189CDE4BDBA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16985" y="4502622"/>
            <a:ext cx="6642757" cy="1246433"/>
          </a:xfrm>
          <a:prstGeom prst="rect">
            <a:avLst/>
          </a:prstGeom>
        </p:spPr>
      </p:pic>
      <p:sp>
        <p:nvSpPr>
          <p:cNvPr id="7" name="Rectangle 6">
            <a:extLst>
              <a:ext uri="{FF2B5EF4-FFF2-40B4-BE49-F238E27FC236}">
                <a16:creationId xmlns:a16="http://schemas.microsoft.com/office/drawing/2014/main" xmlns="" id="{4966AB8A-EE09-A04D-9C0B-D83DB412ECB6}"/>
              </a:ext>
            </a:extLst>
          </p:cNvPr>
          <p:cNvSpPr/>
          <p:nvPr/>
        </p:nvSpPr>
        <p:spPr>
          <a:xfrm>
            <a:off x="3212016" y="3797518"/>
            <a:ext cx="5220072" cy="261610"/>
          </a:xfrm>
          <a:prstGeom prst="rect">
            <a:avLst/>
          </a:prstGeom>
        </p:spPr>
        <p:txBody>
          <a:bodyPr wrap="square">
            <a:spAutoFit/>
          </a:bodyPr>
          <a:lstStyle/>
          <a:p>
            <a:r>
              <a:rPr lang="en-US" sz="1100" dirty="0"/>
              <a:t>Comparison between the achievement and target for articles with a citation count &gt;=10</a:t>
            </a:r>
          </a:p>
        </p:txBody>
      </p:sp>
      <p:sp>
        <p:nvSpPr>
          <p:cNvPr id="8" name="Rectangle 7">
            <a:extLst>
              <a:ext uri="{FF2B5EF4-FFF2-40B4-BE49-F238E27FC236}">
                <a16:creationId xmlns:a16="http://schemas.microsoft.com/office/drawing/2014/main" xmlns="" id="{A31A3565-6EB5-FC45-9297-531739C6195A}"/>
              </a:ext>
            </a:extLst>
          </p:cNvPr>
          <p:cNvSpPr/>
          <p:nvPr/>
        </p:nvSpPr>
        <p:spPr>
          <a:xfrm>
            <a:off x="4680012" y="5807426"/>
            <a:ext cx="2712602" cy="261610"/>
          </a:xfrm>
          <a:prstGeom prst="rect">
            <a:avLst/>
          </a:prstGeom>
        </p:spPr>
        <p:txBody>
          <a:bodyPr wrap="none">
            <a:spAutoFit/>
          </a:bodyPr>
          <a:lstStyle/>
          <a:p>
            <a:r>
              <a:rPr lang="en-US" sz="1100" dirty="0"/>
              <a:t>Number of articles with citation count levels</a:t>
            </a:r>
          </a:p>
        </p:txBody>
      </p:sp>
      <p:sp>
        <p:nvSpPr>
          <p:cNvPr id="2" name="Rectangle 1">
            <a:extLst>
              <a:ext uri="{FF2B5EF4-FFF2-40B4-BE49-F238E27FC236}">
                <a16:creationId xmlns:a16="http://schemas.microsoft.com/office/drawing/2014/main" xmlns="" id="{210A76C2-0357-3247-8D33-679F03A6AE7E}"/>
              </a:ext>
            </a:extLst>
          </p:cNvPr>
          <p:cNvSpPr/>
          <p:nvPr/>
        </p:nvSpPr>
        <p:spPr>
          <a:xfrm>
            <a:off x="129232" y="2234023"/>
            <a:ext cx="2164144" cy="3970318"/>
          </a:xfrm>
          <a:prstGeom prst="rect">
            <a:avLst/>
          </a:prstGeom>
        </p:spPr>
        <p:txBody>
          <a:bodyPr wrap="square">
            <a:spAutoFit/>
          </a:bodyPr>
          <a:lstStyle/>
          <a:p>
            <a:r>
              <a:rPr lang="en-ZA" sz="1200" kern="0" dirty="0">
                <a:latin typeface="Calibri Light" panose="020F0302020204030204" pitchFamily="34" charset="0"/>
                <a:cs typeface="Calibri Light" panose="020F0302020204030204" pitchFamily="34" charset="0"/>
              </a:rPr>
              <a:t>An abstract and citation analysis tool called Scopus was used to track citations for the </a:t>
            </a:r>
            <a:r>
              <a:rPr lang="en-ZA" sz="1200" b="1" kern="0" dirty="0">
                <a:solidFill>
                  <a:srgbClr val="076EB8"/>
                </a:solidFill>
                <a:latin typeface="Calibri Light" panose="020F0302020204030204" pitchFamily="34" charset="0"/>
                <a:cs typeface="Calibri Light" panose="020F0302020204030204" pitchFamily="34" charset="0"/>
              </a:rPr>
              <a:t>892 </a:t>
            </a:r>
            <a:r>
              <a:rPr lang="en-ZA" sz="1200" kern="0" dirty="0">
                <a:latin typeface="Calibri Light" panose="020F0302020204030204" pitchFamily="34" charset="0"/>
                <a:cs typeface="Calibri Light" panose="020F0302020204030204" pitchFamily="34" charset="0"/>
              </a:rPr>
              <a:t>accredited journal articles retrieved from the Research Management System (RMS). It was found that </a:t>
            </a:r>
            <a:r>
              <a:rPr lang="en-ZA" sz="1200" b="1" kern="0" dirty="0">
                <a:solidFill>
                  <a:srgbClr val="076EB8"/>
                </a:solidFill>
                <a:latin typeface="Calibri Light" panose="020F0302020204030204" pitchFamily="34" charset="0"/>
                <a:cs typeface="Calibri Light" panose="020F0302020204030204" pitchFamily="34" charset="0"/>
              </a:rPr>
              <a:t>81.17% </a:t>
            </a:r>
            <a:r>
              <a:rPr lang="en-ZA" sz="1200" kern="0" dirty="0">
                <a:latin typeface="Calibri Light" panose="020F0302020204030204" pitchFamily="34" charset="0"/>
                <a:cs typeface="Calibri Light" panose="020F0302020204030204" pitchFamily="34" charset="0"/>
              </a:rPr>
              <a:t>of these articles were primarily indexed in Scopus.  </a:t>
            </a:r>
          </a:p>
          <a:p>
            <a:endParaRPr lang="en-ZA" sz="1200" kern="0" dirty="0">
              <a:latin typeface="Calibri Light" panose="020F0302020204030204" pitchFamily="34" charset="0"/>
              <a:cs typeface="Calibri Light" panose="020F0302020204030204" pitchFamily="34" charset="0"/>
            </a:endParaRPr>
          </a:p>
          <a:p>
            <a:r>
              <a:rPr lang="en-ZA" sz="1200" kern="0" dirty="0">
                <a:latin typeface="Calibri Light" panose="020F0302020204030204" pitchFamily="34" charset="0"/>
                <a:cs typeface="Calibri Light" panose="020F0302020204030204" pitchFamily="34" charset="0"/>
              </a:rPr>
              <a:t>The </a:t>
            </a:r>
            <a:r>
              <a:rPr lang="en-ZA" sz="1200" b="1" kern="0" dirty="0">
                <a:solidFill>
                  <a:srgbClr val="076EB8"/>
                </a:solidFill>
                <a:latin typeface="Calibri Light" panose="020F0302020204030204" pitchFamily="34" charset="0"/>
                <a:cs typeface="Calibri Light" panose="020F0302020204030204" pitchFamily="34" charset="0"/>
              </a:rPr>
              <a:t>target</a:t>
            </a:r>
            <a:r>
              <a:rPr lang="en-ZA" sz="1200" kern="0" dirty="0">
                <a:latin typeface="Calibri Light" panose="020F0302020204030204" pitchFamily="34" charset="0"/>
                <a:cs typeface="Calibri Light" panose="020F0302020204030204" pitchFamily="34" charset="0"/>
              </a:rPr>
              <a:t> that was set for 2020/2021 was </a:t>
            </a:r>
            <a:r>
              <a:rPr lang="en-ZA" sz="1200" b="1" kern="0" dirty="0">
                <a:solidFill>
                  <a:srgbClr val="076EB8"/>
                </a:solidFill>
                <a:latin typeface="Calibri Light" panose="020F0302020204030204" pitchFamily="34" charset="0"/>
                <a:cs typeface="Calibri Light" panose="020F0302020204030204" pitchFamily="34" charset="0"/>
              </a:rPr>
              <a:t>160</a:t>
            </a:r>
            <a:r>
              <a:rPr lang="en-ZA" sz="1200" kern="0" dirty="0">
                <a:latin typeface="Calibri Light" panose="020F0302020204030204" pitchFamily="34" charset="0"/>
                <a:cs typeface="Calibri Light" panose="020F0302020204030204" pitchFamily="34" charset="0"/>
              </a:rPr>
              <a:t> journal articles that had a citation count of 10 or more. The investigation revealed that</a:t>
            </a:r>
            <a:r>
              <a:rPr lang="en-ZA" sz="1200" b="1" kern="0" dirty="0">
                <a:solidFill>
                  <a:srgbClr val="076EB8"/>
                </a:solidFill>
                <a:latin typeface="Calibri Light" panose="020F0302020204030204" pitchFamily="34" charset="0"/>
                <a:cs typeface="Calibri Light" panose="020F0302020204030204" pitchFamily="34" charset="0"/>
              </a:rPr>
              <a:t> 179 </a:t>
            </a:r>
            <a:r>
              <a:rPr lang="en-ZA" sz="1200" kern="0" dirty="0">
                <a:latin typeface="Calibri Light" panose="020F0302020204030204" pitchFamily="34" charset="0"/>
                <a:cs typeface="Calibri Light" panose="020F0302020204030204" pitchFamily="34" charset="0"/>
              </a:rPr>
              <a:t>of the </a:t>
            </a:r>
            <a:r>
              <a:rPr lang="en-ZA" sz="1200" b="1" kern="0" dirty="0">
                <a:solidFill>
                  <a:srgbClr val="076EB8"/>
                </a:solidFill>
                <a:latin typeface="Calibri Light" panose="020F0302020204030204" pitchFamily="34" charset="0"/>
                <a:cs typeface="Calibri Light" panose="020F0302020204030204" pitchFamily="34" charset="0"/>
              </a:rPr>
              <a:t>892 </a:t>
            </a:r>
            <a:r>
              <a:rPr lang="en-ZA" sz="1200" kern="0" dirty="0">
                <a:latin typeface="Calibri Light" panose="020F0302020204030204" pitchFamily="34" charset="0"/>
                <a:cs typeface="Calibri Light" panose="020F0302020204030204" pitchFamily="34" charset="0"/>
              </a:rPr>
              <a:t>articles (</a:t>
            </a:r>
            <a:r>
              <a:rPr lang="en-ZA" sz="1200" b="1" kern="0" dirty="0">
                <a:solidFill>
                  <a:srgbClr val="076EB8"/>
                </a:solidFill>
                <a:latin typeface="Calibri Light" panose="020F0302020204030204" pitchFamily="34" charset="0"/>
                <a:cs typeface="Calibri Light" panose="020F0302020204030204" pitchFamily="34" charset="0"/>
              </a:rPr>
              <a:t>20.07%</a:t>
            </a:r>
            <a:r>
              <a:rPr lang="en-ZA" sz="1200" kern="0" dirty="0">
                <a:latin typeface="Calibri Light" panose="020F0302020204030204" pitchFamily="34" charset="0"/>
                <a:cs typeface="Calibri Light" panose="020F0302020204030204" pitchFamily="34" charset="0"/>
              </a:rPr>
              <a:t>) had a citation count of 10 or more, measured over the five-year period. This achievement is </a:t>
            </a:r>
            <a:r>
              <a:rPr lang="en-ZA" sz="1200" b="1" kern="0" dirty="0">
                <a:solidFill>
                  <a:srgbClr val="076EB8"/>
                </a:solidFill>
                <a:latin typeface="Calibri Light" panose="020F0302020204030204" pitchFamily="34" charset="0"/>
                <a:cs typeface="Calibri Light" panose="020F0302020204030204" pitchFamily="34" charset="0"/>
              </a:rPr>
              <a:t>11.88 % </a:t>
            </a:r>
            <a:r>
              <a:rPr lang="en-ZA" sz="1200" kern="0" dirty="0">
                <a:latin typeface="Calibri Light" panose="020F0302020204030204" pitchFamily="34" charset="0"/>
                <a:cs typeface="Calibri Light" panose="020F0302020204030204" pitchFamily="34" charset="0"/>
              </a:rPr>
              <a:t>above the annual target.</a:t>
            </a:r>
            <a:endParaRPr lang="en-US" sz="1200" kern="0" dirty="0">
              <a:latin typeface="Calibri Light" panose="020F0302020204030204" pitchFamily="34" charset="0"/>
              <a:cs typeface="Calibri Light" panose="020F0302020204030204" pitchFamily="34" charset="0"/>
            </a:endParaRPr>
          </a:p>
        </p:txBody>
      </p:sp>
      <p:sp>
        <p:nvSpPr>
          <p:cNvPr id="23" name="Rectangle 48">
            <a:extLst>
              <a:ext uri="{FF2B5EF4-FFF2-40B4-BE49-F238E27FC236}">
                <a16:creationId xmlns:a16="http://schemas.microsoft.com/office/drawing/2014/main" xmlns="" id="{3D496A56-01B5-7D44-AF21-7F792A39A4FC}"/>
              </a:ext>
            </a:extLst>
          </p:cNvPr>
          <p:cNvSpPr>
            <a:spLocks/>
          </p:cNvSpPr>
          <p:nvPr/>
        </p:nvSpPr>
        <p:spPr bwMode="auto">
          <a:xfrm>
            <a:off x="129232" y="437060"/>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The HSRC’s achievements – 2020/21</a:t>
            </a:r>
          </a:p>
        </p:txBody>
      </p:sp>
      <p:pic>
        <p:nvPicPr>
          <p:cNvPr id="24" name="Picture 23">
            <a:extLst>
              <a:ext uri="{FF2B5EF4-FFF2-40B4-BE49-F238E27FC236}">
                <a16:creationId xmlns:a16="http://schemas.microsoft.com/office/drawing/2014/main" xmlns="" id="{F71584C2-FA3C-9D44-B7AF-596D7AA41C6D}"/>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47267316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5FBEEDA-9B2D-7844-9CD3-64D6A1C0FEFF}"/>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5208" y="0"/>
            <a:ext cx="4160904" cy="6857999"/>
          </a:xfrm>
          <a:prstGeom prst="rect">
            <a:avLst/>
          </a:prstGeom>
        </p:spPr>
      </p:pic>
      <p:sp>
        <p:nvSpPr>
          <p:cNvPr id="20" name="Rectangle 19">
            <a:extLst>
              <a:ext uri="{FF2B5EF4-FFF2-40B4-BE49-F238E27FC236}">
                <a16:creationId xmlns:a16="http://schemas.microsoft.com/office/drawing/2014/main" xmlns="" id="{4C13F285-D72C-644A-A1C3-7AAD66DFDB97}"/>
              </a:ext>
            </a:extLst>
          </p:cNvPr>
          <p:cNvSpPr/>
          <p:nvPr/>
        </p:nvSpPr>
        <p:spPr bwMode="auto">
          <a:xfrm>
            <a:off x="-693" y="260648"/>
            <a:ext cx="9144694" cy="1080120"/>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8222"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3"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4"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5"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6"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8227" name="Group 35"/>
          <p:cNvGrpSpPr>
            <a:grpSpLocks/>
          </p:cNvGrpSpPr>
          <p:nvPr/>
        </p:nvGrpSpPr>
        <p:grpSpPr bwMode="auto">
          <a:xfrm>
            <a:off x="3462933" y="2867025"/>
            <a:ext cx="12501" cy="50800"/>
            <a:chOff x="0" y="0"/>
            <a:chExt cx="33795" cy="100575"/>
          </a:xfrm>
        </p:grpSpPr>
        <p:sp>
          <p:nvSpPr>
            <p:cNvPr id="8228"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8229"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sp>
        <p:nvSpPr>
          <p:cNvPr id="24" name="Rectangle 48">
            <a:extLst>
              <a:ext uri="{FF2B5EF4-FFF2-40B4-BE49-F238E27FC236}">
                <a16:creationId xmlns:a16="http://schemas.microsoft.com/office/drawing/2014/main" xmlns="" id="{7998418D-D7A7-1642-9EA1-4ACBF61EFBDA}"/>
              </a:ext>
            </a:extLst>
          </p:cNvPr>
          <p:cNvSpPr>
            <a:spLocks/>
          </p:cNvSpPr>
          <p:nvPr/>
        </p:nvSpPr>
        <p:spPr bwMode="auto">
          <a:xfrm>
            <a:off x="251520" y="476672"/>
            <a:ext cx="7848872"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endParaRPr lang="en-US" altLang="en-US" sz="4800" b="1" dirty="0">
              <a:solidFill>
                <a:schemeClr val="bg1"/>
              </a:solidFill>
              <a:sym typeface="Arial" pitchFamily="34" charset="0"/>
            </a:endParaRPr>
          </a:p>
        </p:txBody>
      </p:sp>
      <p:sp>
        <p:nvSpPr>
          <p:cNvPr id="29" name="Rectangle 39">
            <a:extLst>
              <a:ext uri="{FF2B5EF4-FFF2-40B4-BE49-F238E27FC236}">
                <a16:creationId xmlns:a16="http://schemas.microsoft.com/office/drawing/2014/main" xmlns="" id="{A48E0FD0-6C73-D246-87D8-0F6E01F23713}"/>
              </a:ext>
            </a:extLst>
          </p:cNvPr>
          <p:cNvSpPr>
            <a:spLocks/>
          </p:cNvSpPr>
          <p:nvPr/>
        </p:nvSpPr>
        <p:spPr bwMode="auto">
          <a:xfrm>
            <a:off x="4229515" y="1416083"/>
            <a:ext cx="4806981" cy="5286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p>
            <a:pPr marL="171450" indent="-171450">
              <a:lnSpc>
                <a:spcPct val="150000"/>
              </a:lnSpc>
              <a:buClr>
                <a:srgbClr val="0B6AB3"/>
              </a:buClr>
              <a:buFont typeface="Arial" panose="020B0604020202020204" pitchFamily="34" charset="0"/>
              <a:buChar char="•"/>
            </a:pPr>
            <a:r>
              <a:rPr lang="en-US" sz="1300" dirty="0">
                <a:latin typeface="Calibri Light" panose="020F0302020204030204" pitchFamily="34" charset="0"/>
                <a:cs typeface="Calibri Light" panose="020F0302020204030204" pitchFamily="34" charset="0"/>
              </a:rPr>
              <a:t>Food Security and Nutrition Survey in South Africa (DALRRD)</a:t>
            </a:r>
          </a:p>
          <a:p>
            <a:pPr marL="171450" indent="-171450">
              <a:lnSpc>
                <a:spcPct val="150000"/>
              </a:lnSpc>
              <a:buClr>
                <a:srgbClr val="0B6AB3"/>
              </a:buClr>
              <a:buFont typeface="Arial" panose="020B0604020202020204" pitchFamily="34" charset="0"/>
              <a:buChar char="•"/>
            </a:pPr>
            <a:r>
              <a:rPr lang="en-US" sz="1300" dirty="0">
                <a:latin typeface="Calibri Light" panose="020F0302020204030204" pitchFamily="34" charset="0"/>
                <a:cs typeface="Calibri Light" panose="020F0302020204030204" pitchFamily="34" charset="0"/>
              </a:rPr>
              <a:t>Research &amp; Development Survey (DSI)</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The Sixth South African National HIV Prevalence, Incidence, Behaviour, and Communication Survey, 2021 (SABSSM VI -  PEPFAR/CDC)</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2020 South African Social Attitudes Survey (Multiple funders)</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The Trends in International Mathematics and Science Study (TIMSS)(DBE) </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The Imprint of Education (TIE) study (MasterCard Foundation)</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Strengthening the Capacities of Science Granting Councils in Gender and Inclusivity (IDRC)</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AI ethics and human rights in Africa (Facebook Foundation)</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School’s Out  Engaging civil society in rolling out Sexual and Reproductive Health and Rights (SRHR) education across Eastern and Southern Africa (Amplify Change) </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District Development model pilot study (HSRC) </a:t>
            </a:r>
          </a:p>
          <a:p>
            <a:pPr marL="171450" indent="-171450">
              <a:lnSpc>
                <a:spcPct val="150000"/>
              </a:lnSpc>
              <a:buClr>
                <a:srgbClr val="0B6AB3"/>
              </a:buClr>
              <a:buFont typeface="Arial" panose="020B0604020202020204" pitchFamily="34" charset="0"/>
              <a:buChar char="•"/>
            </a:pPr>
            <a:r>
              <a:rPr lang="en-ZA" sz="1300" dirty="0">
                <a:latin typeface="Calibri Light" panose="020F0302020204030204" pitchFamily="34" charset="0"/>
                <a:cs typeface="Calibri Light" panose="020F0302020204030204" pitchFamily="34" charset="0"/>
              </a:rPr>
              <a:t>Assessment of the National Development Agency (NDA)</a:t>
            </a:r>
          </a:p>
          <a:p>
            <a:pPr lvl="4" indent="-457200">
              <a:buClr>
                <a:srgbClr val="0B6AB3"/>
              </a:buClr>
            </a:pPr>
            <a:endParaRPr lang="en-US" altLang="en-US" sz="1200" dirty="0">
              <a:solidFill>
                <a:schemeClr val="tx1"/>
              </a:solidFill>
              <a:latin typeface="Calibri Light" panose="020F0302020204030204" pitchFamily="34" charset="0"/>
              <a:cs typeface="Calibri Light" panose="020F0302020204030204" pitchFamily="34" charset="0"/>
              <a:sym typeface="Arial" pitchFamily="34" charset="0"/>
            </a:endParaRPr>
          </a:p>
        </p:txBody>
      </p:sp>
      <p:pic>
        <p:nvPicPr>
          <p:cNvPr id="26" name="Picture 25">
            <a:extLst>
              <a:ext uri="{FF2B5EF4-FFF2-40B4-BE49-F238E27FC236}">
                <a16:creationId xmlns:a16="http://schemas.microsoft.com/office/drawing/2014/main" xmlns="" id="{01392948-7963-3343-9B56-15487D4A1FF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4202986" y="6388507"/>
            <a:ext cx="1248854" cy="473610"/>
          </a:xfrm>
          <a:prstGeom prst="rect">
            <a:avLst/>
          </a:prstGeom>
        </p:spPr>
      </p:pic>
      <p:sp>
        <p:nvSpPr>
          <p:cNvPr id="27" name="Oval 26">
            <a:extLst>
              <a:ext uri="{FF2B5EF4-FFF2-40B4-BE49-F238E27FC236}">
                <a16:creationId xmlns:a16="http://schemas.microsoft.com/office/drawing/2014/main" xmlns="" id="{9F7FFBC6-CCCD-4245-8347-5BCE4C6200E5}"/>
              </a:ext>
            </a:extLst>
          </p:cNvPr>
          <p:cNvSpPr/>
          <p:nvPr/>
        </p:nvSpPr>
        <p:spPr bwMode="auto">
          <a:xfrm>
            <a:off x="6444208"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8" name="Slide Number Placeholder 2">
            <a:extLst>
              <a:ext uri="{FF2B5EF4-FFF2-40B4-BE49-F238E27FC236}">
                <a16:creationId xmlns:a16="http://schemas.microsoft.com/office/drawing/2014/main" xmlns="" id="{2D8AECCC-E88B-4241-80CF-FAD4D4047501}"/>
              </a:ext>
            </a:extLst>
          </p:cNvPr>
          <p:cNvSpPr txBox="1">
            <a:spLocks/>
          </p:cNvSpPr>
          <p:nvPr/>
        </p:nvSpPr>
        <p:spPr bwMode="auto">
          <a:xfrm>
            <a:off x="6491498"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14</a:t>
            </a:fld>
            <a:endParaRPr lang="en-US" altLang="en-US" dirty="0">
              <a:solidFill>
                <a:schemeClr val="bg1"/>
              </a:solidFill>
              <a:latin typeface="Calibri" panose="020F0502020204030204" pitchFamily="34" charset="0"/>
            </a:endParaRPr>
          </a:p>
        </p:txBody>
      </p:sp>
      <p:sp>
        <p:nvSpPr>
          <p:cNvPr id="21" name="Rectangle 20">
            <a:extLst>
              <a:ext uri="{FF2B5EF4-FFF2-40B4-BE49-F238E27FC236}">
                <a16:creationId xmlns:a16="http://schemas.microsoft.com/office/drawing/2014/main" xmlns="" id="{2B7BD467-34E1-467E-845F-311534108069}"/>
              </a:ext>
            </a:extLst>
          </p:cNvPr>
          <p:cNvSpPr/>
          <p:nvPr/>
        </p:nvSpPr>
        <p:spPr>
          <a:xfrm>
            <a:off x="126339" y="886148"/>
            <a:ext cx="8608574" cy="400110"/>
          </a:xfrm>
          <a:prstGeom prst="rect">
            <a:avLst/>
          </a:prstGeom>
        </p:spPr>
        <p:txBody>
          <a:bodyPr wrap="square">
            <a:spAutoFit/>
          </a:bodyPr>
          <a:lstStyle/>
          <a:p>
            <a:r>
              <a:rPr lang="en-US" sz="2000" b="1" dirty="0">
                <a:solidFill>
                  <a:srgbClr val="B6A687"/>
                </a:solidFill>
                <a:latin typeface="Calibri Light" panose="020F0302020204030204" pitchFamily="34" charset="0"/>
                <a:cs typeface="Calibri Light" panose="020F0302020204030204" pitchFamily="34" charset="0"/>
              </a:rPr>
              <a:t>ONGOING AND LONG-TERM WORK</a:t>
            </a:r>
          </a:p>
        </p:txBody>
      </p:sp>
      <p:sp>
        <p:nvSpPr>
          <p:cNvPr id="22" name="Rectangle 48">
            <a:extLst>
              <a:ext uri="{FF2B5EF4-FFF2-40B4-BE49-F238E27FC236}">
                <a16:creationId xmlns:a16="http://schemas.microsoft.com/office/drawing/2014/main" xmlns="" id="{8FF7FA29-2A72-774D-A50C-7E122B6B1B99}"/>
              </a:ext>
            </a:extLst>
          </p:cNvPr>
          <p:cNvSpPr>
            <a:spLocks/>
          </p:cNvSpPr>
          <p:nvPr/>
        </p:nvSpPr>
        <p:spPr bwMode="auto">
          <a:xfrm>
            <a:off x="166460" y="309588"/>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The HSRC’s achievements – 2020/21</a:t>
            </a:r>
          </a:p>
        </p:txBody>
      </p:sp>
      <p:pic>
        <p:nvPicPr>
          <p:cNvPr id="25" name="Picture 24">
            <a:extLst>
              <a:ext uri="{FF2B5EF4-FFF2-40B4-BE49-F238E27FC236}">
                <a16:creationId xmlns:a16="http://schemas.microsoft.com/office/drawing/2014/main" xmlns="" id="{6674CB48-F290-C246-A44E-398BC3A97F81}"/>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9995408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4"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5"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6"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7"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8"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16419" name="Group 35"/>
          <p:cNvGrpSpPr>
            <a:grpSpLocks/>
          </p:cNvGrpSpPr>
          <p:nvPr/>
        </p:nvGrpSpPr>
        <p:grpSpPr bwMode="auto">
          <a:xfrm>
            <a:off x="3462933" y="2867025"/>
            <a:ext cx="12501" cy="50800"/>
            <a:chOff x="0" y="0"/>
            <a:chExt cx="33795" cy="100575"/>
          </a:xfrm>
        </p:grpSpPr>
        <p:sp>
          <p:nvSpPr>
            <p:cNvPr id="16420"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16421"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pic>
        <p:nvPicPr>
          <p:cNvPr id="19" name="Picture 18">
            <a:extLst>
              <a:ext uri="{FF2B5EF4-FFF2-40B4-BE49-F238E27FC236}">
                <a16:creationId xmlns:a16="http://schemas.microsoft.com/office/drawing/2014/main" xmlns="" id="{CEF5EEE8-053C-3241-8022-555DA2A5F0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0" name="Oval 19">
            <a:extLst>
              <a:ext uri="{FF2B5EF4-FFF2-40B4-BE49-F238E27FC236}">
                <a16:creationId xmlns:a16="http://schemas.microsoft.com/office/drawing/2014/main" xmlns="" id="{9EAEEAF2-A3EB-2645-A08E-49DFFFF3A593}"/>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2" name="Slide Number Placeholder 2">
            <a:extLst>
              <a:ext uri="{FF2B5EF4-FFF2-40B4-BE49-F238E27FC236}">
                <a16:creationId xmlns:a16="http://schemas.microsoft.com/office/drawing/2014/main" xmlns="" id="{9C9210BF-2B34-824F-98D9-4E17B1F1854E}"/>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15</a:t>
            </a:fld>
            <a:endParaRPr lang="en-US" altLang="en-US" dirty="0">
              <a:solidFill>
                <a:schemeClr val="bg1"/>
              </a:solidFill>
              <a:latin typeface="Calibri" panose="020F0502020204030204" pitchFamily="34" charset="0"/>
            </a:endParaRPr>
          </a:p>
        </p:txBody>
      </p:sp>
      <p:sp>
        <p:nvSpPr>
          <p:cNvPr id="25" name="Rectangle 24">
            <a:extLst>
              <a:ext uri="{FF2B5EF4-FFF2-40B4-BE49-F238E27FC236}">
                <a16:creationId xmlns:a16="http://schemas.microsoft.com/office/drawing/2014/main" xmlns="" id="{315826FA-1D35-0A46-9375-4E60890F0C3E}"/>
              </a:ext>
            </a:extLst>
          </p:cNvPr>
          <p:cNvSpPr/>
          <p:nvPr/>
        </p:nvSpPr>
        <p:spPr bwMode="auto">
          <a:xfrm>
            <a:off x="0" y="25644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6" name="Rectangle 48">
            <a:extLst>
              <a:ext uri="{FF2B5EF4-FFF2-40B4-BE49-F238E27FC236}">
                <a16:creationId xmlns:a16="http://schemas.microsoft.com/office/drawing/2014/main" xmlns="" id="{6FBC94AD-092F-264F-B869-21F480E74D2C}"/>
              </a:ext>
            </a:extLst>
          </p:cNvPr>
          <p:cNvSpPr>
            <a:spLocks/>
          </p:cNvSpPr>
          <p:nvPr/>
        </p:nvSpPr>
        <p:spPr bwMode="auto">
          <a:xfrm>
            <a:off x="156387" y="279829"/>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Human Resource Management</a:t>
            </a:r>
          </a:p>
        </p:txBody>
      </p:sp>
      <p:sp>
        <p:nvSpPr>
          <p:cNvPr id="12" name="Rectangle 11">
            <a:extLst>
              <a:ext uri="{FF2B5EF4-FFF2-40B4-BE49-F238E27FC236}">
                <a16:creationId xmlns:a16="http://schemas.microsoft.com/office/drawing/2014/main" xmlns="" id="{2C813025-5562-0C43-B4BE-7C2987E2B444}"/>
              </a:ext>
            </a:extLst>
          </p:cNvPr>
          <p:cNvSpPr/>
          <p:nvPr/>
        </p:nvSpPr>
        <p:spPr>
          <a:xfrm>
            <a:off x="115280" y="864963"/>
            <a:ext cx="3406317" cy="400110"/>
          </a:xfrm>
          <a:prstGeom prst="rect">
            <a:avLst/>
          </a:prstGeom>
        </p:spPr>
        <p:txBody>
          <a:bodyPr wrap="none">
            <a:spAutoFit/>
          </a:bodyPr>
          <a:lstStyle/>
          <a:p>
            <a:r>
              <a:rPr lang="en-ZA" sz="2000" dirty="0">
                <a:solidFill>
                  <a:srgbClr val="B6A687"/>
                </a:solidFill>
                <a:latin typeface="Calibri Light" panose="020F0302020204030204" pitchFamily="34" charset="0"/>
                <a:cs typeface="Calibri Light" panose="020F0302020204030204" pitchFamily="34" charset="0"/>
              </a:rPr>
              <a:t>EMPLOYMENT AND VACANCIES</a:t>
            </a:r>
          </a:p>
        </p:txBody>
      </p:sp>
      <p:sp>
        <p:nvSpPr>
          <p:cNvPr id="3" name="Rectangle 2">
            <a:extLst>
              <a:ext uri="{FF2B5EF4-FFF2-40B4-BE49-F238E27FC236}">
                <a16:creationId xmlns:a16="http://schemas.microsoft.com/office/drawing/2014/main" xmlns="" id="{7FC1F161-E21B-334E-9498-D55ABE5AA836}"/>
              </a:ext>
            </a:extLst>
          </p:cNvPr>
          <p:cNvSpPr/>
          <p:nvPr/>
        </p:nvSpPr>
        <p:spPr>
          <a:xfrm>
            <a:off x="137693" y="1398135"/>
            <a:ext cx="8550201" cy="461665"/>
          </a:xfrm>
          <a:prstGeom prst="rect">
            <a:avLst/>
          </a:prstGeom>
        </p:spPr>
        <p:txBody>
          <a:bodyPr wrap="square">
            <a:spAutoFit/>
          </a:bodyPr>
          <a:lstStyle/>
          <a:p>
            <a:pPr algn="just"/>
            <a:r>
              <a:rPr lang="en-ZA" sz="1200" dirty="0">
                <a:latin typeface="Calibri Light" panose="020F0302020204030204" pitchFamily="34" charset="0"/>
                <a:cs typeface="Calibri Light" panose="020F0302020204030204" pitchFamily="34" charset="0"/>
              </a:rPr>
              <a:t>The table below captures the details of all </a:t>
            </a:r>
            <a:r>
              <a:rPr lang="en-ZA" sz="1200" b="1" dirty="0">
                <a:solidFill>
                  <a:srgbClr val="0B6AB3"/>
                </a:solidFill>
                <a:latin typeface="Calibri Light" panose="020F0302020204030204" pitchFamily="34" charset="0"/>
                <a:cs typeface="Calibri Light" panose="020F0302020204030204" pitchFamily="34" charset="0"/>
              </a:rPr>
              <a:t>permanent employees </a:t>
            </a:r>
            <a:r>
              <a:rPr lang="en-ZA" sz="1200" dirty="0">
                <a:latin typeface="Calibri Light" panose="020F0302020204030204" pitchFamily="34" charset="0"/>
                <a:cs typeface="Calibri Light" panose="020F0302020204030204" pitchFamily="34" charset="0"/>
              </a:rPr>
              <a:t>and those on </a:t>
            </a:r>
            <a:r>
              <a:rPr lang="en-ZA" sz="1200" b="1" dirty="0">
                <a:solidFill>
                  <a:srgbClr val="0B6AB3"/>
                </a:solidFill>
                <a:latin typeface="Calibri Light" panose="020F0302020204030204" pitchFamily="34" charset="0"/>
                <a:cs typeface="Calibri Light" panose="020F0302020204030204" pitchFamily="34" charset="0"/>
              </a:rPr>
              <a:t>long-term contracts</a:t>
            </a:r>
            <a:r>
              <a:rPr lang="en-ZA" sz="1200" dirty="0">
                <a:latin typeface="Calibri Light" panose="020F0302020204030204" pitchFamily="34" charset="0"/>
                <a:cs typeface="Calibri Light" panose="020F0302020204030204" pitchFamily="34" charset="0"/>
              </a:rPr>
              <a:t>, i.e. 12 months or longer, including those whose salaries are recovered from project funding. </a:t>
            </a:r>
          </a:p>
        </p:txBody>
      </p:sp>
      <p:sp>
        <p:nvSpPr>
          <p:cNvPr id="9" name="Rectangle 8">
            <a:extLst>
              <a:ext uri="{FF2B5EF4-FFF2-40B4-BE49-F238E27FC236}">
                <a16:creationId xmlns:a16="http://schemas.microsoft.com/office/drawing/2014/main" xmlns="" id="{B8E15E7C-8057-4147-8331-729A17FBAC57}"/>
              </a:ext>
            </a:extLst>
          </p:cNvPr>
          <p:cNvSpPr/>
          <p:nvPr/>
        </p:nvSpPr>
        <p:spPr>
          <a:xfrm>
            <a:off x="137693" y="3571293"/>
            <a:ext cx="8406872" cy="461665"/>
          </a:xfrm>
          <a:prstGeom prst="rect">
            <a:avLst/>
          </a:prstGeom>
        </p:spPr>
        <p:txBody>
          <a:bodyPr wrap="square">
            <a:spAutoFit/>
          </a:bodyPr>
          <a:lstStyle/>
          <a:p>
            <a:pPr algn="just"/>
            <a:r>
              <a:rPr lang="en-ZA" sz="1200" dirty="0">
                <a:latin typeface="Calibri Light" panose="020F0302020204030204" pitchFamily="34" charset="0"/>
                <a:cs typeface="Calibri Light" panose="020F0302020204030204" pitchFamily="34" charset="0"/>
              </a:rPr>
              <a:t>The table below specifically captures the details of Top and Senior Management levels as these are the only two levels which do not have project funded staff which would impact on the vacancy factor.</a:t>
            </a:r>
          </a:p>
        </p:txBody>
      </p:sp>
      <p:graphicFrame>
        <p:nvGraphicFramePr>
          <p:cNvPr id="10" name="Table 10">
            <a:extLst>
              <a:ext uri="{FF2B5EF4-FFF2-40B4-BE49-F238E27FC236}">
                <a16:creationId xmlns:a16="http://schemas.microsoft.com/office/drawing/2014/main" xmlns="" id="{AA1778AD-27AC-8F4B-B0B1-E428264E49F0}"/>
              </a:ext>
            </a:extLst>
          </p:cNvPr>
          <p:cNvGraphicFramePr>
            <a:graphicFrameLocks noGrp="1"/>
          </p:cNvGraphicFramePr>
          <p:nvPr/>
        </p:nvGraphicFramePr>
        <p:xfrm>
          <a:off x="206182" y="1921369"/>
          <a:ext cx="8478534" cy="1569720"/>
        </p:xfrm>
        <a:graphic>
          <a:graphicData uri="http://schemas.openxmlformats.org/drawingml/2006/table">
            <a:tbl>
              <a:tblPr firstRow="1" bandRow="1">
                <a:tableStyleId>{5C22544A-7EE6-4342-B048-85BDC9FD1C3A}</a:tableStyleId>
              </a:tblPr>
              <a:tblGrid>
                <a:gridCol w="1413089">
                  <a:extLst>
                    <a:ext uri="{9D8B030D-6E8A-4147-A177-3AD203B41FA5}">
                      <a16:colId xmlns:a16="http://schemas.microsoft.com/office/drawing/2014/main" xmlns="" val="3454053004"/>
                    </a:ext>
                  </a:extLst>
                </a:gridCol>
                <a:gridCol w="1413089">
                  <a:extLst>
                    <a:ext uri="{9D8B030D-6E8A-4147-A177-3AD203B41FA5}">
                      <a16:colId xmlns:a16="http://schemas.microsoft.com/office/drawing/2014/main" xmlns="" val="3611186983"/>
                    </a:ext>
                  </a:extLst>
                </a:gridCol>
                <a:gridCol w="1413089">
                  <a:extLst>
                    <a:ext uri="{9D8B030D-6E8A-4147-A177-3AD203B41FA5}">
                      <a16:colId xmlns:a16="http://schemas.microsoft.com/office/drawing/2014/main" xmlns="" val="3375241289"/>
                    </a:ext>
                  </a:extLst>
                </a:gridCol>
                <a:gridCol w="1413089">
                  <a:extLst>
                    <a:ext uri="{9D8B030D-6E8A-4147-A177-3AD203B41FA5}">
                      <a16:colId xmlns:a16="http://schemas.microsoft.com/office/drawing/2014/main" xmlns="" val="821826518"/>
                    </a:ext>
                  </a:extLst>
                </a:gridCol>
                <a:gridCol w="1413089">
                  <a:extLst>
                    <a:ext uri="{9D8B030D-6E8A-4147-A177-3AD203B41FA5}">
                      <a16:colId xmlns:a16="http://schemas.microsoft.com/office/drawing/2014/main" xmlns="" val="1305892613"/>
                    </a:ext>
                  </a:extLst>
                </a:gridCol>
                <a:gridCol w="1413089">
                  <a:extLst>
                    <a:ext uri="{9D8B030D-6E8A-4147-A177-3AD203B41FA5}">
                      <a16:colId xmlns:a16="http://schemas.microsoft.com/office/drawing/2014/main" xmlns="" val="2539498033"/>
                    </a:ext>
                  </a:extLst>
                </a:gridCol>
              </a:tblGrid>
              <a:tr h="370840">
                <a:tc>
                  <a:txBody>
                    <a:bodyPr/>
                    <a:lstStyle/>
                    <a:p>
                      <a:pPr algn="ctr"/>
                      <a:r>
                        <a:rPr lang="en-US" sz="1200" b="0" i="0" dirty="0">
                          <a:latin typeface="Calibri Light" panose="020F0302020204030204" pitchFamily="34" charset="0"/>
                          <a:cs typeface="Calibri Light" panose="020F0302020204030204" pitchFamily="34" charset="0"/>
                        </a:rPr>
                        <a:t>Programme</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2019 / 20</a:t>
                      </a:r>
                    </a:p>
                    <a:p>
                      <a:pPr algn="ctr"/>
                      <a:r>
                        <a:rPr lang="en-US" sz="1200" b="0" i="0" dirty="0">
                          <a:latin typeface="Calibri Light" panose="020F0302020204030204" pitchFamily="34" charset="0"/>
                          <a:cs typeface="Calibri Light" panose="020F0302020204030204" pitchFamily="34" charset="0"/>
                        </a:rPr>
                        <a:t>No. of Employees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2020/21</a:t>
                      </a:r>
                    </a:p>
                    <a:p>
                      <a:pPr algn="ctr"/>
                      <a:r>
                        <a:rPr lang="en-US" sz="1200" b="0" i="0" dirty="0">
                          <a:latin typeface="Calibri Light" panose="020F0302020204030204" pitchFamily="34" charset="0"/>
                          <a:cs typeface="Calibri Light" panose="020F0302020204030204" pitchFamily="34" charset="0"/>
                        </a:rPr>
                        <a:t>Approved Posts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2020/21</a:t>
                      </a:r>
                    </a:p>
                    <a:p>
                      <a:pPr algn="ctr"/>
                      <a:r>
                        <a:rPr lang="en-US" sz="1200" b="0" i="0" dirty="0">
                          <a:latin typeface="Calibri Light" panose="020F0302020204030204" pitchFamily="34" charset="0"/>
                          <a:cs typeface="Calibri Light" panose="020F0302020204030204" pitchFamily="34" charset="0"/>
                        </a:rPr>
                        <a:t>No. of Employees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2020/21</a:t>
                      </a:r>
                    </a:p>
                    <a:p>
                      <a:pPr algn="ctr"/>
                      <a:r>
                        <a:rPr lang="en-US" sz="1200" b="0" i="0" dirty="0">
                          <a:latin typeface="Calibri Light" panose="020F0302020204030204" pitchFamily="34" charset="0"/>
                          <a:cs typeface="Calibri Light" panose="020F0302020204030204" pitchFamily="34" charset="0"/>
                        </a:rPr>
                        <a:t>Vacancies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 of Vacancies</a:t>
                      </a:r>
                    </a:p>
                  </a:txBody>
                  <a:tcPr>
                    <a:solidFill>
                      <a:srgbClr val="0B6AB3"/>
                    </a:solidFill>
                  </a:tcPr>
                </a:tc>
                <a:extLst>
                  <a:ext uri="{0D108BD9-81ED-4DB2-BD59-A6C34878D82A}">
                    <a16:rowId xmlns:a16="http://schemas.microsoft.com/office/drawing/2014/main" xmlns="" val="3047170367"/>
                  </a:ext>
                </a:extLst>
              </a:tr>
              <a:tr h="370840">
                <a:tc>
                  <a:txBody>
                    <a:bodyPr/>
                    <a:lstStyle/>
                    <a:p>
                      <a:r>
                        <a:rPr lang="en-US" sz="1200" b="0" i="0" dirty="0">
                          <a:latin typeface="Calibri Light" panose="020F0302020204030204" pitchFamily="34" charset="0"/>
                          <a:cs typeface="Calibri Light" panose="020F0302020204030204" pitchFamily="34" charset="0"/>
                        </a:rPr>
                        <a:t>Programme 1</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171</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222</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201</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21</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9%</a:t>
                      </a:r>
                    </a:p>
                  </a:txBody>
                  <a:tcPr>
                    <a:solidFill>
                      <a:srgbClr val="F0EBDD"/>
                    </a:solidFill>
                  </a:tcPr>
                </a:tc>
                <a:extLst>
                  <a:ext uri="{0D108BD9-81ED-4DB2-BD59-A6C34878D82A}">
                    <a16:rowId xmlns:a16="http://schemas.microsoft.com/office/drawing/2014/main" xmlns="" val="2424894627"/>
                  </a:ext>
                </a:extLst>
              </a:tr>
              <a:tr h="370840">
                <a:tc>
                  <a:txBody>
                    <a:bodyPr/>
                    <a:lstStyle/>
                    <a:p>
                      <a:r>
                        <a:rPr lang="en-US" sz="1200" b="0" i="0" dirty="0">
                          <a:latin typeface="Calibri Light" panose="020F0302020204030204" pitchFamily="34" charset="0"/>
                          <a:cs typeface="Calibri Light" panose="020F0302020204030204" pitchFamily="34" charset="0"/>
                        </a:rPr>
                        <a:t>Programme 2</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297</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235</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220</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15</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6%</a:t>
                      </a:r>
                    </a:p>
                  </a:txBody>
                  <a:tcPr>
                    <a:solidFill>
                      <a:srgbClr val="F0EBDD"/>
                    </a:solidFill>
                  </a:tcPr>
                </a:tc>
                <a:extLst>
                  <a:ext uri="{0D108BD9-81ED-4DB2-BD59-A6C34878D82A}">
                    <a16:rowId xmlns:a16="http://schemas.microsoft.com/office/drawing/2014/main" xmlns="" val="306920398"/>
                  </a:ext>
                </a:extLst>
              </a:tr>
              <a:tr h="370840">
                <a:tc>
                  <a:txBody>
                    <a:bodyPr/>
                    <a:lstStyle/>
                    <a:p>
                      <a:r>
                        <a:rPr lang="en-US" sz="1200" b="0" i="0" dirty="0">
                          <a:latin typeface="Calibri Light" panose="020F0302020204030204" pitchFamily="34" charset="0"/>
                          <a:cs typeface="Calibri Light" panose="020F0302020204030204" pitchFamily="34" charset="0"/>
                        </a:rPr>
                        <a:t>Total</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468</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457</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421</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36</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7%</a:t>
                      </a:r>
                    </a:p>
                  </a:txBody>
                  <a:tcPr>
                    <a:solidFill>
                      <a:srgbClr val="B6A687"/>
                    </a:solidFill>
                  </a:tcPr>
                </a:tc>
                <a:extLst>
                  <a:ext uri="{0D108BD9-81ED-4DB2-BD59-A6C34878D82A}">
                    <a16:rowId xmlns:a16="http://schemas.microsoft.com/office/drawing/2014/main" xmlns="" val="3388032892"/>
                  </a:ext>
                </a:extLst>
              </a:tr>
            </a:tbl>
          </a:graphicData>
        </a:graphic>
      </p:graphicFrame>
      <p:graphicFrame>
        <p:nvGraphicFramePr>
          <p:cNvPr id="27" name="Table 10">
            <a:extLst>
              <a:ext uri="{FF2B5EF4-FFF2-40B4-BE49-F238E27FC236}">
                <a16:creationId xmlns:a16="http://schemas.microsoft.com/office/drawing/2014/main" xmlns="" id="{46982709-B02A-5045-AB8F-58FED7D4A3DF}"/>
              </a:ext>
            </a:extLst>
          </p:cNvPr>
          <p:cNvGraphicFramePr>
            <a:graphicFrameLocks noGrp="1"/>
          </p:cNvGraphicFramePr>
          <p:nvPr/>
        </p:nvGraphicFramePr>
        <p:xfrm>
          <a:off x="198058" y="4105569"/>
          <a:ext cx="8486658" cy="1752600"/>
        </p:xfrm>
        <a:graphic>
          <a:graphicData uri="http://schemas.openxmlformats.org/drawingml/2006/table">
            <a:tbl>
              <a:tblPr firstRow="1" bandRow="1">
                <a:tableStyleId>{5C22544A-7EE6-4342-B048-85BDC9FD1C3A}</a:tableStyleId>
              </a:tblPr>
              <a:tblGrid>
                <a:gridCol w="1781652">
                  <a:extLst>
                    <a:ext uri="{9D8B030D-6E8A-4147-A177-3AD203B41FA5}">
                      <a16:colId xmlns:a16="http://schemas.microsoft.com/office/drawing/2014/main" xmlns="" val="3454053004"/>
                    </a:ext>
                  </a:extLst>
                </a:gridCol>
                <a:gridCol w="1047234">
                  <a:extLst>
                    <a:ext uri="{9D8B030D-6E8A-4147-A177-3AD203B41FA5}">
                      <a16:colId xmlns:a16="http://schemas.microsoft.com/office/drawing/2014/main" xmlns="" val="3611186983"/>
                    </a:ext>
                  </a:extLst>
                </a:gridCol>
                <a:gridCol w="1414443">
                  <a:extLst>
                    <a:ext uri="{9D8B030D-6E8A-4147-A177-3AD203B41FA5}">
                      <a16:colId xmlns:a16="http://schemas.microsoft.com/office/drawing/2014/main" xmlns="" val="3375241289"/>
                    </a:ext>
                  </a:extLst>
                </a:gridCol>
                <a:gridCol w="1414443">
                  <a:extLst>
                    <a:ext uri="{9D8B030D-6E8A-4147-A177-3AD203B41FA5}">
                      <a16:colId xmlns:a16="http://schemas.microsoft.com/office/drawing/2014/main" xmlns="" val="821826518"/>
                    </a:ext>
                  </a:extLst>
                </a:gridCol>
                <a:gridCol w="1414443">
                  <a:extLst>
                    <a:ext uri="{9D8B030D-6E8A-4147-A177-3AD203B41FA5}">
                      <a16:colId xmlns:a16="http://schemas.microsoft.com/office/drawing/2014/main" xmlns="" val="1305892613"/>
                    </a:ext>
                  </a:extLst>
                </a:gridCol>
                <a:gridCol w="1414443">
                  <a:extLst>
                    <a:ext uri="{9D8B030D-6E8A-4147-A177-3AD203B41FA5}">
                      <a16:colId xmlns:a16="http://schemas.microsoft.com/office/drawing/2014/main" xmlns="" val="2539498033"/>
                    </a:ext>
                  </a:extLst>
                </a:gridCol>
              </a:tblGrid>
              <a:tr h="370840">
                <a:tc>
                  <a:txBody>
                    <a:bodyPr/>
                    <a:lstStyle/>
                    <a:p>
                      <a:pPr algn="ctr"/>
                      <a:r>
                        <a:rPr lang="en-US" sz="1200" b="0" i="0" dirty="0">
                          <a:latin typeface="Calibri Light" panose="020F0302020204030204" pitchFamily="34" charset="0"/>
                          <a:cs typeface="Calibri Light" panose="020F0302020204030204" pitchFamily="34" charset="0"/>
                        </a:rPr>
                        <a:t>Occupation Level</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2019 / 20</a:t>
                      </a:r>
                    </a:p>
                    <a:p>
                      <a:pPr algn="ctr"/>
                      <a:r>
                        <a:rPr lang="en-US" sz="1200" b="0" i="0" dirty="0">
                          <a:latin typeface="Calibri Light" panose="020F0302020204030204" pitchFamily="34" charset="0"/>
                          <a:cs typeface="Calibri Light" panose="020F0302020204030204" pitchFamily="34" charset="0"/>
                        </a:rPr>
                        <a:t>No. of Employees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2020/21</a:t>
                      </a:r>
                    </a:p>
                    <a:p>
                      <a:pPr algn="ctr"/>
                      <a:r>
                        <a:rPr lang="en-US" sz="1200" b="0" i="0" dirty="0">
                          <a:latin typeface="Calibri Light" panose="020F0302020204030204" pitchFamily="34" charset="0"/>
                          <a:cs typeface="Calibri Light" panose="020F0302020204030204" pitchFamily="34" charset="0"/>
                        </a:rPr>
                        <a:t>Approved Posts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2020/21</a:t>
                      </a:r>
                    </a:p>
                    <a:p>
                      <a:pPr algn="ctr"/>
                      <a:r>
                        <a:rPr lang="en-US" sz="1200" b="0" i="0" dirty="0">
                          <a:latin typeface="Calibri Light" panose="020F0302020204030204" pitchFamily="34" charset="0"/>
                          <a:cs typeface="Calibri Light" panose="020F0302020204030204" pitchFamily="34" charset="0"/>
                        </a:rPr>
                        <a:t>No. of Employees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2020/21</a:t>
                      </a:r>
                    </a:p>
                    <a:p>
                      <a:pPr algn="ctr"/>
                      <a:r>
                        <a:rPr lang="en-US" sz="1200" b="0" i="0" dirty="0">
                          <a:latin typeface="Calibri Light" panose="020F0302020204030204" pitchFamily="34" charset="0"/>
                          <a:cs typeface="Calibri Light" panose="020F0302020204030204" pitchFamily="34" charset="0"/>
                        </a:rPr>
                        <a:t>Vacancies</a:t>
                      </a:r>
                    </a:p>
                  </a:txBody>
                  <a:tcPr>
                    <a:solidFill>
                      <a:srgbClr val="0B6AB3"/>
                    </a:solidFill>
                  </a:tcPr>
                </a:tc>
                <a:tc>
                  <a:txBody>
                    <a:bodyPr/>
                    <a:lstStyle/>
                    <a:p>
                      <a:pPr algn="ctr"/>
                      <a:r>
                        <a:rPr lang="en-US" sz="1200" b="0" i="0" dirty="0">
                          <a:latin typeface="Calibri Light" panose="020F0302020204030204" pitchFamily="34" charset="0"/>
                          <a:cs typeface="Calibri Light" panose="020F0302020204030204" pitchFamily="34" charset="0"/>
                        </a:rPr>
                        <a:t>% of Vacancies</a:t>
                      </a:r>
                    </a:p>
                  </a:txBody>
                  <a:tcPr>
                    <a:solidFill>
                      <a:srgbClr val="0B6AB3"/>
                    </a:solidFill>
                  </a:tcPr>
                </a:tc>
                <a:extLst>
                  <a:ext uri="{0D108BD9-81ED-4DB2-BD59-A6C34878D82A}">
                    <a16:rowId xmlns:a16="http://schemas.microsoft.com/office/drawing/2014/main" xmlns="" val="3047170367"/>
                  </a:ext>
                </a:extLst>
              </a:tr>
              <a:tr h="370840">
                <a:tc>
                  <a:txBody>
                    <a:bodyPr/>
                    <a:lstStyle/>
                    <a:p>
                      <a:r>
                        <a:rPr lang="en-US" sz="1200" b="0" i="0" dirty="0">
                          <a:latin typeface="Calibri Light" panose="020F0302020204030204" pitchFamily="34" charset="0"/>
                          <a:cs typeface="Calibri Light" panose="020F0302020204030204" pitchFamily="34" charset="0"/>
                        </a:rPr>
                        <a:t>Top Management</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14</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15</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14</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1</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7%</a:t>
                      </a:r>
                    </a:p>
                  </a:txBody>
                  <a:tcPr>
                    <a:solidFill>
                      <a:srgbClr val="F0EBDD"/>
                    </a:solidFill>
                  </a:tcPr>
                </a:tc>
                <a:extLst>
                  <a:ext uri="{0D108BD9-81ED-4DB2-BD59-A6C34878D82A}">
                    <a16:rowId xmlns:a16="http://schemas.microsoft.com/office/drawing/2014/main" xmlns="" val="2424894627"/>
                  </a:ext>
                </a:extLst>
              </a:tr>
              <a:tr h="370840">
                <a:tc>
                  <a:txBody>
                    <a:bodyPr/>
                    <a:lstStyle/>
                    <a:p>
                      <a:r>
                        <a:rPr lang="en-US" sz="1200" b="0" i="0" dirty="0">
                          <a:latin typeface="Calibri Light" panose="020F0302020204030204" pitchFamily="34" charset="0"/>
                          <a:cs typeface="Calibri Light" panose="020F0302020204030204" pitchFamily="34" charset="0"/>
                        </a:rPr>
                        <a:t>Senior Management</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23</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30</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22</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8</a:t>
                      </a:r>
                    </a:p>
                  </a:txBody>
                  <a:tcPr>
                    <a:solidFill>
                      <a:srgbClr val="F0EBDD"/>
                    </a:solidFill>
                  </a:tcPr>
                </a:tc>
                <a:tc>
                  <a:txBody>
                    <a:bodyPr/>
                    <a:lstStyle/>
                    <a:p>
                      <a:r>
                        <a:rPr lang="en-US" sz="1200" b="0" i="0" dirty="0">
                          <a:latin typeface="Calibri Light" panose="020F0302020204030204" pitchFamily="34" charset="0"/>
                          <a:cs typeface="Calibri Light" panose="020F0302020204030204" pitchFamily="34" charset="0"/>
                        </a:rPr>
                        <a:t>26%</a:t>
                      </a:r>
                    </a:p>
                  </a:txBody>
                  <a:tcPr>
                    <a:solidFill>
                      <a:srgbClr val="F0EBDD"/>
                    </a:solidFill>
                  </a:tcPr>
                </a:tc>
                <a:extLst>
                  <a:ext uri="{0D108BD9-81ED-4DB2-BD59-A6C34878D82A}">
                    <a16:rowId xmlns:a16="http://schemas.microsoft.com/office/drawing/2014/main" xmlns="" val="306920398"/>
                  </a:ext>
                </a:extLst>
              </a:tr>
              <a:tr h="370840">
                <a:tc>
                  <a:txBody>
                    <a:bodyPr/>
                    <a:lstStyle/>
                    <a:p>
                      <a:r>
                        <a:rPr lang="en-US" sz="1200" b="0" i="0" dirty="0">
                          <a:latin typeface="Calibri Light" panose="020F0302020204030204" pitchFamily="34" charset="0"/>
                          <a:cs typeface="Calibri Light" panose="020F0302020204030204" pitchFamily="34" charset="0"/>
                        </a:rPr>
                        <a:t>Total</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37</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45</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36</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9</a:t>
                      </a:r>
                    </a:p>
                  </a:txBody>
                  <a:tcPr>
                    <a:solidFill>
                      <a:srgbClr val="B6A687"/>
                    </a:solidFill>
                  </a:tcPr>
                </a:tc>
                <a:tc>
                  <a:txBody>
                    <a:bodyPr/>
                    <a:lstStyle/>
                    <a:p>
                      <a:r>
                        <a:rPr lang="en-US" sz="1200" b="0" i="0" dirty="0">
                          <a:latin typeface="Calibri Light" panose="020F0302020204030204" pitchFamily="34" charset="0"/>
                          <a:cs typeface="Calibri Light" panose="020F0302020204030204" pitchFamily="34" charset="0"/>
                        </a:rPr>
                        <a:t>27%</a:t>
                      </a:r>
                    </a:p>
                  </a:txBody>
                  <a:tcPr>
                    <a:solidFill>
                      <a:srgbClr val="B6A687"/>
                    </a:solidFill>
                  </a:tcPr>
                </a:tc>
                <a:extLst>
                  <a:ext uri="{0D108BD9-81ED-4DB2-BD59-A6C34878D82A}">
                    <a16:rowId xmlns:a16="http://schemas.microsoft.com/office/drawing/2014/main" xmlns="" val="3388032892"/>
                  </a:ext>
                </a:extLst>
              </a:tr>
            </a:tbl>
          </a:graphicData>
        </a:graphic>
      </p:graphicFrame>
      <p:pic>
        <p:nvPicPr>
          <p:cNvPr id="21" name="Picture 20">
            <a:extLst>
              <a:ext uri="{FF2B5EF4-FFF2-40B4-BE49-F238E27FC236}">
                <a16:creationId xmlns:a16="http://schemas.microsoft.com/office/drawing/2014/main" xmlns="" id="{A42C53C0-8629-B94D-8B3A-9CE4DFC252FE}"/>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08922864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EF5EEE8-053C-3241-8022-555DA2A5F0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0" name="Oval 19">
            <a:extLst>
              <a:ext uri="{FF2B5EF4-FFF2-40B4-BE49-F238E27FC236}">
                <a16:creationId xmlns:a16="http://schemas.microsoft.com/office/drawing/2014/main" xmlns="" id="{9EAEEAF2-A3EB-2645-A08E-49DFFFF3A593}"/>
              </a:ext>
            </a:extLst>
          </p:cNvPr>
          <p:cNvSpPr/>
          <p:nvPr/>
        </p:nvSpPr>
        <p:spPr bwMode="auto">
          <a:xfrm>
            <a:off x="4427984"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2" name="Slide Number Placeholder 2">
            <a:extLst>
              <a:ext uri="{FF2B5EF4-FFF2-40B4-BE49-F238E27FC236}">
                <a16:creationId xmlns:a16="http://schemas.microsoft.com/office/drawing/2014/main" xmlns="" id="{9C9210BF-2B34-824F-98D9-4E17B1F1854E}"/>
              </a:ext>
            </a:extLst>
          </p:cNvPr>
          <p:cNvSpPr txBox="1">
            <a:spLocks/>
          </p:cNvSpPr>
          <p:nvPr/>
        </p:nvSpPr>
        <p:spPr bwMode="auto">
          <a:xfrm>
            <a:off x="4475274"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16</a:t>
            </a:fld>
            <a:endParaRPr lang="en-US" altLang="en-US" dirty="0">
              <a:solidFill>
                <a:schemeClr val="bg1"/>
              </a:solidFill>
              <a:latin typeface="Calibri" panose="020F0502020204030204" pitchFamily="34" charset="0"/>
            </a:endParaRPr>
          </a:p>
        </p:txBody>
      </p:sp>
      <p:sp>
        <p:nvSpPr>
          <p:cNvPr id="25" name="Rectangle 24">
            <a:extLst>
              <a:ext uri="{FF2B5EF4-FFF2-40B4-BE49-F238E27FC236}">
                <a16:creationId xmlns:a16="http://schemas.microsoft.com/office/drawing/2014/main" xmlns="" id="{315826FA-1D35-0A46-9375-4E60890F0C3E}"/>
              </a:ext>
            </a:extLst>
          </p:cNvPr>
          <p:cNvSpPr/>
          <p:nvPr/>
        </p:nvSpPr>
        <p:spPr bwMode="auto">
          <a:xfrm>
            <a:off x="0" y="116632"/>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3" name="Rectangle 2">
            <a:extLst>
              <a:ext uri="{FF2B5EF4-FFF2-40B4-BE49-F238E27FC236}">
                <a16:creationId xmlns:a16="http://schemas.microsoft.com/office/drawing/2014/main" xmlns="" id="{4225FC53-9CD6-8E48-961E-54B1F84FF70F}"/>
              </a:ext>
            </a:extLst>
          </p:cNvPr>
          <p:cNvSpPr/>
          <p:nvPr/>
        </p:nvSpPr>
        <p:spPr>
          <a:xfrm>
            <a:off x="86650" y="780450"/>
            <a:ext cx="5539530" cy="400110"/>
          </a:xfrm>
          <a:prstGeom prst="rect">
            <a:avLst/>
          </a:prstGeom>
        </p:spPr>
        <p:txBody>
          <a:bodyPr wrap="none">
            <a:spAutoFit/>
          </a:bodyPr>
          <a:lstStyle/>
          <a:p>
            <a:r>
              <a:rPr lang="en-ZA" sz="2000" dirty="0">
                <a:solidFill>
                  <a:srgbClr val="B6A687"/>
                </a:solidFill>
                <a:latin typeface="Calibri Light" panose="020F0302020204030204" pitchFamily="34" charset="0"/>
                <a:cs typeface="Calibri Light" panose="020F0302020204030204" pitchFamily="34" charset="0"/>
              </a:rPr>
              <a:t>EQUITY TARGET AND EMPLOYMENT EQUITY STATUS </a:t>
            </a:r>
          </a:p>
        </p:txBody>
      </p:sp>
      <p:graphicFrame>
        <p:nvGraphicFramePr>
          <p:cNvPr id="9" name="Chart 8">
            <a:extLst>
              <a:ext uri="{FF2B5EF4-FFF2-40B4-BE49-F238E27FC236}">
                <a16:creationId xmlns:a16="http://schemas.microsoft.com/office/drawing/2014/main" xmlns="" id="{90769B0E-EA76-5548-ACD4-FBD1AC481D0A}"/>
              </a:ext>
            </a:extLst>
          </p:cNvPr>
          <p:cNvGraphicFramePr/>
          <p:nvPr/>
        </p:nvGraphicFramePr>
        <p:xfrm>
          <a:off x="148125" y="1664716"/>
          <a:ext cx="4304577" cy="4412834"/>
        </p:xfrm>
        <a:graphic>
          <a:graphicData uri="http://schemas.openxmlformats.org/drawingml/2006/chart">
            <c:chart xmlns:c="http://schemas.openxmlformats.org/drawingml/2006/chart" xmlns:r="http://schemas.openxmlformats.org/officeDocument/2006/relationships" r:id="rId4"/>
          </a:graphicData>
        </a:graphic>
      </p:graphicFrame>
      <p:sp>
        <p:nvSpPr>
          <p:cNvPr id="77" name="TextBox 76">
            <a:extLst>
              <a:ext uri="{FF2B5EF4-FFF2-40B4-BE49-F238E27FC236}">
                <a16:creationId xmlns:a16="http://schemas.microsoft.com/office/drawing/2014/main" xmlns="" id="{3F667CD4-9B93-D04B-B9D9-330689026D19}"/>
              </a:ext>
            </a:extLst>
          </p:cNvPr>
          <p:cNvSpPr txBox="1"/>
          <p:nvPr/>
        </p:nvSpPr>
        <p:spPr>
          <a:xfrm>
            <a:off x="604814" y="1319380"/>
            <a:ext cx="3247106" cy="400110"/>
          </a:xfrm>
          <a:prstGeom prst="rect">
            <a:avLst/>
          </a:prstGeom>
          <a:noFill/>
        </p:spPr>
        <p:txBody>
          <a:bodyPr wrap="square" rtlCol="0">
            <a:spAutoFit/>
          </a:bodyPr>
          <a:lstStyle/>
          <a:p>
            <a:pPr algn="ctr"/>
            <a:r>
              <a:rPr lang="en-US" sz="2000" dirty="0">
                <a:solidFill>
                  <a:srgbClr val="0B6AB3"/>
                </a:solidFill>
              </a:rPr>
              <a:t>HSRC Employees by race</a:t>
            </a:r>
          </a:p>
        </p:txBody>
      </p:sp>
      <p:sp>
        <p:nvSpPr>
          <p:cNvPr id="11" name="TextBox 10">
            <a:extLst>
              <a:ext uri="{FF2B5EF4-FFF2-40B4-BE49-F238E27FC236}">
                <a16:creationId xmlns:a16="http://schemas.microsoft.com/office/drawing/2014/main" xmlns="" id="{24991186-8F08-40E6-BD86-AEE45F472657}"/>
              </a:ext>
            </a:extLst>
          </p:cNvPr>
          <p:cNvSpPr txBox="1"/>
          <p:nvPr/>
        </p:nvSpPr>
        <p:spPr>
          <a:xfrm>
            <a:off x="5364088" y="1362570"/>
            <a:ext cx="3096344" cy="400110"/>
          </a:xfrm>
          <a:prstGeom prst="rect">
            <a:avLst/>
          </a:prstGeom>
          <a:noFill/>
        </p:spPr>
        <p:txBody>
          <a:bodyPr wrap="square" rtlCol="0">
            <a:spAutoFit/>
          </a:bodyPr>
          <a:lstStyle/>
          <a:p>
            <a:pPr algn="ctr"/>
            <a:r>
              <a:rPr lang="en-US" sz="2000" dirty="0">
                <a:solidFill>
                  <a:srgbClr val="0B6AB3"/>
                </a:solidFill>
              </a:rPr>
              <a:t>HSRC Employees by gender</a:t>
            </a:r>
          </a:p>
        </p:txBody>
      </p:sp>
      <p:graphicFrame>
        <p:nvGraphicFramePr>
          <p:cNvPr id="12" name="Chart 11">
            <a:extLst>
              <a:ext uri="{FF2B5EF4-FFF2-40B4-BE49-F238E27FC236}">
                <a16:creationId xmlns:a16="http://schemas.microsoft.com/office/drawing/2014/main" xmlns="" id="{78F74831-4F8F-4F76-9A50-7DF3F746F875}"/>
              </a:ext>
            </a:extLst>
          </p:cNvPr>
          <p:cNvGraphicFramePr/>
          <p:nvPr/>
        </p:nvGraphicFramePr>
        <p:xfrm>
          <a:off x="4578748" y="1664716"/>
          <a:ext cx="4304577" cy="4412834"/>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48">
            <a:extLst>
              <a:ext uri="{FF2B5EF4-FFF2-40B4-BE49-F238E27FC236}">
                <a16:creationId xmlns:a16="http://schemas.microsoft.com/office/drawing/2014/main" xmlns="" id="{7D4D5008-E036-6D4E-9B9C-F96D0C4CC7CE}"/>
              </a:ext>
            </a:extLst>
          </p:cNvPr>
          <p:cNvSpPr>
            <a:spLocks/>
          </p:cNvSpPr>
          <p:nvPr/>
        </p:nvSpPr>
        <p:spPr bwMode="auto">
          <a:xfrm>
            <a:off x="148125" y="141010"/>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Human Resource Management</a:t>
            </a:r>
          </a:p>
        </p:txBody>
      </p:sp>
      <p:pic>
        <p:nvPicPr>
          <p:cNvPr id="14" name="Picture 13">
            <a:extLst>
              <a:ext uri="{FF2B5EF4-FFF2-40B4-BE49-F238E27FC236}">
                <a16:creationId xmlns:a16="http://schemas.microsoft.com/office/drawing/2014/main" xmlns="" id="{EC708C0E-CA66-8448-B734-A6AAECB9202E}"/>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4805331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10;&#10;Description automatically generated">
            <a:extLst>
              <a:ext uri="{FF2B5EF4-FFF2-40B4-BE49-F238E27FC236}">
                <a16:creationId xmlns:a16="http://schemas.microsoft.com/office/drawing/2014/main" xmlns="" id="{83026D04-901F-1044-AD52-EB8CA97D2CB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160904" cy="6858000"/>
          </a:xfrm>
          <a:prstGeom prst="rect">
            <a:avLst/>
          </a:prstGeom>
        </p:spPr>
      </p:pic>
      <p:sp>
        <p:nvSpPr>
          <p:cNvPr id="27" name="Rectangle 26">
            <a:extLst>
              <a:ext uri="{FF2B5EF4-FFF2-40B4-BE49-F238E27FC236}">
                <a16:creationId xmlns:a16="http://schemas.microsoft.com/office/drawing/2014/main" xmlns="" id="{1113B3DA-CEC9-3140-86EE-9C212BB05248}"/>
              </a:ext>
            </a:extLst>
          </p:cNvPr>
          <p:cNvSpPr/>
          <p:nvPr/>
        </p:nvSpPr>
        <p:spPr bwMode="auto">
          <a:xfrm>
            <a:off x="-30148" y="260648"/>
            <a:ext cx="9174149" cy="1080120"/>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8" name="Rectangle 48">
            <a:extLst>
              <a:ext uri="{FF2B5EF4-FFF2-40B4-BE49-F238E27FC236}">
                <a16:creationId xmlns:a16="http://schemas.microsoft.com/office/drawing/2014/main" xmlns="" id="{C82F6A7F-0161-2B42-BBE4-9A8A9518949F}"/>
              </a:ext>
            </a:extLst>
          </p:cNvPr>
          <p:cNvSpPr>
            <a:spLocks/>
          </p:cNvSpPr>
          <p:nvPr/>
        </p:nvSpPr>
        <p:spPr bwMode="auto">
          <a:xfrm>
            <a:off x="251520" y="443098"/>
            <a:ext cx="6016700" cy="88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Financial Overview</a:t>
            </a:r>
          </a:p>
        </p:txBody>
      </p:sp>
      <p:sp>
        <p:nvSpPr>
          <p:cNvPr id="8222"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3"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4"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5"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6"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8227" name="Group 35"/>
          <p:cNvGrpSpPr>
            <a:grpSpLocks/>
          </p:cNvGrpSpPr>
          <p:nvPr/>
        </p:nvGrpSpPr>
        <p:grpSpPr bwMode="auto">
          <a:xfrm>
            <a:off x="3462933" y="2867025"/>
            <a:ext cx="12501" cy="50800"/>
            <a:chOff x="0" y="0"/>
            <a:chExt cx="33795" cy="100575"/>
          </a:xfrm>
        </p:grpSpPr>
        <p:sp>
          <p:nvSpPr>
            <p:cNvPr id="8228"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8229"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pic>
        <p:nvPicPr>
          <p:cNvPr id="26" name="Picture 25">
            <a:extLst>
              <a:ext uri="{FF2B5EF4-FFF2-40B4-BE49-F238E27FC236}">
                <a16:creationId xmlns:a16="http://schemas.microsoft.com/office/drawing/2014/main" xmlns="" id="{7CD8994D-1405-3C40-BE79-B814B761F8F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4092894" y="6344782"/>
            <a:ext cx="1364154" cy="517336"/>
          </a:xfrm>
          <a:prstGeom prst="rect">
            <a:avLst/>
          </a:prstGeom>
        </p:spPr>
      </p:pic>
      <p:sp>
        <p:nvSpPr>
          <p:cNvPr id="29" name="Oval 28">
            <a:extLst>
              <a:ext uri="{FF2B5EF4-FFF2-40B4-BE49-F238E27FC236}">
                <a16:creationId xmlns:a16="http://schemas.microsoft.com/office/drawing/2014/main" xmlns="" id="{EA4CE8EB-3CBF-7248-BC43-FB04736BB38B}"/>
              </a:ext>
            </a:extLst>
          </p:cNvPr>
          <p:cNvSpPr/>
          <p:nvPr/>
        </p:nvSpPr>
        <p:spPr bwMode="auto">
          <a:xfrm>
            <a:off x="6444208"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30" name="Slide Number Placeholder 2">
            <a:extLst>
              <a:ext uri="{FF2B5EF4-FFF2-40B4-BE49-F238E27FC236}">
                <a16:creationId xmlns:a16="http://schemas.microsoft.com/office/drawing/2014/main" xmlns="" id="{6C17D1D6-F104-3A4F-A6D6-AC76D98E8F7D}"/>
              </a:ext>
            </a:extLst>
          </p:cNvPr>
          <p:cNvSpPr txBox="1">
            <a:spLocks/>
          </p:cNvSpPr>
          <p:nvPr/>
        </p:nvSpPr>
        <p:spPr bwMode="auto">
          <a:xfrm>
            <a:off x="6491498"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17</a:t>
            </a:fld>
            <a:endParaRPr lang="en-US" altLang="en-US" dirty="0">
              <a:solidFill>
                <a:schemeClr val="bg1"/>
              </a:solidFill>
              <a:latin typeface="Calibri" panose="020F0502020204030204" pitchFamily="34" charset="0"/>
            </a:endParaRPr>
          </a:p>
        </p:txBody>
      </p:sp>
      <p:pic>
        <p:nvPicPr>
          <p:cNvPr id="4" name="Picture 3">
            <a:extLst>
              <a:ext uri="{FF2B5EF4-FFF2-40B4-BE49-F238E27FC236}">
                <a16:creationId xmlns:a16="http://schemas.microsoft.com/office/drawing/2014/main" xmlns="" id="{01914DAA-7B6E-46AC-8027-F91860AC982F}"/>
              </a:ext>
            </a:extLst>
          </p:cNvPr>
          <p:cNvPicPr>
            <a:picLocks noChangeAspect="1"/>
          </p:cNvPicPr>
          <p:nvPr/>
        </p:nvPicPr>
        <p:blipFill>
          <a:blip r:embed="rId5" cstate="print"/>
          <a:stretch>
            <a:fillRect/>
          </a:stretch>
        </p:blipFill>
        <p:spPr>
          <a:xfrm>
            <a:off x="175730" y="1397972"/>
            <a:ext cx="1523994" cy="1519853"/>
          </a:xfrm>
          <a:prstGeom prst="flowChartConnector">
            <a:avLst/>
          </a:prstGeom>
        </p:spPr>
      </p:pic>
      <p:pic>
        <p:nvPicPr>
          <p:cNvPr id="6" name="Picture 5">
            <a:extLst>
              <a:ext uri="{FF2B5EF4-FFF2-40B4-BE49-F238E27FC236}">
                <a16:creationId xmlns:a16="http://schemas.microsoft.com/office/drawing/2014/main" xmlns="" id="{B8002812-1230-4239-800E-7CADBC56D65A}"/>
              </a:ext>
            </a:extLst>
          </p:cNvPr>
          <p:cNvPicPr>
            <a:picLocks noChangeAspect="1"/>
          </p:cNvPicPr>
          <p:nvPr/>
        </p:nvPicPr>
        <p:blipFill>
          <a:blip r:embed="rId6" cstate="print"/>
          <a:stretch>
            <a:fillRect/>
          </a:stretch>
        </p:blipFill>
        <p:spPr>
          <a:xfrm>
            <a:off x="203517" y="3057367"/>
            <a:ext cx="1445274" cy="1431896"/>
          </a:xfrm>
          <a:prstGeom prst="flowChartConnector">
            <a:avLst/>
          </a:prstGeom>
        </p:spPr>
      </p:pic>
      <p:pic>
        <p:nvPicPr>
          <p:cNvPr id="8" name="Picture 7">
            <a:extLst>
              <a:ext uri="{FF2B5EF4-FFF2-40B4-BE49-F238E27FC236}">
                <a16:creationId xmlns:a16="http://schemas.microsoft.com/office/drawing/2014/main" xmlns="" id="{8CCCA1A5-A8F2-4573-AB81-AD1B95E4C566}"/>
              </a:ext>
            </a:extLst>
          </p:cNvPr>
          <p:cNvPicPr>
            <a:picLocks noChangeAspect="1"/>
          </p:cNvPicPr>
          <p:nvPr/>
        </p:nvPicPr>
        <p:blipFill>
          <a:blip r:embed="rId7" cstate="print"/>
          <a:stretch>
            <a:fillRect/>
          </a:stretch>
        </p:blipFill>
        <p:spPr>
          <a:xfrm>
            <a:off x="175730" y="4612136"/>
            <a:ext cx="1534053" cy="1519853"/>
          </a:xfrm>
          <a:prstGeom prst="flowChartConnector">
            <a:avLst/>
          </a:prstGeom>
        </p:spPr>
      </p:pic>
      <p:sp>
        <p:nvSpPr>
          <p:cNvPr id="31" name="Rectangle 39">
            <a:extLst>
              <a:ext uri="{FF2B5EF4-FFF2-40B4-BE49-F238E27FC236}">
                <a16:creationId xmlns:a16="http://schemas.microsoft.com/office/drawing/2014/main" xmlns="" id="{7A1D0CF5-D9A3-4665-A9EA-9C2C52CB8B33}"/>
              </a:ext>
            </a:extLst>
          </p:cNvPr>
          <p:cNvSpPr>
            <a:spLocks/>
          </p:cNvSpPr>
          <p:nvPr/>
        </p:nvSpPr>
        <p:spPr bwMode="auto">
          <a:xfrm>
            <a:off x="4364421" y="1748098"/>
            <a:ext cx="4788024" cy="18466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p>
            <a:pPr marL="385763" indent="-385763">
              <a:buFont typeface="+mj-lt"/>
              <a:buAutoNum type="arabicPeriod"/>
            </a:pPr>
            <a:r>
              <a:rPr lang="en-ZA" sz="2400" dirty="0">
                <a:latin typeface="Calibri Light" panose="020F0302020204030204" pitchFamily="34" charset="0"/>
                <a:cs typeface="Calibri Light" panose="020F0302020204030204" pitchFamily="34" charset="0"/>
              </a:rPr>
              <a:t>Audit report</a:t>
            </a:r>
          </a:p>
          <a:p>
            <a:pPr marL="385763" indent="-385763">
              <a:buFont typeface="+mj-lt"/>
              <a:buAutoNum type="arabicPeriod"/>
            </a:pPr>
            <a:endParaRPr lang="en-ZA" sz="24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400" dirty="0">
                <a:latin typeface="Calibri Light" panose="020F0302020204030204" pitchFamily="34" charset="0"/>
                <a:cs typeface="Calibri Light" panose="020F0302020204030204" pitchFamily="34" charset="0"/>
              </a:rPr>
              <a:t>Annual Financial Statements overview</a:t>
            </a:r>
          </a:p>
          <a:p>
            <a:pPr marL="385763" indent="-385763">
              <a:buFont typeface="+mj-lt"/>
              <a:buAutoNum type="arabicPeriod"/>
            </a:pPr>
            <a:endParaRPr lang="en-ZA" sz="2400" dirty="0">
              <a:latin typeface="Calibri Light" panose="020F0302020204030204" pitchFamily="34" charset="0"/>
              <a:cs typeface="Calibri Light" panose="020F0302020204030204" pitchFamily="34" charset="0"/>
            </a:endParaRPr>
          </a:p>
        </p:txBody>
      </p:sp>
      <p:pic>
        <p:nvPicPr>
          <p:cNvPr id="21" name="Picture 20">
            <a:extLst>
              <a:ext uri="{FF2B5EF4-FFF2-40B4-BE49-F238E27FC236}">
                <a16:creationId xmlns:a16="http://schemas.microsoft.com/office/drawing/2014/main" xmlns="" id="{81046CCA-DF6E-0E47-BE42-B19564A2B824}"/>
              </a:ext>
            </a:extLst>
          </p:cNvPr>
          <p:cNvPicPr>
            <a:picLocks noChangeAspect="1"/>
          </p:cNvPicPr>
          <p:nvPr/>
        </p:nvPicPr>
        <p:blipFill>
          <a:blip r:embed="rId8"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2356300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10;&#10;Description automatically generated">
            <a:extLst>
              <a:ext uri="{FF2B5EF4-FFF2-40B4-BE49-F238E27FC236}">
                <a16:creationId xmlns:a16="http://schemas.microsoft.com/office/drawing/2014/main" xmlns="" id="{83026D04-901F-1044-AD52-EB8CA97D2CB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962" y="0"/>
            <a:ext cx="4160904" cy="6858000"/>
          </a:xfrm>
          <a:prstGeom prst="rect">
            <a:avLst/>
          </a:prstGeom>
        </p:spPr>
      </p:pic>
      <p:sp>
        <p:nvSpPr>
          <p:cNvPr id="27" name="Rectangle 26">
            <a:extLst>
              <a:ext uri="{FF2B5EF4-FFF2-40B4-BE49-F238E27FC236}">
                <a16:creationId xmlns:a16="http://schemas.microsoft.com/office/drawing/2014/main" xmlns="" id="{1113B3DA-CEC9-3140-86EE-9C212BB05248}"/>
              </a:ext>
            </a:extLst>
          </p:cNvPr>
          <p:cNvSpPr/>
          <p:nvPr/>
        </p:nvSpPr>
        <p:spPr bwMode="auto">
          <a:xfrm>
            <a:off x="-30148" y="260648"/>
            <a:ext cx="9174149" cy="1080120"/>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8" name="Rectangle 48">
            <a:extLst>
              <a:ext uri="{FF2B5EF4-FFF2-40B4-BE49-F238E27FC236}">
                <a16:creationId xmlns:a16="http://schemas.microsoft.com/office/drawing/2014/main" xmlns="" id="{C82F6A7F-0161-2B42-BBE4-9A8A9518949F}"/>
              </a:ext>
            </a:extLst>
          </p:cNvPr>
          <p:cNvSpPr>
            <a:spLocks/>
          </p:cNvSpPr>
          <p:nvPr/>
        </p:nvSpPr>
        <p:spPr bwMode="auto">
          <a:xfrm>
            <a:off x="251520" y="443098"/>
            <a:ext cx="6016700" cy="88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Audit report</a:t>
            </a:r>
          </a:p>
        </p:txBody>
      </p:sp>
      <p:sp>
        <p:nvSpPr>
          <p:cNvPr id="8222"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3"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4"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5"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6"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8227" name="Group 35"/>
          <p:cNvGrpSpPr>
            <a:grpSpLocks/>
          </p:cNvGrpSpPr>
          <p:nvPr/>
        </p:nvGrpSpPr>
        <p:grpSpPr bwMode="auto">
          <a:xfrm>
            <a:off x="3462933" y="2867025"/>
            <a:ext cx="12501" cy="50800"/>
            <a:chOff x="0" y="0"/>
            <a:chExt cx="33795" cy="100575"/>
          </a:xfrm>
        </p:grpSpPr>
        <p:sp>
          <p:nvSpPr>
            <p:cNvPr id="8228"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8229"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sp>
        <p:nvSpPr>
          <p:cNvPr id="19" name="Rectangle 39">
            <a:extLst>
              <a:ext uri="{FF2B5EF4-FFF2-40B4-BE49-F238E27FC236}">
                <a16:creationId xmlns:a16="http://schemas.microsoft.com/office/drawing/2014/main" xmlns="" id="{9B54AD11-C025-48F9-82B3-4DDB2F5E811A}"/>
              </a:ext>
            </a:extLst>
          </p:cNvPr>
          <p:cNvSpPr>
            <a:spLocks/>
          </p:cNvSpPr>
          <p:nvPr/>
        </p:nvSpPr>
        <p:spPr bwMode="auto">
          <a:xfrm>
            <a:off x="4204575" y="1456472"/>
            <a:ext cx="4939425" cy="47089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1pPr>
            <a:lvl2pPr indent="457200">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2pPr>
            <a:lvl3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3pPr>
            <a:lvl4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4pPr>
            <a:lvl5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5pPr>
            <a:lvl6pPr marL="45720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6pPr>
            <a:lvl7pPr marL="91440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7pPr>
            <a:lvl8pPr marL="137160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8pPr>
            <a:lvl9pPr marL="1828800" fontAlgn="base" hangingPunct="0">
              <a:spcBef>
                <a:spcPct val="0"/>
              </a:spcBef>
              <a:spcAft>
                <a:spcPct val="0"/>
              </a:spcAf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a:solidFill>
                  <a:srgbClr val="000000"/>
                </a:solidFill>
                <a:latin typeface="Calibri" pitchFamily="34" charset="0"/>
                <a:cs typeface="Calibri" pitchFamily="34" charset="0"/>
                <a:sym typeface="Calibri" pitchFamily="34" charset="0"/>
              </a:defRPr>
            </a:lvl9pPr>
          </a:lstStyle>
          <a:p>
            <a:pPr defTabSz="384048">
              <a:spcBef>
                <a:spcPts val="588"/>
              </a:spcBef>
            </a:pPr>
            <a:endParaRPr lang="en-US" altLang="en-US" sz="1800" dirty="0">
              <a:latin typeface="Calibri Light" panose="020F0302020204030204" pitchFamily="34" charset="0"/>
              <a:cs typeface="Calibri Light" panose="020F0302020204030204" pitchFamily="34" charset="0"/>
              <a:sym typeface="Arial" pitchFamily="34" charset="0"/>
            </a:endParaRPr>
          </a:p>
          <a:p>
            <a:pPr marL="285750" lvl="1" indent="-285750" defTabSz="384048">
              <a:spcBef>
                <a:spcPts val="588"/>
              </a:spcBef>
              <a:buFont typeface="Wingdings" panose="05000000000000000000" pitchFamily="2" charset="2"/>
              <a:buChar char="Ø"/>
            </a:pPr>
            <a:r>
              <a:rPr lang="en-US" altLang="en-US" sz="2400" b="1" dirty="0">
                <a:solidFill>
                  <a:srgbClr val="076EB8"/>
                </a:solidFill>
                <a:latin typeface="Calibri Light" panose="020F0302020204030204" pitchFamily="34" charset="0"/>
                <a:cs typeface="Calibri Light" panose="020F0302020204030204" pitchFamily="34" charset="0"/>
                <a:sym typeface="Arial" pitchFamily="34" charset="0"/>
              </a:rPr>
              <a:t>Unqualified opinion </a:t>
            </a:r>
            <a:r>
              <a:rPr lang="en-US" altLang="en-US" sz="2400" dirty="0">
                <a:solidFill>
                  <a:schemeClr val="tx1"/>
                </a:solidFill>
                <a:latin typeface="Calibri Light" panose="020F0302020204030204" pitchFamily="34" charset="0"/>
                <a:cs typeface="Calibri Light" panose="020F0302020204030204" pitchFamily="34" charset="0"/>
                <a:sym typeface="Arial" pitchFamily="34" charset="0"/>
              </a:rPr>
              <a:t>with findings on compliance with legislation;</a:t>
            </a:r>
          </a:p>
          <a:p>
            <a:pPr marL="285750" lvl="1" indent="-285750" defTabSz="384048">
              <a:spcBef>
                <a:spcPts val="588"/>
              </a:spcBef>
              <a:buFont typeface="Wingdings" panose="05000000000000000000" pitchFamily="2" charset="2"/>
              <a:buChar char="Ø"/>
            </a:pPr>
            <a:endParaRPr lang="en-US" altLang="en-US" sz="2400" dirty="0">
              <a:solidFill>
                <a:schemeClr val="tx1"/>
              </a:solidFill>
              <a:latin typeface="Calibri Light" panose="020F0302020204030204" pitchFamily="34" charset="0"/>
              <a:cs typeface="Calibri Light" panose="020F0302020204030204" pitchFamily="34" charset="0"/>
              <a:sym typeface="Arial" pitchFamily="34" charset="0"/>
            </a:endParaRPr>
          </a:p>
          <a:p>
            <a:pPr marL="285750" lvl="1" indent="-285750" defTabSz="384048">
              <a:spcBef>
                <a:spcPts val="588"/>
              </a:spcBef>
              <a:buFont typeface="Wingdings" panose="05000000000000000000" pitchFamily="2" charset="2"/>
              <a:buChar char="Ø"/>
            </a:pPr>
            <a:r>
              <a:rPr lang="en-US" altLang="en-US" sz="2400" b="1" dirty="0">
                <a:solidFill>
                  <a:srgbClr val="076EB8"/>
                </a:solidFill>
                <a:latin typeface="Calibri Light" panose="020F0302020204030204" pitchFamily="34" charset="0"/>
                <a:cs typeface="Calibri Light" panose="020F0302020204030204" pitchFamily="34" charset="0"/>
                <a:sym typeface="Arial" pitchFamily="34" charset="0"/>
              </a:rPr>
              <a:t>No material misstatements </a:t>
            </a:r>
            <a:r>
              <a:rPr lang="en-US" altLang="en-US" sz="2400" dirty="0">
                <a:solidFill>
                  <a:schemeClr val="tx1"/>
                </a:solidFill>
                <a:latin typeface="Calibri Light" panose="020F0302020204030204" pitchFamily="34" charset="0"/>
                <a:cs typeface="Calibri Light" panose="020F0302020204030204" pitchFamily="34" charset="0"/>
                <a:sym typeface="Arial" pitchFamily="34" charset="0"/>
              </a:rPr>
              <a:t>were identified on the annual financial statements</a:t>
            </a:r>
          </a:p>
          <a:p>
            <a:pPr marL="285750" lvl="1" indent="-285750" defTabSz="384048">
              <a:spcBef>
                <a:spcPts val="588"/>
              </a:spcBef>
              <a:buFont typeface="Wingdings" panose="05000000000000000000" pitchFamily="2" charset="2"/>
              <a:buChar char="Ø"/>
            </a:pPr>
            <a:endParaRPr lang="en-US" altLang="en-US" sz="2400" dirty="0">
              <a:solidFill>
                <a:schemeClr val="tx1"/>
              </a:solidFill>
              <a:latin typeface="Calibri Light" panose="020F0302020204030204" pitchFamily="34" charset="0"/>
              <a:cs typeface="Calibri Light" panose="020F0302020204030204" pitchFamily="34" charset="0"/>
              <a:sym typeface="Arial" pitchFamily="34" charset="0"/>
            </a:endParaRPr>
          </a:p>
          <a:p>
            <a:pPr marL="285750" lvl="1" indent="-285750" defTabSz="384048">
              <a:spcBef>
                <a:spcPts val="588"/>
              </a:spcBef>
              <a:buFont typeface="Wingdings" panose="05000000000000000000" pitchFamily="2" charset="2"/>
              <a:buChar char="Ø"/>
            </a:pPr>
            <a:r>
              <a:rPr lang="en-US" altLang="en-US" sz="2400" b="1" dirty="0">
                <a:solidFill>
                  <a:srgbClr val="076EB8"/>
                </a:solidFill>
                <a:latin typeface="Calibri Light" panose="020F0302020204030204" pitchFamily="34" charset="0"/>
                <a:cs typeface="Calibri Light" panose="020F0302020204030204" pitchFamily="34" charset="0"/>
                <a:sym typeface="Arial" pitchFamily="34" charset="0"/>
              </a:rPr>
              <a:t>No material findings </a:t>
            </a:r>
            <a:r>
              <a:rPr lang="en-US" altLang="en-US" sz="2400" dirty="0">
                <a:solidFill>
                  <a:schemeClr val="tx1"/>
                </a:solidFill>
                <a:latin typeface="Calibri Light" panose="020F0302020204030204" pitchFamily="34" charset="0"/>
                <a:cs typeface="Calibri Light" panose="020F0302020204030204" pitchFamily="34" charset="0"/>
                <a:sym typeface="Arial" pitchFamily="34" charset="0"/>
              </a:rPr>
              <a:t>were identified in terms of the annual performance information</a:t>
            </a:r>
          </a:p>
          <a:p>
            <a:pPr defTabSz="384048">
              <a:spcBef>
                <a:spcPts val="588"/>
              </a:spcBef>
            </a:pPr>
            <a:endParaRPr lang="en-US" altLang="en-US" sz="1800" dirty="0">
              <a:latin typeface="Calibri Light" panose="020F0302020204030204" pitchFamily="34" charset="0"/>
              <a:cs typeface="Calibri Light" panose="020F0302020204030204" pitchFamily="34" charset="0"/>
              <a:sym typeface="Arial" pitchFamily="34" charset="0"/>
            </a:endParaRPr>
          </a:p>
        </p:txBody>
      </p:sp>
      <p:pic>
        <p:nvPicPr>
          <p:cNvPr id="26" name="Picture 25">
            <a:extLst>
              <a:ext uri="{FF2B5EF4-FFF2-40B4-BE49-F238E27FC236}">
                <a16:creationId xmlns:a16="http://schemas.microsoft.com/office/drawing/2014/main" xmlns="" id="{7CD8994D-1405-3C40-BE79-B814B761F8F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4092894" y="6380036"/>
            <a:ext cx="1271194" cy="482082"/>
          </a:xfrm>
          <a:prstGeom prst="rect">
            <a:avLst/>
          </a:prstGeom>
        </p:spPr>
      </p:pic>
      <p:sp>
        <p:nvSpPr>
          <p:cNvPr id="29" name="Oval 28">
            <a:extLst>
              <a:ext uri="{FF2B5EF4-FFF2-40B4-BE49-F238E27FC236}">
                <a16:creationId xmlns:a16="http://schemas.microsoft.com/office/drawing/2014/main" xmlns="" id="{EA4CE8EB-3CBF-7248-BC43-FB04736BB38B}"/>
              </a:ext>
            </a:extLst>
          </p:cNvPr>
          <p:cNvSpPr/>
          <p:nvPr/>
        </p:nvSpPr>
        <p:spPr bwMode="auto">
          <a:xfrm>
            <a:off x="6444208"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30" name="Slide Number Placeholder 2">
            <a:extLst>
              <a:ext uri="{FF2B5EF4-FFF2-40B4-BE49-F238E27FC236}">
                <a16:creationId xmlns:a16="http://schemas.microsoft.com/office/drawing/2014/main" xmlns="" id="{6C17D1D6-F104-3A4F-A6D6-AC76D98E8F7D}"/>
              </a:ext>
            </a:extLst>
          </p:cNvPr>
          <p:cNvSpPr txBox="1">
            <a:spLocks/>
          </p:cNvSpPr>
          <p:nvPr/>
        </p:nvSpPr>
        <p:spPr bwMode="auto">
          <a:xfrm>
            <a:off x="6491498"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18</a:t>
            </a:fld>
            <a:endParaRPr lang="en-US" altLang="en-US" dirty="0">
              <a:solidFill>
                <a:schemeClr val="bg1"/>
              </a:solidFill>
              <a:latin typeface="Calibri" panose="020F0502020204030204" pitchFamily="34" charset="0"/>
            </a:endParaRPr>
          </a:p>
        </p:txBody>
      </p:sp>
      <p:pic>
        <p:nvPicPr>
          <p:cNvPr id="18" name="Picture 17">
            <a:extLst>
              <a:ext uri="{FF2B5EF4-FFF2-40B4-BE49-F238E27FC236}">
                <a16:creationId xmlns:a16="http://schemas.microsoft.com/office/drawing/2014/main" xmlns="" id="{C79270D5-F2E0-2747-9604-D2E757AD743D}"/>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7764108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029EA63D-FEE4-AD49-A4E7-E5A53DF7D978}"/>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DC89440E-F277-7048-BA3C-303491E7A080}"/>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19</a:t>
            </a:fld>
            <a:endParaRPr lang="en-US" altLang="en-US" dirty="0">
              <a:solidFill>
                <a:schemeClr val="bg1"/>
              </a:solidFill>
              <a:latin typeface="Calibri" panose="020F0502020204030204" pitchFamily="34" charset="0"/>
            </a:endParaRPr>
          </a:p>
        </p:txBody>
      </p:sp>
      <p:sp>
        <p:nvSpPr>
          <p:cNvPr id="12" name="Rectangle 48">
            <a:extLst>
              <a:ext uri="{FF2B5EF4-FFF2-40B4-BE49-F238E27FC236}">
                <a16:creationId xmlns:a16="http://schemas.microsoft.com/office/drawing/2014/main" xmlns="" id="{F9A79B84-03E1-4841-A76F-242BE43E2F9D}"/>
              </a:ext>
            </a:extLst>
          </p:cNvPr>
          <p:cNvSpPr>
            <a:spLocks/>
          </p:cNvSpPr>
          <p:nvPr/>
        </p:nvSpPr>
        <p:spPr bwMode="auto">
          <a:xfrm>
            <a:off x="2771800" y="19509"/>
            <a:ext cx="5256584" cy="14384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algn="ctr"/>
            <a:endParaRPr lang="en-US" altLang="en-US" sz="4800" dirty="0">
              <a:solidFill>
                <a:srgbClr val="076EB8"/>
              </a:solidFill>
              <a:sym typeface="Arial" pitchFamily="34" charset="0"/>
            </a:endParaRPr>
          </a:p>
        </p:txBody>
      </p:sp>
      <p:pic>
        <p:nvPicPr>
          <p:cNvPr id="16" name="Picture 15">
            <a:extLst>
              <a:ext uri="{FF2B5EF4-FFF2-40B4-BE49-F238E27FC236}">
                <a16:creationId xmlns:a16="http://schemas.microsoft.com/office/drawing/2014/main" xmlns="" id="{84B31C89-B1E0-8F40-A36A-06501CEB61C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14" name="Picture 13">
            <a:extLst>
              <a:ext uri="{FF2B5EF4-FFF2-40B4-BE49-F238E27FC236}">
                <a16:creationId xmlns:a16="http://schemas.microsoft.com/office/drawing/2014/main" xmlns="" id="{A4BBB2EC-831A-C244-83B7-3AE0279B4DB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pic>
        <p:nvPicPr>
          <p:cNvPr id="5" name="Picture 4">
            <a:extLst>
              <a:ext uri="{FF2B5EF4-FFF2-40B4-BE49-F238E27FC236}">
                <a16:creationId xmlns:a16="http://schemas.microsoft.com/office/drawing/2014/main" xmlns="" id="{42468D53-24A4-4DC5-8CE5-7357012B4215}"/>
              </a:ext>
            </a:extLst>
          </p:cNvPr>
          <p:cNvPicPr>
            <a:picLocks noChangeAspect="1"/>
          </p:cNvPicPr>
          <p:nvPr/>
        </p:nvPicPr>
        <p:blipFill>
          <a:blip r:embed="rId5" cstate="print"/>
          <a:stretch>
            <a:fillRect/>
          </a:stretch>
        </p:blipFill>
        <p:spPr>
          <a:xfrm>
            <a:off x="-4978" y="1519669"/>
            <a:ext cx="9148978" cy="3899643"/>
          </a:xfrm>
          <a:prstGeom prst="rect">
            <a:avLst/>
          </a:prstGeom>
        </p:spPr>
      </p:pic>
      <p:sp>
        <p:nvSpPr>
          <p:cNvPr id="15" name="Rectangle 14">
            <a:extLst>
              <a:ext uri="{FF2B5EF4-FFF2-40B4-BE49-F238E27FC236}">
                <a16:creationId xmlns:a16="http://schemas.microsoft.com/office/drawing/2014/main" xmlns="" id="{D820542D-D1E5-463A-BB13-97B1FACD79B5}"/>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7" name="Rectangle 48">
            <a:extLst>
              <a:ext uri="{FF2B5EF4-FFF2-40B4-BE49-F238E27FC236}">
                <a16:creationId xmlns:a16="http://schemas.microsoft.com/office/drawing/2014/main" xmlns="" id="{A01FE438-B9D3-442B-A98D-02FB1FBE3DD1}"/>
              </a:ext>
            </a:extLst>
          </p:cNvPr>
          <p:cNvSpPr>
            <a:spLocks/>
          </p:cNvSpPr>
          <p:nvPr/>
        </p:nvSpPr>
        <p:spPr bwMode="auto">
          <a:xfrm>
            <a:off x="251521" y="41377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Irregular expenditure</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spTree>
    <p:extLst>
      <p:ext uri="{BB962C8B-B14F-4D97-AF65-F5344CB8AC3E}">
        <p14:creationId xmlns:p14="http://schemas.microsoft.com/office/powerpoint/2010/main" xmlns="" val="15463650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0D67786E-AECE-3E42-90A0-CE5353F4CF76}"/>
              </a:ext>
            </a:extLst>
          </p:cNvPr>
          <p:cNvSpPr/>
          <p:nvPr/>
        </p:nvSpPr>
        <p:spPr bwMode="auto">
          <a:xfrm>
            <a:off x="6588224"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pic>
        <p:nvPicPr>
          <p:cNvPr id="8" name="Picture 7">
            <a:extLst>
              <a:ext uri="{FF2B5EF4-FFF2-40B4-BE49-F238E27FC236}">
                <a16:creationId xmlns:a16="http://schemas.microsoft.com/office/drawing/2014/main" xmlns="" id="{F675E488-E1B2-CD4B-8481-9CDA39DF6A6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137852" cy="6858000"/>
          </a:xfrm>
          <a:prstGeom prst="rect">
            <a:avLst/>
          </a:prstGeom>
        </p:spPr>
      </p:pic>
      <p:sp>
        <p:nvSpPr>
          <p:cNvPr id="5126" name="Rectangle 6"/>
          <p:cNvSpPr>
            <a:spLocks/>
          </p:cNvSpPr>
          <p:nvPr/>
        </p:nvSpPr>
        <p:spPr bwMode="auto">
          <a:xfrm>
            <a:off x="1305038" y="4094956"/>
            <a:ext cx="3373636" cy="6834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indent="635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endParaRPr lang="en-US" altLang="en-US" sz="1200" dirty="0">
              <a:latin typeface="Arial" pitchFamily="34" charset="0"/>
              <a:cs typeface="Arial" pitchFamily="34" charset="0"/>
              <a:sym typeface="Arial" pitchFamily="34" charset="0"/>
            </a:endParaRPr>
          </a:p>
        </p:txBody>
      </p:sp>
      <p:sp>
        <p:nvSpPr>
          <p:cNvPr id="5160" name="AutoShape 4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1" name="AutoShape 4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2" name="AutoShape 4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3" name="AutoShape 4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4" name="AutoShape 4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5165" name="Group 45"/>
          <p:cNvGrpSpPr>
            <a:grpSpLocks/>
          </p:cNvGrpSpPr>
          <p:nvPr/>
        </p:nvGrpSpPr>
        <p:grpSpPr bwMode="auto">
          <a:xfrm>
            <a:off x="3462933" y="2867025"/>
            <a:ext cx="12501" cy="50800"/>
            <a:chOff x="0" y="0"/>
            <a:chExt cx="33795" cy="100575"/>
          </a:xfrm>
        </p:grpSpPr>
        <p:sp>
          <p:nvSpPr>
            <p:cNvPr id="5166" name="AutoShape 4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5167" name="AutoShape 4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sp>
        <p:nvSpPr>
          <p:cNvPr id="3" name="Slide Number Placeholder 2"/>
          <p:cNvSpPr>
            <a:spLocks noGrp="1"/>
          </p:cNvSpPr>
          <p:nvPr>
            <p:ph type="sldNum" sz="quarter" idx="10"/>
          </p:nvPr>
        </p:nvSpPr>
        <p:spPr>
          <a:xfrm>
            <a:off x="6602776" y="6618545"/>
            <a:ext cx="121444" cy="165100"/>
          </a:xfrm>
        </p:spPr>
        <p:txBody>
          <a:bodyPr/>
          <a:lstStyle/>
          <a:p>
            <a:fld id="{14E0BBB5-951B-4E65-945D-B238FDA7AEBD}" type="slidenum">
              <a:rPr lang="en-US" altLang="en-US" smtClean="0">
                <a:solidFill>
                  <a:schemeClr val="bg1"/>
                </a:solidFill>
                <a:latin typeface="Calibri" panose="020F0502020204030204" pitchFamily="34" charset="0"/>
              </a:rPr>
              <a:pPr/>
              <a:t>2</a:t>
            </a:fld>
            <a:endParaRPr lang="en-US" altLang="en-US" dirty="0">
              <a:solidFill>
                <a:schemeClr val="bg1"/>
              </a:solidFill>
              <a:latin typeface="Calibri" panose="020F0502020204030204" pitchFamily="34" charset="0"/>
            </a:endParaRPr>
          </a:p>
        </p:txBody>
      </p:sp>
      <p:pic>
        <p:nvPicPr>
          <p:cNvPr id="22" name="Picture 21">
            <a:extLst>
              <a:ext uri="{FF2B5EF4-FFF2-40B4-BE49-F238E27FC236}">
                <a16:creationId xmlns:a16="http://schemas.microsoft.com/office/drawing/2014/main" xmlns="" id="{1BB8DA6E-1778-A144-9267-FD132A97525D}"/>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4042" r="4582" b="27025"/>
          <a:stretch/>
        </p:blipFill>
        <p:spPr>
          <a:xfrm>
            <a:off x="4067945" y="6288271"/>
            <a:ext cx="1296144" cy="565087"/>
          </a:xfrm>
          <a:prstGeom prst="rect">
            <a:avLst/>
          </a:prstGeom>
        </p:spPr>
      </p:pic>
      <p:sp>
        <p:nvSpPr>
          <p:cNvPr id="4" name="Rectangle 3">
            <a:extLst>
              <a:ext uri="{FF2B5EF4-FFF2-40B4-BE49-F238E27FC236}">
                <a16:creationId xmlns:a16="http://schemas.microsoft.com/office/drawing/2014/main" xmlns="" id="{F318FAE5-02EE-BA4E-BDF1-4E75BFD13C85}"/>
              </a:ext>
            </a:extLst>
          </p:cNvPr>
          <p:cNvSpPr/>
          <p:nvPr/>
        </p:nvSpPr>
        <p:spPr bwMode="auto">
          <a:xfrm>
            <a:off x="-693" y="260648"/>
            <a:ext cx="9144694" cy="1080120"/>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5168" name="Rectangle 48"/>
          <p:cNvSpPr>
            <a:spLocks/>
          </p:cNvSpPr>
          <p:nvPr/>
        </p:nvSpPr>
        <p:spPr bwMode="auto">
          <a:xfrm>
            <a:off x="251520" y="443098"/>
            <a:ext cx="6016700" cy="88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Presentation overview</a:t>
            </a:r>
          </a:p>
        </p:txBody>
      </p:sp>
      <p:sp>
        <p:nvSpPr>
          <p:cNvPr id="19" name="Rectangle 39">
            <a:extLst>
              <a:ext uri="{FF2B5EF4-FFF2-40B4-BE49-F238E27FC236}">
                <a16:creationId xmlns:a16="http://schemas.microsoft.com/office/drawing/2014/main" xmlns="" id="{BB283749-CFF4-4244-88E2-F6B2669B3856}"/>
              </a:ext>
            </a:extLst>
          </p:cNvPr>
          <p:cNvSpPr>
            <a:spLocks/>
          </p:cNvSpPr>
          <p:nvPr/>
        </p:nvSpPr>
        <p:spPr bwMode="auto">
          <a:xfrm>
            <a:off x="4355976" y="1461879"/>
            <a:ext cx="4788024" cy="4616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Mandate</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HSRC’s COVID response </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Performance overview</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HSRC’s achievements in 2020/21</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Important areas of work</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Human Resources</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Financial overview</a:t>
            </a:r>
          </a:p>
          <a:p>
            <a:pPr marL="385763" indent="-385763">
              <a:buFont typeface="+mj-lt"/>
              <a:buAutoNum type="arabicPeriod"/>
            </a:pPr>
            <a:endParaRPr lang="en-ZA" sz="2000" dirty="0">
              <a:latin typeface="Calibri Light" panose="020F0302020204030204" pitchFamily="34" charset="0"/>
              <a:cs typeface="Calibri Light" panose="020F0302020204030204" pitchFamily="34" charset="0"/>
            </a:endParaRPr>
          </a:p>
          <a:p>
            <a:pPr marL="385763" indent="-385763">
              <a:buFont typeface="+mj-lt"/>
              <a:buAutoNum type="arabicPeriod"/>
            </a:pPr>
            <a:r>
              <a:rPr lang="en-ZA" sz="2000" dirty="0">
                <a:latin typeface="Calibri Light" panose="020F0302020204030204" pitchFamily="34" charset="0"/>
                <a:cs typeface="Calibri Light" panose="020F0302020204030204" pitchFamily="34" charset="0"/>
              </a:rPr>
              <a:t>Going forward and acknowledgements</a:t>
            </a:r>
          </a:p>
        </p:txBody>
      </p:sp>
      <p:pic>
        <p:nvPicPr>
          <p:cNvPr id="20" name="Picture 19">
            <a:extLst>
              <a:ext uri="{FF2B5EF4-FFF2-40B4-BE49-F238E27FC236}">
                <a16:creationId xmlns:a16="http://schemas.microsoft.com/office/drawing/2014/main" xmlns="" id="{250C7A87-568D-C64F-86A4-407C5BAAC148}"/>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74704906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F8AEDA7-3DF4-2C4C-A975-EF5B46DB968C}"/>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B490A261-0CEC-5642-B5A7-B1D5693B711A}"/>
              </a:ext>
            </a:extLst>
          </p:cNvPr>
          <p:cNvSpPr>
            <a:spLocks/>
          </p:cNvSpPr>
          <p:nvPr/>
        </p:nvSpPr>
        <p:spPr bwMode="auto">
          <a:xfrm>
            <a:off x="251520" y="404664"/>
            <a:ext cx="8964487"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Irregular expenditure</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sp>
        <p:nvSpPr>
          <p:cNvPr id="6" name="Shape 332"/>
          <p:cNvSpPr/>
          <p:nvPr/>
        </p:nvSpPr>
        <p:spPr>
          <a:xfrm>
            <a:off x="210414" y="1508360"/>
            <a:ext cx="8754074" cy="4122750"/>
          </a:xfrm>
          <a:prstGeom prst="rect">
            <a:avLst/>
          </a:prstGeom>
          <a:ln w="12700">
            <a:miter lim="400000"/>
          </a:ln>
          <a:extLst>
            <a:ext uri="{C572A759-6A51-4108-AA02-DFA0A04FC94B}">
              <ma14:wrappingTextBoxFlag xmlns="" xmlns:ma14="http://schemas.microsoft.com/office/mac/drawingml/2011/main" val="1"/>
            </a:ext>
          </a:extLst>
        </p:spPr>
        <p:txBody>
          <a:bodyPr wrap="square" lIns="44999" tIns="44999" rIns="44999" bIns="44999">
            <a:spAutoFit/>
          </a:bodyPr>
          <a:lstStyle/>
          <a:p>
            <a:pPr marL="342900"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GB" altLang="en-US" sz="2400" dirty="0">
                <a:latin typeface="Calibri Light" panose="020F0302020204030204" pitchFamily="34" charset="0"/>
                <a:cs typeface="Calibri Light" panose="020F0302020204030204" pitchFamily="34" charset="0"/>
              </a:rPr>
              <a:t>Further determination 2016/17 to 2018/2019 will be concluded by management and reported.</a:t>
            </a:r>
          </a:p>
          <a:p>
            <a:pPr marL="342900"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Improvement plan:</a:t>
            </a:r>
          </a:p>
          <a:p>
            <a:pPr marL="1303020" lvl="5"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National Treasury / AGSA</a:t>
            </a:r>
          </a:p>
          <a:p>
            <a:pPr marL="1303020" lvl="5"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SCM Policy update</a:t>
            </a:r>
          </a:p>
          <a:p>
            <a:pPr marL="1303020" lvl="5"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Procurement Framework</a:t>
            </a:r>
          </a:p>
          <a:p>
            <a:pPr marL="1303020" lvl="5"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Training</a:t>
            </a:r>
          </a:p>
          <a:p>
            <a:pPr marL="342900" indent="-342900">
              <a:spcBef>
                <a:spcPts val="1400"/>
              </a:spcBef>
              <a:buFont typeface="Arial" panose="020B0604020202020204" pitchFamily="34"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Consequence management</a:t>
            </a:r>
            <a:endParaRPr sz="2400" dirty="0">
              <a:latin typeface="Calibri Light" panose="020F0302020204030204" pitchFamily="34" charset="0"/>
              <a:cs typeface="Calibri Light" panose="020F0302020204030204" pitchFamily="34" charset="0"/>
            </a:endParaRPr>
          </a:p>
        </p:txBody>
      </p:sp>
      <p:sp>
        <p:nvSpPr>
          <p:cNvPr id="10" name="Oval 9">
            <a:extLst>
              <a:ext uri="{FF2B5EF4-FFF2-40B4-BE49-F238E27FC236}">
                <a16:creationId xmlns:a16="http://schemas.microsoft.com/office/drawing/2014/main" xmlns="" id="{19941822-B3B4-8E4D-BF98-7A0D2CEAEB6B}"/>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BC7FE93E-ADBB-6949-A785-8B332B686BEB}"/>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20</a:t>
            </a:fld>
            <a:endParaRPr lang="en-US" altLang="en-US" dirty="0">
              <a:solidFill>
                <a:schemeClr val="bg1"/>
              </a:solidFill>
              <a:latin typeface="Calibri" panose="020F0502020204030204" pitchFamily="34" charset="0"/>
            </a:endParaRPr>
          </a:p>
        </p:txBody>
      </p:sp>
      <p:pic>
        <p:nvPicPr>
          <p:cNvPr id="17" name="Picture 16">
            <a:extLst>
              <a:ext uri="{FF2B5EF4-FFF2-40B4-BE49-F238E27FC236}">
                <a16:creationId xmlns:a16="http://schemas.microsoft.com/office/drawing/2014/main" xmlns="" id="{9D718A0C-4A6D-0B41-A23A-15F9A10091C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7700819" y="6389285"/>
            <a:ext cx="951424" cy="354497"/>
          </a:xfrm>
          <a:prstGeom prst="rect">
            <a:avLst/>
          </a:prstGeom>
        </p:spPr>
      </p:pic>
      <p:pic>
        <p:nvPicPr>
          <p:cNvPr id="18" name="Picture 17">
            <a:extLst>
              <a:ext uri="{FF2B5EF4-FFF2-40B4-BE49-F238E27FC236}">
                <a16:creationId xmlns:a16="http://schemas.microsoft.com/office/drawing/2014/main" xmlns="" id="{69F33BA6-B2E6-0B42-819D-5E4BD15F6BC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Tree>
    <p:extLst>
      <p:ext uri="{BB962C8B-B14F-4D97-AF65-F5344CB8AC3E}">
        <p14:creationId xmlns:p14="http://schemas.microsoft.com/office/powerpoint/2010/main" xmlns="" val="11085830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8">
            <a:extLst>
              <a:ext uri="{FF2B5EF4-FFF2-40B4-BE49-F238E27FC236}">
                <a16:creationId xmlns:a16="http://schemas.microsoft.com/office/drawing/2014/main" xmlns="" id="{371C4689-ACCB-3749-B96F-CA97DF218572}"/>
              </a:ext>
            </a:extLst>
          </p:cNvPr>
          <p:cNvSpPr>
            <a:spLocks/>
          </p:cNvSpPr>
          <p:nvPr/>
        </p:nvSpPr>
        <p:spPr bwMode="auto">
          <a:xfrm>
            <a:off x="2843808" y="-4150"/>
            <a:ext cx="5256584" cy="14384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algn="ctr"/>
            <a:r>
              <a:rPr lang="en-US" altLang="en-US" sz="4800" dirty="0">
                <a:solidFill>
                  <a:srgbClr val="076EB8"/>
                </a:solidFill>
                <a:sym typeface="Arial" pitchFamily="34" charset="0"/>
              </a:rPr>
              <a:t>Statement of Financial Position</a:t>
            </a:r>
          </a:p>
        </p:txBody>
      </p:sp>
      <p:pic>
        <p:nvPicPr>
          <p:cNvPr id="12" name="Picture 11">
            <a:extLst>
              <a:ext uri="{FF2B5EF4-FFF2-40B4-BE49-F238E27FC236}">
                <a16:creationId xmlns:a16="http://schemas.microsoft.com/office/drawing/2014/main" xmlns="" id="{0D1CAE6D-5FB8-2B4C-9120-E886D2B8B6B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6" name="Oval 5">
            <a:extLst>
              <a:ext uri="{FF2B5EF4-FFF2-40B4-BE49-F238E27FC236}">
                <a16:creationId xmlns:a16="http://schemas.microsoft.com/office/drawing/2014/main" xmlns="" id="{8A1E1A9A-ED3D-1E4C-9DA0-967B41FEA6AF}"/>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8" name="Slide Number Placeholder 2">
            <a:extLst>
              <a:ext uri="{FF2B5EF4-FFF2-40B4-BE49-F238E27FC236}">
                <a16:creationId xmlns:a16="http://schemas.microsoft.com/office/drawing/2014/main" xmlns="" id="{4BC73968-994F-7F4B-9F26-6FD5F6FFAAE8}"/>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21</a:t>
            </a:fld>
            <a:endParaRPr lang="en-US" altLang="en-US" dirty="0">
              <a:solidFill>
                <a:schemeClr val="bg1"/>
              </a:solidFill>
              <a:latin typeface="Calibri" panose="020F0502020204030204" pitchFamily="34" charset="0"/>
            </a:endParaRPr>
          </a:p>
        </p:txBody>
      </p:sp>
      <p:pic>
        <p:nvPicPr>
          <p:cNvPr id="15" name="Picture 14">
            <a:extLst>
              <a:ext uri="{FF2B5EF4-FFF2-40B4-BE49-F238E27FC236}">
                <a16:creationId xmlns:a16="http://schemas.microsoft.com/office/drawing/2014/main" xmlns="" id="{D13E56DB-C3F1-874A-A2B9-689E87EE8E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15" y="9563"/>
            <a:ext cx="2116613" cy="1438852"/>
          </a:xfrm>
          <a:prstGeom prst="rect">
            <a:avLst/>
          </a:prstGeom>
        </p:spPr>
      </p:pic>
      <p:grpSp>
        <p:nvGrpSpPr>
          <p:cNvPr id="2" name="Group 1">
            <a:extLst>
              <a:ext uri="{FF2B5EF4-FFF2-40B4-BE49-F238E27FC236}">
                <a16:creationId xmlns:a16="http://schemas.microsoft.com/office/drawing/2014/main" xmlns="" id="{40E0D950-0F02-4380-9152-416E7EA6D6BA}"/>
              </a:ext>
            </a:extLst>
          </p:cNvPr>
          <p:cNvGrpSpPr/>
          <p:nvPr/>
        </p:nvGrpSpPr>
        <p:grpSpPr>
          <a:xfrm>
            <a:off x="1277586" y="1434279"/>
            <a:ext cx="6475757" cy="4803032"/>
            <a:chOff x="2380372" y="1981345"/>
            <a:chExt cx="5779873" cy="4368777"/>
          </a:xfrm>
        </p:grpSpPr>
        <p:pic>
          <p:nvPicPr>
            <p:cNvPr id="5" name="Picture 4" descr="Graphical user interface, text&#10;&#10;Description automatically generated">
              <a:extLst>
                <a:ext uri="{FF2B5EF4-FFF2-40B4-BE49-F238E27FC236}">
                  <a16:creationId xmlns:a16="http://schemas.microsoft.com/office/drawing/2014/main" xmlns="" id="{C003231A-B85A-0140-B9B2-D7A5C14750B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r="58435"/>
            <a:stretch/>
          </p:blipFill>
          <p:spPr>
            <a:xfrm>
              <a:off x="2380372" y="1981345"/>
              <a:ext cx="3127732" cy="4368777"/>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xmlns="" id="{7EC2A477-02B3-42ED-9601-C52CCB988C9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64755"/>
            <a:stretch/>
          </p:blipFill>
          <p:spPr>
            <a:xfrm>
              <a:off x="5508104" y="1981345"/>
              <a:ext cx="2652141" cy="4368777"/>
            </a:xfrm>
            <a:prstGeom prst="rect">
              <a:avLst/>
            </a:prstGeom>
          </p:spPr>
        </p:pic>
      </p:grpSp>
      <p:pic>
        <p:nvPicPr>
          <p:cNvPr id="14" name="Picture 13">
            <a:extLst>
              <a:ext uri="{FF2B5EF4-FFF2-40B4-BE49-F238E27FC236}">
                <a16:creationId xmlns:a16="http://schemas.microsoft.com/office/drawing/2014/main" xmlns="" id="{D02E3BFF-3A2B-5945-81F7-81160E565703}"/>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5228286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AF17A47-1E75-8840-90A1-090C685EE6C6}"/>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4" name="Rectangle 48">
            <a:extLst>
              <a:ext uri="{FF2B5EF4-FFF2-40B4-BE49-F238E27FC236}">
                <a16:creationId xmlns:a16="http://schemas.microsoft.com/office/drawing/2014/main" xmlns="" id="{83479A00-A4A9-8141-A901-E41E912D2507}"/>
              </a:ext>
            </a:extLst>
          </p:cNvPr>
          <p:cNvSpPr>
            <a:spLocks/>
          </p:cNvSpPr>
          <p:nvPr/>
        </p:nvSpPr>
        <p:spPr bwMode="auto">
          <a:xfrm>
            <a:off x="251520" y="40466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Assets</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graphicFrame>
        <p:nvGraphicFramePr>
          <p:cNvPr id="7" name="Content Placeholder 34">
            <a:extLst>
              <a:ext uri="{FF2B5EF4-FFF2-40B4-BE49-F238E27FC236}">
                <a16:creationId xmlns:a16="http://schemas.microsoft.com/office/drawing/2014/main" xmlns="" id="{FD15B87D-C45D-459E-B827-017EC1FD8267}"/>
              </a:ext>
            </a:extLst>
          </p:cNvPr>
          <p:cNvGraphicFramePr>
            <a:graphicFrameLocks noGrp="1"/>
          </p:cNvGraphicFramePr>
          <p:nvPr>
            <p:ph idx="1"/>
          </p:nvPr>
        </p:nvGraphicFramePr>
        <p:xfrm>
          <a:off x="251520" y="1375666"/>
          <a:ext cx="8712968" cy="4861646"/>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xmlns="" id="{30993ADF-A360-3442-87AF-4A69296477BE}"/>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5AFD5C3E-6000-D94C-A6B7-01A4404178CE}"/>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22</a:t>
            </a:fld>
            <a:endParaRPr lang="en-US" altLang="en-US" dirty="0">
              <a:solidFill>
                <a:schemeClr val="bg1"/>
              </a:solidFill>
              <a:latin typeface="Calibri" panose="020F0502020204030204" pitchFamily="34" charset="0"/>
            </a:endParaRPr>
          </a:p>
        </p:txBody>
      </p:sp>
      <p:pic>
        <p:nvPicPr>
          <p:cNvPr id="16" name="Picture 15">
            <a:extLst>
              <a:ext uri="{FF2B5EF4-FFF2-40B4-BE49-F238E27FC236}">
                <a16:creationId xmlns:a16="http://schemas.microsoft.com/office/drawing/2014/main" xmlns="" id="{7F9F0980-7BBB-B045-99C4-5648C4B8E0C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9" name="Picture 8">
            <a:extLst>
              <a:ext uri="{FF2B5EF4-FFF2-40B4-BE49-F238E27FC236}">
                <a16:creationId xmlns:a16="http://schemas.microsoft.com/office/drawing/2014/main" xmlns="" id="{BCE93A42-6262-0842-BFF7-DB77CEBE9436}"/>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6136102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029EA63D-FEE4-AD49-A4E7-E5A53DF7D978}"/>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DC89440E-F277-7048-BA3C-303491E7A080}"/>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23</a:t>
            </a:fld>
            <a:endParaRPr lang="en-US" altLang="en-US" dirty="0">
              <a:solidFill>
                <a:schemeClr val="bg1"/>
              </a:solidFill>
              <a:latin typeface="Calibri" panose="020F0502020204030204" pitchFamily="34" charset="0"/>
            </a:endParaRPr>
          </a:p>
        </p:txBody>
      </p:sp>
      <p:sp>
        <p:nvSpPr>
          <p:cNvPr id="12" name="Rectangle 48">
            <a:extLst>
              <a:ext uri="{FF2B5EF4-FFF2-40B4-BE49-F238E27FC236}">
                <a16:creationId xmlns:a16="http://schemas.microsoft.com/office/drawing/2014/main" xmlns="" id="{F9A79B84-03E1-4841-A76F-242BE43E2F9D}"/>
              </a:ext>
            </a:extLst>
          </p:cNvPr>
          <p:cNvSpPr>
            <a:spLocks/>
          </p:cNvSpPr>
          <p:nvPr/>
        </p:nvSpPr>
        <p:spPr bwMode="auto">
          <a:xfrm>
            <a:off x="2771800" y="19509"/>
            <a:ext cx="5256584" cy="14384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algn="ctr"/>
            <a:r>
              <a:rPr lang="en-US" altLang="en-US" sz="4800" dirty="0">
                <a:solidFill>
                  <a:srgbClr val="076EB8"/>
                </a:solidFill>
                <a:sym typeface="Arial" pitchFamily="34" charset="0"/>
              </a:rPr>
              <a:t>Statement of Financial Position</a:t>
            </a:r>
          </a:p>
        </p:txBody>
      </p:sp>
      <p:pic>
        <p:nvPicPr>
          <p:cNvPr id="16" name="Picture 15">
            <a:extLst>
              <a:ext uri="{FF2B5EF4-FFF2-40B4-BE49-F238E27FC236}">
                <a16:creationId xmlns:a16="http://schemas.microsoft.com/office/drawing/2014/main" xmlns="" id="{84B31C89-B1E0-8F40-A36A-06501CEB61C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grpSp>
        <p:nvGrpSpPr>
          <p:cNvPr id="2" name="Group 1">
            <a:extLst>
              <a:ext uri="{FF2B5EF4-FFF2-40B4-BE49-F238E27FC236}">
                <a16:creationId xmlns:a16="http://schemas.microsoft.com/office/drawing/2014/main" xmlns="" id="{898FF8D0-2604-432E-91FB-FB876029892C}"/>
              </a:ext>
            </a:extLst>
          </p:cNvPr>
          <p:cNvGrpSpPr/>
          <p:nvPr/>
        </p:nvGrpSpPr>
        <p:grpSpPr>
          <a:xfrm>
            <a:off x="1064939" y="1480546"/>
            <a:ext cx="6676653" cy="4828774"/>
            <a:chOff x="2061815" y="2159911"/>
            <a:chExt cx="6031115" cy="4098178"/>
          </a:xfrm>
        </p:grpSpPr>
        <p:pic>
          <p:nvPicPr>
            <p:cNvPr id="4" name="Picture 3" descr="Graphical user interface, text&#10;&#10;Description automatically generated">
              <a:extLst>
                <a:ext uri="{FF2B5EF4-FFF2-40B4-BE49-F238E27FC236}">
                  <a16:creationId xmlns:a16="http://schemas.microsoft.com/office/drawing/2014/main" xmlns="" id="{45065A7D-1FF6-AB4D-8536-71EB6613B94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53019"/>
            <a:stretch/>
          </p:blipFill>
          <p:spPr>
            <a:xfrm>
              <a:off x="2061815" y="2159911"/>
              <a:ext cx="3502743" cy="4098178"/>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xmlns="" id="{3BEAB00D-7FA1-4668-9519-6F29B76B384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64365"/>
            <a:stretch/>
          </p:blipFill>
          <p:spPr>
            <a:xfrm>
              <a:off x="5436095" y="2159911"/>
              <a:ext cx="2656835" cy="4098178"/>
            </a:xfrm>
            <a:prstGeom prst="rect">
              <a:avLst/>
            </a:prstGeom>
          </p:spPr>
        </p:pic>
      </p:grpSp>
      <p:pic>
        <p:nvPicPr>
          <p:cNvPr id="13" name="Picture 12">
            <a:extLst>
              <a:ext uri="{FF2B5EF4-FFF2-40B4-BE49-F238E27FC236}">
                <a16:creationId xmlns:a16="http://schemas.microsoft.com/office/drawing/2014/main" xmlns="" id="{33C66069-0CF9-48F8-B705-1F8EDC9B7ED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19509"/>
            <a:ext cx="2123727" cy="1443688"/>
          </a:xfrm>
          <a:prstGeom prst="rect">
            <a:avLst/>
          </a:prstGeom>
        </p:spPr>
      </p:pic>
      <p:pic>
        <p:nvPicPr>
          <p:cNvPr id="14" name="Picture 13">
            <a:extLst>
              <a:ext uri="{FF2B5EF4-FFF2-40B4-BE49-F238E27FC236}">
                <a16:creationId xmlns:a16="http://schemas.microsoft.com/office/drawing/2014/main" xmlns="" id="{A4BBB2EC-831A-C244-83B7-3AE0279B4DBF}"/>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6832162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B9447A2-3085-0349-B586-62C0EA464594}"/>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5" name="Rectangle 48">
            <a:extLst>
              <a:ext uri="{FF2B5EF4-FFF2-40B4-BE49-F238E27FC236}">
                <a16:creationId xmlns:a16="http://schemas.microsoft.com/office/drawing/2014/main" xmlns="" id="{14B1226B-DCB1-6F47-83D4-B4415E0738F1}"/>
              </a:ext>
            </a:extLst>
          </p:cNvPr>
          <p:cNvSpPr>
            <a:spLocks/>
          </p:cNvSpPr>
          <p:nvPr/>
        </p:nvSpPr>
        <p:spPr bwMode="auto">
          <a:xfrm>
            <a:off x="251520" y="40466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Liabilities</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graphicFrame>
        <p:nvGraphicFramePr>
          <p:cNvPr id="7" name="Content Placeholder 34">
            <a:extLst>
              <a:ext uri="{FF2B5EF4-FFF2-40B4-BE49-F238E27FC236}">
                <a16:creationId xmlns:a16="http://schemas.microsoft.com/office/drawing/2014/main" xmlns="" id="{E4DA0FC0-20FE-4122-8C86-A8817A75EA74}"/>
              </a:ext>
            </a:extLst>
          </p:cNvPr>
          <p:cNvGraphicFramePr>
            <a:graphicFrameLocks noGrp="1"/>
          </p:cNvGraphicFramePr>
          <p:nvPr>
            <p:ph idx="1"/>
          </p:nvPr>
        </p:nvGraphicFramePr>
        <p:xfrm>
          <a:off x="251520" y="1412776"/>
          <a:ext cx="8712968" cy="4735938"/>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xmlns="" id="{7A528320-08DD-6845-A89C-9D7C5A97E8E0}"/>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49803C45-FB35-CB43-938C-F194A00904F1}"/>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24</a:t>
            </a:fld>
            <a:endParaRPr lang="en-US" altLang="en-US" dirty="0">
              <a:solidFill>
                <a:schemeClr val="bg1"/>
              </a:solidFill>
              <a:latin typeface="Calibri" panose="020F0502020204030204" pitchFamily="34" charset="0"/>
            </a:endParaRPr>
          </a:p>
        </p:txBody>
      </p:sp>
      <p:pic>
        <p:nvPicPr>
          <p:cNvPr id="21" name="Picture 20">
            <a:extLst>
              <a:ext uri="{FF2B5EF4-FFF2-40B4-BE49-F238E27FC236}">
                <a16:creationId xmlns:a16="http://schemas.microsoft.com/office/drawing/2014/main" xmlns="" id="{8674BAAD-573C-BB4C-850E-8960B989439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9" name="Picture 8">
            <a:extLst>
              <a:ext uri="{FF2B5EF4-FFF2-40B4-BE49-F238E27FC236}">
                <a16:creationId xmlns:a16="http://schemas.microsoft.com/office/drawing/2014/main" xmlns="" id="{77FEB204-D414-6D48-99E5-6A7040485672}"/>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9730065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8DB5676-D9A4-AD40-A4DC-78A9AB4CCD06}"/>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A0472805-088A-8B40-AE6F-3B9758E05A73}"/>
              </a:ext>
            </a:extLst>
          </p:cNvPr>
          <p:cNvSpPr>
            <a:spLocks/>
          </p:cNvSpPr>
          <p:nvPr/>
        </p:nvSpPr>
        <p:spPr bwMode="auto">
          <a:xfrm>
            <a:off x="251521" y="41377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mn-lt"/>
                <a:cs typeface="Calibri Light" panose="020F0302020204030204" pitchFamily="34" charset="0"/>
                <a:sym typeface="Arial" pitchFamily="34" charset="0"/>
              </a:rPr>
              <a:t>Assets – Liabilities + Net Assets</a:t>
            </a:r>
            <a:endParaRPr lang="en-US" altLang="en-US" sz="5400" dirty="0">
              <a:solidFill>
                <a:schemeClr val="bg1"/>
              </a:solidFill>
              <a:latin typeface="+mn-lt"/>
              <a:cs typeface="Calibri Light" panose="020F0302020204030204" pitchFamily="34" charset="0"/>
              <a:sym typeface="Arial" pitchFamily="34" charset="0"/>
            </a:endParaRPr>
          </a:p>
        </p:txBody>
      </p:sp>
      <p:graphicFrame>
        <p:nvGraphicFramePr>
          <p:cNvPr id="7" name="Content Placeholder 5">
            <a:extLst>
              <a:ext uri="{FF2B5EF4-FFF2-40B4-BE49-F238E27FC236}">
                <a16:creationId xmlns:a16="http://schemas.microsoft.com/office/drawing/2014/main" xmlns="" id="{3C4C4EE2-A1A1-4FAE-8DD1-2DCD7462E140}"/>
              </a:ext>
            </a:extLst>
          </p:cNvPr>
          <p:cNvGraphicFramePr>
            <a:graphicFrameLocks noGrp="1"/>
          </p:cNvGraphicFramePr>
          <p:nvPr>
            <p:ph idx="1"/>
            <p:extLst>
              <p:ext uri="{D42A27DB-BD31-4B8C-83A1-F6EECF244321}">
                <p14:modId xmlns:p14="http://schemas.microsoft.com/office/powerpoint/2010/main" xmlns="" val="870165247"/>
              </p:ext>
            </p:extLst>
          </p:nvPr>
        </p:nvGraphicFramePr>
        <p:xfrm>
          <a:off x="-468559" y="836712"/>
          <a:ext cx="9937104" cy="6192688"/>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xmlns="" id="{6277FC05-1580-D94C-83AF-9E3A0C247AA7}"/>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7EC6A939-C861-2748-A74D-0A05A35DF808}"/>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25</a:t>
            </a:fld>
            <a:endParaRPr lang="en-US" altLang="en-US" dirty="0">
              <a:solidFill>
                <a:schemeClr val="bg1"/>
              </a:solidFill>
              <a:latin typeface="Calibri" panose="020F0502020204030204" pitchFamily="34" charset="0"/>
            </a:endParaRPr>
          </a:p>
        </p:txBody>
      </p:sp>
      <p:pic>
        <p:nvPicPr>
          <p:cNvPr id="15" name="Picture 14">
            <a:extLst>
              <a:ext uri="{FF2B5EF4-FFF2-40B4-BE49-F238E27FC236}">
                <a16:creationId xmlns:a16="http://schemas.microsoft.com/office/drawing/2014/main" xmlns="" id="{BB4C4640-21A1-4749-AD8F-8A3F7DEDB68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9" name="Picture 8">
            <a:extLst>
              <a:ext uri="{FF2B5EF4-FFF2-40B4-BE49-F238E27FC236}">
                <a16:creationId xmlns:a16="http://schemas.microsoft.com/office/drawing/2014/main" xmlns="" id="{4B4B70EE-CC2E-784C-9CC6-FCA01A68A83F}"/>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01592499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7A441F31-190A-C94A-AACC-85600361B8D9}"/>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9" name="Slide Number Placeholder 2">
            <a:extLst>
              <a:ext uri="{FF2B5EF4-FFF2-40B4-BE49-F238E27FC236}">
                <a16:creationId xmlns:a16="http://schemas.microsoft.com/office/drawing/2014/main" xmlns="" id="{BBB46071-FAAD-B94A-8D59-D62130DE7F64}"/>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26</a:t>
            </a:fld>
            <a:endParaRPr lang="en-US" altLang="en-US" dirty="0">
              <a:solidFill>
                <a:schemeClr val="bg1"/>
              </a:solidFill>
              <a:latin typeface="Calibri" panose="020F0502020204030204" pitchFamily="34" charset="0"/>
            </a:endParaRPr>
          </a:p>
        </p:txBody>
      </p:sp>
      <p:sp>
        <p:nvSpPr>
          <p:cNvPr id="12" name="Rectangle 48">
            <a:extLst>
              <a:ext uri="{FF2B5EF4-FFF2-40B4-BE49-F238E27FC236}">
                <a16:creationId xmlns:a16="http://schemas.microsoft.com/office/drawing/2014/main" xmlns="" id="{804688B0-3752-934C-946E-299F4BE28BDA}"/>
              </a:ext>
            </a:extLst>
          </p:cNvPr>
          <p:cNvSpPr>
            <a:spLocks/>
          </p:cNvSpPr>
          <p:nvPr/>
        </p:nvSpPr>
        <p:spPr bwMode="auto">
          <a:xfrm>
            <a:off x="3275856" y="99627"/>
            <a:ext cx="5544616" cy="14384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algn="ctr"/>
            <a:r>
              <a:rPr lang="en-US" altLang="en-US" sz="4800" dirty="0">
                <a:solidFill>
                  <a:srgbClr val="076EB8"/>
                </a:solidFill>
                <a:sym typeface="Arial" pitchFamily="34" charset="0"/>
              </a:rPr>
              <a:t>Statement of Financial Performance </a:t>
            </a:r>
          </a:p>
        </p:txBody>
      </p:sp>
      <p:pic>
        <p:nvPicPr>
          <p:cNvPr id="16" name="Picture 15">
            <a:extLst>
              <a:ext uri="{FF2B5EF4-FFF2-40B4-BE49-F238E27FC236}">
                <a16:creationId xmlns:a16="http://schemas.microsoft.com/office/drawing/2014/main" xmlns="" id="{02B96C67-F170-8B4A-B4E2-B652FE22CA3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11" name="Picture 10">
            <a:extLst>
              <a:ext uri="{FF2B5EF4-FFF2-40B4-BE49-F238E27FC236}">
                <a16:creationId xmlns:a16="http://schemas.microsoft.com/office/drawing/2014/main" xmlns="" id="{A889F537-8BA3-4C03-AFFA-81AE273F8E1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19509"/>
            <a:ext cx="2367338" cy="1609292"/>
          </a:xfrm>
          <a:prstGeom prst="rect">
            <a:avLst/>
          </a:prstGeom>
        </p:spPr>
      </p:pic>
      <p:grpSp>
        <p:nvGrpSpPr>
          <p:cNvPr id="6" name="Group 5">
            <a:extLst>
              <a:ext uri="{FF2B5EF4-FFF2-40B4-BE49-F238E27FC236}">
                <a16:creationId xmlns:a16="http://schemas.microsoft.com/office/drawing/2014/main" xmlns="" id="{435A0037-4222-ED49-B595-7E4BADB42855}"/>
              </a:ext>
            </a:extLst>
          </p:cNvPr>
          <p:cNvGrpSpPr/>
          <p:nvPr/>
        </p:nvGrpSpPr>
        <p:grpSpPr>
          <a:xfrm>
            <a:off x="510154" y="2663698"/>
            <a:ext cx="8382326" cy="2449687"/>
            <a:chOff x="510154" y="2663698"/>
            <a:chExt cx="8382326" cy="2449687"/>
          </a:xfrm>
        </p:grpSpPr>
        <p:pic>
          <p:nvPicPr>
            <p:cNvPr id="4" name="Picture 3" descr="A picture containing text&#10;&#10;Description automatically generated">
              <a:extLst>
                <a:ext uri="{FF2B5EF4-FFF2-40B4-BE49-F238E27FC236}">
                  <a16:creationId xmlns:a16="http://schemas.microsoft.com/office/drawing/2014/main" xmlns="" id="{54BCA4B4-2060-4443-9DC2-0D78BF831E63}"/>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r="54859"/>
            <a:stretch/>
          </p:blipFill>
          <p:spPr>
            <a:xfrm>
              <a:off x="510154" y="2663698"/>
              <a:ext cx="4691921" cy="244968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3E9FFADC-FA29-D647-9790-3F87C15E052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63940"/>
            <a:stretch/>
          </p:blipFill>
          <p:spPr>
            <a:xfrm>
              <a:off x="5144346" y="2663698"/>
              <a:ext cx="3748134" cy="2449686"/>
            </a:xfrm>
            <a:prstGeom prst="rect">
              <a:avLst/>
            </a:prstGeom>
          </p:spPr>
        </p:pic>
      </p:grpSp>
      <p:cxnSp>
        <p:nvCxnSpPr>
          <p:cNvPr id="14" name="Straight Connector 13">
            <a:extLst>
              <a:ext uri="{FF2B5EF4-FFF2-40B4-BE49-F238E27FC236}">
                <a16:creationId xmlns:a16="http://schemas.microsoft.com/office/drawing/2014/main" xmlns="" id="{ABECADF1-4614-6B46-9C73-9D4DEA5531B9}"/>
              </a:ext>
            </a:extLst>
          </p:cNvPr>
          <p:cNvCxnSpPr>
            <a:cxnSpLocks/>
          </p:cNvCxnSpPr>
          <p:nvPr/>
        </p:nvCxnSpPr>
        <p:spPr bwMode="auto">
          <a:xfrm>
            <a:off x="510154" y="1628801"/>
            <a:ext cx="8310318" cy="0"/>
          </a:xfrm>
          <a:prstGeom prst="line">
            <a:avLst/>
          </a:prstGeom>
          <a:solidFill>
            <a:srgbClr val="FFFFFF"/>
          </a:solidFill>
          <a:ln w="25400" cap="flat" cmpd="sng" algn="ctr">
            <a:solidFill>
              <a:schemeClr val="accent1"/>
            </a:solidFill>
            <a:prstDash val="solid"/>
            <a:round/>
            <a:headEnd type="none" w="med" len="med"/>
            <a:tailEnd type="none" w="med" len="med"/>
          </a:ln>
          <a:effectLst/>
        </p:spPr>
      </p:cxnSp>
      <p:pic>
        <p:nvPicPr>
          <p:cNvPr id="17" name="Picture 16">
            <a:extLst>
              <a:ext uri="{FF2B5EF4-FFF2-40B4-BE49-F238E27FC236}">
                <a16:creationId xmlns:a16="http://schemas.microsoft.com/office/drawing/2014/main" xmlns="" id="{282EAB16-5ADA-E648-900E-744E96F6DC56}"/>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391283347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32A09646-128B-6040-B337-50A1C2763315}"/>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3C8C222E-1365-B642-9E3F-1DE18CC66E7F}"/>
              </a:ext>
            </a:extLst>
          </p:cNvPr>
          <p:cNvSpPr>
            <a:spLocks/>
          </p:cNvSpPr>
          <p:nvPr/>
        </p:nvSpPr>
        <p:spPr bwMode="auto">
          <a:xfrm>
            <a:off x="251521" y="41377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Revenue</a:t>
            </a:r>
          </a:p>
        </p:txBody>
      </p:sp>
      <p:graphicFrame>
        <p:nvGraphicFramePr>
          <p:cNvPr id="7" name="Content Placeholder 4">
            <a:extLst>
              <a:ext uri="{FF2B5EF4-FFF2-40B4-BE49-F238E27FC236}">
                <a16:creationId xmlns:a16="http://schemas.microsoft.com/office/drawing/2014/main" xmlns="" id="{98084C60-9EE3-4F97-B334-74D89BBCA6FB}"/>
              </a:ext>
            </a:extLst>
          </p:cNvPr>
          <p:cNvGraphicFramePr>
            <a:graphicFrameLocks noGrp="1"/>
          </p:cNvGraphicFramePr>
          <p:nvPr>
            <p:ph idx="1"/>
            <p:extLst>
              <p:ext uri="{D42A27DB-BD31-4B8C-83A1-F6EECF244321}">
                <p14:modId xmlns:p14="http://schemas.microsoft.com/office/powerpoint/2010/main" xmlns="" val="1943652043"/>
              </p:ext>
            </p:extLst>
          </p:nvPr>
        </p:nvGraphicFramePr>
        <p:xfrm>
          <a:off x="76117" y="1412776"/>
          <a:ext cx="8960379" cy="4937347"/>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xmlns="" id="{A95B3C83-6FE0-F848-A4D4-86E5FCBD022D}"/>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10AF7379-3527-E842-8642-83A6201B3996}"/>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27</a:t>
            </a:fld>
            <a:endParaRPr lang="en-US" altLang="en-US" dirty="0">
              <a:solidFill>
                <a:schemeClr val="bg1"/>
              </a:solidFill>
              <a:latin typeface="Calibri" panose="020F0502020204030204" pitchFamily="34" charset="0"/>
            </a:endParaRPr>
          </a:p>
        </p:txBody>
      </p:sp>
      <p:pic>
        <p:nvPicPr>
          <p:cNvPr id="15" name="Picture 14">
            <a:extLst>
              <a:ext uri="{FF2B5EF4-FFF2-40B4-BE49-F238E27FC236}">
                <a16:creationId xmlns:a16="http://schemas.microsoft.com/office/drawing/2014/main" xmlns="" id="{7FDA7053-1651-B146-836F-C2557218D2E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9" name="Picture 8">
            <a:extLst>
              <a:ext uri="{FF2B5EF4-FFF2-40B4-BE49-F238E27FC236}">
                <a16:creationId xmlns:a16="http://schemas.microsoft.com/office/drawing/2014/main" xmlns="" id="{F6AA5DD8-A761-7648-9FDE-4B56C2D5BFCB}"/>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7154109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6CEAFAB-3A28-4543-A3C5-4B318864605E}"/>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3C8C222E-1365-B642-9E3F-1DE18CC66E7F}"/>
              </a:ext>
            </a:extLst>
          </p:cNvPr>
          <p:cNvSpPr>
            <a:spLocks/>
          </p:cNvSpPr>
          <p:nvPr/>
        </p:nvSpPr>
        <p:spPr bwMode="auto">
          <a:xfrm>
            <a:off x="251521" y="41377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Revenue</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sp>
        <p:nvSpPr>
          <p:cNvPr id="8" name="Oval 7">
            <a:extLst>
              <a:ext uri="{FF2B5EF4-FFF2-40B4-BE49-F238E27FC236}">
                <a16:creationId xmlns:a16="http://schemas.microsoft.com/office/drawing/2014/main" xmlns="" id="{21952268-CFFB-5B48-A82F-596C0B6AEF69}"/>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893CCDCF-2203-8B4E-9474-0EF5A4052F22}"/>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28</a:t>
            </a:fld>
            <a:endParaRPr lang="en-US" altLang="en-US" dirty="0">
              <a:solidFill>
                <a:schemeClr val="bg1"/>
              </a:solidFill>
              <a:latin typeface="Calibri" panose="020F0502020204030204" pitchFamily="34" charset="0"/>
            </a:endParaRPr>
          </a:p>
        </p:txBody>
      </p:sp>
      <p:pic>
        <p:nvPicPr>
          <p:cNvPr id="15" name="Picture 14">
            <a:extLst>
              <a:ext uri="{FF2B5EF4-FFF2-40B4-BE49-F238E27FC236}">
                <a16:creationId xmlns:a16="http://schemas.microsoft.com/office/drawing/2014/main" xmlns="" id="{F81D6AB4-8E79-AC4F-BC61-B22F8E6A7D2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graphicFrame>
        <p:nvGraphicFramePr>
          <p:cNvPr id="4" name="Content Placeholder 3">
            <a:extLst>
              <a:ext uri="{FF2B5EF4-FFF2-40B4-BE49-F238E27FC236}">
                <a16:creationId xmlns:a16="http://schemas.microsoft.com/office/drawing/2014/main" xmlns="" id="{CFAB4624-A133-5E48-A630-7877BDF02C3F}"/>
              </a:ext>
            </a:extLst>
          </p:cNvPr>
          <p:cNvGraphicFramePr>
            <a:graphicFrameLocks noGrp="1"/>
          </p:cNvGraphicFramePr>
          <p:nvPr>
            <p:ph idx="1"/>
            <p:extLst>
              <p:ext uri="{D42A27DB-BD31-4B8C-83A1-F6EECF244321}">
                <p14:modId xmlns:p14="http://schemas.microsoft.com/office/powerpoint/2010/main" xmlns="" val="1591552821"/>
              </p:ext>
            </p:extLst>
          </p:nvPr>
        </p:nvGraphicFramePr>
        <p:xfrm>
          <a:off x="76117" y="1493893"/>
          <a:ext cx="8960379" cy="4856229"/>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a:extLst>
              <a:ext uri="{FF2B5EF4-FFF2-40B4-BE49-F238E27FC236}">
                <a16:creationId xmlns:a16="http://schemas.microsoft.com/office/drawing/2014/main" xmlns="" id="{733BBCF1-013B-5E4C-A837-417BDBD8DC0D}"/>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40518039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1458E53A-E223-6C43-A286-C33F2C158CCC}"/>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5" name="Slide Number Placeholder 2">
            <a:extLst>
              <a:ext uri="{FF2B5EF4-FFF2-40B4-BE49-F238E27FC236}">
                <a16:creationId xmlns:a16="http://schemas.microsoft.com/office/drawing/2014/main" xmlns="" id="{08C168FA-2572-7D42-9A8C-B89C50CF08B9}"/>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29</a:t>
            </a:fld>
            <a:endParaRPr lang="en-US" altLang="en-US" dirty="0">
              <a:solidFill>
                <a:schemeClr val="bg1"/>
              </a:solidFill>
              <a:latin typeface="Calibri" panose="020F0502020204030204" pitchFamily="34" charset="0"/>
            </a:endParaRPr>
          </a:p>
        </p:txBody>
      </p:sp>
      <p:pic>
        <p:nvPicPr>
          <p:cNvPr id="17" name="Picture 16">
            <a:extLst>
              <a:ext uri="{FF2B5EF4-FFF2-40B4-BE49-F238E27FC236}">
                <a16:creationId xmlns:a16="http://schemas.microsoft.com/office/drawing/2014/main" xmlns="" id="{C2E4A32C-E240-9C46-9829-2435CD09D2A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18" name="Rectangle 48">
            <a:extLst>
              <a:ext uri="{FF2B5EF4-FFF2-40B4-BE49-F238E27FC236}">
                <a16:creationId xmlns:a16="http://schemas.microsoft.com/office/drawing/2014/main" xmlns="" id="{3327E406-14BE-C341-9F66-5E83D8087335}"/>
              </a:ext>
            </a:extLst>
          </p:cNvPr>
          <p:cNvSpPr>
            <a:spLocks/>
          </p:cNvSpPr>
          <p:nvPr/>
        </p:nvSpPr>
        <p:spPr bwMode="auto">
          <a:xfrm>
            <a:off x="3347864" y="16885"/>
            <a:ext cx="5544616" cy="14384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algn="ctr"/>
            <a:r>
              <a:rPr lang="en-US" altLang="en-US" sz="4800" dirty="0">
                <a:solidFill>
                  <a:srgbClr val="076EB8"/>
                </a:solidFill>
                <a:sym typeface="Arial" pitchFamily="34" charset="0"/>
              </a:rPr>
              <a:t>Statement of Financial Performance</a:t>
            </a:r>
          </a:p>
        </p:txBody>
      </p:sp>
      <p:grpSp>
        <p:nvGrpSpPr>
          <p:cNvPr id="2" name="Group 1">
            <a:extLst>
              <a:ext uri="{FF2B5EF4-FFF2-40B4-BE49-F238E27FC236}">
                <a16:creationId xmlns:a16="http://schemas.microsoft.com/office/drawing/2014/main" xmlns="" id="{6C56A8F1-258E-4315-9BE3-9D1D1C010C49}"/>
              </a:ext>
            </a:extLst>
          </p:cNvPr>
          <p:cNvGrpSpPr/>
          <p:nvPr/>
        </p:nvGrpSpPr>
        <p:grpSpPr>
          <a:xfrm>
            <a:off x="584169" y="1844824"/>
            <a:ext cx="7975661" cy="3744416"/>
            <a:chOff x="758671" y="2627037"/>
            <a:chExt cx="5905693" cy="2630563"/>
          </a:xfrm>
        </p:grpSpPr>
        <p:pic>
          <p:nvPicPr>
            <p:cNvPr id="4" name="Picture 3" descr="Graphical user interface, text&#10;&#10;Description automatically generated">
              <a:extLst>
                <a:ext uri="{FF2B5EF4-FFF2-40B4-BE49-F238E27FC236}">
                  <a16:creationId xmlns:a16="http://schemas.microsoft.com/office/drawing/2014/main" xmlns="" id="{C42C3D99-E029-1A4B-9A65-BCB412B812F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55388"/>
            <a:stretch/>
          </p:blipFill>
          <p:spPr>
            <a:xfrm>
              <a:off x="758671" y="2627037"/>
              <a:ext cx="3309274" cy="2630563"/>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xmlns="" id="{C9E8589E-616A-4A64-84A6-686E6D24D90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64998"/>
            <a:stretch/>
          </p:blipFill>
          <p:spPr>
            <a:xfrm>
              <a:off x="4067945" y="2627037"/>
              <a:ext cx="2596419" cy="2630563"/>
            </a:xfrm>
            <a:prstGeom prst="rect">
              <a:avLst/>
            </a:prstGeom>
          </p:spPr>
        </p:pic>
      </p:grpSp>
      <p:pic>
        <p:nvPicPr>
          <p:cNvPr id="11" name="Picture 10">
            <a:extLst>
              <a:ext uri="{FF2B5EF4-FFF2-40B4-BE49-F238E27FC236}">
                <a16:creationId xmlns:a16="http://schemas.microsoft.com/office/drawing/2014/main" xmlns="" id="{7B68C6C5-A021-41EA-BC49-A04EE4F37C6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19509"/>
            <a:ext cx="2367338" cy="1609292"/>
          </a:xfrm>
          <a:prstGeom prst="rect">
            <a:avLst/>
          </a:prstGeom>
        </p:spPr>
      </p:pic>
      <p:pic>
        <p:nvPicPr>
          <p:cNvPr id="13" name="Picture 12">
            <a:extLst>
              <a:ext uri="{FF2B5EF4-FFF2-40B4-BE49-F238E27FC236}">
                <a16:creationId xmlns:a16="http://schemas.microsoft.com/office/drawing/2014/main" xmlns="" id="{82EC9706-6388-7044-888D-6EA98F9F39C4}"/>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9068950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ounded Rectangle 68">
            <a:extLst>
              <a:ext uri="{FF2B5EF4-FFF2-40B4-BE49-F238E27FC236}">
                <a16:creationId xmlns:a16="http://schemas.microsoft.com/office/drawing/2014/main" xmlns="" id="{181F40E5-AD92-F842-84FD-83C803EE4405}"/>
              </a:ext>
            </a:extLst>
          </p:cNvPr>
          <p:cNvSpPr/>
          <p:nvPr/>
        </p:nvSpPr>
        <p:spPr bwMode="auto">
          <a:xfrm>
            <a:off x="4636497" y="3956416"/>
            <a:ext cx="4408609" cy="440436"/>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0" name="Rounded Rectangle 69">
            <a:extLst>
              <a:ext uri="{FF2B5EF4-FFF2-40B4-BE49-F238E27FC236}">
                <a16:creationId xmlns:a16="http://schemas.microsoft.com/office/drawing/2014/main" xmlns="" id="{27D84F70-BB82-5B45-BADD-D0176BE391C9}"/>
              </a:ext>
            </a:extLst>
          </p:cNvPr>
          <p:cNvSpPr/>
          <p:nvPr/>
        </p:nvSpPr>
        <p:spPr bwMode="auto">
          <a:xfrm>
            <a:off x="4636497" y="3390014"/>
            <a:ext cx="4408609" cy="440436"/>
          </a:xfrm>
          <a:prstGeom prst="roundRect">
            <a:avLst/>
          </a:prstGeom>
          <a:solidFill>
            <a:srgbClr val="0B6AB3"/>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1" name="Rounded Rectangle 70">
            <a:extLst>
              <a:ext uri="{FF2B5EF4-FFF2-40B4-BE49-F238E27FC236}">
                <a16:creationId xmlns:a16="http://schemas.microsoft.com/office/drawing/2014/main" xmlns="" id="{25FC0348-4F87-864C-8011-590AE179A3BE}"/>
              </a:ext>
            </a:extLst>
          </p:cNvPr>
          <p:cNvSpPr/>
          <p:nvPr/>
        </p:nvSpPr>
        <p:spPr bwMode="auto">
          <a:xfrm>
            <a:off x="4636497" y="4522818"/>
            <a:ext cx="4408609" cy="440436"/>
          </a:xfrm>
          <a:prstGeom prst="roundRect">
            <a:avLst/>
          </a:prstGeom>
          <a:solidFill>
            <a:srgbClr val="0B6AB3"/>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2" name="Rounded Rectangle 71">
            <a:extLst>
              <a:ext uri="{FF2B5EF4-FFF2-40B4-BE49-F238E27FC236}">
                <a16:creationId xmlns:a16="http://schemas.microsoft.com/office/drawing/2014/main" xmlns="" id="{E878A30B-3273-DD4E-9B54-2B8E73F8A3AF}"/>
              </a:ext>
            </a:extLst>
          </p:cNvPr>
          <p:cNvSpPr/>
          <p:nvPr/>
        </p:nvSpPr>
        <p:spPr bwMode="auto">
          <a:xfrm>
            <a:off x="4636497" y="5655622"/>
            <a:ext cx="4408609" cy="440436"/>
          </a:xfrm>
          <a:prstGeom prst="roundRect">
            <a:avLst/>
          </a:prstGeom>
          <a:solidFill>
            <a:srgbClr val="0B6AB3"/>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3" name="Rounded Rectangle 72">
            <a:extLst>
              <a:ext uri="{FF2B5EF4-FFF2-40B4-BE49-F238E27FC236}">
                <a16:creationId xmlns:a16="http://schemas.microsoft.com/office/drawing/2014/main" xmlns="" id="{3512DA71-FDEB-9840-97EC-4EEBA6FB86D8}"/>
              </a:ext>
            </a:extLst>
          </p:cNvPr>
          <p:cNvSpPr/>
          <p:nvPr/>
        </p:nvSpPr>
        <p:spPr bwMode="auto">
          <a:xfrm>
            <a:off x="4636497" y="5089220"/>
            <a:ext cx="4408609" cy="440436"/>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67" name="Rounded Rectangle 66">
            <a:extLst>
              <a:ext uri="{FF2B5EF4-FFF2-40B4-BE49-F238E27FC236}">
                <a16:creationId xmlns:a16="http://schemas.microsoft.com/office/drawing/2014/main" xmlns="" id="{52A09D64-9ADA-3549-8B5E-749E620FFDF5}"/>
              </a:ext>
            </a:extLst>
          </p:cNvPr>
          <p:cNvSpPr/>
          <p:nvPr/>
        </p:nvSpPr>
        <p:spPr bwMode="auto">
          <a:xfrm>
            <a:off x="4636497" y="2257210"/>
            <a:ext cx="4408609" cy="440436"/>
          </a:xfrm>
          <a:prstGeom prst="roundRect">
            <a:avLst/>
          </a:prstGeom>
          <a:solidFill>
            <a:srgbClr val="0B6AB3"/>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45" name="Rounded Rectangle 44">
            <a:extLst>
              <a:ext uri="{FF2B5EF4-FFF2-40B4-BE49-F238E27FC236}">
                <a16:creationId xmlns:a16="http://schemas.microsoft.com/office/drawing/2014/main" xmlns="" id="{098E34BD-C270-6A4D-B441-3F08BCD2CDB0}"/>
              </a:ext>
            </a:extLst>
          </p:cNvPr>
          <p:cNvSpPr/>
          <p:nvPr/>
        </p:nvSpPr>
        <p:spPr bwMode="auto">
          <a:xfrm>
            <a:off x="4646565" y="1690119"/>
            <a:ext cx="4408609" cy="440436"/>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9" name="Oval 8">
            <a:extLst>
              <a:ext uri="{FF2B5EF4-FFF2-40B4-BE49-F238E27FC236}">
                <a16:creationId xmlns:a16="http://schemas.microsoft.com/office/drawing/2014/main" xmlns="" id="{0D67786E-AECE-3E42-90A0-CE5353F4CF76}"/>
              </a:ext>
            </a:extLst>
          </p:cNvPr>
          <p:cNvSpPr/>
          <p:nvPr/>
        </p:nvSpPr>
        <p:spPr bwMode="auto">
          <a:xfrm>
            <a:off x="651621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pic>
        <p:nvPicPr>
          <p:cNvPr id="8" name="Picture 7">
            <a:extLst>
              <a:ext uri="{FF2B5EF4-FFF2-40B4-BE49-F238E27FC236}">
                <a16:creationId xmlns:a16="http://schemas.microsoft.com/office/drawing/2014/main" xmlns="" id="{F675E488-E1B2-CD4B-8481-9CDA39DF6A6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951109" cy="6858000"/>
          </a:xfrm>
          <a:prstGeom prst="rect">
            <a:avLst/>
          </a:prstGeom>
        </p:spPr>
      </p:pic>
      <p:sp>
        <p:nvSpPr>
          <p:cNvPr id="5126" name="Rectangle 6"/>
          <p:cNvSpPr>
            <a:spLocks/>
          </p:cNvSpPr>
          <p:nvPr/>
        </p:nvSpPr>
        <p:spPr bwMode="auto">
          <a:xfrm>
            <a:off x="1305038" y="4094956"/>
            <a:ext cx="3373636" cy="6834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indent="635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endParaRPr lang="en-US" altLang="en-US" sz="1200" dirty="0">
              <a:latin typeface="Arial" pitchFamily="34" charset="0"/>
              <a:cs typeface="Arial" pitchFamily="34" charset="0"/>
              <a:sym typeface="Arial" pitchFamily="34" charset="0"/>
            </a:endParaRPr>
          </a:p>
        </p:txBody>
      </p:sp>
      <p:sp>
        <p:nvSpPr>
          <p:cNvPr id="5160" name="AutoShape 4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1" name="AutoShape 4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2" name="AutoShape 4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3" name="AutoShape 4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5164" name="AutoShape 4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5165" name="Group 45"/>
          <p:cNvGrpSpPr>
            <a:grpSpLocks/>
          </p:cNvGrpSpPr>
          <p:nvPr/>
        </p:nvGrpSpPr>
        <p:grpSpPr bwMode="auto">
          <a:xfrm>
            <a:off x="3462933" y="2867025"/>
            <a:ext cx="12501" cy="50800"/>
            <a:chOff x="0" y="0"/>
            <a:chExt cx="33795" cy="100575"/>
          </a:xfrm>
        </p:grpSpPr>
        <p:sp>
          <p:nvSpPr>
            <p:cNvPr id="5166" name="AutoShape 4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5167" name="AutoShape 4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sp>
        <p:nvSpPr>
          <p:cNvPr id="3" name="Slide Number Placeholder 2"/>
          <p:cNvSpPr>
            <a:spLocks noGrp="1"/>
          </p:cNvSpPr>
          <p:nvPr>
            <p:ph type="sldNum" sz="quarter" idx="10"/>
          </p:nvPr>
        </p:nvSpPr>
        <p:spPr>
          <a:xfrm>
            <a:off x="6530768" y="6618545"/>
            <a:ext cx="121444" cy="165100"/>
          </a:xfrm>
        </p:spPr>
        <p:txBody>
          <a:bodyPr/>
          <a:lstStyle/>
          <a:p>
            <a:fld id="{14E0BBB5-951B-4E65-945D-B238FDA7AEBD}" type="slidenum">
              <a:rPr lang="en-US" altLang="en-US" smtClean="0">
                <a:solidFill>
                  <a:schemeClr val="bg1"/>
                </a:solidFill>
                <a:latin typeface="Calibri" panose="020F0502020204030204" pitchFamily="34" charset="0"/>
              </a:rPr>
              <a:pPr/>
              <a:t>3</a:t>
            </a:fld>
            <a:endParaRPr lang="en-US" altLang="en-US" dirty="0">
              <a:solidFill>
                <a:schemeClr val="bg1"/>
              </a:solidFill>
              <a:latin typeface="Calibri" panose="020F0502020204030204" pitchFamily="34" charset="0"/>
            </a:endParaRPr>
          </a:p>
        </p:txBody>
      </p:sp>
      <p:pic>
        <p:nvPicPr>
          <p:cNvPr id="22" name="Picture 21">
            <a:extLst>
              <a:ext uri="{FF2B5EF4-FFF2-40B4-BE49-F238E27FC236}">
                <a16:creationId xmlns:a16="http://schemas.microsoft.com/office/drawing/2014/main" xmlns="" id="{1BB8DA6E-1778-A144-9267-FD132A97525D}"/>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4042" r="4582" b="27025"/>
          <a:stretch/>
        </p:blipFill>
        <p:spPr>
          <a:xfrm>
            <a:off x="4067945" y="6319665"/>
            <a:ext cx="1224136" cy="533693"/>
          </a:xfrm>
          <a:prstGeom prst="rect">
            <a:avLst/>
          </a:prstGeom>
        </p:spPr>
      </p:pic>
      <p:sp>
        <p:nvSpPr>
          <p:cNvPr id="4" name="Rectangle 3">
            <a:extLst>
              <a:ext uri="{FF2B5EF4-FFF2-40B4-BE49-F238E27FC236}">
                <a16:creationId xmlns:a16="http://schemas.microsoft.com/office/drawing/2014/main" xmlns="" id="{F318FAE5-02EE-BA4E-BDF1-4E75BFD13C85}"/>
              </a:ext>
            </a:extLst>
          </p:cNvPr>
          <p:cNvSpPr/>
          <p:nvPr/>
        </p:nvSpPr>
        <p:spPr bwMode="auto">
          <a:xfrm>
            <a:off x="-2323" y="76393"/>
            <a:ext cx="9146324" cy="814125"/>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5168" name="Rectangle 48"/>
          <p:cNvSpPr>
            <a:spLocks/>
          </p:cNvSpPr>
          <p:nvPr/>
        </p:nvSpPr>
        <p:spPr bwMode="auto">
          <a:xfrm>
            <a:off x="209573" y="99268"/>
            <a:ext cx="7893191" cy="88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Mandate</a:t>
            </a:r>
          </a:p>
        </p:txBody>
      </p:sp>
      <p:sp>
        <p:nvSpPr>
          <p:cNvPr id="19" name="Rectangle 39">
            <a:extLst>
              <a:ext uri="{FF2B5EF4-FFF2-40B4-BE49-F238E27FC236}">
                <a16:creationId xmlns:a16="http://schemas.microsoft.com/office/drawing/2014/main" xmlns="" id="{BB283749-CFF4-4244-88E2-F6B2669B3856}"/>
              </a:ext>
            </a:extLst>
          </p:cNvPr>
          <p:cNvSpPr>
            <a:spLocks/>
          </p:cNvSpPr>
          <p:nvPr/>
        </p:nvSpPr>
        <p:spPr bwMode="auto">
          <a:xfrm>
            <a:off x="4067945" y="912427"/>
            <a:ext cx="4879183" cy="7078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p>
            <a:pPr algn="just"/>
            <a:r>
              <a:rPr lang="en-US" sz="1300" dirty="0">
                <a:latin typeface="Calibri Light" panose="020F0302020204030204" pitchFamily="34" charset="0"/>
                <a:cs typeface="Calibri Light" panose="020F0302020204030204" pitchFamily="34" charset="0"/>
              </a:rPr>
              <a:t>The Human Sciences Research Council Act, 2008 (Act No. 17 of 2008) (HSRC Act). </a:t>
            </a:r>
          </a:p>
          <a:p>
            <a:pPr algn="just"/>
            <a:endParaRPr lang="en-US" sz="700" dirty="0">
              <a:latin typeface="Calibri Light" panose="020F0302020204030204" pitchFamily="34" charset="0"/>
              <a:cs typeface="Calibri Light" panose="020F0302020204030204" pitchFamily="34" charset="0"/>
            </a:endParaRPr>
          </a:p>
          <a:p>
            <a:pPr algn="just"/>
            <a:r>
              <a:rPr lang="en-US" sz="1300" dirty="0">
                <a:latin typeface="Calibri Light" panose="020F0302020204030204" pitchFamily="34" charset="0"/>
                <a:cs typeface="Calibri Light" panose="020F0302020204030204" pitchFamily="34" charset="0"/>
              </a:rPr>
              <a:t>The Act outlines the mandate of the HSRC as follows:</a:t>
            </a:r>
          </a:p>
        </p:txBody>
      </p:sp>
      <p:pic>
        <p:nvPicPr>
          <p:cNvPr id="20" name="Picture 19">
            <a:extLst>
              <a:ext uri="{FF2B5EF4-FFF2-40B4-BE49-F238E27FC236}">
                <a16:creationId xmlns:a16="http://schemas.microsoft.com/office/drawing/2014/main" xmlns="" id="{885E0EB4-C70A-194B-B0EE-24D3F24E8D1D}"/>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pic>
        <p:nvPicPr>
          <p:cNvPr id="27" name="Picture 26" descr="Icon&#10;&#10;Description automatically generated">
            <a:extLst>
              <a:ext uri="{FF2B5EF4-FFF2-40B4-BE49-F238E27FC236}">
                <a16:creationId xmlns:a16="http://schemas.microsoft.com/office/drawing/2014/main" xmlns="" id="{5FF8DA42-17AF-7B42-A04F-6A7E710546D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038385" y="1748568"/>
            <a:ext cx="429630" cy="429630"/>
          </a:xfrm>
          <a:prstGeom prst="rect">
            <a:avLst/>
          </a:prstGeom>
        </p:spPr>
      </p:pic>
      <p:pic>
        <p:nvPicPr>
          <p:cNvPr id="29" name="Picture 28" descr="Icon&#10;&#10;Description automatically generated">
            <a:extLst>
              <a:ext uri="{FF2B5EF4-FFF2-40B4-BE49-F238E27FC236}">
                <a16:creationId xmlns:a16="http://schemas.microsoft.com/office/drawing/2014/main" xmlns="" id="{2BAFCEC4-B7E1-5747-B853-9CC07CC20CC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068701" y="2281005"/>
            <a:ext cx="368997" cy="456555"/>
          </a:xfrm>
          <a:prstGeom prst="rect">
            <a:avLst/>
          </a:prstGeom>
        </p:spPr>
      </p:pic>
      <p:pic>
        <p:nvPicPr>
          <p:cNvPr id="31" name="Picture 30" descr="Icon&#10;&#10;Description automatically generated">
            <a:extLst>
              <a:ext uri="{FF2B5EF4-FFF2-40B4-BE49-F238E27FC236}">
                <a16:creationId xmlns:a16="http://schemas.microsoft.com/office/drawing/2014/main" xmlns="" id="{3127711C-044C-0E47-BCF6-5B8C1DA20E9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034479" y="2847164"/>
            <a:ext cx="506578" cy="429629"/>
          </a:xfrm>
          <a:prstGeom prst="rect">
            <a:avLst/>
          </a:prstGeom>
        </p:spPr>
      </p:pic>
      <p:pic>
        <p:nvPicPr>
          <p:cNvPr id="33" name="Picture 32" descr="Sunburst chart&#10;&#10;Description automatically generated">
            <a:extLst>
              <a:ext uri="{FF2B5EF4-FFF2-40B4-BE49-F238E27FC236}">
                <a16:creationId xmlns:a16="http://schemas.microsoft.com/office/drawing/2014/main" xmlns="" id="{AFB3DFC8-B615-414B-AF50-25C2CF186BF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067439" y="3467386"/>
            <a:ext cx="436977" cy="436977"/>
          </a:xfrm>
          <a:prstGeom prst="rect">
            <a:avLst/>
          </a:prstGeom>
        </p:spPr>
      </p:pic>
      <p:pic>
        <p:nvPicPr>
          <p:cNvPr id="35" name="Picture 34" descr="Icon&#10;&#10;Description automatically generated">
            <a:extLst>
              <a:ext uri="{FF2B5EF4-FFF2-40B4-BE49-F238E27FC236}">
                <a16:creationId xmlns:a16="http://schemas.microsoft.com/office/drawing/2014/main" xmlns="" id="{93C9A8DE-4438-A94C-8626-084F1D69F9A9}"/>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121059" y="4018335"/>
            <a:ext cx="394476" cy="371271"/>
          </a:xfrm>
          <a:prstGeom prst="rect">
            <a:avLst/>
          </a:prstGeom>
        </p:spPr>
      </p:pic>
      <p:pic>
        <p:nvPicPr>
          <p:cNvPr id="37" name="Picture 36" descr="Icon&#10;&#10;Description automatically generated">
            <a:extLst>
              <a:ext uri="{FF2B5EF4-FFF2-40B4-BE49-F238E27FC236}">
                <a16:creationId xmlns:a16="http://schemas.microsoft.com/office/drawing/2014/main" xmlns="" id="{422FBF27-0609-8F4D-88DA-31BCEABC5716}"/>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063880" y="4589546"/>
            <a:ext cx="459845" cy="459845"/>
          </a:xfrm>
          <a:prstGeom prst="rect">
            <a:avLst/>
          </a:prstGeom>
        </p:spPr>
      </p:pic>
      <p:pic>
        <p:nvPicPr>
          <p:cNvPr id="39" name="Picture 38" descr="Icon&#10;&#10;Description automatically generated">
            <a:extLst>
              <a:ext uri="{FF2B5EF4-FFF2-40B4-BE49-F238E27FC236}">
                <a16:creationId xmlns:a16="http://schemas.microsoft.com/office/drawing/2014/main" xmlns="" id="{2654FA9F-B53A-234E-B7E4-0D7D10F339B8}"/>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076333" y="5126685"/>
            <a:ext cx="489950" cy="383167"/>
          </a:xfrm>
          <a:prstGeom prst="rect">
            <a:avLst/>
          </a:prstGeom>
        </p:spPr>
      </p:pic>
      <p:pic>
        <p:nvPicPr>
          <p:cNvPr id="41" name="Picture 40" descr="Icon&#10;&#10;Description automatically generated">
            <a:extLst>
              <a:ext uri="{FF2B5EF4-FFF2-40B4-BE49-F238E27FC236}">
                <a16:creationId xmlns:a16="http://schemas.microsoft.com/office/drawing/2014/main" xmlns="" id="{12E01F52-6411-E347-A032-114D21ACABF6}"/>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115440" y="5690917"/>
            <a:ext cx="408285" cy="340237"/>
          </a:xfrm>
          <a:prstGeom prst="rect">
            <a:avLst/>
          </a:prstGeom>
        </p:spPr>
      </p:pic>
      <p:sp>
        <p:nvSpPr>
          <p:cNvPr id="43" name="Rectangle 42">
            <a:extLst>
              <a:ext uri="{FF2B5EF4-FFF2-40B4-BE49-F238E27FC236}">
                <a16:creationId xmlns:a16="http://schemas.microsoft.com/office/drawing/2014/main" xmlns="" id="{13725BB2-2BDB-144F-BFC1-104F4ADAF06C}"/>
              </a:ext>
            </a:extLst>
          </p:cNvPr>
          <p:cNvSpPr/>
          <p:nvPr/>
        </p:nvSpPr>
        <p:spPr>
          <a:xfrm>
            <a:off x="4699895" y="1669579"/>
            <a:ext cx="4391470" cy="461665"/>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Research in human sciences relevant to South Africa, Africa and worldwide projects linked to public sector collaborative programmes</a:t>
            </a:r>
          </a:p>
        </p:txBody>
      </p:sp>
      <p:sp>
        <p:nvSpPr>
          <p:cNvPr id="44" name="Rectangle 43">
            <a:extLst>
              <a:ext uri="{FF2B5EF4-FFF2-40B4-BE49-F238E27FC236}">
                <a16:creationId xmlns:a16="http://schemas.microsoft.com/office/drawing/2014/main" xmlns="" id="{2B320794-EA21-6B4A-8695-3FE15F6B0B2E}"/>
              </a:ext>
            </a:extLst>
          </p:cNvPr>
          <p:cNvSpPr/>
          <p:nvPr/>
        </p:nvSpPr>
        <p:spPr>
          <a:xfrm>
            <a:off x="4699895" y="2342127"/>
            <a:ext cx="4310630" cy="276999"/>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Inform policy, monitor policy and evaluate implemented policy</a:t>
            </a:r>
          </a:p>
        </p:txBody>
      </p:sp>
      <p:sp>
        <p:nvSpPr>
          <p:cNvPr id="47" name="Rectangle 46">
            <a:extLst>
              <a:ext uri="{FF2B5EF4-FFF2-40B4-BE49-F238E27FC236}">
                <a16:creationId xmlns:a16="http://schemas.microsoft.com/office/drawing/2014/main" xmlns="" id="{506DABA4-E00E-174C-B87E-D09EEFEA8852}"/>
              </a:ext>
            </a:extLst>
          </p:cNvPr>
          <p:cNvSpPr/>
          <p:nvPr/>
        </p:nvSpPr>
        <p:spPr>
          <a:xfrm>
            <a:off x="4699895" y="3450995"/>
            <a:ext cx="4319461" cy="276999"/>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Build research capacity and infrastructure in South Africa and Africa</a:t>
            </a:r>
          </a:p>
        </p:txBody>
      </p:sp>
      <p:sp>
        <p:nvSpPr>
          <p:cNvPr id="49" name="Rectangle 48">
            <a:extLst>
              <a:ext uri="{FF2B5EF4-FFF2-40B4-BE49-F238E27FC236}">
                <a16:creationId xmlns:a16="http://schemas.microsoft.com/office/drawing/2014/main" xmlns="" id="{5CEBA7D5-A55E-794B-B070-6399C22FDABC}"/>
              </a:ext>
            </a:extLst>
          </p:cNvPr>
          <p:cNvSpPr/>
          <p:nvPr/>
        </p:nvSpPr>
        <p:spPr>
          <a:xfrm>
            <a:off x="4699895" y="3945801"/>
            <a:ext cx="4348899" cy="461665"/>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Support and build research collaboration with the people and government</a:t>
            </a:r>
          </a:p>
        </p:txBody>
      </p:sp>
      <p:sp>
        <p:nvSpPr>
          <p:cNvPr id="50" name="Rectangle 49">
            <a:extLst>
              <a:ext uri="{FF2B5EF4-FFF2-40B4-BE49-F238E27FC236}">
                <a16:creationId xmlns:a16="http://schemas.microsoft.com/office/drawing/2014/main" xmlns="" id="{119C78DB-C007-9B45-A4E7-DE13B2EDD8BE}"/>
              </a:ext>
            </a:extLst>
          </p:cNvPr>
          <p:cNvSpPr/>
          <p:nvPr/>
        </p:nvSpPr>
        <p:spPr>
          <a:xfrm>
            <a:off x="4699895" y="4583562"/>
            <a:ext cx="4391470" cy="276999"/>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Researching and analysing development problems</a:t>
            </a:r>
          </a:p>
        </p:txBody>
      </p:sp>
      <p:sp>
        <p:nvSpPr>
          <p:cNvPr id="68" name="Rounded Rectangle 67">
            <a:extLst>
              <a:ext uri="{FF2B5EF4-FFF2-40B4-BE49-F238E27FC236}">
                <a16:creationId xmlns:a16="http://schemas.microsoft.com/office/drawing/2014/main" xmlns="" id="{8A18B1D9-A207-EA4C-955A-B69C4745D7ED}"/>
              </a:ext>
            </a:extLst>
          </p:cNvPr>
          <p:cNvSpPr/>
          <p:nvPr/>
        </p:nvSpPr>
        <p:spPr bwMode="auto">
          <a:xfrm>
            <a:off x="4636497" y="2823612"/>
            <a:ext cx="4408609" cy="440436"/>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46" name="Rectangle 45">
            <a:extLst>
              <a:ext uri="{FF2B5EF4-FFF2-40B4-BE49-F238E27FC236}">
                <a16:creationId xmlns:a16="http://schemas.microsoft.com/office/drawing/2014/main" xmlns="" id="{E88F0EF7-88BD-AD41-9271-5F101FECEEF9}"/>
              </a:ext>
            </a:extLst>
          </p:cNvPr>
          <p:cNvSpPr/>
          <p:nvPr/>
        </p:nvSpPr>
        <p:spPr>
          <a:xfrm>
            <a:off x="4699895" y="2817847"/>
            <a:ext cx="4310630" cy="461665"/>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Encourage debate through effective circulation and distribution of research</a:t>
            </a:r>
          </a:p>
        </p:txBody>
      </p:sp>
      <p:sp>
        <p:nvSpPr>
          <p:cNvPr id="51" name="Rectangle 50">
            <a:extLst>
              <a:ext uri="{FF2B5EF4-FFF2-40B4-BE49-F238E27FC236}">
                <a16:creationId xmlns:a16="http://schemas.microsoft.com/office/drawing/2014/main" xmlns="" id="{01F4AB62-6351-064F-8D79-3B03FAAC1DC0}"/>
              </a:ext>
            </a:extLst>
          </p:cNvPr>
          <p:cNvSpPr/>
          <p:nvPr/>
        </p:nvSpPr>
        <p:spPr>
          <a:xfrm>
            <a:off x="4699895" y="5078606"/>
            <a:ext cx="4408609" cy="461665"/>
          </a:xfrm>
          <a:prstGeom prst="rect">
            <a:avLst/>
          </a:prstGeom>
        </p:spPr>
        <p:txBody>
          <a:bodyPr wrap="square">
            <a:spAutoFit/>
          </a:bodyPr>
          <a:lstStyle/>
          <a:p>
            <a:pPr>
              <a:buClr>
                <a:srgbClr val="0B6AB3"/>
              </a:buClr>
            </a:pPr>
            <a:r>
              <a:rPr lang="en-US" sz="1200" dirty="0">
                <a:solidFill>
                  <a:schemeClr val="bg1"/>
                </a:solidFill>
                <a:latin typeface="Calibri Light" panose="020F0302020204030204" pitchFamily="34" charset="0"/>
                <a:cs typeface="Calibri Light" panose="020F0302020204030204" pitchFamily="34" charset="0"/>
              </a:rPr>
              <a:t>Develop and make publicly available new data sets to support research, development and public discussion</a:t>
            </a:r>
          </a:p>
        </p:txBody>
      </p:sp>
      <p:sp>
        <p:nvSpPr>
          <p:cNvPr id="52" name="Rectangle 51">
            <a:extLst>
              <a:ext uri="{FF2B5EF4-FFF2-40B4-BE49-F238E27FC236}">
                <a16:creationId xmlns:a16="http://schemas.microsoft.com/office/drawing/2014/main" xmlns="" id="{3D7159A7-CB7C-B446-8C32-28C4931602CB}"/>
              </a:ext>
            </a:extLst>
          </p:cNvPr>
          <p:cNvSpPr/>
          <p:nvPr/>
        </p:nvSpPr>
        <p:spPr>
          <a:xfrm>
            <a:off x="4699895" y="5754155"/>
            <a:ext cx="3329758" cy="276999"/>
          </a:xfrm>
          <a:prstGeom prst="rect">
            <a:avLst/>
          </a:prstGeom>
        </p:spPr>
        <p:txBody>
          <a:bodyPr wrap="none">
            <a:spAutoFit/>
          </a:bodyPr>
          <a:lstStyle/>
          <a:p>
            <a:pPr algn="just">
              <a:buClr>
                <a:srgbClr val="0B6AB3"/>
              </a:buClr>
            </a:pPr>
            <a:r>
              <a:rPr lang="en-US" sz="1200" dirty="0">
                <a:solidFill>
                  <a:schemeClr val="bg1"/>
                </a:solidFill>
                <a:latin typeface="Calibri Light" panose="020F0302020204030204" pitchFamily="34" charset="0"/>
                <a:cs typeface="Calibri Light" panose="020F0302020204030204" pitchFamily="34" charset="0"/>
              </a:rPr>
              <a:t>Develop new and improved methodologies for use</a:t>
            </a:r>
          </a:p>
        </p:txBody>
      </p:sp>
    </p:spTree>
    <p:extLst>
      <p:ext uri="{BB962C8B-B14F-4D97-AF65-F5344CB8AC3E}">
        <p14:creationId xmlns:p14="http://schemas.microsoft.com/office/powerpoint/2010/main" xmlns="" val="5241565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DD11976-B19A-144D-8C23-C886C3619337}"/>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1F33C413-82EF-A941-BAAC-6D6716556E84}"/>
              </a:ext>
            </a:extLst>
          </p:cNvPr>
          <p:cNvSpPr>
            <a:spLocks/>
          </p:cNvSpPr>
          <p:nvPr/>
        </p:nvSpPr>
        <p:spPr bwMode="auto">
          <a:xfrm>
            <a:off x="251521" y="41377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Expenditure - Annual Report</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graphicFrame>
        <p:nvGraphicFramePr>
          <p:cNvPr id="11" name="Content Placeholder 5">
            <a:extLst>
              <a:ext uri="{FF2B5EF4-FFF2-40B4-BE49-F238E27FC236}">
                <a16:creationId xmlns:a16="http://schemas.microsoft.com/office/drawing/2014/main" xmlns="" id="{BD5C4553-52A3-467A-AFE7-894396745692}"/>
              </a:ext>
            </a:extLst>
          </p:cNvPr>
          <p:cNvGraphicFramePr>
            <a:graphicFrameLocks noGrp="1"/>
          </p:cNvGraphicFramePr>
          <p:nvPr>
            <p:ph idx="1"/>
            <p:extLst>
              <p:ext uri="{D42A27DB-BD31-4B8C-83A1-F6EECF244321}">
                <p14:modId xmlns:p14="http://schemas.microsoft.com/office/powerpoint/2010/main" xmlns="" val="4192496470"/>
              </p:ext>
            </p:extLst>
          </p:nvPr>
        </p:nvGraphicFramePr>
        <p:xfrm>
          <a:off x="-540568" y="836712"/>
          <a:ext cx="9608451" cy="6264696"/>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xmlns="" id="{95175C0E-513B-E740-A6AD-7FA014FB9D15}"/>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4" name="Slide Number Placeholder 2">
            <a:extLst>
              <a:ext uri="{FF2B5EF4-FFF2-40B4-BE49-F238E27FC236}">
                <a16:creationId xmlns:a16="http://schemas.microsoft.com/office/drawing/2014/main" xmlns="" id="{AE1FD552-1F75-1F4B-85D0-13BB8AACC7BC}"/>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30</a:t>
            </a:fld>
            <a:endParaRPr lang="en-US" altLang="en-US" dirty="0">
              <a:solidFill>
                <a:schemeClr val="bg1"/>
              </a:solidFill>
              <a:latin typeface="Calibri" panose="020F0502020204030204" pitchFamily="34" charset="0"/>
            </a:endParaRPr>
          </a:p>
        </p:txBody>
      </p:sp>
      <p:pic>
        <p:nvPicPr>
          <p:cNvPr id="16" name="Picture 15">
            <a:extLst>
              <a:ext uri="{FF2B5EF4-FFF2-40B4-BE49-F238E27FC236}">
                <a16:creationId xmlns:a16="http://schemas.microsoft.com/office/drawing/2014/main" xmlns="" id="{D758ED2B-C59F-FF42-AAC1-56834DEA356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9" name="Picture 8">
            <a:extLst>
              <a:ext uri="{FF2B5EF4-FFF2-40B4-BE49-F238E27FC236}">
                <a16:creationId xmlns:a16="http://schemas.microsoft.com/office/drawing/2014/main" xmlns="" id="{39FEF8C6-8F38-F644-B545-0751F7F24514}"/>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37094741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03CA8B6-25E9-644B-9A19-373A2A10E87B}"/>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1F33C413-82EF-A941-BAAC-6D6716556E84}"/>
              </a:ext>
            </a:extLst>
          </p:cNvPr>
          <p:cNvSpPr>
            <a:spLocks/>
          </p:cNvSpPr>
          <p:nvPr/>
        </p:nvSpPr>
        <p:spPr bwMode="auto">
          <a:xfrm>
            <a:off x="251521" y="40466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Expenditure - National Treasury</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graphicFrame>
        <p:nvGraphicFramePr>
          <p:cNvPr id="7" name="Content Placeholder 5">
            <a:extLst>
              <a:ext uri="{FF2B5EF4-FFF2-40B4-BE49-F238E27FC236}">
                <a16:creationId xmlns:a16="http://schemas.microsoft.com/office/drawing/2014/main" xmlns="" id="{84BC0732-5F04-4B80-BC6F-E46F18EB99A3}"/>
              </a:ext>
            </a:extLst>
          </p:cNvPr>
          <p:cNvGraphicFramePr>
            <a:graphicFrameLocks noGrp="1"/>
          </p:cNvGraphicFramePr>
          <p:nvPr>
            <p:ph idx="1"/>
            <p:extLst>
              <p:ext uri="{D42A27DB-BD31-4B8C-83A1-F6EECF244321}">
                <p14:modId xmlns:p14="http://schemas.microsoft.com/office/powerpoint/2010/main" xmlns="" val="1139374139"/>
              </p:ext>
            </p:extLst>
          </p:nvPr>
        </p:nvGraphicFramePr>
        <p:xfrm>
          <a:off x="-756592" y="908720"/>
          <a:ext cx="9824475" cy="6192688"/>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xmlns="" id="{84DCA04A-211E-9945-AB3B-C788479DE419}"/>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6D813091-214E-984F-9669-26F851D8B806}"/>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31</a:t>
            </a:fld>
            <a:endParaRPr lang="en-US" altLang="en-US" dirty="0">
              <a:solidFill>
                <a:schemeClr val="bg1"/>
              </a:solidFill>
              <a:latin typeface="Calibri" panose="020F0502020204030204" pitchFamily="34" charset="0"/>
            </a:endParaRPr>
          </a:p>
        </p:txBody>
      </p:sp>
      <p:pic>
        <p:nvPicPr>
          <p:cNvPr id="16" name="Picture 15">
            <a:extLst>
              <a:ext uri="{FF2B5EF4-FFF2-40B4-BE49-F238E27FC236}">
                <a16:creationId xmlns:a16="http://schemas.microsoft.com/office/drawing/2014/main" xmlns="" id="{95D7FCB5-CB85-6046-80E2-A45F0C4DEBD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9" name="Picture 8">
            <a:extLst>
              <a:ext uri="{FF2B5EF4-FFF2-40B4-BE49-F238E27FC236}">
                <a16:creationId xmlns:a16="http://schemas.microsoft.com/office/drawing/2014/main" xmlns="" id="{EA5CB6DA-F379-4249-A89E-9313099BE241}"/>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5085918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03F8885-F58E-0742-9C92-BBA1BD951205}"/>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1F33C413-82EF-A941-BAAC-6D6716556E84}"/>
              </a:ext>
            </a:extLst>
          </p:cNvPr>
          <p:cNvSpPr>
            <a:spLocks/>
          </p:cNvSpPr>
          <p:nvPr/>
        </p:nvSpPr>
        <p:spPr bwMode="auto">
          <a:xfrm>
            <a:off x="251521" y="404664"/>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Expenditure</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graphicFrame>
        <p:nvGraphicFramePr>
          <p:cNvPr id="7" name="Content Placeholder 5">
            <a:extLst>
              <a:ext uri="{FF2B5EF4-FFF2-40B4-BE49-F238E27FC236}">
                <a16:creationId xmlns:a16="http://schemas.microsoft.com/office/drawing/2014/main" xmlns="" id="{5D1FBC84-CD1B-464D-A2D3-A22C818C71DF}"/>
              </a:ext>
            </a:extLst>
          </p:cNvPr>
          <p:cNvGraphicFramePr>
            <a:graphicFrameLocks noGrp="1"/>
          </p:cNvGraphicFramePr>
          <p:nvPr>
            <p:ph idx="1"/>
            <p:extLst>
              <p:ext uri="{D42A27DB-BD31-4B8C-83A1-F6EECF244321}">
                <p14:modId xmlns:p14="http://schemas.microsoft.com/office/powerpoint/2010/main" xmlns="" val="3691991948"/>
              </p:ext>
            </p:extLst>
          </p:nvPr>
        </p:nvGraphicFramePr>
        <p:xfrm>
          <a:off x="429876" y="908720"/>
          <a:ext cx="8622802" cy="5441403"/>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xmlns="" id="{33094378-3A49-A148-8358-857394E01F82}"/>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8" name="Slide Number Placeholder 2">
            <a:extLst>
              <a:ext uri="{FF2B5EF4-FFF2-40B4-BE49-F238E27FC236}">
                <a16:creationId xmlns:a16="http://schemas.microsoft.com/office/drawing/2014/main" xmlns="" id="{83B23BFE-898A-9F43-8A8E-44BCC646D687}"/>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32</a:t>
            </a:fld>
            <a:endParaRPr lang="en-US" altLang="en-US" dirty="0">
              <a:solidFill>
                <a:schemeClr val="bg1"/>
              </a:solidFill>
              <a:latin typeface="Calibri" panose="020F0502020204030204" pitchFamily="34" charset="0"/>
            </a:endParaRPr>
          </a:p>
        </p:txBody>
      </p:sp>
      <p:pic>
        <p:nvPicPr>
          <p:cNvPr id="11" name="Picture 10">
            <a:extLst>
              <a:ext uri="{FF2B5EF4-FFF2-40B4-BE49-F238E27FC236}">
                <a16:creationId xmlns:a16="http://schemas.microsoft.com/office/drawing/2014/main" xmlns="" id="{0441A37C-1AEC-8B4C-BFB3-B5190B660F1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 name="TextBox 1">
            <a:extLst>
              <a:ext uri="{FF2B5EF4-FFF2-40B4-BE49-F238E27FC236}">
                <a16:creationId xmlns:a16="http://schemas.microsoft.com/office/drawing/2014/main" xmlns="" id="{56BD2348-E774-FC48-8F47-358C70F7406E}"/>
              </a:ext>
            </a:extLst>
          </p:cNvPr>
          <p:cNvSpPr txBox="1"/>
          <p:nvPr/>
        </p:nvSpPr>
        <p:spPr>
          <a:xfrm rot="16200000">
            <a:off x="-279461" y="1970449"/>
            <a:ext cx="1080121" cy="338554"/>
          </a:xfrm>
          <a:prstGeom prst="rect">
            <a:avLst/>
          </a:prstGeom>
          <a:noFill/>
        </p:spPr>
        <p:txBody>
          <a:bodyPr wrap="square" rtlCol="0">
            <a:spAutoFit/>
          </a:bodyPr>
          <a:lstStyle/>
          <a:p>
            <a:r>
              <a:rPr lang="en-US" sz="1600" dirty="0">
                <a:solidFill>
                  <a:srgbClr val="595959"/>
                </a:solidFill>
                <a:latin typeface="Calibri Light" panose="020F0302020204030204" pitchFamily="34" charset="0"/>
                <a:cs typeface="Calibri Light" panose="020F0302020204030204" pitchFamily="34" charset="0"/>
              </a:rPr>
              <a:t>MILLIONS</a:t>
            </a:r>
            <a:endParaRPr lang="en-US" sz="1400" dirty="0">
              <a:solidFill>
                <a:srgbClr val="595959"/>
              </a:solidFill>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xmlns="" id="{E1BA2286-4541-CD4E-986F-50AF47213E53}"/>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370253527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8F91CAC-98AC-204C-9104-ADD491B31715}"/>
              </a:ext>
            </a:extLst>
          </p:cNvPr>
          <p:cNvSpPr/>
          <p:nvPr/>
        </p:nvSpPr>
        <p:spPr bwMode="auto">
          <a:xfrm>
            <a:off x="0" y="43204"/>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4" name="Rectangle 48">
            <a:extLst>
              <a:ext uri="{FF2B5EF4-FFF2-40B4-BE49-F238E27FC236}">
                <a16:creationId xmlns:a16="http://schemas.microsoft.com/office/drawing/2014/main" xmlns="" id="{B7B21E42-0323-A14C-8D14-B1DCE979046D}"/>
              </a:ext>
            </a:extLst>
          </p:cNvPr>
          <p:cNvSpPr>
            <a:spLocks/>
          </p:cNvSpPr>
          <p:nvPr/>
        </p:nvSpPr>
        <p:spPr bwMode="auto">
          <a:xfrm>
            <a:off x="251521" y="255252"/>
            <a:ext cx="889248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Revenue Analysis</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graphicFrame>
        <p:nvGraphicFramePr>
          <p:cNvPr id="7" name="Chart 6">
            <a:extLst>
              <a:ext uri="{FF2B5EF4-FFF2-40B4-BE49-F238E27FC236}">
                <a16:creationId xmlns:a16="http://schemas.microsoft.com/office/drawing/2014/main" xmlns="" id="{7BD822D7-68C4-4B0C-A7C1-6B2AABB536EE}"/>
              </a:ext>
            </a:extLst>
          </p:cNvPr>
          <p:cNvGraphicFramePr/>
          <p:nvPr>
            <p:extLst>
              <p:ext uri="{D42A27DB-BD31-4B8C-83A1-F6EECF244321}">
                <p14:modId xmlns:p14="http://schemas.microsoft.com/office/powerpoint/2010/main" xmlns="" val="1380596896"/>
              </p:ext>
            </p:extLst>
          </p:nvPr>
        </p:nvGraphicFramePr>
        <p:xfrm>
          <a:off x="0" y="908720"/>
          <a:ext cx="9220987" cy="5441403"/>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xmlns="" id="{39C23BA4-0DE5-9C45-A324-6D78F28AA674}"/>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8" name="Slide Number Placeholder 2">
            <a:extLst>
              <a:ext uri="{FF2B5EF4-FFF2-40B4-BE49-F238E27FC236}">
                <a16:creationId xmlns:a16="http://schemas.microsoft.com/office/drawing/2014/main" xmlns="" id="{E57AD11D-16BC-804A-AE61-002C4B300CDD}"/>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33</a:t>
            </a:fld>
            <a:endParaRPr lang="en-US" altLang="en-US" dirty="0">
              <a:solidFill>
                <a:schemeClr val="bg1"/>
              </a:solidFill>
              <a:latin typeface="Calibri" panose="020F0502020204030204" pitchFamily="34" charset="0"/>
            </a:endParaRPr>
          </a:p>
        </p:txBody>
      </p:sp>
      <p:pic>
        <p:nvPicPr>
          <p:cNvPr id="11" name="Picture 10">
            <a:extLst>
              <a:ext uri="{FF2B5EF4-FFF2-40B4-BE49-F238E27FC236}">
                <a16:creationId xmlns:a16="http://schemas.microsoft.com/office/drawing/2014/main" xmlns="" id="{45081AC1-224D-AB42-AF4F-09858C5045E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pic>
        <p:nvPicPr>
          <p:cNvPr id="12" name="Picture 11">
            <a:extLst>
              <a:ext uri="{FF2B5EF4-FFF2-40B4-BE49-F238E27FC236}">
                <a16:creationId xmlns:a16="http://schemas.microsoft.com/office/drawing/2014/main" xmlns="" id="{1E2D4303-4E5A-FA43-A736-B8B01EA3BF63}"/>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287378393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10;&#10;Description automatically generated">
            <a:extLst>
              <a:ext uri="{FF2B5EF4-FFF2-40B4-BE49-F238E27FC236}">
                <a16:creationId xmlns:a16="http://schemas.microsoft.com/office/drawing/2014/main" xmlns="" id="{83026D04-901F-1044-AD52-EB8CA97D2CB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810060" cy="6858000"/>
          </a:xfrm>
          <a:prstGeom prst="rect">
            <a:avLst/>
          </a:prstGeom>
        </p:spPr>
      </p:pic>
      <p:sp>
        <p:nvSpPr>
          <p:cNvPr id="27" name="Rectangle 26">
            <a:extLst>
              <a:ext uri="{FF2B5EF4-FFF2-40B4-BE49-F238E27FC236}">
                <a16:creationId xmlns:a16="http://schemas.microsoft.com/office/drawing/2014/main" xmlns="" id="{1113B3DA-CEC9-3140-86EE-9C212BB05248}"/>
              </a:ext>
            </a:extLst>
          </p:cNvPr>
          <p:cNvSpPr/>
          <p:nvPr/>
        </p:nvSpPr>
        <p:spPr bwMode="auto">
          <a:xfrm>
            <a:off x="-30148" y="260648"/>
            <a:ext cx="9174149" cy="1080120"/>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lvl="0" indent="0" algn="l" defTabSz="1171575" rtl="0" eaLnBrk="1"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28" name="Rectangle 48">
            <a:extLst>
              <a:ext uri="{FF2B5EF4-FFF2-40B4-BE49-F238E27FC236}">
                <a16:creationId xmlns:a16="http://schemas.microsoft.com/office/drawing/2014/main" xmlns="" id="{C82F6A7F-0161-2B42-BBE4-9A8A9518949F}"/>
              </a:ext>
            </a:extLst>
          </p:cNvPr>
          <p:cNvSpPr>
            <a:spLocks/>
          </p:cNvSpPr>
          <p:nvPr/>
        </p:nvSpPr>
        <p:spPr bwMode="auto">
          <a:xfrm>
            <a:off x="323528" y="382630"/>
            <a:ext cx="6016700" cy="88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marL="0" marR="0" lvl="0" indent="12700" algn="l" defTabSz="492062" rtl="0" eaLnBrk="1" fontAlgn="base" latinLnBrk="0" hangingPunct="0">
              <a:lnSpc>
                <a:spcPct val="100000"/>
              </a:lnSpc>
              <a:spcBef>
                <a:spcPct val="0"/>
              </a:spcBef>
              <a:spcAft>
                <a:spcPct val="0"/>
              </a:spcAft>
              <a:buClrTx/>
              <a:buSzTx/>
              <a:buFontTx/>
              <a:buNone/>
              <a:tabLst/>
              <a:defRPr/>
            </a:pPr>
            <a:r>
              <a:rPr kumimoji="0" lang="en-US" altLang="en-US" sz="480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sym typeface="Arial" pitchFamily="34" charset="0"/>
              </a:rPr>
              <a:t>Going forward </a:t>
            </a:r>
          </a:p>
        </p:txBody>
      </p:sp>
      <p:sp>
        <p:nvSpPr>
          <p:cNvPr id="8222"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8223"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8224"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8225"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8226"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grpSp>
        <p:nvGrpSpPr>
          <p:cNvPr id="8227" name="Group 35"/>
          <p:cNvGrpSpPr>
            <a:grpSpLocks/>
          </p:cNvGrpSpPr>
          <p:nvPr/>
        </p:nvGrpSpPr>
        <p:grpSpPr bwMode="auto">
          <a:xfrm>
            <a:off x="3462933" y="2867025"/>
            <a:ext cx="12501" cy="50800"/>
            <a:chOff x="0" y="0"/>
            <a:chExt cx="33795" cy="100575"/>
          </a:xfrm>
        </p:grpSpPr>
        <p:sp>
          <p:nvSpPr>
            <p:cNvPr id="8228"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8229"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pPr marL="0" marR="0" lvl="0" indent="0" algn="l" defTabSz="492062" rtl="0" eaLnBrk="1"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sym typeface="Calibri" pitchFamily="34" charset="0"/>
              </a:endParaRPr>
            </a:p>
          </p:txBody>
        </p:sp>
      </p:grpSp>
      <p:pic>
        <p:nvPicPr>
          <p:cNvPr id="26" name="Picture 25">
            <a:extLst>
              <a:ext uri="{FF2B5EF4-FFF2-40B4-BE49-F238E27FC236}">
                <a16:creationId xmlns:a16="http://schemas.microsoft.com/office/drawing/2014/main" xmlns="" id="{7CD8994D-1405-3C40-BE79-B814B761F8F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3913976" y="6362682"/>
            <a:ext cx="1306096" cy="495318"/>
          </a:xfrm>
          <a:prstGeom prst="rect">
            <a:avLst/>
          </a:prstGeom>
        </p:spPr>
      </p:pic>
      <p:sp>
        <p:nvSpPr>
          <p:cNvPr id="29" name="Oval 28">
            <a:extLst>
              <a:ext uri="{FF2B5EF4-FFF2-40B4-BE49-F238E27FC236}">
                <a16:creationId xmlns:a16="http://schemas.microsoft.com/office/drawing/2014/main" xmlns="" id="{EA4CE8EB-3CBF-7248-BC43-FB04736BB38B}"/>
              </a:ext>
            </a:extLst>
          </p:cNvPr>
          <p:cNvSpPr/>
          <p:nvPr/>
        </p:nvSpPr>
        <p:spPr bwMode="auto">
          <a:xfrm>
            <a:off x="6588224"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lvl="0" indent="0" algn="l" defTabSz="1171575" rtl="0" eaLnBrk="1"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endParaRPr>
          </a:p>
        </p:txBody>
      </p:sp>
      <p:sp>
        <p:nvSpPr>
          <p:cNvPr id="30" name="Slide Number Placeholder 2">
            <a:extLst>
              <a:ext uri="{FF2B5EF4-FFF2-40B4-BE49-F238E27FC236}">
                <a16:creationId xmlns:a16="http://schemas.microsoft.com/office/drawing/2014/main" xmlns="" id="{6C17D1D6-F104-3A4F-A6D6-AC76D98E8F7D}"/>
              </a:ext>
            </a:extLst>
          </p:cNvPr>
          <p:cNvSpPr txBox="1">
            <a:spLocks/>
          </p:cNvSpPr>
          <p:nvPr/>
        </p:nvSpPr>
        <p:spPr bwMode="auto">
          <a:xfrm>
            <a:off x="6635514"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marL="0" marR="0" lvl="0" indent="0" algn="ctr" defTabSz="492062" rtl="0" eaLnBrk="1" fontAlgn="base" latinLnBrk="0" hangingPunct="0">
              <a:lnSpc>
                <a:spcPct val="100000"/>
              </a:lnSpc>
              <a:spcBef>
                <a:spcPct val="0"/>
              </a:spcBef>
              <a:spcAft>
                <a:spcPct val="0"/>
              </a:spcAft>
              <a:buClrTx/>
              <a:buSzTx/>
              <a:buFontTx/>
              <a:buNone/>
              <a:tabLst/>
              <a:defRPr/>
            </a:pPr>
            <a:fld id="{14E0BBB5-951B-4E65-945D-B238FDA7AEBD}"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itchFamily="34" charset="0"/>
                <a:sym typeface="Helvetica" charset="0"/>
              </a:rPr>
              <a:pPr marL="0" marR="0" lvl="0" indent="0" algn="ctr" defTabSz="492062" rtl="0" eaLnBrk="1" fontAlgn="base" latinLnBrk="0" hangingPunct="0">
                <a:lnSpc>
                  <a:spcPct val="100000"/>
                </a:lnSpc>
                <a:spcBef>
                  <a:spcPct val="0"/>
                </a:spcBef>
                <a:spcAft>
                  <a:spcPct val="0"/>
                </a:spcAft>
                <a:buClrTx/>
                <a:buSzTx/>
                <a:buFontTx/>
                <a:buNone/>
                <a:tabLst/>
                <a:defRPr/>
              </a:pPr>
              <a:t>34</a:t>
            </a:fld>
            <a:endParaRPr kumimoji="0" lang="en-US" altLang="en-US" sz="9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itchFamily="34" charset="0"/>
              <a:sym typeface="Helvetica" charset="0"/>
            </a:endParaRPr>
          </a:p>
        </p:txBody>
      </p:sp>
      <p:pic>
        <p:nvPicPr>
          <p:cNvPr id="4" name="Picture 3">
            <a:extLst>
              <a:ext uri="{FF2B5EF4-FFF2-40B4-BE49-F238E27FC236}">
                <a16:creationId xmlns:a16="http://schemas.microsoft.com/office/drawing/2014/main" xmlns="" id="{01914DAA-7B6E-46AC-8027-F91860AC982F}"/>
              </a:ext>
            </a:extLst>
          </p:cNvPr>
          <p:cNvPicPr>
            <a:picLocks noChangeAspect="1"/>
          </p:cNvPicPr>
          <p:nvPr/>
        </p:nvPicPr>
        <p:blipFill>
          <a:blip r:embed="rId5" cstate="print"/>
          <a:stretch>
            <a:fillRect/>
          </a:stretch>
        </p:blipFill>
        <p:spPr>
          <a:xfrm>
            <a:off x="175730" y="1397972"/>
            <a:ext cx="1523994" cy="1519853"/>
          </a:xfrm>
          <a:prstGeom prst="flowChartConnector">
            <a:avLst/>
          </a:prstGeom>
        </p:spPr>
      </p:pic>
      <p:pic>
        <p:nvPicPr>
          <p:cNvPr id="6" name="Picture 5">
            <a:extLst>
              <a:ext uri="{FF2B5EF4-FFF2-40B4-BE49-F238E27FC236}">
                <a16:creationId xmlns:a16="http://schemas.microsoft.com/office/drawing/2014/main" xmlns="" id="{B8002812-1230-4239-800E-7CADBC56D65A}"/>
              </a:ext>
            </a:extLst>
          </p:cNvPr>
          <p:cNvPicPr>
            <a:picLocks noChangeAspect="1"/>
          </p:cNvPicPr>
          <p:nvPr/>
        </p:nvPicPr>
        <p:blipFill>
          <a:blip r:embed="rId6" cstate="print"/>
          <a:stretch>
            <a:fillRect/>
          </a:stretch>
        </p:blipFill>
        <p:spPr>
          <a:xfrm>
            <a:off x="203517" y="3057367"/>
            <a:ext cx="1445274" cy="1431896"/>
          </a:xfrm>
          <a:prstGeom prst="flowChartConnector">
            <a:avLst/>
          </a:prstGeom>
        </p:spPr>
      </p:pic>
      <p:pic>
        <p:nvPicPr>
          <p:cNvPr id="8" name="Picture 7">
            <a:extLst>
              <a:ext uri="{FF2B5EF4-FFF2-40B4-BE49-F238E27FC236}">
                <a16:creationId xmlns:a16="http://schemas.microsoft.com/office/drawing/2014/main" xmlns="" id="{8CCCA1A5-A8F2-4573-AB81-AD1B95E4C566}"/>
              </a:ext>
            </a:extLst>
          </p:cNvPr>
          <p:cNvPicPr>
            <a:picLocks noChangeAspect="1"/>
          </p:cNvPicPr>
          <p:nvPr/>
        </p:nvPicPr>
        <p:blipFill>
          <a:blip r:embed="rId7" cstate="print"/>
          <a:stretch>
            <a:fillRect/>
          </a:stretch>
        </p:blipFill>
        <p:spPr>
          <a:xfrm>
            <a:off x="175730" y="4612136"/>
            <a:ext cx="1534053" cy="1519853"/>
          </a:xfrm>
          <a:prstGeom prst="flowChartConnector">
            <a:avLst/>
          </a:prstGeom>
        </p:spPr>
      </p:pic>
      <p:sp>
        <p:nvSpPr>
          <p:cNvPr id="31" name="Rectangle 39">
            <a:extLst>
              <a:ext uri="{FF2B5EF4-FFF2-40B4-BE49-F238E27FC236}">
                <a16:creationId xmlns:a16="http://schemas.microsoft.com/office/drawing/2014/main" xmlns="" id="{7A1D0CF5-D9A3-4665-A9EA-9C2C52CB8B33}"/>
              </a:ext>
            </a:extLst>
          </p:cNvPr>
          <p:cNvSpPr>
            <a:spLocks/>
          </p:cNvSpPr>
          <p:nvPr/>
        </p:nvSpPr>
        <p:spPr bwMode="auto">
          <a:xfrm>
            <a:off x="3911395" y="1484131"/>
            <a:ext cx="5086752" cy="57861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p>
            <a:pPr marR="0" lvl="0" algn="just" defTabSz="492062" rtl="0" eaLnBrk="1" fontAlgn="base" latinLnBrk="0" hangingPunct="0">
              <a:lnSpc>
                <a:spcPct val="100000"/>
              </a:lnSpc>
              <a:spcBef>
                <a:spcPct val="0"/>
              </a:spcBef>
              <a:spcAft>
                <a:spcPct val="0"/>
              </a:spcAft>
              <a:buClrTx/>
              <a:buSzTx/>
              <a:tabLst/>
              <a:defRPr/>
            </a:pPr>
            <a:r>
              <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rPr>
              <a:t>The pandemic has shown us that we can do credible, authoritative work that can inform policy makers and society at large.  As we go forward, we will bring some of these lessons to the work we do, to ensure we can make timely interventions that can support the country’s political and socio-economic agenda.</a:t>
            </a:r>
          </a:p>
          <a:p>
            <a:pPr marR="0" lvl="0" algn="just" defTabSz="492062" rtl="0" eaLnBrk="1" fontAlgn="base" latinLnBrk="0" hangingPunct="0">
              <a:lnSpc>
                <a:spcPct val="100000"/>
              </a:lnSpc>
              <a:spcBef>
                <a:spcPct val="0"/>
              </a:spcBef>
              <a:spcAft>
                <a:spcPct val="0"/>
              </a:spcAft>
              <a:buClrTx/>
              <a:buSzTx/>
              <a:tabLst/>
              <a:defRPr/>
            </a:pPr>
            <a:endParaRPr lang="en-US" sz="1600" dirty="0">
              <a:latin typeface="Calibri Light" panose="020F0302020204030204" pitchFamily="34" charset="0"/>
              <a:cs typeface="Calibri Light" panose="020F0302020204030204" pitchFamily="34" charset="0"/>
            </a:endParaRPr>
          </a:p>
          <a:p>
            <a:pPr marR="0" lvl="0" algn="just" defTabSz="492062" rtl="0" eaLnBrk="1" fontAlgn="base" latinLnBrk="0" hangingPunct="0">
              <a:lnSpc>
                <a:spcPct val="100000"/>
              </a:lnSpc>
              <a:spcBef>
                <a:spcPct val="0"/>
              </a:spcBef>
              <a:spcAft>
                <a:spcPct val="0"/>
              </a:spcAft>
              <a:buClrTx/>
              <a:buSzTx/>
              <a:tabLst/>
              <a:defRPr/>
            </a:pPr>
            <a:r>
              <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rPr>
              <a:t>We have </a:t>
            </a:r>
            <a:r>
              <a:rPr kumimoji="0" lang="en-US" sz="1600" u="none" strike="noStrike" kern="1200" cap="none" spc="0" normalizeH="0" baseline="0" noProof="0" dirty="0" err="1">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rPr>
              <a:t>realised</a:t>
            </a:r>
            <a:r>
              <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rPr>
              <a:t> the capacity of our people to innovate and adapt.  This will also be encouraged going forward as we look to bring more innovation and agility to the way in which the HSRC serves the social sciences and humanities and the country’s objectives.</a:t>
            </a:r>
          </a:p>
          <a:p>
            <a:pPr marR="0" lvl="0" algn="just" defTabSz="492062" rtl="0" eaLnBrk="1" fontAlgn="base" latinLnBrk="0" hangingPunct="0">
              <a:lnSpc>
                <a:spcPct val="100000"/>
              </a:lnSpc>
              <a:spcBef>
                <a:spcPct val="0"/>
              </a:spcBef>
              <a:spcAft>
                <a:spcPct val="0"/>
              </a:spcAft>
              <a:buClrTx/>
              <a:buSzTx/>
              <a:tabLst/>
              <a:defRPr/>
            </a:pPr>
            <a:endParaRPr lang="en-US" sz="1600" dirty="0">
              <a:latin typeface="Calibri Light" panose="020F0302020204030204" pitchFamily="34" charset="0"/>
              <a:cs typeface="Calibri Light" panose="020F0302020204030204" pitchFamily="34" charset="0"/>
            </a:endParaRPr>
          </a:p>
          <a:p>
            <a:pPr marR="0" lvl="0" algn="just" defTabSz="492062" rtl="0" eaLnBrk="1" fontAlgn="base" latinLnBrk="0" hangingPunct="0">
              <a:lnSpc>
                <a:spcPct val="100000"/>
              </a:lnSpc>
              <a:spcBef>
                <a:spcPct val="0"/>
              </a:spcBef>
              <a:spcAft>
                <a:spcPct val="0"/>
              </a:spcAft>
              <a:buClrTx/>
              <a:buSzTx/>
              <a:tabLst/>
              <a:defRPr/>
            </a:pPr>
            <a:r>
              <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rPr>
              <a:t>While adequate budgets will always be desired, the HSRC will use the lessons and capacities developed in the last two years to deliver on its mandate more creatively.</a:t>
            </a:r>
          </a:p>
          <a:p>
            <a:pPr algn="just">
              <a:defRPr/>
            </a:pPr>
            <a:endParaRPr kumimoji="0" lang="en-ZA" sz="1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Calibri" pitchFamily="34" charset="0"/>
            </a:endParaRPr>
          </a:p>
          <a:p>
            <a:pPr algn="just">
              <a:defRPr/>
            </a:pPr>
            <a:r>
              <a:rPr kumimoji="0" lang="en-ZA" sz="1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Calibri" pitchFamily="34" charset="0"/>
              </a:rPr>
              <a:t>Management</a:t>
            </a:r>
            <a:r>
              <a:rPr lang="en-ZA" sz="1600" dirty="0">
                <a:latin typeface="Calibri Light" panose="020F0302020204030204" pitchFamily="34" charset="0"/>
                <a:cs typeface="Calibri Light" panose="020F0302020204030204" pitchFamily="34" charset="0"/>
              </a:rPr>
              <a:t> is committed to resolving the issue identified during the audit regarding compliance with laws and regulations. </a:t>
            </a:r>
            <a:endPar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endParaRPr>
          </a:p>
          <a:p>
            <a:pPr marR="0" lvl="0" algn="just" defTabSz="492062" rtl="0" eaLnBrk="1" fontAlgn="base" latinLnBrk="0" hangingPunct="0">
              <a:lnSpc>
                <a:spcPct val="100000"/>
              </a:lnSpc>
              <a:spcBef>
                <a:spcPct val="0"/>
              </a:spcBef>
              <a:spcAft>
                <a:spcPct val="0"/>
              </a:spcAft>
              <a:buClrTx/>
              <a:buSzTx/>
              <a:tabLst/>
              <a:defRPr/>
            </a:pPr>
            <a:endPar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endParaRPr>
          </a:p>
          <a:p>
            <a:pPr marL="385763" marR="0" lvl="0" indent="-385763" algn="just" defTabSz="492062" rtl="0" eaLnBrk="1" fontAlgn="base" latinLnBrk="0" hangingPunct="0">
              <a:lnSpc>
                <a:spcPct val="100000"/>
              </a:lnSpc>
              <a:spcBef>
                <a:spcPct val="0"/>
              </a:spcBef>
              <a:spcAft>
                <a:spcPct val="0"/>
              </a:spcAft>
              <a:buClrTx/>
              <a:buSzTx/>
              <a:buFont typeface="+mj-lt"/>
              <a:buAutoNum type="arabicPeriod"/>
              <a:tabLst/>
              <a:defRPr/>
            </a:pPr>
            <a:endParaRPr kumimoji="0" lang="en-US" sz="160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Calibri" pitchFamily="34" charset="0"/>
            </a:endParaRPr>
          </a:p>
          <a:p>
            <a:pPr marL="385763" marR="0" lvl="0" indent="-385763" algn="just" defTabSz="492062" rtl="0" eaLnBrk="1" fontAlgn="base" latinLnBrk="0" hangingPunct="0">
              <a:lnSpc>
                <a:spcPct val="100000"/>
              </a:lnSpc>
              <a:spcBef>
                <a:spcPct val="0"/>
              </a:spcBef>
              <a:spcAft>
                <a:spcPct val="0"/>
              </a:spcAft>
              <a:buClrTx/>
              <a:buSzTx/>
              <a:buFont typeface="+mj-lt"/>
              <a:buAutoNum type="arabicPeriod"/>
              <a:tabLst/>
              <a:defRPr/>
            </a:pPr>
            <a:endParaRPr kumimoji="0" lang="en-ZA" sz="2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Calibri" pitchFamily="34" charset="0"/>
            </a:endParaRPr>
          </a:p>
        </p:txBody>
      </p:sp>
      <p:pic>
        <p:nvPicPr>
          <p:cNvPr id="21" name="Picture 20">
            <a:extLst>
              <a:ext uri="{FF2B5EF4-FFF2-40B4-BE49-F238E27FC236}">
                <a16:creationId xmlns:a16="http://schemas.microsoft.com/office/drawing/2014/main" xmlns="" id="{48E28351-4EC7-BD41-A436-F3FB3CC23A69}"/>
              </a:ext>
            </a:extLst>
          </p:cNvPr>
          <p:cNvPicPr>
            <a:picLocks noChangeAspect="1"/>
          </p:cNvPicPr>
          <p:nvPr/>
        </p:nvPicPr>
        <p:blipFill>
          <a:blip r:embed="rId8" cstate="print">
            <a:extLst>
              <a:ext uri="{28A0092B-C50C-407E-A947-70E740481C1C}">
                <a14:useLocalDpi xmlns:a14="http://schemas.microsoft.com/office/drawing/2010/main" xmlns="" val="0"/>
              </a:ext>
            </a:extLst>
          </a:blip>
          <a:srcRect/>
          <a:stretch/>
        </p:blipFill>
        <p:spPr>
          <a:xfrm>
            <a:off x="7956376" y="6394389"/>
            <a:ext cx="951424" cy="354497"/>
          </a:xfrm>
          <a:prstGeom prst="rect">
            <a:avLst/>
          </a:prstGeom>
        </p:spPr>
      </p:pic>
      <p:pic>
        <p:nvPicPr>
          <p:cNvPr id="22" name="Picture 21">
            <a:extLst>
              <a:ext uri="{FF2B5EF4-FFF2-40B4-BE49-F238E27FC236}">
                <a16:creationId xmlns:a16="http://schemas.microsoft.com/office/drawing/2014/main" xmlns="" id="{EDBF6487-BBC4-44B0-A776-BE7DB3B6213A}"/>
              </a:ext>
            </a:extLst>
          </p:cNvPr>
          <p:cNvPicPr>
            <a:picLocks noChangeAspect="1"/>
          </p:cNvPicPr>
          <p:nvPr/>
        </p:nvPicPr>
        <p:blipFill>
          <a:blip r:embed="rId9" cstate="print"/>
          <a:stretch>
            <a:fillRect/>
          </a:stretch>
        </p:blipFill>
        <p:spPr>
          <a:xfrm>
            <a:off x="175731" y="4585204"/>
            <a:ext cx="1564200" cy="1573716"/>
          </a:xfrm>
          <a:prstGeom prst="flowChartConnector">
            <a:avLst/>
          </a:prstGeom>
        </p:spPr>
      </p:pic>
      <p:pic>
        <p:nvPicPr>
          <p:cNvPr id="23" name="Picture 22">
            <a:extLst>
              <a:ext uri="{FF2B5EF4-FFF2-40B4-BE49-F238E27FC236}">
                <a16:creationId xmlns:a16="http://schemas.microsoft.com/office/drawing/2014/main" xmlns="" id="{FD82D2DF-7998-4534-8468-B9A050191297}"/>
              </a:ext>
            </a:extLst>
          </p:cNvPr>
          <p:cNvPicPr>
            <a:picLocks noChangeAspect="1"/>
          </p:cNvPicPr>
          <p:nvPr/>
        </p:nvPicPr>
        <p:blipFill>
          <a:blip r:embed="rId10" cstate="print"/>
          <a:stretch>
            <a:fillRect/>
          </a:stretch>
        </p:blipFill>
        <p:spPr>
          <a:xfrm>
            <a:off x="205878" y="1392624"/>
            <a:ext cx="1523994" cy="1509886"/>
          </a:xfrm>
          <a:prstGeom prst="flowChartConnector">
            <a:avLst/>
          </a:prstGeom>
        </p:spPr>
      </p:pic>
    </p:spTree>
    <p:extLst>
      <p:ext uri="{BB962C8B-B14F-4D97-AF65-F5344CB8AC3E}">
        <p14:creationId xmlns:p14="http://schemas.microsoft.com/office/powerpoint/2010/main" xmlns="" val="13767831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F8AEDA7-3DF4-2C4C-A975-EF5B46DB968C}"/>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Rectangle 48">
            <a:extLst>
              <a:ext uri="{FF2B5EF4-FFF2-40B4-BE49-F238E27FC236}">
                <a16:creationId xmlns:a16="http://schemas.microsoft.com/office/drawing/2014/main" xmlns="" id="{B490A261-0CEC-5642-B5A7-B1D5693B711A}"/>
              </a:ext>
            </a:extLst>
          </p:cNvPr>
          <p:cNvSpPr>
            <a:spLocks/>
          </p:cNvSpPr>
          <p:nvPr/>
        </p:nvSpPr>
        <p:spPr bwMode="auto">
          <a:xfrm>
            <a:off x="251520" y="404664"/>
            <a:ext cx="8964487"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Acknowledgements</a:t>
            </a:r>
            <a:endParaRPr lang="en-US" altLang="en-US" sz="5400" dirty="0">
              <a:solidFill>
                <a:schemeClr val="bg1"/>
              </a:solidFill>
              <a:latin typeface="Calibri Light" panose="020F0302020204030204" pitchFamily="34" charset="0"/>
              <a:cs typeface="Calibri Light" panose="020F0302020204030204" pitchFamily="34" charset="0"/>
              <a:sym typeface="Arial" pitchFamily="34" charset="0"/>
            </a:endParaRPr>
          </a:p>
        </p:txBody>
      </p:sp>
      <p:sp>
        <p:nvSpPr>
          <p:cNvPr id="6" name="Shape 332"/>
          <p:cNvSpPr/>
          <p:nvPr/>
        </p:nvSpPr>
        <p:spPr>
          <a:xfrm>
            <a:off x="245553" y="2255047"/>
            <a:ext cx="7958493" cy="1557945"/>
          </a:xfrm>
          <a:prstGeom prst="rect">
            <a:avLst/>
          </a:prstGeom>
          <a:ln w="12700">
            <a:miter lim="400000"/>
          </a:ln>
          <a:extLst>
            <a:ext uri="{C572A759-6A51-4108-AA02-DFA0A04FC94B}">
              <ma14:wrappingTextBoxFlag xmlns="" xmlns:ma14="http://schemas.microsoft.com/office/mac/drawingml/2011/main" val="1"/>
            </a:ext>
          </a:extLst>
        </p:spPr>
        <p:txBody>
          <a:bodyPr wrap="square" lIns="44999" tIns="44999" rIns="44999" bIns="44999">
            <a:spAutoFit/>
          </a:bodyPr>
          <a:lstStyle/>
          <a:p>
            <a:pPr>
              <a:spcBef>
                <a:spcPts val="1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US" sz="2400" dirty="0">
                <a:latin typeface="Calibri Light" panose="020F0302020204030204" pitchFamily="34" charset="0"/>
                <a:cs typeface="Calibri Light" panose="020F0302020204030204" pitchFamily="34" charset="0"/>
              </a:rPr>
              <a:t>The HSRC Board </a:t>
            </a:r>
          </a:p>
          <a:p>
            <a:pPr>
              <a:spcBef>
                <a:spcPts val="1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The Department of Science &amp; Innovation</a:t>
            </a:r>
          </a:p>
          <a:p>
            <a:pPr>
              <a:spcBef>
                <a:spcPts val="1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pPr>
            <a:r>
              <a:rPr lang="en-ZA" sz="2400" dirty="0">
                <a:latin typeface="Calibri Light" panose="020F0302020204030204" pitchFamily="34" charset="0"/>
                <a:cs typeface="Calibri Light" panose="020F0302020204030204" pitchFamily="34" charset="0"/>
              </a:rPr>
              <a:t>HSRC Management and staff</a:t>
            </a:r>
            <a:endParaRPr sz="2400" dirty="0">
              <a:latin typeface="Calibri Light" panose="020F0302020204030204" pitchFamily="34" charset="0"/>
              <a:cs typeface="Calibri Light" panose="020F0302020204030204" pitchFamily="34" charset="0"/>
            </a:endParaRPr>
          </a:p>
        </p:txBody>
      </p:sp>
      <p:sp>
        <p:nvSpPr>
          <p:cNvPr id="10" name="Oval 9">
            <a:extLst>
              <a:ext uri="{FF2B5EF4-FFF2-40B4-BE49-F238E27FC236}">
                <a16:creationId xmlns:a16="http://schemas.microsoft.com/office/drawing/2014/main" xmlns="" id="{19941822-B3B4-8E4D-BF98-7A0D2CEAEB6B}"/>
              </a:ext>
            </a:extLst>
          </p:cNvPr>
          <p:cNvSpPr/>
          <p:nvPr/>
        </p:nvSpPr>
        <p:spPr bwMode="auto">
          <a:xfrm>
            <a:off x="4355976"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BC7FE93E-ADBB-6949-A785-8B332B686BEB}"/>
              </a:ext>
            </a:extLst>
          </p:cNvPr>
          <p:cNvSpPr txBox="1">
            <a:spLocks/>
          </p:cNvSpPr>
          <p:nvPr/>
        </p:nvSpPr>
        <p:spPr bwMode="auto">
          <a:xfrm>
            <a:off x="4403266"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35</a:t>
            </a:fld>
            <a:endParaRPr lang="en-US" altLang="en-US" dirty="0">
              <a:solidFill>
                <a:schemeClr val="bg1"/>
              </a:solidFill>
              <a:latin typeface="Calibri" panose="020F0502020204030204" pitchFamily="34" charset="0"/>
            </a:endParaRPr>
          </a:p>
        </p:txBody>
      </p:sp>
      <p:pic>
        <p:nvPicPr>
          <p:cNvPr id="17" name="Picture 16">
            <a:extLst>
              <a:ext uri="{FF2B5EF4-FFF2-40B4-BE49-F238E27FC236}">
                <a16:creationId xmlns:a16="http://schemas.microsoft.com/office/drawing/2014/main" xmlns="" id="{9D718A0C-4A6D-0B41-A23A-15F9A10091CE}"/>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7700819" y="6389285"/>
            <a:ext cx="951424" cy="354497"/>
          </a:xfrm>
          <a:prstGeom prst="rect">
            <a:avLst/>
          </a:prstGeom>
        </p:spPr>
      </p:pic>
      <p:pic>
        <p:nvPicPr>
          <p:cNvPr id="18" name="Picture 17">
            <a:extLst>
              <a:ext uri="{FF2B5EF4-FFF2-40B4-BE49-F238E27FC236}">
                <a16:creationId xmlns:a16="http://schemas.microsoft.com/office/drawing/2014/main" xmlns="" id="{69F33BA6-B2E6-0B42-819D-5E4BD15F6BC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Tree>
    <p:extLst>
      <p:ext uri="{BB962C8B-B14F-4D97-AF65-F5344CB8AC3E}">
        <p14:creationId xmlns:p14="http://schemas.microsoft.com/office/powerpoint/2010/main" xmlns="" val="19462732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C7692A7-D1B4-9443-9DD6-25220850C65D}"/>
              </a:ext>
            </a:extLst>
          </p:cNvPr>
          <p:cNvSpPr/>
          <p:nvPr/>
        </p:nvSpPr>
        <p:spPr bwMode="auto">
          <a:xfrm>
            <a:off x="0" y="188640"/>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 name="Rectangle 48">
            <a:extLst>
              <a:ext uri="{FF2B5EF4-FFF2-40B4-BE49-F238E27FC236}">
                <a16:creationId xmlns:a16="http://schemas.microsoft.com/office/drawing/2014/main" xmlns="" id="{EFAC2547-C9ED-C54A-B42F-BD3756497D13}"/>
              </a:ext>
            </a:extLst>
          </p:cNvPr>
          <p:cNvSpPr>
            <a:spLocks/>
          </p:cNvSpPr>
          <p:nvPr/>
        </p:nvSpPr>
        <p:spPr bwMode="auto">
          <a:xfrm>
            <a:off x="156389" y="420553"/>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3600" dirty="0">
                <a:solidFill>
                  <a:schemeClr val="bg1"/>
                </a:solidFill>
                <a:latin typeface="Calibri Light" panose="020F0302020204030204" pitchFamily="34" charset="0"/>
                <a:cs typeface="Calibri Light" panose="020F0302020204030204" pitchFamily="34" charset="0"/>
                <a:sym typeface="Arial" pitchFamily="34" charset="0"/>
              </a:rPr>
              <a:t>HSRC’s response to the COVID-19 pandemic</a:t>
            </a:r>
          </a:p>
        </p:txBody>
      </p:sp>
      <p:pic>
        <p:nvPicPr>
          <p:cNvPr id="9" name="Picture 8">
            <a:extLst>
              <a:ext uri="{FF2B5EF4-FFF2-40B4-BE49-F238E27FC236}">
                <a16:creationId xmlns:a16="http://schemas.microsoft.com/office/drawing/2014/main" xmlns="" id="{B0FDF5B3-C31F-C64A-A587-3B056F9AAF8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10" name="Oval 9">
            <a:extLst>
              <a:ext uri="{FF2B5EF4-FFF2-40B4-BE49-F238E27FC236}">
                <a16:creationId xmlns:a16="http://schemas.microsoft.com/office/drawing/2014/main" xmlns="" id="{F2DEC94F-2B92-9647-86EB-D3E7E4409E3A}"/>
              </a:ext>
            </a:extLst>
          </p:cNvPr>
          <p:cNvSpPr/>
          <p:nvPr/>
        </p:nvSpPr>
        <p:spPr bwMode="auto">
          <a:xfrm>
            <a:off x="4283968"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B295037C-8AEC-1745-85A6-8A1AC8B7D8E0}"/>
              </a:ext>
            </a:extLst>
          </p:cNvPr>
          <p:cNvSpPr txBox="1">
            <a:spLocks/>
          </p:cNvSpPr>
          <p:nvPr/>
        </p:nvSpPr>
        <p:spPr bwMode="auto">
          <a:xfrm>
            <a:off x="4331258"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4</a:t>
            </a:fld>
            <a:endParaRPr lang="en-US" altLang="en-US" dirty="0">
              <a:solidFill>
                <a:schemeClr val="bg1"/>
              </a:solidFill>
              <a:latin typeface="Calibri" panose="020F0502020204030204" pitchFamily="34" charset="0"/>
            </a:endParaRPr>
          </a:p>
        </p:txBody>
      </p:sp>
      <p:pic>
        <p:nvPicPr>
          <p:cNvPr id="22" name="Picture 21">
            <a:extLst>
              <a:ext uri="{FF2B5EF4-FFF2-40B4-BE49-F238E27FC236}">
                <a16:creationId xmlns:a16="http://schemas.microsoft.com/office/drawing/2014/main" xmlns="" id="{8E26522E-8A93-C645-8154-9EA2357430F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363429" y="1442243"/>
            <a:ext cx="8417143" cy="4907880"/>
          </a:xfrm>
          <a:prstGeom prst="rect">
            <a:avLst/>
          </a:prstGeom>
        </p:spPr>
      </p:pic>
      <p:pic>
        <p:nvPicPr>
          <p:cNvPr id="12" name="Picture 11">
            <a:extLst>
              <a:ext uri="{FF2B5EF4-FFF2-40B4-BE49-F238E27FC236}">
                <a16:creationId xmlns:a16="http://schemas.microsoft.com/office/drawing/2014/main" xmlns="" id="{53D0B168-835D-B741-BBF8-DA98993A9661}"/>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198970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C7692A7-D1B4-9443-9DD6-25220850C65D}"/>
              </a:ext>
            </a:extLst>
          </p:cNvPr>
          <p:cNvSpPr/>
          <p:nvPr/>
        </p:nvSpPr>
        <p:spPr bwMode="auto">
          <a:xfrm>
            <a:off x="0" y="188640"/>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pic>
        <p:nvPicPr>
          <p:cNvPr id="9" name="Picture 8">
            <a:extLst>
              <a:ext uri="{FF2B5EF4-FFF2-40B4-BE49-F238E27FC236}">
                <a16:creationId xmlns:a16="http://schemas.microsoft.com/office/drawing/2014/main" xmlns="" id="{B0FDF5B3-C31F-C64A-A587-3B056F9AAF8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10" name="Oval 9">
            <a:extLst>
              <a:ext uri="{FF2B5EF4-FFF2-40B4-BE49-F238E27FC236}">
                <a16:creationId xmlns:a16="http://schemas.microsoft.com/office/drawing/2014/main" xmlns="" id="{F2DEC94F-2B92-9647-86EB-D3E7E4409E3A}"/>
              </a:ext>
            </a:extLst>
          </p:cNvPr>
          <p:cNvSpPr/>
          <p:nvPr/>
        </p:nvSpPr>
        <p:spPr bwMode="auto">
          <a:xfrm>
            <a:off x="4283968"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B295037C-8AEC-1745-85A6-8A1AC8B7D8E0}"/>
              </a:ext>
            </a:extLst>
          </p:cNvPr>
          <p:cNvSpPr txBox="1">
            <a:spLocks/>
          </p:cNvSpPr>
          <p:nvPr/>
        </p:nvSpPr>
        <p:spPr bwMode="auto">
          <a:xfrm>
            <a:off x="4331258"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5</a:t>
            </a:fld>
            <a:endParaRPr lang="en-US" altLang="en-US"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xmlns="" id="{E67D2C18-772D-D34C-901C-09EB1FE9C96C}"/>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886407" y="1442243"/>
            <a:ext cx="5371186" cy="5045320"/>
          </a:xfrm>
          <a:prstGeom prst="rect">
            <a:avLst/>
          </a:prstGeom>
        </p:spPr>
      </p:pic>
      <p:sp>
        <p:nvSpPr>
          <p:cNvPr id="12" name="Rectangle 48">
            <a:extLst>
              <a:ext uri="{FF2B5EF4-FFF2-40B4-BE49-F238E27FC236}">
                <a16:creationId xmlns:a16="http://schemas.microsoft.com/office/drawing/2014/main" xmlns="" id="{45867FFF-96D9-6049-929D-1DAAB67DCB51}"/>
              </a:ext>
            </a:extLst>
          </p:cNvPr>
          <p:cNvSpPr>
            <a:spLocks/>
          </p:cNvSpPr>
          <p:nvPr/>
        </p:nvSpPr>
        <p:spPr bwMode="auto">
          <a:xfrm>
            <a:off x="156389" y="420553"/>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3600" dirty="0">
                <a:solidFill>
                  <a:schemeClr val="bg1"/>
                </a:solidFill>
                <a:latin typeface="Calibri Light" panose="020F0302020204030204" pitchFamily="34" charset="0"/>
                <a:cs typeface="Calibri Light" panose="020F0302020204030204" pitchFamily="34" charset="0"/>
                <a:sym typeface="Arial" pitchFamily="34" charset="0"/>
              </a:rPr>
              <a:t>HSRC’s response to the COVID-19 pandemic</a:t>
            </a:r>
          </a:p>
        </p:txBody>
      </p:sp>
      <p:pic>
        <p:nvPicPr>
          <p:cNvPr id="13" name="Picture 12">
            <a:extLst>
              <a:ext uri="{FF2B5EF4-FFF2-40B4-BE49-F238E27FC236}">
                <a16:creationId xmlns:a16="http://schemas.microsoft.com/office/drawing/2014/main" xmlns="" id="{CC2363C4-6ECD-2D43-8FB7-D31AFA8BE5D2}"/>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322168811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CB8DB976-73DB-7644-882A-95160D6296B5}"/>
              </a:ext>
            </a:extLst>
          </p:cNvPr>
          <p:cNvSpPr/>
          <p:nvPr/>
        </p:nvSpPr>
        <p:spPr bwMode="auto">
          <a:xfrm>
            <a:off x="0" y="192616"/>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4" name="Rectangle 48">
            <a:extLst>
              <a:ext uri="{FF2B5EF4-FFF2-40B4-BE49-F238E27FC236}">
                <a16:creationId xmlns:a16="http://schemas.microsoft.com/office/drawing/2014/main" xmlns="" id="{A825922E-7936-6848-8D8A-DF137436F5FF}"/>
              </a:ext>
            </a:extLst>
          </p:cNvPr>
          <p:cNvSpPr>
            <a:spLocks/>
          </p:cNvSpPr>
          <p:nvPr/>
        </p:nvSpPr>
        <p:spPr bwMode="auto">
          <a:xfrm>
            <a:off x="229238" y="340097"/>
            <a:ext cx="6480720"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Performance Overview</a:t>
            </a:r>
          </a:p>
        </p:txBody>
      </p:sp>
      <p:sp>
        <p:nvSpPr>
          <p:cNvPr id="16414"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5"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6"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7"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16418"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16419" name="Group 35"/>
          <p:cNvGrpSpPr>
            <a:grpSpLocks/>
          </p:cNvGrpSpPr>
          <p:nvPr/>
        </p:nvGrpSpPr>
        <p:grpSpPr bwMode="auto">
          <a:xfrm>
            <a:off x="3462933" y="2867025"/>
            <a:ext cx="12501" cy="50800"/>
            <a:chOff x="0" y="0"/>
            <a:chExt cx="33795" cy="100575"/>
          </a:xfrm>
        </p:grpSpPr>
        <p:sp>
          <p:nvSpPr>
            <p:cNvPr id="16420"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16421"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sp>
        <p:nvSpPr>
          <p:cNvPr id="16" name="Text Placeholder 7">
            <a:extLst>
              <a:ext uri="{FF2B5EF4-FFF2-40B4-BE49-F238E27FC236}">
                <a16:creationId xmlns:a16="http://schemas.microsoft.com/office/drawing/2014/main" xmlns="" id="{D810A104-28ED-4687-8E3B-FE6D1D5C442A}"/>
              </a:ext>
            </a:extLst>
          </p:cNvPr>
          <p:cNvSpPr txBox="1">
            <a:spLocks/>
          </p:cNvSpPr>
          <p:nvPr/>
        </p:nvSpPr>
        <p:spPr bwMode="auto">
          <a:xfrm>
            <a:off x="154990" y="1877505"/>
            <a:ext cx="3314608" cy="42580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rmAutofit/>
          </a:bodyPr>
          <a:lstStyle>
            <a:lvl1pPr algn="l" defTabSz="492062" rtl="0" fontAlgn="base" hangingPunct="0">
              <a:spcBef>
                <a:spcPct val="0"/>
              </a:spcBef>
              <a:spcAft>
                <a:spcPct val="0"/>
              </a:spcAft>
              <a:defRPr sz="900">
                <a:solidFill>
                  <a:srgbClr val="000000"/>
                </a:solidFill>
                <a:latin typeface="+mn-lt"/>
                <a:ea typeface="+mn-ea"/>
                <a:cs typeface="+mn-cs"/>
                <a:sym typeface="Calibri" pitchFamily="34" charset="0"/>
              </a:defRPr>
            </a:lvl1pPr>
            <a:lvl2pPr indent="192024" algn="l" defTabSz="492062" rtl="0" fontAlgn="base" hangingPunct="0">
              <a:spcBef>
                <a:spcPct val="0"/>
              </a:spcBef>
              <a:spcAft>
                <a:spcPct val="0"/>
              </a:spcAft>
              <a:defRPr sz="900">
                <a:solidFill>
                  <a:srgbClr val="000000"/>
                </a:solidFill>
                <a:latin typeface="+mn-lt"/>
                <a:cs typeface="+mn-cs"/>
                <a:sym typeface="Calibri" pitchFamily="34" charset="0"/>
              </a:defRPr>
            </a:lvl2pPr>
            <a:lvl3pPr indent="384048" algn="l" defTabSz="492062" rtl="0" fontAlgn="base" hangingPunct="0">
              <a:spcBef>
                <a:spcPct val="0"/>
              </a:spcBef>
              <a:spcAft>
                <a:spcPct val="0"/>
              </a:spcAft>
              <a:defRPr sz="900">
                <a:solidFill>
                  <a:srgbClr val="000000"/>
                </a:solidFill>
                <a:latin typeface="+mn-lt"/>
                <a:cs typeface="+mn-cs"/>
                <a:sym typeface="Calibri" pitchFamily="34" charset="0"/>
              </a:defRPr>
            </a:lvl3pPr>
            <a:lvl4pPr indent="576072" algn="l" defTabSz="492062" rtl="0" fontAlgn="base" hangingPunct="0">
              <a:spcBef>
                <a:spcPct val="0"/>
              </a:spcBef>
              <a:spcAft>
                <a:spcPct val="0"/>
              </a:spcAft>
              <a:defRPr sz="900">
                <a:solidFill>
                  <a:srgbClr val="000000"/>
                </a:solidFill>
                <a:latin typeface="+mn-lt"/>
                <a:cs typeface="+mn-cs"/>
                <a:sym typeface="Calibri" pitchFamily="34" charset="0"/>
              </a:defRPr>
            </a:lvl4pPr>
            <a:lvl5pPr indent="768096" algn="l" defTabSz="492062" rtl="0" fontAlgn="base" hangingPunct="0">
              <a:spcBef>
                <a:spcPct val="0"/>
              </a:spcBef>
              <a:spcAft>
                <a:spcPct val="0"/>
              </a:spcAft>
              <a:defRPr sz="900">
                <a:solidFill>
                  <a:srgbClr val="000000"/>
                </a:solidFill>
                <a:latin typeface="+mn-lt"/>
                <a:cs typeface="+mn-cs"/>
                <a:sym typeface="Calibri" pitchFamily="34" charset="0"/>
              </a:defRPr>
            </a:lvl5pPr>
            <a:lvl6pPr marL="192024" indent="768096" algn="l" defTabSz="492062" rtl="0" fontAlgn="base" hangingPunct="0">
              <a:spcBef>
                <a:spcPct val="0"/>
              </a:spcBef>
              <a:spcAft>
                <a:spcPct val="0"/>
              </a:spcAft>
              <a:defRPr sz="900">
                <a:solidFill>
                  <a:srgbClr val="000000"/>
                </a:solidFill>
                <a:latin typeface="+mn-lt"/>
                <a:cs typeface="+mn-cs"/>
                <a:sym typeface="Calibri" pitchFamily="34" charset="0"/>
              </a:defRPr>
            </a:lvl6pPr>
            <a:lvl7pPr marL="384048" indent="768096" algn="l" defTabSz="492062" rtl="0" fontAlgn="base" hangingPunct="0">
              <a:spcBef>
                <a:spcPct val="0"/>
              </a:spcBef>
              <a:spcAft>
                <a:spcPct val="0"/>
              </a:spcAft>
              <a:defRPr sz="900">
                <a:solidFill>
                  <a:srgbClr val="000000"/>
                </a:solidFill>
                <a:latin typeface="+mn-lt"/>
                <a:cs typeface="+mn-cs"/>
                <a:sym typeface="Calibri" pitchFamily="34" charset="0"/>
              </a:defRPr>
            </a:lvl7pPr>
            <a:lvl8pPr marL="576072" indent="768096" algn="l" defTabSz="492062" rtl="0" fontAlgn="base" hangingPunct="0">
              <a:spcBef>
                <a:spcPct val="0"/>
              </a:spcBef>
              <a:spcAft>
                <a:spcPct val="0"/>
              </a:spcAft>
              <a:defRPr sz="900">
                <a:solidFill>
                  <a:srgbClr val="000000"/>
                </a:solidFill>
                <a:latin typeface="+mn-lt"/>
                <a:cs typeface="+mn-cs"/>
                <a:sym typeface="Calibri" pitchFamily="34" charset="0"/>
              </a:defRPr>
            </a:lvl8pPr>
            <a:lvl9pPr marL="768096" indent="768096" algn="l" defTabSz="492062" rtl="0" fontAlgn="base" hangingPunct="0">
              <a:spcBef>
                <a:spcPct val="0"/>
              </a:spcBef>
              <a:spcAft>
                <a:spcPct val="0"/>
              </a:spcAft>
              <a:defRPr sz="900">
                <a:solidFill>
                  <a:srgbClr val="000000"/>
                </a:solidFill>
                <a:latin typeface="+mn-lt"/>
                <a:cs typeface="+mn-cs"/>
                <a:sym typeface="Calibri" pitchFamily="34" charset="0"/>
              </a:defRPr>
            </a:lvl9pPr>
          </a:lstStyle>
          <a:p>
            <a:endParaRPr lang="en-ZA" sz="1600" kern="0" dirty="0">
              <a:latin typeface="Calibri Light" panose="020F0302020204030204" pitchFamily="34" charset="0"/>
              <a:cs typeface="Calibri Light" panose="020F0302020204030204" pitchFamily="34" charset="0"/>
            </a:endParaRPr>
          </a:p>
        </p:txBody>
      </p:sp>
      <p:pic>
        <p:nvPicPr>
          <p:cNvPr id="19" name="Picture 18">
            <a:extLst>
              <a:ext uri="{FF2B5EF4-FFF2-40B4-BE49-F238E27FC236}">
                <a16:creationId xmlns:a16="http://schemas.microsoft.com/office/drawing/2014/main" xmlns="" id="{CEF5EEE8-053C-3241-8022-555DA2A5F0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20" name="Oval 19">
            <a:extLst>
              <a:ext uri="{FF2B5EF4-FFF2-40B4-BE49-F238E27FC236}">
                <a16:creationId xmlns:a16="http://schemas.microsoft.com/office/drawing/2014/main" xmlns="" id="{9EAEEAF2-A3EB-2645-A08E-49DFFFF3A593}"/>
              </a:ext>
            </a:extLst>
          </p:cNvPr>
          <p:cNvSpPr/>
          <p:nvPr/>
        </p:nvSpPr>
        <p:spPr bwMode="auto">
          <a:xfrm>
            <a:off x="4427984"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2" name="Slide Number Placeholder 2">
            <a:extLst>
              <a:ext uri="{FF2B5EF4-FFF2-40B4-BE49-F238E27FC236}">
                <a16:creationId xmlns:a16="http://schemas.microsoft.com/office/drawing/2014/main" xmlns="" id="{9C9210BF-2B34-824F-98D9-4E17B1F1854E}"/>
              </a:ext>
            </a:extLst>
          </p:cNvPr>
          <p:cNvSpPr txBox="1">
            <a:spLocks/>
          </p:cNvSpPr>
          <p:nvPr/>
        </p:nvSpPr>
        <p:spPr bwMode="auto">
          <a:xfrm>
            <a:off x="4475274"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6</a:t>
            </a:fld>
            <a:endParaRPr lang="en-US" altLang="en-US"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xmlns="" id="{39D3BE07-88C6-3142-A3FA-19FDA56E2EDC}"/>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629038" y="1319368"/>
            <a:ext cx="5798939" cy="5300592"/>
          </a:xfrm>
          <a:prstGeom prst="rect">
            <a:avLst/>
          </a:prstGeom>
        </p:spPr>
      </p:pic>
      <p:pic>
        <p:nvPicPr>
          <p:cNvPr id="18" name="Picture 17">
            <a:extLst>
              <a:ext uri="{FF2B5EF4-FFF2-40B4-BE49-F238E27FC236}">
                <a16:creationId xmlns:a16="http://schemas.microsoft.com/office/drawing/2014/main" xmlns="" id="{85C1D423-574D-534D-8B1A-8A61225C9CBC}"/>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29897407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radar chart&#10;&#10;Description automatically generated">
            <a:extLst>
              <a:ext uri="{FF2B5EF4-FFF2-40B4-BE49-F238E27FC236}">
                <a16:creationId xmlns:a16="http://schemas.microsoft.com/office/drawing/2014/main" xmlns="" id="{02A389E1-A6E0-0A4C-829B-D1C2536FC11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148" y="-2331"/>
            <a:ext cx="4160904" cy="6858000"/>
          </a:xfrm>
          <a:prstGeom prst="rect">
            <a:avLst/>
          </a:prstGeom>
        </p:spPr>
      </p:pic>
      <p:sp>
        <p:nvSpPr>
          <p:cNvPr id="8222" name="AutoShape 30"/>
          <p:cNvSpPr>
            <a:spLocks/>
          </p:cNvSpPr>
          <p:nvPr/>
        </p:nvSpPr>
        <p:spPr bwMode="auto">
          <a:xfrm>
            <a:off x="2526507" y="4164013"/>
            <a:ext cx="25003"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3" name="AutoShape 31"/>
          <p:cNvSpPr>
            <a:spLocks/>
          </p:cNvSpPr>
          <p:nvPr/>
        </p:nvSpPr>
        <p:spPr bwMode="auto">
          <a:xfrm>
            <a:off x="2484240" y="4037807"/>
            <a:ext cx="25003"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4" name="AutoShape 32"/>
          <p:cNvSpPr>
            <a:spLocks/>
          </p:cNvSpPr>
          <p:nvPr/>
        </p:nvSpPr>
        <p:spPr bwMode="auto">
          <a:xfrm>
            <a:off x="2384822" y="4037807"/>
            <a:ext cx="25599" cy="32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5" name="AutoShape 33"/>
          <p:cNvSpPr>
            <a:spLocks/>
          </p:cNvSpPr>
          <p:nvPr/>
        </p:nvSpPr>
        <p:spPr bwMode="auto">
          <a:xfrm>
            <a:off x="2437210" y="4002088"/>
            <a:ext cx="22622" cy="3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sp>
        <p:nvSpPr>
          <p:cNvPr id="8226" name="AutoShape 34"/>
          <p:cNvSpPr>
            <a:spLocks/>
          </p:cNvSpPr>
          <p:nvPr/>
        </p:nvSpPr>
        <p:spPr bwMode="auto">
          <a:xfrm>
            <a:off x="3429596" y="2927350"/>
            <a:ext cx="11906"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4630" tIns="24630" rIns="24630" bIns="24630"/>
          <a:lstStyle/>
          <a:p>
            <a:endParaRPr lang="en-US" altLang="en-US" dirty="0"/>
          </a:p>
        </p:txBody>
      </p:sp>
      <p:grpSp>
        <p:nvGrpSpPr>
          <p:cNvPr id="8227" name="Group 35"/>
          <p:cNvGrpSpPr>
            <a:grpSpLocks/>
          </p:cNvGrpSpPr>
          <p:nvPr/>
        </p:nvGrpSpPr>
        <p:grpSpPr bwMode="auto">
          <a:xfrm>
            <a:off x="3462933" y="2867025"/>
            <a:ext cx="12501" cy="50800"/>
            <a:chOff x="0" y="0"/>
            <a:chExt cx="33795" cy="100575"/>
          </a:xfrm>
        </p:grpSpPr>
        <p:sp>
          <p:nvSpPr>
            <p:cNvPr id="8228" name="AutoShape 36"/>
            <p:cNvSpPr>
              <a:spLocks/>
            </p:cNvSpPr>
            <p:nvPr/>
          </p:nvSpPr>
          <p:spPr bwMode="auto">
            <a:xfrm>
              <a:off x="8474" y="9916"/>
              <a:ext cx="25321" cy="90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sp>
          <p:nvSpPr>
            <p:cNvPr id="8229" name="AutoShape 37"/>
            <p:cNvSpPr>
              <a:spLocks/>
            </p:cNvSpPr>
            <p:nvPr/>
          </p:nvSpPr>
          <p:spPr bwMode="auto">
            <a:xfrm>
              <a:off x="0" y="0"/>
              <a:ext cx="18019" cy="18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solidFill>
              <a:srgbClr val="8E909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58643" tIns="58643" rIns="58643" bIns="58643"/>
            <a:lstStyle/>
            <a:p>
              <a:endParaRPr lang="en-US" altLang="en-US" dirty="0"/>
            </a:p>
          </p:txBody>
        </p:sp>
      </p:grpSp>
      <p:pic>
        <p:nvPicPr>
          <p:cNvPr id="20" name="Picture 19">
            <a:extLst>
              <a:ext uri="{FF2B5EF4-FFF2-40B4-BE49-F238E27FC236}">
                <a16:creationId xmlns:a16="http://schemas.microsoft.com/office/drawing/2014/main" xmlns="" id="{1A530A1D-8E6F-C448-8BC0-442F0D2F998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1712" r="4582" b="27024"/>
          <a:stretch/>
        </p:blipFill>
        <p:spPr>
          <a:xfrm>
            <a:off x="4092894" y="6423756"/>
            <a:ext cx="1155906" cy="438361"/>
          </a:xfrm>
          <a:prstGeom prst="rect">
            <a:avLst/>
          </a:prstGeom>
        </p:spPr>
      </p:pic>
      <p:sp>
        <p:nvSpPr>
          <p:cNvPr id="2" name="TextBox 1">
            <a:extLst>
              <a:ext uri="{FF2B5EF4-FFF2-40B4-BE49-F238E27FC236}">
                <a16:creationId xmlns:a16="http://schemas.microsoft.com/office/drawing/2014/main" xmlns="" id="{1687AAE7-B96B-440E-AE1C-F7BD31D2E275}"/>
              </a:ext>
            </a:extLst>
          </p:cNvPr>
          <p:cNvSpPr txBox="1"/>
          <p:nvPr/>
        </p:nvSpPr>
        <p:spPr>
          <a:xfrm>
            <a:off x="4632722" y="1756147"/>
            <a:ext cx="3960440" cy="954107"/>
          </a:xfrm>
          <a:prstGeom prst="rect">
            <a:avLst/>
          </a:prstGeom>
          <a:noFill/>
        </p:spPr>
        <p:txBody>
          <a:bodyPr wrap="square" rtlCol="0">
            <a:spAutoFit/>
          </a:bodyPr>
          <a:lstStyle/>
          <a:p>
            <a:pPr algn="ctr"/>
            <a:r>
              <a:rPr lang="en-ZA" sz="2800" b="1" dirty="0">
                <a:solidFill>
                  <a:srgbClr val="0B6AB3"/>
                </a:solidFill>
              </a:rPr>
              <a:t>HSRC’s overall performance for 2020/21</a:t>
            </a:r>
          </a:p>
        </p:txBody>
      </p:sp>
      <p:grpSp>
        <p:nvGrpSpPr>
          <p:cNvPr id="6" name="Group 5">
            <a:extLst>
              <a:ext uri="{FF2B5EF4-FFF2-40B4-BE49-F238E27FC236}">
                <a16:creationId xmlns:a16="http://schemas.microsoft.com/office/drawing/2014/main" xmlns="" id="{B07E698C-3E8C-447A-961D-02F5A4EC8F9C}"/>
              </a:ext>
            </a:extLst>
          </p:cNvPr>
          <p:cNvGrpSpPr/>
          <p:nvPr/>
        </p:nvGrpSpPr>
        <p:grpSpPr>
          <a:xfrm>
            <a:off x="5248800" y="2950005"/>
            <a:ext cx="2877222" cy="2963192"/>
            <a:chOff x="5652120" y="2986088"/>
            <a:chExt cx="2448272" cy="2531144"/>
          </a:xfrm>
          <a:solidFill>
            <a:srgbClr val="B6A687"/>
          </a:solidFill>
        </p:grpSpPr>
        <p:sp>
          <p:nvSpPr>
            <p:cNvPr id="3" name="Oval 2">
              <a:extLst>
                <a:ext uri="{FF2B5EF4-FFF2-40B4-BE49-F238E27FC236}">
                  <a16:creationId xmlns:a16="http://schemas.microsoft.com/office/drawing/2014/main" xmlns="" id="{ABD9EEA4-EA37-46F7-964E-E4277D68E694}"/>
                </a:ext>
              </a:extLst>
            </p:cNvPr>
            <p:cNvSpPr/>
            <p:nvPr/>
          </p:nvSpPr>
          <p:spPr bwMode="auto">
            <a:xfrm>
              <a:off x="5652120" y="2986088"/>
              <a:ext cx="2448272" cy="2531144"/>
            </a:xfrm>
            <a:prstGeom prst="ellipse">
              <a:avLst/>
            </a:prstGeom>
            <a:grpFill/>
            <a:ln w="76200" cap="flat" cmpd="sng" algn="ctr">
              <a:noFill/>
              <a:prstDash val="solid"/>
              <a:round/>
              <a:headEnd type="none" w="med" len="med"/>
              <a:tailEnd type="none" w="med" len="med"/>
            </a:ln>
            <a:effectLst>
              <a:outerShdw blurRad="38100" dist="25400" dir="5400000" algn="ctr" rotWithShape="0">
                <a:srgbClr val="000000">
                  <a:alpha val="34999"/>
                </a:srgbClr>
              </a:outerShdw>
            </a:effectLst>
            <a:scene3d>
              <a:camera prst="orthographicFront"/>
              <a:lightRig rig="threePt" dir="t"/>
            </a:scene3d>
            <a:sp3d>
              <a:bevelT w="165100" prst="coolSlant"/>
            </a:sp3d>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ZA"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1" name="Oval 20">
              <a:extLst>
                <a:ext uri="{FF2B5EF4-FFF2-40B4-BE49-F238E27FC236}">
                  <a16:creationId xmlns:a16="http://schemas.microsoft.com/office/drawing/2014/main" xmlns="" id="{8748D0ED-FADD-41F9-A08D-E0BF129582E7}"/>
                </a:ext>
              </a:extLst>
            </p:cNvPr>
            <p:cNvSpPr/>
            <p:nvPr/>
          </p:nvSpPr>
          <p:spPr bwMode="auto">
            <a:xfrm>
              <a:off x="5877824" y="3237193"/>
              <a:ext cx="2015121" cy="2028933"/>
            </a:xfrm>
            <a:prstGeom prst="ellipse">
              <a:avLst/>
            </a:prstGeom>
            <a:grpFill/>
            <a:ln w="76200" cap="flat" cmpd="sng" algn="ctr">
              <a:noFill/>
              <a:prstDash val="solid"/>
              <a:round/>
              <a:headEnd type="none" w="med" len="med"/>
              <a:tailEnd type="none" w="med" len="med"/>
            </a:ln>
            <a:effectLst>
              <a:outerShdw blurRad="38100" dist="25400" dir="5400000" algn="ctr" rotWithShape="0">
                <a:srgbClr val="000000">
                  <a:alpha val="34999"/>
                </a:srgbClr>
              </a:outerShdw>
            </a:effectLst>
            <a:scene3d>
              <a:camera prst="orthographicFront"/>
              <a:lightRig rig="threePt" dir="t"/>
            </a:scene3d>
            <a:sp3d>
              <a:bevelT w="165100" prst="coolSlant"/>
            </a:sp3d>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ZA"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grpSp>
      <p:sp>
        <p:nvSpPr>
          <p:cNvPr id="5" name="TextBox 4">
            <a:extLst>
              <a:ext uri="{FF2B5EF4-FFF2-40B4-BE49-F238E27FC236}">
                <a16:creationId xmlns:a16="http://schemas.microsoft.com/office/drawing/2014/main" xmlns="" id="{A5784562-2866-447A-B91A-7C2E7C0DB34B}"/>
              </a:ext>
            </a:extLst>
          </p:cNvPr>
          <p:cNvSpPr txBox="1"/>
          <p:nvPr/>
        </p:nvSpPr>
        <p:spPr>
          <a:xfrm>
            <a:off x="5911167" y="3908380"/>
            <a:ext cx="1573944" cy="1046440"/>
          </a:xfrm>
          <a:prstGeom prst="rect">
            <a:avLst/>
          </a:prstGeom>
          <a:noFill/>
        </p:spPr>
        <p:txBody>
          <a:bodyPr wrap="square" rtlCol="0">
            <a:spAutoFit/>
          </a:bodyPr>
          <a:lstStyle/>
          <a:p>
            <a:pPr algn="ctr"/>
            <a:r>
              <a:rPr lang="en-ZA" sz="6200" dirty="0">
                <a:solidFill>
                  <a:schemeClr val="bg1"/>
                </a:solidFill>
              </a:rPr>
              <a:t>90%</a:t>
            </a:r>
          </a:p>
        </p:txBody>
      </p:sp>
      <p:sp>
        <p:nvSpPr>
          <p:cNvPr id="26" name="Rectangle 25">
            <a:extLst>
              <a:ext uri="{FF2B5EF4-FFF2-40B4-BE49-F238E27FC236}">
                <a16:creationId xmlns:a16="http://schemas.microsoft.com/office/drawing/2014/main" xmlns="" id="{81A6993D-2268-CF4E-8A52-CB5186ACBBA9}"/>
              </a:ext>
            </a:extLst>
          </p:cNvPr>
          <p:cNvSpPr/>
          <p:nvPr/>
        </p:nvSpPr>
        <p:spPr bwMode="auto">
          <a:xfrm>
            <a:off x="-30148" y="260648"/>
            <a:ext cx="9174149" cy="1080120"/>
          </a:xfrm>
          <a:prstGeom prst="rect">
            <a:avLst/>
          </a:prstGeom>
          <a:solidFill>
            <a:srgbClr val="076EB8"/>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7" name="Rectangle 48">
            <a:extLst>
              <a:ext uri="{FF2B5EF4-FFF2-40B4-BE49-F238E27FC236}">
                <a16:creationId xmlns:a16="http://schemas.microsoft.com/office/drawing/2014/main" xmlns="" id="{07B463BD-7498-054B-B65B-E49E1377AC58}"/>
              </a:ext>
            </a:extLst>
          </p:cNvPr>
          <p:cNvSpPr>
            <a:spLocks/>
          </p:cNvSpPr>
          <p:nvPr/>
        </p:nvSpPr>
        <p:spPr bwMode="auto">
          <a:xfrm>
            <a:off x="251520" y="385782"/>
            <a:ext cx="6016700" cy="888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800" dirty="0">
                <a:solidFill>
                  <a:schemeClr val="bg1"/>
                </a:solidFill>
                <a:latin typeface="Calibri Light" panose="020F0302020204030204" pitchFamily="34" charset="0"/>
                <a:cs typeface="Calibri Light" panose="020F0302020204030204" pitchFamily="34" charset="0"/>
                <a:sym typeface="Arial" pitchFamily="34" charset="0"/>
              </a:rPr>
              <a:t>Performance Overview</a:t>
            </a:r>
          </a:p>
        </p:txBody>
      </p:sp>
      <p:sp>
        <p:nvSpPr>
          <p:cNvPr id="28" name="Oval 27">
            <a:extLst>
              <a:ext uri="{FF2B5EF4-FFF2-40B4-BE49-F238E27FC236}">
                <a16:creationId xmlns:a16="http://schemas.microsoft.com/office/drawing/2014/main" xmlns="" id="{8F6E5487-0260-AA4E-B415-F01C2374C873}"/>
              </a:ext>
            </a:extLst>
          </p:cNvPr>
          <p:cNvSpPr/>
          <p:nvPr/>
        </p:nvSpPr>
        <p:spPr bwMode="auto">
          <a:xfrm>
            <a:off x="6660232"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29" name="Slide Number Placeholder 2">
            <a:extLst>
              <a:ext uri="{FF2B5EF4-FFF2-40B4-BE49-F238E27FC236}">
                <a16:creationId xmlns:a16="http://schemas.microsoft.com/office/drawing/2014/main" xmlns="" id="{528F39E2-0332-D44F-9995-FB16BD59A778}"/>
              </a:ext>
            </a:extLst>
          </p:cNvPr>
          <p:cNvSpPr txBox="1">
            <a:spLocks/>
          </p:cNvSpPr>
          <p:nvPr/>
        </p:nvSpPr>
        <p:spPr bwMode="auto">
          <a:xfrm>
            <a:off x="6707522"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7</a:t>
            </a:fld>
            <a:endParaRPr lang="en-US" altLang="en-US" dirty="0">
              <a:solidFill>
                <a:schemeClr val="bg1"/>
              </a:solidFill>
              <a:latin typeface="Calibri" panose="020F0502020204030204" pitchFamily="34" charset="0"/>
            </a:endParaRPr>
          </a:p>
        </p:txBody>
      </p:sp>
      <p:pic>
        <p:nvPicPr>
          <p:cNvPr id="22" name="Picture 21">
            <a:extLst>
              <a:ext uri="{FF2B5EF4-FFF2-40B4-BE49-F238E27FC236}">
                <a16:creationId xmlns:a16="http://schemas.microsoft.com/office/drawing/2014/main" xmlns="" id="{0426FEB1-5D7F-E448-96EF-430DC1094CA9}"/>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29077939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80">
            <a:extLst>
              <a:ext uri="{FF2B5EF4-FFF2-40B4-BE49-F238E27FC236}">
                <a16:creationId xmlns:a16="http://schemas.microsoft.com/office/drawing/2014/main" xmlns="" id="{05D1082D-739C-0C41-83A4-F1D6021E5F37}"/>
              </a:ext>
            </a:extLst>
          </p:cNvPr>
          <p:cNvSpPr/>
          <p:nvPr/>
        </p:nvSpPr>
        <p:spPr bwMode="auto">
          <a:xfrm>
            <a:off x="97605" y="5351907"/>
            <a:ext cx="1800200" cy="761907"/>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9" name="Rounded Rectangle 78">
            <a:extLst>
              <a:ext uri="{FF2B5EF4-FFF2-40B4-BE49-F238E27FC236}">
                <a16:creationId xmlns:a16="http://schemas.microsoft.com/office/drawing/2014/main" xmlns="" id="{88EBA575-2177-A442-A5E0-1FA22AE5F4B5}"/>
              </a:ext>
            </a:extLst>
          </p:cNvPr>
          <p:cNvSpPr/>
          <p:nvPr/>
        </p:nvSpPr>
        <p:spPr bwMode="auto">
          <a:xfrm>
            <a:off x="118308" y="3579857"/>
            <a:ext cx="1800200" cy="761907"/>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8" name="Rounded Rectangle 77">
            <a:extLst>
              <a:ext uri="{FF2B5EF4-FFF2-40B4-BE49-F238E27FC236}">
                <a16:creationId xmlns:a16="http://schemas.microsoft.com/office/drawing/2014/main" xmlns="" id="{EF066E2B-13B7-334B-A1D1-5823559BB7D3}"/>
              </a:ext>
            </a:extLst>
          </p:cNvPr>
          <p:cNvSpPr/>
          <p:nvPr/>
        </p:nvSpPr>
        <p:spPr bwMode="auto">
          <a:xfrm>
            <a:off x="77618" y="2683137"/>
            <a:ext cx="1800200" cy="761907"/>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3" name="Rounded Rectangle 72">
            <a:extLst>
              <a:ext uri="{FF2B5EF4-FFF2-40B4-BE49-F238E27FC236}">
                <a16:creationId xmlns:a16="http://schemas.microsoft.com/office/drawing/2014/main" xmlns="" id="{5771F62B-EA9E-724C-9432-3681D9664760}"/>
              </a:ext>
            </a:extLst>
          </p:cNvPr>
          <p:cNvSpPr/>
          <p:nvPr/>
        </p:nvSpPr>
        <p:spPr bwMode="auto">
          <a:xfrm>
            <a:off x="76117" y="1837671"/>
            <a:ext cx="1800200" cy="761907"/>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6" name="Rectangle 5">
            <a:extLst>
              <a:ext uri="{FF2B5EF4-FFF2-40B4-BE49-F238E27FC236}">
                <a16:creationId xmlns:a16="http://schemas.microsoft.com/office/drawing/2014/main" xmlns="" id="{466D8676-500B-144E-97EB-21ADC44BA5F1}"/>
              </a:ext>
            </a:extLst>
          </p:cNvPr>
          <p:cNvSpPr/>
          <p:nvPr/>
        </p:nvSpPr>
        <p:spPr bwMode="auto">
          <a:xfrm>
            <a:off x="0" y="261561"/>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7" name="Rectangle 48">
            <a:extLst>
              <a:ext uri="{FF2B5EF4-FFF2-40B4-BE49-F238E27FC236}">
                <a16:creationId xmlns:a16="http://schemas.microsoft.com/office/drawing/2014/main" xmlns="" id="{BFADF928-AE9E-7A40-A7B7-515D07A49CFA}"/>
              </a:ext>
            </a:extLst>
          </p:cNvPr>
          <p:cNvSpPr>
            <a:spLocks/>
          </p:cNvSpPr>
          <p:nvPr/>
        </p:nvSpPr>
        <p:spPr bwMode="auto">
          <a:xfrm>
            <a:off x="148125" y="252834"/>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Performance Overview</a:t>
            </a:r>
          </a:p>
        </p:txBody>
      </p:sp>
      <p:pic>
        <p:nvPicPr>
          <p:cNvPr id="9" name="Picture 8">
            <a:extLst>
              <a:ext uri="{FF2B5EF4-FFF2-40B4-BE49-F238E27FC236}">
                <a16:creationId xmlns:a16="http://schemas.microsoft.com/office/drawing/2014/main" xmlns="" id="{EC8225A7-C04A-AF4B-85A4-7721875CA7B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10" name="Oval 9">
            <a:extLst>
              <a:ext uri="{FF2B5EF4-FFF2-40B4-BE49-F238E27FC236}">
                <a16:creationId xmlns:a16="http://schemas.microsoft.com/office/drawing/2014/main" xmlns="" id="{FF795059-374C-DE44-A26C-00228F1894F2}"/>
              </a:ext>
            </a:extLst>
          </p:cNvPr>
          <p:cNvSpPr/>
          <p:nvPr/>
        </p:nvSpPr>
        <p:spPr bwMode="auto">
          <a:xfrm>
            <a:off x="4572000"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1" name="Slide Number Placeholder 2">
            <a:extLst>
              <a:ext uri="{FF2B5EF4-FFF2-40B4-BE49-F238E27FC236}">
                <a16:creationId xmlns:a16="http://schemas.microsoft.com/office/drawing/2014/main" xmlns="" id="{9D9097D4-FAE7-C840-87F6-2DAAFB412868}"/>
              </a:ext>
            </a:extLst>
          </p:cNvPr>
          <p:cNvSpPr txBox="1">
            <a:spLocks/>
          </p:cNvSpPr>
          <p:nvPr/>
        </p:nvSpPr>
        <p:spPr bwMode="auto">
          <a:xfrm>
            <a:off x="4619290"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8</a:t>
            </a:fld>
            <a:endParaRPr lang="en-US" altLang="en-US" dirty="0">
              <a:solidFill>
                <a:schemeClr val="bg1"/>
              </a:solidFill>
              <a:latin typeface="Calibri" panose="020F0502020204030204" pitchFamily="34" charset="0"/>
            </a:endParaRPr>
          </a:p>
        </p:txBody>
      </p:sp>
      <p:sp>
        <p:nvSpPr>
          <p:cNvPr id="12" name="Rectangle 11">
            <a:extLst>
              <a:ext uri="{FF2B5EF4-FFF2-40B4-BE49-F238E27FC236}">
                <a16:creationId xmlns:a16="http://schemas.microsoft.com/office/drawing/2014/main" xmlns="" id="{617CE388-C02B-904C-B257-40FD2770C9B3}"/>
              </a:ext>
            </a:extLst>
          </p:cNvPr>
          <p:cNvSpPr/>
          <p:nvPr/>
        </p:nvSpPr>
        <p:spPr>
          <a:xfrm>
            <a:off x="148125" y="884929"/>
            <a:ext cx="1149995" cy="400110"/>
          </a:xfrm>
          <a:prstGeom prst="rect">
            <a:avLst/>
          </a:prstGeom>
        </p:spPr>
        <p:txBody>
          <a:bodyPr wrap="none">
            <a:spAutoFit/>
          </a:bodyPr>
          <a:lstStyle/>
          <a:p>
            <a:r>
              <a:rPr lang="en-US" sz="2000" b="1" dirty="0">
                <a:solidFill>
                  <a:srgbClr val="B6A687"/>
                </a:solidFill>
                <a:latin typeface="Calibri Light" panose="020F0302020204030204" pitchFamily="34" charset="0"/>
                <a:cs typeface="Calibri Light" panose="020F0302020204030204" pitchFamily="34" charset="0"/>
              </a:rPr>
              <a:t>LeaPPT+S</a:t>
            </a:r>
          </a:p>
        </p:txBody>
      </p:sp>
      <p:sp>
        <p:nvSpPr>
          <p:cNvPr id="17" name="Rectangle 16">
            <a:extLst>
              <a:ext uri="{FF2B5EF4-FFF2-40B4-BE49-F238E27FC236}">
                <a16:creationId xmlns:a16="http://schemas.microsoft.com/office/drawing/2014/main" xmlns="" id="{56813AC2-34B9-F64F-B560-7B7DA426EF2A}"/>
              </a:ext>
            </a:extLst>
          </p:cNvPr>
          <p:cNvSpPr/>
          <p:nvPr/>
        </p:nvSpPr>
        <p:spPr>
          <a:xfrm>
            <a:off x="76117" y="2410683"/>
            <a:ext cx="4572000" cy="2308324"/>
          </a:xfrm>
          <a:prstGeom prst="rect">
            <a:avLst/>
          </a:prstGeom>
        </p:spPr>
        <p:txBody>
          <a:bodyPr>
            <a:spAutoFit/>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graphicFrame>
        <p:nvGraphicFramePr>
          <p:cNvPr id="33" name="Chart 32">
            <a:extLst>
              <a:ext uri="{FF2B5EF4-FFF2-40B4-BE49-F238E27FC236}">
                <a16:creationId xmlns:a16="http://schemas.microsoft.com/office/drawing/2014/main" xmlns="" id="{B41165CF-298E-074C-9BDD-9DD1A4426D2E}"/>
              </a:ext>
            </a:extLst>
          </p:cNvPr>
          <p:cNvGraphicFramePr/>
          <p:nvPr>
            <p:extLst>
              <p:ext uri="{D42A27DB-BD31-4B8C-83A1-F6EECF244321}">
                <p14:modId xmlns:p14="http://schemas.microsoft.com/office/powerpoint/2010/main" xmlns="" val="4000362039"/>
              </p:ext>
            </p:extLst>
          </p:nvPr>
        </p:nvGraphicFramePr>
        <p:xfrm>
          <a:off x="1999630" y="1507392"/>
          <a:ext cx="6892849" cy="4844145"/>
        </p:xfrm>
        <a:graphic>
          <a:graphicData uri="http://schemas.openxmlformats.org/drawingml/2006/chart">
            <c:chart xmlns:c="http://schemas.openxmlformats.org/drawingml/2006/chart" xmlns:r="http://schemas.openxmlformats.org/officeDocument/2006/relationships" r:id="rId4"/>
          </a:graphicData>
        </a:graphic>
      </p:graphicFrame>
      <p:sp>
        <p:nvSpPr>
          <p:cNvPr id="40" name="Rectangle 39">
            <a:extLst>
              <a:ext uri="{FF2B5EF4-FFF2-40B4-BE49-F238E27FC236}">
                <a16:creationId xmlns:a16="http://schemas.microsoft.com/office/drawing/2014/main" xmlns="" id="{05A372DE-A476-844F-886F-112D29E2AAEB}"/>
              </a:ext>
            </a:extLst>
          </p:cNvPr>
          <p:cNvSpPr/>
          <p:nvPr/>
        </p:nvSpPr>
        <p:spPr>
          <a:xfrm>
            <a:off x="160974" y="1872814"/>
            <a:ext cx="1673463" cy="492443"/>
          </a:xfrm>
          <a:prstGeom prst="rect">
            <a:avLst/>
          </a:prstGeom>
        </p:spPr>
        <p:txBody>
          <a:bodyPr wrap="square">
            <a:spAutoFit/>
          </a:bodyPr>
          <a:lstStyle/>
          <a:p>
            <a:r>
              <a:rPr lang="en-US" sz="1400" b="1" dirty="0">
                <a:solidFill>
                  <a:srgbClr val="0B6AB3"/>
                </a:solidFill>
                <a:latin typeface="Calibri Light" panose="020F0302020204030204" pitchFamily="34" charset="0"/>
                <a:cs typeface="Calibri Light" panose="020F0302020204030204" pitchFamily="34" charset="0"/>
              </a:rPr>
              <a:t>Lea</a:t>
            </a:r>
            <a:r>
              <a:rPr lang="en-US" sz="1400" b="1" dirty="0">
                <a:solidFill>
                  <a:schemeClr val="bg1"/>
                </a:solidFill>
                <a:latin typeface="Calibri Light" panose="020F0302020204030204" pitchFamily="34" charset="0"/>
                <a:cs typeface="Calibri Light" panose="020F0302020204030204" pitchFamily="34" charset="0"/>
              </a:rPr>
              <a:t> - </a:t>
            </a:r>
            <a:r>
              <a:rPr lang="en-US" sz="1200" b="1" dirty="0">
                <a:solidFill>
                  <a:schemeClr val="bg1"/>
                </a:solidFill>
                <a:latin typeface="Calibri Light" panose="020F0302020204030204" pitchFamily="34" charset="0"/>
                <a:cs typeface="Calibri Light" panose="020F0302020204030204" pitchFamily="34" charset="0"/>
              </a:rPr>
              <a:t>Leadership in knowledge production </a:t>
            </a:r>
            <a:endParaRPr lang="en-US" sz="1400" b="1" dirty="0">
              <a:solidFill>
                <a:schemeClr val="bg1"/>
              </a:solidFill>
            </a:endParaRPr>
          </a:p>
        </p:txBody>
      </p:sp>
      <p:sp>
        <p:nvSpPr>
          <p:cNvPr id="46" name="Rectangle 45">
            <a:extLst>
              <a:ext uri="{FF2B5EF4-FFF2-40B4-BE49-F238E27FC236}">
                <a16:creationId xmlns:a16="http://schemas.microsoft.com/office/drawing/2014/main" xmlns="" id="{7AEB9F19-2BD6-1C41-8F8B-CCDDC9B67838}"/>
              </a:ext>
            </a:extLst>
          </p:cNvPr>
          <p:cNvSpPr/>
          <p:nvPr/>
        </p:nvSpPr>
        <p:spPr>
          <a:xfrm>
            <a:off x="146867" y="2764989"/>
            <a:ext cx="1399539" cy="276999"/>
          </a:xfrm>
          <a:prstGeom prst="rect">
            <a:avLst/>
          </a:prstGeom>
        </p:spPr>
        <p:txBody>
          <a:bodyPr wrap="square">
            <a:spAutoFit/>
          </a:bodyPr>
          <a:lstStyle/>
          <a:p>
            <a:r>
              <a:rPr lang="en-US" sz="1200" b="1" dirty="0">
                <a:solidFill>
                  <a:srgbClr val="0B6AB3"/>
                </a:solidFill>
                <a:latin typeface="Calibri Light" panose="020F0302020204030204" pitchFamily="34" charset="0"/>
                <a:cs typeface="Calibri Light" panose="020F0302020204030204" pitchFamily="34" charset="0"/>
              </a:rPr>
              <a:t>P</a:t>
            </a:r>
            <a:r>
              <a:rPr lang="en-US" sz="1200" b="1" dirty="0">
                <a:solidFill>
                  <a:schemeClr val="bg1"/>
                </a:solidFill>
                <a:latin typeface="Calibri Light" panose="020F0302020204030204" pitchFamily="34" charset="0"/>
                <a:cs typeface="Calibri Light" panose="020F0302020204030204" pitchFamily="34" charset="0"/>
              </a:rPr>
              <a:t> – Policy influence</a:t>
            </a:r>
            <a:endParaRPr lang="en-US" sz="1200" dirty="0">
              <a:solidFill>
                <a:schemeClr val="bg1"/>
              </a:solidFill>
            </a:endParaRPr>
          </a:p>
        </p:txBody>
      </p:sp>
      <p:sp>
        <p:nvSpPr>
          <p:cNvPr id="49" name="Rectangle 48">
            <a:extLst>
              <a:ext uri="{FF2B5EF4-FFF2-40B4-BE49-F238E27FC236}">
                <a16:creationId xmlns:a16="http://schemas.microsoft.com/office/drawing/2014/main" xmlns="" id="{2CAFBB5F-C3EE-BA4C-9EE8-80DF31D360F7}"/>
              </a:ext>
            </a:extLst>
          </p:cNvPr>
          <p:cNvSpPr/>
          <p:nvPr/>
        </p:nvSpPr>
        <p:spPr>
          <a:xfrm>
            <a:off x="153920" y="5519326"/>
            <a:ext cx="1385431" cy="276999"/>
          </a:xfrm>
          <a:prstGeom prst="rect">
            <a:avLst/>
          </a:prstGeom>
        </p:spPr>
        <p:txBody>
          <a:bodyPr wrap="square">
            <a:spAutoFit/>
          </a:bodyPr>
          <a:lstStyle/>
          <a:p>
            <a:r>
              <a:rPr lang="en-US" sz="1200" b="1" dirty="0">
                <a:solidFill>
                  <a:srgbClr val="0B6AB3"/>
                </a:solidFill>
                <a:latin typeface="Calibri Light" panose="020F0302020204030204" pitchFamily="34" charset="0"/>
                <a:cs typeface="Calibri Light" panose="020F0302020204030204" pitchFamily="34" charset="0"/>
              </a:rPr>
              <a:t>S</a:t>
            </a:r>
            <a:r>
              <a:rPr lang="en-US" sz="1200" b="1" dirty="0">
                <a:solidFill>
                  <a:schemeClr val="bg1"/>
                </a:solidFill>
                <a:latin typeface="Calibri Light" panose="020F0302020204030204" pitchFamily="34" charset="0"/>
                <a:cs typeface="Calibri Light" panose="020F0302020204030204" pitchFamily="34" charset="0"/>
              </a:rPr>
              <a:t> – Sustainability </a:t>
            </a:r>
            <a:endParaRPr lang="en-US" sz="1200" dirty="0">
              <a:solidFill>
                <a:schemeClr val="bg1"/>
              </a:solidFill>
            </a:endParaRPr>
          </a:p>
        </p:txBody>
      </p:sp>
      <p:sp>
        <p:nvSpPr>
          <p:cNvPr id="52" name="Rectangle 51">
            <a:extLst>
              <a:ext uri="{FF2B5EF4-FFF2-40B4-BE49-F238E27FC236}">
                <a16:creationId xmlns:a16="http://schemas.microsoft.com/office/drawing/2014/main" xmlns="" id="{E916C3AF-5CD3-3245-8A2E-F92165008F72}"/>
              </a:ext>
            </a:extLst>
          </p:cNvPr>
          <p:cNvSpPr/>
          <p:nvPr/>
        </p:nvSpPr>
        <p:spPr>
          <a:xfrm>
            <a:off x="146336" y="2258998"/>
            <a:ext cx="564578"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100% </a:t>
            </a:r>
            <a:endParaRPr lang="en-US" sz="1200" dirty="0">
              <a:solidFill>
                <a:srgbClr val="0B6AB3"/>
              </a:solidFill>
            </a:endParaRPr>
          </a:p>
        </p:txBody>
      </p:sp>
      <p:sp>
        <p:nvSpPr>
          <p:cNvPr id="53" name="Rectangle 52">
            <a:extLst>
              <a:ext uri="{FF2B5EF4-FFF2-40B4-BE49-F238E27FC236}">
                <a16:creationId xmlns:a16="http://schemas.microsoft.com/office/drawing/2014/main" xmlns="" id="{14C7B19C-7AB6-4047-B453-12C10BE9DB2E}"/>
              </a:ext>
            </a:extLst>
          </p:cNvPr>
          <p:cNvSpPr/>
          <p:nvPr/>
        </p:nvSpPr>
        <p:spPr>
          <a:xfrm>
            <a:off x="558001" y="2258998"/>
            <a:ext cx="397866"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7/7</a:t>
            </a:r>
            <a:endParaRPr lang="en-US" sz="1200" dirty="0">
              <a:solidFill>
                <a:srgbClr val="0B6AB3"/>
              </a:solidFill>
            </a:endParaRPr>
          </a:p>
        </p:txBody>
      </p:sp>
      <p:sp>
        <p:nvSpPr>
          <p:cNvPr id="62" name="Rectangle 61">
            <a:extLst>
              <a:ext uri="{FF2B5EF4-FFF2-40B4-BE49-F238E27FC236}">
                <a16:creationId xmlns:a16="http://schemas.microsoft.com/office/drawing/2014/main" xmlns="" id="{219DC75E-0E34-6D45-B365-336E533EBC49}"/>
              </a:ext>
            </a:extLst>
          </p:cNvPr>
          <p:cNvSpPr/>
          <p:nvPr/>
        </p:nvSpPr>
        <p:spPr>
          <a:xfrm>
            <a:off x="149157" y="2998947"/>
            <a:ext cx="564578"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100% </a:t>
            </a:r>
            <a:endParaRPr lang="en-US" sz="1200" dirty="0">
              <a:solidFill>
                <a:srgbClr val="0B6AB3"/>
              </a:solidFill>
            </a:endParaRPr>
          </a:p>
        </p:txBody>
      </p:sp>
      <p:sp>
        <p:nvSpPr>
          <p:cNvPr id="63" name="Rectangle 62">
            <a:extLst>
              <a:ext uri="{FF2B5EF4-FFF2-40B4-BE49-F238E27FC236}">
                <a16:creationId xmlns:a16="http://schemas.microsoft.com/office/drawing/2014/main" xmlns="" id="{6A0D0AC3-08A1-7F46-9F45-AB4DB91B7156}"/>
              </a:ext>
            </a:extLst>
          </p:cNvPr>
          <p:cNvSpPr/>
          <p:nvPr/>
        </p:nvSpPr>
        <p:spPr>
          <a:xfrm>
            <a:off x="560822" y="2998947"/>
            <a:ext cx="397866"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2/2</a:t>
            </a:r>
            <a:endParaRPr lang="en-US" sz="1200" dirty="0">
              <a:solidFill>
                <a:srgbClr val="0B6AB3"/>
              </a:solidFill>
            </a:endParaRPr>
          </a:p>
        </p:txBody>
      </p:sp>
      <p:sp>
        <p:nvSpPr>
          <p:cNvPr id="64" name="Rectangle 63">
            <a:extLst>
              <a:ext uri="{FF2B5EF4-FFF2-40B4-BE49-F238E27FC236}">
                <a16:creationId xmlns:a16="http://schemas.microsoft.com/office/drawing/2014/main" xmlns="" id="{45172DCF-8B13-EE49-A198-8E0A7D0E1E7D}"/>
              </a:ext>
            </a:extLst>
          </p:cNvPr>
          <p:cNvSpPr/>
          <p:nvPr/>
        </p:nvSpPr>
        <p:spPr>
          <a:xfrm>
            <a:off x="149157" y="3961568"/>
            <a:ext cx="564578"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100% </a:t>
            </a:r>
            <a:endParaRPr lang="en-US" sz="1200" dirty="0">
              <a:solidFill>
                <a:srgbClr val="0B6AB3"/>
              </a:solidFill>
            </a:endParaRPr>
          </a:p>
        </p:txBody>
      </p:sp>
      <p:sp>
        <p:nvSpPr>
          <p:cNvPr id="65" name="Rectangle 64">
            <a:extLst>
              <a:ext uri="{FF2B5EF4-FFF2-40B4-BE49-F238E27FC236}">
                <a16:creationId xmlns:a16="http://schemas.microsoft.com/office/drawing/2014/main" xmlns="" id="{63EEE825-9016-5F4F-A7F7-43171F074CB0}"/>
              </a:ext>
            </a:extLst>
          </p:cNvPr>
          <p:cNvSpPr/>
          <p:nvPr/>
        </p:nvSpPr>
        <p:spPr>
          <a:xfrm>
            <a:off x="560822" y="3961568"/>
            <a:ext cx="397866"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5/5</a:t>
            </a:r>
            <a:endParaRPr lang="en-US" sz="1200" dirty="0">
              <a:solidFill>
                <a:srgbClr val="0B6AB3"/>
              </a:solidFill>
            </a:endParaRPr>
          </a:p>
        </p:txBody>
      </p:sp>
      <p:sp>
        <p:nvSpPr>
          <p:cNvPr id="68" name="Rectangle 67">
            <a:extLst>
              <a:ext uri="{FF2B5EF4-FFF2-40B4-BE49-F238E27FC236}">
                <a16:creationId xmlns:a16="http://schemas.microsoft.com/office/drawing/2014/main" xmlns="" id="{1B3C258E-52BF-894D-91DA-C16CEBFA7D45}"/>
              </a:ext>
            </a:extLst>
          </p:cNvPr>
          <p:cNvSpPr/>
          <p:nvPr/>
        </p:nvSpPr>
        <p:spPr>
          <a:xfrm>
            <a:off x="144226" y="5742253"/>
            <a:ext cx="486030"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50% </a:t>
            </a:r>
            <a:endParaRPr lang="en-US" sz="1200" dirty="0">
              <a:solidFill>
                <a:srgbClr val="0B6AB3"/>
              </a:solidFill>
            </a:endParaRPr>
          </a:p>
        </p:txBody>
      </p:sp>
      <p:sp>
        <p:nvSpPr>
          <p:cNvPr id="69" name="Rectangle 68">
            <a:extLst>
              <a:ext uri="{FF2B5EF4-FFF2-40B4-BE49-F238E27FC236}">
                <a16:creationId xmlns:a16="http://schemas.microsoft.com/office/drawing/2014/main" xmlns="" id="{0B7090F0-CB21-ED4E-8EC9-AD9F74467422}"/>
              </a:ext>
            </a:extLst>
          </p:cNvPr>
          <p:cNvSpPr/>
          <p:nvPr/>
        </p:nvSpPr>
        <p:spPr>
          <a:xfrm>
            <a:off x="555891" y="5742253"/>
            <a:ext cx="397866"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2/1</a:t>
            </a:r>
            <a:endParaRPr lang="en-US" sz="1200" dirty="0">
              <a:solidFill>
                <a:srgbClr val="0B6AB3"/>
              </a:solidFill>
            </a:endParaRPr>
          </a:p>
        </p:txBody>
      </p:sp>
      <p:sp>
        <p:nvSpPr>
          <p:cNvPr id="47" name="Rectangle 46">
            <a:extLst>
              <a:ext uri="{FF2B5EF4-FFF2-40B4-BE49-F238E27FC236}">
                <a16:creationId xmlns:a16="http://schemas.microsoft.com/office/drawing/2014/main" xmlns="" id="{E925CF37-8369-D248-8B10-59593F9E4B50}"/>
              </a:ext>
            </a:extLst>
          </p:cNvPr>
          <p:cNvSpPr/>
          <p:nvPr/>
        </p:nvSpPr>
        <p:spPr>
          <a:xfrm>
            <a:off x="149869" y="3748296"/>
            <a:ext cx="1428098" cy="276999"/>
          </a:xfrm>
          <a:prstGeom prst="rect">
            <a:avLst/>
          </a:prstGeom>
        </p:spPr>
        <p:txBody>
          <a:bodyPr wrap="square">
            <a:spAutoFit/>
          </a:bodyPr>
          <a:lstStyle/>
          <a:p>
            <a:r>
              <a:rPr lang="en-US" sz="1200" b="1" dirty="0">
                <a:solidFill>
                  <a:srgbClr val="0B6AB3"/>
                </a:solidFill>
                <a:latin typeface="Calibri Light" panose="020F0302020204030204" pitchFamily="34" charset="0"/>
                <a:cs typeface="Calibri Light" panose="020F0302020204030204" pitchFamily="34" charset="0"/>
              </a:rPr>
              <a:t>P</a:t>
            </a:r>
            <a:r>
              <a:rPr lang="en-US" sz="1200" b="1" dirty="0">
                <a:solidFill>
                  <a:schemeClr val="bg1"/>
                </a:solidFill>
                <a:latin typeface="Calibri Light" panose="020F0302020204030204" pitchFamily="34" charset="0"/>
                <a:cs typeface="Calibri Light" panose="020F0302020204030204" pitchFamily="34" charset="0"/>
              </a:rPr>
              <a:t> – Partnerships</a:t>
            </a:r>
            <a:endParaRPr lang="en-US" sz="1200" dirty="0">
              <a:solidFill>
                <a:schemeClr val="bg1"/>
              </a:solidFill>
            </a:endParaRPr>
          </a:p>
        </p:txBody>
      </p:sp>
      <p:sp>
        <p:nvSpPr>
          <p:cNvPr id="80" name="Rounded Rectangle 79">
            <a:extLst>
              <a:ext uri="{FF2B5EF4-FFF2-40B4-BE49-F238E27FC236}">
                <a16:creationId xmlns:a16="http://schemas.microsoft.com/office/drawing/2014/main" xmlns="" id="{36C52614-4F59-7447-BBFC-5B33AF2E701D}"/>
              </a:ext>
            </a:extLst>
          </p:cNvPr>
          <p:cNvSpPr/>
          <p:nvPr/>
        </p:nvSpPr>
        <p:spPr bwMode="auto">
          <a:xfrm>
            <a:off x="114573" y="4476577"/>
            <a:ext cx="1800200" cy="761907"/>
          </a:xfrm>
          <a:prstGeom prst="roundRect">
            <a:avLst/>
          </a:prstGeom>
          <a:solidFill>
            <a:srgbClr val="B6A687"/>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48" name="Rectangle 47">
            <a:extLst>
              <a:ext uri="{FF2B5EF4-FFF2-40B4-BE49-F238E27FC236}">
                <a16:creationId xmlns:a16="http://schemas.microsoft.com/office/drawing/2014/main" xmlns="" id="{570F7A60-3505-7A45-ABFA-CCBEB01D8C34}"/>
              </a:ext>
            </a:extLst>
          </p:cNvPr>
          <p:cNvSpPr/>
          <p:nvPr/>
        </p:nvSpPr>
        <p:spPr>
          <a:xfrm>
            <a:off x="146867" y="4523989"/>
            <a:ext cx="1687571" cy="461665"/>
          </a:xfrm>
          <a:prstGeom prst="rect">
            <a:avLst/>
          </a:prstGeom>
        </p:spPr>
        <p:txBody>
          <a:bodyPr wrap="square">
            <a:spAutoFit/>
          </a:bodyPr>
          <a:lstStyle/>
          <a:p>
            <a:r>
              <a:rPr lang="en-US" sz="1200" b="1" dirty="0">
                <a:solidFill>
                  <a:srgbClr val="0B6AB3"/>
                </a:solidFill>
                <a:latin typeface="Calibri Light" panose="020F0302020204030204" pitchFamily="34" charset="0"/>
                <a:cs typeface="Calibri Light" panose="020F0302020204030204" pitchFamily="34" charset="0"/>
              </a:rPr>
              <a:t>T</a:t>
            </a:r>
            <a:r>
              <a:rPr lang="en-US" sz="1200" b="1" dirty="0">
                <a:solidFill>
                  <a:schemeClr val="bg1"/>
                </a:solidFill>
                <a:latin typeface="Calibri Light" panose="020F0302020204030204" pitchFamily="34" charset="0"/>
                <a:cs typeface="Calibri Light" panose="020F0302020204030204" pitchFamily="34" charset="0"/>
              </a:rPr>
              <a:t> – Transformed research capabilities</a:t>
            </a:r>
            <a:endParaRPr lang="en-US" sz="1200" dirty="0">
              <a:solidFill>
                <a:schemeClr val="bg1"/>
              </a:solidFill>
            </a:endParaRPr>
          </a:p>
        </p:txBody>
      </p:sp>
      <p:sp>
        <p:nvSpPr>
          <p:cNvPr id="66" name="Rectangle 65">
            <a:extLst>
              <a:ext uri="{FF2B5EF4-FFF2-40B4-BE49-F238E27FC236}">
                <a16:creationId xmlns:a16="http://schemas.microsoft.com/office/drawing/2014/main" xmlns="" id="{212AC024-A5E5-1944-BDC7-EB368E82FC96}"/>
              </a:ext>
            </a:extLst>
          </p:cNvPr>
          <p:cNvSpPr/>
          <p:nvPr/>
        </p:nvSpPr>
        <p:spPr>
          <a:xfrm>
            <a:off x="167670" y="4908477"/>
            <a:ext cx="486030"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80% </a:t>
            </a:r>
            <a:endParaRPr lang="en-US" sz="1200" dirty="0">
              <a:solidFill>
                <a:srgbClr val="0B6AB3"/>
              </a:solidFill>
            </a:endParaRPr>
          </a:p>
        </p:txBody>
      </p:sp>
      <p:sp>
        <p:nvSpPr>
          <p:cNvPr id="67" name="Rectangle 66">
            <a:extLst>
              <a:ext uri="{FF2B5EF4-FFF2-40B4-BE49-F238E27FC236}">
                <a16:creationId xmlns:a16="http://schemas.microsoft.com/office/drawing/2014/main" xmlns="" id="{BC05D7ED-DBB9-B44E-A89D-3D3367E42ED9}"/>
              </a:ext>
            </a:extLst>
          </p:cNvPr>
          <p:cNvSpPr/>
          <p:nvPr/>
        </p:nvSpPr>
        <p:spPr>
          <a:xfrm>
            <a:off x="579335" y="4908477"/>
            <a:ext cx="397866" cy="276999"/>
          </a:xfrm>
          <a:prstGeom prst="rect">
            <a:avLst/>
          </a:prstGeom>
        </p:spPr>
        <p:txBody>
          <a:bodyPr wrap="none">
            <a:spAutoFit/>
          </a:bodyPr>
          <a:lstStyle/>
          <a:p>
            <a:r>
              <a:rPr lang="en-ZA" sz="1200" dirty="0">
                <a:solidFill>
                  <a:srgbClr val="0B6AB3"/>
                </a:solidFill>
                <a:latin typeface="Calibri Light" panose="020F0302020204030204" pitchFamily="34" charset="0"/>
                <a:cs typeface="Calibri Light" panose="020F0302020204030204" pitchFamily="34" charset="0"/>
              </a:rPr>
              <a:t>5/4</a:t>
            </a:r>
            <a:endParaRPr lang="en-US" sz="1200" dirty="0">
              <a:solidFill>
                <a:srgbClr val="0B6AB3"/>
              </a:solidFill>
            </a:endParaRPr>
          </a:p>
        </p:txBody>
      </p:sp>
      <p:pic>
        <p:nvPicPr>
          <p:cNvPr id="31" name="Picture 30">
            <a:extLst>
              <a:ext uri="{FF2B5EF4-FFF2-40B4-BE49-F238E27FC236}">
                <a16:creationId xmlns:a16="http://schemas.microsoft.com/office/drawing/2014/main" xmlns="" id="{CF5DA55A-64D1-7245-9062-5B4956983FA8}"/>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31902838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F0FD7FB-E7A2-BE4B-A5EB-D2FCFFD5E281}"/>
              </a:ext>
            </a:extLst>
          </p:cNvPr>
          <p:cNvSpPr/>
          <p:nvPr/>
        </p:nvSpPr>
        <p:spPr bwMode="auto">
          <a:xfrm>
            <a:off x="0" y="188640"/>
            <a:ext cx="9148978" cy="1080120"/>
          </a:xfrm>
          <a:prstGeom prst="rect">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9" name="Rectangle 48">
            <a:extLst>
              <a:ext uri="{FF2B5EF4-FFF2-40B4-BE49-F238E27FC236}">
                <a16:creationId xmlns:a16="http://schemas.microsoft.com/office/drawing/2014/main" xmlns="" id="{8AEBF5FB-0C7E-B64B-AE0C-6407B117F798}"/>
              </a:ext>
            </a:extLst>
          </p:cNvPr>
          <p:cNvSpPr>
            <a:spLocks/>
          </p:cNvSpPr>
          <p:nvPr/>
        </p:nvSpPr>
        <p:spPr bwMode="auto">
          <a:xfrm>
            <a:off x="148125" y="179913"/>
            <a:ext cx="8528331" cy="638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r>
              <a:rPr lang="en-US" altLang="en-US" sz="4400" dirty="0">
                <a:solidFill>
                  <a:schemeClr val="bg1"/>
                </a:solidFill>
                <a:latin typeface="Calibri Light" panose="020F0302020204030204" pitchFamily="34" charset="0"/>
                <a:cs typeface="Calibri Light" panose="020F0302020204030204" pitchFamily="34" charset="0"/>
                <a:sym typeface="Arial" pitchFamily="34" charset="0"/>
              </a:rPr>
              <a:t>The HSRC’s achievements – 2020/21</a:t>
            </a:r>
          </a:p>
        </p:txBody>
      </p:sp>
      <p:pic>
        <p:nvPicPr>
          <p:cNvPr id="11" name="Picture 10">
            <a:extLst>
              <a:ext uri="{FF2B5EF4-FFF2-40B4-BE49-F238E27FC236}">
                <a16:creationId xmlns:a16="http://schemas.microsoft.com/office/drawing/2014/main" xmlns="" id="{A7BC1EAA-526F-8540-A382-38AFB38FD10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1712" r="4582" b="27024"/>
          <a:stretch/>
        </p:blipFill>
        <p:spPr>
          <a:xfrm>
            <a:off x="76117" y="6351538"/>
            <a:ext cx="1284040" cy="486954"/>
          </a:xfrm>
          <a:prstGeom prst="rect">
            <a:avLst/>
          </a:prstGeom>
        </p:spPr>
      </p:pic>
      <p:sp>
        <p:nvSpPr>
          <p:cNvPr id="12" name="Oval 11">
            <a:extLst>
              <a:ext uri="{FF2B5EF4-FFF2-40B4-BE49-F238E27FC236}">
                <a16:creationId xmlns:a16="http://schemas.microsoft.com/office/drawing/2014/main" xmlns="" id="{2A0BBD3F-5D61-0841-BAAD-8AC1DD76DEEF}"/>
              </a:ext>
            </a:extLst>
          </p:cNvPr>
          <p:cNvSpPr/>
          <p:nvPr/>
        </p:nvSpPr>
        <p:spPr bwMode="auto">
          <a:xfrm>
            <a:off x="4283968" y="6597352"/>
            <a:ext cx="216024" cy="186293"/>
          </a:xfrm>
          <a:prstGeom prst="ellipse">
            <a:avLst/>
          </a:prstGeom>
          <a:solidFill>
            <a:srgbClr val="076EB8"/>
          </a:solidFill>
          <a:ln w="25400" cap="flat" cmpd="sng" algn="ctr">
            <a:noFill/>
            <a:prstDash val="solid"/>
            <a:round/>
            <a:headEnd type="none" w="med" len="med"/>
            <a:tailEnd type="none" w="med" len="med"/>
          </a:ln>
          <a:effectLst>
            <a:outerShdw blurRad="38100" dist="25400" dir="5400000" algn="ctr" rotWithShape="0">
              <a:srgbClr val="000000">
                <a:alpha val="34999"/>
              </a:srgbClr>
            </a:outerShdw>
          </a:effectLst>
        </p:spPr>
        <p:txBody>
          <a:bodyPr vert="horz" wrap="square" lIns="58643" tIns="58643" rIns="58643" bIns="58643" numCol="1" rtlCol="0" anchor="ctr" anchorCtr="0" compatLnSpc="1">
            <a:prstTxWarp prst="textNoShape">
              <a:avLst/>
            </a:prstTxWarp>
            <a:spAutoFit/>
          </a:bodyPr>
          <a:lstStyle/>
          <a:p>
            <a:pPr marL="0" marR="0" indent="0" algn="l" defTabSz="1171575"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Calibri" pitchFamily="34" charset="0"/>
              <a:cs typeface="Calibri" pitchFamily="34" charset="0"/>
              <a:sym typeface="Calibri" pitchFamily="34" charset="0"/>
            </a:endParaRPr>
          </a:p>
        </p:txBody>
      </p:sp>
      <p:sp>
        <p:nvSpPr>
          <p:cNvPr id="13" name="Slide Number Placeholder 2">
            <a:extLst>
              <a:ext uri="{FF2B5EF4-FFF2-40B4-BE49-F238E27FC236}">
                <a16:creationId xmlns:a16="http://schemas.microsoft.com/office/drawing/2014/main" xmlns="" id="{A36D68B3-51DD-F841-AD04-E2F6C5F68E14}"/>
              </a:ext>
            </a:extLst>
          </p:cNvPr>
          <p:cNvSpPr txBox="1">
            <a:spLocks/>
          </p:cNvSpPr>
          <p:nvPr/>
        </p:nvSpPr>
        <p:spPr bwMode="auto">
          <a:xfrm>
            <a:off x="4331258" y="6619960"/>
            <a:ext cx="121444" cy="16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defPPr>
              <a:defRPr lang="en-US"/>
            </a:defPPr>
            <a:lvl1pPr algn="r" defTabSz="492062" rtl="0" fontAlgn="base" hangingPunct="0">
              <a:spcBef>
                <a:spcPct val="0"/>
              </a:spcBef>
              <a:spcAft>
                <a:spcPct val="0"/>
              </a:spcAft>
              <a:defRPr sz="900" kern="1200">
                <a:solidFill>
                  <a:srgbClr val="888888"/>
                </a:solidFill>
                <a:latin typeface="Helvetica" charset="0"/>
                <a:ea typeface="+mn-ea"/>
                <a:cs typeface="Calibri" pitchFamily="34" charset="0"/>
                <a:sym typeface="Helvetica" charset="0"/>
              </a:defRPr>
            </a:lvl1pPr>
            <a:lvl2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2pPr>
            <a:lvl3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3pPr>
            <a:lvl4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4pPr>
            <a:lvl5pPr algn="l" defTabSz="492062" rtl="0" fontAlgn="base" hangingPunct="0">
              <a:spcBef>
                <a:spcPct val="0"/>
              </a:spcBef>
              <a:spcAft>
                <a:spcPct val="0"/>
              </a:spcAft>
              <a:defRPr sz="900" kern="1200">
                <a:solidFill>
                  <a:srgbClr val="000000"/>
                </a:solidFill>
                <a:latin typeface="Calibri" pitchFamily="34" charset="0"/>
                <a:ea typeface="+mn-ea"/>
                <a:cs typeface="Calibri" pitchFamily="34" charset="0"/>
                <a:sym typeface="Calibri" pitchFamily="34" charset="0"/>
              </a:defRPr>
            </a:lvl5pPr>
            <a:lvl6pPr marL="960120"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6pPr>
            <a:lvl7pPr marL="1152144"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7pPr>
            <a:lvl8pPr marL="1344168"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8pPr>
            <a:lvl9pPr marL="1536192" algn="l" defTabSz="384048" rtl="0" eaLnBrk="1" latinLnBrk="0" hangingPunct="1">
              <a:defRPr sz="900" kern="1200">
                <a:solidFill>
                  <a:srgbClr val="000000"/>
                </a:solidFill>
                <a:latin typeface="Calibri" pitchFamily="34" charset="0"/>
                <a:ea typeface="+mn-ea"/>
                <a:cs typeface="Calibri" pitchFamily="34" charset="0"/>
                <a:sym typeface="Calibri" pitchFamily="34" charset="0"/>
              </a:defRPr>
            </a:lvl9pPr>
          </a:lstStyle>
          <a:p>
            <a:pPr algn="ctr"/>
            <a:fld id="{14E0BBB5-951B-4E65-945D-B238FDA7AEBD}" type="slidenum">
              <a:rPr lang="en-US" altLang="en-US" smtClean="0">
                <a:solidFill>
                  <a:schemeClr val="bg1"/>
                </a:solidFill>
                <a:latin typeface="Calibri" panose="020F0502020204030204" pitchFamily="34" charset="0"/>
              </a:rPr>
              <a:pPr algn="ctr"/>
              <a:t>9</a:t>
            </a:fld>
            <a:endParaRPr lang="en-US" altLang="en-US" dirty="0">
              <a:solidFill>
                <a:schemeClr val="bg1"/>
              </a:solidFill>
              <a:latin typeface="Calibri" panose="020F0502020204030204" pitchFamily="34" charset="0"/>
            </a:endParaRPr>
          </a:p>
        </p:txBody>
      </p:sp>
      <p:sp>
        <p:nvSpPr>
          <p:cNvPr id="14" name="Rectangle 13">
            <a:extLst>
              <a:ext uri="{FF2B5EF4-FFF2-40B4-BE49-F238E27FC236}">
                <a16:creationId xmlns:a16="http://schemas.microsoft.com/office/drawing/2014/main" xmlns="" id="{4B28D4C0-6DA3-704F-AB06-6536F135C5C5}"/>
              </a:ext>
            </a:extLst>
          </p:cNvPr>
          <p:cNvSpPr/>
          <p:nvPr/>
        </p:nvSpPr>
        <p:spPr>
          <a:xfrm>
            <a:off x="148125" y="812008"/>
            <a:ext cx="7138942" cy="400110"/>
          </a:xfrm>
          <a:prstGeom prst="rect">
            <a:avLst/>
          </a:prstGeom>
        </p:spPr>
        <p:txBody>
          <a:bodyPr wrap="none">
            <a:spAutoFit/>
          </a:bodyPr>
          <a:lstStyle/>
          <a:p>
            <a:r>
              <a:rPr lang="en-ZA" sz="2000" b="1" dirty="0">
                <a:solidFill>
                  <a:srgbClr val="B6A687"/>
                </a:solidFill>
                <a:latin typeface="Calibri Light" panose="020F0302020204030204" pitchFamily="34" charset="0"/>
                <a:cs typeface="Calibri Light" panose="020F0302020204030204" pitchFamily="34" charset="0"/>
              </a:rPr>
              <a:t>THE CONTEXT FOR THE HSRC’S PERFORMANCE IN A COVID-19 YEAR</a:t>
            </a:r>
          </a:p>
        </p:txBody>
      </p:sp>
      <p:pic>
        <p:nvPicPr>
          <p:cNvPr id="15" name="Picture 14" descr="Shape, polygon&#10;&#10;Description automatically generated">
            <a:extLst>
              <a:ext uri="{FF2B5EF4-FFF2-40B4-BE49-F238E27FC236}">
                <a16:creationId xmlns:a16="http://schemas.microsoft.com/office/drawing/2014/main" xmlns="" id="{2888B505-35FA-004F-82A3-71BA05190B5E}"/>
              </a:ext>
            </a:extLst>
          </p:cNvPr>
          <p:cNvPicPr>
            <a:picLocks noChangeAspect="1"/>
          </p:cNvPicPr>
          <p:nvPr/>
        </p:nvPicPr>
        <p:blipFill>
          <a:blip r:embed="rId3" cstate="print">
            <a:alphaModFix amt="25000"/>
            <a:extLst>
              <a:ext uri="{28A0092B-C50C-407E-A947-70E740481C1C}">
                <a14:useLocalDpi xmlns:a14="http://schemas.microsoft.com/office/drawing/2010/main" xmlns="" val="0"/>
              </a:ext>
            </a:extLst>
          </a:blip>
          <a:stretch>
            <a:fillRect/>
          </a:stretch>
        </p:blipFill>
        <p:spPr>
          <a:xfrm>
            <a:off x="7092280" y="1722984"/>
            <a:ext cx="1987640" cy="4630851"/>
          </a:xfrm>
          <a:prstGeom prst="rect">
            <a:avLst/>
          </a:prstGeom>
        </p:spPr>
      </p:pic>
      <p:sp>
        <p:nvSpPr>
          <p:cNvPr id="7" name="Rectangle 6">
            <a:extLst>
              <a:ext uri="{FF2B5EF4-FFF2-40B4-BE49-F238E27FC236}">
                <a16:creationId xmlns:a16="http://schemas.microsoft.com/office/drawing/2014/main" xmlns="" id="{6A062EFD-6195-E140-B3C2-5466D20FD2AE}"/>
              </a:ext>
            </a:extLst>
          </p:cNvPr>
          <p:cNvSpPr/>
          <p:nvPr/>
        </p:nvSpPr>
        <p:spPr>
          <a:xfrm>
            <a:off x="174328" y="1504627"/>
            <a:ext cx="6606480" cy="5640006"/>
          </a:xfrm>
          <a:prstGeom prst="rect">
            <a:avLst/>
          </a:prstGeom>
        </p:spPr>
        <p:txBody>
          <a:bodyPr wrap="square">
            <a:spAutoFit/>
          </a:bodyPr>
          <a:lstStyle/>
          <a:p>
            <a:pPr marL="171450" indent="-171450" algn="just">
              <a:buClr>
                <a:srgbClr val="0B6AB3"/>
              </a:buClr>
              <a:buFont typeface="Arial" panose="020B0604020202020204" pitchFamily="34" charset="0"/>
              <a:buChar char="•"/>
            </a:pPr>
            <a:r>
              <a:rPr lang="en-ZA" sz="1250" dirty="0">
                <a:solidFill>
                  <a:schemeClr val="tx1"/>
                </a:solidFill>
                <a:latin typeface="Calibri Light" panose="020F0302020204030204" pitchFamily="34" charset="0"/>
                <a:cs typeface="Calibri Light" panose="020F0302020204030204" pitchFamily="34" charset="0"/>
              </a:rPr>
              <a:t>When the global COVID-19 pandemic reached South Africa in March 2020, the HSRC, and its entire workforce had to rapidly adapt to a remote and virtual working environment. Several physical engagements, including training events, workshops or contributions at international conferences had to be cancelled, impacting on planned performance in some instances. Many research projects had to be adjusted, with research protocols revised and re-submitted for ethics review to account for new risks and different forms of engagement with research participants. </a:t>
            </a:r>
          </a:p>
          <a:p>
            <a:pPr marL="171450" indent="-171450" algn="just">
              <a:buClr>
                <a:srgbClr val="0B6AB3"/>
              </a:buClr>
              <a:buFont typeface="Arial" panose="020B0604020202020204" pitchFamily="34" charset="0"/>
              <a:buChar char="•"/>
            </a:pPr>
            <a:endParaRPr lang="en-ZA" sz="1000" dirty="0">
              <a:solidFill>
                <a:schemeClr val="tx1"/>
              </a:solidFill>
              <a:latin typeface="Calibri Light" panose="020F0302020204030204" pitchFamily="34" charset="0"/>
              <a:cs typeface="Calibri Light" panose="020F0302020204030204" pitchFamily="34" charset="0"/>
            </a:endParaRPr>
          </a:p>
          <a:p>
            <a:pPr marL="171450" indent="-171450" algn="just">
              <a:buClr>
                <a:srgbClr val="0B6AB3"/>
              </a:buClr>
              <a:buFont typeface="Arial" panose="020B0604020202020204" pitchFamily="34" charset="0"/>
              <a:buChar char="•"/>
            </a:pPr>
            <a:r>
              <a:rPr lang="en-US" sz="1250" dirty="0">
                <a:solidFill>
                  <a:schemeClr val="tx1"/>
                </a:solidFill>
                <a:latin typeface="Calibri Light" panose="020F0302020204030204" pitchFamily="34" charset="0"/>
                <a:cs typeface="Calibri Light" panose="020F0302020204030204" pitchFamily="34" charset="0"/>
              </a:rPr>
              <a:t>As the Ministry of Higher Education, Science and Innovation </a:t>
            </a:r>
            <a:r>
              <a:rPr lang="en-US" sz="1250" dirty="0" err="1">
                <a:solidFill>
                  <a:schemeClr val="tx1"/>
                </a:solidFill>
                <a:latin typeface="Calibri Light" panose="020F0302020204030204" pitchFamily="34" charset="0"/>
                <a:cs typeface="Calibri Light" panose="020F0302020204030204" pitchFamily="34" charset="0"/>
              </a:rPr>
              <a:t>mobilised</a:t>
            </a:r>
            <a:r>
              <a:rPr lang="en-US" sz="1250" dirty="0">
                <a:solidFill>
                  <a:schemeClr val="tx1"/>
                </a:solidFill>
                <a:latin typeface="Calibri Light" panose="020F0302020204030204" pitchFamily="34" charset="0"/>
                <a:cs typeface="Calibri Light" panose="020F0302020204030204" pitchFamily="34" charset="0"/>
              </a:rPr>
              <a:t> the National System of Innovation for a coordinated response to COVID-19, the HSRC added to these efforts by gathering, assimilating and sharing information to assist government in understanding the social aspects of the pandemic.</a:t>
            </a:r>
          </a:p>
          <a:p>
            <a:pPr marL="171450" indent="-171450" algn="just">
              <a:buClr>
                <a:srgbClr val="0B6AB3"/>
              </a:buClr>
              <a:buFont typeface="Arial" panose="020B0604020202020204" pitchFamily="34" charset="0"/>
              <a:buChar char="•"/>
            </a:pPr>
            <a:endParaRPr lang="en-US" sz="1000" dirty="0">
              <a:solidFill>
                <a:schemeClr val="tx1"/>
              </a:solidFill>
              <a:latin typeface="Calibri Light" panose="020F0302020204030204" pitchFamily="34" charset="0"/>
              <a:cs typeface="Calibri Light" panose="020F0302020204030204" pitchFamily="34" charset="0"/>
            </a:endParaRPr>
          </a:p>
          <a:p>
            <a:pPr marL="171450" indent="-171450" algn="just">
              <a:buClr>
                <a:srgbClr val="0B6AB3"/>
              </a:buClr>
              <a:buFont typeface="Arial" panose="020B0604020202020204" pitchFamily="34" charset="0"/>
              <a:buChar char="•"/>
            </a:pPr>
            <a:r>
              <a:rPr lang="en-US" sz="1250" dirty="0">
                <a:solidFill>
                  <a:schemeClr val="tx1"/>
                </a:solidFill>
                <a:latin typeface="Calibri Light" panose="020F0302020204030204" pitchFamily="34" charset="0"/>
                <a:cs typeface="Calibri Light" panose="020F0302020204030204" pitchFamily="34" charset="0"/>
              </a:rPr>
              <a:t>Despite national COVID-19 safety protocols and risk mitigation strategies work continued.  Amongst a range of surveys indicated hereunder, the HSRC worked with DSI to host the 2020 Science Forum and continued with its flagship survey, the South African Democracy Expert Survey.</a:t>
            </a:r>
          </a:p>
          <a:p>
            <a:pPr marL="171450" indent="-171450" algn="just">
              <a:buClr>
                <a:srgbClr val="0B6AB3"/>
              </a:buClr>
              <a:buFont typeface="Arial" panose="020B0604020202020204" pitchFamily="34" charset="0"/>
              <a:buChar char="•"/>
            </a:pPr>
            <a:endParaRPr lang="en-US" sz="1000" dirty="0">
              <a:solidFill>
                <a:schemeClr val="tx1"/>
              </a:solidFill>
              <a:latin typeface="Calibri Light" panose="020F0302020204030204" pitchFamily="34" charset="0"/>
              <a:cs typeface="Calibri Light" panose="020F0302020204030204" pitchFamily="34" charset="0"/>
            </a:endParaRPr>
          </a:p>
          <a:p>
            <a:pPr marL="171450" indent="-171450" algn="just">
              <a:buClr>
                <a:srgbClr val="0B6AB3"/>
              </a:buClr>
              <a:buFont typeface="Arial" panose="020B0604020202020204" pitchFamily="34" charset="0"/>
              <a:buChar char="•"/>
            </a:pPr>
            <a:r>
              <a:rPr lang="en-US" sz="1250" dirty="0">
                <a:solidFill>
                  <a:schemeClr val="tx1"/>
                </a:solidFill>
                <a:latin typeface="Calibri Light" panose="020F0302020204030204" pitchFamily="34" charset="0"/>
                <a:cs typeface="Calibri Light" panose="020F0302020204030204" pitchFamily="34" charset="0"/>
              </a:rPr>
              <a:t>The HSRC continued to host its thought provoking seminars, albeit on digital platforms. In the year under review, 48 seminars were held.</a:t>
            </a:r>
          </a:p>
          <a:p>
            <a:pPr algn="just">
              <a:buClr>
                <a:srgbClr val="0B6AB3"/>
              </a:buClr>
            </a:pPr>
            <a:endParaRPr lang="en-US" dirty="0">
              <a:solidFill>
                <a:schemeClr val="tx1"/>
              </a:solidFill>
              <a:latin typeface="Calibri Light" panose="020F0302020204030204" pitchFamily="34" charset="0"/>
              <a:cs typeface="Calibri Light" panose="020F0302020204030204" pitchFamily="34" charset="0"/>
            </a:endParaRPr>
          </a:p>
          <a:p>
            <a:pPr algn="just">
              <a:lnSpc>
                <a:spcPct val="120000"/>
              </a:lnSpc>
              <a:buClr>
                <a:srgbClr val="076EB8"/>
              </a:buClr>
            </a:pPr>
            <a:r>
              <a:rPr lang="en-ZA" sz="1250" b="1" kern="0" dirty="0">
                <a:solidFill>
                  <a:srgbClr val="076EB8"/>
                </a:solidFill>
                <a:latin typeface="Calibri Light" panose="020F0302020204030204" pitchFamily="34" charset="0"/>
                <a:cs typeface="Calibri Light" panose="020F0302020204030204" pitchFamily="34" charset="0"/>
              </a:rPr>
              <a:t>Informing awareness and public debate around the social and human dimensions of COVID-19 restrictions</a:t>
            </a:r>
          </a:p>
          <a:p>
            <a:pPr marL="171450" indent="-171450" algn="just">
              <a:lnSpc>
                <a:spcPct val="120000"/>
              </a:lnSpc>
              <a:buClr>
                <a:srgbClr val="076EB8"/>
              </a:buClr>
              <a:buFont typeface="Arial" panose="020B0604020202020204" pitchFamily="34" charset="0"/>
              <a:buChar char="•"/>
            </a:pPr>
            <a:r>
              <a:rPr lang="en-ZA" sz="1250" kern="0" dirty="0">
                <a:latin typeface="Calibri Light" panose="020F0302020204030204" pitchFamily="34" charset="0"/>
                <a:cs typeface="Calibri Light" panose="020F0302020204030204" pitchFamily="34" charset="0"/>
              </a:rPr>
              <a:t>Processing responses to gazetted amendments to the Disaster Management Act Regulations</a:t>
            </a:r>
          </a:p>
          <a:p>
            <a:pPr marL="171450" indent="-171450" algn="just">
              <a:lnSpc>
                <a:spcPct val="120000"/>
              </a:lnSpc>
              <a:buClr>
                <a:srgbClr val="076EB8"/>
              </a:buClr>
              <a:buFont typeface="Arial" panose="020B0604020202020204" pitchFamily="34" charset="0"/>
              <a:buChar char="•"/>
            </a:pPr>
            <a:r>
              <a:rPr lang="en-ZA" sz="1250" kern="0" dirty="0">
                <a:latin typeface="Calibri Light" panose="020F0302020204030204" pitchFamily="34" charset="0"/>
                <a:cs typeface="Calibri Light" panose="020F0302020204030204" pitchFamily="34" charset="0"/>
              </a:rPr>
              <a:t>Science engagement: COVID-19 Africa Rapid Grant </a:t>
            </a:r>
          </a:p>
          <a:p>
            <a:pPr marL="171450" indent="-171450" algn="just">
              <a:lnSpc>
                <a:spcPct val="120000"/>
              </a:lnSpc>
              <a:buClr>
                <a:srgbClr val="076EB8"/>
              </a:buClr>
              <a:buFont typeface="Arial" panose="020B0604020202020204" pitchFamily="34" charset="0"/>
              <a:buChar char="•"/>
            </a:pPr>
            <a:r>
              <a:rPr lang="en-ZA" sz="1250" kern="0" dirty="0">
                <a:latin typeface="Calibri Light" panose="020F0302020204030204" pitchFamily="34" charset="0"/>
                <a:cs typeface="Calibri Light" panose="020F0302020204030204" pitchFamily="34" charset="0"/>
              </a:rPr>
              <a:t>COVID-19 comic for distribution to communities </a:t>
            </a:r>
          </a:p>
          <a:p>
            <a:pPr marL="171450" indent="-171450" algn="just">
              <a:lnSpc>
                <a:spcPct val="120000"/>
              </a:lnSpc>
              <a:buClr>
                <a:srgbClr val="076EB8"/>
              </a:buClr>
              <a:buFont typeface="Arial" panose="020B0604020202020204" pitchFamily="34" charset="0"/>
              <a:buChar char="•"/>
            </a:pPr>
            <a:r>
              <a:rPr lang="en-ZA" sz="1250" kern="0" dirty="0">
                <a:latin typeface="Calibri Light" panose="020F0302020204030204" pitchFamily="34" charset="0"/>
                <a:cs typeface="Calibri Light" panose="020F0302020204030204" pitchFamily="34" charset="0"/>
              </a:rPr>
              <a:t>Special edition HSRC Review, April 2020, with a focus on COVID-19</a:t>
            </a:r>
          </a:p>
          <a:p>
            <a:pPr marL="171450" indent="-171450" algn="just">
              <a:buClr>
                <a:srgbClr val="0B6AB3"/>
              </a:buClr>
              <a:buFont typeface="Arial" panose="020B0604020202020204" pitchFamily="34" charset="0"/>
              <a:buChar char="•"/>
            </a:pPr>
            <a:endParaRPr lang="en-ZA" sz="1100" b="1" dirty="0">
              <a:solidFill>
                <a:srgbClr val="0B6AB3"/>
              </a:solidFill>
              <a:latin typeface="Calibri Light" panose="020F0302020204030204" pitchFamily="34" charset="0"/>
              <a:cs typeface="Calibri Light" panose="020F0302020204030204" pitchFamily="34" charset="0"/>
            </a:endParaRPr>
          </a:p>
          <a:p>
            <a:pPr marL="171450" indent="-171450" algn="just">
              <a:buClr>
                <a:srgbClr val="0B6AB3"/>
              </a:buClr>
              <a:buFont typeface="Arial" panose="020B0604020202020204" pitchFamily="34" charset="0"/>
              <a:buChar char="•"/>
            </a:pPr>
            <a:endParaRPr lang="en-ZA" sz="1100" dirty="0">
              <a:solidFill>
                <a:schemeClr val="tx1"/>
              </a:solidFill>
              <a:latin typeface="Calibri Light" panose="020F0302020204030204" pitchFamily="34" charset="0"/>
              <a:cs typeface="Calibri Light" panose="020F0302020204030204" pitchFamily="34" charset="0"/>
            </a:endParaRPr>
          </a:p>
          <a:p>
            <a:pPr marL="171450" indent="-171450" algn="just">
              <a:buClr>
                <a:srgbClr val="0B6AB3"/>
              </a:buClr>
              <a:buFont typeface="Arial" panose="020B0604020202020204" pitchFamily="34" charset="0"/>
              <a:buChar char="•"/>
            </a:pPr>
            <a:endParaRPr lang="en-ZA" sz="1100" dirty="0">
              <a:solidFill>
                <a:schemeClr val="tx1"/>
              </a:solidFill>
              <a:latin typeface="Calibri Light" panose="020F0302020204030204" pitchFamily="34" charset="0"/>
              <a:cs typeface="Calibri Light" panose="020F0302020204030204" pitchFamily="34" charset="0"/>
            </a:endParaRPr>
          </a:p>
        </p:txBody>
      </p:sp>
      <p:pic>
        <p:nvPicPr>
          <p:cNvPr id="16" name="Picture 15">
            <a:extLst>
              <a:ext uri="{FF2B5EF4-FFF2-40B4-BE49-F238E27FC236}">
                <a16:creationId xmlns:a16="http://schemas.microsoft.com/office/drawing/2014/main" xmlns="" id="{32DF2AD5-475E-7346-9776-1F7D0A4BF17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7956376" y="6417766"/>
            <a:ext cx="951424" cy="354497"/>
          </a:xfrm>
          <a:prstGeom prst="rect">
            <a:avLst/>
          </a:prstGeom>
        </p:spPr>
      </p:pic>
    </p:spTree>
    <p:extLst>
      <p:ext uri="{BB962C8B-B14F-4D97-AF65-F5344CB8AC3E}">
        <p14:creationId xmlns:p14="http://schemas.microsoft.com/office/powerpoint/2010/main" xmlns="" val="1940456106"/>
      </p:ext>
    </p:extLst>
  </p:cSld>
  <p:clrMapOvr>
    <a:masterClrMapping/>
  </p:clrMapOvr>
  <p:transition spd="med"/>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a:majorFont>
        <a:latin typeface="Arial"/>
        <a:ea typeface=""/>
        <a:cs typeface="Arial"/>
      </a:majorFont>
      <a:minorFont>
        <a:latin typeface="Calibri"/>
        <a:ea typeface=""/>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8643" tIns="58643" rIns="58643" bIns="58643" numCol="1" anchor="ctr" anchorCtr="0" compatLnSpc="1">
        <a:prstTxWarp prst="textNoShape">
          <a:avLst/>
        </a:prstTxWarp>
        <a:spAutoFit/>
      </a:bodyPr>
      <a:lstStyle>
        <a:defPPr marL="0" marR="0" indent="0" algn="l" defTabSz="1171575" rtl="0" eaLnBrk="1" fontAlgn="base" latinLnBrk="0" hangingPunct="0">
          <a:lnSpc>
            <a:spcPct val="100000"/>
          </a:lnSpc>
          <a:spcBef>
            <a:spcPct val="0"/>
          </a:spcBef>
          <a:spcAft>
            <a:spcPct val="0"/>
          </a:spcAft>
          <a:buClrTx/>
          <a:buSzTx/>
          <a:buFontTx/>
          <a:buNone/>
          <a:tabLst/>
          <a:defRPr kumimoji="0" lang="en-US" altLang="en-US" sz="2200" b="0" i="0" u="none" strike="noStrike" cap="none" normalizeH="0" baseline="0" smtClean="0">
            <a:ln>
              <a:noFill/>
            </a:ln>
            <a:solidFill>
              <a:srgbClr val="000000"/>
            </a:solidFill>
            <a:effectLst/>
            <a:latin typeface="Calibri" pitchFamily="34" charset="0"/>
            <a:cs typeface="Calibri" pitchFamily="34" charset="0"/>
            <a:sym typeface="Calibri"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8643" tIns="58643" rIns="58643" bIns="58643" numCol="1" anchor="ctr" anchorCtr="0" compatLnSpc="1">
        <a:prstTxWarp prst="textNoShape">
          <a:avLst/>
        </a:prstTxWarp>
        <a:spAutoFit/>
      </a:bodyPr>
      <a:lstStyle>
        <a:defPPr marL="0" marR="0" indent="0" algn="l" defTabSz="1171575" rtl="0" eaLnBrk="1" fontAlgn="base" latinLnBrk="0" hangingPunct="0">
          <a:lnSpc>
            <a:spcPct val="100000"/>
          </a:lnSpc>
          <a:spcBef>
            <a:spcPct val="0"/>
          </a:spcBef>
          <a:spcAft>
            <a:spcPct val="0"/>
          </a:spcAft>
          <a:buClrTx/>
          <a:buSzTx/>
          <a:buFontTx/>
          <a:buNone/>
          <a:tabLst/>
          <a:defRPr kumimoji="0" lang="en-US" altLang="en-US" sz="2200" b="0" i="0" u="none" strike="noStrike" cap="none" normalizeH="0" baseline="0" smtClean="0">
            <a:ln>
              <a:noFill/>
            </a:ln>
            <a:solidFill>
              <a:srgbClr val="000000"/>
            </a:solidFill>
            <a:effectLst/>
            <a:latin typeface="Calibri" pitchFamily="34" charset="0"/>
            <a:cs typeface="Calibri" pitchFamily="34" charset="0"/>
            <a:sym typeface="Calibri" pitchFamily="34"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9372</TotalTime>
  <Words>2655</Words>
  <Application>Microsoft Office PowerPoint</Application>
  <PresentationFormat>On-screen Show (4:3)</PresentationFormat>
  <Paragraphs>440</Paragraphs>
  <Slides>35</Slides>
  <Notes>32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Ilze Visagie</dc:creator>
  <cp:lastModifiedBy>USER</cp:lastModifiedBy>
  <cp:revision>274</cp:revision>
  <dcterms:modified xsi:type="dcterms:W3CDTF">2021-11-19T11:47:26Z</dcterms:modified>
</cp:coreProperties>
</file>