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44"/>
  </p:notesMasterIdLst>
  <p:handoutMasterIdLst>
    <p:handoutMasterId r:id="rId45"/>
  </p:handoutMasterIdLst>
  <p:sldIdLst>
    <p:sldId id="985" r:id="rId2"/>
    <p:sldId id="986" r:id="rId3"/>
    <p:sldId id="1815" r:id="rId4"/>
    <p:sldId id="1820" r:id="rId5"/>
    <p:sldId id="1814" r:id="rId6"/>
    <p:sldId id="1840" r:id="rId7"/>
    <p:sldId id="1186" r:id="rId8"/>
    <p:sldId id="1149" r:id="rId9"/>
    <p:sldId id="1841" r:id="rId10"/>
    <p:sldId id="1794" r:id="rId11"/>
    <p:sldId id="1821" r:id="rId12"/>
    <p:sldId id="1822" r:id="rId13"/>
    <p:sldId id="1795" r:id="rId14"/>
    <p:sldId id="1832" r:id="rId15"/>
    <p:sldId id="1823" r:id="rId16"/>
    <p:sldId id="1796" r:id="rId17"/>
    <p:sldId id="1836" r:id="rId18"/>
    <p:sldId id="1808" r:id="rId19"/>
    <p:sldId id="1810" r:id="rId20"/>
    <p:sldId id="1797" r:id="rId21"/>
    <p:sldId id="1397" r:id="rId22"/>
    <p:sldId id="1696" r:id="rId23"/>
    <p:sldId id="1816" r:id="rId24"/>
    <p:sldId id="1817" r:id="rId25"/>
    <p:sldId id="1818" r:id="rId26"/>
    <p:sldId id="1824" r:id="rId27"/>
    <p:sldId id="1702" r:id="rId28"/>
    <p:sldId id="1835" r:id="rId29"/>
    <p:sldId id="1825" r:id="rId30"/>
    <p:sldId id="1420" r:id="rId31"/>
    <p:sldId id="1422" r:id="rId32"/>
    <p:sldId id="1423" r:id="rId33"/>
    <p:sldId id="1826" r:id="rId34"/>
    <p:sldId id="1837" r:id="rId35"/>
    <p:sldId id="1830" r:id="rId36"/>
    <p:sldId id="1831" r:id="rId37"/>
    <p:sldId id="1842" r:id="rId38"/>
    <p:sldId id="1828" r:id="rId39"/>
    <p:sldId id="1829" r:id="rId40"/>
    <p:sldId id="1566" r:id="rId41"/>
    <p:sldId id="1827" r:id="rId42"/>
    <p:sldId id="1634" r:id="rId43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640"/>
    <a:srgbClr val="EAF1FA"/>
    <a:srgbClr val="FF8080"/>
    <a:srgbClr val="C6C6C6"/>
    <a:srgbClr val="FFFFC1"/>
    <a:srgbClr val="FFC00D"/>
    <a:srgbClr val="FFCD2D"/>
    <a:srgbClr val="FFD700"/>
    <a:srgbClr val="FFE25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7" autoAdjust="0"/>
    <p:restoredTop sz="95400" autoAdjust="0"/>
  </p:normalViewPr>
  <p:slideViewPr>
    <p:cSldViewPr>
      <p:cViewPr varScale="1">
        <p:scale>
          <a:sx n="89" d="100"/>
          <a:sy n="89" d="100"/>
        </p:scale>
        <p:origin x="1133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162027405312856E-2"/>
          <c:y val="3.9148104908277227E-2"/>
          <c:w val="0.94156761647435028"/>
          <c:h val="0.75320061902082158"/>
        </c:manualLayout>
      </c:layout>
      <c:lineChart>
        <c:grouping val="stacked"/>
        <c:varyColors val="0"/>
        <c:ser>
          <c:idx val="0"/>
          <c:order val="0"/>
          <c:tx>
            <c:strRef>
              <c:f>'2ND Q ANALYSIS'!$B$16</c:f>
              <c:strCache>
                <c:ptCount val="1"/>
                <c:pt idx="0">
                  <c:v>2020/2021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'2ND Q ANALYSIS'!$A$17:$A$19</c:f>
              <c:strCache>
                <c:ptCount val="3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</c:strCache>
            </c:strRef>
          </c:cat>
          <c:val>
            <c:numRef>
              <c:f>'2ND Q ANALYSIS'!$B$17:$B$19</c:f>
              <c:numCache>
                <c:formatCode>General</c:formatCode>
                <c:ptCount val="3"/>
                <c:pt idx="0">
                  <c:v>6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505-412F-A7CE-AC4362654C64}"/>
            </c:ext>
          </c:extLst>
        </c:ser>
        <c:ser>
          <c:idx val="1"/>
          <c:order val="1"/>
          <c:tx>
            <c:strRef>
              <c:f>'2ND Q ANALYSIS'!$C$16</c:f>
              <c:strCache>
                <c:ptCount val="1"/>
                <c:pt idx="0">
                  <c:v>2021/2022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8.1864696227386229E-3"/>
                  <c:y val="-2.5514287500781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05-412F-A7CE-AC4362654C64}"/>
                </c:ext>
                <c:ext xmlns:c15="http://schemas.microsoft.com/office/drawing/2012/chart" uri="{CE6537A1-D6FC-4f65-9D91-7224C49458BB}">
                  <c15:layout>
                    <c:manualLayout>
                      <c:w val="2.719472237911686E-2"/>
                      <c:h val="0.118147001813293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'2ND Q ANALYSIS'!$A$17:$A$19</c:f>
              <c:strCache>
                <c:ptCount val="3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</c:strCache>
            </c:strRef>
          </c:cat>
          <c:val>
            <c:numRef>
              <c:f>'2ND Q ANALYSIS'!$C$17:$C$19</c:f>
              <c:numCache>
                <c:formatCode>General</c:formatCode>
                <c:ptCount val="3"/>
                <c:pt idx="0">
                  <c:v>5</c:v>
                </c:pt>
                <c:pt idx="1">
                  <c:v>11</c:v>
                </c:pt>
                <c:pt idx="2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505-412F-A7CE-AC4362654C6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-1078982400"/>
        <c:axId val="-1078973152"/>
      </c:lineChart>
      <c:catAx>
        <c:axId val="-107898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078973152"/>
        <c:crosses val="autoZero"/>
        <c:auto val="1"/>
        <c:lblAlgn val="ctr"/>
        <c:lblOffset val="100"/>
        <c:noMultiLvlLbl val="0"/>
      </c:catAx>
      <c:valAx>
        <c:axId val="-107897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07898240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Sheet1!$B$31</c:f>
              <c:strCache>
                <c:ptCount val="1"/>
                <c:pt idx="0">
                  <c:v>2020_21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Sheet1!$C$30:$E$30</c:f>
              <c:strCache>
                <c:ptCount val="3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</c:strCache>
            </c:strRef>
          </c:cat>
          <c:val>
            <c:numRef>
              <c:f>Sheet1!$C$31:$E$31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6E9-4989-B424-B75D6079BB1D}"/>
            </c:ext>
          </c:extLst>
        </c:ser>
        <c:ser>
          <c:idx val="1"/>
          <c:order val="1"/>
          <c:tx>
            <c:strRef>
              <c:f>Sheet1!$B$32</c:f>
              <c:strCache>
                <c:ptCount val="1"/>
                <c:pt idx="0">
                  <c:v>2021_22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Sheet1!$C$30:$E$30</c:f>
              <c:strCache>
                <c:ptCount val="3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</c:strCache>
            </c:strRef>
          </c:cat>
          <c:val>
            <c:numRef>
              <c:f>Sheet1!$C$32:$E$32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6E9-4989-B424-B75D6079BB1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078974784"/>
        <c:axId val="-1078981312"/>
      </c:lineChart>
      <c:catAx>
        <c:axId val="-107897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078981312"/>
        <c:crosses val="autoZero"/>
        <c:auto val="1"/>
        <c:lblAlgn val="ctr"/>
        <c:lblOffset val="100"/>
        <c:noMultiLvlLbl val="0"/>
      </c:catAx>
      <c:valAx>
        <c:axId val="-107898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07897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RAPE!$C$17</c:f>
              <c:strCache>
                <c:ptCount val="1"/>
                <c:pt idx="0">
                  <c:v>Alcohol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RAPE!$B$18:$B$21</c:f>
              <c:strCache>
                <c:ptCount val="4"/>
                <c:pt idx="0">
                  <c:v>Assault GBH</c:v>
                </c:pt>
                <c:pt idx="1">
                  <c:v>Rape</c:v>
                </c:pt>
                <c:pt idx="2">
                  <c:v>Murder</c:v>
                </c:pt>
                <c:pt idx="3">
                  <c:v>Attempted murder</c:v>
                </c:pt>
              </c:strCache>
            </c:strRef>
          </c:cat>
          <c:val>
            <c:numRef>
              <c:f>RAPE!$C$18:$C$21</c:f>
              <c:numCache>
                <c:formatCode>#,##0</c:formatCode>
                <c:ptCount val="4"/>
                <c:pt idx="0">
                  <c:v>3589</c:v>
                </c:pt>
                <c:pt idx="1">
                  <c:v>1383</c:v>
                </c:pt>
                <c:pt idx="2">
                  <c:v>290</c:v>
                </c:pt>
                <c:pt idx="3">
                  <c:v>270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B2-49B8-ACA7-BDE33B99B883}"/>
            </c:ext>
          </c:extLst>
        </c:ser>
        <c:ser>
          <c:idx val="1"/>
          <c:order val="1"/>
          <c:tx>
            <c:strRef>
              <c:f>RAPE!$D$17</c:f>
              <c:strCache>
                <c:ptCount val="1"/>
                <c:pt idx="0">
                  <c:v>Drugs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RAPE!$B$18:$B$21</c:f>
              <c:strCache>
                <c:ptCount val="4"/>
                <c:pt idx="0">
                  <c:v>Assault GBH</c:v>
                </c:pt>
                <c:pt idx="1">
                  <c:v>Rape</c:v>
                </c:pt>
                <c:pt idx="2">
                  <c:v>Murder</c:v>
                </c:pt>
                <c:pt idx="3">
                  <c:v>Attempted murder</c:v>
                </c:pt>
              </c:strCache>
            </c:strRef>
          </c:cat>
          <c:val>
            <c:numRef>
              <c:f>RAPE!$D$18:$D$21</c:f>
              <c:numCache>
                <c:formatCode>#,##0</c:formatCode>
                <c:ptCount val="4"/>
                <c:pt idx="0">
                  <c:v>106</c:v>
                </c:pt>
                <c:pt idx="1">
                  <c:v>154</c:v>
                </c:pt>
                <c:pt idx="2">
                  <c:v>34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B2-49B8-ACA7-BDE33B99B8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078980768"/>
        <c:axId val="-1078979680"/>
      </c:barChart>
      <c:catAx>
        <c:axId val="-107898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026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078979680"/>
        <c:crosses val="autoZero"/>
        <c:auto val="1"/>
        <c:lblAlgn val="ctr"/>
        <c:lblOffset val="100"/>
        <c:noMultiLvlLbl val="0"/>
      </c:catAx>
      <c:valAx>
        <c:axId val="-1078979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07898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7CA68-02D1-464E-8C9F-CAFDBF984CFC}" type="doc">
      <dgm:prSet loTypeId="urn:microsoft.com/office/officeart/2005/8/layout/vList3" loCatId="picture" qsTypeId="urn:microsoft.com/office/officeart/2005/8/quickstyle/3d5" qsCatId="3D" csTypeId="urn:microsoft.com/office/officeart/2005/8/colors/accent5_4" csCatId="accent5" phldr="1"/>
      <dgm:spPr/>
      <dgm:t>
        <a:bodyPr/>
        <a:lstStyle/>
        <a:p>
          <a:endParaRPr lang="en-ZA"/>
        </a:p>
      </dgm:t>
    </dgm:pt>
    <dgm:pt modelId="{88E21908-B69E-4FA9-B0AD-3B2FB20C142A}">
      <dgm:prSet custT="1"/>
      <dgm:spPr>
        <a:xfrm rot="10800000">
          <a:off x="954335" y="3804740"/>
          <a:ext cx="3112545" cy="681395"/>
        </a:xfrm>
        <a:solidFill>
          <a:srgbClr val="5B9BD5">
            <a:shade val="50000"/>
            <a:hueOff val="222839"/>
            <a:satOff val="5970"/>
            <a:lumOff val="26302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ZA" sz="18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3</a:t>
          </a:r>
          <a:r>
            <a:rPr lang="en-ZA" sz="12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Attempted Murder</a:t>
          </a:r>
          <a:endParaRPr lang="en-ZA" sz="12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8C9D1A5-D27B-49E9-86E4-F2EC40BC77D5}" type="parTrans" cxnId="{FCA88E28-CF9C-4656-A036-FC02BA13B4AC}">
      <dgm:prSet/>
      <dgm:spPr/>
      <dgm:t>
        <a:bodyPr/>
        <a:lstStyle/>
        <a:p>
          <a:endParaRPr lang="en-ZA" sz="1200" b="1">
            <a:solidFill>
              <a:schemeClr val="tx1"/>
            </a:solidFill>
          </a:endParaRPr>
        </a:p>
      </dgm:t>
    </dgm:pt>
    <dgm:pt modelId="{32BED9DC-35BC-4A50-A6D3-91FBA02E66BC}" type="sibTrans" cxnId="{FCA88E28-CF9C-4656-A036-FC02BA13B4AC}">
      <dgm:prSet/>
      <dgm:spPr/>
      <dgm:t>
        <a:bodyPr/>
        <a:lstStyle/>
        <a:p>
          <a:endParaRPr lang="en-ZA" sz="1200" b="1">
            <a:solidFill>
              <a:schemeClr val="tx1"/>
            </a:solidFill>
          </a:endParaRPr>
        </a:p>
      </dgm:t>
    </dgm:pt>
    <dgm:pt modelId="{49AC81B1-8BA3-45D8-B3D7-5F1F5ECAD013}">
      <dgm:prSet custT="1"/>
      <dgm:spPr>
        <a:xfrm rot="10800000">
          <a:off x="954335" y="4724411"/>
          <a:ext cx="3112545" cy="611647"/>
        </a:xfrm>
        <a:solidFill>
          <a:srgbClr val="5B9BD5">
            <a:shade val="50000"/>
            <a:hueOff val="111419"/>
            <a:satOff val="2985"/>
            <a:lumOff val="13151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ZA" sz="18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4 </a:t>
          </a:r>
          <a:r>
            <a:rPr lang="en-ZA" sz="12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Robbery at residential premises</a:t>
          </a:r>
          <a:endParaRPr lang="en-ZA" sz="12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45AFF7CB-1C74-4DE0-AEA5-EFDF71487F16}" type="parTrans" cxnId="{345465BF-7556-43FB-BEA5-7F739372B751}">
      <dgm:prSet/>
      <dgm:spPr/>
      <dgm:t>
        <a:bodyPr/>
        <a:lstStyle/>
        <a:p>
          <a:endParaRPr lang="en-ZA" sz="1200" b="1">
            <a:solidFill>
              <a:schemeClr val="tx1"/>
            </a:solidFill>
          </a:endParaRPr>
        </a:p>
      </dgm:t>
    </dgm:pt>
    <dgm:pt modelId="{E859C081-C2A2-415B-AAFA-C3660D8C8872}" type="sibTrans" cxnId="{345465BF-7556-43FB-BEA5-7F739372B751}">
      <dgm:prSet/>
      <dgm:spPr/>
      <dgm:t>
        <a:bodyPr/>
        <a:lstStyle/>
        <a:p>
          <a:endParaRPr lang="en-ZA" sz="1200" b="1">
            <a:solidFill>
              <a:schemeClr val="tx1"/>
            </a:solidFill>
          </a:endParaRPr>
        </a:p>
      </dgm:t>
    </dgm:pt>
    <dgm:pt modelId="{B9992551-761F-4F08-BC99-29264FB0A651}">
      <dgm:prSet custT="1"/>
      <dgm:spPr>
        <a:xfrm rot="10800000">
          <a:off x="954335" y="1150351"/>
          <a:ext cx="3112545" cy="681395"/>
        </a:xfrm>
        <a:solidFill>
          <a:srgbClr val="5B9BD5">
            <a:shade val="50000"/>
            <a:hueOff val="111419"/>
            <a:satOff val="2985"/>
            <a:lumOff val="13151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pPr algn="l"/>
          <a:r>
            <a:rPr lang="en-ZA" sz="18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1 </a:t>
          </a:r>
          <a:r>
            <a:rPr lang="en-ZA" sz="12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Assault with the intent to grievous bodily harm.</a:t>
          </a:r>
          <a:endParaRPr lang="en-ZA" sz="12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0E667EB3-C9B0-4D99-B444-16A514BE878D}" type="parTrans" cxnId="{7FEEF115-BA20-4669-B74D-B67C026BC494}">
      <dgm:prSet/>
      <dgm:spPr/>
      <dgm:t>
        <a:bodyPr/>
        <a:lstStyle/>
        <a:p>
          <a:endParaRPr lang="en-ZA" sz="1200" b="1">
            <a:solidFill>
              <a:schemeClr val="tx1"/>
            </a:solidFill>
          </a:endParaRPr>
        </a:p>
      </dgm:t>
    </dgm:pt>
    <dgm:pt modelId="{0A8FCF62-AF4A-45A2-ADDF-8D3B8541ABAA}" type="sibTrans" cxnId="{7FEEF115-BA20-4669-B74D-B67C026BC494}">
      <dgm:prSet/>
      <dgm:spPr/>
      <dgm:t>
        <a:bodyPr/>
        <a:lstStyle/>
        <a:p>
          <a:endParaRPr lang="en-ZA" sz="1200" b="1">
            <a:solidFill>
              <a:schemeClr val="tx1"/>
            </a:solidFill>
          </a:endParaRPr>
        </a:p>
      </dgm:t>
    </dgm:pt>
    <dgm:pt modelId="{DEFB06FC-0A6B-493B-8FC8-C09F77128632}">
      <dgm:prSet custT="1"/>
      <dgm:spPr>
        <a:xfrm rot="10800000">
          <a:off x="954335" y="1150351"/>
          <a:ext cx="3112545" cy="681395"/>
        </a:xfrm>
        <a:solidFill>
          <a:srgbClr val="5B9BD5">
            <a:shade val="50000"/>
            <a:hueOff val="111419"/>
            <a:satOff val="2985"/>
            <a:lumOff val="13151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pPr algn="l"/>
          <a:r>
            <a:rPr lang="en-ZA" sz="18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</a:t>
          </a:r>
          <a:r>
            <a:rPr lang="en-ZA" sz="12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Stock theft</a:t>
          </a:r>
          <a:endParaRPr lang="en-ZA" sz="12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C2CD80C-7084-40C8-9123-6350C07199E9}" type="parTrans" cxnId="{02A1B64D-F849-4CBE-A438-0A8FB84F2D74}">
      <dgm:prSet/>
      <dgm:spPr/>
      <dgm:t>
        <a:bodyPr/>
        <a:lstStyle/>
        <a:p>
          <a:endParaRPr lang="en-US"/>
        </a:p>
      </dgm:t>
    </dgm:pt>
    <dgm:pt modelId="{640A9F4D-0BC4-4A2B-A66C-262EF08C31D1}" type="sibTrans" cxnId="{02A1B64D-F849-4CBE-A438-0A8FB84F2D74}">
      <dgm:prSet/>
      <dgm:spPr/>
      <dgm:t>
        <a:bodyPr/>
        <a:lstStyle/>
        <a:p>
          <a:endParaRPr lang="en-US"/>
        </a:p>
      </dgm:t>
    </dgm:pt>
    <dgm:pt modelId="{0E719983-7C4B-4948-8532-83727B637639}" type="pres">
      <dgm:prSet presAssocID="{E207CA68-02D1-464E-8C9F-CAFDBF984CF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7281FB89-F71C-4E69-9B2D-B6ACBD6D2536}" type="pres">
      <dgm:prSet presAssocID="{B9992551-761F-4F08-BC99-29264FB0A651}" presName="composite" presStyleCnt="0"/>
      <dgm:spPr/>
      <dgm:t>
        <a:bodyPr/>
        <a:lstStyle/>
        <a:p>
          <a:endParaRPr lang="en-ZA"/>
        </a:p>
      </dgm:t>
    </dgm:pt>
    <dgm:pt modelId="{E7095ACD-88D9-4E8D-8067-4C0A596A973D}" type="pres">
      <dgm:prSet presAssocID="{B9992551-761F-4F08-BC99-29264FB0A651}" presName="imgShp" presStyleLbl="fgImgPlace1" presStyleIdx="0" presStyleCnt="4"/>
      <dgm:spPr>
        <a:xfrm>
          <a:off x="613638" y="1150351"/>
          <a:ext cx="681395" cy="6813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ysClr val="window" lastClr="FFFFFF"/>
          </a:contourClr>
        </a:sp3d>
      </dgm:spPr>
      <dgm:t>
        <a:bodyPr/>
        <a:lstStyle/>
        <a:p>
          <a:endParaRPr lang="en-ZA"/>
        </a:p>
      </dgm:t>
    </dgm:pt>
    <dgm:pt modelId="{85D421B7-18FC-4888-8ADA-BE9392189857}" type="pres">
      <dgm:prSet presAssocID="{B9992551-761F-4F08-BC99-29264FB0A651}" presName="txShp" presStyleLbl="node1" presStyleIdx="0" presStyleCnt="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ZA"/>
        </a:p>
      </dgm:t>
    </dgm:pt>
    <dgm:pt modelId="{1179D08C-DE5C-4E50-90DF-54726385D9CE}" type="pres">
      <dgm:prSet presAssocID="{0A8FCF62-AF4A-45A2-ADDF-8D3B8541ABAA}" presName="spacing" presStyleCnt="0"/>
      <dgm:spPr/>
      <dgm:t>
        <a:bodyPr/>
        <a:lstStyle/>
        <a:p>
          <a:endParaRPr lang="en-ZA"/>
        </a:p>
      </dgm:t>
    </dgm:pt>
    <dgm:pt modelId="{597EF0AD-5265-4946-852F-F2E10172225A}" type="pres">
      <dgm:prSet presAssocID="{DEFB06FC-0A6B-493B-8FC8-C09F77128632}" presName="composite" presStyleCnt="0"/>
      <dgm:spPr/>
    </dgm:pt>
    <dgm:pt modelId="{75F4E482-212D-4A5F-AD50-A2C03FDDB88A}" type="pres">
      <dgm:prSet presAssocID="{DEFB06FC-0A6B-493B-8FC8-C09F77128632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B586FFC-82E7-49F9-91A6-3AECC3E0CA22}" type="pres">
      <dgm:prSet presAssocID="{DEFB06FC-0A6B-493B-8FC8-C09F77128632}" presName="txShp" presStyleLbl="node1" presStyleIdx="1" presStyleCnt="4" custLinFactNeighborX="5027" custLinFactNeighborY="5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1D3A-8998-4686-BEAC-3228CF5D4527}" type="pres">
      <dgm:prSet presAssocID="{640A9F4D-0BC4-4A2B-A66C-262EF08C31D1}" presName="spacing" presStyleCnt="0"/>
      <dgm:spPr/>
    </dgm:pt>
    <dgm:pt modelId="{6ED247A2-6F75-4B2A-BD58-BD850CEBE534}" type="pres">
      <dgm:prSet presAssocID="{88E21908-B69E-4FA9-B0AD-3B2FB20C142A}" presName="composite" presStyleCnt="0"/>
      <dgm:spPr/>
      <dgm:t>
        <a:bodyPr/>
        <a:lstStyle/>
        <a:p>
          <a:endParaRPr lang="en-ZA"/>
        </a:p>
      </dgm:t>
    </dgm:pt>
    <dgm:pt modelId="{D1601C1D-886C-439E-B422-81B9A40D360B}" type="pres">
      <dgm:prSet presAssocID="{88E21908-B69E-4FA9-B0AD-3B2FB20C142A}" presName="imgShp" presStyleLbl="fgImgPlace1" presStyleIdx="2" presStyleCnt="4"/>
      <dgm:spPr>
        <a:xfrm>
          <a:off x="613638" y="3804740"/>
          <a:ext cx="681395" cy="68139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ysClr val="window" lastClr="FFFFFF"/>
          </a:contourClr>
        </a:sp3d>
      </dgm:spPr>
      <dgm:t>
        <a:bodyPr/>
        <a:lstStyle/>
        <a:p>
          <a:endParaRPr lang="en-ZA"/>
        </a:p>
      </dgm:t>
    </dgm:pt>
    <dgm:pt modelId="{70F4BA03-FF4D-4992-9613-4E59357AD3C2}" type="pres">
      <dgm:prSet presAssocID="{88E21908-B69E-4FA9-B0AD-3B2FB20C142A}" presName="txShp" presStyleLbl="node1" presStyleIdx="2" presStyleCnt="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ZA"/>
        </a:p>
      </dgm:t>
    </dgm:pt>
    <dgm:pt modelId="{9EB735D9-A6D7-4B5E-985C-91F4AB648979}" type="pres">
      <dgm:prSet presAssocID="{32BED9DC-35BC-4A50-A6D3-91FBA02E66BC}" presName="spacing" presStyleCnt="0"/>
      <dgm:spPr/>
      <dgm:t>
        <a:bodyPr/>
        <a:lstStyle/>
        <a:p>
          <a:endParaRPr lang="en-ZA"/>
        </a:p>
      </dgm:t>
    </dgm:pt>
    <dgm:pt modelId="{BECA9AC2-FBE0-4751-95B0-51A35E56746B}" type="pres">
      <dgm:prSet presAssocID="{49AC81B1-8BA3-45D8-B3D7-5F1F5ECAD013}" presName="composite" presStyleCnt="0"/>
      <dgm:spPr/>
      <dgm:t>
        <a:bodyPr/>
        <a:lstStyle/>
        <a:p>
          <a:endParaRPr lang="en-ZA"/>
        </a:p>
      </dgm:t>
    </dgm:pt>
    <dgm:pt modelId="{A8FF65E8-F221-4B26-8269-6C08840B98A6}" type="pres">
      <dgm:prSet presAssocID="{49AC81B1-8BA3-45D8-B3D7-5F1F5ECAD013}" presName="imgShp" presStyleLbl="fgImgPlace1" presStyleIdx="3" presStyleCnt="4"/>
      <dgm:spPr>
        <a:xfrm>
          <a:off x="613638" y="4689537"/>
          <a:ext cx="681395" cy="68139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ysClr val="window" lastClr="FFFFFF"/>
          </a:contourClr>
        </a:sp3d>
      </dgm:spPr>
      <dgm:t>
        <a:bodyPr/>
        <a:lstStyle/>
        <a:p>
          <a:endParaRPr lang="en-ZA"/>
        </a:p>
      </dgm:t>
    </dgm:pt>
    <dgm:pt modelId="{73D933BF-74C5-4F95-9F32-2A2867CB13D8}" type="pres">
      <dgm:prSet presAssocID="{49AC81B1-8BA3-45D8-B3D7-5F1F5ECAD013}" presName="txShp" presStyleLbl="node1" presStyleIdx="3" presStyleCnt="4" custScaleY="8976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ZA"/>
        </a:p>
      </dgm:t>
    </dgm:pt>
  </dgm:ptLst>
  <dgm:cxnLst>
    <dgm:cxn modelId="{FCA88E28-CF9C-4656-A036-FC02BA13B4AC}" srcId="{E207CA68-02D1-464E-8C9F-CAFDBF984CFC}" destId="{88E21908-B69E-4FA9-B0AD-3B2FB20C142A}" srcOrd="2" destOrd="0" parTransId="{F8C9D1A5-D27B-49E9-86E4-F2EC40BC77D5}" sibTransId="{32BED9DC-35BC-4A50-A6D3-91FBA02E66BC}"/>
    <dgm:cxn modelId="{E6C31B2E-1A01-4243-93CD-673F9D820FB8}" type="presOf" srcId="{49AC81B1-8BA3-45D8-B3D7-5F1F5ECAD013}" destId="{73D933BF-74C5-4F95-9F32-2A2867CB13D8}" srcOrd="0" destOrd="0" presId="urn:microsoft.com/office/officeart/2005/8/layout/vList3"/>
    <dgm:cxn modelId="{7F664010-D94B-4F11-B171-21B877660AFD}" type="presOf" srcId="{B9992551-761F-4F08-BC99-29264FB0A651}" destId="{85D421B7-18FC-4888-8ADA-BE9392189857}" srcOrd="0" destOrd="0" presId="urn:microsoft.com/office/officeart/2005/8/layout/vList3"/>
    <dgm:cxn modelId="{57A459C2-2631-4F6E-A657-CB5D61E68CFB}" type="presOf" srcId="{88E21908-B69E-4FA9-B0AD-3B2FB20C142A}" destId="{70F4BA03-FF4D-4992-9613-4E59357AD3C2}" srcOrd="0" destOrd="0" presId="urn:microsoft.com/office/officeart/2005/8/layout/vList3"/>
    <dgm:cxn modelId="{7FEEF115-BA20-4669-B74D-B67C026BC494}" srcId="{E207CA68-02D1-464E-8C9F-CAFDBF984CFC}" destId="{B9992551-761F-4F08-BC99-29264FB0A651}" srcOrd="0" destOrd="0" parTransId="{0E667EB3-C9B0-4D99-B444-16A514BE878D}" sibTransId="{0A8FCF62-AF4A-45A2-ADDF-8D3B8541ABAA}"/>
    <dgm:cxn modelId="{8F5EBC13-5194-4058-8A13-CB8797D94D9F}" type="presOf" srcId="{DEFB06FC-0A6B-493B-8FC8-C09F77128632}" destId="{0B586FFC-82E7-49F9-91A6-3AECC3E0CA22}" srcOrd="0" destOrd="0" presId="urn:microsoft.com/office/officeart/2005/8/layout/vList3"/>
    <dgm:cxn modelId="{FC163CC0-2015-45C2-B2F1-CDBBB7B0C765}" type="presOf" srcId="{E207CA68-02D1-464E-8C9F-CAFDBF984CFC}" destId="{0E719983-7C4B-4948-8532-83727B637639}" srcOrd="0" destOrd="0" presId="urn:microsoft.com/office/officeart/2005/8/layout/vList3"/>
    <dgm:cxn modelId="{345465BF-7556-43FB-BEA5-7F739372B751}" srcId="{E207CA68-02D1-464E-8C9F-CAFDBF984CFC}" destId="{49AC81B1-8BA3-45D8-B3D7-5F1F5ECAD013}" srcOrd="3" destOrd="0" parTransId="{45AFF7CB-1C74-4DE0-AEA5-EFDF71487F16}" sibTransId="{E859C081-C2A2-415B-AAFA-C3660D8C8872}"/>
    <dgm:cxn modelId="{02A1B64D-F849-4CBE-A438-0A8FB84F2D74}" srcId="{E207CA68-02D1-464E-8C9F-CAFDBF984CFC}" destId="{DEFB06FC-0A6B-493B-8FC8-C09F77128632}" srcOrd="1" destOrd="0" parTransId="{BC2CD80C-7084-40C8-9123-6350C07199E9}" sibTransId="{640A9F4D-0BC4-4A2B-A66C-262EF08C31D1}"/>
    <dgm:cxn modelId="{10325636-389D-4B24-9FE5-2612CE0505C9}" type="presParOf" srcId="{0E719983-7C4B-4948-8532-83727B637639}" destId="{7281FB89-F71C-4E69-9B2D-B6ACBD6D2536}" srcOrd="0" destOrd="0" presId="urn:microsoft.com/office/officeart/2005/8/layout/vList3"/>
    <dgm:cxn modelId="{2F67ABB5-1AC9-4A38-9427-F8F34C43223D}" type="presParOf" srcId="{7281FB89-F71C-4E69-9B2D-B6ACBD6D2536}" destId="{E7095ACD-88D9-4E8D-8067-4C0A596A973D}" srcOrd="0" destOrd="0" presId="urn:microsoft.com/office/officeart/2005/8/layout/vList3"/>
    <dgm:cxn modelId="{7972486F-D308-4A30-854B-6ECB69A1093F}" type="presParOf" srcId="{7281FB89-F71C-4E69-9B2D-B6ACBD6D2536}" destId="{85D421B7-18FC-4888-8ADA-BE9392189857}" srcOrd="1" destOrd="0" presId="urn:microsoft.com/office/officeart/2005/8/layout/vList3"/>
    <dgm:cxn modelId="{B12CB2FC-FBFE-4615-84A2-F67464210E1A}" type="presParOf" srcId="{0E719983-7C4B-4948-8532-83727B637639}" destId="{1179D08C-DE5C-4E50-90DF-54726385D9CE}" srcOrd="1" destOrd="0" presId="urn:microsoft.com/office/officeart/2005/8/layout/vList3"/>
    <dgm:cxn modelId="{A3F542CB-EC64-4485-82D5-AE5F1AD5CA89}" type="presParOf" srcId="{0E719983-7C4B-4948-8532-83727B637639}" destId="{597EF0AD-5265-4946-852F-F2E10172225A}" srcOrd="2" destOrd="0" presId="urn:microsoft.com/office/officeart/2005/8/layout/vList3"/>
    <dgm:cxn modelId="{7706BAC1-A0DD-4A95-B7C4-36EABF393D3F}" type="presParOf" srcId="{597EF0AD-5265-4946-852F-F2E10172225A}" destId="{75F4E482-212D-4A5F-AD50-A2C03FDDB88A}" srcOrd="0" destOrd="0" presId="urn:microsoft.com/office/officeart/2005/8/layout/vList3"/>
    <dgm:cxn modelId="{F97B9A51-3C70-46EF-B8DA-3D3863CE83F1}" type="presParOf" srcId="{597EF0AD-5265-4946-852F-F2E10172225A}" destId="{0B586FFC-82E7-49F9-91A6-3AECC3E0CA22}" srcOrd="1" destOrd="0" presId="urn:microsoft.com/office/officeart/2005/8/layout/vList3"/>
    <dgm:cxn modelId="{88CC7AA9-1748-460A-9D19-9930C982FC62}" type="presParOf" srcId="{0E719983-7C4B-4948-8532-83727B637639}" destId="{1D371D3A-8998-4686-BEAC-3228CF5D4527}" srcOrd="3" destOrd="0" presId="urn:microsoft.com/office/officeart/2005/8/layout/vList3"/>
    <dgm:cxn modelId="{51705860-FEC9-4C43-826A-DE7963FB9FC7}" type="presParOf" srcId="{0E719983-7C4B-4948-8532-83727B637639}" destId="{6ED247A2-6F75-4B2A-BD58-BD850CEBE534}" srcOrd="4" destOrd="0" presId="urn:microsoft.com/office/officeart/2005/8/layout/vList3"/>
    <dgm:cxn modelId="{46EE5319-7C8B-4831-83A2-24D2961A8834}" type="presParOf" srcId="{6ED247A2-6F75-4B2A-BD58-BD850CEBE534}" destId="{D1601C1D-886C-439E-B422-81B9A40D360B}" srcOrd="0" destOrd="0" presId="urn:microsoft.com/office/officeart/2005/8/layout/vList3"/>
    <dgm:cxn modelId="{35D52E5D-BE90-4E22-841F-7659F4FA66B7}" type="presParOf" srcId="{6ED247A2-6F75-4B2A-BD58-BD850CEBE534}" destId="{70F4BA03-FF4D-4992-9613-4E59357AD3C2}" srcOrd="1" destOrd="0" presId="urn:microsoft.com/office/officeart/2005/8/layout/vList3"/>
    <dgm:cxn modelId="{52229EC1-981F-4DC9-BFB0-EA1B2C6AA0F6}" type="presParOf" srcId="{0E719983-7C4B-4948-8532-83727B637639}" destId="{9EB735D9-A6D7-4B5E-985C-91F4AB648979}" srcOrd="5" destOrd="0" presId="urn:microsoft.com/office/officeart/2005/8/layout/vList3"/>
    <dgm:cxn modelId="{964439C9-A3A0-4248-9BEB-46D80872FABB}" type="presParOf" srcId="{0E719983-7C4B-4948-8532-83727B637639}" destId="{BECA9AC2-FBE0-4751-95B0-51A35E56746B}" srcOrd="6" destOrd="0" presId="urn:microsoft.com/office/officeart/2005/8/layout/vList3"/>
    <dgm:cxn modelId="{5AB69A86-399F-4D26-A252-4D5D0C2ED72E}" type="presParOf" srcId="{BECA9AC2-FBE0-4751-95B0-51A35E56746B}" destId="{A8FF65E8-F221-4B26-8269-6C08840B98A6}" srcOrd="0" destOrd="0" presId="urn:microsoft.com/office/officeart/2005/8/layout/vList3"/>
    <dgm:cxn modelId="{608B4C61-E991-4D15-866E-025425D462C4}" type="presParOf" srcId="{BECA9AC2-FBE0-4751-95B0-51A35E56746B}" destId="{73D933BF-74C5-4F95-9F32-2A2867CB13D8}" srcOrd="1" destOrd="0" presId="urn:microsoft.com/office/officeart/2005/8/layout/vList3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6C9951-51F5-4DDA-ADC0-562ABE4A652B}" type="doc">
      <dgm:prSet loTypeId="urn:microsoft.com/office/officeart/2005/8/layout/hList7" loCatId="picture" qsTypeId="urn:microsoft.com/office/officeart/2005/8/quickstyle/3d5" qsCatId="3D" csTypeId="urn:microsoft.com/office/officeart/2005/8/colors/accent1_2" csCatId="accent1" phldr="1"/>
      <dgm:spPr/>
    </dgm:pt>
    <dgm:pt modelId="{464644A0-B580-41C3-8907-C50126193FE4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Assault  GBH = 1 900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9E22F1-91E4-4125-84B6-D295DB0FA429}" type="parTrans" cxnId="{3E596850-99B6-4015-9890-E8254924EE11}">
      <dgm:prSet/>
      <dgm:spPr/>
      <dgm:t>
        <a:bodyPr/>
        <a:lstStyle/>
        <a:p>
          <a:endParaRPr lang="en-US" sz="2400" b="1"/>
        </a:p>
      </dgm:t>
    </dgm:pt>
    <dgm:pt modelId="{5E2C9C4A-5B12-4B9D-A4D6-4925BD64A3D1}" type="sibTrans" cxnId="{3E596850-99B6-4015-9890-E8254924EE11}">
      <dgm:prSet/>
      <dgm:spPr/>
      <dgm:t>
        <a:bodyPr/>
        <a:lstStyle/>
        <a:p>
          <a:endParaRPr lang="en-US" sz="2400" b="1"/>
        </a:p>
      </dgm:t>
    </dgm:pt>
    <dgm:pt modelId="{1D8EB841-A84F-41F0-BFB3-CB0C4AA9E756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Rape = 45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EA518-840C-4040-9910-F5C52B85363F}" type="parTrans" cxnId="{0C3CAAC9-D8F7-4740-B8DF-8C402D96C46C}">
      <dgm:prSet/>
      <dgm:spPr/>
      <dgm:t>
        <a:bodyPr/>
        <a:lstStyle/>
        <a:p>
          <a:endParaRPr lang="en-US" sz="2400" b="1"/>
        </a:p>
      </dgm:t>
    </dgm:pt>
    <dgm:pt modelId="{8EC5A242-156E-4A5F-9378-67BA758FEA12}" type="sibTrans" cxnId="{0C3CAAC9-D8F7-4740-B8DF-8C402D96C46C}">
      <dgm:prSet/>
      <dgm:spPr/>
      <dgm:t>
        <a:bodyPr/>
        <a:lstStyle/>
        <a:p>
          <a:endParaRPr lang="en-US" sz="2400" b="1"/>
        </a:p>
      </dgm:t>
    </dgm:pt>
    <dgm:pt modelId="{93619127-3469-4E37-95C6-4B06DD2DC1C4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Murder = 424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0B555-7FF7-4268-9F1C-A8CE3757B4D1}" type="parTrans" cxnId="{4F0056DE-B8BE-48F8-B5ED-FB67EE8F6955}">
      <dgm:prSet/>
      <dgm:spPr/>
      <dgm:t>
        <a:bodyPr/>
        <a:lstStyle/>
        <a:p>
          <a:endParaRPr lang="en-US" sz="2400" b="1"/>
        </a:p>
      </dgm:t>
    </dgm:pt>
    <dgm:pt modelId="{4C29C4A8-2624-4D13-9CF3-DEEFF2806C88}" type="sibTrans" cxnId="{4F0056DE-B8BE-48F8-B5ED-FB67EE8F6955}">
      <dgm:prSet/>
      <dgm:spPr/>
      <dgm:t>
        <a:bodyPr/>
        <a:lstStyle/>
        <a:p>
          <a:endParaRPr lang="en-US" sz="2400" b="1"/>
        </a:p>
      </dgm:t>
    </dgm:pt>
    <dgm:pt modelId="{D4FDF1EC-DC02-49C0-939F-984DCBC56A5D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Attempted murder = 142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942FBF-E7AE-440C-9C8A-7D8D0CE766C3}" type="parTrans" cxnId="{4C810316-0941-4B66-94D9-FEE21147BA7C}">
      <dgm:prSet/>
      <dgm:spPr/>
      <dgm:t>
        <a:bodyPr/>
        <a:lstStyle/>
        <a:p>
          <a:endParaRPr lang="en-US" sz="2400" b="1"/>
        </a:p>
      </dgm:t>
    </dgm:pt>
    <dgm:pt modelId="{367DE72D-D768-467B-93E5-A440554BACB5}" type="sibTrans" cxnId="{4C810316-0941-4B66-94D9-FEE21147BA7C}">
      <dgm:prSet/>
      <dgm:spPr/>
      <dgm:t>
        <a:bodyPr/>
        <a:lstStyle/>
        <a:p>
          <a:endParaRPr lang="en-US" sz="2400" b="1"/>
        </a:p>
      </dgm:t>
    </dgm:pt>
    <dgm:pt modelId="{FF73E65B-63BD-44A5-BEBE-CD8326B902B6}" type="pres">
      <dgm:prSet presAssocID="{7C6C9951-51F5-4DDA-ADC0-562ABE4A652B}" presName="Name0" presStyleCnt="0">
        <dgm:presLayoutVars>
          <dgm:dir/>
          <dgm:resizeHandles val="exact"/>
        </dgm:presLayoutVars>
      </dgm:prSet>
      <dgm:spPr/>
    </dgm:pt>
    <dgm:pt modelId="{52CFFC82-FCB6-4CF4-97ED-9CC9079C56A2}" type="pres">
      <dgm:prSet presAssocID="{7C6C9951-51F5-4DDA-ADC0-562ABE4A652B}" presName="fgShape" presStyleLbl="fgShp" presStyleIdx="0" presStyleCnt="1"/>
      <dgm:spPr/>
    </dgm:pt>
    <dgm:pt modelId="{20359EB0-4599-4CE5-ADA0-B67FC3CAD4C5}" type="pres">
      <dgm:prSet presAssocID="{7C6C9951-51F5-4DDA-ADC0-562ABE4A652B}" presName="linComp" presStyleCnt="0"/>
      <dgm:spPr/>
    </dgm:pt>
    <dgm:pt modelId="{4B93301F-73D4-49E9-8647-FD8A30062ECF}" type="pres">
      <dgm:prSet presAssocID="{464644A0-B580-41C3-8907-C50126193FE4}" presName="compNode" presStyleCnt="0"/>
      <dgm:spPr/>
    </dgm:pt>
    <dgm:pt modelId="{AB2900D1-0E11-4CAD-A297-A7977739D8A3}" type="pres">
      <dgm:prSet presAssocID="{464644A0-B580-41C3-8907-C50126193FE4}" presName="bkgdShape" presStyleLbl="node1" presStyleIdx="0" presStyleCnt="4"/>
      <dgm:spPr/>
      <dgm:t>
        <a:bodyPr/>
        <a:lstStyle/>
        <a:p>
          <a:endParaRPr lang="en-US"/>
        </a:p>
      </dgm:t>
    </dgm:pt>
    <dgm:pt modelId="{6DA09237-5042-440E-A4F1-E2453102B2E6}" type="pres">
      <dgm:prSet presAssocID="{464644A0-B580-41C3-8907-C50126193FE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F7CD8-66D5-4E76-BA47-D8DFAD582205}" type="pres">
      <dgm:prSet presAssocID="{464644A0-B580-41C3-8907-C50126193FE4}" presName="invisiNode" presStyleLbl="node1" presStyleIdx="0" presStyleCnt="4"/>
      <dgm:spPr/>
    </dgm:pt>
    <dgm:pt modelId="{15A3C727-4B91-4F31-8A3D-08AE12C2943D}" type="pres">
      <dgm:prSet presAssocID="{464644A0-B580-41C3-8907-C50126193FE4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51C63AA-E762-401E-8F57-83C15A3E952F}" type="pres">
      <dgm:prSet presAssocID="{5E2C9C4A-5B12-4B9D-A4D6-4925BD64A3D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3B0DDC9-CB1E-4F4C-8B16-E3D07305E486}" type="pres">
      <dgm:prSet presAssocID="{1D8EB841-A84F-41F0-BFB3-CB0C4AA9E756}" presName="compNode" presStyleCnt="0"/>
      <dgm:spPr/>
    </dgm:pt>
    <dgm:pt modelId="{89949CD8-B21D-425C-8910-E44A84C16B49}" type="pres">
      <dgm:prSet presAssocID="{1D8EB841-A84F-41F0-BFB3-CB0C4AA9E756}" presName="bkgdShape" presStyleLbl="node1" presStyleIdx="1" presStyleCnt="4"/>
      <dgm:spPr/>
      <dgm:t>
        <a:bodyPr/>
        <a:lstStyle/>
        <a:p>
          <a:endParaRPr lang="en-US"/>
        </a:p>
      </dgm:t>
    </dgm:pt>
    <dgm:pt modelId="{FF60D577-0D3C-4BF8-A4BC-244ACB24BA95}" type="pres">
      <dgm:prSet presAssocID="{1D8EB841-A84F-41F0-BFB3-CB0C4AA9E75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7E161-09FA-4C32-8E43-067703D47CFD}" type="pres">
      <dgm:prSet presAssocID="{1D8EB841-A84F-41F0-BFB3-CB0C4AA9E756}" presName="invisiNode" presStyleLbl="node1" presStyleIdx="1" presStyleCnt="4"/>
      <dgm:spPr/>
    </dgm:pt>
    <dgm:pt modelId="{FF0FB5C6-0C3B-4CEB-925F-7A8CE59800B9}" type="pres">
      <dgm:prSet presAssocID="{1D8EB841-A84F-41F0-BFB3-CB0C4AA9E756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3DFAE4D-D97D-4229-9861-7ADFE16C670E}" type="pres">
      <dgm:prSet presAssocID="{8EC5A242-156E-4A5F-9378-67BA758FEA1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D1871E7-EF0E-4EE2-9200-BBE05E9E470F}" type="pres">
      <dgm:prSet presAssocID="{D4FDF1EC-DC02-49C0-939F-984DCBC56A5D}" presName="compNode" presStyleCnt="0"/>
      <dgm:spPr/>
    </dgm:pt>
    <dgm:pt modelId="{019E8C1A-30CD-41CC-B78A-C1A7F19DA97E}" type="pres">
      <dgm:prSet presAssocID="{D4FDF1EC-DC02-49C0-939F-984DCBC56A5D}" presName="bkgdShape" presStyleLbl="node1" presStyleIdx="2" presStyleCnt="4"/>
      <dgm:spPr/>
      <dgm:t>
        <a:bodyPr/>
        <a:lstStyle/>
        <a:p>
          <a:endParaRPr lang="en-US"/>
        </a:p>
      </dgm:t>
    </dgm:pt>
    <dgm:pt modelId="{E130B038-E0EA-4DEE-A283-A7390907A731}" type="pres">
      <dgm:prSet presAssocID="{D4FDF1EC-DC02-49C0-939F-984DCBC56A5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61AFD-5AB4-4753-B8F4-3C7E21F1F7B7}" type="pres">
      <dgm:prSet presAssocID="{D4FDF1EC-DC02-49C0-939F-984DCBC56A5D}" presName="invisiNode" presStyleLbl="node1" presStyleIdx="2" presStyleCnt="4"/>
      <dgm:spPr/>
    </dgm:pt>
    <dgm:pt modelId="{BF4A46EE-FCA2-44F9-99B5-B987138F075B}" type="pres">
      <dgm:prSet presAssocID="{D4FDF1EC-DC02-49C0-939F-984DCBC56A5D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2B6B3C6-7438-4429-B46E-C0EFD990AD38}" type="pres">
      <dgm:prSet presAssocID="{367DE72D-D768-467B-93E5-A440554BACB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5B7E633-2E53-48B5-842C-5231194E3480}" type="pres">
      <dgm:prSet presAssocID="{93619127-3469-4E37-95C6-4B06DD2DC1C4}" presName="compNode" presStyleCnt="0"/>
      <dgm:spPr/>
    </dgm:pt>
    <dgm:pt modelId="{2F0B005A-7D79-4893-9C58-1A08451BF408}" type="pres">
      <dgm:prSet presAssocID="{93619127-3469-4E37-95C6-4B06DD2DC1C4}" presName="bkgdShape" presStyleLbl="node1" presStyleIdx="3" presStyleCnt="4"/>
      <dgm:spPr/>
      <dgm:t>
        <a:bodyPr/>
        <a:lstStyle/>
        <a:p>
          <a:endParaRPr lang="en-US"/>
        </a:p>
      </dgm:t>
    </dgm:pt>
    <dgm:pt modelId="{6F05B2EB-651B-4A7C-ACEF-9B712B79C392}" type="pres">
      <dgm:prSet presAssocID="{93619127-3469-4E37-95C6-4B06DD2DC1C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79186-A94D-4E04-8485-CBD6AEDB14E7}" type="pres">
      <dgm:prSet presAssocID="{93619127-3469-4E37-95C6-4B06DD2DC1C4}" presName="invisiNode" presStyleLbl="node1" presStyleIdx="3" presStyleCnt="4"/>
      <dgm:spPr/>
    </dgm:pt>
    <dgm:pt modelId="{F8DFD644-9D62-4C81-9159-CBAA03F673FE}" type="pres">
      <dgm:prSet presAssocID="{93619127-3469-4E37-95C6-4B06DD2DC1C4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F122F22-B97A-427D-A4F1-1BD38FE688CA}" type="presOf" srcId="{8EC5A242-156E-4A5F-9378-67BA758FEA12}" destId="{A3DFAE4D-D97D-4229-9861-7ADFE16C670E}" srcOrd="0" destOrd="0" presId="urn:microsoft.com/office/officeart/2005/8/layout/hList7"/>
    <dgm:cxn modelId="{F8D9F65E-A47A-4E5F-A7B6-27F83F3F01AF}" type="presOf" srcId="{7C6C9951-51F5-4DDA-ADC0-562ABE4A652B}" destId="{FF73E65B-63BD-44A5-BEBE-CD8326B902B6}" srcOrd="0" destOrd="0" presId="urn:microsoft.com/office/officeart/2005/8/layout/hList7"/>
    <dgm:cxn modelId="{0C3CAAC9-D8F7-4740-B8DF-8C402D96C46C}" srcId="{7C6C9951-51F5-4DDA-ADC0-562ABE4A652B}" destId="{1D8EB841-A84F-41F0-BFB3-CB0C4AA9E756}" srcOrd="1" destOrd="0" parTransId="{A10EA518-840C-4040-9910-F5C52B85363F}" sibTransId="{8EC5A242-156E-4A5F-9378-67BA758FEA12}"/>
    <dgm:cxn modelId="{50C06A68-EEAE-4DC2-B8DD-B09596D8A7A4}" type="presOf" srcId="{5E2C9C4A-5B12-4B9D-A4D6-4925BD64A3D1}" destId="{651C63AA-E762-401E-8F57-83C15A3E952F}" srcOrd="0" destOrd="0" presId="urn:microsoft.com/office/officeart/2005/8/layout/hList7"/>
    <dgm:cxn modelId="{1E3137F8-D6D8-4811-BE40-63DA655B3F4E}" type="presOf" srcId="{1D8EB841-A84F-41F0-BFB3-CB0C4AA9E756}" destId="{89949CD8-B21D-425C-8910-E44A84C16B49}" srcOrd="0" destOrd="0" presId="urn:microsoft.com/office/officeart/2005/8/layout/hList7"/>
    <dgm:cxn modelId="{B3C66764-EBA1-4A4F-82CB-D17F6945BB5A}" type="presOf" srcId="{367DE72D-D768-467B-93E5-A440554BACB5}" destId="{92B6B3C6-7438-4429-B46E-C0EFD990AD38}" srcOrd="0" destOrd="0" presId="urn:microsoft.com/office/officeart/2005/8/layout/hList7"/>
    <dgm:cxn modelId="{6A26F34B-6ED8-401C-92B2-789A79080762}" type="presOf" srcId="{464644A0-B580-41C3-8907-C50126193FE4}" destId="{6DA09237-5042-440E-A4F1-E2453102B2E6}" srcOrd="1" destOrd="0" presId="urn:microsoft.com/office/officeart/2005/8/layout/hList7"/>
    <dgm:cxn modelId="{06E46F77-F7BB-4C2B-929B-A065F6CE4467}" type="presOf" srcId="{D4FDF1EC-DC02-49C0-939F-984DCBC56A5D}" destId="{019E8C1A-30CD-41CC-B78A-C1A7F19DA97E}" srcOrd="0" destOrd="0" presId="urn:microsoft.com/office/officeart/2005/8/layout/hList7"/>
    <dgm:cxn modelId="{3E596850-99B6-4015-9890-E8254924EE11}" srcId="{7C6C9951-51F5-4DDA-ADC0-562ABE4A652B}" destId="{464644A0-B580-41C3-8907-C50126193FE4}" srcOrd="0" destOrd="0" parTransId="{D59E22F1-91E4-4125-84B6-D295DB0FA429}" sibTransId="{5E2C9C4A-5B12-4B9D-A4D6-4925BD64A3D1}"/>
    <dgm:cxn modelId="{4C810316-0941-4B66-94D9-FEE21147BA7C}" srcId="{7C6C9951-51F5-4DDA-ADC0-562ABE4A652B}" destId="{D4FDF1EC-DC02-49C0-939F-984DCBC56A5D}" srcOrd="2" destOrd="0" parTransId="{BD942FBF-E7AE-440C-9C8A-7D8D0CE766C3}" sibTransId="{367DE72D-D768-467B-93E5-A440554BACB5}"/>
    <dgm:cxn modelId="{44B38B64-2E94-4328-ADA6-81880EAFB180}" type="presOf" srcId="{D4FDF1EC-DC02-49C0-939F-984DCBC56A5D}" destId="{E130B038-E0EA-4DEE-A283-A7390907A731}" srcOrd="1" destOrd="0" presId="urn:microsoft.com/office/officeart/2005/8/layout/hList7"/>
    <dgm:cxn modelId="{FA67B56C-2AB5-412F-A283-6104B8922D62}" type="presOf" srcId="{93619127-3469-4E37-95C6-4B06DD2DC1C4}" destId="{2F0B005A-7D79-4893-9C58-1A08451BF408}" srcOrd="0" destOrd="0" presId="urn:microsoft.com/office/officeart/2005/8/layout/hList7"/>
    <dgm:cxn modelId="{E2F7A4EE-2E9B-4337-B11F-BB3FCE8E1D6F}" type="presOf" srcId="{464644A0-B580-41C3-8907-C50126193FE4}" destId="{AB2900D1-0E11-4CAD-A297-A7977739D8A3}" srcOrd="0" destOrd="0" presId="urn:microsoft.com/office/officeart/2005/8/layout/hList7"/>
    <dgm:cxn modelId="{4F0056DE-B8BE-48F8-B5ED-FB67EE8F6955}" srcId="{7C6C9951-51F5-4DDA-ADC0-562ABE4A652B}" destId="{93619127-3469-4E37-95C6-4B06DD2DC1C4}" srcOrd="3" destOrd="0" parTransId="{6D00B555-7FF7-4268-9F1C-A8CE3757B4D1}" sibTransId="{4C29C4A8-2624-4D13-9CF3-DEEFF2806C88}"/>
    <dgm:cxn modelId="{672CAA85-5816-46C4-AE7F-DF0482D2D510}" type="presOf" srcId="{93619127-3469-4E37-95C6-4B06DD2DC1C4}" destId="{6F05B2EB-651B-4A7C-ACEF-9B712B79C392}" srcOrd="1" destOrd="0" presId="urn:microsoft.com/office/officeart/2005/8/layout/hList7"/>
    <dgm:cxn modelId="{2EF6B325-07E7-42B9-AB64-B26944BA61DD}" type="presOf" srcId="{1D8EB841-A84F-41F0-BFB3-CB0C4AA9E756}" destId="{FF60D577-0D3C-4BF8-A4BC-244ACB24BA95}" srcOrd="1" destOrd="0" presId="urn:microsoft.com/office/officeart/2005/8/layout/hList7"/>
    <dgm:cxn modelId="{D87C29B6-CBF2-4539-ABE9-5A0180B7A6BF}" type="presParOf" srcId="{FF73E65B-63BD-44A5-BEBE-CD8326B902B6}" destId="{52CFFC82-FCB6-4CF4-97ED-9CC9079C56A2}" srcOrd="0" destOrd="0" presId="urn:microsoft.com/office/officeart/2005/8/layout/hList7"/>
    <dgm:cxn modelId="{1B4B5A3A-70F3-49BD-9775-6A970A2F3164}" type="presParOf" srcId="{FF73E65B-63BD-44A5-BEBE-CD8326B902B6}" destId="{20359EB0-4599-4CE5-ADA0-B67FC3CAD4C5}" srcOrd="1" destOrd="0" presId="urn:microsoft.com/office/officeart/2005/8/layout/hList7"/>
    <dgm:cxn modelId="{C74A8356-73E3-456B-873E-843C542A1131}" type="presParOf" srcId="{20359EB0-4599-4CE5-ADA0-B67FC3CAD4C5}" destId="{4B93301F-73D4-49E9-8647-FD8A30062ECF}" srcOrd="0" destOrd="0" presId="urn:microsoft.com/office/officeart/2005/8/layout/hList7"/>
    <dgm:cxn modelId="{A530F137-6BE2-42E2-AE24-0766860D3FAB}" type="presParOf" srcId="{4B93301F-73D4-49E9-8647-FD8A30062ECF}" destId="{AB2900D1-0E11-4CAD-A297-A7977739D8A3}" srcOrd="0" destOrd="0" presId="urn:microsoft.com/office/officeart/2005/8/layout/hList7"/>
    <dgm:cxn modelId="{F9A3702C-C88C-4F7C-902E-89D85A8132A3}" type="presParOf" srcId="{4B93301F-73D4-49E9-8647-FD8A30062ECF}" destId="{6DA09237-5042-440E-A4F1-E2453102B2E6}" srcOrd="1" destOrd="0" presId="urn:microsoft.com/office/officeart/2005/8/layout/hList7"/>
    <dgm:cxn modelId="{7CAFB586-E0E3-40AD-8320-06E97230649A}" type="presParOf" srcId="{4B93301F-73D4-49E9-8647-FD8A30062ECF}" destId="{E28F7CD8-66D5-4E76-BA47-D8DFAD582205}" srcOrd="2" destOrd="0" presId="urn:microsoft.com/office/officeart/2005/8/layout/hList7"/>
    <dgm:cxn modelId="{B53E8777-606D-43D4-8956-0977A1A2D8D7}" type="presParOf" srcId="{4B93301F-73D4-49E9-8647-FD8A30062ECF}" destId="{15A3C727-4B91-4F31-8A3D-08AE12C2943D}" srcOrd="3" destOrd="0" presId="urn:microsoft.com/office/officeart/2005/8/layout/hList7"/>
    <dgm:cxn modelId="{B91F3197-8D9E-4CCD-8022-B2032279D3DB}" type="presParOf" srcId="{20359EB0-4599-4CE5-ADA0-B67FC3CAD4C5}" destId="{651C63AA-E762-401E-8F57-83C15A3E952F}" srcOrd="1" destOrd="0" presId="urn:microsoft.com/office/officeart/2005/8/layout/hList7"/>
    <dgm:cxn modelId="{52A79FB0-79A3-48EA-86BF-8BB3AAD089A8}" type="presParOf" srcId="{20359EB0-4599-4CE5-ADA0-B67FC3CAD4C5}" destId="{13B0DDC9-CB1E-4F4C-8B16-E3D07305E486}" srcOrd="2" destOrd="0" presId="urn:microsoft.com/office/officeart/2005/8/layout/hList7"/>
    <dgm:cxn modelId="{36C28551-BE7E-4B06-A1EF-FC30267B15D7}" type="presParOf" srcId="{13B0DDC9-CB1E-4F4C-8B16-E3D07305E486}" destId="{89949CD8-B21D-425C-8910-E44A84C16B49}" srcOrd="0" destOrd="0" presId="urn:microsoft.com/office/officeart/2005/8/layout/hList7"/>
    <dgm:cxn modelId="{3712A013-E8CA-4DE4-A867-DB74F1B5AF75}" type="presParOf" srcId="{13B0DDC9-CB1E-4F4C-8B16-E3D07305E486}" destId="{FF60D577-0D3C-4BF8-A4BC-244ACB24BA95}" srcOrd="1" destOrd="0" presId="urn:microsoft.com/office/officeart/2005/8/layout/hList7"/>
    <dgm:cxn modelId="{77D69A39-C189-4895-85AD-06E09200B405}" type="presParOf" srcId="{13B0DDC9-CB1E-4F4C-8B16-E3D07305E486}" destId="{FE97E161-09FA-4C32-8E43-067703D47CFD}" srcOrd="2" destOrd="0" presId="urn:microsoft.com/office/officeart/2005/8/layout/hList7"/>
    <dgm:cxn modelId="{98905E94-A481-4D7F-AB37-D4F8E2C585D4}" type="presParOf" srcId="{13B0DDC9-CB1E-4F4C-8B16-E3D07305E486}" destId="{FF0FB5C6-0C3B-4CEB-925F-7A8CE59800B9}" srcOrd="3" destOrd="0" presId="urn:microsoft.com/office/officeart/2005/8/layout/hList7"/>
    <dgm:cxn modelId="{67B8E825-10A7-4DAE-86B5-EF65482F9B98}" type="presParOf" srcId="{20359EB0-4599-4CE5-ADA0-B67FC3CAD4C5}" destId="{A3DFAE4D-D97D-4229-9861-7ADFE16C670E}" srcOrd="3" destOrd="0" presId="urn:microsoft.com/office/officeart/2005/8/layout/hList7"/>
    <dgm:cxn modelId="{06040149-9073-45C5-B942-7D61BCD0F52F}" type="presParOf" srcId="{20359EB0-4599-4CE5-ADA0-B67FC3CAD4C5}" destId="{2D1871E7-EF0E-4EE2-9200-BBE05E9E470F}" srcOrd="4" destOrd="0" presId="urn:microsoft.com/office/officeart/2005/8/layout/hList7"/>
    <dgm:cxn modelId="{8AE0EB98-5BCE-463C-BF4D-01821CAEE7F3}" type="presParOf" srcId="{2D1871E7-EF0E-4EE2-9200-BBE05E9E470F}" destId="{019E8C1A-30CD-41CC-B78A-C1A7F19DA97E}" srcOrd="0" destOrd="0" presId="urn:microsoft.com/office/officeart/2005/8/layout/hList7"/>
    <dgm:cxn modelId="{F7F5AAB5-45CD-41F0-B8D0-C8244D803958}" type="presParOf" srcId="{2D1871E7-EF0E-4EE2-9200-BBE05E9E470F}" destId="{E130B038-E0EA-4DEE-A283-A7390907A731}" srcOrd="1" destOrd="0" presId="urn:microsoft.com/office/officeart/2005/8/layout/hList7"/>
    <dgm:cxn modelId="{9943286B-C50D-4047-8FB9-5D1E54657117}" type="presParOf" srcId="{2D1871E7-EF0E-4EE2-9200-BBE05E9E470F}" destId="{73D61AFD-5AB4-4753-B8F4-3C7E21F1F7B7}" srcOrd="2" destOrd="0" presId="urn:microsoft.com/office/officeart/2005/8/layout/hList7"/>
    <dgm:cxn modelId="{5D2CE56E-6B00-4E15-93A4-D54AE3A67BA3}" type="presParOf" srcId="{2D1871E7-EF0E-4EE2-9200-BBE05E9E470F}" destId="{BF4A46EE-FCA2-44F9-99B5-B987138F075B}" srcOrd="3" destOrd="0" presId="urn:microsoft.com/office/officeart/2005/8/layout/hList7"/>
    <dgm:cxn modelId="{160C429D-59FB-4048-99D7-DA93CBA5CFC7}" type="presParOf" srcId="{20359EB0-4599-4CE5-ADA0-B67FC3CAD4C5}" destId="{92B6B3C6-7438-4429-B46E-C0EFD990AD38}" srcOrd="5" destOrd="0" presId="urn:microsoft.com/office/officeart/2005/8/layout/hList7"/>
    <dgm:cxn modelId="{33C54830-FE9E-4037-8C2B-F847966F07E7}" type="presParOf" srcId="{20359EB0-4599-4CE5-ADA0-B67FC3CAD4C5}" destId="{65B7E633-2E53-48B5-842C-5231194E3480}" srcOrd="6" destOrd="0" presId="urn:microsoft.com/office/officeart/2005/8/layout/hList7"/>
    <dgm:cxn modelId="{7BF3D25C-7E1B-4A1D-9C56-95C99FFF3E54}" type="presParOf" srcId="{65B7E633-2E53-48B5-842C-5231194E3480}" destId="{2F0B005A-7D79-4893-9C58-1A08451BF408}" srcOrd="0" destOrd="0" presId="urn:microsoft.com/office/officeart/2005/8/layout/hList7"/>
    <dgm:cxn modelId="{6A775470-5512-4D2E-B684-EACABC1AC2A3}" type="presParOf" srcId="{65B7E633-2E53-48B5-842C-5231194E3480}" destId="{6F05B2EB-651B-4A7C-ACEF-9B712B79C392}" srcOrd="1" destOrd="0" presId="urn:microsoft.com/office/officeart/2005/8/layout/hList7"/>
    <dgm:cxn modelId="{064B975B-71D1-420C-899C-7E5B7C8DF25A}" type="presParOf" srcId="{65B7E633-2E53-48B5-842C-5231194E3480}" destId="{CB679186-A94D-4E04-8485-CBD6AEDB14E7}" srcOrd="2" destOrd="0" presId="urn:microsoft.com/office/officeart/2005/8/layout/hList7"/>
    <dgm:cxn modelId="{CB042A11-19C7-4CA3-AF30-DD6EC89B3E47}" type="presParOf" srcId="{65B7E633-2E53-48B5-842C-5231194E3480}" destId="{F8DFD644-9D62-4C81-9159-CBAA03F673F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0.13939</cdr:x>
      <cdr:y>0.0958</cdr:y>
    </cdr:from>
    <cdr:to>
      <cdr:x>0.25772</cdr:x>
      <cdr:y>0.30855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9632" y="259396"/>
          <a:ext cx="1069261" cy="5760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sz="1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ZA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ZA" sz="1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off duty</a:t>
          </a:r>
        </a:p>
        <a:p xmlns:a="http://schemas.openxmlformats.org/drawingml/2006/main">
          <a:r>
            <a:rPr lang="en-ZA" sz="1200" b="1" dirty="0" smtClean="0">
              <a:solidFill>
                <a:srgbClr val="FF8080"/>
              </a:solidFill>
              <a:latin typeface="Arial" panose="020B0604020202020204" pitchFamily="34" charset="0"/>
              <a:cs typeface="Arial" panose="020B0604020202020204" pitchFamily="34" charset="0"/>
            </a:rPr>
            <a:t>4 on duty</a:t>
          </a:r>
          <a:endParaRPr lang="en-ZA" sz="1200" b="1" dirty="0">
            <a:solidFill>
              <a:srgbClr val="FF808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0.07172</cdr:x>
      <cdr:y>0.49442</cdr:y>
    </cdr:from>
    <cdr:to>
      <cdr:x>0.17291</cdr:x>
      <cdr:y>0.71912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8072" y="1267507"/>
          <a:ext cx="914400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4 off duty</a:t>
          </a:r>
        </a:p>
        <a:p xmlns:a="http://schemas.openxmlformats.org/drawingml/2006/main">
          <a:r>
            <a:rPr lang="en-ZA" sz="1200" b="1" dirty="0" smtClean="0">
              <a:solidFill>
                <a:srgbClr val="FF8080"/>
              </a:solidFill>
              <a:latin typeface="Arial" panose="020B0604020202020204" pitchFamily="34" charset="0"/>
              <a:cs typeface="Arial" panose="020B0604020202020204" pitchFamily="34" charset="0"/>
            </a:rPr>
            <a:t>2 on duty</a:t>
          </a:r>
          <a:endParaRPr lang="en-ZA" sz="1200" b="1" dirty="0">
            <a:solidFill>
              <a:srgbClr val="FF808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0.46218</cdr:x>
      <cdr:y>0.17586</cdr:y>
    </cdr:from>
    <cdr:to>
      <cdr:x>0.58968</cdr:x>
      <cdr:y>0.36131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76464" y="450847"/>
          <a:ext cx="1152153" cy="47542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solidFill>
            <a:schemeClr val="accent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sz="1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8 off duty</a:t>
          </a:r>
        </a:p>
        <a:p xmlns:a="http://schemas.openxmlformats.org/drawingml/2006/main">
          <a:r>
            <a:rPr lang="en-ZA" sz="1200" b="1" dirty="0" smtClean="0">
              <a:solidFill>
                <a:srgbClr val="FF8080"/>
              </a:solidFill>
              <a:latin typeface="Arial" panose="020B0604020202020204" pitchFamily="34" charset="0"/>
              <a:cs typeface="Arial" panose="020B0604020202020204" pitchFamily="34" charset="0"/>
            </a:rPr>
            <a:t>3 on duty</a:t>
          </a:r>
          <a:endParaRPr lang="en-ZA" sz="1200" b="1" dirty="0">
            <a:solidFill>
              <a:srgbClr val="FF808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0.47015</cdr:x>
      <cdr:y>0.50112</cdr:y>
    </cdr:from>
    <cdr:to>
      <cdr:x>0.57134</cdr:x>
      <cdr:y>0.69773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248472" y="1284683"/>
          <a:ext cx="914403" cy="5040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sz="1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8 off duty</a:t>
          </a:r>
        </a:p>
        <a:p xmlns:a="http://schemas.openxmlformats.org/drawingml/2006/main">
          <a:r>
            <a:rPr lang="en-ZA" sz="1200" b="1" dirty="0" smtClean="0">
              <a:solidFill>
                <a:srgbClr val="FF8080"/>
              </a:solidFill>
              <a:latin typeface="Arial" panose="020B0604020202020204" pitchFamily="34" charset="0"/>
              <a:cs typeface="Arial" panose="020B0604020202020204" pitchFamily="34" charset="0"/>
            </a:rPr>
            <a:t>3 on duty</a:t>
          </a:r>
          <a:endParaRPr lang="en-ZA" sz="1200" b="1" dirty="0">
            <a:solidFill>
              <a:srgbClr val="FF808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0.79686</cdr:x>
      <cdr:y>0.15736</cdr:y>
    </cdr:from>
    <cdr:to>
      <cdr:x>0.89805</cdr:x>
      <cdr:y>0.37086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200800" y="403412"/>
          <a:ext cx="914403" cy="5473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sz="11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6 off duty</a:t>
          </a:r>
        </a:p>
        <a:p xmlns:a="http://schemas.openxmlformats.org/drawingml/2006/main">
          <a:r>
            <a:rPr lang="en-ZA" b="1" dirty="0" smtClean="0">
              <a:solidFill>
                <a:srgbClr val="FF8080"/>
              </a:solidFill>
              <a:latin typeface="Arial" panose="020B0604020202020204" pitchFamily="34" charset="0"/>
              <a:cs typeface="Arial" panose="020B0604020202020204" pitchFamily="34" charset="0"/>
            </a:rPr>
            <a:t>1 on duty</a:t>
          </a:r>
          <a:endParaRPr lang="en-ZA" sz="1100" b="1" dirty="0">
            <a:solidFill>
              <a:srgbClr val="FF808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0.84467</cdr:x>
      <cdr:y>0.60456</cdr:y>
    </cdr:from>
    <cdr:to>
      <cdr:x>0.94586</cdr:x>
      <cdr:y>0.80159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632848" y="1549877"/>
          <a:ext cx="914403" cy="50511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sz="11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6 off duty</a:t>
          </a:r>
        </a:p>
        <a:p xmlns:a="http://schemas.openxmlformats.org/drawingml/2006/main">
          <a:r>
            <a:rPr lang="en-ZA" b="1" dirty="0" smtClean="0">
              <a:solidFill>
                <a:srgbClr val="FF8080"/>
              </a:solidFill>
              <a:latin typeface="Arial" panose="020B0604020202020204" pitchFamily="34" charset="0"/>
              <a:cs typeface="Arial" panose="020B0604020202020204" pitchFamily="34" charset="0"/>
            </a:rPr>
            <a:t>1 on duty</a:t>
          </a:r>
          <a:endParaRPr lang="en-ZA" sz="1100" b="1" dirty="0">
            <a:solidFill>
              <a:srgbClr val="FF808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0.4918</cdr:x>
      <cdr:y>0.11928</cdr:y>
    </cdr:from>
    <cdr:to>
      <cdr:x>0.9644</cdr:x>
      <cdr:y>0.32053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0" y="427348"/>
          <a:ext cx="4151784" cy="72101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Confirmed counts where liquor and drugs </a:t>
          </a:r>
        </a:p>
        <a:p xmlns:a="http://schemas.openxmlformats.org/drawingml/2006/main">
          <a:r>
            <a:rPr lang="en-Z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were involved</a:t>
          </a:r>
          <a:endParaRPr lang="en-ZA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5348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r">
              <a:defRPr sz="1200"/>
            </a:lvl1pPr>
          </a:lstStyle>
          <a:p>
            <a:fld id="{BC0F40A1-EB91-4478-8ACD-9DE747A8C5A5}" type="datetimeFigureOut">
              <a:rPr lang="en-ZA" smtClean="0"/>
              <a:t>2021/11/18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377319"/>
            <a:ext cx="2945659" cy="495347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r">
              <a:defRPr sz="1200"/>
            </a:lvl1pPr>
          </a:lstStyle>
          <a:p>
            <a:fld id="{B44BC046-9096-4A10-B35D-C6D06A692E6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965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5348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r">
              <a:defRPr sz="1200"/>
            </a:lvl1pPr>
          </a:lstStyle>
          <a:p>
            <a:fld id="{B35A925D-E2BC-42E4-BC00-5B36CC06E26C}" type="datetimeFigureOut">
              <a:rPr lang="en-ZA" smtClean="0"/>
              <a:t>2021/11/18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1" tIns="45641" rIns="91281" bIns="45641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0"/>
          </a:xfrm>
          <a:prstGeom prst="rect">
            <a:avLst/>
          </a:prstGeom>
        </p:spPr>
        <p:txBody>
          <a:bodyPr vert="horz" lIns="91281" tIns="45641" rIns="91281" bIns="4564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7319"/>
            <a:ext cx="2945659" cy="495347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r">
              <a:defRPr sz="1200"/>
            </a:lvl1pPr>
          </a:lstStyle>
          <a:p>
            <a:fld id="{1961B9CF-64EE-473C-B35A-B8D139D5CFD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1479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B9CF-64EE-473C-B35A-B8D139D5CFD6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149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B9CF-64EE-473C-B35A-B8D139D5CFD6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900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eidreprins/Jobs/2019/Powerpoint%20presentation/Presentation%201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ation 1.jpg" descr="/Users/deidreprins/Jobs/2019/Powerpoint presentation/Presentation 1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0" y="0"/>
            <a:ext cx="91538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0962" y="913472"/>
            <a:ext cx="5996032" cy="1381348"/>
          </a:xfrm>
          <a:solidFill>
            <a:schemeClr val="bg1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0706" y="3886200"/>
            <a:ext cx="4436288" cy="10821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400706" y="2484197"/>
            <a:ext cx="4436288" cy="122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0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3834" y="1600200"/>
            <a:ext cx="7672966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A13E-57E9-9B4A-829A-14F89EBB99C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71693" y="274638"/>
            <a:ext cx="6083002" cy="950751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21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7928"/>
            <a:ext cx="2057400" cy="47782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6116" y="1347928"/>
            <a:ext cx="5440884" cy="47782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A4F3-9EE2-DD44-B7F2-2F9400A09AE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5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3" y="274638"/>
            <a:ext cx="6083002" cy="950751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692" y="1600200"/>
            <a:ext cx="7684107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B2D0-873A-FA48-B0D9-3CB4B92AE3D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0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9734-3ED0-B148-B133-81778D6E41B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1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8861"/>
            <a:ext cx="4038600" cy="39873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8861"/>
            <a:ext cx="4038600" cy="39873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F6A5-59A7-B649-8766-D8F55CF27D5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71693" y="274638"/>
            <a:ext cx="6083002" cy="950751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189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5803"/>
            <a:ext cx="4040188" cy="6683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84455"/>
            <a:ext cx="4040188" cy="3541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15803"/>
            <a:ext cx="4041775" cy="6683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84455"/>
            <a:ext cx="4041775" cy="3541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6FC7-631A-E046-BC6C-AF41129E712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71693" y="274638"/>
            <a:ext cx="6083002" cy="950751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294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64CB-8DBF-8049-90B0-CBFBF7ACD96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1693" y="274638"/>
            <a:ext cx="6083002" cy="950751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935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A715-BDCC-3549-85CE-9FD666E9CC8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7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5100"/>
            <a:ext cx="3008313" cy="1037956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2177"/>
            <a:ext cx="3008313" cy="35639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9F00-3AE7-494C-86D2-64772CBC050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3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03367"/>
            <a:ext cx="5486400" cy="3424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1EF1-C540-ED44-9AB6-0AC39F44F3E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2021/11/18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0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Users/deidreprins/Jobs/2019/Powerpoint%20presentation/Presentation2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resentation 1.jpg"/>
          <p:cNvPicPr>
            <a:picLocks noChangeAspect="1"/>
          </p:cNvPicPr>
          <p:nvPr userDrawn="1"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33FDD7A-97C2-074C-BD29-B773B373E3A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57200"/>
              <a:t>2021/11/18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9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3906" y="913472"/>
            <a:ext cx="5293088" cy="138134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POLICE RECORDED</a:t>
            </a:r>
            <a:br>
              <a:rPr lang="en-US" dirty="0" smtClean="0"/>
            </a:br>
            <a:r>
              <a:rPr lang="en-US" dirty="0" smtClean="0"/>
              <a:t>CRIME STATISTICS</a:t>
            </a:r>
            <a:br>
              <a:rPr lang="en-US" dirty="0" smtClean="0"/>
            </a:b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REPUBLIC OF SOUTH AFRICA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2355" y="3933056"/>
            <a:ext cx="5494141" cy="108219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b="1" dirty="0" smtClean="0">
                <a:solidFill>
                  <a:schemeClr val="bg2">
                    <a:lumMod val="50000"/>
                  </a:schemeClr>
                </a:solidFill>
              </a:rPr>
              <a:t>SECOND QUARTER OF 2021/2022 FINANCIAL YEAR </a:t>
            </a:r>
            <a:endParaRPr lang="en-ZA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ZA" b="1" dirty="0">
                <a:solidFill>
                  <a:schemeClr val="bg2">
                    <a:lumMod val="50000"/>
                  </a:schemeClr>
                </a:solidFill>
              </a:rPr>
              <a:t>( </a:t>
            </a:r>
            <a:r>
              <a:rPr lang="en-ZA" b="1" dirty="0" smtClean="0">
                <a:solidFill>
                  <a:schemeClr val="bg2">
                    <a:lumMod val="50000"/>
                  </a:schemeClr>
                </a:solidFill>
              </a:rPr>
              <a:t>JULY </a:t>
            </a:r>
            <a:r>
              <a:rPr lang="en-ZA" b="1" dirty="0">
                <a:solidFill>
                  <a:schemeClr val="bg2">
                    <a:lumMod val="50000"/>
                  </a:schemeClr>
                </a:solidFill>
              </a:rPr>
              <a:t>TO </a:t>
            </a:r>
            <a:r>
              <a:rPr lang="en-ZA" b="1" dirty="0" smtClean="0">
                <a:solidFill>
                  <a:schemeClr val="bg2">
                    <a:lumMod val="50000"/>
                  </a:schemeClr>
                </a:solidFill>
              </a:rPr>
              <a:t>SEPTEMBER 2021) 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33" y="332656"/>
            <a:ext cx="6695063" cy="648072"/>
          </a:xfrm>
        </p:spPr>
        <p:txBody>
          <a:bodyPr>
            <a:normAutofit fontScale="90000"/>
          </a:bodyPr>
          <a:lstStyle/>
          <a:p>
            <a:r>
              <a:rPr lang="en-ZA" sz="2400" dirty="0" smtClean="0"/>
              <a:t/>
            </a:r>
            <a:br>
              <a:rPr lang="en-ZA" sz="2400" dirty="0" smtClean="0"/>
            </a:br>
            <a:r>
              <a:rPr lang="en-ZA" sz="2400" dirty="0" smtClean="0"/>
              <a:t>CONTACT CRIME </a:t>
            </a:r>
            <a:br>
              <a:rPr lang="en-ZA" sz="2400" dirty="0" smtClean="0"/>
            </a:br>
            <a:r>
              <a:rPr lang="en-ZA" sz="2400" dirty="0" smtClean="0"/>
              <a:t>TOP </a:t>
            </a:r>
            <a:r>
              <a:rPr lang="en-ZA" sz="2400" dirty="0"/>
              <a:t>30 </a:t>
            </a:r>
            <a:r>
              <a:rPr lang="en-ZA" sz="2400" dirty="0" smtClean="0"/>
              <a:t>STATIONS</a:t>
            </a:r>
            <a:br>
              <a:rPr lang="en-ZA" sz="2400" dirty="0" smtClean="0"/>
            </a:b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92663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4726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221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263015" cy="950751"/>
          </a:xfrm>
        </p:spPr>
        <p:txBody>
          <a:bodyPr>
            <a:noAutofit/>
          </a:bodyPr>
          <a:lstStyle/>
          <a:p>
            <a:r>
              <a:rPr lang="en-ZA" sz="2400" dirty="0" smtClean="0"/>
              <a:t>MURDER </a:t>
            </a:r>
            <a:br>
              <a:rPr lang="en-ZA" sz="2400" dirty="0" smtClean="0"/>
            </a:br>
            <a:r>
              <a:rPr lang="en-ZA" sz="2400" dirty="0" smtClean="0"/>
              <a:t>TREND </a:t>
            </a:r>
            <a:r>
              <a:rPr lang="en-ZA" sz="2400" dirty="0"/>
              <a:t>OVER </a:t>
            </a:r>
            <a:r>
              <a:rPr lang="en-ZA" sz="2400" dirty="0" smtClean="0"/>
              <a:t>THREE-MONTH PERIOD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6703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389"/>
            <a:ext cx="9150303" cy="53719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851920" y="1256161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</a:rPr>
              <a:t>LEVEL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19132" y="1256161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132" y="1487273"/>
            <a:ext cx="1657804" cy="133326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/>
              <a:t>1</a:t>
            </a:r>
            <a:r>
              <a:rPr lang="en-ZA" dirty="0" smtClean="0"/>
              <a:t> Jul to 17 Aug 2020</a:t>
            </a:r>
            <a:endParaRPr lang="en-ZA" dirty="0"/>
          </a:p>
        </p:txBody>
      </p:sp>
      <p:sp>
        <p:nvSpPr>
          <p:cNvPr id="21" name="TextBox 20"/>
          <p:cNvSpPr txBox="1"/>
          <p:nvPr/>
        </p:nvSpPr>
        <p:spPr>
          <a:xfrm>
            <a:off x="3509725" y="1476599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>
                <a:solidFill>
                  <a:schemeClr val="bg1"/>
                </a:solidFill>
              </a:rPr>
              <a:t>18 Aug to 20 Sep 2020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71045" y="1244077"/>
            <a:ext cx="936104" cy="144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1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3008" y="1487273"/>
            <a:ext cx="1620494" cy="144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/>
              <a:t>21 to Sep 2020</a:t>
            </a:r>
            <a:endParaRPr lang="en-ZA" dirty="0"/>
          </a:p>
        </p:txBody>
      </p:sp>
      <p:sp>
        <p:nvSpPr>
          <p:cNvPr id="24" name="Rounded Rectangle 23"/>
          <p:cNvSpPr/>
          <p:nvPr/>
        </p:nvSpPr>
        <p:spPr>
          <a:xfrm>
            <a:off x="1458988" y="3537544"/>
            <a:ext cx="936104" cy="144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4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779912" y="3537544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373280" y="3537544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>
                <a:solidFill>
                  <a:schemeClr val="bg1"/>
                </a:solidFill>
              </a:rPr>
              <a:t>LEVEL</a:t>
            </a:r>
            <a:r>
              <a:rPr lang="en-ZA" sz="1200" b="1" dirty="0" smtClean="0">
                <a:solidFill>
                  <a:schemeClr val="bg1"/>
                </a:solidFill>
              </a:rPr>
              <a:t>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4688" y="3768656"/>
            <a:ext cx="1728192" cy="144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28 Jun to 25 Jul 2021</a:t>
            </a:r>
            <a:endParaRPr lang="en-ZA" dirty="0"/>
          </a:p>
        </p:txBody>
      </p:sp>
      <p:sp>
        <p:nvSpPr>
          <p:cNvPr id="40" name="TextBox 39"/>
          <p:cNvSpPr txBox="1"/>
          <p:nvPr/>
        </p:nvSpPr>
        <p:spPr>
          <a:xfrm>
            <a:off x="3474390" y="3768656"/>
            <a:ext cx="1620494" cy="144000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26 Jul to 12 Sep 2021</a:t>
            </a:r>
            <a:endParaRPr lang="en-ZA" dirty="0"/>
          </a:p>
        </p:txBody>
      </p:sp>
      <p:sp>
        <p:nvSpPr>
          <p:cNvPr id="41" name="TextBox 40"/>
          <p:cNvSpPr txBox="1"/>
          <p:nvPr/>
        </p:nvSpPr>
        <p:spPr>
          <a:xfrm>
            <a:off x="5940152" y="3796857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From 13 Sep 2021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44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MURDER</a:t>
            </a:r>
            <a:br>
              <a:rPr lang="en-ZA" sz="2400" dirty="0" smtClean="0"/>
            </a:br>
            <a:r>
              <a:rPr lang="en-ZA" sz="2400" dirty="0" smtClean="0"/>
              <a:t>TOP </a:t>
            </a:r>
            <a:r>
              <a:rPr lang="en-ZA" sz="2400" dirty="0"/>
              <a:t>30 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9051"/>
          <a:stretch/>
        </p:blipFill>
        <p:spPr>
          <a:xfrm>
            <a:off x="0" y="1225388"/>
            <a:ext cx="9144000" cy="53719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692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950751"/>
          </a:xfrm>
        </p:spPr>
        <p:txBody>
          <a:bodyPr>
            <a:noAutofit/>
          </a:bodyPr>
          <a:lstStyle/>
          <a:p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SELECTED CAUSATIVE FACTORS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MURDER, ATTEMPTED MURDER AND ASSAULT GBH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JUL TO SEPT 2021/2022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04139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476104"/>
              </p:ext>
            </p:extLst>
          </p:nvPr>
        </p:nvGraphicFramePr>
        <p:xfrm>
          <a:off x="17144" y="1204649"/>
          <a:ext cx="8928992" cy="5299490"/>
        </p:xfrm>
        <a:graphic>
          <a:graphicData uri="http://schemas.openxmlformats.org/drawingml/2006/table">
            <a:tbl>
              <a:tblPr firstRow="1" firstCol="1" bandRow="1"/>
              <a:tblGrid>
                <a:gridCol w="5307997">
                  <a:extLst>
                    <a:ext uri="{9D8B030D-6E8A-4147-A177-3AD203B41FA5}">
                      <a16:colId xmlns="" xmlns:a16="http://schemas.microsoft.com/office/drawing/2014/main" val="3821992643"/>
                    </a:ext>
                  </a:extLst>
                </a:gridCol>
                <a:gridCol w="1034525">
                  <a:extLst>
                    <a:ext uri="{9D8B030D-6E8A-4147-A177-3AD203B41FA5}">
                      <a16:colId xmlns="" xmlns:a16="http://schemas.microsoft.com/office/drawing/2014/main" val="1914073549"/>
                    </a:ext>
                  </a:extLst>
                </a:gridCol>
                <a:gridCol w="1262966">
                  <a:extLst>
                    <a:ext uri="{9D8B030D-6E8A-4147-A177-3AD203B41FA5}">
                      <a16:colId xmlns="" xmlns:a16="http://schemas.microsoft.com/office/drawing/2014/main" val="3580991530"/>
                    </a:ext>
                  </a:extLst>
                </a:gridCol>
                <a:gridCol w="1323504">
                  <a:extLst>
                    <a:ext uri="{9D8B030D-6E8A-4147-A177-3AD203B41FA5}">
                      <a16:colId xmlns="" xmlns:a16="http://schemas.microsoft.com/office/drawing/2014/main" val="747718774"/>
                    </a:ext>
                  </a:extLst>
                </a:gridCol>
              </a:tblGrid>
              <a:tr h="5504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Causative factors</a:t>
                      </a:r>
                      <a:endParaRPr lang="en-ZA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Murder</a:t>
                      </a:r>
                      <a:endParaRPr lang="en-ZA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Attempted murder</a:t>
                      </a:r>
                      <a:endParaRPr lang="en-ZA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Assault </a:t>
                      </a:r>
                      <a:r>
                        <a:rPr lang="en-ZA" sz="1600" b="1" i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GBH</a:t>
                      </a:r>
                      <a:endParaRPr lang="en-ZA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2408566"/>
                  </a:ext>
                </a:extLst>
              </a:tr>
              <a:tr h="5351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Arguments/Misunderstanding </a:t>
                      </a:r>
                      <a:r>
                        <a:rPr lang="en-ZA" sz="14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ZA" sz="1400" b="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</a:t>
                      </a:r>
                      <a:r>
                        <a:rPr lang="en-ZA" sz="1400" b="0" i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domestic-related</a:t>
                      </a:r>
                      <a:r>
                        <a:rPr lang="en-ZA" sz="1400" b="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)/Road Rage/Provocation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916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1 250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13 418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3067353"/>
                  </a:ext>
                </a:extLst>
              </a:tr>
              <a:tr h="3430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Retaliation/Revenge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1 299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5889328"/>
                  </a:ext>
                </a:extLst>
              </a:tr>
              <a:tr h="3430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Robbery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1686193"/>
                  </a:ext>
                </a:extLst>
              </a:tr>
              <a:tr h="3430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Gang-related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80220676"/>
                  </a:ext>
                </a:extLst>
              </a:tr>
              <a:tr h="3430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Vigilantism/Mob </a:t>
                      </a:r>
                      <a:r>
                        <a:rPr lang="en-ZA" sz="14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justice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8291913"/>
                  </a:ext>
                </a:extLst>
              </a:tr>
              <a:tr h="5846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Law enforcement &amp; security guards in line of </a:t>
                      </a:r>
                      <a:r>
                        <a:rPr lang="en-ZA" sz="1400" b="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duty</a:t>
                      </a:r>
                    </a:p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(excl.</a:t>
                      </a:r>
                      <a:r>
                        <a:rPr lang="en-ZA" sz="1400" b="0" i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police murder)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9303493"/>
                  </a:ext>
                </a:extLst>
              </a:tr>
              <a:tr h="3430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 in a fight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6783082"/>
                  </a:ext>
                </a:extLst>
              </a:tr>
              <a:tr h="3430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Taxi-related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9502092"/>
                  </a:ext>
                </a:extLst>
              </a:tr>
              <a:tr h="3504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Rape-related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7510613"/>
                  </a:ext>
                </a:extLst>
              </a:tr>
              <a:tr h="5346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During </a:t>
                      </a:r>
                      <a:r>
                        <a:rPr lang="en-ZA" sz="1400" b="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 </a:t>
                      </a:r>
                      <a:r>
                        <a:rPr lang="en-ZA" sz="14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another </a:t>
                      </a:r>
                      <a:r>
                        <a:rPr lang="en-ZA" sz="1400" b="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offence </a:t>
                      </a:r>
                      <a:r>
                        <a:rPr lang="en-ZA" sz="1400" b="0" i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ZA" sz="1400" b="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(not </a:t>
                      </a:r>
                      <a:r>
                        <a:rPr lang="en-ZA" sz="14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robbery or </a:t>
                      </a:r>
                      <a:r>
                        <a:rPr lang="en-ZA" sz="1400" b="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rape)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5338658"/>
                  </a:ext>
                </a:extLst>
              </a:tr>
              <a:tr h="3430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Illicit mining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9001573"/>
                  </a:ext>
                </a:extLst>
              </a:tr>
              <a:tr h="3430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Carjacking/attempted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12" marR="4481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203038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504" y="6563590"/>
            <a:ext cx="5879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b="1" dirty="0">
                <a:latin typeface="Arial" panose="020B0604020202020204" pitchFamily="34" charset="0"/>
                <a:cs typeface="Arial" panose="020B0604020202020204" pitchFamily="34" charset="0"/>
              </a:rPr>
              <a:t>Sample size: </a:t>
            </a:r>
            <a:r>
              <a:rPr lang="en-Z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murder = 5 176 </a:t>
            </a:r>
            <a:r>
              <a:rPr lang="en-ZA" sz="1000" b="1" dirty="0">
                <a:latin typeface="Arial" panose="020B0604020202020204" pitchFamily="34" charset="0"/>
                <a:cs typeface="Arial" panose="020B0604020202020204" pitchFamily="34" charset="0"/>
              </a:rPr>
              <a:t>counts, attempted </a:t>
            </a:r>
            <a:r>
              <a:rPr lang="en-Z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murder = 4 784, assault GBH = 25 118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0441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18552" cy="950751"/>
          </a:xfrm>
        </p:spPr>
        <p:txBody>
          <a:bodyPr>
            <a:noAutofit/>
          </a:bodyPr>
          <a:lstStyle/>
          <a:p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SELECTED CONTACT CRIMES AGAINST WOMEN AND CHILDREN</a:t>
            </a:r>
            <a:b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MURDER, ATTEMPTED MURDER AND ASSAULT GBH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JUL TO SEPT 2021/2022</a:t>
            </a:r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04139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080690"/>
              </p:ext>
            </p:extLst>
          </p:nvPr>
        </p:nvGraphicFramePr>
        <p:xfrm>
          <a:off x="35496" y="1225387"/>
          <a:ext cx="9001000" cy="527875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90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33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89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0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538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33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89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614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410830"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AF1F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ZA" sz="2800" u="none" strike="noStrike" dirty="0" smtClean="0">
                          <a:effectLst/>
                        </a:rPr>
                        <a:t>WOMEN</a:t>
                      </a:r>
                    </a:p>
                    <a:p>
                      <a:pPr algn="r" fontAlgn="b"/>
                      <a:r>
                        <a:rPr lang="en-ZA" sz="1600" u="none" strike="noStrike" dirty="0" smtClean="0">
                          <a:effectLst/>
                        </a:rPr>
                        <a:t>( 18+ yrs.)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AF1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endParaRPr lang="en-ZA" sz="2800" b="1"/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ZA" sz="2800" u="none" strike="noStrike" dirty="0" smtClean="0">
                          <a:effectLst/>
                        </a:rPr>
                        <a:t>CHILDREN</a:t>
                      </a:r>
                      <a:r>
                        <a:rPr lang="en-ZA" sz="1600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r" fontAlgn="b"/>
                      <a:r>
                        <a:rPr lang="en-ZA" sz="1600" u="none" strike="noStrike" dirty="0" smtClean="0">
                          <a:effectLst/>
                        </a:rPr>
                        <a:t>(0</a:t>
                      </a:r>
                      <a:r>
                        <a:rPr lang="en-ZA" sz="1600" u="none" strike="noStrike" baseline="0" dirty="0" smtClean="0">
                          <a:effectLst/>
                        </a:rPr>
                        <a:t> to 17yrs)</a:t>
                      </a:r>
                    </a:p>
                    <a:p>
                      <a:pPr algn="r" fontAlgn="b"/>
                      <a:r>
                        <a:rPr lang="en-ZA" sz="1600" u="none" strike="noStrike" baseline="0" dirty="0" smtClean="0">
                          <a:effectLst/>
                        </a:rPr>
                        <a:t>Boys and Girls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AF1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6733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            </a:t>
                      </a:r>
                      <a:r>
                        <a:rPr lang="en-ZA" sz="1600" b="1" u="none" strike="noStrike" dirty="0" smtClean="0">
                          <a:effectLst/>
                        </a:rPr>
                        <a:t>CRIME CATEGORY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Murder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Attempted murder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Assault </a:t>
                      </a:r>
                      <a:r>
                        <a:rPr lang="en-ZA" sz="1600" b="1" u="none" strike="noStrike" dirty="0" smtClean="0">
                          <a:effectLst/>
                        </a:rPr>
                        <a:t>GBH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Murder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Attempted murder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Assault </a:t>
                      </a:r>
                      <a:r>
                        <a:rPr lang="en-ZA" sz="1600" b="1" u="none" strike="noStrike" dirty="0" smtClean="0">
                          <a:effectLst/>
                        </a:rPr>
                        <a:t>GBH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366">
                <a:tc gridSpan="4">
                  <a:txBody>
                    <a:bodyPr/>
                    <a:lstStyle/>
                    <a:p>
                      <a:endParaRPr lang="en-ZA"/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ZA"/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009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July to September 2020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833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1 073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11 426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218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247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1 609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84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July to September 2021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897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1 155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11 824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287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283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1 670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84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Case Diff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64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82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398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69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36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61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089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% Change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7,7%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7,6%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3,5%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31,7%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14,6%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3,8%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304045"/>
            <a:ext cx="1224136" cy="1188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304045"/>
            <a:ext cx="1008112" cy="123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479039" cy="950751"/>
          </a:xfrm>
        </p:spPr>
        <p:txBody>
          <a:bodyPr>
            <a:normAutofit/>
          </a:bodyPr>
          <a:lstStyle/>
          <a:p>
            <a:r>
              <a:rPr lang="en-Z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MURDER: MOTIVE/CAUSATIVE FACTORS</a:t>
            </a:r>
            <a:br>
              <a:rPr lang="en-ZA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JUL TO SEPT 2021/2022</a:t>
            </a:r>
            <a:endParaRPr lang="en-ZA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578" y="6465891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6611779"/>
            <a:ext cx="2544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 size: murder = 5 176</a:t>
            </a: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680280"/>
              </p:ext>
            </p:extLst>
          </p:nvPr>
        </p:nvGraphicFramePr>
        <p:xfrm>
          <a:off x="30957" y="1152487"/>
          <a:ext cx="9113046" cy="5337881"/>
        </p:xfrm>
        <a:graphic>
          <a:graphicData uri="http://schemas.openxmlformats.org/drawingml/2006/table">
            <a:tbl>
              <a:tblPr firstRow="1" firstCol="1" bandRow="1"/>
              <a:tblGrid>
                <a:gridCol w="3490240">
                  <a:extLst>
                    <a:ext uri="{9D8B030D-6E8A-4147-A177-3AD203B41FA5}">
                      <a16:colId xmlns="" xmlns:a16="http://schemas.microsoft.com/office/drawing/2014/main" val="2076780379"/>
                    </a:ext>
                  </a:extLst>
                </a:gridCol>
                <a:gridCol w="508326">
                  <a:extLst>
                    <a:ext uri="{9D8B030D-6E8A-4147-A177-3AD203B41FA5}">
                      <a16:colId xmlns="" xmlns:a16="http://schemas.microsoft.com/office/drawing/2014/main" val="63686920"/>
                    </a:ext>
                  </a:extLst>
                </a:gridCol>
                <a:gridCol w="508326">
                  <a:extLst>
                    <a:ext uri="{9D8B030D-6E8A-4147-A177-3AD203B41FA5}">
                      <a16:colId xmlns="" xmlns:a16="http://schemas.microsoft.com/office/drawing/2014/main" val="3439771880"/>
                    </a:ext>
                  </a:extLst>
                </a:gridCol>
                <a:gridCol w="508326">
                  <a:extLst>
                    <a:ext uri="{9D8B030D-6E8A-4147-A177-3AD203B41FA5}">
                      <a16:colId xmlns="" xmlns:a16="http://schemas.microsoft.com/office/drawing/2014/main" val="4147963049"/>
                    </a:ext>
                  </a:extLst>
                </a:gridCol>
                <a:gridCol w="580944">
                  <a:extLst>
                    <a:ext uri="{9D8B030D-6E8A-4147-A177-3AD203B41FA5}">
                      <a16:colId xmlns="" xmlns:a16="http://schemas.microsoft.com/office/drawing/2014/main" val="1686034688"/>
                    </a:ext>
                  </a:extLst>
                </a:gridCol>
                <a:gridCol w="580944">
                  <a:extLst>
                    <a:ext uri="{9D8B030D-6E8A-4147-A177-3AD203B41FA5}">
                      <a16:colId xmlns="" xmlns:a16="http://schemas.microsoft.com/office/drawing/2014/main" val="3758510845"/>
                    </a:ext>
                  </a:extLst>
                </a:gridCol>
                <a:gridCol w="508326">
                  <a:extLst>
                    <a:ext uri="{9D8B030D-6E8A-4147-A177-3AD203B41FA5}">
                      <a16:colId xmlns="" xmlns:a16="http://schemas.microsoft.com/office/drawing/2014/main" val="393256756"/>
                    </a:ext>
                  </a:extLst>
                </a:gridCol>
                <a:gridCol w="580944">
                  <a:extLst>
                    <a:ext uri="{9D8B030D-6E8A-4147-A177-3AD203B41FA5}">
                      <a16:colId xmlns="" xmlns:a16="http://schemas.microsoft.com/office/drawing/2014/main" val="2520187007"/>
                    </a:ext>
                  </a:extLst>
                </a:gridCol>
                <a:gridCol w="653562">
                  <a:extLst>
                    <a:ext uri="{9D8B030D-6E8A-4147-A177-3AD203B41FA5}">
                      <a16:colId xmlns="" xmlns:a16="http://schemas.microsoft.com/office/drawing/2014/main" val="3335150107"/>
                    </a:ext>
                  </a:extLst>
                </a:gridCol>
                <a:gridCol w="580944">
                  <a:extLst>
                    <a:ext uri="{9D8B030D-6E8A-4147-A177-3AD203B41FA5}">
                      <a16:colId xmlns="" xmlns:a16="http://schemas.microsoft.com/office/drawing/2014/main" val="1704515022"/>
                    </a:ext>
                  </a:extLst>
                </a:gridCol>
                <a:gridCol w="612164">
                  <a:extLst>
                    <a:ext uri="{9D8B030D-6E8A-4147-A177-3AD203B41FA5}">
                      <a16:colId xmlns="" xmlns:a16="http://schemas.microsoft.com/office/drawing/2014/main" val="1065962395"/>
                    </a:ext>
                  </a:extLst>
                </a:gridCol>
              </a:tblGrid>
              <a:tr h="3410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Murder causative factors</a:t>
                      </a:r>
                    </a:p>
                  </a:txBody>
                  <a:tcPr marL="43242" marR="43242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</a:t>
                      </a:r>
                      <a:endParaRPr lang="en-ZA" sz="14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  <a:endParaRPr lang="en-ZA" sz="14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GP</a:t>
                      </a:r>
                      <a:endParaRPr lang="en-ZA" sz="14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KZN</a:t>
                      </a:r>
                      <a:endParaRPr lang="en-ZA" sz="14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</a:t>
                      </a:r>
                    </a:p>
                  </a:txBody>
                  <a:tcPr marL="43242" marR="432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</a:t>
                      </a:r>
                      <a:endParaRPr lang="en-ZA" sz="14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NW</a:t>
                      </a:r>
                      <a:endParaRPr lang="en-ZA" sz="14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</a:t>
                      </a:r>
                      <a:endParaRPr lang="en-ZA" sz="14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WC</a:t>
                      </a:r>
                      <a:endParaRPr lang="en-ZA" sz="14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6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RSA</a:t>
                      </a:r>
                      <a:endParaRPr lang="en-ZA" sz="1600" b="1" i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0087986"/>
                  </a:ext>
                </a:extLst>
              </a:tr>
              <a:tr h="6270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Arguments/ Misunderstanding </a:t>
                      </a:r>
                      <a:r>
                        <a:rPr lang="en-ZA" sz="1400" b="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(not domestic-related) </a:t>
                      </a:r>
                      <a:r>
                        <a:rPr lang="en-ZA" sz="14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Road Rage / Provocation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4305357"/>
                  </a:ext>
                </a:extLst>
              </a:tr>
              <a:tr h="4832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Robbery 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6446765"/>
                  </a:ext>
                </a:extLst>
              </a:tr>
              <a:tr h="3328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Vigilantism / Mob justice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4150837"/>
                  </a:ext>
                </a:extLst>
              </a:tr>
              <a:tr h="3328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Gang-related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5551730"/>
                  </a:ext>
                </a:extLst>
              </a:tr>
              <a:tr h="3328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Retaliation / Revenge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0991892"/>
                  </a:ext>
                </a:extLst>
              </a:tr>
              <a:tr h="3328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Taxi-related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850725"/>
                  </a:ext>
                </a:extLst>
              </a:tr>
              <a:tr h="3328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Rape-related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1816092"/>
                  </a:ext>
                </a:extLst>
              </a:tr>
              <a:tr h="5647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Law enforcement &amp; security guards in line of </a:t>
                      </a:r>
                      <a:r>
                        <a:rPr lang="en-ZA" sz="1400" b="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duty (excluding police</a:t>
                      </a:r>
                      <a:r>
                        <a:rPr lang="en-ZA" sz="1400" b="0" i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murder)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055330"/>
                  </a:ext>
                </a:extLst>
              </a:tr>
              <a:tr h="3328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Illicit mining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8058462"/>
                  </a:ext>
                </a:extLst>
              </a:tr>
              <a:tr h="3328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Hijacking and attempts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6711363"/>
                  </a:ext>
                </a:extLst>
              </a:tr>
              <a:tr h="5497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During </a:t>
                      </a:r>
                      <a:r>
                        <a:rPr lang="en-ZA" sz="1400" b="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  </a:t>
                      </a:r>
                      <a:r>
                        <a:rPr lang="en-ZA" sz="1400" b="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other crime (Not Robbery and Rape)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1398982"/>
                  </a:ext>
                </a:extLst>
              </a:tr>
              <a:tr h="3328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Intervened in argument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ZA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5762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1036749"/>
          </a:xfrm>
        </p:spPr>
        <p:txBody>
          <a:bodyPr>
            <a:noAutofit/>
          </a:bodyPr>
          <a:lstStyle/>
          <a:p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PLACE OF OCCURRENCE 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SOME CATEGORIES OF CONTACT CRIME </a:t>
            </a:r>
            <a:b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JUL TO SEPT 2021/2022</a:t>
            </a:r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83730"/>
              </p:ext>
            </p:extLst>
          </p:nvPr>
        </p:nvGraphicFramePr>
        <p:xfrm>
          <a:off x="35496" y="1262316"/>
          <a:ext cx="9073007" cy="5339058"/>
        </p:xfrm>
        <a:graphic>
          <a:graphicData uri="http://schemas.openxmlformats.org/drawingml/2006/table">
            <a:tbl>
              <a:tblPr firstRow="1" firstCol="1" bandRow="1"/>
              <a:tblGrid>
                <a:gridCol w="6120680">
                  <a:extLst>
                    <a:ext uri="{9D8B030D-6E8A-4147-A177-3AD203B41FA5}">
                      <a16:colId xmlns="" xmlns:a16="http://schemas.microsoft.com/office/drawing/2014/main" val="3388363717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52960353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552211253"/>
                    </a:ext>
                  </a:extLst>
                </a:gridCol>
                <a:gridCol w="864095">
                  <a:extLst>
                    <a:ext uri="{9D8B030D-6E8A-4147-A177-3AD203B41FA5}">
                      <a16:colId xmlns="" xmlns:a16="http://schemas.microsoft.com/office/drawing/2014/main" val="1059075947"/>
                    </a:ext>
                  </a:extLst>
                </a:gridCol>
              </a:tblGrid>
              <a:tr h="546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 of occurrence</a:t>
                      </a:r>
                    </a:p>
                  </a:txBody>
                  <a:tcPr marL="51865" marR="518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Murder</a:t>
                      </a:r>
                    </a:p>
                  </a:txBody>
                  <a:tcPr marL="51865" marR="518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Attempted murder</a:t>
                      </a:r>
                    </a:p>
                  </a:txBody>
                  <a:tcPr marL="51865" marR="518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1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Assault </a:t>
                      </a:r>
                      <a:r>
                        <a:rPr lang="en-ZA" sz="1600" b="1" i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GBH</a:t>
                      </a:r>
                    </a:p>
                  </a:txBody>
                  <a:tcPr marL="51865" marR="518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8956147"/>
                  </a:ext>
                </a:extLst>
              </a:tr>
              <a:tr h="5151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Residences of perpetrator/victim (including residence known by victims/ perpetrator e.g. family/friends/neighbours)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1 334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1 540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10 437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1481104"/>
                  </a:ext>
                </a:extLst>
              </a:tr>
              <a:tr h="4846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Public place e.g. street/open field/recreational centre/park/beach/parking area/abandoned building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2 424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2 067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6 371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019663"/>
                  </a:ext>
                </a:extLst>
              </a:tr>
              <a:tr h="4846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Business premises (e.g. mall/restaurants/work place/office park/entertainment centre e.g. movie theatre, gambling </a:t>
                      </a:r>
                      <a:r>
                        <a:rPr lang="en-ZA" sz="1400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facility)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2142627"/>
                  </a:ext>
                </a:extLst>
              </a:tr>
              <a:tr h="2928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Liquor outlets e.g. </a:t>
                      </a:r>
                      <a:r>
                        <a:rPr lang="en-ZA" sz="1400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shebeen /</a:t>
                      </a: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tavern/pub/night club/bottle store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7338692"/>
                  </a:ext>
                </a:extLst>
              </a:tr>
              <a:tr h="2389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Agricultural land/farm/plot/small holding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7660734"/>
                  </a:ext>
                </a:extLst>
              </a:tr>
              <a:tr h="2389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 of transport e.g. </a:t>
                      </a:r>
                      <a:r>
                        <a:rPr lang="en-ZA" sz="1400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bus/car/taxi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156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4 298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7592078"/>
                  </a:ext>
                </a:extLst>
              </a:tr>
              <a:tr h="21693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Prison/holding cells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2905691"/>
                  </a:ext>
                </a:extLst>
              </a:tr>
              <a:tr h="2389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Sea/river/lake/pool/dam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0412095"/>
                  </a:ext>
                </a:extLst>
              </a:tr>
              <a:tr h="2928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Educational institutions (schools, universities, college, day care facilities)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1222742"/>
                  </a:ext>
                </a:extLst>
              </a:tr>
              <a:tr h="2389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Petrol station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0767297"/>
                  </a:ext>
                </a:extLst>
              </a:tr>
              <a:tr h="46783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Public transport premises (Bus stop/taxi rank, Railway premises e.g. track/station)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611424"/>
                  </a:ext>
                </a:extLst>
              </a:tr>
              <a:tr h="2389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Mining area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414236"/>
                  </a:ext>
                </a:extLst>
              </a:tr>
              <a:tr h="3544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Leisure premises e.g. Hotel/guest house/</a:t>
                      </a:r>
                      <a:r>
                        <a:rPr lang="en-ZA" sz="1400" b="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BnB</a:t>
                      </a: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/motel/holiday resort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3763225"/>
                  </a:ext>
                </a:extLst>
              </a:tr>
              <a:tr h="2389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Dumping site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1283433"/>
                  </a:ext>
                </a:extLst>
              </a:tr>
              <a:tr h="2389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Tuckshop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5" marR="5186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36431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590026"/>
            <a:ext cx="5879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 Size: Murder = 5 176 Counts, Attempted Murder = 4 784, Assault GBH = 25 118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1369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MURDER OF MEMBERS OF THE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POLICE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ON/OFF DUTY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TREND OVER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THREE-MONTH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5161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036030"/>
              </p:ext>
            </p:extLst>
          </p:nvPr>
        </p:nvGraphicFramePr>
        <p:xfrm>
          <a:off x="107504" y="1225389"/>
          <a:ext cx="9036496" cy="2563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19770"/>
              </p:ext>
            </p:extLst>
          </p:nvPr>
        </p:nvGraphicFramePr>
        <p:xfrm>
          <a:off x="0" y="3933054"/>
          <a:ext cx="9083043" cy="864097"/>
        </p:xfrm>
        <a:graphic>
          <a:graphicData uri="http://schemas.openxmlformats.org/drawingml/2006/table">
            <a:tbl>
              <a:tblPr firstRow="1" firstCol="1" bandRow="1"/>
              <a:tblGrid>
                <a:gridCol w="1009227">
                  <a:extLst>
                    <a:ext uri="{9D8B030D-6E8A-4147-A177-3AD203B41FA5}">
                      <a16:colId xmlns="" xmlns:a16="http://schemas.microsoft.com/office/drawing/2014/main" val="2504015372"/>
                    </a:ext>
                  </a:extLst>
                </a:gridCol>
                <a:gridCol w="1009227">
                  <a:extLst>
                    <a:ext uri="{9D8B030D-6E8A-4147-A177-3AD203B41FA5}">
                      <a16:colId xmlns="" xmlns:a16="http://schemas.microsoft.com/office/drawing/2014/main" val="4086085736"/>
                    </a:ext>
                  </a:extLst>
                </a:gridCol>
                <a:gridCol w="1009227">
                  <a:extLst>
                    <a:ext uri="{9D8B030D-6E8A-4147-A177-3AD203B41FA5}">
                      <a16:colId xmlns="" xmlns:a16="http://schemas.microsoft.com/office/drawing/2014/main" val="1651248807"/>
                    </a:ext>
                  </a:extLst>
                </a:gridCol>
                <a:gridCol w="1009227">
                  <a:extLst>
                    <a:ext uri="{9D8B030D-6E8A-4147-A177-3AD203B41FA5}">
                      <a16:colId xmlns="" xmlns:a16="http://schemas.microsoft.com/office/drawing/2014/main" val="1983217141"/>
                    </a:ext>
                  </a:extLst>
                </a:gridCol>
                <a:gridCol w="1009227">
                  <a:extLst>
                    <a:ext uri="{9D8B030D-6E8A-4147-A177-3AD203B41FA5}">
                      <a16:colId xmlns="" xmlns:a16="http://schemas.microsoft.com/office/drawing/2014/main" val="1802632599"/>
                    </a:ext>
                  </a:extLst>
                </a:gridCol>
                <a:gridCol w="1110041">
                  <a:extLst>
                    <a:ext uri="{9D8B030D-6E8A-4147-A177-3AD203B41FA5}">
                      <a16:colId xmlns="" xmlns:a16="http://schemas.microsoft.com/office/drawing/2014/main" val="210403698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254261190"/>
                    </a:ext>
                  </a:extLst>
                </a:gridCol>
                <a:gridCol w="909528">
                  <a:extLst>
                    <a:ext uri="{9D8B030D-6E8A-4147-A177-3AD203B41FA5}">
                      <a16:colId xmlns="" xmlns:a16="http://schemas.microsoft.com/office/drawing/2014/main" val="4194862363"/>
                    </a:ext>
                  </a:extLst>
                </a:gridCol>
                <a:gridCol w="1009227">
                  <a:extLst>
                    <a:ext uri="{9D8B030D-6E8A-4147-A177-3AD203B41FA5}">
                      <a16:colId xmlns="" xmlns:a16="http://schemas.microsoft.com/office/drawing/2014/main" val="313878918"/>
                    </a:ext>
                  </a:extLst>
                </a:gridCol>
              </a:tblGrid>
              <a:tr h="4344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 to Sept 2021/2022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Eastern Cape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Free State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Gauteng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KwaZulu-Natal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Mpumalanga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North West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Western Cape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RSA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797095"/>
                  </a:ext>
                </a:extLst>
              </a:tr>
              <a:tr h="2148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Off duty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8409943"/>
                  </a:ext>
                </a:extLst>
              </a:tr>
              <a:tr h="2148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 duty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ZA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855747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0" y="4901000"/>
          <a:ext cx="9083043" cy="1408320"/>
        </p:xfrm>
        <a:graphic>
          <a:graphicData uri="http://schemas.openxmlformats.org/drawingml/2006/table">
            <a:tbl>
              <a:tblPr firstRow="1" firstCol="1" bandRow="1"/>
              <a:tblGrid>
                <a:gridCol w="1043608">
                  <a:extLst>
                    <a:ext uri="{9D8B030D-6E8A-4147-A177-3AD203B41FA5}">
                      <a16:colId xmlns="" xmlns:a16="http://schemas.microsoft.com/office/drawing/2014/main" val="2414136186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97448022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131088337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423613146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72797365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1717604109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428401169"/>
                    </a:ext>
                  </a:extLst>
                </a:gridCol>
                <a:gridCol w="1057174">
                  <a:extLst>
                    <a:ext uri="{9D8B030D-6E8A-4147-A177-3AD203B41FA5}">
                      <a16:colId xmlns="" xmlns:a16="http://schemas.microsoft.com/office/drawing/2014/main" val="2544964591"/>
                    </a:ext>
                  </a:extLst>
                </a:gridCol>
                <a:gridCol w="933589">
                  <a:extLst>
                    <a:ext uri="{9D8B030D-6E8A-4147-A177-3AD203B41FA5}">
                      <a16:colId xmlns="" xmlns:a16="http://schemas.microsoft.com/office/drawing/2014/main" val="2919309464"/>
                    </a:ext>
                  </a:extLst>
                </a:gridCol>
              </a:tblGrid>
              <a:tr h="773019"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Eastern Cape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Free State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Gauteng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KwaZulu-Natal</a:t>
                      </a:r>
                      <a:endParaRPr lang="en-ZA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Mpumalanga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 West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Western Cape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RSA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30707"/>
                  </a:ext>
                </a:extLst>
              </a:tr>
              <a:tr h="211767"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7747018"/>
                  </a:ext>
                </a:extLst>
              </a:tr>
              <a:tr h="211767"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2021/2022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7519204"/>
                  </a:ext>
                </a:extLst>
              </a:tr>
              <a:tr h="211767"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Counts diff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  <a:endParaRPr lang="en-ZA" sz="12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endParaRPr lang="en-ZA" sz="12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ZA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8082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5858"/>
            <a:ext cx="6407031" cy="820725"/>
          </a:xfrm>
        </p:spPr>
        <p:txBody>
          <a:bodyPr>
            <a:noAutofit/>
          </a:bodyPr>
          <a:lstStyle/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MURDERS OF FARMING COMMUNITY </a:t>
            </a:r>
            <a:b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TREND OVER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THREE-MONTH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451194"/>
              </p:ext>
            </p:extLst>
          </p:nvPr>
        </p:nvGraphicFramePr>
        <p:xfrm>
          <a:off x="1187624" y="1243585"/>
          <a:ext cx="5149168" cy="297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99587473"/>
              </p:ext>
            </p:extLst>
          </p:nvPr>
        </p:nvGraphicFramePr>
        <p:xfrm>
          <a:off x="6336792" y="1243584"/>
          <a:ext cx="2699704" cy="520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549183"/>
              </p:ext>
            </p:extLst>
          </p:nvPr>
        </p:nvGraphicFramePr>
        <p:xfrm>
          <a:off x="-5" y="4515091"/>
          <a:ext cx="6228187" cy="1841259"/>
        </p:xfrm>
        <a:graphic>
          <a:graphicData uri="http://schemas.openxmlformats.org/drawingml/2006/table">
            <a:tbl>
              <a:tblPr firstRow="1" firstCol="1" bandRow="1"/>
              <a:tblGrid>
                <a:gridCol w="918187">
                  <a:extLst>
                    <a:ext uri="{9D8B030D-6E8A-4147-A177-3AD203B41FA5}">
                      <a16:colId xmlns="" xmlns:a16="http://schemas.microsoft.com/office/drawing/2014/main" val="3712084383"/>
                    </a:ext>
                  </a:extLst>
                </a:gridCol>
                <a:gridCol w="197434">
                  <a:extLst>
                    <a:ext uri="{9D8B030D-6E8A-4147-A177-3AD203B41FA5}">
                      <a16:colId xmlns="" xmlns:a16="http://schemas.microsoft.com/office/drawing/2014/main" val="3433685797"/>
                    </a:ext>
                  </a:extLst>
                </a:gridCol>
                <a:gridCol w="333566">
                  <a:extLst>
                    <a:ext uri="{9D8B030D-6E8A-4147-A177-3AD203B41FA5}">
                      <a16:colId xmlns="" xmlns:a16="http://schemas.microsoft.com/office/drawing/2014/main" val="1130196963"/>
                    </a:ext>
                  </a:extLst>
                </a:gridCol>
                <a:gridCol w="531000">
                  <a:extLst>
                    <a:ext uri="{9D8B030D-6E8A-4147-A177-3AD203B41FA5}">
                      <a16:colId xmlns="" xmlns:a16="http://schemas.microsoft.com/office/drawing/2014/main" val="3752817672"/>
                    </a:ext>
                  </a:extLst>
                </a:gridCol>
                <a:gridCol w="531000">
                  <a:extLst>
                    <a:ext uri="{9D8B030D-6E8A-4147-A177-3AD203B41FA5}">
                      <a16:colId xmlns="" xmlns:a16="http://schemas.microsoft.com/office/drawing/2014/main" val="4072611389"/>
                    </a:ext>
                  </a:extLst>
                </a:gridCol>
                <a:gridCol w="531000">
                  <a:extLst>
                    <a:ext uri="{9D8B030D-6E8A-4147-A177-3AD203B41FA5}">
                      <a16:colId xmlns="" xmlns:a16="http://schemas.microsoft.com/office/drawing/2014/main" val="3298763732"/>
                    </a:ext>
                  </a:extLst>
                </a:gridCol>
                <a:gridCol w="531000">
                  <a:extLst>
                    <a:ext uri="{9D8B030D-6E8A-4147-A177-3AD203B41FA5}">
                      <a16:colId xmlns="" xmlns:a16="http://schemas.microsoft.com/office/drawing/2014/main" val="882380138"/>
                    </a:ext>
                  </a:extLst>
                </a:gridCol>
                <a:gridCol w="531000">
                  <a:extLst>
                    <a:ext uri="{9D8B030D-6E8A-4147-A177-3AD203B41FA5}">
                      <a16:colId xmlns="" xmlns:a16="http://schemas.microsoft.com/office/drawing/2014/main" val="3504497382"/>
                    </a:ext>
                  </a:extLst>
                </a:gridCol>
                <a:gridCol w="531000">
                  <a:extLst>
                    <a:ext uri="{9D8B030D-6E8A-4147-A177-3AD203B41FA5}">
                      <a16:colId xmlns="" xmlns:a16="http://schemas.microsoft.com/office/drawing/2014/main" val="449128250"/>
                    </a:ext>
                  </a:extLst>
                </a:gridCol>
                <a:gridCol w="531000">
                  <a:extLst>
                    <a:ext uri="{9D8B030D-6E8A-4147-A177-3AD203B41FA5}">
                      <a16:colId xmlns="" xmlns:a16="http://schemas.microsoft.com/office/drawing/2014/main" val="2295177422"/>
                    </a:ext>
                  </a:extLst>
                </a:gridCol>
                <a:gridCol w="531000">
                  <a:extLst>
                    <a:ext uri="{9D8B030D-6E8A-4147-A177-3AD203B41FA5}">
                      <a16:colId xmlns="" xmlns:a16="http://schemas.microsoft.com/office/drawing/2014/main" val="1252539214"/>
                    </a:ext>
                  </a:extLst>
                </a:gridCol>
                <a:gridCol w="531000">
                  <a:extLst>
                    <a:ext uri="{9D8B030D-6E8A-4147-A177-3AD203B41FA5}">
                      <a16:colId xmlns="" xmlns:a16="http://schemas.microsoft.com/office/drawing/2014/main" val="678792291"/>
                    </a:ext>
                  </a:extLst>
                </a:gridCol>
              </a:tblGrid>
              <a:tr h="263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GP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KZN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LP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MP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NC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NW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WC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RSA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6841908"/>
                  </a:ext>
                </a:extLst>
              </a:tr>
              <a:tr h="263970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Murder incidents at farms and small holdings (number of victims)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4737749"/>
                  </a:ext>
                </a:extLst>
              </a:tr>
              <a:tr h="33615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2019/2020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0110570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2020/2021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2595997"/>
                  </a:ext>
                </a:extLst>
              </a:tr>
              <a:tr h="2466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2021/2022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935393"/>
                  </a:ext>
                </a:extLst>
              </a:tr>
              <a:tr h="3704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Counts Diff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24497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5" y="2132856"/>
            <a:ext cx="1187624" cy="769441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Z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incidents with </a:t>
            </a:r>
          </a:p>
          <a:p>
            <a:pPr algn="ctr"/>
            <a:r>
              <a:rPr lang="en-Z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ZA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victims</a:t>
            </a:r>
            <a:endParaRPr lang="en-Z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26612"/>
            <a:ext cx="6840760" cy="950751"/>
          </a:xfrm>
        </p:spPr>
        <p:txBody>
          <a:bodyPr>
            <a:normAutofit fontScale="90000"/>
          </a:bodyPr>
          <a:lstStyle/>
          <a:p>
            <a:r>
              <a:rPr lang="en-Z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 DWELLERS/WORKERS ATTACKED BY FARMERS/FARM MANAGEMENT: </a:t>
            </a:r>
            <a:br>
              <a:rPr lang="en-Z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CONTACT CRIMES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484784"/>
            <a:ext cx="615780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Z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Z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rimes recorded: July to September 2021  </a:t>
            </a:r>
            <a:endParaRPr lang="en-ZA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17041"/>
              </p:ext>
            </p:extLst>
          </p:nvPr>
        </p:nvGraphicFramePr>
        <p:xfrm>
          <a:off x="81524" y="2104177"/>
          <a:ext cx="8640960" cy="3312369"/>
        </p:xfrm>
        <a:graphic>
          <a:graphicData uri="http://schemas.openxmlformats.org/drawingml/2006/table">
            <a:tbl>
              <a:tblPr firstRow="1" firstCol="1" bandRow="1"/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78902195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1132636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1944618803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832697829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114713443"/>
                    </a:ext>
                  </a:extLst>
                </a:gridCol>
              </a:tblGrid>
              <a:tr h="547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Crime committed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Free State</a:t>
                      </a:r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Limpopo</a:t>
                      </a:r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Gauteng</a:t>
                      </a:r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Republic of South Africa</a:t>
                      </a:r>
                      <a:endParaRPr lang="en-ZA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5206438"/>
                  </a:ext>
                </a:extLst>
              </a:tr>
              <a:tr h="916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Assault GBH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387109"/>
                  </a:ext>
                </a:extLst>
              </a:tr>
              <a:tr h="6341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Attempted murder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6986774"/>
                  </a:ext>
                </a:extLst>
              </a:tr>
              <a:tr h="820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Common assault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2120770"/>
                  </a:ext>
                </a:extLst>
              </a:tr>
              <a:tr h="393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872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8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42105"/>
            <a:ext cx="6083002" cy="7060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cs typeface="Arial" pitchFamily="34" charset="0"/>
              </a:rPr>
              <a:t>TABLE OF CONTENTS</a:t>
            </a:r>
            <a:r>
              <a:rPr lang="en-ZA" b="1" dirty="0">
                <a:solidFill>
                  <a:schemeClr val="bg1"/>
                </a:solidFill>
              </a:rPr>
              <a:t/>
            </a:r>
            <a:br>
              <a:rPr lang="en-ZA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971600" y="1340768"/>
            <a:ext cx="712879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Introduction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Broad c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ategories </a:t>
            </a: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crime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Crime s</a:t>
            </a:r>
            <a:r>
              <a:rPr lang="en-ZA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tatistics analysis</a:t>
            </a:r>
            <a:endParaRPr lang="en-ZA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Highlights of the 17 </a:t>
            </a:r>
            <a:r>
              <a:rPr lang="en-ZA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community-reported serious crimes</a:t>
            </a:r>
            <a:endParaRPr lang="en-ZA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National </a:t>
            </a:r>
            <a:r>
              <a:rPr lang="en-ZA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crime </a:t>
            </a:r>
            <a:r>
              <a:rPr lang="en-ZA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ZA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verview</a:t>
            </a:r>
            <a:endParaRPr lang="en-ZA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Contact c</a:t>
            </a:r>
            <a:r>
              <a:rPr lang="en-ZA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rime</a:t>
            </a:r>
            <a:endParaRPr lang="en-ZA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Trio crime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Robbery of cash-in-transit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Kidnapping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Property-related crime</a:t>
            </a:r>
          </a:p>
          <a:p>
            <a:pPr lvl="2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Stock-theft</a:t>
            </a:r>
            <a:endParaRPr lang="en-ZA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968" y="260648"/>
            <a:ext cx="6902424" cy="950751"/>
          </a:xfrm>
        </p:spPr>
        <p:txBody>
          <a:bodyPr>
            <a:normAutofit fontScale="90000"/>
          </a:bodyPr>
          <a:lstStyle/>
          <a:p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CRIME: LIQUOR AND DRUG-RELATED OFFENCES: JUL TO SEPT 2021/2022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5223071"/>
            <a:ext cx="2376264" cy="141845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incidents </a:t>
            </a:r>
            <a:r>
              <a:rPr lang="en-Z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occurred at Liquor Outlets (Tavern/</a:t>
            </a:r>
            <a:r>
              <a:rPr lang="en-ZA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shebeen</a:t>
            </a:r>
            <a:r>
              <a:rPr lang="en-Z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/pub/bar/night clubs etc</a:t>
            </a:r>
            <a:r>
              <a:rPr lang="en-Z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ZA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446537955"/>
              </p:ext>
            </p:extLst>
          </p:nvPr>
        </p:nvGraphicFramePr>
        <p:xfrm>
          <a:off x="2555776" y="5204952"/>
          <a:ext cx="6096000" cy="134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467731"/>
              </p:ext>
            </p:extLst>
          </p:nvPr>
        </p:nvGraphicFramePr>
        <p:xfrm>
          <a:off x="179512" y="1214434"/>
          <a:ext cx="8784976" cy="358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703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51047" cy="950751"/>
          </a:xfrm>
        </p:spPr>
        <p:txBody>
          <a:bodyPr>
            <a:normAutofit/>
          </a:bodyPr>
          <a:lstStyle/>
          <a:p>
            <a:r>
              <a:rPr lang="en-ZA" sz="2400" dirty="0"/>
              <a:t>ATTEMPTED </a:t>
            </a:r>
            <a:r>
              <a:rPr lang="en-ZA" sz="2400" dirty="0" smtClean="0"/>
              <a:t>MURDER </a:t>
            </a:r>
            <a:br>
              <a:rPr lang="en-ZA" sz="2400" dirty="0" smtClean="0"/>
            </a:br>
            <a:r>
              <a:rPr lang="en-ZA" sz="2400" dirty="0" smtClean="0"/>
              <a:t>TREND </a:t>
            </a:r>
            <a:r>
              <a:rPr lang="en-ZA" sz="2400"/>
              <a:t>OVER </a:t>
            </a:r>
            <a:r>
              <a:rPr lang="en-ZA" sz="2400" smtClean="0"/>
              <a:t>THREE-MONTH </a:t>
            </a:r>
            <a:r>
              <a:rPr lang="en-ZA" sz="2400" dirty="0" smtClean="0"/>
              <a:t>PERIOD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388"/>
            <a:ext cx="9144000" cy="5371964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851920" y="1256161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</a:rPr>
              <a:t>LEVEL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619132" y="1256161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9132" y="1487273"/>
            <a:ext cx="1657804" cy="133326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/>
              <a:t>1</a:t>
            </a:r>
            <a:r>
              <a:rPr lang="en-ZA" dirty="0" smtClean="0"/>
              <a:t> Jul to 17 Aug 2020</a:t>
            </a:r>
            <a:endParaRPr lang="en-ZA" dirty="0"/>
          </a:p>
        </p:txBody>
      </p:sp>
      <p:sp>
        <p:nvSpPr>
          <p:cNvPr id="32" name="TextBox 31"/>
          <p:cNvSpPr txBox="1"/>
          <p:nvPr/>
        </p:nvSpPr>
        <p:spPr>
          <a:xfrm>
            <a:off x="3509725" y="1476599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>
                <a:solidFill>
                  <a:schemeClr val="bg1"/>
                </a:solidFill>
              </a:rPr>
              <a:t>18 Aug to 20 Sep 2020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671045" y="1244077"/>
            <a:ext cx="936104" cy="144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1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63008" y="1487273"/>
            <a:ext cx="1620494" cy="144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/>
              <a:t>21 to Sep 2020</a:t>
            </a:r>
            <a:endParaRPr lang="en-ZA" dirty="0"/>
          </a:p>
        </p:txBody>
      </p:sp>
      <p:sp>
        <p:nvSpPr>
          <p:cNvPr id="35" name="Rounded Rectangle 34"/>
          <p:cNvSpPr/>
          <p:nvPr/>
        </p:nvSpPr>
        <p:spPr>
          <a:xfrm>
            <a:off x="1530996" y="3333039"/>
            <a:ext cx="936104" cy="144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4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51920" y="3333039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445288" y="3333039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>
                <a:solidFill>
                  <a:schemeClr val="bg1"/>
                </a:solidFill>
              </a:rPr>
              <a:t>LEVEL</a:t>
            </a:r>
            <a:r>
              <a:rPr lang="en-ZA" sz="1200" b="1" dirty="0" smtClean="0">
                <a:solidFill>
                  <a:schemeClr val="bg1"/>
                </a:solidFill>
              </a:rPr>
              <a:t>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16696" y="3564151"/>
            <a:ext cx="1728192" cy="144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28 Jun to 25 Jul 2021</a:t>
            </a:r>
            <a:endParaRPr lang="en-ZA" dirty="0"/>
          </a:p>
        </p:txBody>
      </p:sp>
      <p:sp>
        <p:nvSpPr>
          <p:cNvPr id="39" name="TextBox 38"/>
          <p:cNvSpPr txBox="1"/>
          <p:nvPr/>
        </p:nvSpPr>
        <p:spPr>
          <a:xfrm>
            <a:off x="3546398" y="3564151"/>
            <a:ext cx="1620494" cy="144000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26 Jul to 12 Sep 2021</a:t>
            </a:r>
            <a:endParaRPr lang="en-ZA" dirty="0"/>
          </a:p>
        </p:txBody>
      </p:sp>
      <p:sp>
        <p:nvSpPr>
          <p:cNvPr id="40" name="TextBox 39"/>
          <p:cNvSpPr txBox="1"/>
          <p:nvPr/>
        </p:nvSpPr>
        <p:spPr>
          <a:xfrm>
            <a:off x="6012160" y="3592352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From 13 Sep 2021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14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263015" cy="950751"/>
          </a:xfrm>
        </p:spPr>
        <p:txBody>
          <a:bodyPr>
            <a:normAutofit/>
          </a:bodyPr>
          <a:lstStyle/>
          <a:p>
            <a:r>
              <a:rPr lang="en-ZA" sz="2400" dirty="0"/>
              <a:t>ATTEMPTED </a:t>
            </a:r>
            <a:r>
              <a:rPr lang="en-ZA" sz="2400" dirty="0" smtClean="0"/>
              <a:t>MURDER </a:t>
            </a:r>
            <a:br>
              <a:rPr lang="en-ZA" sz="2400" dirty="0" smtClean="0"/>
            </a:br>
            <a:r>
              <a:rPr lang="en-ZA" sz="2400" dirty="0" smtClean="0"/>
              <a:t>TOP </a:t>
            </a:r>
            <a:r>
              <a:rPr lang="en-ZA" sz="2400" dirty="0"/>
              <a:t>30 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9051"/>
          <a:stretch/>
        </p:blipFill>
        <p:spPr>
          <a:xfrm>
            <a:off x="0" y="1225388"/>
            <a:ext cx="9144000" cy="52287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8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389"/>
            <a:ext cx="9144000" cy="5461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RAPE </a:t>
            </a:r>
            <a:br>
              <a:rPr lang="en-ZA" sz="2400" dirty="0" smtClean="0"/>
            </a:br>
            <a:r>
              <a:rPr lang="en-ZA" sz="2400" dirty="0" smtClean="0"/>
              <a:t>TREND </a:t>
            </a:r>
            <a:r>
              <a:rPr lang="en-ZA" sz="2400" smtClean="0"/>
              <a:t>OVER THREE-MONTH </a:t>
            </a:r>
            <a:r>
              <a:rPr lang="en-ZA" sz="2400" dirty="0" smtClean="0"/>
              <a:t>PERIOD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851920" y="1256161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</a:rPr>
              <a:t>LEVEL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19132" y="1256161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8282" y="1487273"/>
            <a:ext cx="1657804" cy="133326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/>
              <a:t>1</a:t>
            </a:r>
            <a:r>
              <a:rPr lang="en-ZA" dirty="0" smtClean="0"/>
              <a:t> Jul to 17 Aug 2020</a:t>
            </a:r>
            <a:endParaRPr lang="en-ZA" dirty="0"/>
          </a:p>
        </p:txBody>
      </p:sp>
      <p:sp>
        <p:nvSpPr>
          <p:cNvPr id="26" name="TextBox 25"/>
          <p:cNvSpPr txBox="1"/>
          <p:nvPr/>
        </p:nvSpPr>
        <p:spPr>
          <a:xfrm>
            <a:off x="3509725" y="1476599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>
                <a:solidFill>
                  <a:schemeClr val="bg1"/>
                </a:solidFill>
              </a:rPr>
              <a:t>18 Aug to 20 Sep 2020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355435" y="1110875"/>
            <a:ext cx="936104" cy="144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1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36965" y="1268584"/>
            <a:ext cx="1620494" cy="144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/>
              <a:t>21 to Sep 2020</a:t>
            </a:r>
            <a:endParaRPr lang="en-ZA" dirty="0"/>
          </a:p>
        </p:txBody>
      </p:sp>
      <p:sp>
        <p:nvSpPr>
          <p:cNvPr id="29" name="Rounded Rectangle 28"/>
          <p:cNvSpPr/>
          <p:nvPr/>
        </p:nvSpPr>
        <p:spPr>
          <a:xfrm>
            <a:off x="1386980" y="3629305"/>
            <a:ext cx="936104" cy="144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4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779912" y="3205724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301272" y="3629305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>
                <a:solidFill>
                  <a:schemeClr val="bg1"/>
                </a:solidFill>
              </a:rPr>
              <a:t>LEVEL</a:t>
            </a:r>
            <a:r>
              <a:rPr lang="en-ZA" sz="1200" b="1" dirty="0" smtClean="0">
                <a:solidFill>
                  <a:schemeClr val="bg1"/>
                </a:solidFill>
              </a:rPr>
              <a:t>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2680" y="3860417"/>
            <a:ext cx="1728192" cy="144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28 Jun to 25 Jul 2021</a:t>
            </a:r>
            <a:endParaRPr lang="en-ZA" dirty="0"/>
          </a:p>
        </p:txBody>
      </p:sp>
      <p:sp>
        <p:nvSpPr>
          <p:cNvPr id="33" name="TextBox 32"/>
          <p:cNvSpPr txBox="1"/>
          <p:nvPr/>
        </p:nvSpPr>
        <p:spPr>
          <a:xfrm>
            <a:off x="3501931" y="3498162"/>
            <a:ext cx="1620494" cy="144000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26 Jul to 12 Sep 2021</a:t>
            </a:r>
            <a:endParaRPr lang="en-ZA" dirty="0"/>
          </a:p>
        </p:txBody>
      </p:sp>
      <p:sp>
        <p:nvSpPr>
          <p:cNvPr id="34" name="TextBox 33"/>
          <p:cNvSpPr txBox="1"/>
          <p:nvPr/>
        </p:nvSpPr>
        <p:spPr>
          <a:xfrm>
            <a:off x="5868144" y="3888618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From 13 Sep 2021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68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263015" cy="892733"/>
          </a:xfrm>
        </p:spPr>
        <p:txBody>
          <a:bodyPr>
            <a:normAutofit fontScale="90000"/>
          </a:bodyPr>
          <a:lstStyle/>
          <a:p>
            <a:r>
              <a:rPr lang="en-ZA" sz="2400" dirty="0" smtClean="0"/>
              <a:t/>
            </a:r>
            <a:br>
              <a:rPr lang="en-ZA" sz="2400" dirty="0" smtClean="0"/>
            </a:br>
            <a:r>
              <a:rPr lang="en-ZA" sz="2400" dirty="0" smtClean="0"/>
              <a:t>RAPE</a:t>
            </a:r>
            <a:br>
              <a:rPr lang="en-ZA" sz="2400" dirty="0" smtClean="0"/>
            </a:br>
            <a:r>
              <a:rPr lang="en-ZA" sz="2400" dirty="0" smtClean="0"/>
              <a:t>TOP </a:t>
            </a:r>
            <a:r>
              <a:rPr lang="en-ZA" sz="2400" dirty="0"/>
              <a:t>30 </a:t>
            </a:r>
            <a:r>
              <a:rPr lang="en-ZA" sz="2400" dirty="0" smtClean="0"/>
              <a:t>STATIONS</a:t>
            </a:r>
            <a:br>
              <a:rPr lang="en-ZA" sz="2400" dirty="0" smtClean="0"/>
            </a:b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1363"/>
          <a:stretch/>
        </p:blipFill>
        <p:spPr>
          <a:xfrm>
            <a:off x="2" y="1225389"/>
            <a:ext cx="9036494" cy="5364000"/>
          </a:xfrm>
          <a:prstGeom prst="rect">
            <a:avLst/>
          </a:prstGeom>
          <a:solidFill>
            <a:schemeClr val="bg1"/>
          </a:solidFill>
          <a:ln>
            <a:solidFill>
              <a:srgbClr val="102640"/>
            </a:solidFill>
          </a:ln>
        </p:spPr>
      </p:pic>
    </p:spTree>
    <p:extLst>
      <p:ext uri="{BB962C8B-B14F-4D97-AF65-F5344CB8AC3E}">
        <p14:creationId xmlns:p14="http://schemas.microsoft.com/office/powerpoint/2010/main" val="39588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RAPE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PLACE OF OCCURRENCE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537899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713211"/>
              </p:ext>
            </p:extLst>
          </p:nvPr>
        </p:nvGraphicFramePr>
        <p:xfrm>
          <a:off x="4" y="1225389"/>
          <a:ext cx="9108500" cy="5227949"/>
        </p:xfrm>
        <a:graphic>
          <a:graphicData uri="http://schemas.openxmlformats.org/drawingml/2006/table">
            <a:tbl>
              <a:tblPr firstRow="1" firstCol="1" bandRow="1"/>
              <a:tblGrid>
                <a:gridCol w="3216210">
                  <a:extLst>
                    <a:ext uri="{9D8B030D-6E8A-4147-A177-3AD203B41FA5}">
                      <a16:colId xmlns="" xmlns:a16="http://schemas.microsoft.com/office/drawing/2014/main" val="4006732622"/>
                    </a:ext>
                  </a:extLst>
                </a:gridCol>
                <a:gridCol w="589229">
                  <a:extLst>
                    <a:ext uri="{9D8B030D-6E8A-4147-A177-3AD203B41FA5}">
                      <a16:colId xmlns="" xmlns:a16="http://schemas.microsoft.com/office/drawing/2014/main" val="2659204759"/>
                    </a:ext>
                  </a:extLst>
                </a:gridCol>
                <a:gridCol w="589229">
                  <a:extLst>
                    <a:ext uri="{9D8B030D-6E8A-4147-A177-3AD203B41FA5}">
                      <a16:colId xmlns="" xmlns:a16="http://schemas.microsoft.com/office/drawing/2014/main" val="2551445899"/>
                    </a:ext>
                  </a:extLst>
                </a:gridCol>
                <a:gridCol w="589229">
                  <a:extLst>
                    <a:ext uri="{9D8B030D-6E8A-4147-A177-3AD203B41FA5}">
                      <a16:colId xmlns="" xmlns:a16="http://schemas.microsoft.com/office/drawing/2014/main" val="3228094634"/>
                    </a:ext>
                  </a:extLst>
                </a:gridCol>
                <a:gridCol w="589229">
                  <a:extLst>
                    <a:ext uri="{9D8B030D-6E8A-4147-A177-3AD203B41FA5}">
                      <a16:colId xmlns="" xmlns:a16="http://schemas.microsoft.com/office/drawing/2014/main" val="2108616999"/>
                    </a:ext>
                  </a:extLst>
                </a:gridCol>
                <a:gridCol w="589229">
                  <a:extLst>
                    <a:ext uri="{9D8B030D-6E8A-4147-A177-3AD203B41FA5}">
                      <a16:colId xmlns="" xmlns:a16="http://schemas.microsoft.com/office/drawing/2014/main" val="2565977546"/>
                    </a:ext>
                  </a:extLst>
                </a:gridCol>
                <a:gridCol w="589229">
                  <a:extLst>
                    <a:ext uri="{9D8B030D-6E8A-4147-A177-3AD203B41FA5}">
                      <a16:colId xmlns="" xmlns:a16="http://schemas.microsoft.com/office/drawing/2014/main" val="1500899892"/>
                    </a:ext>
                  </a:extLst>
                </a:gridCol>
                <a:gridCol w="589229">
                  <a:extLst>
                    <a:ext uri="{9D8B030D-6E8A-4147-A177-3AD203B41FA5}">
                      <a16:colId xmlns="" xmlns:a16="http://schemas.microsoft.com/office/drawing/2014/main" val="3485266366"/>
                    </a:ext>
                  </a:extLst>
                </a:gridCol>
                <a:gridCol w="589229">
                  <a:extLst>
                    <a:ext uri="{9D8B030D-6E8A-4147-A177-3AD203B41FA5}">
                      <a16:colId xmlns="" xmlns:a16="http://schemas.microsoft.com/office/drawing/2014/main" val="2112322412"/>
                    </a:ext>
                  </a:extLst>
                </a:gridCol>
                <a:gridCol w="589229">
                  <a:extLst>
                    <a:ext uri="{9D8B030D-6E8A-4147-A177-3AD203B41FA5}">
                      <a16:colId xmlns="" xmlns:a16="http://schemas.microsoft.com/office/drawing/2014/main" val="2862704457"/>
                    </a:ext>
                  </a:extLst>
                </a:gridCol>
                <a:gridCol w="589229">
                  <a:extLst>
                    <a:ext uri="{9D8B030D-6E8A-4147-A177-3AD203B41FA5}">
                      <a16:colId xmlns="" xmlns:a16="http://schemas.microsoft.com/office/drawing/2014/main" val="2196387848"/>
                    </a:ext>
                  </a:extLst>
                </a:gridCol>
              </a:tblGrid>
              <a:tr h="210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 of occurrence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GP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KZN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NW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NC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WC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0867746"/>
                  </a:ext>
                </a:extLst>
              </a:tr>
              <a:tr h="6331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Residences of perpetrator/ victim (including residence known by victim/ perpetrator e.g. family/friends/ neighbours)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799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944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455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3 951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067322"/>
                  </a:ext>
                </a:extLst>
              </a:tr>
              <a:tr h="6331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 place (street/open field/ recreational centre/ park/ beach / parking area / abandoned building)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1 179 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4018997"/>
                  </a:ext>
                </a:extLst>
              </a:tr>
              <a:tr h="4185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 of transport  (bus / car / </a:t>
                      </a:r>
                      <a:r>
                        <a:rPr lang="en-ZA" sz="12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taxi</a:t>
                      </a:r>
                      <a:r>
                        <a:rPr lang="en-ZA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35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33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0189536"/>
                  </a:ext>
                </a:extLst>
              </a:tr>
              <a:tr h="4185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Educational institutions (school, university, college, day care facility)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14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2093048"/>
                  </a:ext>
                </a:extLst>
              </a:tr>
              <a:tr h="4185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Hotel / guest house / BnB/ motel / holiday resort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1278969"/>
                  </a:ext>
                </a:extLst>
              </a:tr>
              <a:tr h="4185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Liquor outlets (shebeen/ tavern / pub/ night club / bottle store)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9566216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Agricultural land / farm / plot / small holding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619855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Sea/ river / lake / pool / dam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1131323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Prison/ holding cells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3482429"/>
                  </a:ext>
                </a:extLst>
              </a:tr>
              <a:tr h="4185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 transport premises (bus stop/taxi rank, railway premises e.g. track/station)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9904361"/>
                  </a:ext>
                </a:extLst>
              </a:tr>
              <a:tr h="6331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Business premises (mall/ restaurant /work place / office park / entertainment centre e.g. movie theatre, gambling facility)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238089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Tuckshop/spaza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4395546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Dumping site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18" marR="55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23913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608" y="6597352"/>
            <a:ext cx="1768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 size: Rape = 6 144</a:t>
            </a: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00800" cy="806735"/>
          </a:xfrm>
        </p:spPr>
        <p:txBody>
          <a:bodyPr>
            <a:noAutofit/>
          </a:bodyPr>
          <a:lstStyle/>
          <a:p>
            <a:r>
              <a:rPr lang="en-ZA" sz="2000" dirty="0" smtClean="0"/>
              <a:t>SELECTED DOMESTIC VIOLENCE-RELATED CRIMES</a:t>
            </a:r>
            <a:br>
              <a:rPr lang="en-ZA" sz="2000" dirty="0" smtClean="0"/>
            </a:br>
            <a:r>
              <a:rPr lang="en-ZA" sz="2000" dirty="0" smtClean="0"/>
              <a:t>JUL TO SEPT 2021_2022</a:t>
            </a:r>
            <a:br>
              <a:rPr lang="en-ZA" sz="2000" dirty="0" smtClean="0"/>
            </a:br>
            <a:r>
              <a:rPr lang="en-ZA" sz="2000" dirty="0" smtClean="0"/>
              <a:t>BY </a:t>
            </a:r>
            <a:r>
              <a:rPr lang="en-ZA" sz="2000" b="1" i="1" dirty="0" smtClean="0"/>
              <a:t>PROVINCIAL BREAKDOWN AND SEX</a:t>
            </a:r>
            <a:endParaRPr lang="en-ZA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9936" y="6597352"/>
            <a:ext cx="1306488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2021"/>
              </p:ext>
            </p:extLst>
          </p:nvPr>
        </p:nvGraphicFramePr>
        <p:xfrm>
          <a:off x="6" y="1268760"/>
          <a:ext cx="9143999" cy="5228788"/>
        </p:xfrm>
        <a:graphic>
          <a:graphicData uri="http://schemas.openxmlformats.org/drawingml/2006/table">
            <a:tbl>
              <a:tblPr/>
              <a:tblGrid>
                <a:gridCol w="1259626">
                  <a:extLst>
                    <a:ext uri="{9D8B030D-6E8A-4147-A177-3AD203B41FA5}">
                      <a16:colId xmlns="" xmlns:a16="http://schemas.microsoft.com/office/drawing/2014/main" val="146337972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758046165"/>
                    </a:ext>
                  </a:extLst>
                </a:gridCol>
                <a:gridCol w="632487">
                  <a:extLst>
                    <a:ext uri="{9D8B030D-6E8A-4147-A177-3AD203B41FA5}">
                      <a16:colId xmlns="" xmlns:a16="http://schemas.microsoft.com/office/drawing/2014/main" val="223056796"/>
                    </a:ext>
                  </a:extLst>
                </a:gridCol>
                <a:gridCol w="661012">
                  <a:extLst>
                    <a:ext uri="{9D8B030D-6E8A-4147-A177-3AD203B41FA5}">
                      <a16:colId xmlns="" xmlns:a16="http://schemas.microsoft.com/office/drawing/2014/main" val="3492946624"/>
                    </a:ext>
                  </a:extLst>
                </a:gridCol>
                <a:gridCol w="661012">
                  <a:extLst>
                    <a:ext uri="{9D8B030D-6E8A-4147-A177-3AD203B41FA5}">
                      <a16:colId xmlns="" xmlns:a16="http://schemas.microsoft.com/office/drawing/2014/main" val="617809015"/>
                    </a:ext>
                  </a:extLst>
                </a:gridCol>
                <a:gridCol w="661012">
                  <a:extLst>
                    <a:ext uri="{9D8B030D-6E8A-4147-A177-3AD203B41FA5}">
                      <a16:colId xmlns="" xmlns:a16="http://schemas.microsoft.com/office/drawing/2014/main" val="1967311550"/>
                    </a:ext>
                  </a:extLst>
                </a:gridCol>
                <a:gridCol w="661012">
                  <a:extLst>
                    <a:ext uri="{9D8B030D-6E8A-4147-A177-3AD203B41FA5}">
                      <a16:colId xmlns="" xmlns:a16="http://schemas.microsoft.com/office/drawing/2014/main" val="3128354337"/>
                    </a:ext>
                  </a:extLst>
                </a:gridCol>
                <a:gridCol w="661012">
                  <a:extLst>
                    <a:ext uri="{9D8B030D-6E8A-4147-A177-3AD203B41FA5}">
                      <a16:colId xmlns="" xmlns:a16="http://schemas.microsoft.com/office/drawing/2014/main" val="3206597226"/>
                    </a:ext>
                  </a:extLst>
                </a:gridCol>
                <a:gridCol w="661012">
                  <a:extLst>
                    <a:ext uri="{9D8B030D-6E8A-4147-A177-3AD203B41FA5}">
                      <a16:colId xmlns="" xmlns:a16="http://schemas.microsoft.com/office/drawing/2014/main" val="224785595"/>
                    </a:ext>
                  </a:extLst>
                </a:gridCol>
                <a:gridCol w="514009">
                  <a:extLst>
                    <a:ext uri="{9D8B030D-6E8A-4147-A177-3AD203B41FA5}">
                      <a16:colId xmlns="" xmlns:a16="http://schemas.microsoft.com/office/drawing/2014/main" val="2199613449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32395001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3408883835"/>
                    </a:ext>
                  </a:extLst>
                </a:gridCol>
                <a:gridCol w="827589">
                  <a:extLst>
                    <a:ext uri="{9D8B030D-6E8A-4147-A177-3AD203B41FA5}">
                      <a16:colId xmlns="" xmlns:a16="http://schemas.microsoft.com/office/drawing/2014/main" val="1016344719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Province</a:t>
                      </a:r>
                    </a:p>
                  </a:txBody>
                  <a:tcPr marL="5947" marR="5947" marT="594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Attempted murder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Murder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Rape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Sexual Assault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Assault GBH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assault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Robbery with aggravating circumstances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robbery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Arson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Malicious damage to property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Theft general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Burglary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residential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premises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1670946"/>
                  </a:ext>
                </a:extLst>
              </a:tr>
              <a:tr h="333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Eastern Cape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8587601"/>
                  </a:ext>
                </a:extLst>
              </a:tr>
              <a:tr h="333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Free State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7522785"/>
                  </a:ext>
                </a:extLst>
              </a:tr>
              <a:tr h="20149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Gauteng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3 547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1 103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1099549"/>
                  </a:ext>
                </a:extLst>
              </a:tr>
              <a:tr h="333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KwaZulu/Natal</a:t>
                      </a:r>
                      <a:endParaRPr lang="en-ZA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3506283"/>
                  </a:ext>
                </a:extLst>
              </a:tr>
              <a:tr h="20149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Limpopo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9344616"/>
                  </a:ext>
                </a:extLst>
              </a:tr>
              <a:tr h="333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Mpumalanga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28349641"/>
                  </a:ext>
                </a:extLst>
              </a:tr>
              <a:tr h="333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Northern Cape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27390182"/>
                  </a:ext>
                </a:extLst>
              </a:tr>
              <a:tr h="333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North West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1947018"/>
                  </a:ext>
                </a:extLst>
              </a:tr>
              <a:tr h="333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Western Cape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2 344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51235034"/>
                  </a:ext>
                </a:extLst>
              </a:tr>
              <a:tr h="333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Female Total</a:t>
                      </a:r>
                    </a:p>
                  </a:txBody>
                  <a:tcPr marL="5947" marR="5947" marT="5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2 895</a:t>
                      </a:r>
                      <a:endParaRPr lang="en-Z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7 715</a:t>
                      </a:r>
                      <a:endParaRPr lang="en-Z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2 300</a:t>
                      </a:r>
                      <a:endParaRPr lang="en-Z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7004695"/>
                  </a:ext>
                </a:extLst>
              </a:tr>
              <a:tr h="333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Male Total</a:t>
                      </a:r>
                    </a:p>
                  </a:txBody>
                  <a:tcPr marL="5947" marR="5947" marT="5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1 168</a:t>
                      </a:r>
                      <a:endParaRPr lang="en-Z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1 739</a:t>
                      </a:r>
                      <a:endParaRPr lang="en-Z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1 193</a:t>
                      </a:r>
                      <a:endParaRPr lang="en-Z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4609248"/>
                  </a:ext>
                </a:extLst>
              </a:tr>
              <a:tr h="2014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RSA</a:t>
                      </a:r>
                    </a:p>
                  </a:txBody>
                  <a:tcPr marL="5947" marR="5947" marT="5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4 063</a:t>
                      </a:r>
                      <a:endParaRPr lang="en-Z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9 454</a:t>
                      </a:r>
                      <a:endParaRPr lang="en-Z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3 493</a:t>
                      </a:r>
                      <a:endParaRPr lang="en-Z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044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2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/>
              <a:t>SOME </a:t>
            </a:r>
            <a:r>
              <a:rPr lang="en-ZA" sz="2400" smtClean="0"/>
              <a:t>SUB-CATEGORIES </a:t>
            </a:r>
            <a:r>
              <a:rPr lang="en-ZA" sz="2400" dirty="0"/>
              <a:t>OF </a:t>
            </a:r>
            <a:r>
              <a:rPr lang="en-US" sz="2400" dirty="0"/>
              <a:t>ROBBERY WITH AGGRAVATING CIRCUMSTANCES CRIMES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115616" y="1412776"/>
            <a:ext cx="7905879" cy="43924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73050" lvl="1" indent="-273050" algn="l">
              <a:buFont typeface="Wingdings" panose="05000000000000000000" pitchFamily="2" charset="2"/>
              <a:buChar char="§"/>
            </a:pPr>
            <a:r>
              <a:rPr lang="en-ZA" sz="2400" kern="0" dirty="0" smtClean="0">
                <a:solidFill>
                  <a:srgbClr val="1F497D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Carjacking </a:t>
            </a:r>
          </a:p>
          <a:p>
            <a:pPr marL="273050" lvl="1" indent="-273050" algn="l">
              <a:buFont typeface="Wingdings" panose="05000000000000000000" pitchFamily="2" charset="2"/>
              <a:buChar char="§"/>
            </a:pPr>
            <a:endParaRPr lang="en-ZA" sz="2400" b="0" dirty="0">
              <a:solidFill>
                <a:srgbClr val="1F497D">
                  <a:lumMod val="5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73050" lvl="1" indent="-273050" algn="l">
              <a:buFont typeface="Wingdings" panose="05000000000000000000" pitchFamily="2" charset="2"/>
              <a:buChar char="§"/>
            </a:pPr>
            <a:r>
              <a:rPr lang="en-ZA" sz="2400" kern="0" dirty="0">
                <a:solidFill>
                  <a:srgbClr val="1F497D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Robbery at residential </a:t>
            </a:r>
            <a:r>
              <a:rPr lang="en-ZA" sz="2400" kern="0" dirty="0" smtClean="0">
                <a:solidFill>
                  <a:srgbClr val="1F497D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premises</a:t>
            </a:r>
          </a:p>
          <a:p>
            <a:pPr marL="273050" lvl="1" indent="-273050" algn="l">
              <a:buFont typeface="Wingdings" panose="05000000000000000000" pitchFamily="2" charset="2"/>
              <a:buChar char="§"/>
            </a:pPr>
            <a:endParaRPr lang="en-ZA" sz="2400" kern="0" dirty="0">
              <a:solidFill>
                <a:srgbClr val="1F497D">
                  <a:lumMod val="5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73050" lvl="1" indent="-273050" algn="l">
              <a:buFont typeface="Wingdings" panose="05000000000000000000" pitchFamily="2" charset="2"/>
              <a:buChar char="§"/>
            </a:pPr>
            <a:r>
              <a:rPr lang="en-ZA" sz="2400" kern="0" dirty="0">
                <a:solidFill>
                  <a:srgbClr val="1F497D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Robbery at </a:t>
            </a:r>
            <a:r>
              <a:rPr lang="en-ZA" sz="2400" kern="0" dirty="0" smtClean="0">
                <a:solidFill>
                  <a:srgbClr val="1F497D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non-residential premises</a:t>
            </a:r>
          </a:p>
          <a:p>
            <a:pPr marL="273050" lvl="1" indent="-273050" algn="l">
              <a:buFont typeface="Wingdings" panose="05000000000000000000" pitchFamily="2" charset="2"/>
              <a:buChar char="§"/>
            </a:pPr>
            <a:endParaRPr lang="en-ZA" sz="2400" kern="0" dirty="0">
              <a:solidFill>
                <a:srgbClr val="1F497D">
                  <a:lumMod val="5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73050" lvl="1" indent="-273050" algn="l">
              <a:buFont typeface="Wingdings" panose="05000000000000000000" pitchFamily="2" charset="2"/>
              <a:buChar char="§"/>
            </a:pPr>
            <a:r>
              <a:rPr lang="en-ZA" sz="2400" kern="0" dirty="0">
                <a:solidFill>
                  <a:srgbClr val="1F497D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Robbery of cash in </a:t>
            </a:r>
            <a:r>
              <a:rPr lang="en-ZA" sz="2400" kern="0" dirty="0" smtClean="0">
                <a:solidFill>
                  <a:srgbClr val="1F497D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transit</a:t>
            </a:r>
          </a:p>
          <a:p>
            <a:pPr marL="273050" lvl="1" indent="-273050" algn="l">
              <a:buFont typeface="Wingdings" panose="05000000000000000000" pitchFamily="2" charset="2"/>
              <a:buChar char="§"/>
            </a:pPr>
            <a:endParaRPr lang="en-ZA" sz="2400" kern="0" dirty="0">
              <a:solidFill>
                <a:srgbClr val="1F497D">
                  <a:lumMod val="5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lvl="1" algn="l"/>
            <a:endParaRPr lang="en-ZA" sz="1800" kern="0" dirty="0">
              <a:solidFill>
                <a:srgbClr val="1F497D">
                  <a:lumMod val="5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5868144" y="1412776"/>
            <a:ext cx="1584176" cy="1944216"/>
          </a:xfrm>
          <a:prstGeom prst="rightBrace">
            <a:avLst>
              <a:gd name="adj1" fmla="val 15322"/>
              <a:gd name="adj2" fmla="val 4843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7332383" y="1885892"/>
            <a:ext cx="1811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TRIO CRIMES</a:t>
            </a:r>
            <a:endParaRPr lang="en-ZA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CARJACKING </a:t>
            </a:r>
            <a:br>
              <a:rPr lang="en-ZA" sz="2400" dirty="0" smtClean="0"/>
            </a:br>
            <a:r>
              <a:rPr lang="en-ZA" sz="2400" dirty="0" smtClean="0"/>
              <a:t>TREND </a:t>
            </a:r>
            <a:r>
              <a:rPr lang="en-ZA" sz="2400"/>
              <a:t>OVER </a:t>
            </a:r>
            <a:r>
              <a:rPr lang="en-ZA" sz="2400" smtClean="0"/>
              <a:t>THREE-MONTH </a:t>
            </a:r>
            <a:r>
              <a:rPr lang="en-ZA" sz="2400" dirty="0" smtClean="0"/>
              <a:t>PERIOD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389"/>
            <a:ext cx="9144000" cy="53719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851920" y="1256161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</a:rPr>
              <a:t>LEVEL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19132" y="1256161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132" y="1487273"/>
            <a:ext cx="1657804" cy="133326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/>
              <a:t>1</a:t>
            </a:r>
            <a:r>
              <a:rPr lang="en-ZA" dirty="0" smtClean="0"/>
              <a:t> Jul to 17 Aug 2020</a:t>
            </a:r>
            <a:endParaRPr lang="en-ZA" dirty="0"/>
          </a:p>
        </p:txBody>
      </p:sp>
      <p:sp>
        <p:nvSpPr>
          <p:cNvPr id="21" name="TextBox 20"/>
          <p:cNvSpPr txBox="1"/>
          <p:nvPr/>
        </p:nvSpPr>
        <p:spPr>
          <a:xfrm>
            <a:off x="3509725" y="1476599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>
                <a:solidFill>
                  <a:schemeClr val="bg1"/>
                </a:solidFill>
              </a:rPr>
              <a:t>18 Aug to 20 Sep 2020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71045" y="1244077"/>
            <a:ext cx="936104" cy="144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1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3008" y="1487273"/>
            <a:ext cx="1620494" cy="144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/>
              <a:t>21 to Sep 2020</a:t>
            </a:r>
            <a:endParaRPr lang="en-ZA" dirty="0"/>
          </a:p>
        </p:txBody>
      </p:sp>
      <p:sp>
        <p:nvSpPr>
          <p:cNvPr id="24" name="Rounded Rectangle 23"/>
          <p:cNvSpPr/>
          <p:nvPr/>
        </p:nvSpPr>
        <p:spPr>
          <a:xfrm>
            <a:off x="1530996" y="3333039"/>
            <a:ext cx="936104" cy="144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4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51920" y="3333039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45288" y="3333039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>
                <a:solidFill>
                  <a:schemeClr val="bg1"/>
                </a:solidFill>
              </a:rPr>
              <a:t>LEVEL</a:t>
            </a:r>
            <a:r>
              <a:rPr lang="en-ZA" sz="1200" b="1" dirty="0" smtClean="0">
                <a:solidFill>
                  <a:schemeClr val="bg1"/>
                </a:solidFill>
              </a:rPr>
              <a:t>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6696" y="3564151"/>
            <a:ext cx="1728192" cy="144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28 Jun to 25 Jul 2021</a:t>
            </a:r>
            <a:endParaRPr lang="en-ZA" dirty="0"/>
          </a:p>
        </p:txBody>
      </p:sp>
      <p:sp>
        <p:nvSpPr>
          <p:cNvPr id="28" name="TextBox 27"/>
          <p:cNvSpPr txBox="1"/>
          <p:nvPr/>
        </p:nvSpPr>
        <p:spPr>
          <a:xfrm>
            <a:off x="3546398" y="3564151"/>
            <a:ext cx="1620494" cy="144000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26 Jul to 12 Sep 2021</a:t>
            </a:r>
            <a:endParaRPr lang="en-ZA" dirty="0"/>
          </a:p>
        </p:txBody>
      </p:sp>
      <p:sp>
        <p:nvSpPr>
          <p:cNvPr id="41" name="TextBox 40"/>
          <p:cNvSpPr txBox="1"/>
          <p:nvPr/>
        </p:nvSpPr>
        <p:spPr>
          <a:xfrm>
            <a:off x="6012160" y="3592352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From 13 Sep 2021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9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263015" cy="950751"/>
          </a:xfrm>
        </p:spPr>
        <p:txBody>
          <a:bodyPr>
            <a:normAutofit/>
          </a:bodyPr>
          <a:lstStyle/>
          <a:p>
            <a:r>
              <a:rPr lang="en-ZA" sz="2400" dirty="0" smtClean="0"/>
              <a:t>CARJACKING </a:t>
            </a:r>
            <a:br>
              <a:rPr lang="en-ZA" sz="2400" dirty="0" smtClean="0"/>
            </a:br>
            <a:r>
              <a:rPr lang="en-ZA" sz="2400" dirty="0" smtClean="0"/>
              <a:t>TOP </a:t>
            </a:r>
            <a:r>
              <a:rPr lang="en-ZA" sz="2400" dirty="0"/>
              <a:t>30 </a:t>
            </a:r>
            <a:r>
              <a:rPr lang="en-ZA" sz="2400" dirty="0" smtClean="0"/>
              <a:t>STATIONS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9051"/>
          <a:stretch/>
        </p:blipFill>
        <p:spPr>
          <a:xfrm>
            <a:off x="0" y="1225388"/>
            <a:ext cx="9144000" cy="53719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674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REPUBLIC OF SOUTH </a:t>
            </a:r>
            <a:r>
              <a:rPr lang="en-ZA" dirty="0" smtClean="0"/>
              <a:t>AFRICA </a:t>
            </a:r>
            <a:br>
              <a:rPr lang="en-ZA" dirty="0" smtClean="0"/>
            </a:br>
            <a:r>
              <a:rPr lang="en-ZA" dirty="0" smtClean="0"/>
              <a:t>CRIME </a:t>
            </a:r>
            <a:r>
              <a:rPr lang="en-ZA" dirty="0"/>
              <a:t>SITUATION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20180" y="6474727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538564"/>
              </p:ext>
            </p:extLst>
          </p:nvPr>
        </p:nvGraphicFramePr>
        <p:xfrm>
          <a:off x="35496" y="1244410"/>
          <a:ext cx="9073008" cy="5153664"/>
        </p:xfrm>
        <a:graphic>
          <a:graphicData uri="http://schemas.openxmlformats.org/drawingml/2006/table">
            <a:tbl>
              <a:tblPr/>
              <a:tblGrid>
                <a:gridCol w="2808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08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49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49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734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3287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839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1866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0445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547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Crime Category</a:t>
                      </a:r>
                    </a:p>
                  </a:txBody>
                  <a:tcPr marL="5935" marR="5935" marT="59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to September 2019_20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45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to September 2020_21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45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2019_20 vs 2020_21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4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 to September 2020_21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 to September 2021_22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2020_21 vs 2021_22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2019_20 vs 2021_22</a:t>
                      </a:r>
                    </a:p>
                  </a:txBody>
                  <a:tcPr marL="5935" marR="5935" marT="59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0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 Diff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4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45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Count Diff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 Diff</a:t>
                      </a:r>
                    </a:p>
                  </a:txBody>
                  <a:tcPr marL="5935" marR="5935" marT="59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84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 Crimes (Crimes Against The Person)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074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Murder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5 446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5 107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-339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-6,2%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5 107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6 163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1 056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074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Sexual Offences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13 730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11 423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-2 307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-16,8%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11 423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11 964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-1 766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-12,9%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074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Attempted Murder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4 856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4 941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4 941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5 157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Assault with intent to inflict grievous bodily harm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39 807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34 890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-4 917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-12,4%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34 890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35 625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-4 182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-10,5%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074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assault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38 993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36 851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-2 142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-5,5%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36 851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37 137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-1 856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-4,8%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074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robbery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13 201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9 864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-3 337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-25,3%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9 864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9 619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-245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-3 582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-27,1%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074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Robbery with aggravating circumstances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37 617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32 745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-4 872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-13,0%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32 745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31 480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-1 265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-3,9%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-6 137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-16,3%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7081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Contact Crimes (Crimes against the person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153 650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135 821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-17 829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-11,6%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135 821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137 145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1 324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-16 505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-10,7%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751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Sexual Offences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0074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Rape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10 985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8 922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-2 063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-18,8%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8 922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9 556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-1429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-13,0%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0074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Sexual Assault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1 964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1 758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-206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-10,5%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1 758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1 753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-211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-10,7%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0074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Attempted Sexual Offences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-9,4%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-11,3%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-19,7%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0074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 Sexual Offences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-12,7%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-9,9%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7081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Sexual Offences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13 730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11 423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-2 307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-16,8%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11 423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11 964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-1766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-12,9%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6311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 Subcategories of Aggravated Robbery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0074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Carjacking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4 882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4 803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4 803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4 973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0074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Robbery at residential premises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5 308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5 760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5 760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5 372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-388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-6,7%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0074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Robbery at non-residential premises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5 394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4 937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-457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-8,5%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4 937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4 867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-527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-9,8%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0074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Robbery of cash in transit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90074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robbery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97081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Truck hijacking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97081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5" marR="5935" marT="59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4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80720" cy="950751"/>
          </a:xfrm>
        </p:spPr>
        <p:txBody>
          <a:bodyPr>
            <a:normAutofit/>
          </a:bodyPr>
          <a:lstStyle/>
          <a:p>
            <a:r>
              <a:rPr lang="en-ZA" sz="2400" dirty="0"/>
              <a:t>ROBBERY AT RESIDENTIAL </a:t>
            </a:r>
            <a:r>
              <a:rPr lang="en-ZA" sz="2400" dirty="0" smtClean="0"/>
              <a:t>PREMISES</a:t>
            </a:r>
            <a:r>
              <a:rPr lang="en-ZA" sz="2400" dirty="0"/>
              <a:t/>
            </a:r>
            <a:br>
              <a:rPr lang="en-ZA" sz="2400" dirty="0"/>
            </a:br>
            <a:r>
              <a:rPr lang="en-ZA" sz="2400" dirty="0"/>
              <a:t> TREND </a:t>
            </a:r>
            <a:r>
              <a:rPr lang="en-ZA" sz="2400"/>
              <a:t>OVER </a:t>
            </a:r>
            <a:r>
              <a:rPr lang="en-ZA" sz="2400" smtClean="0"/>
              <a:t>THREE-MONTH </a:t>
            </a:r>
            <a:r>
              <a:rPr lang="en-ZA" sz="2400" dirty="0" smtClean="0"/>
              <a:t>PERIOD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389"/>
            <a:ext cx="9144000" cy="53719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851920" y="1256161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</a:rPr>
              <a:t>LEVEL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19132" y="1256161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132" y="1487273"/>
            <a:ext cx="1657804" cy="133326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/>
              <a:t>1</a:t>
            </a:r>
            <a:r>
              <a:rPr lang="en-ZA" dirty="0" smtClean="0"/>
              <a:t> Jul to 17 Aug 2020</a:t>
            </a:r>
            <a:endParaRPr lang="en-ZA" dirty="0"/>
          </a:p>
        </p:txBody>
      </p:sp>
      <p:sp>
        <p:nvSpPr>
          <p:cNvPr id="21" name="TextBox 20"/>
          <p:cNvSpPr txBox="1"/>
          <p:nvPr/>
        </p:nvSpPr>
        <p:spPr>
          <a:xfrm>
            <a:off x="3509725" y="1476599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>
                <a:solidFill>
                  <a:schemeClr val="bg1"/>
                </a:solidFill>
              </a:rPr>
              <a:t>18 Aug to 20 Sep 2020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71045" y="1244077"/>
            <a:ext cx="936104" cy="144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1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3008" y="1487273"/>
            <a:ext cx="1620494" cy="144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/>
              <a:t>21 to Sep 2020</a:t>
            </a:r>
            <a:endParaRPr lang="en-ZA" dirty="0"/>
          </a:p>
        </p:txBody>
      </p:sp>
      <p:sp>
        <p:nvSpPr>
          <p:cNvPr id="24" name="Rounded Rectangle 23"/>
          <p:cNvSpPr/>
          <p:nvPr/>
        </p:nvSpPr>
        <p:spPr>
          <a:xfrm>
            <a:off x="1530996" y="3333039"/>
            <a:ext cx="936104" cy="144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4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51920" y="3333039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45288" y="3333039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>
                <a:solidFill>
                  <a:schemeClr val="bg1"/>
                </a:solidFill>
              </a:rPr>
              <a:t>LEVEL</a:t>
            </a:r>
            <a:r>
              <a:rPr lang="en-ZA" sz="1200" b="1" dirty="0" smtClean="0">
                <a:solidFill>
                  <a:schemeClr val="bg1"/>
                </a:solidFill>
              </a:rPr>
              <a:t>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6696" y="3564151"/>
            <a:ext cx="1728192" cy="144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28 Jun to 25 Jul 2021</a:t>
            </a:r>
            <a:endParaRPr lang="en-ZA" dirty="0"/>
          </a:p>
        </p:txBody>
      </p:sp>
      <p:sp>
        <p:nvSpPr>
          <p:cNvPr id="28" name="TextBox 27"/>
          <p:cNvSpPr txBox="1"/>
          <p:nvPr/>
        </p:nvSpPr>
        <p:spPr>
          <a:xfrm>
            <a:off x="3546398" y="3564151"/>
            <a:ext cx="1620494" cy="144000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26 Jul to 12 Sep 2021</a:t>
            </a:r>
            <a:endParaRPr lang="en-ZA" dirty="0"/>
          </a:p>
        </p:txBody>
      </p:sp>
      <p:sp>
        <p:nvSpPr>
          <p:cNvPr id="30" name="TextBox 29"/>
          <p:cNvSpPr txBox="1"/>
          <p:nvPr/>
        </p:nvSpPr>
        <p:spPr>
          <a:xfrm>
            <a:off x="6012160" y="3592352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From 13 Sep 2021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60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983095" cy="274041"/>
          </a:xfrm>
        </p:spPr>
        <p:txBody>
          <a:bodyPr>
            <a:normAutofit fontScale="90000"/>
          </a:bodyPr>
          <a:lstStyle/>
          <a:p>
            <a:r>
              <a:rPr lang="en-ZA" sz="2400" dirty="0"/>
              <a:t>ROBBERY AT RESIDENTIAL </a:t>
            </a:r>
            <a:r>
              <a:rPr lang="en-ZA" sz="2400" dirty="0" smtClean="0"/>
              <a:t>PREMISES </a:t>
            </a:r>
            <a:br>
              <a:rPr lang="en-ZA" sz="2400" dirty="0" smtClean="0"/>
            </a:br>
            <a:r>
              <a:rPr lang="en-ZA" sz="2400" dirty="0" smtClean="0"/>
              <a:t>TOP </a:t>
            </a:r>
            <a:r>
              <a:rPr lang="en-ZA" sz="2400" dirty="0"/>
              <a:t>30 </a:t>
            </a:r>
            <a:r>
              <a:rPr lang="en-ZA" sz="2400" dirty="0" smtClean="0"/>
              <a:t>STATION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9051"/>
          <a:stretch/>
        </p:blipFill>
        <p:spPr>
          <a:xfrm>
            <a:off x="0" y="1196752"/>
            <a:ext cx="9108504" cy="5400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037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ROBBERY </a:t>
            </a:r>
            <a:r>
              <a:rPr lang="en-ZA" sz="2400"/>
              <a:t>AT </a:t>
            </a:r>
            <a:r>
              <a:rPr lang="en-ZA" sz="2400" smtClean="0"/>
              <a:t>NON-RESIDENTIAL </a:t>
            </a:r>
            <a:r>
              <a:rPr lang="en-ZA" sz="2400" dirty="0" smtClean="0"/>
              <a:t>PREMISES </a:t>
            </a:r>
            <a:r>
              <a:rPr lang="en-ZA" sz="2400" dirty="0"/>
              <a:t>TREND </a:t>
            </a:r>
            <a:r>
              <a:rPr lang="en-ZA" sz="2400"/>
              <a:t>OVER </a:t>
            </a:r>
            <a:r>
              <a:rPr lang="en-ZA" sz="2400" smtClean="0"/>
              <a:t>THREE-MONTH </a:t>
            </a:r>
            <a:r>
              <a:rPr lang="en-ZA" sz="2400" dirty="0" smtClean="0"/>
              <a:t>PERIOD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388"/>
            <a:ext cx="9144000" cy="53719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851920" y="1256161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</a:rPr>
              <a:t>LEVEL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19132" y="1256161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132" y="1487273"/>
            <a:ext cx="1657804" cy="133326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/>
              <a:t>1</a:t>
            </a:r>
            <a:r>
              <a:rPr lang="en-ZA" dirty="0" smtClean="0"/>
              <a:t> Jul to 17 Aug 2020</a:t>
            </a:r>
            <a:endParaRPr lang="en-ZA" dirty="0"/>
          </a:p>
        </p:txBody>
      </p:sp>
      <p:sp>
        <p:nvSpPr>
          <p:cNvPr id="21" name="TextBox 20"/>
          <p:cNvSpPr txBox="1"/>
          <p:nvPr/>
        </p:nvSpPr>
        <p:spPr>
          <a:xfrm>
            <a:off x="3509725" y="1476599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>
                <a:solidFill>
                  <a:schemeClr val="bg1"/>
                </a:solidFill>
              </a:rPr>
              <a:t>18 Aug to 20 Sep 2020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71045" y="1244077"/>
            <a:ext cx="936104" cy="144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1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3008" y="1487273"/>
            <a:ext cx="1620494" cy="144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/>
              <a:t>21 to Sep 2020</a:t>
            </a:r>
            <a:endParaRPr lang="en-ZA" dirty="0"/>
          </a:p>
        </p:txBody>
      </p:sp>
      <p:sp>
        <p:nvSpPr>
          <p:cNvPr id="24" name="Rounded Rectangle 23"/>
          <p:cNvSpPr/>
          <p:nvPr/>
        </p:nvSpPr>
        <p:spPr>
          <a:xfrm>
            <a:off x="1530996" y="3333039"/>
            <a:ext cx="936104" cy="144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4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51920" y="3333039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45288" y="3333039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>
                <a:solidFill>
                  <a:schemeClr val="bg1"/>
                </a:solidFill>
              </a:rPr>
              <a:t>LEVEL</a:t>
            </a:r>
            <a:r>
              <a:rPr lang="en-ZA" sz="1200" b="1" dirty="0" smtClean="0">
                <a:solidFill>
                  <a:schemeClr val="bg1"/>
                </a:solidFill>
              </a:rPr>
              <a:t>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6696" y="3564151"/>
            <a:ext cx="1728192" cy="144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28 Jun to 25 Jul 2021</a:t>
            </a:r>
            <a:endParaRPr lang="en-ZA" dirty="0"/>
          </a:p>
        </p:txBody>
      </p:sp>
      <p:sp>
        <p:nvSpPr>
          <p:cNvPr id="28" name="TextBox 27"/>
          <p:cNvSpPr txBox="1"/>
          <p:nvPr/>
        </p:nvSpPr>
        <p:spPr>
          <a:xfrm>
            <a:off x="3546398" y="3564151"/>
            <a:ext cx="1620494" cy="144000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26 Jul to 12 Sep 2021</a:t>
            </a:r>
            <a:endParaRPr lang="en-ZA" dirty="0"/>
          </a:p>
        </p:txBody>
      </p:sp>
      <p:sp>
        <p:nvSpPr>
          <p:cNvPr id="41" name="TextBox 40"/>
          <p:cNvSpPr txBox="1"/>
          <p:nvPr/>
        </p:nvSpPr>
        <p:spPr>
          <a:xfrm>
            <a:off x="6012160" y="3592352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From 13 Sep 2021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546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767071" cy="950751"/>
          </a:xfrm>
        </p:spPr>
        <p:txBody>
          <a:bodyPr>
            <a:normAutofit/>
          </a:bodyPr>
          <a:lstStyle/>
          <a:p>
            <a:r>
              <a:rPr lang="en-ZA" sz="2400" dirty="0"/>
              <a:t>ROBBERY AT NON-RESIDENTIAL </a:t>
            </a:r>
            <a:r>
              <a:rPr lang="en-ZA" sz="2400" dirty="0" smtClean="0"/>
              <a:t>PREMISES </a:t>
            </a:r>
            <a:br>
              <a:rPr lang="en-ZA" sz="2400" dirty="0" smtClean="0"/>
            </a:br>
            <a:r>
              <a:rPr lang="en-ZA" sz="2400" dirty="0" smtClean="0"/>
              <a:t>TOP </a:t>
            </a:r>
            <a:r>
              <a:rPr lang="en-ZA" sz="2400" dirty="0"/>
              <a:t>30 </a:t>
            </a:r>
            <a:r>
              <a:rPr lang="en-ZA" sz="2400" dirty="0" smtClean="0"/>
              <a:t>STATIONS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9051"/>
          <a:stretch/>
        </p:blipFill>
        <p:spPr>
          <a:xfrm>
            <a:off x="0" y="1225388"/>
            <a:ext cx="9144000" cy="53719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22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72808" cy="950751"/>
          </a:xfrm>
        </p:spPr>
        <p:txBody>
          <a:bodyPr>
            <a:normAutofit/>
          </a:bodyPr>
          <a:lstStyle/>
          <a:p>
            <a:r>
              <a:rPr lang="en-ZA" sz="2400" dirty="0"/>
              <a:t>ROBBERY OF CASH IN </a:t>
            </a:r>
            <a:r>
              <a:rPr lang="en-ZA" sz="2400" dirty="0" smtClean="0"/>
              <a:t>TRANSIT </a:t>
            </a:r>
            <a:r>
              <a:rPr lang="en-ZA" sz="2400" dirty="0"/>
              <a:t/>
            </a:r>
            <a:br>
              <a:rPr lang="en-ZA" sz="2400" dirty="0"/>
            </a:br>
            <a:r>
              <a:rPr lang="en-ZA" sz="2400" dirty="0"/>
              <a:t>TREND </a:t>
            </a:r>
            <a:r>
              <a:rPr lang="en-ZA" sz="2400"/>
              <a:t>OVER </a:t>
            </a:r>
            <a:r>
              <a:rPr lang="en-ZA" sz="2400" smtClean="0"/>
              <a:t>THREE-MONTH </a:t>
            </a:r>
            <a:r>
              <a:rPr lang="en-ZA" sz="2400" dirty="0" smtClean="0"/>
              <a:t>PERIOD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388"/>
            <a:ext cx="9144000" cy="5371964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3851920" y="1256161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</a:rPr>
              <a:t>LEVEL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619132" y="1256161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9132" y="1487273"/>
            <a:ext cx="1657804" cy="133326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/>
              <a:t>1</a:t>
            </a:r>
            <a:r>
              <a:rPr lang="en-ZA" dirty="0" smtClean="0"/>
              <a:t> Jul to 17 Aug 2020</a:t>
            </a:r>
            <a:endParaRPr lang="en-ZA" dirty="0"/>
          </a:p>
        </p:txBody>
      </p:sp>
      <p:sp>
        <p:nvSpPr>
          <p:cNvPr id="32" name="TextBox 31"/>
          <p:cNvSpPr txBox="1"/>
          <p:nvPr/>
        </p:nvSpPr>
        <p:spPr>
          <a:xfrm>
            <a:off x="3509725" y="1476599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>
                <a:solidFill>
                  <a:schemeClr val="bg1"/>
                </a:solidFill>
              </a:rPr>
              <a:t>18 Aug to 20 Sep 2020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671045" y="1244077"/>
            <a:ext cx="936104" cy="144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1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63008" y="1487273"/>
            <a:ext cx="1620494" cy="144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/>
              <a:t>21 to Sep 2020</a:t>
            </a:r>
            <a:endParaRPr lang="en-ZA" dirty="0"/>
          </a:p>
        </p:txBody>
      </p:sp>
      <p:sp>
        <p:nvSpPr>
          <p:cNvPr id="35" name="Rounded Rectangle 34"/>
          <p:cNvSpPr/>
          <p:nvPr/>
        </p:nvSpPr>
        <p:spPr>
          <a:xfrm>
            <a:off x="1530996" y="3333039"/>
            <a:ext cx="936104" cy="144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4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51920" y="3333039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445288" y="3333039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>
                <a:solidFill>
                  <a:schemeClr val="bg1"/>
                </a:solidFill>
              </a:rPr>
              <a:t>LEVEL</a:t>
            </a:r>
            <a:r>
              <a:rPr lang="en-ZA" sz="1200" b="1" dirty="0" smtClean="0">
                <a:solidFill>
                  <a:schemeClr val="bg1"/>
                </a:solidFill>
              </a:rPr>
              <a:t>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16696" y="3564151"/>
            <a:ext cx="1728192" cy="144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28 Jun to 25 Jul 2021</a:t>
            </a:r>
            <a:endParaRPr lang="en-ZA" dirty="0"/>
          </a:p>
        </p:txBody>
      </p:sp>
      <p:sp>
        <p:nvSpPr>
          <p:cNvPr id="39" name="TextBox 38"/>
          <p:cNvSpPr txBox="1"/>
          <p:nvPr/>
        </p:nvSpPr>
        <p:spPr>
          <a:xfrm>
            <a:off x="3546398" y="3564151"/>
            <a:ext cx="1620494" cy="144000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26 Jul to 12 Sep 2021</a:t>
            </a:r>
            <a:endParaRPr lang="en-ZA" dirty="0"/>
          </a:p>
        </p:txBody>
      </p:sp>
      <p:sp>
        <p:nvSpPr>
          <p:cNvPr id="40" name="TextBox 39"/>
          <p:cNvSpPr txBox="1"/>
          <p:nvPr/>
        </p:nvSpPr>
        <p:spPr>
          <a:xfrm>
            <a:off x="6012160" y="3592352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From 13 Sep 2021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13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KIDNAPPING</a:t>
            </a:r>
            <a:br>
              <a:rPr lang="en-ZA" sz="2400" dirty="0" smtClean="0"/>
            </a:br>
            <a:r>
              <a:rPr lang="en-ZA" sz="2400" dirty="0" smtClean="0"/>
              <a:t>TREND </a:t>
            </a:r>
            <a:r>
              <a:rPr lang="en-ZA" sz="2400" dirty="0"/>
              <a:t>OVER </a:t>
            </a:r>
            <a:r>
              <a:rPr lang="en-ZA" sz="2400" dirty="0" smtClean="0"/>
              <a:t>THREE-MONTH PERIOD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389"/>
            <a:ext cx="9144000" cy="522794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851920" y="1256161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</a:rPr>
              <a:t>LEVEL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19132" y="1256161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132" y="1487273"/>
            <a:ext cx="1657804" cy="133326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/>
              <a:t>1</a:t>
            </a:r>
            <a:r>
              <a:rPr lang="en-ZA" dirty="0" smtClean="0"/>
              <a:t> Jul to 17 Aug 2020</a:t>
            </a:r>
            <a:endParaRPr lang="en-ZA" dirty="0"/>
          </a:p>
        </p:txBody>
      </p:sp>
      <p:sp>
        <p:nvSpPr>
          <p:cNvPr id="21" name="TextBox 20"/>
          <p:cNvSpPr txBox="1"/>
          <p:nvPr/>
        </p:nvSpPr>
        <p:spPr>
          <a:xfrm>
            <a:off x="3509725" y="1476599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>
                <a:solidFill>
                  <a:schemeClr val="bg1"/>
                </a:solidFill>
              </a:rPr>
              <a:t>18 Aug to 20 Sep 2020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71045" y="1244077"/>
            <a:ext cx="936104" cy="144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1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3008" y="1487273"/>
            <a:ext cx="1620494" cy="144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/>
              <a:t>21 to Sep 2020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3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KIDNAPPING </a:t>
            </a:r>
            <a:br>
              <a:rPr lang="en-ZA" sz="2400" dirty="0" smtClean="0"/>
            </a:br>
            <a:r>
              <a:rPr lang="en-ZA" sz="2400" dirty="0" smtClean="0"/>
              <a:t>TOP </a:t>
            </a:r>
            <a:r>
              <a:rPr lang="en-ZA" sz="2400" dirty="0"/>
              <a:t>30 </a:t>
            </a:r>
            <a:r>
              <a:rPr lang="en-ZA" sz="2400" dirty="0" smtClean="0"/>
              <a:t>STATIONS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85347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0972"/>
          <a:stretch/>
        </p:blipFill>
        <p:spPr>
          <a:xfrm>
            <a:off x="0" y="1225388"/>
            <a:ext cx="9108504" cy="5371964"/>
          </a:xfrm>
          <a:prstGeom prst="rect">
            <a:avLst/>
          </a:prstGeom>
          <a:solidFill>
            <a:schemeClr val="bg1"/>
          </a:solidFill>
          <a:ln>
            <a:solidFill>
              <a:srgbClr val="102640"/>
            </a:solidFill>
          </a:ln>
        </p:spPr>
      </p:pic>
    </p:spTree>
    <p:extLst>
      <p:ext uri="{BB962C8B-B14F-4D97-AF65-F5344CB8AC3E}">
        <p14:creationId xmlns:p14="http://schemas.microsoft.com/office/powerpoint/2010/main" val="9580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696744" cy="950751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KIDNAPPING: CIRCUMSTANCES/CAUSATIVE FACTORS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976862"/>
              </p:ext>
            </p:extLst>
          </p:nvPr>
        </p:nvGraphicFramePr>
        <p:xfrm>
          <a:off x="-3" y="1340769"/>
          <a:ext cx="9036499" cy="5152105"/>
        </p:xfrm>
        <a:graphic>
          <a:graphicData uri="http://schemas.openxmlformats.org/drawingml/2006/table">
            <a:tbl>
              <a:tblPr firstRow="1" firstCol="1" bandRow="1"/>
              <a:tblGrid>
                <a:gridCol w="2993637">
                  <a:extLst>
                    <a:ext uri="{9D8B030D-6E8A-4147-A177-3AD203B41FA5}">
                      <a16:colId xmlns:a16="http://schemas.microsoft.com/office/drawing/2014/main" xmlns="" val="3751767330"/>
                    </a:ext>
                  </a:extLst>
                </a:gridCol>
                <a:gridCol w="822272">
                  <a:extLst>
                    <a:ext uri="{9D8B030D-6E8A-4147-A177-3AD203B41FA5}">
                      <a16:colId xmlns:a16="http://schemas.microsoft.com/office/drawing/2014/main" xmlns="" val="538602707"/>
                    </a:ext>
                  </a:extLst>
                </a:gridCol>
                <a:gridCol w="574003">
                  <a:extLst>
                    <a:ext uri="{9D8B030D-6E8A-4147-A177-3AD203B41FA5}">
                      <a16:colId xmlns:a16="http://schemas.microsoft.com/office/drawing/2014/main" xmlns="" val="3830553215"/>
                    </a:ext>
                  </a:extLst>
                </a:gridCol>
                <a:gridCol w="574003">
                  <a:extLst>
                    <a:ext uri="{9D8B030D-6E8A-4147-A177-3AD203B41FA5}">
                      <a16:colId xmlns:a16="http://schemas.microsoft.com/office/drawing/2014/main" xmlns="" val="1925733433"/>
                    </a:ext>
                  </a:extLst>
                </a:gridCol>
                <a:gridCol w="574003">
                  <a:extLst>
                    <a:ext uri="{9D8B030D-6E8A-4147-A177-3AD203B41FA5}">
                      <a16:colId xmlns:a16="http://schemas.microsoft.com/office/drawing/2014/main" xmlns="" val="610099111"/>
                    </a:ext>
                  </a:extLst>
                </a:gridCol>
                <a:gridCol w="574003">
                  <a:extLst>
                    <a:ext uri="{9D8B030D-6E8A-4147-A177-3AD203B41FA5}">
                      <a16:colId xmlns:a16="http://schemas.microsoft.com/office/drawing/2014/main" xmlns="" val="3183226431"/>
                    </a:ext>
                  </a:extLst>
                </a:gridCol>
                <a:gridCol w="574003">
                  <a:extLst>
                    <a:ext uri="{9D8B030D-6E8A-4147-A177-3AD203B41FA5}">
                      <a16:colId xmlns:a16="http://schemas.microsoft.com/office/drawing/2014/main" xmlns="" val="1672190130"/>
                    </a:ext>
                  </a:extLst>
                </a:gridCol>
                <a:gridCol w="574003">
                  <a:extLst>
                    <a:ext uri="{9D8B030D-6E8A-4147-A177-3AD203B41FA5}">
                      <a16:colId xmlns:a16="http://schemas.microsoft.com/office/drawing/2014/main" xmlns="" val="1098952091"/>
                    </a:ext>
                  </a:extLst>
                </a:gridCol>
                <a:gridCol w="574003">
                  <a:extLst>
                    <a:ext uri="{9D8B030D-6E8A-4147-A177-3AD203B41FA5}">
                      <a16:colId xmlns:a16="http://schemas.microsoft.com/office/drawing/2014/main" xmlns="" val="814433481"/>
                    </a:ext>
                  </a:extLst>
                </a:gridCol>
                <a:gridCol w="574003">
                  <a:extLst>
                    <a:ext uri="{9D8B030D-6E8A-4147-A177-3AD203B41FA5}">
                      <a16:colId xmlns:a16="http://schemas.microsoft.com/office/drawing/2014/main" xmlns="" val="815250074"/>
                    </a:ext>
                  </a:extLst>
                </a:gridCol>
                <a:gridCol w="628566">
                  <a:extLst>
                    <a:ext uri="{9D8B030D-6E8A-4147-A177-3AD203B41FA5}">
                      <a16:colId xmlns:a16="http://schemas.microsoft.com/office/drawing/2014/main" xmlns="" val="249511221"/>
                    </a:ext>
                  </a:extLst>
                </a:gridCol>
              </a:tblGrid>
              <a:tr h="31796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GP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KZN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LP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MP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NW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NC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WC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070282"/>
                  </a:ext>
                </a:extLst>
              </a:tr>
              <a:tr h="31796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Sample size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688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324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137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170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1 620</a:t>
                      </a: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6638212"/>
                  </a:ext>
                </a:extLst>
              </a:tr>
              <a:tr h="31796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Hijacking-related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462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0160004"/>
                  </a:ext>
                </a:extLst>
              </a:tr>
              <a:tr h="31796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Robbery-related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116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260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1161439"/>
                  </a:ext>
                </a:extLst>
              </a:tr>
              <a:tr h="31796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Rape-related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184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0776864"/>
                  </a:ext>
                </a:extLst>
              </a:tr>
              <a:tr h="31796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Retaliation/revenge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144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413436"/>
                  </a:ext>
                </a:extLst>
              </a:tr>
              <a:tr h="31796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Taxi-related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0 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2791460"/>
                  </a:ext>
                </a:extLst>
              </a:tr>
              <a:tr h="31796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Domestic-related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5564777"/>
                  </a:ext>
                </a:extLst>
              </a:tr>
              <a:tr h="31796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Ransom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0 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4287935"/>
                  </a:ext>
                </a:extLst>
              </a:tr>
              <a:tr h="63593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Children Removed From Guardian/Parent Without Permission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0 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0 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5995174"/>
                  </a:ext>
                </a:extLst>
              </a:tr>
              <a:tr h="31796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Intimidation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0 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8383273"/>
                  </a:ext>
                </a:extLst>
              </a:tr>
              <a:tr h="31796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Mob Justice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2925047"/>
                  </a:ext>
                </a:extLst>
              </a:tr>
              <a:tr h="3825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Extortion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0 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0 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0 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0904468"/>
                  </a:ext>
                </a:extLst>
              </a:tr>
              <a:tr h="31796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Sexual Assault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0 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0 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0832643"/>
                  </a:ext>
                </a:extLst>
              </a:tr>
              <a:tr h="31796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Human Trafficking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0 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0 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9" marR="522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91157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8329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E3E3E-AAEA-2C4F-AAAF-D5D0D3B13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3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130" y="310492"/>
            <a:ext cx="6839079" cy="950751"/>
          </a:xfrm>
        </p:spPr>
        <p:txBody>
          <a:bodyPr>
            <a:noAutofit/>
          </a:bodyPr>
          <a:lstStyle/>
          <a:p>
            <a:r>
              <a:rPr lang="en-ZA" sz="2400" dirty="0" smtClean="0"/>
              <a:t>PROPERTY-RELATED CRIME</a:t>
            </a:r>
            <a:br>
              <a:rPr lang="en-ZA" sz="2400" dirty="0" smtClean="0"/>
            </a:br>
            <a:r>
              <a:rPr lang="en-ZA" sz="2400" dirty="0" smtClean="0"/>
              <a:t>TREND </a:t>
            </a:r>
            <a:r>
              <a:rPr lang="en-ZA" sz="2400" dirty="0"/>
              <a:t>OVER </a:t>
            </a:r>
            <a:r>
              <a:rPr lang="en-ZA" sz="2400" dirty="0" smtClean="0"/>
              <a:t>THREE-MONTH PERIOD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6703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3"/>
            <a:ext cx="9150303" cy="54006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3851920" y="1204355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</a:rPr>
              <a:t>LEVEL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19132" y="1204355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19132" y="1435467"/>
            <a:ext cx="1657804" cy="133326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/>
              <a:t>1</a:t>
            </a:r>
            <a:r>
              <a:rPr lang="en-ZA" dirty="0" smtClean="0"/>
              <a:t> Jul to 17 Aug 2020</a:t>
            </a:r>
            <a:endParaRPr lang="en-ZA" dirty="0"/>
          </a:p>
        </p:txBody>
      </p:sp>
      <p:sp>
        <p:nvSpPr>
          <p:cNvPr id="33" name="TextBox 32"/>
          <p:cNvSpPr txBox="1"/>
          <p:nvPr/>
        </p:nvSpPr>
        <p:spPr>
          <a:xfrm>
            <a:off x="3509725" y="1424793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>
                <a:solidFill>
                  <a:schemeClr val="bg1"/>
                </a:solidFill>
              </a:rPr>
              <a:t>18 Aug to 20 Sep 2020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671045" y="1192271"/>
            <a:ext cx="936104" cy="144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1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63008" y="1435467"/>
            <a:ext cx="1620494" cy="144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/>
              <a:t>21 to Sep 2020</a:t>
            </a:r>
            <a:endParaRPr lang="en-ZA" dirty="0"/>
          </a:p>
        </p:txBody>
      </p:sp>
      <p:sp>
        <p:nvSpPr>
          <p:cNvPr id="36" name="Rounded Rectangle 35"/>
          <p:cNvSpPr/>
          <p:nvPr/>
        </p:nvSpPr>
        <p:spPr>
          <a:xfrm>
            <a:off x="1530996" y="3333039"/>
            <a:ext cx="936104" cy="144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4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851920" y="3333039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445288" y="3333039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>
                <a:solidFill>
                  <a:schemeClr val="bg1"/>
                </a:solidFill>
              </a:rPr>
              <a:t>LEVEL</a:t>
            </a:r>
            <a:r>
              <a:rPr lang="en-ZA" sz="1200" b="1" dirty="0" smtClean="0">
                <a:solidFill>
                  <a:schemeClr val="bg1"/>
                </a:solidFill>
              </a:rPr>
              <a:t>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6696" y="3564151"/>
            <a:ext cx="1728192" cy="144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28 Jun to 25 Jul 2021</a:t>
            </a:r>
            <a:endParaRPr lang="en-ZA" dirty="0"/>
          </a:p>
        </p:txBody>
      </p:sp>
      <p:sp>
        <p:nvSpPr>
          <p:cNvPr id="40" name="TextBox 39"/>
          <p:cNvSpPr txBox="1"/>
          <p:nvPr/>
        </p:nvSpPr>
        <p:spPr>
          <a:xfrm>
            <a:off x="3546398" y="3564151"/>
            <a:ext cx="1620494" cy="144000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26 Jul to 12 Sep 2021</a:t>
            </a:r>
            <a:endParaRPr lang="en-ZA" dirty="0"/>
          </a:p>
        </p:txBody>
      </p:sp>
      <p:sp>
        <p:nvSpPr>
          <p:cNvPr id="41" name="TextBox 40"/>
          <p:cNvSpPr txBox="1"/>
          <p:nvPr/>
        </p:nvSpPr>
        <p:spPr>
          <a:xfrm>
            <a:off x="6012160" y="3592352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From 13 Sep 2021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007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33" y="332656"/>
            <a:ext cx="6695063" cy="648072"/>
          </a:xfrm>
        </p:spPr>
        <p:txBody>
          <a:bodyPr>
            <a:normAutofit fontScale="90000"/>
          </a:bodyPr>
          <a:lstStyle/>
          <a:p>
            <a:r>
              <a:rPr lang="en-ZA" sz="2400" dirty="0" smtClean="0"/>
              <a:t>PROPERTY RELATED CRIME </a:t>
            </a:r>
            <a:br>
              <a:rPr lang="en-ZA" sz="2400" dirty="0" smtClean="0"/>
            </a:br>
            <a:r>
              <a:rPr lang="en-ZA" sz="2400" dirty="0" smtClean="0"/>
              <a:t>TOP </a:t>
            </a:r>
            <a:r>
              <a:rPr lang="en-ZA" sz="2400" dirty="0"/>
              <a:t>30 </a:t>
            </a:r>
            <a:r>
              <a:rPr lang="en-ZA" sz="2400" dirty="0" smtClean="0"/>
              <a:t>STATIONS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92663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4726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201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SELECTED CONTACT CRIMES</a:t>
            </a:r>
            <a:br>
              <a:rPr lang="en-ZA" dirty="0" smtClean="0"/>
            </a:br>
            <a:r>
              <a:rPr lang="en-ZA" dirty="0" smtClean="0"/>
              <a:t>PER RATIO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4368" y="6468462"/>
            <a:ext cx="1200150" cy="205383"/>
          </a:xfrm>
        </p:spPr>
        <p:txBody>
          <a:bodyPr/>
          <a:lstStyle/>
          <a:p>
            <a:fld id="{8BCE3E3E-AAEA-2C4F-AAAF-D5D0D3B13C3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3" y="6309321"/>
            <a:ext cx="7920880" cy="52366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12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PER CAPITA (*RATIO PER 100 000 OF THE </a:t>
            </a:r>
            <a:r>
              <a:rPr lang="en-ZA" sz="12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POPULATION). MID-YEAR POPULATION ESTIMATES, 2017 SERIES </a:t>
            </a:r>
            <a:endParaRPr lang="en-ZA" sz="12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144747"/>
              </p:ext>
            </p:extLst>
          </p:nvPr>
        </p:nvGraphicFramePr>
        <p:xfrm>
          <a:off x="12438" y="1484784"/>
          <a:ext cx="8881673" cy="2981472"/>
        </p:xfrm>
        <a:graphic>
          <a:graphicData uri="http://schemas.openxmlformats.org/drawingml/2006/table">
            <a:tbl>
              <a:tblPr/>
              <a:tblGrid>
                <a:gridCol w="3697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644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Crime Category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to September 2019_20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4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to September 2020_21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4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to September 2021_22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93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Murder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93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93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Attempted Murder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374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Assault with intent to inflict grievous bodily harm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93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assault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93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robbery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2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STOCK </a:t>
            </a:r>
            <a:r>
              <a:rPr lang="en-ZA" sz="2400" dirty="0" smtClean="0"/>
              <a:t>THEFT </a:t>
            </a:r>
            <a:br>
              <a:rPr lang="en-ZA" sz="2400" dirty="0" smtClean="0"/>
            </a:br>
            <a:r>
              <a:rPr lang="en-ZA" sz="2400" dirty="0" smtClean="0"/>
              <a:t>TRENDS </a:t>
            </a:r>
            <a:r>
              <a:rPr lang="en-ZA" sz="2400"/>
              <a:t>OVER </a:t>
            </a:r>
            <a:r>
              <a:rPr lang="en-ZA" sz="2400" smtClean="0"/>
              <a:t>THREE-MONTH </a:t>
            </a:r>
            <a:r>
              <a:rPr lang="en-ZA" sz="2400" dirty="0" smtClean="0"/>
              <a:t>PERIOD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389"/>
            <a:ext cx="9144000" cy="5267486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851920" y="1204355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</a:rPr>
              <a:t>LEVEL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19132" y="1204355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9132" y="1435467"/>
            <a:ext cx="1657804" cy="133326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/>
              <a:t>1</a:t>
            </a:r>
            <a:r>
              <a:rPr lang="en-ZA" dirty="0" smtClean="0"/>
              <a:t> Jul to 17 Aug 2020</a:t>
            </a:r>
            <a:endParaRPr lang="en-ZA" dirty="0"/>
          </a:p>
        </p:txBody>
      </p:sp>
      <p:sp>
        <p:nvSpPr>
          <p:cNvPr id="27" name="TextBox 26"/>
          <p:cNvSpPr txBox="1"/>
          <p:nvPr/>
        </p:nvSpPr>
        <p:spPr>
          <a:xfrm>
            <a:off x="3509725" y="1424793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>
                <a:solidFill>
                  <a:schemeClr val="bg1"/>
                </a:solidFill>
              </a:rPr>
              <a:t>18 Aug to 20 Sep 2020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310538" y="1245177"/>
            <a:ext cx="936104" cy="144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1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68343" y="1446833"/>
            <a:ext cx="1620494" cy="144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/>
              <a:t>21 to Sep 2020</a:t>
            </a:r>
            <a:endParaRPr lang="en-ZA" dirty="0"/>
          </a:p>
        </p:txBody>
      </p:sp>
      <p:sp>
        <p:nvSpPr>
          <p:cNvPr id="30" name="Rounded Rectangle 29"/>
          <p:cNvSpPr/>
          <p:nvPr/>
        </p:nvSpPr>
        <p:spPr>
          <a:xfrm>
            <a:off x="1530996" y="3333039"/>
            <a:ext cx="936104" cy="144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4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51920" y="3333039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445288" y="3333039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>
                <a:solidFill>
                  <a:schemeClr val="bg1"/>
                </a:solidFill>
              </a:rPr>
              <a:t>LEVEL</a:t>
            </a:r>
            <a:r>
              <a:rPr lang="en-ZA" sz="1200" b="1" dirty="0" smtClean="0">
                <a:solidFill>
                  <a:schemeClr val="bg1"/>
                </a:solidFill>
              </a:rPr>
              <a:t>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16696" y="3564151"/>
            <a:ext cx="1728192" cy="144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28 Jun to 25 Jul 2021</a:t>
            </a:r>
            <a:endParaRPr lang="en-ZA" dirty="0"/>
          </a:p>
        </p:txBody>
      </p:sp>
      <p:sp>
        <p:nvSpPr>
          <p:cNvPr id="34" name="TextBox 33"/>
          <p:cNvSpPr txBox="1"/>
          <p:nvPr/>
        </p:nvSpPr>
        <p:spPr>
          <a:xfrm>
            <a:off x="3546398" y="3564151"/>
            <a:ext cx="1620494" cy="144000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26 Jul to 12 Sep 2021</a:t>
            </a:r>
            <a:endParaRPr lang="en-ZA" dirty="0"/>
          </a:p>
        </p:txBody>
      </p:sp>
      <p:sp>
        <p:nvSpPr>
          <p:cNvPr id="35" name="TextBox 34"/>
          <p:cNvSpPr txBox="1"/>
          <p:nvPr/>
        </p:nvSpPr>
        <p:spPr>
          <a:xfrm>
            <a:off x="6012160" y="3592352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From 13 Sep 2021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717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263015" cy="950751"/>
          </a:xfrm>
        </p:spPr>
        <p:txBody>
          <a:bodyPr>
            <a:normAutofit/>
          </a:bodyPr>
          <a:lstStyle/>
          <a:p>
            <a:r>
              <a:rPr lang="en-ZA" sz="2400" dirty="0"/>
              <a:t>STOCK </a:t>
            </a:r>
            <a:r>
              <a:rPr lang="en-ZA" sz="2400" dirty="0" smtClean="0"/>
              <a:t>THEFT </a:t>
            </a:r>
            <a:br>
              <a:rPr lang="en-ZA" sz="2400" dirty="0" smtClean="0"/>
            </a:br>
            <a:r>
              <a:rPr lang="en-ZA" sz="2400" dirty="0" smtClean="0"/>
              <a:t>TOP </a:t>
            </a:r>
            <a:r>
              <a:rPr lang="en-ZA" sz="2400" dirty="0"/>
              <a:t>30 </a:t>
            </a:r>
            <a:r>
              <a:rPr lang="en-ZA" sz="2400" dirty="0" smtClean="0"/>
              <a:t>STATIONS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7895" y="650281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1016"/>
          <a:stretch/>
        </p:blipFill>
        <p:spPr>
          <a:xfrm>
            <a:off x="0" y="1225388"/>
            <a:ext cx="9118121" cy="5371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11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ZA" sz="6000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404664"/>
            <a:ext cx="525658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>
                <a:solidFill>
                  <a:schemeClr val="tx1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5892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REPUBLIC OF SOUTH AFRICA</a:t>
            </a:r>
            <a:br>
              <a:rPr lang="en-ZA" dirty="0" smtClean="0"/>
            </a:br>
            <a:r>
              <a:rPr lang="en-ZA" dirty="0" smtClean="0"/>
              <a:t>CRIME SITUATION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5073" y="6522892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325243"/>
              </p:ext>
            </p:extLst>
          </p:nvPr>
        </p:nvGraphicFramePr>
        <p:xfrm>
          <a:off x="6445" y="1243107"/>
          <a:ext cx="9112228" cy="5279785"/>
        </p:xfrm>
        <a:graphic>
          <a:graphicData uri="http://schemas.openxmlformats.org/drawingml/2006/table">
            <a:tbl>
              <a:tblPr/>
              <a:tblGrid>
                <a:gridCol w="27017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22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65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41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27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84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84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98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284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7689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1571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0702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510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Crime Category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to September 2019_20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45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to September 2020_21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45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2019_20 vs 2020_21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4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 to September 2020_21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 to September 2021_22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2020_21 vs 2021_22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2019_20 vs 2021_22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05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 Diff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4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45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Count Diff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 Diff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5942" marR="5942" marT="5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333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Contact-related Crimes 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Arson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1 057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-6,7%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1 284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Malicious damage to property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26 985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26 005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-980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-3,6%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26 005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27 704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1 699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6073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Contact-related Crimess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28 042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26 991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-1 051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-3,7%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26 991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28 988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1 997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788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Property-related Crimes 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Burglary at non-residential premises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16 892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15 881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-1 011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-6,0%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15 881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18 776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2 895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1 884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Burglary at residential premises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49 930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39 304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-10 626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-21,3%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39 304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35 949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-3 355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-8,5%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-13 981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-28,0%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Theft of motor vehicle and motorcycle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12 253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10 146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-2 107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-17,2%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10 146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8 721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-1 425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-14,0%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-3 532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-28,8%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Theft out of motor vehicle and motorcycle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30 586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22 846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-7 740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-25,3%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22 846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19 467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-3 379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-14,8%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-11 119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-36,4%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Stock-theft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7 878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7 339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-539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-6,8%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7 339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6 663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-676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-9,2%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-1 215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-15,4%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6073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Property-related Crimess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117 539 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95 516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-22 023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-18,7%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95 516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89 576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-5 940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-6,2%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-27 963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-23,8%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2074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Serious Crimes 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theft not mentioned elsewhere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71 362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58 154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-13 208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-18,5%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58 154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59 671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1 517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-11 691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-16,4%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crime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21 518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21 987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21 987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24 613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2 626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3 095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Shoplifting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15 192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13 808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-1 384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-9,1%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13 808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10 526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-3 282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-23,8%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-4 666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-30,7%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Other Serious Crimes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108 072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93 949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-14 123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-13,1%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93 949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94 810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-13 262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-12,3%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17 Community Reported Serious Crimes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407 303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352 277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-55 026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-13,5%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352 277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350 519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-1 758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-56 784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-13,9%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095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Crime Detected As A Result Of Police Action </a:t>
                      </a:r>
                    </a:p>
                  </a:txBody>
                  <a:tcPr marL="5942" marR="5942" marT="59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Illegal possession of firearms and ammunition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4 485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3 631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-854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-19,0%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3 631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3 355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-276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-7,6%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-1 130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-25,2%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Drug-related crime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45 682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29 094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-16 588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-36,3%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29 094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30 224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1 130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-15 458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-33,8%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Driving under the influence of alcohol or drugs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26 079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7 828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-18 251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-70,0%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7 828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7 649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-179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-2,3%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-18 430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-70,7%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64480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Sexual offences detected as a result of police action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2 533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1 568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-965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-38,1%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1 568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1 522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-2,9%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-1 011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-39,9%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86073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Crime Detected As A Result of Police Action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78 779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42 121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-36 658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-46,5%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42 121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42 750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-36 029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-45,7%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9395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ZA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2" marR="5942" marT="5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2" marR="5942" marT="594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2" marR="5942" marT="5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3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95063" cy="950751"/>
          </a:xfrm>
        </p:spPr>
        <p:txBody>
          <a:bodyPr>
            <a:noAutofit/>
          </a:bodyPr>
          <a:lstStyle/>
          <a:p>
            <a:r>
              <a:rPr lang="en-ZA" sz="2200" dirty="0">
                <a:latin typeface="Arial" panose="020B0604020202020204" pitchFamily="34" charset="0"/>
              </a:rPr>
              <a:t>17 COMMUNITY-REPORTED SERIOUS CRIMES </a:t>
            </a:r>
            <a:br>
              <a:rPr lang="en-ZA" sz="2200" dirty="0">
                <a:latin typeface="Arial" panose="020B0604020202020204" pitchFamily="34" charset="0"/>
              </a:rPr>
            </a:br>
            <a:r>
              <a:rPr lang="en-ZA" sz="2200" dirty="0">
                <a:latin typeface="Arial" panose="020B0604020202020204" pitchFamily="34" charset="0"/>
              </a:rPr>
              <a:t>TREND OVER THREE-MONTH PERIOD</a:t>
            </a:r>
            <a:endParaRPr lang="en-Z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389"/>
            <a:ext cx="9144000" cy="522794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851920" y="1256161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</a:rPr>
              <a:t>LEVEL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19132" y="1256161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132" y="1487273"/>
            <a:ext cx="1657804" cy="133326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/>
              <a:t>1</a:t>
            </a:r>
            <a:r>
              <a:rPr lang="en-ZA" dirty="0" smtClean="0"/>
              <a:t> Jul to 17 Aug 2020</a:t>
            </a:r>
            <a:endParaRPr lang="en-ZA" dirty="0"/>
          </a:p>
        </p:txBody>
      </p:sp>
      <p:sp>
        <p:nvSpPr>
          <p:cNvPr id="20" name="TextBox 19"/>
          <p:cNvSpPr txBox="1"/>
          <p:nvPr/>
        </p:nvSpPr>
        <p:spPr>
          <a:xfrm>
            <a:off x="3509725" y="1476599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>
                <a:solidFill>
                  <a:schemeClr val="bg1"/>
                </a:solidFill>
              </a:rPr>
              <a:t>18 Aug to 20 Sep 2020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671045" y="1244077"/>
            <a:ext cx="936104" cy="144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1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3008" y="1487273"/>
            <a:ext cx="1620494" cy="144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/>
              <a:t>21 to Sep 2020</a:t>
            </a:r>
            <a:endParaRPr lang="en-ZA" dirty="0"/>
          </a:p>
        </p:txBody>
      </p:sp>
      <p:sp>
        <p:nvSpPr>
          <p:cNvPr id="23" name="Rounded Rectangle 22"/>
          <p:cNvSpPr/>
          <p:nvPr/>
        </p:nvSpPr>
        <p:spPr>
          <a:xfrm>
            <a:off x="1530996" y="3333039"/>
            <a:ext cx="936104" cy="144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4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51920" y="3333039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445288" y="3333039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>
                <a:solidFill>
                  <a:schemeClr val="bg1"/>
                </a:solidFill>
              </a:rPr>
              <a:t>LEVEL</a:t>
            </a:r>
            <a:r>
              <a:rPr lang="en-ZA" sz="1200" b="1" dirty="0" smtClean="0">
                <a:solidFill>
                  <a:schemeClr val="bg1"/>
                </a:solidFill>
              </a:rPr>
              <a:t>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6696" y="3564151"/>
            <a:ext cx="1728192" cy="144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28 Jun to 25 Jul 2021</a:t>
            </a:r>
            <a:endParaRPr lang="en-ZA" dirty="0"/>
          </a:p>
        </p:txBody>
      </p:sp>
      <p:sp>
        <p:nvSpPr>
          <p:cNvPr id="27" name="TextBox 26"/>
          <p:cNvSpPr txBox="1"/>
          <p:nvPr/>
        </p:nvSpPr>
        <p:spPr>
          <a:xfrm>
            <a:off x="3546398" y="3564151"/>
            <a:ext cx="1620494" cy="144000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26 Jul to 12 Sep 2021</a:t>
            </a:r>
            <a:endParaRPr lang="en-ZA" dirty="0"/>
          </a:p>
        </p:txBody>
      </p:sp>
      <p:sp>
        <p:nvSpPr>
          <p:cNvPr id="28" name="TextBox 27"/>
          <p:cNvSpPr txBox="1"/>
          <p:nvPr/>
        </p:nvSpPr>
        <p:spPr>
          <a:xfrm>
            <a:off x="6012160" y="3592352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From 13 Sep 2021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78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4394"/>
            <a:ext cx="7020272" cy="950751"/>
          </a:xfrm>
        </p:spPr>
        <p:txBody>
          <a:bodyPr>
            <a:normAutofit/>
          </a:bodyPr>
          <a:lstStyle/>
          <a:p>
            <a:r>
              <a:rPr lang="en-ZA" sz="2200" smtClean="0">
                <a:latin typeface="Arial" panose="020B0604020202020204" pitchFamily="34" charset="0"/>
              </a:rPr>
              <a:t>17 COMMUNITY-REPORTED </a:t>
            </a:r>
            <a:r>
              <a:rPr lang="en-ZA" sz="2200" dirty="0" smtClean="0">
                <a:latin typeface="Arial" panose="020B0604020202020204" pitchFamily="34" charset="0"/>
              </a:rPr>
              <a:t>SERIOUS CRIMES </a:t>
            </a:r>
            <a:br>
              <a:rPr lang="en-ZA" sz="2200" dirty="0" smtClean="0">
                <a:latin typeface="Arial" panose="020B0604020202020204" pitchFamily="34" charset="0"/>
              </a:rPr>
            </a:br>
            <a:r>
              <a:rPr lang="en-ZA" sz="2200" dirty="0" smtClean="0">
                <a:latin typeface="Arial" panose="020B0604020202020204" pitchFamily="34" charset="0"/>
              </a:rPr>
              <a:t>TOP 30 STATIONS</a:t>
            </a:r>
            <a:r>
              <a:rPr lang="en-ZA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  </a:t>
            </a:r>
            <a:endParaRPr lang="en-ZA" sz="2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13880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5144"/>
            <a:ext cx="9144000" cy="53822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046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CONTACT CRIME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335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251519" y="1235034"/>
            <a:ext cx="8424937" cy="536231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1800" b="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Contact crime refers to </a:t>
            </a:r>
            <a:r>
              <a:rPr lang="en-ZA" sz="1800" b="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crimes </a:t>
            </a:r>
            <a:r>
              <a:rPr lang="en-ZA" sz="1800" b="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which the victims </a:t>
            </a:r>
            <a:r>
              <a:rPr lang="en-ZA" sz="1800" b="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are </a:t>
            </a:r>
            <a:r>
              <a:rPr lang="en-ZA" sz="1800" b="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targets of violence or </a:t>
            </a:r>
            <a:r>
              <a:rPr lang="en-ZA" sz="1800" b="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instances where the victims are in </a:t>
            </a:r>
            <a:r>
              <a:rPr lang="en-ZA" sz="1800" b="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ZA" sz="1800" b="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vicinity of property that criminals target and are subjected </a:t>
            </a:r>
            <a:r>
              <a:rPr lang="en-ZA" sz="1800" b="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ZA" sz="1800" b="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use of or threats of </a:t>
            </a:r>
            <a:r>
              <a:rPr lang="en-ZA" sz="1800" b="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violence </a:t>
            </a:r>
            <a:r>
              <a:rPr lang="en-ZA" sz="1800" b="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by perpetrators.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ZA" sz="1800" b="0" dirty="0" smtClean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1800" b="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Selected contact crimes:</a:t>
            </a:r>
            <a:endParaRPr lang="en-ZA" sz="1800" b="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36575" marR="0" lvl="0" indent="-3635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800" b="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Murder</a:t>
            </a:r>
          </a:p>
          <a:p>
            <a:pPr marL="536575" marR="0" lvl="0" indent="-3635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1800" b="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36575" indent="-363538">
              <a:buFont typeface="Arial" panose="020B0604020202020204" pitchFamily="34" charset="0"/>
              <a:buChar char="•"/>
              <a:defRPr/>
            </a:pPr>
            <a:r>
              <a:rPr lang="en-ZA" sz="1800" b="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Attempted murder</a:t>
            </a:r>
            <a:endParaRPr lang="en-ZA" sz="1800" b="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3037" marR="0" lvl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ZA" sz="1800" b="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36575" marR="0" lvl="0" indent="-3635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800" b="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Rape</a:t>
            </a:r>
            <a:endParaRPr lang="en-ZA" sz="1800" b="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36575" marR="0" lvl="0" indent="-3635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1800" b="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36575" marR="0" lvl="0" indent="-3635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800" b="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Robbery with aggravating circumstances</a:t>
            </a:r>
          </a:p>
          <a:p>
            <a:pPr marL="993775" lvl="1" indent="-363538" algn="l">
              <a:buFont typeface="Arial" panose="020B0604020202020204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Trio</a:t>
            </a:r>
          </a:p>
          <a:p>
            <a:pPr marL="993775" lvl="1" indent="-363538" algn="l">
              <a:buFont typeface="Arial" panose="020B0604020202020204" pitchFamily="34" charset="0"/>
              <a:buChar char="•"/>
              <a:defRPr/>
            </a:pP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Robbery of cash in transit</a:t>
            </a:r>
            <a:endParaRPr lang="en-ZA" sz="1600" b="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36575" marR="0" lvl="0" indent="-3635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180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173037" marR="0" lvl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3037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263015" cy="950751"/>
          </a:xfrm>
        </p:spPr>
        <p:txBody>
          <a:bodyPr>
            <a:noAutofit/>
          </a:bodyPr>
          <a:lstStyle/>
          <a:p>
            <a:r>
              <a:rPr lang="en-ZA" sz="2400" dirty="0"/>
              <a:t>CONTACT </a:t>
            </a:r>
            <a:r>
              <a:rPr lang="en-ZA" sz="2400" dirty="0" smtClean="0"/>
              <a:t>CRIME</a:t>
            </a:r>
            <a:br>
              <a:rPr lang="en-ZA" sz="2400" dirty="0" smtClean="0"/>
            </a:br>
            <a:r>
              <a:rPr lang="en-ZA" sz="2400" dirty="0" smtClean="0"/>
              <a:t>TREND </a:t>
            </a:r>
            <a:r>
              <a:rPr lang="en-ZA" sz="2400"/>
              <a:t>OVER </a:t>
            </a:r>
            <a:r>
              <a:rPr lang="en-ZA" sz="2400" smtClean="0"/>
              <a:t>THREE-MONTH </a:t>
            </a:r>
            <a:r>
              <a:rPr lang="en-ZA" sz="2400" dirty="0"/>
              <a:t>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6703" y="6492875"/>
            <a:ext cx="2133600" cy="365125"/>
          </a:xfrm>
        </p:spPr>
        <p:txBody>
          <a:bodyPr/>
          <a:lstStyle/>
          <a:p>
            <a:fld id="{8BCE3E3E-AAEA-2C4F-AAAF-D5D0D3B13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388"/>
            <a:ext cx="9150303" cy="53719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851920" y="1256161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</a:rPr>
              <a:t>LEVEL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19132" y="1256161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132" y="1487273"/>
            <a:ext cx="1657804" cy="133326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/>
              <a:t>1</a:t>
            </a:r>
            <a:r>
              <a:rPr lang="en-ZA" dirty="0" smtClean="0"/>
              <a:t> Jul to 17 Aug 2020</a:t>
            </a:r>
            <a:endParaRPr lang="en-ZA" dirty="0"/>
          </a:p>
        </p:txBody>
      </p:sp>
      <p:sp>
        <p:nvSpPr>
          <p:cNvPr id="21" name="TextBox 20"/>
          <p:cNvSpPr txBox="1"/>
          <p:nvPr/>
        </p:nvSpPr>
        <p:spPr>
          <a:xfrm>
            <a:off x="3509725" y="1476599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>
                <a:solidFill>
                  <a:schemeClr val="bg1"/>
                </a:solidFill>
              </a:rPr>
              <a:t>18 Aug to 20 Sep 2020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71045" y="1244077"/>
            <a:ext cx="936104" cy="144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1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3008" y="1487273"/>
            <a:ext cx="1620494" cy="144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ZA" dirty="0" smtClean="0"/>
              <a:t>21 to Sep 2020</a:t>
            </a:r>
            <a:endParaRPr lang="en-ZA" dirty="0"/>
          </a:p>
        </p:txBody>
      </p:sp>
      <p:sp>
        <p:nvSpPr>
          <p:cNvPr id="36" name="Rounded Rectangle 35"/>
          <p:cNvSpPr/>
          <p:nvPr/>
        </p:nvSpPr>
        <p:spPr>
          <a:xfrm>
            <a:off x="1530996" y="3502860"/>
            <a:ext cx="936104" cy="144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4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851920" y="3502860"/>
            <a:ext cx="936104" cy="144000"/>
          </a:xfrm>
          <a:prstGeom prst="round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prstClr val="white"/>
                </a:solidFill>
              </a:rPr>
              <a:t>LEVEL 3</a:t>
            </a:r>
            <a:endParaRPr lang="en-ZA" sz="1200" b="1" dirty="0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445288" y="3502860"/>
            <a:ext cx="936104" cy="14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>
                <a:solidFill>
                  <a:schemeClr val="bg1"/>
                </a:solidFill>
              </a:rPr>
              <a:t>LEVEL</a:t>
            </a:r>
            <a:r>
              <a:rPr lang="en-ZA" sz="1200" b="1" dirty="0" smtClean="0">
                <a:solidFill>
                  <a:schemeClr val="bg1"/>
                </a:solidFill>
              </a:rPr>
              <a:t> 2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6696" y="3733972"/>
            <a:ext cx="1728192" cy="144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28 Jun to 25 Jul 2021</a:t>
            </a:r>
            <a:endParaRPr lang="en-ZA" dirty="0"/>
          </a:p>
        </p:txBody>
      </p:sp>
      <p:sp>
        <p:nvSpPr>
          <p:cNvPr id="40" name="TextBox 39"/>
          <p:cNvSpPr txBox="1"/>
          <p:nvPr/>
        </p:nvSpPr>
        <p:spPr>
          <a:xfrm>
            <a:off x="3546398" y="3733972"/>
            <a:ext cx="1620494" cy="144000"/>
          </a:xfrm>
          <a:prstGeom prst="rect">
            <a:avLst/>
          </a:prstGeom>
          <a:solidFill>
            <a:srgbClr val="FF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26 Jul to 12 Sep 2021</a:t>
            </a:r>
            <a:endParaRPr lang="en-ZA" dirty="0"/>
          </a:p>
        </p:txBody>
      </p:sp>
      <p:sp>
        <p:nvSpPr>
          <p:cNvPr id="41" name="TextBox 40"/>
          <p:cNvSpPr txBox="1"/>
          <p:nvPr/>
        </p:nvSpPr>
        <p:spPr>
          <a:xfrm>
            <a:off x="6012160" y="3762173"/>
            <a:ext cx="1620494" cy="14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en-ZA" dirty="0" smtClean="0"/>
              <a:t>From 13 Sep 2021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26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41451</TotalTime>
  <Words>3466</Words>
  <Application>Microsoft Office PowerPoint</Application>
  <PresentationFormat>On-screen Show (4:3)</PresentationFormat>
  <Paragraphs>1724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Segoe UI</vt:lpstr>
      <vt:lpstr>Times New Roman</vt:lpstr>
      <vt:lpstr>Wingdings</vt:lpstr>
      <vt:lpstr>1_Office Theme</vt:lpstr>
      <vt:lpstr>POLICE RECORDED CRIME STATISTICS REPUBLIC OF SOUTH AFRICA</vt:lpstr>
      <vt:lpstr>TABLE OF CONTENTS </vt:lpstr>
      <vt:lpstr>REPUBLIC OF SOUTH AFRICA  CRIME SITUATION</vt:lpstr>
      <vt:lpstr>SELECTED CONTACT CRIMES PER RATIO</vt:lpstr>
      <vt:lpstr>REPUBLIC OF SOUTH AFRICA CRIME SITUATION</vt:lpstr>
      <vt:lpstr>17 COMMUNITY-REPORTED SERIOUS CRIMES  TREND OVER THREE-MONTH PERIOD</vt:lpstr>
      <vt:lpstr>17 COMMUNITY-REPORTED SERIOUS CRIMES  TOP 30 STATIONS        </vt:lpstr>
      <vt:lpstr>CONTACT CRIME</vt:lpstr>
      <vt:lpstr>CONTACT CRIME TREND OVER THREE-MONTH PERIOD</vt:lpstr>
      <vt:lpstr> CONTACT CRIME  TOP 30 STATIONS </vt:lpstr>
      <vt:lpstr>MURDER  TREND OVER THREE-MONTH PERIOD</vt:lpstr>
      <vt:lpstr>MURDER TOP 30 STATIONS</vt:lpstr>
      <vt:lpstr>SELECTED CAUSATIVE FACTORS MURDER, ATTEMPTED MURDER AND ASSAULT GBH  JUL TO SEPT 2021/2022</vt:lpstr>
      <vt:lpstr>SELECTED CONTACT CRIMES AGAINST WOMEN AND CHILDREN MURDER, ATTEMPTED MURDER AND ASSAULT GBH  JUL TO SEPT 2021/2022</vt:lpstr>
      <vt:lpstr>MURDER: MOTIVE/CAUSATIVE FACTORS  JUL TO SEPT 2021/2022</vt:lpstr>
      <vt:lpstr>PLACE OF OCCURRENCE   SOME CATEGORIES OF CONTACT CRIME  JUL TO SEPT 2021/2022</vt:lpstr>
      <vt:lpstr>MURDER OF MEMBERS OF THE POLICE ON/OFF DUTY MEMBERS TREND OVER THREE-MONTH PERIOD</vt:lpstr>
      <vt:lpstr>MURDERS OF FARMING COMMUNITY  TREND OVER THREE-MONTH PERIOD</vt:lpstr>
      <vt:lpstr>FARM DWELLERS/WORKERS ATTACKED BY FARMERS/FARM MANAGEMENT:  SELECTED CONTACT CRIMES</vt:lpstr>
      <vt:lpstr>CONTACT CRIME: LIQUOR AND DRUG-RELATED OFFENCES: JUL TO SEPT 2021/2022</vt:lpstr>
      <vt:lpstr>ATTEMPTED MURDER  TREND OVER THREE-MONTH PERIOD</vt:lpstr>
      <vt:lpstr>ATTEMPTED MURDER  TOP 30 STATIONS</vt:lpstr>
      <vt:lpstr>RAPE  TREND OVER THREE-MONTH PERIOD</vt:lpstr>
      <vt:lpstr> RAPE TOP 30 STATIONS </vt:lpstr>
      <vt:lpstr>RAPE  PLACE OF OCCURRENCE</vt:lpstr>
      <vt:lpstr>SELECTED DOMESTIC VIOLENCE-RELATED CRIMES JUL TO SEPT 2021_2022 BY PROVINCIAL BREAKDOWN AND SEX</vt:lpstr>
      <vt:lpstr>SOME SUB-CATEGORIES OF ROBBERY WITH AGGRAVATING CIRCUMSTANCES CRIMES</vt:lpstr>
      <vt:lpstr>CARJACKING  TREND OVER THREE-MONTH PERIOD</vt:lpstr>
      <vt:lpstr>CARJACKING  TOP 30 STATIONS</vt:lpstr>
      <vt:lpstr>ROBBERY AT RESIDENTIAL PREMISES  TREND OVER THREE-MONTH PERIOD</vt:lpstr>
      <vt:lpstr>ROBBERY AT RESIDENTIAL PREMISES  TOP 30 STATION</vt:lpstr>
      <vt:lpstr>ROBBERY AT NON-RESIDENTIAL PREMISES TREND OVER THREE-MONTH PERIOD</vt:lpstr>
      <vt:lpstr>ROBBERY AT NON-RESIDENTIAL PREMISES  TOP 30 STATIONS</vt:lpstr>
      <vt:lpstr>ROBBERY OF CASH IN TRANSIT  TREND OVER THREE-MONTH PERIOD</vt:lpstr>
      <vt:lpstr>KIDNAPPING TREND OVER THREE-MONTH PERIOD</vt:lpstr>
      <vt:lpstr>KIDNAPPING  TOP 30 STATIONS</vt:lpstr>
      <vt:lpstr>KIDNAPPING: CIRCUMSTANCES/CAUSATIVE FACTORS</vt:lpstr>
      <vt:lpstr>PROPERTY-RELATED CRIME TREND OVER THREE-MONTH PERIOD</vt:lpstr>
      <vt:lpstr>PROPERTY RELATED CRIME  TOP 30 STATIONS</vt:lpstr>
      <vt:lpstr>STOCK THEFT  TRENDS OVER THREE-MONTH PERIOD</vt:lpstr>
      <vt:lpstr>STOCK THEFT  TOP 30 STATIONS</vt:lpstr>
      <vt:lpstr>PowerPoint Presentation</vt:lpstr>
    </vt:vector>
  </TitlesOfParts>
  <Company>SAPS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05341230</dc:creator>
  <cp:lastModifiedBy>Crime Registrar:Comp Head:Sekhukhune N- Maj Gen</cp:lastModifiedBy>
  <cp:revision>2355</cp:revision>
  <cp:lastPrinted>2021-11-09T13:13:17Z</cp:lastPrinted>
  <dcterms:created xsi:type="dcterms:W3CDTF">2015-10-27T12:18:32Z</dcterms:created>
  <dcterms:modified xsi:type="dcterms:W3CDTF">2021-11-18T09:29:16Z</dcterms:modified>
</cp:coreProperties>
</file>