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Lst>
  <p:notesMasterIdLst>
    <p:notesMasterId r:id="rId111"/>
  </p:notesMasterIdLst>
  <p:handoutMasterIdLst>
    <p:handoutMasterId r:id="rId112"/>
  </p:handoutMasterIdLst>
  <p:sldIdLst>
    <p:sldId id="380" r:id="rId4"/>
    <p:sldId id="381" r:id="rId5"/>
    <p:sldId id="382" r:id="rId6"/>
    <p:sldId id="383" r:id="rId7"/>
    <p:sldId id="384" r:id="rId8"/>
    <p:sldId id="398" r:id="rId9"/>
    <p:sldId id="258" r:id="rId10"/>
    <p:sldId id="533" r:id="rId11"/>
    <p:sldId id="259" r:id="rId12"/>
    <p:sldId id="336" r:id="rId13"/>
    <p:sldId id="363" r:id="rId14"/>
    <p:sldId id="364" r:id="rId15"/>
    <p:sldId id="262" r:id="rId16"/>
    <p:sldId id="534" r:id="rId17"/>
    <p:sldId id="263" r:id="rId18"/>
    <p:sldId id="269" r:id="rId19"/>
    <p:sldId id="362" r:id="rId20"/>
    <p:sldId id="365" r:id="rId21"/>
    <p:sldId id="275" r:id="rId22"/>
    <p:sldId id="535" r:id="rId23"/>
    <p:sldId id="304" r:id="rId24"/>
    <p:sldId id="334" r:id="rId25"/>
    <p:sldId id="358" r:id="rId26"/>
    <p:sldId id="366" r:id="rId27"/>
    <p:sldId id="370" r:id="rId28"/>
    <p:sldId id="281" r:id="rId29"/>
    <p:sldId id="536" r:id="rId30"/>
    <p:sldId id="312" r:id="rId31"/>
    <p:sldId id="331" r:id="rId32"/>
    <p:sldId id="348" r:id="rId33"/>
    <p:sldId id="359" r:id="rId34"/>
    <p:sldId id="367" r:id="rId35"/>
    <p:sldId id="371" r:id="rId36"/>
    <p:sldId id="372" r:id="rId37"/>
    <p:sldId id="374" r:id="rId38"/>
    <p:sldId id="290" r:id="rId39"/>
    <p:sldId id="308" r:id="rId40"/>
    <p:sldId id="360" r:id="rId41"/>
    <p:sldId id="375" r:id="rId42"/>
    <p:sldId id="299" r:id="rId43"/>
    <p:sldId id="537" r:id="rId44"/>
    <p:sldId id="538" r:id="rId45"/>
    <p:sldId id="539" r:id="rId46"/>
    <p:sldId id="540" r:id="rId47"/>
    <p:sldId id="326" r:id="rId48"/>
    <p:sldId id="379" r:id="rId49"/>
    <p:sldId id="330" r:id="rId50"/>
    <p:sldId id="361" r:id="rId51"/>
    <p:sldId id="368" r:id="rId52"/>
    <p:sldId id="369" r:id="rId53"/>
    <p:sldId id="378" r:id="rId54"/>
    <p:sldId id="311" r:id="rId55"/>
    <p:sldId id="541" r:id="rId56"/>
    <p:sldId id="542" r:id="rId57"/>
    <p:sldId id="399" r:id="rId58"/>
    <p:sldId id="400" r:id="rId59"/>
    <p:sldId id="505" r:id="rId60"/>
    <p:sldId id="401" r:id="rId61"/>
    <p:sldId id="506" r:id="rId62"/>
    <p:sldId id="507" r:id="rId63"/>
    <p:sldId id="402" r:id="rId64"/>
    <p:sldId id="403" r:id="rId65"/>
    <p:sldId id="404" r:id="rId66"/>
    <p:sldId id="405" r:id="rId67"/>
    <p:sldId id="406" r:id="rId68"/>
    <p:sldId id="407" r:id="rId69"/>
    <p:sldId id="408" r:id="rId70"/>
    <p:sldId id="409" r:id="rId71"/>
    <p:sldId id="410" r:id="rId72"/>
    <p:sldId id="411" r:id="rId73"/>
    <p:sldId id="412" r:id="rId74"/>
    <p:sldId id="509" r:id="rId75"/>
    <p:sldId id="413" r:id="rId76"/>
    <p:sldId id="414" r:id="rId77"/>
    <p:sldId id="415" r:id="rId78"/>
    <p:sldId id="416" r:id="rId79"/>
    <p:sldId id="417" r:id="rId80"/>
    <p:sldId id="418" r:id="rId81"/>
    <p:sldId id="532" r:id="rId82"/>
    <p:sldId id="419" r:id="rId83"/>
    <p:sldId id="510" r:id="rId84"/>
    <p:sldId id="511" r:id="rId85"/>
    <p:sldId id="512" r:id="rId86"/>
    <p:sldId id="513" r:id="rId87"/>
    <p:sldId id="514" r:id="rId88"/>
    <p:sldId id="515" r:id="rId89"/>
    <p:sldId id="516" r:id="rId90"/>
    <p:sldId id="517" r:id="rId91"/>
    <p:sldId id="518" r:id="rId92"/>
    <p:sldId id="519" r:id="rId93"/>
    <p:sldId id="520" r:id="rId94"/>
    <p:sldId id="521" r:id="rId95"/>
    <p:sldId id="522" r:id="rId96"/>
    <p:sldId id="523" r:id="rId97"/>
    <p:sldId id="524" r:id="rId98"/>
    <p:sldId id="525" r:id="rId99"/>
    <p:sldId id="526" r:id="rId100"/>
    <p:sldId id="527" r:id="rId101"/>
    <p:sldId id="528" r:id="rId102"/>
    <p:sldId id="530" r:id="rId103"/>
    <p:sldId id="531" r:id="rId104"/>
    <p:sldId id="497" r:id="rId105"/>
    <p:sldId id="498" r:id="rId106"/>
    <p:sldId id="467" r:id="rId107"/>
    <p:sldId id="469" r:id="rId108"/>
    <p:sldId id="470" r:id="rId109"/>
    <p:sldId id="303" r:id="rId1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68" autoAdjust="0"/>
    <p:restoredTop sz="89375" autoAdjust="0"/>
  </p:normalViewPr>
  <p:slideViewPr>
    <p:cSldViewPr>
      <p:cViewPr varScale="1">
        <p:scale>
          <a:sx n="65" d="100"/>
          <a:sy n="65" d="100"/>
        </p:scale>
        <p:origin x="-44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7056"/>
    </p:cViewPr>
  </p:sorterViewPr>
  <p:notesViewPr>
    <p:cSldViewPr>
      <p:cViewPr varScale="1">
        <p:scale>
          <a:sx n="50" d="100"/>
          <a:sy n="50" d="100"/>
        </p:scale>
        <p:origin x="-2532"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4B5B3E96-510A-4CE8-A11B-31CBD2FA4C0D}" type="datetimeFigureOut">
              <a:rPr lang="en-US" smtClean="0"/>
              <a:pPr/>
              <a:t>11/19/2021</a:t>
            </a:fld>
            <a:endParaRPr lang="en-ZA"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dirty="0"/>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EB90656-425C-4BD6-8B59-937B71857D80}" type="datetimeFigureOut">
              <a:rPr lang="en-US" smtClean="0"/>
              <a:pPr/>
              <a:t>11/19/2021</a:t>
            </a:fld>
            <a:endParaRPr lang="en-Z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dirty="0"/>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D59490-4DE6-49F2-A83A-61B8C2F243A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29</a:t>
            </a:fld>
            <a:endParaRPr lang="en-Z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30</a:t>
            </a:fld>
            <a:endParaRPr lang="en-ZA" dirty="0"/>
          </a:p>
        </p:txBody>
      </p:sp>
    </p:spTree>
    <p:extLst>
      <p:ext uri="{BB962C8B-B14F-4D97-AF65-F5344CB8AC3E}">
        <p14:creationId xmlns:p14="http://schemas.microsoft.com/office/powerpoint/2010/main" xmlns="" val="1246432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36</a:t>
            </a:fld>
            <a:endParaRPr lang="en-Z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40</a:t>
            </a:fld>
            <a:endParaRPr lang="en-Z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45</a:t>
            </a:fld>
            <a:endParaRPr lang="en-Z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46</a:t>
            </a:fld>
            <a:endParaRPr lang="en-ZA" dirty="0"/>
          </a:p>
        </p:txBody>
      </p:sp>
    </p:spTree>
    <p:extLst>
      <p:ext uri="{BB962C8B-B14F-4D97-AF65-F5344CB8AC3E}">
        <p14:creationId xmlns:p14="http://schemas.microsoft.com/office/powerpoint/2010/main" xmlns="" val="898658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47</a:t>
            </a:fld>
            <a:endParaRPr lang="en-Z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9893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47103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C3D4-EC9E-4CF9-A419-672A1E2A981E}"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1436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76203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39837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0537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739700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60587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2597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31390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05975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17531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6368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4827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93572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87692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23203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7746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3808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07010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89499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88134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54940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5563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34706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60266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85453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96713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1133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88762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14316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07410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79120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66657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8660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179763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30926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43015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58756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96129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591368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943624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869635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103</a:t>
            </a:fld>
            <a:endParaRPr lang="en-ZA" dirty="0"/>
          </a:p>
        </p:txBody>
      </p:sp>
      <p:sp>
        <p:nvSpPr>
          <p:cNvPr id="5" name="Date Placeholder 4"/>
          <p:cNvSpPr>
            <a:spLocks noGrp="1"/>
          </p:cNvSpPr>
          <p:nvPr>
            <p:ph type="dt" idx="11"/>
          </p:nvPr>
        </p:nvSpPr>
        <p:spPr/>
        <p:txBody>
          <a:bodyPr/>
          <a:lstStyle/>
          <a:p>
            <a:fld id="{08E49B51-9308-4C60-8880-5514957E3B33}" type="datetime1">
              <a:rPr lang="en-US" smtClean="0"/>
              <a:pPr/>
              <a:t>11/19/2021</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xmlns="" val="2798152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104</a:t>
            </a:fld>
            <a:endParaRPr lang="en-ZA" dirty="0"/>
          </a:p>
        </p:txBody>
      </p:sp>
      <p:sp>
        <p:nvSpPr>
          <p:cNvPr id="5" name="Date Placeholder 4"/>
          <p:cNvSpPr>
            <a:spLocks noGrp="1"/>
          </p:cNvSpPr>
          <p:nvPr>
            <p:ph type="dt" idx="11"/>
          </p:nvPr>
        </p:nvSpPr>
        <p:spPr/>
        <p:txBody>
          <a:bodyPr/>
          <a:lstStyle/>
          <a:p>
            <a:fld id="{08E49B51-9308-4C60-8880-5514957E3B33}" type="datetime1">
              <a:rPr lang="en-US" smtClean="0"/>
              <a:pPr/>
              <a:t>11/19/2021</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xmlns="" val="23474457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107</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0631FD9A-AAF5-4934-86BF-940A54D95756}"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15</a:t>
            </a:fld>
            <a:endParaRPr lang="en-ZA" dirty="0"/>
          </a:p>
        </p:txBody>
      </p:sp>
    </p:spTree>
    <p:extLst>
      <p:ext uri="{BB962C8B-B14F-4D97-AF65-F5344CB8AC3E}">
        <p14:creationId xmlns:p14="http://schemas.microsoft.com/office/powerpoint/2010/main" xmlns="" val="427732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19</a:t>
            </a:fld>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26</a:t>
            </a:fld>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11/19/2021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28</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NUL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4.jpeg"/><Relationship Id="rId5" Type="http://schemas.openxmlformats.org/officeDocument/2006/relationships/image" Target="NUL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xmlns="" val="205300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extLst>
      <p:ext uri="{BB962C8B-B14F-4D97-AF65-F5344CB8AC3E}">
        <p14:creationId xmlns:p14="http://schemas.microsoft.com/office/powerpoint/2010/main" xmlns="" val="28315010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xmlns="" val="852727444"/>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0298" y="1418049"/>
            <a:ext cx="5791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PRESENTATION TO THE PORTFOLIO COMMITTEE ON HEALTH</a:t>
            </a:r>
            <a:endParaRPr kumimoji="0" lang="en-US" sz="2000" b="1"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Arial" pitchFamily="34" charset="0"/>
            </a:endParaRPr>
          </a:p>
        </p:txBody>
      </p:sp>
      <p:sp>
        <p:nvSpPr>
          <p:cNvPr id="7" name="Rectangle 2"/>
          <p:cNvSpPr txBox="1">
            <a:spLocks noChangeArrowheads="1"/>
          </p:cNvSpPr>
          <p:nvPr/>
        </p:nvSpPr>
        <p:spPr>
          <a:xfrm>
            <a:off x="533400" y="142528"/>
            <a:ext cx="7315200" cy="838200"/>
          </a:xfrm>
          <a:prstGeom prst="rect">
            <a:avLst/>
          </a:prstGeom>
        </p:spPr>
        <p:txBody>
          <a:bodyPr tIns="45720" rIns="91440" bIns="4572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itchFamily="34" charset="0"/>
                <a:ea typeface="+mn-ea"/>
                <a:cs typeface="+mn-cs"/>
              </a:rPr>
              <a:t>2020/21 ANNUAL REPORT </a:t>
            </a:r>
            <a:endParaRPr kumimoji="0" lang="en-ZA"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10" name="TextBox 9"/>
          <p:cNvSpPr txBox="1"/>
          <p:nvPr/>
        </p:nvSpPr>
        <p:spPr>
          <a:xfrm>
            <a:off x="2500298" y="4814840"/>
            <a:ext cx="5791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Arial Black" pitchFamily="34" charset="0"/>
                <a:ea typeface="+mn-ea"/>
                <a:cs typeface="+mn-cs"/>
              </a:rPr>
              <a:t>19 </a:t>
            </a:r>
            <a:r>
              <a:rPr kumimoji="0" lang="en-GB" sz="2000" b="1" i="0" u="none" strike="noStrike" kern="1200" cap="none" spc="0" normalizeH="0" baseline="0" noProof="0" dirty="0">
                <a:ln>
                  <a:noFill/>
                </a:ln>
                <a:solidFill>
                  <a:prstClr val="black"/>
                </a:solidFill>
                <a:effectLst/>
                <a:uLnTx/>
                <a:uFillTx/>
                <a:latin typeface="Arial Black" pitchFamily="34" charset="0"/>
                <a:ea typeface="+mn-ea"/>
                <a:cs typeface="+mn-cs"/>
              </a:rPr>
              <a:t>November 2021</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TextBox 10"/>
          <p:cNvSpPr txBox="1"/>
          <p:nvPr/>
        </p:nvSpPr>
        <p:spPr>
          <a:xfrm>
            <a:off x="2699792" y="2924944"/>
            <a:ext cx="5791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itchFamily="34" charset="0"/>
                <a:ea typeface="+mn-ea"/>
                <a:cs typeface="+mn-cs"/>
              </a:rPr>
              <a:t>DR NG CRISP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itchFamily="34" charset="0"/>
                <a:ea typeface="+mn-ea"/>
                <a:cs typeface="+mn-cs"/>
              </a:rPr>
              <a:t>ACTING DIRECTOR-GENERAL: HEALTH</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39189"/>
            <a:ext cx="6305354" cy="797523"/>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1: Administration</a:t>
            </a:r>
          </a:p>
        </p:txBody>
      </p:sp>
      <p:graphicFrame>
        <p:nvGraphicFramePr>
          <p:cNvPr id="5" name="Table 4"/>
          <p:cNvGraphicFramePr>
            <a:graphicFrameLocks noGrp="1"/>
          </p:cNvGraphicFramePr>
          <p:nvPr>
            <p:extLst>
              <p:ext uri="{D42A27DB-BD31-4B8C-83A1-F6EECF244321}">
                <p14:modId xmlns:p14="http://schemas.microsoft.com/office/powerpoint/2010/main" xmlns="" val="727725279"/>
              </p:ext>
            </p:extLst>
          </p:nvPr>
        </p:nvGraphicFramePr>
        <p:xfrm>
          <a:off x="0" y="1052737"/>
          <a:ext cx="9144001" cy="2847344"/>
        </p:xfrm>
        <a:graphic>
          <a:graphicData uri="http://schemas.openxmlformats.org/drawingml/2006/table">
            <a:tbl>
              <a:tblPr firstRow="1" bandRow="1">
                <a:tableStyleId>{5C22544A-7EE6-4342-B048-85BDC9FD1C3A}</a:tableStyleId>
              </a:tblPr>
              <a:tblGrid>
                <a:gridCol w="1414004">
                  <a:extLst>
                    <a:ext uri="{9D8B030D-6E8A-4147-A177-3AD203B41FA5}">
                      <a16:colId xmlns:a16="http://schemas.microsoft.com/office/drawing/2014/main" xmlns="" val="20000"/>
                    </a:ext>
                  </a:extLst>
                </a:gridCol>
                <a:gridCol w="1213780">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835697">
                  <a:extLst>
                    <a:ext uri="{9D8B030D-6E8A-4147-A177-3AD203B41FA5}">
                      <a16:colId xmlns:a16="http://schemas.microsoft.com/office/drawing/2014/main" xmlns="" val="20005"/>
                    </a:ext>
                  </a:extLst>
                </a:gridCol>
              </a:tblGrid>
              <a:tr h="363957">
                <a:tc>
                  <a:txBody>
                    <a:bodyPr/>
                    <a:lstStyle/>
                    <a:p>
                      <a:r>
                        <a:rPr lang="en-US" sz="700" dirty="0">
                          <a:latin typeface="Arial Black" pitchFamily="34" charset="0"/>
                        </a:rPr>
                        <a:t>Outcome</a:t>
                      </a:r>
                    </a:p>
                  </a:txBody>
                  <a:tcPr marL="91441" marR="91441" marT="45725" marB="45725"/>
                </a:tc>
                <a:tc>
                  <a:txBody>
                    <a:bodyPr/>
                    <a:lstStyle/>
                    <a:p>
                      <a:pPr algn="l"/>
                      <a:r>
                        <a:rPr lang="en-US" sz="700" dirty="0">
                          <a:latin typeface="Arial Black" pitchFamily="34" charset="0"/>
                        </a:rPr>
                        <a:t>Output Indicator</a:t>
                      </a:r>
                    </a:p>
                  </a:txBody>
                  <a:tcPr marL="91441" marR="91441" marT="45725" marB="45725"/>
                </a:tc>
                <a:tc>
                  <a:txBody>
                    <a:bodyPr/>
                    <a:lstStyle/>
                    <a:p>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r>
                        <a:rPr lang="en-US" sz="7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679381">
                <a:tc>
                  <a:txBody>
                    <a:bodyPr/>
                    <a:lstStyle/>
                    <a:p>
                      <a:pPr marL="0" marR="0" algn="l" defTabSz="914400" rtl="0" eaLnBrk="1" fontAlgn="b" latinLnBrk="0" hangingPunct="1">
                        <a:spcBef>
                          <a:spcPts val="0"/>
                        </a:spcBef>
                        <a:spcAft>
                          <a:spcPts val="0"/>
                        </a:spcAft>
                      </a:pPr>
                      <a:r>
                        <a:rPr lang="en-ZA" sz="800" kern="1200" dirty="0">
                          <a:solidFill>
                            <a:schemeClr val="dk1"/>
                          </a:solidFill>
                          <a:effectLst/>
                          <a:latin typeface="Arial Black" panose="020B0A04020102020204" pitchFamily="34" charset="0"/>
                          <a:ea typeface="+mn-ea"/>
                          <a:cs typeface="+mn-cs"/>
                        </a:rPr>
                        <a:t>Management of Medico-legal cases in the health system strengthened</a:t>
                      </a:r>
                      <a:endParaRPr lang="en-US" sz="800" b="0" i="0" u="none" strike="noStrike" kern="1200" dirty="0">
                        <a:solidFill>
                          <a:srgbClr val="000000"/>
                        </a:solidFill>
                        <a:latin typeface="Arial Black" pitchFamily="34" charset="0"/>
                        <a:ea typeface="+mn-ea"/>
                        <a:cs typeface="+mn-cs"/>
                      </a:endParaRPr>
                    </a:p>
                  </a:txBody>
                  <a:tcPr marL="68580" marR="68580" marT="0" marB="0"/>
                </a:tc>
                <a:tc>
                  <a:txBody>
                    <a:bodyPr/>
                    <a:lstStyle/>
                    <a:p>
                      <a:pPr marL="0" marR="0" algn="l" defTabSz="914400" rtl="0" eaLnBrk="1" fontAlgn="b" latinLnBrk="0" hangingPunct="1">
                        <a:spcBef>
                          <a:spcPts val="0"/>
                        </a:spcBef>
                        <a:spcAft>
                          <a:spcPts val="0"/>
                        </a:spcAft>
                      </a:pPr>
                      <a:r>
                        <a:rPr lang="en-US" sz="800" b="0" i="0" u="none" strike="noStrike" kern="1200" dirty="0">
                          <a:solidFill>
                            <a:srgbClr val="000000"/>
                          </a:solidFill>
                          <a:latin typeface="Arial Black" pitchFamily="34" charset="0"/>
                          <a:ea typeface="+mn-ea"/>
                          <a:cs typeface="+mn-cs"/>
                        </a:rPr>
                        <a:t>A policy and legal framework to manage medico-legal claims in South Africa developed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dirty="0">
                          <a:solidFill>
                            <a:srgbClr val="000000"/>
                          </a:solidFill>
                          <a:latin typeface="Arial Black" pitchFamily="34" charset="0"/>
                          <a:ea typeface="+mn-ea"/>
                          <a:cs typeface="+mn-cs"/>
                        </a:rPr>
                        <a:t>A policy and legal framework developed to</a:t>
                      </a:r>
                    </a:p>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dirty="0">
                          <a:solidFill>
                            <a:srgbClr val="000000"/>
                          </a:solidFill>
                          <a:latin typeface="Arial Black" pitchFamily="34" charset="0"/>
                          <a:ea typeface="+mn-ea"/>
                          <a:cs typeface="+mn-cs"/>
                        </a:rPr>
                        <a:t>manage medico-legal</a:t>
                      </a:r>
                    </a:p>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dirty="0">
                          <a:solidFill>
                            <a:srgbClr val="000000"/>
                          </a:solidFill>
                          <a:latin typeface="Arial Black" pitchFamily="34" charset="0"/>
                          <a:ea typeface="+mn-ea"/>
                          <a:cs typeface="+mn-cs"/>
                        </a:rPr>
                        <a:t>claims in South Africa</a:t>
                      </a:r>
                    </a:p>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dirty="0">
                          <a:solidFill>
                            <a:srgbClr val="000000"/>
                          </a:solidFill>
                          <a:latin typeface="Arial Black" pitchFamily="34" charset="0"/>
                          <a:ea typeface="+mn-ea"/>
                          <a:cs typeface="+mn-cs"/>
                        </a:rPr>
                        <a:t>drafted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dirty="0">
                        <a:solidFill>
                          <a:srgbClr val="000000"/>
                        </a:solidFill>
                        <a:latin typeface="Arial Black" pitchFamily="34" charset="0"/>
                        <a:ea typeface="+mn-ea"/>
                        <a:cs typeface="+mn-cs"/>
                      </a:endParaRPr>
                    </a:p>
                  </a:txBody>
                  <a:tcPr marL="68580" marR="68580" marT="0" marB="0"/>
                </a:tc>
                <a:tc>
                  <a:txBody>
                    <a:bodyPr/>
                    <a:lstStyle/>
                    <a:p>
                      <a:pPr marL="0" marR="0" algn="l" defTabSz="914400" rtl="0" eaLnBrk="1" fontAlgn="b" latinLnBrk="0" hangingPunct="1">
                        <a:lnSpc>
                          <a:spcPts val="1300"/>
                        </a:lnSpc>
                        <a:spcBef>
                          <a:spcPts val="0"/>
                        </a:spcBef>
                        <a:spcAft>
                          <a:spcPts val="0"/>
                        </a:spcAft>
                      </a:pPr>
                      <a:r>
                        <a:rPr lang="en-ZA" sz="800" b="0" i="0" u="none" strike="noStrike" kern="1200" dirty="0">
                          <a:solidFill>
                            <a:srgbClr val="000000"/>
                          </a:solidFill>
                          <a:latin typeface="Arial Black" pitchFamily="34" charset="0"/>
                          <a:ea typeface="+mn-ea"/>
                          <a:cs typeface="+mn-cs"/>
                        </a:rPr>
                        <a:t>A policy and legal framework developed to manage medico-legal claims in South Africa (also referred to as Litigation Strategy) drafted</a:t>
                      </a:r>
                    </a:p>
                  </a:txBody>
                  <a:tcPr marL="68580" marR="68580" marT="0" marB="0"/>
                </a:tc>
                <a:tc>
                  <a:txBody>
                    <a:bodyPr/>
                    <a:lstStyle/>
                    <a:p>
                      <a:pPr marL="0" marR="0" algn="l" defTabSz="914400" rtl="0" eaLnBrk="1" fontAlgn="b" latinLnBrk="0" hangingPunct="1">
                        <a:lnSpc>
                          <a:spcPts val="1300"/>
                        </a:lnSpc>
                        <a:spcBef>
                          <a:spcPts val="0"/>
                        </a:spcBef>
                        <a:spcAft>
                          <a:spcPts val="0"/>
                        </a:spcAft>
                      </a:pPr>
                      <a:r>
                        <a:rPr lang="en-GB" sz="800" b="0" i="0" u="none" strike="noStrike" kern="1200" dirty="0">
                          <a:solidFill>
                            <a:srgbClr val="000000"/>
                          </a:solidFill>
                          <a:latin typeface="Arial Black" pitchFamily="34" charset="0"/>
                          <a:ea typeface="+mn-ea"/>
                          <a:cs typeface="+mn-cs"/>
                        </a:rPr>
                        <a:t>None</a:t>
                      </a:r>
                      <a:endParaRPr lang="en-ZA" sz="800" b="0" i="0" u="none" strike="noStrike" kern="1200" dirty="0">
                        <a:solidFill>
                          <a:srgbClr val="000000"/>
                        </a:solidFill>
                        <a:latin typeface="Arial Black" pitchFamily="34" charset="0"/>
                        <a:ea typeface="+mn-ea"/>
                        <a:cs typeface="+mn-cs"/>
                      </a:endParaRPr>
                    </a:p>
                  </a:txBody>
                  <a:tcPr marL="68580" marR="68580" marT="0" marB="0"/>
                </a:tc>
                <a:tc>
                  <a:txBody>
                    <a:bodyPr/>
                    <a:lstStyle/>
                    <a:p>
                      <a:pPr marL="0" marR="0" algn="l" defTabSz="914400" rtl="0" eaLnBrk="1" fontAlgn="b" latinLnBrk="0" hangingPunct="1">
                        <a:lnSpc>
                          <a:spcPts val="1300"/>
                        </a:lnSpc>
                        <a:spcBef>
                          <a:spcPts val="0"/>
                        </a:spcBef>
                        <a:spcAft>
                          <a:spcPts val="0"/>
                        </a:spcAft>
                      </a:pPr>
                      <a:r>
                        <a:rPr lang="en-GB" sz="800" b="0" i="0" u="none" strike="noStrike" kern="1200" dirty="0">
                          <a:solidFill>
                            <a:srgbClr val="000000"/>
                          </a:solidFill>
                          <a:latin typeface="Arial Black" pitchFamily="34" charset="0"/>
                          <a:ea typeface="+mn-ea"/>
                          <a:cs typeface="+mn-cs"/>
                        </a:rPr>
                        <a:t>None</a:t>
                      </a:r>
                      <a:endParaRPr lang="en-ZA" sz="800" b="0" i="0" u="none" strike="noStrike" kern="1200" dirty="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3"/>
                  </a:ext>
                </a:extLst>
              </a:tr>
              <a:tr h="1260917">
                <a:tc>
                  <a:txBody>
                    <a:bodyPr/>
                    <a:lstStyle/>
                    <a:p>
                      <a:pPr marL="0" marR="0" algn="l" defTabSz="914400" rtl="0" eaLnBrk="1" fontAlgn="b" latinLnBrk="0" hangingPunct="1">
                        <a:spcBef>
                          <a:spcPts val="0"/>
                        </a:spcBef>
                        <a:spcAft>
                          <a:spcPts val="0"/>
                        </a:spcAft>
                      </a:pPr>
                      <a:r>
                        <a:rPr lang="en-ZA" sz="800" kern="1200" dirty="0">
                          <a:solidFill>
                            <a:schemeClr val="dk1"/>
                          </a:solidFill>
                          <a:effectLst/>
                          <a:latin typeface="Arial Black" panose="020B0A04020102020204" pitchFamily="34" charset="0"/>
                          <a:ea typeface="+mn-ea"/>
                          <a:cs typeface="+mn-cs"/>
                        </a:rPr>
                        <a:t>Management of Medico-legal cases in the health system strengthened</a:t>
                      </a:r>
                      <a:endParaRPr lang="en-US" sz="800" b="0" i="0" u="none" strike="noStrike" kern="1200" dirty="0">
                        <a:solidFill>
                          <a:srgbClr val="000000"/>
                        </a:solidFill>
                        <a:latin typeface="Arial Black" pitchFamily="34" charset="0"/>
                        <a:ea typeface="+mn-ea"/>
                        <a:cs typeface="+mn-cs"/>
                      </a:endParaRPr>
                    </a:p>
                  </a:txBody>
                  <a:tcPr marL="68580" marR="68580" marT="0" marB="0"/>
                </a:tc>
                <a:tc>
                  <a:txBody>
                    <a:bodyPr/>
                    <a:lstStyle/>
                    <a:p>
                      <a:pPr marL="0" marR="0" algn="l" defTabSz="914400" rtl="0" eaLnBrk="1" fontAlgn="b" latinLnBrk="0" hangingPunct="1">
                        <a:spcBef>
                          <a:spcPts val="0"/>
                        </a:spcBef>
                        <a:spcAft>
                          <a:spcPts val="0"/>
                        </a:spcAft>
                      </a:pPr>
                      <a:r>
                        <a:rPr lang="en-US" sz="800" b="0" i="0" u="none" strike="noStrike" kern="1200" dirty="0">
                          <a:solidFill>
                            <a:srgbClr val="000000"/>
                          </a:solidFill>
                          <a:latin typeface="Arial Black" pitchFamily="34" charset="0"/>
                          <a:ea typeface="+mn-ea"/>
                          <a:cs typeface="+mn-cs"/>
                        </a:rPr>
                        <a:t>A secure case management system developed and  implemented to streamline case management</a:t>
                      </a:r>
                    </a:p>
                  </a:txBody>
                  <a:tcPr marL="68580" marR="68580" marT="0" marB="0"/>
                </a:tc>
                <a:tc>
                  <a:txBody>
                    <a:bodyPr/>
                    <a:lstStyle/>
                    <a:p>
                      <a:pPr marL="0" marR="0" algn="l" defTabSz="914400" rtl="0" eaLnBrk="1" fontAlgn="b" latinLnBrk="0" hangingPunct="1">
                        <a:spcBef>
                          <a:spcPts val="0"/>
                        </a:spcBef>
                        <a:spcAft>
                          <a:spcPts val="0"/>
                        </a:spcAft>
                      </a:pPr>
                      <a:r>
                        <a:rPr lang="en-ZA" sz="800" b="0" i="0" u="none" strike="noStrike" kern="1200" dirty="0">
                          <a:solidFill>
                            <a:srgbClr val="000000"/>
                          </a:solidFill>
                          <a:latin typeface="Arial Black" pitchFamily="34" charset="0"/>
                          <a:ea typeface="+mn-ea"/>
                          <a:cs typeface="+mn-cs"/>
                        </a:rPr>
                        <a:t>Case Management</a:t>
                      </a:r>
                    </a:p>
                    <a:p>
                      <a:pPr marL="0" marR="0" algn="l" defTabSz="914400" rtl="0" eaLnBrk="1" fontAlgn="b" latinLnBrk="0" hangingPunct="1">
                        <a:spcBef>
                          <a:spcPts val="0"/>
                        </a:spcBef>
                        <a:spcAft>
                          <a:spcPts val="0"/>
                        </a:spcAft>
                      </a:pPr>
                      <a:r>
                        <a:rPr lang="en-ZA" sz="800" b="0" i="0" u="none" strike="noStrike" kern="1200" dirty="0">
                          <a:solidFill>
                            <a:srgbClr val="000000"/>
                          </a:solidFill>
                          <a:latin typeface="Arial Black" pitchFamily="34" charset="0"/>
                          <a:ea typeface="+mn-ea"/>
                          <a:cs typeface="+mn-cs"/>
                        </a:rPr>
                        <a:t>System</a:t>
                      </a:r>
                      <a:r>
                        <a:rPr lang="en-ZA" sz="800" b="0" i="0" u="none" strike="noStrike" kern="1200" baseline="0" dirty="0">
                          <a:solidFill>
                            <a:srgbClr val="000000"/>
                          </a:solidFill>
                          <a:latin typeface="Arial Black" pitchFamily="34" charset="0"/>
                          <a:ea typeface="+mn-ea"/>
                          <a:cs typeface="+mn-cs"/>
                        </a:rPr>
                        <a:t> </a:t>
                      </a:r>
                      <a:r>
                        <a:rPr lang="en-ZA" sz="800" b="0" i="0" u="none" strike="noStrike" kern="1200" dirty="0">
                          <a:solidFill>
                            <a:srgbClr val="000000"/>
                          </a:solidFill>
                          <a:latin typeface="Arial Black" pitchFamily="34" charset="0"/>
                          <a:ea typeface="+mn-ea"/>
                          <a:cs typeface="+mn-cs"/>
                        </a:rPr>
                        <a:t>developed and</a:t>
                      </a:r>
                    </a:p>
                    <a:p>
                      <a:pPr marL="0" marR="0" algn="l" defTabSz="914400" rtl="0" eaLnBrk="1" fontAlgn="b" latinLnBrk="0" hangingPunct="1">
                        <a:spcBef>
                          <a:spcPts val="0"/>
                        </a:spcBef>
                        <a:spcAft>
                          <a:spcPts val="0"/>
                        </a:spcAft>
                      </a:pPr>
                      <a:r>
                        <a:rPr lang="en-ZA" sz="800" b="0" i="0" u="none" strike="noStrike" kern="1200" dirty="0">
                          <a:solidFill>
                            <a:srgbClr val="000000"/>
                          </a:solidFill>
                          <a:latin typeface="Arial Black" pitchFamily="34" charset="0"/>
                          <a:ea typeface="+mn-ea"/>
                          <a:cs typeface="+mn-cs"/>
                        </a:rPr>
                        <a:t>implemented in 8 provinces</a:t>
                      </a:r>
                      <a:endParaRPr lang="en-US" sz="800" b="0" i="0" u="none" strike="noStrike" kern="1200" dirty="0">
                        <a:solidFill>
                          <a:srgbClr val="000000"/>
                        </a:solidFill>
                        <a:latin typeface="Arial Black" pitchFamily="34" charset="0"/>
                        <a:ea typeface="+mn-ea"/>
                        <a:cs typeface="+mn-cs"/>
                      </a:endParaRPr>
                    </a:p>
                    <a:p>
                      <a:pPr marL="0" marR="0" algn="l" defTabSz="914400" rtl="0" eaLnBrk="1" fontAlgn="b" latinLnBrk="0" hangingPunct="1">
                        <a:spcBef>
                          <a:spcPts val="0"/>
                        </a:spcBef>
                        <a:spcAft>
                          <a:spcPts val="0"/>
                        </a:spcAft>
                      </a:pPr>
                      <a:endParaRPr lang="en-US" sz="800" b="0" i="0" u="none" strike="noStrike" kern="1200" dirty="0">
                        <a:solidFill>
                          <a:srgbClr val="000000"/>
                        </a:solidFill>
                        <a:latin typeface="Arial Black" pitchFamily="34" charset="0"/>
                        <a:ea typeface="+mn-ea"/>
                        <a:cs typeface="+mn-cs"/>
                      </a:endParaRPr>
                    </a:p>
                  </a:txBody>
                  <a:tcPr marL="68580" marR="68580" marT="0" marB="0"/>
                </a:tc>
                <a:tc>
                  <a:txBody>
                    <a:bodyPr/>
                    <a:lstStyle/>
                    <a:p>
                      <a:pPr marL="0" marR="0" algn="l" defTabSz="914400" rtl="0" eaLnBrk="1" fontAlgn="b" latinLnBrk="0" hangingPunct="1">
                        <a:lnSpc>
                          <a:spcPts val="1300"/>
                        </a:lnSpc>
                        <a:spcBef>
                          <a:spcPts val="0"/>
                        </a:spcBef>
                        <a:spcAft>
                          <a:spcPts val="0"/>
                        </a:spcAft>
                      </a:pPr>
                      <a:r>
                        <a:rPr lang="en-ZA" sz="800" b="0" i="0" u="none" strike="noStrike" kern="1200" dirty="0">
                          <a:solidFill>
                            <a:srgbClr val="000000"/>
                          </a:solidFill>
                          <a:latin typeface="Arial Black" pitchFamily="34" charset="0"/>
                          <a:ea typeface="+mn-ea"/>
                          <a:cs typeface="+mn-cs"/>
                        </a:rPr>
                        <a:t>Case Management system developed and implemented in 3 provinces</a:t>
                      </a:r>
                    </a:p>
                  </a:txBody>
                  <a:tcPr marL="68580" marR="68580" marT="0" marB="0"/>
                </a:tc>
                <a:tc>
                  <a:txBody>
                    <a:bodyPr/>
                    <a:lstStyle/>
                    <a:p>
                      <a:pPr marL="0" marR="0" algn="l" defTabSz="914400" rtl="0" eaLnBrk="1" fontAlgn="b" latinLnBrk="0" hangingPunct="1">
                        <a:lnSpc>
                          <a:spcPts val="1300"/>
                        </a:lnSpc>
                        <a:spcBef>
                          <a:spcPts val="0"/>
                        </a:spcBef>
                        <a:spcAft>
                          <a:spcPts val="0"/>
                        </a:spcAft>
                      </a:pPr>
                      <a:r>
                        <a:rPr lang="en-GB" sz="800" b="0" i="0" u="none" strike="noStrike" kern="1200" dirty="0">
                          <a:solidFill>
                            <a:srgbClr val="000000"/>
                          </a:solidFill>
                          <a:latin typeface="Arial Black" pitchFamily="34" charset="0"/>
                          <a:ea typeface="+mn-ea"/>
                          <a:cs typeface="+mn-cs"/>
                        </a:rPr>
                        <a:t>Case Management System not yet in use in 5 provinces </a:t>
                      </a:r>
                      <a:endParaRPr lang="en-ZA" sz="800" b="0" i="0" u="none" strike="noStrike" kern="1200" dirty="0">
                        <a:solidFill>
                          <a:srgbClr val="000000"/>
                        </a:solidFill>
                        <a:latin typeface="Arial Black" pitchFamily="34" charset="0"/>
                        <a:ea typeface="+mn-ea"/>
                        <a:cs typeface="+mn-cs"/>
                      </a:endParaRPr>
                    </a:p>
                  </a:txBody>
                  <a:tcPr marL="68580" marR="68580" marT="0" marB="0"/>
                </a:tc>
                <a:tc>
                  <a:txBody>
                    <a:bodyPr/>
                    <a:lstStyle/>
                    <a:p>
                      <a:pPr marL="0" marR="0" algn="l" defTabSz="914400" rtl="0" eaLnBrk="1" fontAlgn="b" latinLnBrk="0" hangingPunct="1">
                        <a:lnSpc>
                          <a:spcPts val="1300"/>
                        </a:lnSpc>
                        <a:spcBef>
                          <a:spcPts val="0"/>
                        </a:spcBef>
                        <a:spcAft>
                          <a:spcPts val="0"/>
                        </a:spcAft>
                      </a:pPr>
                      <a:r>
                        <a:rPr lang="en-ZA" sz="800" b="0" i="0" u="none" strike="noStrike" kern="1200" dirty="0">
                          <a:solidFill>
                            <a:srgbClr val="000000"/>
                          </a:solidFill>
                          <a:latin typeface="Arial Black" pitchFamily="34" charset="0"/>
                          <a:ea typeface="+mn-ea"/>
                          <a:cs typeface="+mn-cs"/>
                        </a:rPr>
                        <a:t>Engagements on system with 4 provinces was disrupted and delayed by the COVID-19 and one province was still busy with capturing case data in the register in preparation for the use of the Case Management System  </a:t>
                      </a:r>
                    </a:p>
                  </a:txBody>
                  <a:tcPr marL="68580" marR="68580" marT="0" marB="0"/>
                </a:tc>
                <a:extLst>
                  <a:ext uri="{0D108BD9-81ED-4DB2-BD59-A6C34878D82A}">
                    <a16:rowId xmlns:a16="http://schemas.microsoft.com/office/drawing/2014/main" xmlns="" val="3456071606"/>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3779838" y="6137275"/>
            <a:ext cx="4752975" cy="720725"/>
          </a:xfrm>
          <a:prstGeom prst="rect">
            <a:avLst/>
          </a:prstGeom>
          <a:noFill/>
          <a:ln>
            <a:miter lim="800000"/>
            <a:headEnd/>
            <a:tailEnd/>
          </a:ln>
        </p:spPr>
        <p:txBody>
          <a:bodyPr/>
          <a:lstStyle/>
          <a:p>
            <a:pPr algn="r" eaLnBrk="1" hangingPunct="1"/>
            <a:fld id="{15BBD11B-E81C-4BAB-8E5A-3A27A28C6EAF}" type="slidenum">
              <a:rPr lang="en-ZA" altLang="en-US" sz="1200" smtClean="0">
                <a:latin typeface="Arial" charset="0"/>
                <a:cs typeface="Arial" charset="0"/>
              </a:rPr>
              <a:pPr algn="r" eaLnBrk="1" hangingPunct="1"/>
              <a:t>100</a:t>
            </a:fld>
            <a:r>
              <a:rPr lang="en-ZA" altLang="en-US" sz="1200" dirty="0">
                <a:latin typeface="Arial" charset="0"/>
                <a:cs typeface="Arial" charset="0"/>
              </a:rPr>
              <a:t> </a:t>
            </a:r>
          </a:p>
        </p:txBody>
      </p:sp>
      <p:sp>
        <p:nvSpPr>
          <p:cNvPr id="23555" name="Rectangle 2"/>
          <p:cNvSpPr txBox="1">
            <a:spLocks noChangeArrowheads="1"/>
          </p:cNvSpPr>
          <p:nvPr/>
        </p:nvSpPr>
        <p:spPr bwMode="auto">
          <a:xfrm>
            <a:off x="0" y="-71438"/>
            <a:ext cx="7885113" cy="990601"/>
          </a:xfrm>
          <a:prstGeom prst="rect">
            <a:avLst/>
          </a:prstGeom>
          <a:noFill/>
          <a:ln w="9525">
            <a:noFill/>
            <a:miter lim="800000"/>
            <a:headEnd/>
            <a:tailEnd/>
          </a:ln>
        </p:spPr>
        <p:txBody>
          <a:bodyPr anchor="b"/>
          <a:lstStyle/>
          <a:p>
            <a:pPr marL="0" marR="0" lvl="0" indent="0" algn="ctr"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alt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2021/22 MTEF ALLOCATION – DIRECT GRANTS</a:t>
            </a:r>
            <a:endParaRPr kumimoji="0" lang="en-GB" alt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07504" y="1196752"/>
            <a:ext cx="8928992" cy="49802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 name="Picture 1"/>
          <p:cNvPicPr>
            <a:picLocks noChangeAspect="1"/>
          </p:cNvPicPr>
          <p:nvPr/>
        </p:nvPicPr>
        <p:blipFill>
          <a:blip r:embed="rId2" cstate="print"/>
          <a:stretch>
            <a:fillRect/>
          </a:stretch>
        </p:blipFill>
        <p:spPr>
          <a:xfrm>
            <a:off x="-1" y="1052736"/>
            <a:ext cx="9144001" cy="4536504"/>
          </a:xfrm>
          <a:prstGeom prst="rect">
            <a:avLst/>
          </a:prstGeom>
        </p:spPr>
      </p:pic>
    </p:spTree>
    <p:extLst>
      <p:ext uri="{BB962C8B-B14F-4D97-AF65-F5344CB8AC3E}">
        <p14:creationId xmlns:p14="http://schemas.microsoft.com/office/powerpoint/2010/main" xmlns="" val="41312033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3779838" y="6137275"/>
            <a:ext cx="4752975" cy="720725"/>
          </a:xfrm>
          <a:prstGeom prst="rect">
            <a:avLst/>
          </a:prstGeom>
          <a:noFill/>
          <a:ln>
            <a:miter lim="800000"/>
            <a:headEnd/>
            <a:tailEnd/>
          </a:ln>
        </p:spPr>
        <p:txBody>
          <a:bodyPr/>
          <a:lstStyle/>
          <a:p>
            <a:pPr algn="r" eaLnBrk="1" hangingPunct="1"/>
            <a:fld id="{15BBD11B-E81C-4BAB-8E5A-3A27A28C6EAF}" type="slidenum">
              <a:rPr lang="en-ZA" altLang="en-US" sz="1200" smtClean="0">
                <a:latin typeface="Arial" charset="0"/>
                <a:cs typeface="Arial" charset="0"/>
              </a:rPr>
              <a:pPr algn="r" eaLnBrk="1" hangingPunct="1"/>
              <a:t>101</a:t>
            </a:fld>
            <a:r>
              <a:rPr lang="en-ZA" altLang="en-US" sz="1200" dirty="0">
                <a:latin typeface="Arial" charset="0"/>
                <a:cs typeface="Arial" charset="0"/>
              </a:rPr>
              <a:t> </a:t>
            </a:r>
          </a:p>
        </p:txBody>
      </p:sp>
      <p:sp>
        <p:nvSpPr>
          <p:cNvPr id="23555" name="Rectangle 2"/>
          <p:cNvSpPr txBox="1">
            <a:spLocks noChangeArrowheads="1"/>
          </p:cNvSpPr>
          <p:nvPr/>
        </p:nvSpPr>
        <p:spPr bwMode="auto">
          <a:xfrm>
            <a:off x="0" y="-71438"/>
            <a:ext cx="7885113" cy="990601"/>
          </a:xfrm>
          <a:prstGeom prst="rect">
            <a:avLst/>
          </a:prstGeom>
          <a:noFill/>
          <a:ln w="9525">
            <a:noFill/>
            <a:miter lim="800000"/>
            <a:headEnd/>
            <a:tailEnd/>
          </a:ln>
        </p:spPr>
        <p:txBody>
          <a:bodyPr anchor="b"/>
          <a:lstStyle/>
          <a:p>
            <a:pPr marL="0" marR="0" lvl="0" indent="0" algn="ctr"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alt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2021/22 MTEF ALLOCATION – INDIRECT GRANTS</a:t>
            </a:r>
            <a:endParaRPr kumimoji="0" lang="en-GB" alt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07504" y="1196752"/>
            <a:ext cx="8928992" cy="49802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 name="Picture 1">
            <a:extLst>
              <a:ext uri="{FF2B5EF4-FFF2-40B4-BE49-F238E27FC236}">
                <a16:creationId xmlns:a16="http://schemas.microsoft.com/office/drawing/2014/main" xmlns="" id="{E6EC6B67-4904-4DD8-9EB5-3D4E7326BD6E}"/>
              </a:ext>
            </a:extLst>
          </p:cNvPr>
          <p:cNvPicPr>
            <a:picLocks noChangeAspect="1"/>
          </p:cNvPicPr>
          <p:nvPr/>
        </p:nvPicPr>
        <p:blipFill>
          <a:blip r:embed="rId2" cstate="print"/>
          <a:stretch>
            <a:fillRect/>
          </a:stretch>
        </p:blipFill>
        <p:spPr>
          <a:xfrm>
            <a:off x="0" y="1052736"/>
            <a:ext cx="9144000" cy="4403503"/>
          </a:xfrm>
          <a:prstGeom prst="rect">
            <a:avLst/>
          </a:prstGeom>
        </p:spPr>
      </p:pic>
    </p:spTree>
    <p:extLst>
      <p:ext uri="{BB962C8B-B14F-4D97-AF65-F5344CB8AC3E}">
        <p14:creationId xmlns:p14="http://schemas.microsoft.com/office/powerpoint/2010/main" xmlns="" val="18441779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7" y="2780928"/>
            <a:ext cx="7840609" cy="923330"/>
          </a:xfrm>
          <a:prstGeom prst="rect">
            <a:avLst/>
          </a:prstGeom>
        </p:spPr>
        <p:txBody>
          <a:bodyPr wrap="none">
            <a:spAutoFit/>
          </a:bodyPr>
          <a:lstStyle/>
          <a:p>
            <a:pPr marL="342900" lvl="0" indent="-342900" algn="ctr">
              <a:spcBef>
                <a:spcPct val="20000"/>
              </a:spcBef>
              <a:defRPr/>
            </a:pPr>
            <a:r>
              <a:rPr lang="en-US" sz="5400" b="1" dirty="0">
                <a:latin typeface="Arial" charset="0"/>
                <a:cs typeface="Arial" charset="0"/>
              </a:rPr>
              <a:t>Audit Outcome 2020/21</a:t>
            </a:r>
          </a:p>
        </p:txBody>
      </p:sp>
      <p:sp>
        <p:nvSpPr>
          <p:cNvPr id="3" name="Title 1">
            <a:extLst>
              <a:ext uri="{FF2B5EF4-FFF2-40B4-BE49-F238E27FC236}">
                <a16:creationId xmlns:a16="http://schemas.microsoft.com/office/drawing/2014/main" xmlns="" id="{8BEC69EF-C0E1-405F-93DD-B3DC40501FBE}"/>
              </a:ext>
            </a:extLst>
          </p:cNvPr>
          <p:cNvSpPr txBox="1">
            <a:spLocks/>
          </p:cNvSpPr>
          <p:nvPr/>
        </p:nvSpPr>
        <p:spPr bwMode="auto">
          <a:xfrm>
            <a:off x="3779838" y="6137275"/>
            <a:ext cx="4752975" cy="720725"/>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15BBD11B-E81C-4BAB-8E5A-3A27A28C6EAF}" type="slidenum">
              <a:rPr lang="en-ZA" altLang="en-US" sz="1200" smtClean="0">
                <a:latin typeface="Arial" charset="0"/>
                <a:cs typeface="Arial" charset="0"/>
              </a:rPr>
              <a:pPr algn="r"/>
              <a:t>102</a:t>
            </a:fld>
            <a:r>
              <a:rPr lang="en-ZA" altLang="en-US" sz="1200" dirty="0">
                <a:latin typeface="Arial" charset="0"/>
                <a:cs typeface="Arial" charset="0"/>
              </a:rPr>
              <a:t> </a:t>
            </a:r>
          </a:p>
        </p:txBody>
      </p:sp>
    </p:spTree>
    <p:extLst>
      <p:ext uri="{BB962C8B-B14F-4D97-AF65-F5344CB8AC3E}">
        <p14:creationId xmlns:p14="http://schemas.microsoft.com/office/powerpoint/2010/main" xmlns="" val="33948768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103</a:t>
            </a:fld>
            <a:r>
              <a:rPr lang="en-ZA" dirty="0"/>
              <a:t> </a:t>
            </a:r>
          </a:p>
        </p:txBody>
      </p:sp>
      <p:sp>
        <p:nvSpPr>
          <p:cNvPr id="9" name="Rectangle 2"/>
          <p:cNvSpPr txBox="1">
            <a:spLocks noChangeArrowheads="1"/>
          </p:cNvSpPr>
          <p:nvPr/>
        </p:nvSpPr>
        <p:spPr>
          <a:xfrm>
            <a:off x="678532" y="116632"/>
            <a:ext cx="6224836" cy="741633"/>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bg1"/>
                </a:solidFill>
                <a:latin typeface="Arial" pitchFamily="34" charset="0"/>
                <a:ea typeface="+mj-ea"/>
                <a:cs typeface="Arial" pitchFamily="34" charset="0"/>
              </a:rPr>
              <a:t>NDoH </a:t>
            </a:r>
            <a:r>
              <a:rPr lang="en-GB" sz="2600" b="1" dirty="0">
                <a:solidFill>
                  <a:schemeClr val="bg1"/>
                </a:solidFill>
                <a:latin typeface="Arial" pitchFamily="34" charset="0"/>
                <a:cs typeface="Arial" pitchFamily="34" charset="0"/>
              </a:rPr>
              <a:t>Audit Outcome</a:t>
            </a:r>
            <a:r>
              <a:rPr lang="en-GB" sz="2800" b="1" dirty="0">
                <a:solidFill>
                  <a:schemeClr val="bg1"/>
                </a:solidFill>
                <a:latin typeface="Arial" pitchFamily="34" charset="0"/>
                <a:cs typeface="Arial" pitchFamily="34" charset="0"/>
              </a:rPr>
              <a:t>: Summary</a:t>
            </a:r>
            <a:endParaRPr lang="en-GB" sz="2600" b="1" dirty="0">
              <a:solidFill>
                <a:schemeClr val="bg1"/>
              </a:solidFill>
              <a:latin typeface="Arial" pitchFamily="34" charset="0"/>
              <a:cs typeface="Arial" pitchFamily="34" charset="0"/>
            </a:endParaRPr>
          </a:p>
        </p:txBody>
      </p:sp>
      <p:sp>
        <p:nvSpPr>
          <p:cNvPr id="10" name="TextBox 1"/>
          <p:cNvSpPr txBox="1">
            <a:spLocks noChangeArrowheads="1"/>
          </p:cNvSpPr>
          <p:nvPr/>
        </p:nvSpPr>
        <p:spPr bwMode="auto">
          <a:xfrm>
            <a:off x="215008" y="1340768"/>
            <a:ext cx="892899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Wingdings" panose="05000000000000000000" pitchFamily="2" charset="2"/>
              <a:buChar char="§"/>
            </a:pPr>
            <a:r>
              <a:rPr lang="en-US" altLang="en-US" dirty="0"/>
              <a:t>For the past 10 years the National Department of Health have obtained and sustained unqualified audit opinions. However, the department showed significant improvement in 2020/21 audits.</a:t>
            </a:r>
          </a:p>
          <a:p>
            <a:pPr marL="285750" indent="-285750">
              <a:buFont typeface="Wingdings" panose="05000000000000000000" pitchFamily="2" charset="2"/>
              <a:buChar char="§"/>
            </a:pPr>
            <a:endParaRPr lang="en-US" altLang="en-US" dirty="0"/>
          </a:p>
          <a:p>
            <a:pPr marL="285750" indent="-285750">
              <a:buFont typeface="Wingdings" panose="05000000000000000000" pitchFamily="2" charset="2"/>
              <a:buChar char="§"/>
            </a:pPr>
            <a:endParaRPr lang="en-US" alt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2112235470"/>
              </p:ext>
            </p:extLst>
          </p:nvPr>
        </p:nvGraphicFramePr>
        <p:xfrm>
          <a:off x="1619672" y="2564903"/>
          <a:ext cx="3568456" cy="3112340"/>
        </p:xfrm>
        <a:graphic>
          <a:graphicData uri="http://schemas.openxmlformats.org/drawingml/2006/table">
            <a:tbl>
              <a:tblPr firstRow="1" firstCol="1" bandRow="1">
                <a:tableStyleId>{5C22544A-7EE6-4342-B048-85BDC9FD1C3A}</a:tableStyleId>
              </a:tblPr>
              <a:tblGrid>
                <a:gridCol w="1496845">
                  <a:extLst>
                    <a:ext uri="{9D8B030D-6E8A-4147-A177-3AD203B41FA5}">
                      <a16:colId xmlns:a16="http://schemas.microsoft.com/office/drawing/2014/main" xmlns="" val="3522601462"/>
                    </a:ext>
                  </a:extLst>
                </a:gridCol>
                <a:gridCol w="2071611">
                  <a:extLst>
                    <a:ext uri="{9D8B030D-6E8A-4147-A177-3AD203B41FA5}">
                      <a16:colId xmlns:a16="http://schemas.microsoft.com/office/drawing/2014/main" xmlns="" val="3184856403"/>
                    </a:ext>
                  </a:extLst>
                </a:gridCol>
              </a:tblGrid>
              <a:tr h="425814">
                <a:tc>
                  <a:txBody>
                    <a:bodyPr/>
                    <a:lstStyle/>
                    <a:p>
                      <a:pPr algn="ctr">
                        <a:lnSpc>
                          <a:spcPct val="107000"/>
                        </a:lnSpc>
                        <a:spcAft>
                          <a:spcPts val="0"/>
                        </a:spcAft>
                      </a:pPr>
                      <a:r>
                        <a:rPr lang="en-ZA" sz="1400" dirty="0">
                          <a:solidFill>
                            <a:schemeClr val="tx1"/>
                          </a:solidFill>
                          <a:effectLst/>
                          <a:latin typeface="Arial Black" panose="020B0A04020102020204" pitchFamily="34" charset="0"/>
                        </a:rPr>
                        <a:t>Year</a:t>
                      </a:r>
                      <a:endParaRPr lang="en-ZA"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rPr>
                        <a:t>Audit opinion</a:t>
                      </a: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4069634084"/>
                  </a:ext>
                </a:extLst>
              </a:tr>
              <a:tr h="25658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2020/21</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35376605"/>
                  </a:ext>
                </a:extLst>
              </a:tr>
              <a:tr h="32152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2019/20</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58339497"/>
                  </a:ext>
                </a:extLst>
              </a:tr>
              <a:tr h="32374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2018/19</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85947181"/>
                  </a:ext>
                </a:extLst>
              </a:tr>
              <a:tr h="24516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2017/18</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Unqualified</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2372995"/>
                  </a:ext>
                </a:extLst>
              </a:tr>
              <a:tr h="25658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2016/17</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Unqualified</a:t>
                      </a:r>
                      <a:endParaRPr kumimoji="0" lang="en-ZA" sz="14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68153680"/>
                  </a:ext>
                </a:extLst>
              </a:tr>
              <a:tr h="25658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2015/16</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50570021"/>
                  </a:ext>
                </a:extLst>
              </a:tr>
              <a:tr h="25658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2014/15</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56314431"/>
                  </a:ext>
                </a:extLst>
              </a:tr>
              <a:tr h="2565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2013/14</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3207289"/>
                  </a:ext>
                </a:extLst>
              </a:tr>
              <a:tr h="2565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2012/13</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90251044"/>
                  </a:ext>
                </a:extLst>
              </a:tr>
              <a:tr h="2565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2011/12</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24515459"/>
                  </a:ext>
                </a:extLst>
              </a:tr>
            </a:tbl>
          </a:graphicData>
        </a:graphic>
      </p:graphicFrame>
    </p:spTree>
    <p:extLst>
      <p:ext uri="{BB962C8B-B14F-4D97-AF65-F5344CB8AC3E}">
        <p14:creationId xmlns:p14="http://schemas.microsoft.com/office/powerpoint/2010/main" xmlns="" val="39030060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104</a:t>
            </a:fld>
            <a:r>
              <a:rPr lang="en-ZA" dirty="0"/>
              <a:t> </a:t>
            </a:r>
          </a:p>
        </p:txBody>
      </p:sp>
      <p:sp>
        <p:nvSpPr>
          <p:cNvPr id="9" name="Rectangle 2"/>
          <p:cNvSpPr txBox="1">
            <a:spLocks noChangeArrowheads="1"/>
          </p:cNvSpPr>
          <p:nvPr/>
        </p:nvSpPr>
        <p:spPr>
          <a:xfrm>
            <a:off x="678532" y="116632"/>
            <a:ext cx="6224836" cy="741633"/>
          </a:xfrm>
          <a:prstGeom prst="rect">
            <a:avLst/>
          </a:prstGeom>
        </p:spPr>
        <p:txBody>
          <a:bodyPr tIns="45720" rIns="91440" bIns="45720" anchor="b">
            <a:normAutofit fontScale="92500" lnSpcReduction="20000"/>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bg1"/>
                </a:solidFill>
                <a:latin typeface="Arial" pitchFamily="34" charset="0"/>
                <a:ea typeface="+mj-ea"/>
                <a:cs typeface="Arial" pitchFamily="34" charset="0"/>
              </a:rPr>
              <a:t>NDoH </a:t>
            </a:r>
            <a:r>
              <a:rPr lang="en-GB" sz="2600" b="1" dirty="0">
                <a:solidFill>
                  <a:schemeClr val="bg1"/>
                </a:solidFill>
                <a:latin typeface="Arial" pitchFamily="34" charset="0"/>
                <a:cs typeface="Arial" pitchFamily="34" charset="0"/>
              </a:rPr>
              <a:t>Audit Outcomes for the MTEF Period</a:t>
            </a:r>
            <a:r>
              <a:rPr lang="en-GB" sz="2800" b="1" dirty="0">
                <a:solidFill>
                  <a:schemeClr val="bg1"/>
                </a:solidFill>
                <a:latin typeface="Arial" pitchFamily="34" charset="0"/>
                <a:cs typeface="Arial" pitchFamily="34" charset="0"/>
              </a:rPr>
              <a:t>: </a:t>
            </a:r>
            <a:r>
              <a:rPr lang="en-GB" sz="2600" b="1" dirty="0">
                <a:solidFill>
                  <a:schemeClr val="bg1"/>
                </a:solidFill>
                <a:latin typeface="Arial" pitchFamily="34" charset="0"/>
                <a:cs typeface="Arial" pitchFamily="34" charset="0"/>
              </a:rPr>
              <a:t>2018/19 to 2020/21</a:t>
            </a:r>
          </a:p>
        </p:txBody>
      </p:sp>
      <p:graphicFrame>
        <p:nvGraphicFramePr>
          <p:cNvPr id="6" name="Table 5"/>
          <p:cNvGraphicFramePr>
            <a:graphicFrameLocks noGrp="1"/>
          </p:cNvGraphicFramePr>
          <p:nvPr>
            <p:extLst>
              <p:ext uri="{D42A27DB-BD31-4B8C-83A1-F6EECF244321}">
                <p14:modId xmlns:p14="http://schemas.microsoft.com/office/powerpoint/2010/main" xmlns="" val="1784035676"/>
              </p:ext>
            </p:extLst>
          </p:nvPr>
        </p:nvGraphicFramePr>
        <p:xfrm>
          <a:off x="107504" y="2492896"/>
          <a:ext cx="8928993" cy="3168352"/>
        </p:xfrm>
        <a:graphic>
          <a:graphicData uri="http://schemas.openxmlformats.org/drawingml/2006/table">
            <a:tbl>
              <a:tblPr firstRow="1" firstCol="1" bandRow="1">
                <a:tableStyleId>{5C22544A-7EE6-4342-B048-85BDC9FD1C3A}</a:tableStyleId>
              </a:tblPr>
              <a:tblGrid>
                <a:gridCol w="1172137">
                  <a:extLst>
                    <a:ext uri="{9D8B030D-6E8A-4147-A177-3AD203B41FA5}">
                      <a16:colId xmlns:a16="http://schemas.microsoft.com/office/drawing/2014/main" xmlns="" val="3522601462"/>
                    </a:ext>
                  </a:extLst>
                </a:gridCol>
                <a:gridCol w="1622219">
                  <a:extLst>
                    <a:ext uri="{9D8B030D-6E8A-4147-A177-3AD203B41FA5}">
                      <a16:colId xmlns:a16="http://schemas.microsoft.com/office/drawing/2014/main" xmlns="" val="3184856403"/>
                    </a:ext>
                  </a:extLst>
                </a:gridCol>
                <a:gridCol w="1454117">
                  <a:extLst>
                    <a:ext uri="{9D8B030D-6E8A-4147-A177-3AD203B41FA5}">
                      <a16:colId xmlns:a16="http://schemas.microsoft.com/office/drawing/2014/main" xmlns="" val="1281049839"/>
                    </a:ext>
                  </a:extLst>
                </a:gridCol>
                <a:gridCol w="4680520">
                  <a:extLst>
                    <a:ext uri="{9D8B030D-6E8A-4147-A177-3AD203B41FA5}">
                      <a16:colId xmlns:a16="http://schemas.microsoft.com/office/drawing/2014/main" xmlns="" val="3701344401"/>
                    </a:ext>
                  </a:extLst>
                </a:gridCol>
              </a:tblGrid>
              <a:tr h="684640">
                <a:tc>
                  <a:txBody>
                    <a:bodyPr/>
                    <a:lstStyle/>
                    <a:p>
                      <a:pPr algn="ctr">
                        <a:lnSpc>
                          <a:spcPct val="107000"/>
                        </a:lnSpc>
                        <a:spcAft>
                          <a:spcPts val="0"/>
                        </a:spcAft>
                      </a:pPr>
                      <a:r>
                        <a:rPr lang="en-ZA" sz="1400" dirty="0">
                          <a:solidFill>
                            <a:schemeClr val="tx1"/>
                          </a:solidFill>
                          <a:effectLst/>
                          <a:latin typeface="Arial Black" panose="020B0A04020102020204" pitchFamily="34" charset="0"/>
                        </a:rPr>
                        <a:t>Year</a:t>
                      </a:r>
                      <a:endParaRPr lang="en-ZA"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rPr>
                        <a:t>Audit opinion</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rPr>
                        <a:t>No.</a:t>
                      </a:r>
                      <a:r>
                        <a:rPr lang="en-ZA" sz="1400" baseline="0" dirty="0">
                          <a:solidFill>
                            <a:schemeClr val="tx1"/>
                          </a:solidFill>
                          <a:effectLst/>
                          <a:latin typeface="Arial Black" panose="020B0A04020102020204" pitchFamily="34" charset="0"/>
                        </a:rPr>
                        <a:t> of </a:t>
                      </a:r>
                      <a:r>
                        <a:rPr lang="en-ZA" sz="1400" dirty="0">
                          <a:solidFill>
                            <a:schemeClr val="tx1"/>
                          </a:solidFill>
                          <a:effectLst/>
                          <a:latin typeface="Arial Black" panose="020B0A04020102020204" pitchFamily="34" charset="0"/>
                        </a:rPr>
                        <a:t>Qualification Matters</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rPr>
                        <a:t>No. of Emphasis of Matters</a:t>
                      </a:r>
                    </a:p>
                    <a:p>
                      <a:pPr marL="0" marR="0" indent="0" algn="l" defTabSz="914400" rtl="0" eaLnBrk="1" fontAlgn="auto" latinLnBrk="0" hangingPunct="1">
                        <a:lnSpc>
                          <a:spcPct val="107000"/>
                        </a:lnSpc>
                        <a:spcBef>
                          <a:spcPts val="0"/>
                        </a:spcBef>
                        <a:spcAft>
                          <a:spcPts val="0"/>
                        </a:spcAft>
                        <a:buClrTx/>
                        <a:buSzTx/>
                        <a:buFontTx/>
                        <a:buNone/>
                        <a:tabLst/>
                        <a:defRPr/>
                      </a:pPr>
                      <a:endParaRPr lang="en-ZA" sz="1400" dirty="0">
                        <a:solidFill>
                          <a:schemeClr val="tx1"/>
                        </a:solidFill>
                        <a:effectLst/>
                        <a:latin typeface="Arial Black" panose="020B0A04020102020204" pitchFamily="34"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4069634084"/>
                  </a:ext>
                </a:extLst>
              </a:tr>
              <a:tr h="41948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2020/21</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0</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0</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35376605"/>
                  </a:ext>
                </a:extLst>
              </a:tr>
              <a:tr h="91629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2019/20</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0</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(Restatement of corresponding figures and Events after the reporting date)</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58339497"/>
                  </a:ext>
                </a:extLst>
              </a:tr>
              <a:tr h="114794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2018/19</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0</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a:t>
                      </a:r>
                    </a:p>
                    <a:p>
                      <a:pPr marL="0" marR="0" indent="0" algn="l" defTabSz="914400" rtl="0" eaLnBrk="1" fontAlgn="auto" latinLnBrk="0" hangingPunct="1">
                        <a:lnSpc>
                          <a:spcPct val="107000"/>
                        </a:lnSpc>
                        <a:spcBef>
                          <a:spcPts val="0"/>
                        </a:spcBef>
                        <a:spcAft>
                          <a:spcPts val="0"/>
                        </a:spcAft>
                        <a:buClrTx/>
                        <a:buSzTx/>
                        <a:buFontTx/>
                        <a:buNone/>
                        <a:tabLst/>
                        <a:defRPr/>
                      </a:pP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(Material underspending of government grants and restatement of corresponding figures)</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85947181"/>
                  </a:ext>
                </a:extLst>
              </a:tr>
            </a:tbl>
          </a:graphicData>
        </a:graphic>
      </p:graphicFrame>
      <p:sp>
        <p:nvSpPr>
          <p:cNvPr id="10" name="TextBox 1"/>
          <p:cNvSpPr txBox="1">
            <a:spLocks noChangeArrowheads="1"/>
          </p:cNvSpPr>
          <p:nvPr/>
        </p:nvSpPr>
        <p:spPr bwMode="auto">
          <a:xfrm>
            <a:off x="196843" y="1084369"/>
            <a:ext cx="892899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Wingdings" panose="05000000000000000000" pitchFamily="2" charset="2"/>
              <a:buChar char="§"/>
            </a:pPr>
            <a:r>
              <a:rPr lang="en-US" altLang="en-US" dirty="0"/>
              <a:t>The Department showed significant improvement in 2020/21 audits, there were no emphasis of matters raised.</a:t>
            </a:r>
          </a:p>
          <a:p>
            <a:pPr marL="285750" indent="-285750">
              <a:buFont typeface="Wingdings" panose="05000000000000000000" pitchFamily="2" charset="2"/>
              <a:buChar char="§"/>
            </a:pPr>
            <a:endParaRPr lang="en-US" altLang="en-US" dirty="0"/>
          </a:p>
          <a:p>
            <a:pPr marL="285750" indent="-285750">
              <a:buFont typeface="Wingdings" panose="05000000000000000000" pitchFamily="2" charset="2"/>
              <a:buChar char="§"/>
            </a:pPr>
            <a:r>
              <a:rPr lang="en-US" altLang="en-US" dirty="0"/>
              <a:t>Clean audit is within reach.</a:t>
            </a:r>
          </a:p>
        </p:txBody>
      </p:sp>
    </p:spTree>
    <p:extLst>
      <p:ext uri="{BB962C8B-B14F-4D97-AF65-F5344CB8AC3E}">
        <p14:creationId xmlns:p14="http://schemas.microsoft.com/office/powerpoint/2010/main" xmlns="" val="30898437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4213" y="333375"/>
            <a:ext cx="61737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a:r>
              <a:rPr lang="en-GB" altLang="en-US" sz="2400" b="1" dirty="0">
                <a:solidFill>
                  <a:schemeClr val="bg1"/>
                </a:solidFill>
              </a:rPr>
              <a:t>PERFORMANCE AUDIT</a:t>
            </a:r>
          </a:p>
        </p:txBody>
      </p:sp>
      <p:sp>
        <p:nvSpPr>
          <p:cNvPr id="2" name="TextBox 1"/>
          <p:cNvSpPr txBox="1"/>
          <p:nvPr/>
        </p:nvSpPr>
        <p:spPr>
          <a:xfrm>
            <a:off x="179512" y="1844824"/>
            <a:ext cx="8568952" cy="2677656"/>
          </a:xfrm>
          <a:prstGeom prst="rect">
            <a:avLst/>
          </a:prstGeom>
          <a:noFill/>
        </p:spPr>
        <p:txBody>
          <a:bodyPr wrap="square">
            <a:spAutoFit/>
          </a:bodyPr>
          <a:lstStyle/>
          <a:p>
            <a:pPr marL="342900" indent="-342900" algn="just">
              <a:buFont typeface="Wingdings" panose="05000000000000000000" pitchFamily="2" charset="2"/>
              <a:buChar char="§"/>
              <a:defRPr/>
            </a:pPr>
            <a:r>
              <a:rPr lang="en-US" sz="2400" dirty="0">
                <a:latin typeface="Arial" panose="020B0604020202020204" pitchFamily="34" charset="0"/>
                <a:cs typeface="Arial" panose="020B0604020202020204" pitchFamily="34" charset="0"/>
              </a:rPr>
              <a:t>The Department received qualified audit opinion on Programme 6 - Health system governance and human resource.</a:t>
            </a:r>
          </a:p>
          <a:p>
            <a:pPr marL="342900" indent="-342900" algn="just">
              <a:buFont typeface="Wingdings" panose="05000000000000000000" pitchFamily="2" charset="2"/>
              <a:buChar char="§"/>
              <a:defRPr/>
            </a:pP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defRPr/>
            </a:pPr>
            <a:r>
              <a:rPr lang="en-US" sz="2400" dirty="0">
                <a:latin typeface="Arial" panose="020B0604020202020204" pitchFamily="34" charset="0"/>
                <a:cs typeface="Arial" panose="020B0604020202020204" pitchFamily="34" charset="0"/>
              </a:rPr>
              <a:t>The basis of qualified opinion was based due to number of facilities where the link between HPRS and NHLS track care systems are implemented.</a:t>
            </a:r>
            <a:endParaRPr lang="en-US" dirty="0">
              <a:latin typeface="Arial" panose="020B0604020202020204" pitchFamily="34" charset="0"/>
              <a:cs typeface="Arial" panose="020B0604020202020204" pitchFamily="34" charset="0"/>
            </a:endParaRPr>
          </a:p>
        </p:txBody>
      </p:sp>
      <p:sp>
        <p:nvSpPr>
          <p:cNvPr id="4" name="Title 7"/>
          <p:cNvSpPr txBox="1">
            <a:spLocks/>
          </p:cNvSpPr>
          <p:nvPr/>
        </p:nvSpPr>
        <p:spPr>
          <a:xfrm>
            <a:off x="914400" y="5715000"/>
            <a:ext cx="78340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a:latin typeface="Arial" pitchFamily="34" charset="0"/>
                <a:cs typeface="Arial" pitchFamily="34" charset="0"/>
              </a:rPr>
              <a:t>105</a:t>
            </a:r>
            <a:r>
              <a:rPr lang="en-ZA" dirty="0"/>
              <a:t> </a:t>
            </a:r>
          </a:p>
        </p:txBody>
      </p:sp>
    </p:spTree>
    <p:extLst>
      <p:ext uri="{BB962C8B-B14F-4D97-AF65-F5344CB8AC3E}">
        <p14:creationId xmlns:p14="http://schemas.microsoft.com/office/powerpoint/2010/main" xmlns="" val="4858339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4213" y="333375"/>
            <a:ext cx="617378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a:r>
              <a:rPr lang="en-GB" altLang="en-US" sz="2800" b="1" dirty="0">
                <a:solidFill>
                  <a:schemeClr val="bg1"/>
                </a:solidFill>
              </a:rPr>
              <a:t>AUDIT IMPROVEMENT STRATEGY</a:t>
            </a:r>
          </a:p>
        </p:txBody>
      </p:sp>
      <p:sp>
        <p:nvSpPr>
          <p:cNvPr id="12291" name="TextBox 1"/>
          <p:cNvSpPr txBox="1">
            <a:spLocks noChangeArrowheads="1"/>
          </p:cNvSpPr>
          <p:nvPr/>
        </p:nvSpPr>
        <p:spPr bwMode="auto">
          <a:xfrm>
            <a:off x="179512" y="1124744"/>
            <a:ext cx="8856984" cy="4176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Wingdings" panose="05000000000000000000" pitchFamily="2" charset="2"/>
              <a:buChar char="§"/>
            </a:pPr>
            <a:r>
              <a:rPr lang="en-US" altLang="en-US" sz="2400" dirty="0"/>
              <a:t>Development and implementation of audit Improvement Plan</a:t>
            </a:r>
          </a:p>
          <a:p>
            <a:pPr marL="342900" indent="-342900">
              <a:buFont typeface="Wingdings" panose="05000000000000000000" pitchFamily="2" charset="2"/>
              <a:buChar char="§"/>
            </a:pPr>
            <a:endParaRPr lang="en-US" altLang="en-US" sz="2400" dirty="0"/>
          </a:p>
          <a:p>
            <a:pPr marL="342900" indent="-342900">
              <a:buFont typeface="Wingdings" panose="05000000000000000000" pitchFamily="2" charset="2"/>
              <a:buChar char="§"/>
            </a:pPr>
            <a:r>
              <a:rPr lang="en-US" altLang="en-US" sz="2400" dirty="0"/>
              <a:t>Regular progress report assessment on the identified audit risks as per the Audit Management Report</a:t>
            </a:r>
          </a:p>
          <a:p>
            <a:pPr marL="342900" indent="-342900">
              <a:buFont typeface="Wingdings" panose="05000000000000000000" pitchFamily="2" charset="2"/>
              <a:buChar char="§"/>
            </a:pPr>
            <a:endParaRPr lang="en-US" altLang="en-US" sz="2400" dirty="0"/>
          </a:p>
          <a:p>
            <a:pPr marL="342900" indent="-342900">
              <a:buFont typeface="Wingdings" panose="05000000000000000000" pitchFamily="2" charset="2"/>
              <a:buChar char="§"/>
            </a:pPr>
            <a:r>
              <a:rPr lang="en-US" altLang="en-US" sz="2400" dirty="0"/>
              <a:t>Ensure the Auditors obtained sufficient appropriate audit evidence relating to performance information on system and processes were established to enable consistent measurement and reliable reporting</a:t>
            </a:r>
          </a:p>
          <a:p>
            <a:pPr marL="342900" indent="-342900">
              <a:buFont typeface="Wingdings" panose="05000000000000000000" pitchFamily="2" charset="2"/>
              <a:buChar char="§"/>
            </a:pPr>
            <a:endParaRPr lang="en-US" altLang="en-US" sz="2400" dirty="0"/>
          </a:p>
          <a:p>
            <a:pPr marL="342900" indent="-342900">
              <a:buFont typeface="Wingdings" panose="05000000000000000000" pitchFamily="2" charset="2"/>
              <a:buChar char="§"/>
            </a:pPr>
            <a:r>
              <a:rPr lang="en-US" altLang="en-US" sz="2400" dirty="0"/>
              <a:t>Strengthening of internal control system of the department</a:t>
            </a:r>
          </a:p>
        </p:txBody>
      </p:sp>
      <p:sp>
        <p:nvSpPr>
          <p:cNvPr id="5" name="Title 1">
            <a:extLst>
              <a:ext uri="{FF2B5EF4-FFF2-40B4-BE49-F238E27FC236}">
                <a16:creationId xmlns:a16="http://schemas.microsoft.com/office/drawing/2014/main" xmlns="" id="{2ADA6387-7147-4393-BE4E-930DE80527C8}"/>
              </a:ext>
            </a:extLst>
          </p:cNvPr>
          <p:cNvSpPr txBox="1">
            <a:spLocks/>
          </p:cNvSpPr>
          <p:nvPr/>
        </p:nvSpPr>
        <p:spPr bwMode="auto">
          <a:xfrm>
            <a:off x="3779838" y="6137275"/>
            <a:ext cx="4752975" cy="720725"/>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15BBD11B-E81C-4BAB-8E5A-3A27A28C6EAF}" type="slidenum">
              <a:rPr lang="en-ZA" altLang="en-US" sz="1200" smtClean="0">
                <a:latin typeface="Arial" charset="0"/>
                <a:cs typeface="Arial" charset="0"/>
              </a:rPr>
              <a:pPr algn="r"/>
              <a:t>106</a:t>
            </a:fld>
            <a:r>
              <a:rPr lang="en-ZA" altLang="en-US" sz="1200" dirty="0">
                <a:latin typeface="Arial" charset="0"/>
                <a:cs typeface="Arial" charset="0"/>
              </a:rPr>
              <a:t> </a:t>
            </a:r>
          </a:p>
        </p:txBody>
      </p:sp>
    </p:spTree>
    <p:extLst>
      <p:ext uri="{BB962C8B-B14F-4D97-AF65-F5344CB8AC3E}">
        <p14:creationId xmlns:p14="http://schemas.microsoft.com/office/powerpoint/2010/main" xmlns="" val="7284892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107</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6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6" name="Rectangle 5"/>
          <p:cNvSpPr/>
          <p:nvPr/>
        </p:nvSpPr>
        <p:spPr>
          <a:xfrm>
            <a:off x="2443853" y="2644170"/>
            <a:ext cx="4256293" cy="1569660"/>
          </a:xfrm>
          <a:prstGeom prst="rect">
            <a:avLst/>
          </a:prstGeom>
        </p:spPr>
        <p:txBody>
          <a:bodyPr wrap="none">
            <a:spAutoFit/>
          </a:bodyPr>
          <a:lstStyle/>
          <a:p>
            <a:pPr>
              <a:buFont typeface="Arial" charset="0"/>
              <a:buNone/>
            </a:pPr>
            <a:r>
              <a:rPr lang="en-US" sz="9600" dirty="0">
                <a:latin typeface="Andalus" pitchFamily="18" charset="-78"/>
                <a:cs typeface="Andalus" pitchFamily="18" charset="-78"/>
              </a:rPr>
              <a:t>The End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 y="188640"/>
            <a:ext cx="7204626" cy="830997"/>
          </a:xfrm>
          <a:prstGeom prst="rect">
            <a:avLst/>
          </a:prstGeom>
        </p:spPr>
        <p:txBody>
          <a:bodyPr wrap="squar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anose="020B0A04020102020204" pitchFamily="34" charset="0"/>
                <a:cs typeface="Arial" pitchFamily="34" charset="0"/>
              </a:rPr>
              <a:t>Programme 1:</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anose="020B0A04020102020204" pitchFamily="34" charset="0"/>
                <a:cs typeface="Arial" pitchFamily="34" charset="0"/>
              </a:rPr>
              <a:t>Performance Improvement Strategies</a:t>
            </a:r>
          </a:p>
        </p:txBody>
      </p:sp>
      <p:sp>
        <p:nvSpPr>
          <p:cNvPr id="3" name="Rectangle 2"/>
          <p:cNvSpPr/>
          <p:nvPr/>
        </p:nvSpPr>
        <p:spPr>
          <a:xfrm>
            <a:off x="251520" y="1196753"/>
            <a:ext cx="8568952" cy="2031325"/>
          </a:xfrm>
          <a:prstGeom prst="rect">
            <a:avLst/>
          </a:prstGeom>
        </p:spPr>
        <p:txBody>
          <a:bodyPr wrap="square">
            <a:spAutoFit/>
          </a:bodyPr>
          <a:lstStyle/>
          <a:p>
            <a:r>
              <a:rPr lang="en-US" dirty="0"/>
              <a:t>- With regards to conditional grants review, discussions will be pursued to deal with outstanding issues based on the risk assessment.</a:t>
            </a:r>
          </a:p>
          <a:p>
            <a:r>
              <a:rPr lang="en-US" dirty="0"/>
              <a:t> </a:t>
            </a:r>
          </a:p>
          <a:p>
            <a:r>
              <a:rPr lang="en-US" dirty="0"/>
              <a:t>- The Case Management System was not rolled out to five Provinces due to COVID-19 lockdown. The Department will engage with the remaining five Provinces and the Service Providers and to ensure that the Case Management System is rolled out in quarter 2 of 2021/22.</a:t>
            </a:r>
          </a:p>
        </p:txBody>
      </p:sp>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45272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88640"/>
            <a:ext cx="6552728" cy="461665"/>
          </a:xfrm>
          <a:prstGeom prst="rect">
            <a:avLst/>
          </a:prstGeom>
        </p:spPr>
        <p:txBody>
          <a:bodyPr wrap="square">
            <a:spAutoFit/>
          </a:bodyPr>
          <a:lstStyle/>
          <a:p>
            <a:r>
              <a:rPr lang="en-US" sz="2400" b="1" dirty="0">
                <a:solidFill>
                  <a:schemeClr val="bg1"/>
                </a:solidFill>
              </a:rPr>
              <a:t>Institutional Response to the COVID-19 Pandemic</a:t>
            </a:r>
            <a:endParaRPr lang="en-ZA" sz="24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934341893"/>
              </p:ext>
            </p:extLst>
          </p:nvPr>
        </p:nvGraphicFramePr>
        <p:xfrm>
          <a:off x="-36512" y="1052736"/>
          <a:ext cx="9180515" cy="5214493"/>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3546127320"/>
                    </a:ext>
                  </a:extLst>
                </a:gridCol>
                <a:gridCol w="1008112">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1654221017"/>
                    </a:ext>
                  </a:extLst>
                </a:gridCol>
                <a:gridCol w="576064">
                  <a:extLst>
                    <a:ext uri="{9D8B030D-6E8A-4147-A177-3AD203B41FA5}">
                      <a16:colId xmlns:a16="http://schemas.microsoft.com/office/drawing/2014/main" xmlns="" val="1590183858"/>
                    </a:ext>
                  </a:extLst>
                </a:gridCol>
                <a:gridCol w="2627787">
                  <a:extLst>
                    <a:ext uri="{9D8B030D-6E8A-4147-A177-3AD203B41FA5}">
                      <a16:colId xmlns:a16="http://schemas.microsoft.com/office/drawing/2014/main" xmlns="" val="431520785"/>
                    </a:ext>
                  </a:extLst>
                </a:gridCol>
              </a:tblGrid>
              <a:tr h="404858">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Programme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Intervention</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Geographical locational (provincial, district/local municipality</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No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Disaggregation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Total budget allocated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spent per intervention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Contribution to the output of APP where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Immediate outcomes</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219200">
                <a:tc rowSpan="2">
                  <a:txBody>
                    <a:bodyPr/>
                    <a:lstStyle/>
                    <a:p>
                      <a:pPr>
                        <a:lnSpc>
                          <a:spcPct val="100000"/>
                        </a:lnSpc>
                        <a:spcAft>
                          <a:spcPts val="0"/>
                        </a:spcAft>
                      </a:pPr>
                      <a:r>
                        <a:rPr lang="en-US" sz="800" kern="1200" dirty="0">
                          <a:solidFill>
                            <a:schemeClr val="dk1"/>
                          </a:solidFill>
                          <a:effectLst/>
                          <a:latin typeface="Arial Black" panose="020B0A04020102020204" pitchFamily="34" charset="0"/>
                          <a:ea typeface="+mn-ea"/>
                          <a:cs typeface="+mn-cs"/>
                        </a:rPr>
                        <a:t>Programme 1</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marL="50800" marR="18288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Effectively engage the community and communicate the health risks of COVID-19 and the related mitigation</a:t>
                      </a:r>
                      <a:endParaRPr lang="en-ZA" sz="800" kern="1200" dirty="0">
                        <a:solidFill>
                          <a:schemeClr val="dk1"/>
                        </a:solidFill>
                        <a:effectLst/>
                        <a:latin typeface="Arial Black" panose="020B0A04020102020204" pitchFamily="34" charset="0"/>
                        <a:ea typeface="+mn-ea"/>
                        <a:cs typeface="+mn-cs"/>
                      </a:endParaRPr>
                    </a:p>
                    <a:p>
                      <a:pPr marL="50800" marR="97790">
                        <a:lnSpc>
                          <a:spcPct val="103000"/>
                        </a:lnSpc>
                        <a:spcBef>
                          <a:spcPts val="20"/>
                        </a:spcBef>
                        <a:spcAft>
                          <a:spcPts val="0"/>
                        </a:spcAft>
                      </a:pPr>
                      <a:r>
                        <a:rPr lang="en-US" sz="800" kern="1200" dirty="0">
                          <a:solidFill>
                            <a:schemeClr val="dk1"/>
                          </a:solidFill>
                          <a:effectLst/>
                          <a:latin typeface="Arial Black" panose="020B0A04020102020204" pitchFamily="34" charset="0"/>
                          <a:ea typeface="+mn-ea"/>
                          <a:cs typeface="+mn-cs"/>
                        </a:rPr>
                        <a:t>measures in various settings</a:t>
                      </a: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165" marR="16256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9 provinces, 52 health districts and all local municipalities</a:t>
                      </a: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17653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All residents in South Africa</a:t>
                      </a: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285115">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There are more than 20 million South Africans</a:t>
                      </a:r>
                      <a:endParaRPr lang="en-ZA" sz="800" kern="1200" dirty="0">
                        <a:solidFill>
                          <a:schemeClr val="dk1"/>
                        </a:solidFill>
                        <a:effectLst/>
                        <a:latin typeface="Arial Black" panose="020B0A04020102020204" pitchFamily="34" charset="0"/>
                        <a:ea typeface="+mn-ea"/>
                        <a:cs typeface="+mn-cs"/>
                      </a:endParaRPr>
                    </a:p>
                    <a:p>
                      <a:pPr marL="50800" marR="60325">
                        <a:lnSpc>
                          <a:spcPct val="103000"/>
                        </a:lnSpc>
                        <a:spcBef>
                          <a:spcPts val="10"/>
                        </a:spcBef>
                        <a:spcAft>
                          <a:spcPts val="0"/>
                        </a:spcAft>
                      </a:pPr>
                      <a:r>
                        <a:rPr lang="en-US" sz="800" kern="1200" dirty="0">
                          <a:solidFill>
                            <a:schemeClr val="dk1"/>
                          </a:solidFill>
                          <a:effectLst/>
                          <a:latin typeface="Arial Black" panose="020B0A04020102020204" pitchFamily="34" charset="0"/>
                          <a:ea typeface="+mn-ea"/>
                          <a:cs typeface="+mn-cs"/>
                        </a:rPr>
                        <a:t>on Facebook, the campaign aims to reach over 14 million of them at least once throughout the campaign lifespan.</a:t>
                      </a:r>
                      <a:endParaRPr lang="en-ZA" sz="800" kern="1200" dirty="0">
                        <a:solidFill>
                          <a:schemeClr val="dk1"/>
                        </a:solidFill>
                        <a:effectLst/>
                        <a:latin typeface="Arial Black" panose="020B0A04020102020204" pitchFamily="34" charset="0"/>
                        <a:ea typeface="+mn-ea"/>
                        <a:cs typeface="+mn-cs"/>
                      </a:endParaRPr>
                    </a:p>
                  </a:txBody>
                  <a:tcPr marL="0" marR="0" marT="0" marB="0"/>
                </a:tc>
                <a:tc rowSpan="2">
                  <a:txBody>
                    <a:bodyPr/>
                    <a:lstStyle/>
                    <a:p>
                      <a:pPr marL="50800" marR="14224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No budget allocated</a:t>
                      </a:r>
                      <a:endParaRPr lang="en-ZA" sz="800" kern="1200" dirty="0">
                        <a:solidFill>
                          <a:schemeClr val="dk1"/>
                        </a:solidFill>
                        <a:effectLst/>
                        <a:latin typeface="Arial Black" panose="020B0A04020102020204" pitchFamily="34" charset="0"/>
                        <a:ea typeface="+mn-ea"/>
                        <a:cs typeface="+mn-cs"/>
                      </a:endParaRPr>
                    </a:p>
                  </a:txBody>
                  <a:tcPr marL="0" marR="0" marT="0" marB="0"/>
                </a:tc>
                <a:tc rowSpan="2">
                  <a:txBody>
                    <a:bodyPr/>
                    <a:lstStyle/>
                    <a:p>
                      <a:pPr marL="50800">
                        <a:spcBef>
                          <a:spcPts val="180"/>
                        </a:spcBef>
                        <a:spcAft>
                          <a:spcPts val="0"/>
                        </a:spcAft>
                      </a:pPr>
                      <a:r>
                        <a:rPr lang="en-US" sz="800" kern="1200" dirty="0">
                          <a:solidFill>
                            <a:schemeClr val="dk1"/>
                          </a:solidFill>
                          <a:effectLst/>
                          <a:latin typeface="Arial Black" panose="020B0A04020102020204" pitchFamily="34" charset="0"/>
                          <a:ea typeface="+mn-ea"/>
                          <a:cs typeface="+mn-cs"/>
                        </a:rPr>
                        <a:t>Not Applicable</a:t>
                      </a:r>
                      <a:endParaRPr lang="en-ZA" sz="800" kern="1200" dirty="0">
                        <a:solidFill>
                          <a:schemeClr val="dk1"/>
                        </a:solidFill>
                        <a:effectLst/>
                        <a:latin typeface="Arial Black" panose="020B0A04020102020204" pitchFamily="34" charset="0"/>
                        <a:ea typeface="+mn-ea"/>
                        <a:cs typeface="+mn-cs"/>
                      </a:endParaRPr>
                    </a:p>
                  </a:txBody>
                  <a:tcPr marL="0" marR="0" marT="0" marB="0"/>
                </a:tc>
                <a:tc rowSpan="2">
                  <a:txBody>
                    <a:bodyPr/>
                    <a:lstStyle/>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It contributes indirectly to the purpose of the Sub-programme: Communicable Disease</a:t>
                      </a: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algn="just">
                        <a:lnSpc>
                          <a:spcPct val="100000"/>
                        </a:lnSpc>
                        <a:spcAft>
                          <a:spcPts val="0"/>
                        </a:spcAft>
                      </a:pPr>
                      <a:r>
                        <a:rPr lang="en-US" sz="800" kern="1200" dirty="0">
                          <a:solidFill>
                            <a:schemeClr val="dk1"/>
                          </a:solidFill>
                          <a:effectLst/>
                          <a:latin typeface="Arial Black" panose="020B0A04020102020204" pitchFamily="34" charset="0"/>
                          <a:ea typeface="+mn-ea"/>
                          <a:cs typeface="+mn-cs"/>
                        </a:rPr>
                        <a:t>Paid social media  campaign  was  set  up. Ad placement is currently on both Facebook and Instagram Newsfeeds targeting 13-year-olds and older South African citizens. The current engagement rate is 5.01% which is 5 times higher than the industry benchmark of 1.0%. This shows that the content and the consumers resonate</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66997084"/>
                  </a:ext>
                </a:extLst>
              </a:tr>
              <a:tr h="1219200">
                <a:tc vMerge="1">
                  <a:txBody>
                    <a:bodyPr/>
                    <a:lstStyle/>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marL="47625" marR="57785">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Policy and regulatory framework</a:t>
                      </a: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161925">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9 provinces, 52 health districts and all local municipalities</a:t>
                      </a: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17653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All residents in South Africa</a:t>
                      </a: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60325">
                        <a:lnSpc>
                          <a:spcPct val="103000"/>
                        </a:lnSpc>
                        <a:spcBef>
                          <a:spcPts val="1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50800" marR="36195" algn="just">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The Legal Service sub-programme, through the Legal and Regulatory Measures Work  Stream  (LRMWS)  of the NATJOINS, has contributed in the development of the declaration of the National State of Disaster (NSoD) and also developed the Regulations and Directives (seven Health Directives and various Directives from other Departments) under the Disaster Management Act. Further, the sub-programme also coordinated the handling of Court cases against the State regarding the Lockdown Regulations and Directions</a:t>
                      </a:r>
                      <a:endParaRPr lang="en-ZA" sz="800" kern="1200" dirty="0">
                        <a:solidFill>
                          <a:schemeClr val="dk1"/>
                        </a:solidFill>
                        <a:effectLst/>
                        <a:latin typeface="Arial Black" panose="020B0A04020102020204" pitchFamily="34" charset="0"/>
                        <a:ea typeface="+mn-ea"/>
                        <a:cs typeface="+mn-cs"/>
                      </a:endParaRPr>
                    </a:p>
                  </a:txBody>
                  <a:tcPr marL="0" marR="0" marT="0" marB="0"/>
                </a:tc>
                <a:extLst>
                  <a:ext uri="{0D108BD9-81ED-4DB2-BD59-A6C34878D82A}">
                    <a16:rowId xmlns:a16="http://schemas.microsoft.com/office/drawing/2014/main" xmlns="" val="4091792764"/>
                  </a:ext>
                </a:extLst>
              </a:tr>
            </a:tbl>
          </a:graphicData>
        </a:graphic>
      </p:graphicFrame>
      <p:sp>
        <p:nvSpPr>
          <p:cNvPr id="5" name="Title 1"/>
          <p:cNvSpPr txBox="1">
            <a:spLocks/>
          </p:cNvSpPr>
          <p:nvPr/>
        </p:nvSpPr>
        <p:spPr>
          <a:xfrm>
            <a:off x="3851920" y="6279383"/>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10034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6377362"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Performance Report </a:t>
            </a:r>
          </a:p>
        </p:txBody>
      </p:sp>
      <p:sp>
        <p:nvSpPr>
          <p:cNvPr id="6" name="Rectangle 5"/>
          <p:cNvSpPr/>
          <p:nvPr/>
        </p:nvSpPr>
        <p:spPr>
          <a:xfrm>
            <a:off x="468313" y="1844675"/>
            <a:ext cx="8064500" cy="19389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2 : NATIONAL HEALTH INSURANCE</a:t>
            </a:r>
          </a:p>
          <a:p>
            <a:pPr algn="ctr">
              <a:defRPr/>
            </a:pPr>
            <a:r>
              <a:rPr lang="en-ZA" sz="2400" b="1" dirty="0">
                <a:solidFill>
                  <a:schemeClr val="tx1"/>
                </a:solidFill>
                <a:latin typeface="Arial Black"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20116699"/>
              </p:ext>
            </p:extLst>
          </p:nvPr>
        </p:nvGraphicFramePr>
        <p:xfrm>
          <a:off x="1" y="1052737"/>
          <a:ext cx="9036496" cy="4978400"/>
        </p:xfrm>
        <a:graphic>
          <a:graphicData uri="http://schemas.openxmlformats.org/drawingml/2006/table">
            <a:tbl>
              <a:tblPr firstRow="1" bandRow="1">
                <a:tableStyleId>{5C22544A-7EE6-4342-B048-85BDC9FD1C3A}</a:tableStyleId>
              </a:tblPr>
              <a:tblGrid>
                <a:gridCol w="801027">
                  <a:extLst>
                    <a:ext uri="{9D8B030D-6E8A-4147-A177-3AD203B41FA5}">
                      <a16:colId xmlns:a16="http://schemas.microsoft.com/office/drawing/2014/main" xmlns="" val="20000"/>
                    </a:ext>
                  </a:extLst>
                </a:gridCol>
                <a:gridCol w="1106676">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1296144">
                  <a:extLst>
                    <a:ext uri="{9D8B030D-6E8A-4147-A177-3AD203B41FA5}">
                      <a16:colId xmlns:a16="http://schemas.microsoft.com/office/drawing/2014/main" xmlns="" val="3365398914"/>
                    </a:ext>
                  </a:extLst>
                </a:gridCol>
                <a:gridCol w="1085675">
                  <a:extLst>
                    <a:ext uri="{9D8B030D-6E8A-4147-A177-3AD203B41FA5}">
                      <a16:colId xmlns:a16="http://schemas.microsoft.com/office/drawing/2014/main" xmlns="" val="349972522"/>
                    </a:ext>
                  </a:extLst>
                </a:gridCol>
                <a:gridCol w="1434606">
                  <a:extLst>
                    <a:ext uri="{9D8B030D-6E8A-4147-A177-3AD203B41FA5}">
                      <a16:colId xmlns:a16="http://schemas.microsoft.com/office/drawing/2014/main" xmlns="" val="2293828051"/>
                    </a:ext>
                  </a:extLst>
                </a:gridCol>
              </a:tblGrid>
              <a:tr h="397022">
                <a:tc>
                  <a:txBody>
                    <a:bodyPr/>
                    <a:lstStyle/>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Outcome</a:t>
                      </a:r>
                      <a:endParaRPr lang="en-ZA" sz="800" dirty="0">
                        <a:solidFill>
                          <a:srgbClr val="000000"/>
                        </a:solidFill>
                        <a:effectLst/>
                        <a:latin typeface="Arial Black" panose="020B0A04020102020204" pitchFamily="34" charset="0"/>
                        <a:ea typeface="Times New Roman" panose="02020603050405020304" pitchFamily="18" charset="0"/>
                      </a:endParaRPr>
                    </a:p>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r>
                        <a:rPr lang="en-US" sz="800" dirty="0">
                          <a:latin typeface="Arial Black" pitchFamily="34" charset="0"/>
                        </a:rPr>
                        <a:t>Output Indicator</a:t>
                      </a: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 Indicator </a:t>
                      </a:r>
                      <a:endParaRPr lang="en-ZA" sz="800" dirty="0">
                        <a:solidFill>
                          <a:srgbClr val="000000"/>
                        </a:solidFill>
                        <a:effectLst/>
                        <a:latin typeface="Arial Black" panose="020B0A04020102020204" pitchFamily="34" charset="0"/>
                        <a:ea typeface="Times New Roman" panose="02020603050405020304" pitchFamily="18" charset="0"/>
                      </a:endParaRPr>
                    </a:p>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r>
                        <a:rPr lang="en-ZA" sz="800" b="1" kern="1200" dirty="0">
                          <a:solidFill>
                            <a:schemeClr val="lt1"/>
                          </a:solidFill>
                          <a:effectLst/>
                          <a:latin typeface="Arial Black" panose="020B0A04020102020204" pitchFamily="34" charset="0"/>
                          <a:ea typeface="+mn-ea"/>
                          <a:cs typeface="+mn-cs"/>
                        </a:rPr>
                        <a:t>Planned Target </a:t>
                      </a:r>
                    </a:p>
                    <a:p>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Actual achievement 2020/21 </a:t>
                      </a:r>
                      <a:r>
                        <a:rPr lang="en-ZA" sz="800" dirty="0">
                          <a:effectLst/>
                          <a:latin typeface="Arial Black" panose="020B0A04020102020204" pitchFamily="34" charset="0"/>
                        </a:rPr>
                        <a:t> </a:t>
                      </a:r>
                      <a:r>
                        <a:rPr lang="en-GB" sz="800" b="1" kern="1200" dirty="0">
                          <a:solidFill>
                            <a:schemeClr val="lt1"/>
                          </a:solidFill>
                          <a:effectLst/>
                          <a:latin typeface="Arial Black" panose="020B0A04020102020204" pitchFamily="34" charset="0"/>
                          <a:ea typeface="+mn-ea"/>
                          <a:cs typeface="+mn-cs"/>
                        </a:rPr>
                        <a:t> </a:t>
                      </a:r>
                      <a:endParaRPr lang="en-ZA" sz="800" b="1" kern="1200" dirty="0">
                        <a:solidFill>
                          <a:schemeClr val="lt1"/>
                        </a:solidFill>
                        <a:effectLst/>
                        <a:latin typeface="Arial Black" panose="020B0A04020102020204" pitchFamily="34" charset="0"/>
                        <a:ea typeface="+mn-ea"/>
                        <a:cs typeface="+mn-cs"/>
                      </a:endParaRPr>
                    </a:p>
                  </a:txBody>
                  <a:tcPr marL="91438" marR="91438" marT="45722" marB="45722"/>
                </a:tc>
                <a:tc>
                  <a:txBody>
                    <a:bodyPr/>
                    <a:lstStyle/>
                    <a:p>
                      <a:pPr algn="l">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Deviation from Planned Target to Actual Achievement 2020/21</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Reasons for Deviations</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Reasons for Revisions to the Outputs / Output indicators / Annual Targets</a:t>
                      </a:r>
                      <a:endParaRPr lang="en-ZA" sz="11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41101">
                <a:tc rowSpan="3">
                  <a:txBody>
                    <a:bodyPr/>
                    <a:lstStyle/>
                    <a:p>
                      <a:pPr algn="l">
                        <a:spcAft>
                          <a:spcPts val="0"/>
                        </a:spcAft>
                      </a:pPr>
                      <a:r>
                        <a:rPr lang="en-ZA" sz="800" dirty="0">
                          <a:solidFill>
                            <a:srgbClr val="000000"/>
                          </a:solidFill>
                          <a:effectLst/>
                          <a:latin typeface="Arial Black" panose="020B0A04020102020204" pitchFamily="34" charset="0"/>
                          <a:ea typeface="Times New Roman" panose="02020603050405020304" pitchFamily="18" charset="0"/>
                        </a:rPr>
                        <a:t>Package of services available to the population is expanded on the basis of cost-effectiveness and equity</a:t>
                      </a:r>
                    </a:p>
                  </a:txBody>
                  <a:tcPr marL="68580" marR="68580" marT="0" marB="0"/>
                </a:tc>
                <a:tc>
                  <a:txBody>
                    <a:bodyPr/>
                    <a:lstStyle/>
                    <a:p>
                      <a:pPr algn="l">
                        <a:spcAft>
                          <a:spcPts val="0"/>
                        </a:spcAft>
                      </a:pPr>
                      <a:r>
                        <a:rPr lang="en-ZA" sz="800" dirty="0">
                          <a:solidFill>
                            <a:srgbClr val="000000"/>
                          </a:solidFill>
                          <a:effectLst/>
                          <a:latin typeface="Arial Black" panose="020B0A04020102020204" pitchFamily="34" charset="0"/>
                          <a:ea typeface="Times New Roman" panose="02020603050405020304" pitchFamily="18" charset="0"/>
                        </a:rPr>
                        <a:t>Comprehensive response provided to Portfolio Committee and NCOP on the NHI bill</a:t>
                      </a:r>
                    </a:p>
                  </a:txBody>
                  <a:tcPr marL="68580" marR="68580" marT="0" marB="0"/>
                </a:tc>
                <a:tc>
                  <a:txBody>
                    <a:bodyPr/>
                    <a:lstStyle/>
                    <a:p>
                      <a:pPr algn="l">
                        <a:spcAft>
                          <a:spcPts val="0"/>
                        </a:spcAft>
                      </a:pPr>
                      <a:r>
                        <a:rPr lang="en-ZA" sz="800" dirty="0">
                          <a:solidFill>
                            <a:srgbClr val="000000"/>
                          </a:solidFill>
                          <a:effectLst/>
                          <a:latin typeface="Arial Black" panose="020B0A04020102020204" pitchFamily="34" charset="0"/>
                          <a:ea typeface="Times New Roman" panose="02020603050405020304" pitchFamily="18" charset="0"/>
                        </a:rPr>
                        <a:t>Comprehensive response provided to Portfolio Committee and NCOP on the NHI bill</a:t>
                      </a:r>
                    </a:p>
                  </a:txBody>
                  <a:tcPr marL="68580" marR="68580" marT="0" marB="0"/>
                </a:tc>
                <a:tc>
                  <a:txBody>
                    <a:bodyPr/>
                    <a:lstStyle/>
                    <a:p>
                      <a:pPr algn="l">
                        <a:spcAft>
                          <a:spcPts val="0"/>
                        </a:spcAft>
                      </a:pPr>
                      <a:r>
                        <a:rPr lang="en-ZA" sz="800" u="sng" dirty="0">
                          <a:solidFill>
                            <a:srgbClr val="000000"/>
                          </a:solidFill>
                          <a:effectLst/>
                          <a:latin typeface="Arial Black" panose="020B0A04020102020204" pitchFamily="34" charset="0"/>
                          <a:ea typeface="Times New Roman" panose="02020603050405020304" pitchFamily="18" charset="0"/>
                        </a:rPr>
                        <a:t>Annual target</a:t>
                      </a:r>
                      <a:r>
                        <a:rPr lang="en-ZA" sz="800" dirty="0">
                          <a:solidFill>
                            <a:srgbClr val="000000"/>
                          </a:solidFill>
                          <a:effectLst/>
                          <a:latin typeface="Arial Black" panose="020B0A04020102020204" pitchFamily="34" charset="0"/>
                          <a:ea typeface="Times New Roman" panose="02020603050405020304" pitchFamily="18" charset="0"/>
                        </a:rPr>
                        <a:t>: Comprehensive response to Portfolio Committee and NCOP on the NHI bill</a:t>
                      </a:r>
                    </a:p>
                    <a:p>
                      <a:pPr algn="l">
                        <a:spcAft>
                          <a:spcPts val="0"/>
                        </a:spcAft>
                      </a:pPr>
                      <a:r>
                        <a:rPr lang="en-ZA" sz="800" u="none" strike="noStrike" dirty="0">
                          <a:solidFill>
                            <a:srgbClr val="000000"/>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p>
                      <a:pPr algn="l">
                        <a:spcAft>
                          <a:spcPts val="0"/>
                        </a:spcAft>
                      </a:pPr>
                      <a:r>
                        <a:rPr lang="en-ZA" sz="800" u="sng" dirty="0">
                          <a:solidFill>
                            <a:srgbClr val="000000"/>
                          </a:solidFill>
                          <a:effectLst/>
                          <a:latin typeface="Arial Black" panose="020B0A04020102020204" pitchFamily="34" charset="0"/>
                          <a:ea typeface="Times New Roman" panose="02020603050405020304" pitchFamily="18" charset="0"/>
                        </a:rPr>
                        <a:t>Quarter 1 target</a:t>
                      </a:r>
                      <a:r>
                        <a:rPr lang="en-ZA" sz="800" dirty="0">
                          <a:solidFill>
                            <a:srgbClr val="000000"/>
                          </a:solidFill>
                          <a:effectLst/>
                          <a:latin typeface="Arial Black" panose="020B0A04020102020204" pitchFamily="34" charset="0"/>
                          <a:ea typeface="Times New Roman" panose="02020603050405020304" pitchFamily="18" charset="0"/>
                        </a:rPr>
                        <a:t>: Attendance of the Portfolio Committee public hearings on the Bill in Parliament </a:t>
                      </a:r>
                    </a:p>
                  </a:txBody>
                  <a:tcPr marL="68580" marR="68580" marT="0" marB="0"/>
                </a:tc>
                <a:tc>
                  <a:txBody>
                    <a:bodyPr/>
                    <a:lstStyle/>
                    <a:p>
                      <a:pPr algn="l">
                        <a:spcAft>
                          <a:spcPts val="0"/>
                        </a:spcAft>
                      </a:pPr>
                      <a:r>
                        <a:rPr lang="en-ZA" sz="800" dirty="0">
                          <a:solidFill>
                            <a:srgbClr val="000000"/>
                          </a:solidFill>
                          <a:effectLst/>
                          <a:latin typeface="Arial Black" panose="020B0A04020102020204" pitchFamily="34" charset="0"/>
                          <a:ea typeface="Times New Roman" panose="02020603050405020304" pitchFamily="18" charset="0"/>
                        </a:rPr>
                        <a:t>Nil</a:t>
                      </a:r>
                    </a:p>
                  </a:txBody>
                  <a:tcPr marL="114300" marR="114300" marT="0" marB="0"/>
                </a:tc>
                <a:tc>
                  <a:txBody>
                    <a:bodyPr/>
                    <a:lstStyle/>
                    <a:p>
                      <a:pPr marL="0" algn="l" defTabSz="914400" rtl="0" eaLnBrk="1" latinLnBrk="0" hangingPunct="1">
                        <a:spcAft>
                          <a:spcPts val="0"/>
                        </a:spcAft>
                      </a:pPr>
                      <a:r>
                        <a:rPr lang="en-ZA" sz="800" kern="1200" dirty="0">
                          <a:solidFill>
                            <a:srgbClr val="000000"/>
                          </a:solidFill>
                          <a:effectLst/>
                          <a:latin typeface="Arial Black" panose="020B0A04020102020204" pitchFamily="34" charset="0"/>
                          <a:ea typeface="Times New Roman" panose="02020603050405020304" pitchFamily="18" charset="0"/>
                          <a:cs typeface="+mn-cs"/>
                        </a:rPr>
                        <a:t>A comprehensive response to Portfolio Committee and NCOP on the NHI bill has not been completed  </a:t>
                      </a:r>
                    </a:p>
                    <a:p>
                      <a:pPr marL="0" algn="l" defTabSz="914400" rtl="0" eaLnBrk="1" latinLnBrk="0" hangingPunct="1">
                        <a:spcAft>
                          <a:spcPts val="0"/>
                        </a:spcAft>
                      </a:pPr>
                      <a:r>
                        <a:rPr lang="en-ZA" sz="800" kern="1200" dirty="0">
                          <a:solidFill>
                            <a:srgbClr val="000000"/>
                          </a:solidFill>
                          <a:effectLst/>
                          <a:latin typeface="Arial Black" panose="020B0A04020102020204" pitchFamily="34" charset="0"/>
                          <a:ea typeface="Times New Roman" panose="02020603050405020304" pitchFamily="18" charset="0"/>
                          <a:cs typeface="+mn-cs"/>
                        </a:rPr>
                        <a:t> </a:t>
                      </a:r>
                    </a:p>
                    <a:p>
                      <a:pPr marL="0" algn="l" defTabSz="914400" rtl="0" eaLnBrk="1" latinLnBrk="0" hangingPunct="1">
                        <a:lnSpc>
                          <a:spcPts val="13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 </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p>
                      <a:pPr marL="0" algn="l" defTabSz="914400" rtl="0" eaLnBrk="1" latinLnBrk="0" hangingPunct="1">
                        <a:lnSpc>
                          <a:spcPts val="13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 </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p>
                      <a:pPr marL="0" algn="l" defTabSz="914400" rtl="0" eaLnBrk="1" latinLnBrk="0" hangingPunct="1">
                        <a:lnSpc>
                          <a:spcPts val="13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 </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Public hearings in Parliament on the NHI Bill were not postponed due to restrictions on public gatherings </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p>
                      <a:pPr marL="0" algn="l" defTabSz="914400" rtl="0" eaLnBrk="1" latinLnBrk="0" hangingPunct="1">
                        <a:lnSpc>
                          <a:spcPct val="1000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 </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p>
                      <a:pPr marL="0" algn="l" defTabSz="914400" rtl="0" eaLnBrk="1" latinLnBrk="0" hangingPunct="1">
                        <a:lnSpc>
                          <a:spcPct val="1000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 </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The demands of the COVID-19 pandemic and the National State of Emergency </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66997084"/>
                  </a:ext>
                </a:extLst>
              </a:tr>
              <a:tr h="1277682">
                <a:tc vMerge="1">
                  <a:txBody>
                    <a:bodyPr/>
                    <a:lstStyle/>
                    <a:p>
                      <a:endParaRPr lang="en-ZA"/>
                    </a:p>
                  </a:txBody>
                  <a:tcPr/>
                </a:tc>
                <a:tc>
                  <a:txBody>
                    <a:bodyPr/>
                    <a:lstStyle/>
                    <a:p>
                      <a:pPr algn="l">
                        <a:spcAft>
                          <a:spcPts val="0"/>
                        </a:spcAft>
                      </a:pPr>
                      <a:r>
                        <a:rPr lang="en-ZA" sz="800" dirty="0">
                          <a:solidFill>
                            <a:srgbClr val="000000"/>
                          </a:solidFill>
                          <a:effectLst/>
                          <a:latin typeface="Arial Black" panose="020B0A04020102020204" pitchFamily="34" charset="0"/>
                          <a:ea typeface="Times New Roman" panose="02020603050405020304" pitchFamily="18" charset="0"/>
                        </a:rPr>
                        <a:t>National accreditation framework for PHC facilities and General Practitioners published for public comments</a:t>
                      </a:r>
                    </a:p>
                  </a:txBody>
                  <a:tcPr marL="68580" marR="68580" marT="0" marB="0"/>
                </a:tc>
                <a:tc>
                  <a:txBody>
                    <a:bodyPr/>
                    <a:lstStyle/>
                    <a:p>
                      <a:pPr algn="l">
                        <a:spcAft>
                          <a:spcPts val="0"/>
                        </a:spcAft>
                      </a:pPr>
                      <a:r>
                        <a:rPr lang="en-ZA" sz="800" dirty="0">
                          <a:solidFill>
                            <a:srgbClr val="000000"/>
                          </a:solidFill>
                          <a:effectLst/>
                          <a:latin typeface="Arial Black" panose="020B0A04020102020204" pitchFamily="34" charset="0"/>
                          <a:ea typeface="Times New Roman" panose="02020603050405020304" pitchFamily="18" charset="0"/>
                        </a:rPr>
                        <a:t>National accreditation framework for PHC facilities and General Practitioners published for public comments</a:t>
                      </a:r>
                    </a:p>
                  </a:txBody>
                  <a:tcPr marL="68580" marR="68580" marT="0" marB="0"/>
                </a:tc>
                <a:tc>
                  <a:txBody>
                    <a:bodyPr/>
                    <a:lstStyle/>
                    <a:p>
                      <a:pPr algn="l">
                        <a:lnSpc>
                          <a:spcPct val="100000"/>
                        </a:lnSpc>
                        <a:spcAft>
                          <a:spcPts val="0"/>
                        </a:spcAft>
                      </a:pPr>
                      <a:r>
                        <a:rPr lang="en-GB" sz="800" u="sng" dirty="0">
                          <a:effectLst/>
                          <a:latin typeface="Arial Black" panose="020B0A04020102020204" pitchFamily="34" charset="0"/>
                          <a:ea typeface="Times New Roman" panose="02020603050405020304" pitchFamily="18" charset="0"/>
                        </a:rPr>
                        <a:t>Annual target</a:t>
                      </a:r>
                      <a:r>
                        <a:rPr lang="en-GB" sz="800" dirty="0">
                          <a:effectLst/>
                          <a:latin typeface="Arial Black" panose="020B0A04020102020204" pitchFamily="34" charset="0"/>
                          <a:ea typeface="Times New Roman" panose="02020603050405020304" pitchFamily="18" charset="0"/>
                        </a:rPr>
                        <a:t>: </a:t>
                      </a:r>
                      <a:r>
                        <a:rPr lang="en-ZA" sz="800" kern="1200" dirty="0">
                          <a:solidFill>
                            <a:srgbClr val="000000"/>
                          </a:solidFill>
                          <a:effectLst/>
                          <a:latin typeface="Arial Black" panose="020B0A04020102020204" pitchFamily="34" charset="0"/>
                          <a:ea typeface="Times New Roman" panose="02020603050405020304" pitchFamily="18" charset="0"/>
                          <a:cs typeface="+mn-cs"/>
                        </a:rPr>
                        <a:t>National accreditation framework for PHC facilities and General Practitioners published for public comments</a:t>
                      </a:r>
                    </a:p>
                    <a:p>
                      <a:pPr algn="l">
                        <a:lnSpc>
                          <a:spcPts val="1300"/>
                        </a:lnSpc>
                        <a:spcAft>
                          <a:spcPts val="0"/>
                        </a:spcAft>
                      </a:pPr>
                      <a:r>
                        <a:rPr lang="en-GB" sz="800" u="none" strike="noStrike" dirty="0">
                          <a:effectLst/>
                          <a:latin typeface="Arial Black" panose="020B0A04020102020204" pitchFamily="34" charset="0"/>
                          <a:ea typeface="Times New Roman" panose="02020603050405020304" pitchFamily="18" charset="0"/>
                        </a:rPr>
                        <a:t> </a:t>
                      </a:r>
                      <a:endParaRPr lang="en-ZA" sz="800" dirty="0">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800" u="sng" dirty="0">
                          <a:effectLst/>
                          <a:latin typeface="Arial Black" panose="020B0A04020102020204" pitchFamily="34" charset="0"/>
                          <a:ea typeface="Times New Roman" panose="02020603050405020304" pitchFamily="18" charset="0"/>
                        </a:rPr>
                        <a:t>Quarter 1 target</a:t>
                      </a:r>
                      <a:r>
                        <a:rPr lang="en-GB" sz="800" dirty="0">
                          <a:effectLst/>
                          <a:latin typeface="Arial Black" panose="020B0A04020102020204" pitchFamily="34" charset="0"/>
                          <a:ea typeface="Times New Roman" panose="02020603050405020304" pitchFamily="18" charset="0"/>
                        </a:rPr>
                        <a:t>:  </a:t>
                      </a:r>
                      <a:r>
                        <a:rPr lang="en-GB" sz="800" kern="1200" dirty="0">
                          <a:solidFill>
                            <a:srgbClr val="000000"/>
                          </a:solidFill>
                          <a:effectLst/>
                          <a:latin typeface="Arial Black" panose="020B0A04020102020204" pitchFamily="34" charset="0"/>
                          <a:ea typeface="Times New Roman" panose="02020603050405020304" pitchFamily="18" charset="0"/>
                          <a:cs typeface="+mn-cs"/>
                        </a:rPr>
                        <a:t>National accreditation framework for PHC facilities and General Practitioners submitted to NHC for consultation</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gn="l">
                        <a:spcAft>
                          <a:spcPts val="0"/>
                        </a:spcAft>
                      </a:pPr>
                      <a:r>
                        <a:rPr lang="en-ZA" sz="800" dirty="0">
                          <a:solidFill>
                            <a:srgbClr val="000000"/>
                          </a:solidFill>
                          <a:effectLst/>
                          <a:latin typeface="Arial Black" panose="020B0A04020102020204" pitchFamily="34" charset="0"/>
                          <a:ea typeface="Times New Roman" panose="02020603050405020304" pitchFamily="18" charset="0"/>
                        </a:rPr>
                        <a:t>Nil</a:t>
                      </a:r>
                    </a:p>
                  </a:txBody>
                  <a:tcPr marL="114300" marR="114300" marT="0" marB="0"/>
                </a:tc>
                <a:tc>
                  <a:txBody>
                    <a:bodyPr/>
                    <a:lstStyle/>
                    <a:p>
                      <a:pPr marL="0" algn="l" defTabSz="914400" rtl="0" eaLnBrk="1" latinLnBrk="0" hangingPunct="1">
                        <a:spcAft>
                          <a:spcPts val="0"/>
                        </a:spcAft>
                      </a:pPr>
                      <a:r>
                        <a:rPr lang="en-ZA" sz="800" kern="1200" dirty="0">
                          <a:solidFill>
                            <a:srgbClr val="000000"/>
                          </a:solidFill>
                          <a:effectLst/>
                          <a:latin typeface="Arial Black" panose="020B0A04020102020204" pitchFamily="34" charset="0"/>
                          <a:ea typeface="Times New Roman" panose="02020603050405020304" pitchFamily="18" charset="0"/>
                          <a:cs typeface="+mn-cs"/>
                        </a:rPr>
                        <a:t>National accreditation framework for PHC facilities and General Practitioners was not published for comments </a:t>
                      </a:r>
                    </a:p>
                    <a:p>
                      <a:pPr marL="0" algn="l" defTabSz="914400" rtl="0" eaLnBrk="1" latinLnBrk="0" hangingPunct="1">
                        <a:lnSpc>
                          <a:spcPts val="13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 </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The COVID-19 pandemic and the national State of emergency resulted in disruptions to the administrative functions</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The COVID-19 pandemic and the national State of emergency resulted in disruptions to the administrative functions</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1022035461"/>
                  </a:ext>
                </a:extLst>
              </a:tr>
              <a:tr h="1112586">
                <a:tc vMerge="1">
                  <a:txBody>
                    <a:bodyPr/>
                    <a:lstStyle/>
                    <a:p>
                      <a:pPr algn="l">
                        <a:spcAft>
                          <a:spcPts val="0"/>
                        </a:spcAft>
                      </a:pP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spcAft>
                          <a:spcPts val="0"/>
                        </a:spcAft>
                      </a:pPr>
                      <a:r>
                        <a:rPr lang="en-ZA" sz="800" dirty="0">
                          <a:solidFill>
                            <a:srgbClr val="000000"/>
                          </a:solidFill>
                          <a:effectLst/>
                          <a:latin typeface="Arial Black" panose="020B0A04020102020204" pitchFamily="34" charset="0"/>
                          <a:ea typeface="Times New Roman" panose="02020603050405020304" pitchFamily="18" charset="0"/>
                        </a:rPr>
                        <a:t>Service benefit framework for PHC developed</a:t>
                      </a:r>
                    </a:p>
                  </a:txBody>
                  <a:tcPr marL="68580" marR="68580" marT="0" marB="0"/>
                </a:tc>
                <a:tc>
                  <a:txBody>
                    <a:bodyPr/>
                    <a:lstStyle/>
                    <a:p>
                      <a:pPr algn="l">
                        <a:spcAft>
                          <a:spcPts val="0"/>
                        </a:spcAft>
                      </a:pPr>
                      <a:r>
                        <a:rPr lang="en-ZA" sz="800" dirty="0">
                          <a:solidFill>
                            <a:srgbClr val="000000"/>
                          </a:solidFill>
                          <a:effectLst/>
                          <a:latin typeface="Arial Black" panose="020B0A04020102020204" pitchFamily="34" charset="0"/>
                          <a:ea typeface="Times New Roman" panose="02020603050405020304" pitchFamily="18" charset="0"/>
                        </a:rPr>
                        <a:t>Service benefit framework for PHC developed</a:t>
                      </a:r>
                    </a:p>
                  </a:txBody>
                  <a:tcPr marL="68580" marR="68580" marT="0" marB="0"/>
                </a:tc>
                <a:tc>
                  <a:txBody>
                    <a:bodyPr/>
                    <a:lstStyle/>
                    <a:p>
                      <a:pPr algn="l">
                        <a:spcAft>
                          <a:spcPts val="0"/>
                        </a:spcAft>
                      </a:pPr>
                      <a:r>
                        <a:rPr lang="en-ZA" sz="800" u="sng" dirty="0">
                          <a:solidFill>
                            <a:srgbClr val="000000"/>
                          </a:solidFill>
                          <a:effectLst/>
                          <a:latin typeface="Arial Black" panose="020B0A04020102020204" pitchFamily="34" charset="0"/>
                          <a:ea typeface="Times New Roman" panose="02020603050405020304" pitchFamily="18" charset="0"/>
                        </a:rPr>
                        <a:t>Annual target</a:t>
                      </a:r>
                      <a:r>
                        <a:rPr lang="en-ZA" sz="800" dirty="0">
                          <a:solidFill>
                            <a:srgbClr val="000000"/>
                          </a:solidFill>
                          <a:effectLst/>
                          <a:latin typeface="Arial Black" panose="020B0A04020102020204" pitchFamily="34" charset="0"/>
                          <a:ea typeface="Times New Roman" panose="02020603050405020304" pitchFamily="18" charset="0"/>
                        </a:rPr>
                        <a:t>: Service benefit framework for PHC developed</a:t>
                      </a:r>
                    </a:p>
                    <a:p>
                      <a:pPr algn="l">
                        <a:spcAft>
                          <a:spcPts val="0"/>
                        </a:spcAft>
                      </a:pPr>
                      <a:r>
                        <a:rPr lang="en-ZA" sz="800" u="none" strike="noStrike" dirty="0">
                          <a:solidFill>
                            <a:srgbClr val="000000"/>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p>
                      <a:pPr algn="l">
                        <a:spcAft>
                          <a:spcPts val="0"/>
                        </a:spcAft>
                      </a:pPr>
                      <a:r>
                        <a:rPr lang="en-ZA" sz="800" u="sng" dirty="0">
                          <a:solidFill>
                            <a:srgbClr val="000000"/>
                          </a:solidFill>
                          <a:effectLst/>
                          <a:latin typeface="Arial Black" panose="020B0A04020102020204" pitchFamily="34" charset="0"/>
                          <a:ea typeface="Times New Roman" panose="02020603050405020304" pitchFamily="18" charset="0"/>
                        </a:rPr>
                        <a:t>Quarter 1 target</a:t>
                      </a:r>
                      <a:r>
                        <a:rPr lang="en-ZA" sz="800" dirty="0">
                          <a:solidFill>
                            <a:srgbClr val="000000"/>
                          </a:solidFill>
                          <a:effectLst/>
                          <a:latin typeface="Arial Black" panose="020B0A04020102020204" pitchFamily="34" charset="0"/>
                          <a:ea typeface="Times New Roman" panose="02020603050405020304" pitchFamily="18" charset="0"/>
                        </a:rPr>
                        <a:t>: Technical Working Group appointed to draft the Service benefit framework for PHC</a:t>
                      </a:r>
                    </a:p>
                  </a:txBody>
                  <a:tcPr marL="68580" marR="68580" marT="0" marB="0"/>
                </a:tc>
                <a:tc>
                  <a:txBody>
                    <a:bodyPr/>
                    <a:lstStyle/>
                    <a:p>
                      <a:pPr>
                        <a:lnSpc>
                          <a:spcPct val="100000"/>
                        </a:lnSpc>
                        <a:spcAft>
                          <a:spcPts val="0"/>
                        </a:spcAft>
                      </a:pPr>
                      <a:r>
                        <a:rPr lang="en-US" sz="800" kern="1200" dirty="0">
                          <a:solidFill>
                            <a:schemeClr val="dk1"/>
                          </a:solidFill>
                          <a:effectLst/>
                          <a:latin typeface="Arial Black" panose="020B0A04020102020204" pitchFamily="34" charset="0"/>
                          <a:ea typeface="+mn-ea"/>
                          <a:cs typeface="+mn-cs"/>
                        </a:rPr>
                        <a:t>Terms of reference drafted for technical working group</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Service benefit framework for PHC not developed</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Technical working group was not appointed as envisaged due to constraints linked to the delayed finalisation of the NHI Bill in Parliament</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rgbClr val="000000"/>
                          </a:solidFill>
                          <a:effectLst/>
                          <a:latin typeface="Arial Black" panose="020B0A04020102020204" pitchFamily="34" charset="0"/>
                          <a:ea typeface="Times New Roman" panose="02020603050405020304" pitchFamily="18" charset="0"/>
                          <a:cs typeface="+mn-cs"/>
                        </a:rPr>
                        <a:t>Delay in finalisation of the NHI Bill in Parliament</a:t>
                      </a:r>
                      <a:endParaRPr lang="en-ZA" sz="800" kern="1200" dirty="0">
                        <a:solidFill>
                          <a:srgbClr val="000000"/>
                        </a:solidFill>
                        <a:effectLst/>
                        <a:latin typeface="Arial Black" panose="020B0A040201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64321651"/>
                  </a:ext>
                </a:extLst>
              </a:tr>
            </a:tbl>
          </a:graphicData>
        </a:graphic>
      </p:graphicFrame>
      <p:sp>
        <p:nvSpPr>
          <p:cNvPr id="3" name="Rectangle 2"/>
          <p:cNvSpPr txBox="1">
            <a:spLocks noChangeArrowheads="1"/>
          </p:cNvSpPr>
          <p:nvPr/>
        </p:nvSpPr>
        <p:spPr>
          <a:xfrm>
            <a:off x="0" y="39189"/>
            <a:ext cx="7236296" cy="797523"/>
          </a:xfrm>
          <a:prstGeom prst="rect">
            <a:avLst/>
          </a:prstGeom>
        </p:spPr>
        <p:txBody>
          <a:bodyPr tIns="45720" rIns="91440" bIns="45720" anchor="b">
            <a:normAutofit fontScale="700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2: Outputs/ Indicators in the original APP revised/removed from re-tabled APP</a:t>
            </a:r>
          </a:p>
        </p:txBody>
      </p:sp>
      <p:sp>
        <p:nvSpPr>
          <p:cNvPr id="4" name="Title 1">
            <a:extLst>
              <a:ext uri="{FF2B5EF4-FFF2-40B4-BE49-F238E27FC236}">
                <a16:creationId xmlns:a16="http://schemas.microsoft.com/office/drawing/2014/main" xmlns="" id="{7F8600E9-5783-4340-B171-F470590C9FE1}"/>
              </a:ext>
            </a:extLst>
          </p:cNvPr>
          <p:cNvSpPr txBox="1">
            <a:spLocks/>
          </p:cNvSpPr>
          <p:nvPr/>
        </p:nvSpPr>
        <p:spPr>
          <a:xfrm>
            <a:off x="914400" y="6165304"/>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14</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265592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15</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2:</a:t>
            </a:r>
            <a:r>
              <a:rPr lang="en-ZA" sz="2800" b="1" dirty="0">
                <a:solidFill>
                  <a:schemeClr val="bg1"/>
                </a:solidFill>
                <a:latin typeface="Arial Black" pitchFamily="34" charset="0"/>
                <a:cs typeface="Arial" pitchFamily="34" charset="0"/>
              </a:rPr>
              <a:t> National Health Insurance</a:t>
            </a:r>
            <a:endParaRPr lang="en-GB" sz="2800" b="1" dirty="0">
              <a:solidFill>
                <a:schemeClr val="bg1"/>
              </a:solidFill>
              <a:latin typeface="Arial Black"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4112495463"/>
              </p:ext>
            </p:extLst>
          </p:nvPr>
        </p:nvGraphicFramePr>
        <p:xfrm>
          <a:off x="0" y="1035731"/>
          <a:ext cx="9144000" cy="4489386"/>
        </p:xfrm>
        <a:graphic>
          <a:graphicData uri="http://schemas.openxmlformats.org/drawingml/2006/table">
            <a:tbl>
              <a:tblPr firstRow="1" bandRow="1">
                <a:tableStyleId>{5C22544A-7EE6-4342-B048-85BDC9FD1C3A}</a:tableStyleId>
              </a:tblPr>
              <a:tblGrid>
                <a:gridCol w="1068222">
                  <a:extLst>
                    <a:ext uri="{9D8B030D-6E8A-4147-A177-3AD203B41FA5}">
                      <a16:colId xmlns:a16="http://schemas.microsoft.com/office/drawing/2014/main" xmlns="" val="20000"/>
                    </a:ext>
                  </a:extLst>
                </a:gridCol>
                <a:gridCol w="1127514">
                  <a:extLst>
                    <a:ext uri="{9D8B030D-6E8A-4147-A177-3AD203B41FA5}">
                      <a16:colId xmlns:a16="http://schemas.microsoft.com/office/drawing/2014/main" xmlns="" val="20001"/>
                    </a:ext>
                  </a:extLst>
                </a:gridCol>
                <a:gridCol w="1944216">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512168">
                  <a:extLst>
                    <a:ext uri="{9D8B030D-6E8A-4147-A177-3AD203B41FA5}">
                      <a16:colId xmlns:a16="http://schemas.microsoft.com/office/drawing/2014/main" xmlns="" val="20004"/>
                    </a:ext>
                  </a:extLst>
                </a:gridCol>
                <a:gridCol w="2123728">
                  <a:extLst>
                    <a:ext uri="{9D8B030D-6E8A-4147-A177-3AD203B41FA5}">
                      <a16:colId xmlns:a16="http://schemas.microsoft.com/office/drawing/2014/main" xmlns="" val="20005"/>
                    </a:ext>
                  </a:extLst>
                </a:gridCol>
              </a:tblGrid>
              <a:tr h="567063">
                <a:tc>
                  <a:txBody>
                    <a:bodyPr/>
                    <a:lstStyle/>
                    <a:p>
                      <a:r>
                        <a:rPr lang="en-US" sz="700" dirty="0">
                          <a:latin typeface="Arial Black" pitchFamily="34" charset="0"/>
                        </a:rPr>
                        <a:t>Outcome</a:t>
                      </a:r>
                    </a:p>
                  </a:txBody>
                  <a:tcPr marL="91441" marR="91441" marT="45725" marB="45725"/>
                </a:tc>
                <a:tc>
                  <a:txBody>
                    <a:bodyPr/>
                    <a:lstStyle/>
                    <a:p>
                      <a:pPr algn="l"/>
                      <a:r>
                        <a:rPr lang="en-US" sz="700" dirty="0">
                          <a:latin typeface="Arial Black" pitchFamily="34" charset="0"/>
                        </a:rPr>
                        <a:t>Output Indicator</a:t>
                      </a:r>
                    </a:p>
                  </a:txBody>
                  <a:tcPr marL="91441" marR="91441" marT="45725" marB="45725"/>
                </a:tc>
                <a:tc>
                  <a:txBody>
                    <a:bodyPr/>
                    <a:lstStyle/>
                    <a:p>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r>
                        <a:rPr lang="en-US" sz="7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711612">
                <a:tc rowSpan="3">
                  <a:txBody>
                    <a:bodyPr/>
                    <a:lstStyle/>
                    <a:p>
                      <a:pPr algn="l" fontAlgn="b"/>
                      <a:r>
                        <a:rPr lang="en-GB" sz="800" kern="1200" dirty="0">
                          <a:solidFill>
                            <a:schemeClr val="dk1"/>
                          </a:solidFill>
                          <a:effectLst/>
                          <a:latin typeface="Arial Black" panose="020B0A04020102020204" pitchFamily="34" charset="0"/>
                          <a:ea typeface="+mn-ea"/>
                          <a:cs typeface="+mn-cs"/>
                        </a:rPr>
                        <a:t>Package of services available to the population is expanded on the basis of cost-effectiveness and equity</a:t>
                      </a:r>
                      <a:endParaRPr lang="en-ZA" sz="800" b="0" i="0" u="none" strike="noStrike" dirty="0">
                        <a:solidFill>
                          <a:srgbClr val="000000"/>
                        </a:solidFill>
                        <a:latin typeface="Arial Black" pitchFamily="34" charset="0"/>
                      </a:endParaRPr>
                    </a:p>
                  </a:txBody>
                  <a:tcPr marL="0" marR="0" marT="0" marB="0"/>
                </a:tc>
                <a:tc>
                  <a:txBody>
                    <a:bodyPr/>
                    <a:lstStyle/>
                    <a:p>
                      <a:pPr>
                        <a:spcAft>
                          <a:spcPts val="0"/>
                        </a:spcAft>
                      </a:pPr>
                      <a:r>
                        <a:rPr lang="en-US" sz="800" kern="1200" dirty="0">
                          <a:solidFill>
                            <a:srgbClr val="000000"/>
                          </a:solidFill>
                          <a:latin typeface="Arial Black" pitchFamily="34" charset="0"/>
                          <a:ea typeface="Times New Roman"/>
                          <a:cs typeface="Arial"/>
                        </a:rPr>
                        <a:t>Portfolio Committee public hearings on the NHI Bill in Parliament attended</a:t>
                      </a:r>
                    </a:p>
                  </a:txBody>
                  <a:tcPr marL="68581" marR="6858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rgbClr val="000000"/>
                          </a:solidFill>
                          <a:latin typeface="Arial Black" pitchFamily="34" charset="0"/>
                          <a:ea typeface="Times New Roman"/>
                          <a:cs typeface="Arial"/>
                        </a:rPr>
                        <a:t>Portfolio Committee public hearings on the NHI Bill in Parliament attended on the NHI Bill in Parliament attended</a:t>
                      </a:r>
                      <a:endParaRPr lang="en-ZA" sz="800" kern="1200" dirty="0">
                        <a:solidFill>
                          <a:srgbClr val="000000"/>
                        </a:solidFill>
                        <a:latin typeface="Arial Black" pitchFamily="34" charset="0"/>
                        <a:ea typeface="Times New Roman"/>
                        <a:cs typeface="Arial"/>
                      </a:endParaRPr>
                    </a:p>
                  </a:txBody>
                  <a:tcPr marL="68581" marR="68581" marT="0" marB="0"/>
                </a:tc>
                <a:tc>
                  <a:txBody>
                    <a:bodyPr/>
                    <a:lstStyle/>
                    <a:p>
                      <a:pPr marL="0" algn="l" defTabSz="914400" rtl="0" eaLnBrk="1" latinLnBrk="0" hangingPunct="1">
                        <a:spcAft>
                          <a:spcPts val="0"/>
                        </a:spcAft>
                      </a:pPr>
                      <a:r>
                        <a:rPr lang="en-ZA" sz="800" kern="1200" dirty="0">
                          <a:solidFill>
                            <a:schemeClr val="tx1"/>
                          </a:solidFill>
                          <a:latin typeface="Arial Black" pitchFamily="34" charset="0"/>
                          <a:ea typeface="Times New Roman"/>
                          <a:cs typeface="Arial"/>
                        </a:rPr>
                        <a:t>Nil</a:t>
                      </a:r>
                    </a:p>
                  </a:txBody>
                  <a:tcPr marL="68580" marR="68580" marT="0" marB="0">
                    <a:solidFill>
                      <a:schemeClr val="accent1">
                        <a:lumMod val="20000"/>
                        <a:lumOff val="80000"/>
                      </a:schemeClr>
                    </a:solidFill>
                  </a:tcPr>
                </a:tc>
                <a:tc>
                  <a:txBody>
                    <a:bodyPr/>
                    <a:lstStyle/>
                    <a:p>
                      <a:pPr marL="0" algn="l" defTabSz="914400" rtl="0" eaLnBrk="1" latinLnBrk="0" hangingPunct="1">
                        <a:spcAft>
                          <a:spcPts val="0"/>
                        </a:spcAft>
                      </a:pPr>
                      <a:r>
                        <a:rPr lang="en-ZA" sz="800" kern="1200" dirty="0">
                          <a:solidFill>
                            <a:schemeClr val="tx1"/>
                          </a:solidFill>
                          <a:latin typeface="Arial Black" pitchFamily="34" charset="0"/>
                          <a:ea typeface="Times New Roman"/>
                          <a:cs typeface="Arial"/>
                        </a:rPr>
                        <a:t>No Portfolio Committee public hearings on the NHI Bill in Parliament were held </a:t>
                      </a:r>
                    </a:p>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 </a:t>
                      </a:r>
                      <a:endParaRPr lang="en-ZA" sz="800" kern="1200" dirty="0">
                        <a:solidFill>
                          <a:schemeClr val="tx1"/>
                        </a:solidFill>
                        <a:latin typeface="Arial Black" pitchFamily="34" charset="0"/>
                        <a:ea typeface="Times New Roman"/>
                        <a:cs typeface="Arial"/>
                      </a:endParaRP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Portfolio Committee public hearings on the NHI Bill were not held as Parliament due to COVID-19 restrictions on public gatherings</a:t>
                      </a:r>
                      <a:endParaRPr lang="en-ZA" sz="800" kern="1200" dirty="0">
                        <a:solidFill>
                          <a:schemeClr val="tx1"/>
                        </a:solidFill>
                        <a:latin typeface="Arial Black" pitchFamily="34" charset="0"/>
                        <a:ea typeface="Times New Roman"/>
                        <a:cs typeface="Arial"/>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864142">
                <a:tc vMerge="1">
                  <a:txBody>
                    <a:bodyPr/>
                    <a:lstStyle/>
                    <a:p>
                      <a:endParaRPr lang="en-ZA" sz="900" b="1" dirty="0">
                        <a:latin typeface="Arial Black" pitchFamily="34" charset="0"/>
                        <a:ea typeface="Calibri"/>
                        <a:cs typeface="Times New Roman"/>
                      </a:endParaRPr>
                    </a:p>
                  </a:txBody>
                  <a:tcPr marL="68582" marR="685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latin typeface="Arial Black" pitchFamily="34" charset="0"/>
                          <a:ea typeface="Times New Roman"/>
                          <a:cs typeface="Arial"/>
                        </a:rPr>
                        <a:t>Technical Working Group appointed to draft the Service benefit framework for PHC</a:t>
                      </a:r>
                    </a:p>
                  </a:txBody>
                  <a:tcPr marL="68585" marR="68585" marT="0" marB="0"/>
                </a:tc>
                <a:tc>
                  <a:txBody>
                    <a:bodyPr/>
                    <a:lstStyle/>
                    <a:p>
                      <a:r>
                        <a:rPr lang="en-ZA" sz="800" kern="1200" dirty="0">
                          <a:solidFill>
                            <a:schemeClr val="tx1"/>
                          </a:solidFill>
                          <a:latin typeface="Arial Black" pitchFamily="34" charset="0"/>
                          <a:ea typeface="Times New Roman"/>
                          <a:cs typeface="Arial"/>
                        </a:rPr>
                        <a:t>Technical Working Group appointed to draft the Service benefit framework for PHC</a:t>
                      </a:r>
                    </a:p>
                    <a:p>
                      <a:pPr marL="0" marR="0" indent="0" algn="l" defTabSz="914400" rtl="0" eaLnBrk="1" fontAlgn="auto" latinLnBrk="0" hangingPunct="1">
                        <a:lnSpc>
                          <a:spcPct val="115000"/>
                        </a:lnSpc>
                        <a:spcBef>
                          <a:spcPts val="0"/>
                        </a:spcBef>
                        <a:spcAft>
                          <a:spcPts val="0"/>
                        </a:spcAft>
                        <a:buClrTx/>
                        <a:buSzTx/>
                        <a:buFontTx/>
                        <a:buNone/>
                        <a:tabLst/>
                        <a:defRPr/>
                      </a:pPr>
                      <a:endParaRPr lang="en-ZA" sz="800" kern="1200" dirty="0">
                        <a:solidFill>
                          <a:schemeClr val="tx1"/>
                        </a:solidFill>
                        <a:latin typeface="Arial Black" pitchFamily="34" charset="0"/>
                        <a:ea typeface="Times New Roman"/>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ZA" sz="800" kern="1200" dirty="0">
                        <a:solidFill>
                          <a:schemeClr val="tx1"/>
                        </a:solidFill>
                        <a:latin typeface="Arial Black" pitchFamily="34" charset="0"/>
                        <a:ea typeface="Times New Roman"/>
                        <a:cs typeface="Arial"/>
                      </a:endParaRPr>
                    </a:p>
                  </a:txBody>
                  <a:tcPr marL="68580" marR="68580" marT="0" marB="0"/>
                </a:tc>
                <a:tc>
                  <a:txBody>
                    <a:bodyPr/>
                    <a:lstStyle/>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Terms of Reference drafted for the </a:t>
                      </a:r>
                      <a:r>
                        <a:rPr lang="en-ZA" sz="800" kern="1200" dirty="0">
                          <a:solidFill>
                            <a:schemeClr val="tx1"/>
                          </a:solidFill>
                          <a:latin typeface="Arial Black" pitchFamily="34" charset="0"/>
                          <a:ea typeface="Times New Roman"/>
                          <a:cs typeface="Arial"/>
                        </a:rPr>
                        <a:t>Technical Working Group </a:t>
                      </a: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Technical Working Group on service benefits framework for PHC was not appointed</a:t>
                      </a:r>
                      <a:endParaRPr lang="en-ZA" sz="800" kern="1200" dirty="0">
                        <a:solidFill>
                          <a:schemeClr val="tx1"/>
                        </a:solidFill>
                        <a:latin typeface="Arial Black" pitchFamily="34" charset="0"/>
                        <a:ea typeface="Times New Roman"/>
                        <a:cs typeface="Arial"/>
                      </a:endParaRP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Technical working group was not appointed as envisaged due delays in the finalisation of the bill due to COVID-19 restrictions</a:t>
                      </a:r>
                      <a:endParaRPr lang="en-ZA" sz="800" kern="1200" dirty="0">
                        <a:solidFill>
                          <a:schemeClr val="tx1"/>
                        </a:solidFill>
                        <a:latin typeface="Arial Black" pitchFamily="34" charset="0"/>
                        <a:ea typeface="Times New Roman"/>
                        <a:cs typeface="Arial"/>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930615">
                <a:tc vMerge="1">
                  <a:txBody>
                    <a:bodyPr/>
                    <a:lstStyle/>
                    <a:p>
                      <a:pPr marL="0" marR="0" algn="l" defTabSz="914400" rtl="0" eaLnBrk="1" latinLnBrk="0" hangingPunct="1">
                        <a:lnSpc>
                          <a:spcPct val="100000"/>
                        </a:lnSpc>
                        <a:spcBef>
                          <a:spcPts val="1000"/>
                        </a:spcBef>
                        <a:spcAft>
                          <a:spcPts val="1000"/>
                        </a:spcAft>
                      </a:pPr>
                      <a:endParaRPr lang="en-US" sz="800" b="1" kern="1200" dirty="0">
                        <a:solidFill>
                          <a:schemeClr val="dk1"/>
                        </a:solidFill>
                        <a:latin typeface="Arial Black" pitchFamily="34" charset="0"/>
                        <a:ea typeface="Calibri"/>
                        <a:cs typeface="Times New Roman"/>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latin typeface="Arial Black" pitchFamily="34" charset="0"/>
                          <a:ea typeface="Calibri"/>
                          <a:cs typeface="Times New Roman"/>
                        </a:rPr>
                        <a:t>Total number of individuals registered on the Health Patient Registration System</a:t>
                      </a:r>
                    </a:p>
                    <a:p>
                      <a:pPr marL="0" marR="0" algn="l" defTabSz="914400" rtl="0" eaLnBrk="1" latinLnBrk="0" hangingPunct="1">
                        <a:lnSpc>
                          <a:spcPct val="100000"/>
                        </a:lnSpc>
                        <a:spcBef>
                          <a:spcPts val="0"/>
                        </a:spcBef>
                        <a:spcAft>
                          <a:spcPts val="0"/>
                        </a:spcAft>
                      </a:pPr>
                      <a:endParaRPr lang="en-US" sz="800" b="1" kern="1200" dirty="0">
                        <a:solidFill>
                          <a:schemeClr val="dk1"/>
                        </a:solidFill>
                        <a:latin typeface="Arial Black" pitchFamily="34" charset="0"/>
                        <a:ea typeface="Calibri"/>
                        <a:cs typeface="Times New Roman"/>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latin typeface="Arial Black" pitchFamily="34" charset="0"/>
                          <a:ea typeface="Calibri"/>
                          <a:cs typeface="Times New Roman"/>
                        </a:rPr>
                        <a:t>46 million individuals registered on the Health Patient Registration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US" sz="800" b="1" kern="1200" dirty="0">
                        <a:solidFill>
                          <a:schemeClr val="dk1"/>
                        </a:solidFill>
                        <a:latin typeface="Arial Black" pitchFamily="34" charset="0"/>
                        <a:ea typeface="Calibri"/>
                        <a:cs typeface="Times New Roman"/>
                      </a:endParaRPr>
                    </a:p>
                  </a:txBody>
                  <a:tcPr marL="68580" marR="68580" marT="0" marB="0"/>
                </a:tc>
                <a:tc>
                  <a:txBody>
                    <a:bodyPr/>
                    <a:lstStyle/>
                    <a:p>
                      <a:pPr algn="l">
                        <a:spcAft>
                          <a:spcPts val="0"/>
                        </a:spcAft>
                      </a:pPr>
                      <a:r>
                        <a:rPr lang="en-ZA" sz="800" b="1" kern="1200" dirty="0">
                          <a:solidFill>
                            <a:schemeClr val="dk1"/>
                          </a:solidFill>
                          <a:latin typeface="Arial Black" pitchFamily="34" charset="0"/>
                          <a:ea typeface="Calibri"/>
                          <a:cs typeface="Times New Roman"/>
                        </a:rPr>
                        <a:t>59 099 534</a:t>
                      </a: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1" kern="1200" dirty="0">
                          <a:solidFill>
                            <a:schemeClr val="dk1"/>
                          </a:solidFill>
                          <a:latin typeface="Arial Black" pitchFamily="34" charset="0"/>
                          <a:ea typeface="Calibri"/>
                          <a:cs typeface="Times New Roman"/>
                        </a:rPr>
                        <a:t>+13 099 534</a:t>
                      </a:r>
                      <a:endParaRPr lang="en-ZA" sz="800" b="1"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1" kern="1200" dirty="0">
                          <a:solidFill>
                            <a:schemeClr val="dk1"/>
                          </a:solidFill>
                          <a:latin typeface="Arial Black" pitchFamily="34" charset="0"/>
                          <a:ea typeface="Calibri"/>
                          <a:cs typeface="Times New Roman"/>
                        </a:rPr>
                        <a:t>The MPI database of the Western Cape Department of Health was imported into the HPRS which led to a significant increase in the number of individuals registered on the HPRS</a:t>
                      </a:r>
                      <a:endParaRPr lang="en-ZA" sz="800" b="1"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595180861"/>
                  </a:ext>
                </a:extLst>
              </a:tr>
              <a:tr h="1336061">
                <a:tc>
                  <a:txBody>
                    <a:bodyPr/>
                    <a:lstStyle/>
                    <a:p>
                      <a:pPr marL="0" algn="l" defTabSz="914400" rtl="0" eaLnBrk="1" latinLnBrk="0" hangingPunct="1">
                        <a:lnSpc>
                          <a:spcPct val="100000"/>
                        </a:lnSpc>
                      </a:pPr>
                      <a:r>
                        <a:rPr lang="en-GB" sz="800" kern="1200" dirty="0">
                          <a:solidFill>
                            <a:schemeClr val="dk1"/>
                          </a:solidFill>
                          <a:effectLst/>
                          <a:latin typeface="Arial Black" panose="020B0A04020102020204" pitchFamily="34" charset="0"/>
                          <a:ea typeface="+mn-ea"/>
                          <a:cs typeface="+mn-cs"/>
                        </a:rPr>
                        <a:t>Information systems are responsive to local needs to enhance data use and improve quality of care</a:t>
                      </a:r>
                      <a:endParaRPr lang="en-ZA" sz="800" b="1" kern="1200" dirty="0">
                        <a:solidFill>
                          <a:schemeClr val="dk1"/>
                        </a:solidFill>
                        <a:latin typeface="Arial Black" pitchFamily="34" charset="0"/>
                        <a:ea typeface="Calibri"/>
                        <a:cs typeface="Times New Roman"/>
                      </a:endParaRPr>
                    </a:p>
                  </a:txBody>
                  <a:tcPr marL="68585" marR="68585" marT="0" marB="0"/>
                </a:tc>
                <a:tc>
                  <a:txBody>
                    <a:bodyPr/>
                    <a:lstStyle/>
                    <a:p>
                      <a:pPr marL="0" algn="l" defTabSz="914400" rtl="0" eaLnBrk="1" latinLnBrk="0" hangingPunct="1">
                        <a:lnSpc>
                          <a:spcPct val="100000"/>
                        </a:lnSpc>
                      </a:pPr>
                      <a:r>
                        <a:rPr lang="en-US" sz="800" b="1" kern="1200" dirty="0">
                          <a:solidFill>
                            <a:schemeClr val="dk1"/>
                          </a:solidFill>
                          <a:latin typeface="Arial Black" pitchFamily="34" charset="0"/>
                          <a:ea typeface="Calibri"/>
                          <a:cs typeface="Times New Roman"/>
                        </a:rPr>
                        <a:t>Electronic platform for  master health facility list published</a:t>
                      </a:r>
                      <a:endParaRPr lang="en-ZA" sz="800" b="1" kern="1200" dirty="0">
                        <a:solidFill>
                          <a:schemeClr val="dk1"/>
                        </a:solidFill>
                        <a:latin typeface="Arial Black" pitchFamily="34" charset="0"/>
                        <a:ea typeface="Calibri"/>
                        <a:cs typeface="Times New Roman"/>
                      </a:endParaRPr>
                    </a:p>
                  </a:txBody>
                  <a:tcPr marL="68585" marR="68585" marT="0" marB="0"/>
                </a:tc>
                <a:tc>
                  <a:txBody>
                    <a:bodyPr/>
                    <a:lstStyle/>
                    <a:p>
                      <a:pPr marL="0" algn="l" defTabSz="914400" rtl="0" eaLnBrk="1" latinLnBrk="0" hangingPunct="1">
                        <a:lnSpc>
                          <a:spcPct val="100000"/>
                        </a:lnSpc>
                      </a:pPr>
                      <a:r>
                        <a:rPr lang="en-US" sz="800" b="1" kern="1200" dirty="0">
                          <a:solidFill>
                            <a:schemeClr val="dk1"/>
                          </a:solidFill>
                          <a:latin typeface="Arial Black" pitchFamily="34" charset="0"/>
                          <a:ea typeface="Calibri"/>
                          <a:cs typeface="Times New Roman"/>
                        </a:rPr>
                        <a:t>Electronic platform for master health facility list published</a:t>
                      </a:r>
                    </a:p>
                    <a:p>
                      <a:pPr marL="0" algn="l" defTabSz="914400" rtl="0" eaLnBrk="1" latinLnBrk="0" hangingPunct="1">
                        <a:lnSpc>
                          <a:spcPct val="100000"/>
                        </a:lnSpc>
                      </a:pPr>
                      <a:endParaRPr lang="en-US" sz="800" b="1" kern="1200" dirty="0">
                        <a:solidFill>
                          <a:schemeClr val="dk1"/>
                        </a:solidFill>
                        <a:latin typeface="Arial Black" pitchFamily="34" charset="0"/>
                        <a:ea typeface="Calibri"/>
                        <a:cs typeface="Times New Roman"/>
                      </a:endParaRPr>
                    </a:p>
                  </a:txBody>
                  <a:tcPr marL="9525" marR="9525" marT="9525" marB="0"/>
                </a:tc>
                <a:tc>
                  <a:txBody>
                    <a:bodyPr/>
                    <a:lstStyle/>
                    <a:p>
                      <a:pPr algn="l">
                        <a:spcAft>
                          <a:spcPts val="0"/>
                        </a:spcAft>
                      </a:pPr>
                      <a:r>
                        <a:rPr lang="en-ZA" sz="800" b="1" kern="1200" dirty="0">
                          <a:solidFill>
                            <a:schemeClr val="dk1"/>
                          </a:solidFill>
                          <a:latin typeface="Arial Black" pitchFamily="34" charset="0"/>
                          <a:ea typeface="Calibri"/>
                          <a:cs typeface="Times New Roman"/>
                        </a:rPr>
                        <a:t>Electronic platform for the master facility list is used as part of the COVID-19 Vaccination Data Registration System </a:t>
                      </a:r>
                    </a:p>
                  </a:txBody>
                  <a:tcPr marL="68580" marR="68580" marT="0" marB="0">
                    <a:solidFill>
                      <a:schemeClr val="accent1">
                        <a:lumMod val="20000"/>
                        <a:lumOff val="80000"/>
                      </a:schemeClr>
                    </a:solidFill>
                  </a:tcPr>
                </a:tc>
                <a:tc>
                  <a:txBody>
                    <a:bodyPr/>
                    <a:lstStyle/>
                    <a:p>
                      <a:pPr algn="l">
                        <a:spcAft>
                          <a:spcPts val="0"/>
                        </a:spcAft>
                      </a:pPr>
                      <a:r>
                        <a:rPr lang="en-ZA" sz="800" b="1" kern="1200" dirty="0">
                          <a:solidFill>
                            <a:schemeClr val="dk1"/>
                          </a:solidFill>
                          <a:latin typeface="Arial Black" pitchFamily="34" charset="0"/>
                          <a:ea typeface="Calibri"/>
                          <a:cs typeface="Times New Roman"/>
                        </a:rPr>
                        <a:t>None</a:t>
                      </a:r>
                    </a:p>
                  </a:txBody>
                  <a:tcPr marL="68580" marR="68580" marT="0" marB="0">
                    <a:solidFill>
                      <a:schemeClr val="accent1">
                        <a:lumMod val="20000"/>
                        <a:lumOff val="80000"/>
                      </a:schemeClr>
                    </a:solidFill>
                  </a:tcPr>
                </a:tc>
                <a:tc>
                  <a:txBody>
                    <a:bodyPr/>
                    <a:lstStyle/>
                    <a:p>
                      <a:pPr algn="l">
                        <a:spcAft>
                          <a:spcPts val="0"/>
                        </a:spcAft>
                      </a:pPr>
                      <a:r>
                        <a:rPr lang="en-ZA" sz="800" b="1" kern="1200" dirty="0">
                          <a:solidFill>
                            <a:schemeClr val="dk1"/>
                          </a:solidFill>
                          <a:latin typeface="Arial Black" pitchFamily="34" charset="0"/>
                          <a:ea typeface="Calibri"/>
                          <a:cs typeface="Times New Roman"/>
                        </a:rPr>
                        <a:t>None</a:t>
                      </a:r>
                    </a:p>
                  </a:txBody>
                  <a:tcPr marL="68580" marR="68580" marT="0" marB="0">
                    <a:solidFill>
                      <a:schemeClr val="accent1">
                        <a:lumMod val="20000"/>
                        <a:lumOff val="80000"/>
                      </a:schemeClr>
                    </a:solidFill>
                  </a:tcPr>
                </a:tc>
                <a:extLst>
                  <a:ext uri="{0D108BD9-81ED-4DB2-BD59-A6C34878D82A}">
                    <a16:rowId xmlns:a16="http://schemas.microsoft.com/office/drawing/2014/main" xmlns="" val="4618043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16</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2:</a:t>
            </a:r>
            <a:r>
              <a:rPr lang="en-ZA" sz="2800" b="1" dirty="0">
                <a:solidFill>
                  <a:schemeClr val="bg1"/>
                </a:solidFill>
                <a:latin typeface="Arial Black" pitchFamily="34" charset="0"/>
                <a:cs typeface="Arial" pitchFamily="34" charset="0"/>
              </a:rPr>
              <a:t> National Health Insurance</a:t>
            </a:r>
            <a:endParaRPr lang="en-GB" sz="2800" b="1" dirty="0">
              <a:solidFill>
                <a:schemeClr val="bg1"/>
              </a:solidFill>
              <a:latin typeface="Arial Black"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745239077"/>
              </p:ext>
            </p:extLst>
          </p:nvPr>
        </p:nvGraphicFramePr>
        <p:xfrm>
          <a:off x="0" y="1052736"/>
          <a:ext cx="9144000" cy="4248471"/>
        </p:xfrm>
        <a:graphic>
          <a:graphicData uri="http://schemas.openxmlformats.org/drawingml/2006/table">
            <a:tbl>
              <a:tblPr firstRow="1" bandRow="1">
                <a:tableStyleId>{5C22544A-7EE6-4342-B048-85BDC9FD1C3A}</a:tableStyleId>
              </a:tblPr>
              <a:tblGrid>
                <a:gridCol w="1403648">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2051720">
                  <a:extLst>
                    <a:ext uri="{9D8B030D-6E8A-4147-A177-3AD203B41FA5}">
                      <a16:colId xmlns:a16="http://schemas.microsoft.com/office/drawing/2014/main" xmlns="" val="20005"/>
                    </a:ext>
                  </a:extLst>
                </a:gridCol>
              </a:tblGrid>
              <a:tr h="742790">
                <a:tc>
                  <a:txBody>
                    <a:bodyPr/>
                    <a:lstStyle/>
                    <a:p>
                      <a:r>
                        <a:rPr lang="en-US" sz="700" dirty="0">
                          <a:latin typeface="Arial Black" pitchFamily="34" charset="0"/>
                        </a:rPr>
                        <a:t>Outcome</a:t>
                      </a:r>
                    </a:p>
                  </a:txBody>
                  <a:tcPr marL="91441" marR="91441" marT="45725" marB="45725"/>
                </a:tc>
                <a:tc>
                  <a:txBody>
                    <a:bodyPr/>
                    <a:lstStyle/>
                    <a:p>
                      <a:pPr algn="l"/>
                      <a:r>
                        <a:rPr lang="en-US" sz="700" dirty="0">
                          <a:latin typeface="Arial Black" pitchFamily="34" charset="0"/>
                        </a:rPr>
                        <a:t>Output Indicator</a:t>
                      </a:r>
                    </a:p>
                  </a:txBody>
                  <a:tcPr marL="91441" marR="91441" marT="45725" marB="45725"/>
                </a:tc>
                <a:tc>
                  <a:txBody>
                    <a:bodyPr/>
                    <a:lstStyle/>
                    <a:p>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r>
                        <a:rPr lang="en-US" sz="7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1843235">
                <a:tc>
                  <a:txBody>
                    <a:bodyPr/>
                    <a:lstStyle/>
                    <a:p>
                      <a:pPr marL="0" algn="l" defTabSz="914400" rtl="0" eaLnBrk="1" latinLnBrk="0" hangingPunct="1"/>
                      <a:r>
                        <a:rPr lang="en-ZA" sz="800" kern="1200" dirty="0">
                          <a:solidFill>
                            <a:schemeClr val="dk1"/>
                          </a:solidFill>
                          <a:effectLst/>
                          <a:latin typeface="Arial Black" panose="020B0A04020102020204" pitchFamily="34" charset="0"/>
                          <a:ea typeface="+mn-ea"/>
                          <a:cs typeface="+mn-cs"/>
                        </a:rPr>
                        <a:t>Resources are available to managers and frontline providers, with flexibility to manage it according to their local needs</a:t>
                      </a:r>
                      <a:endParaRPr lang="en-ZA" sz="800" b="1" kern="1200" baseline="0" dirty="0">
                        <a:solidFill>
                          <a:schemeClr val="dk1"/>
                        </a:solidFill>
                        <a:latin typeface="Arial Black" pitchFamily="34" charset="0"/>
                        <a:ea typeface="+mn-ea"/>
                        <a:cs typeface="+mn-cs"/>
                      </a:endParaRPr>
                    </a:p>
                  </a:txBody>
                  <a:tcPr marL="68582" marR="68582" marT="0" marB="0"/>
                </a:tc>
                <a:tc>
                  <a:txBody>
                    <a:bodyPr/>
                    <a:lstStyle/>
                    <a:p>
                      <a:pPr marL="0" algn="l" defTabSz="914400" rtl="0" eaLnBrk="1" latinLnBrk="0" hangingPunct="1"/>
                      <a:r>
                        <a:rPr lang="en-US" sz="800" b="1" kern="1200" baseline="0" dirty="0">
                          <a:solidFill>
                            <a:schemeClr val="dk1"/>
                          </a:solidFill>
                          <a:latin typeface="Arial Black" pitchFamily="34" charset="0"/>
                          <a:ea typeface="+mn-ea"/>
                          <a:cs typeface="+mn-cs"/>
                        </a:rPr>
                        <a:t>Total number of health facilities reporting stock availability at national surveillance centre</a:t>
                      </a:r>
                      <a:endParaRPr lang="en-ZA" sz="800" b="1" kern="1200" baseline="0" dirty="0">
                        <a:solidFill>
                          <a:schemeClr val="dk1"/>
                        </a:solidFill>
                        <a:latin typeface="Arial Black" pitchFamily="34" charset="0"/>
                        <a:ea typeface="+mn-ea"/>
                        <a:cs typeface="+mn-cs"/>
                      </a:endParaRPr>
                    </a:p>
                  </a:txBody>
                  <a:tcPr marL="68582" marR="68582" marT="0" marB="0"/>
                </a:tc>
                <a:tc>
                  <a:txBody>
                    <a:bodyPr/>
                    <a:lstStyle/>
                    <a:p>
                      <a:pPr marL="0" algn="l" defTabSz="914400" rtl="0" eaLnBrk="1" latinLnBrk="0" hangingPunct="1"/>
                      <a:r>
                        <a:rPr lang="en-US" sz="800" b="1" kern="1200" baseline="0" dirty="0">
                          <a:solidFill>
                            <a:schemeClr val="dk1"/>
                          </a:solidFill>
                          <a:latin typeface="Arial Black" pitchFamily="34" charset="0"/>
                          <a:ea typeface="+mn-ea"/>
                          <a:cs typeface="+mn-cs"/>
                        </a:rPr>
                        <a:t>3765</a:t>
                      </a:r>
                    </a:p>
                    <a:p>
                      <a:pPr marL="0" algn="l" defTabSz="914400" rtl="0" eaLnBrk="1" latinLnBrk="0" hangingPunct="1"/>
                      <a:endParaRPr lang="en-US" sz="800" b="1" kern="1200" baseline="0" dirty="0">
                        <a:solidFill>
                          <a:schemeClr val="dk1"/>
                        </a:solidFill>
                        <a:latin typeface="Arial Black" pitchFamily="34" charset="0"/>
                        <a:ea typeface="+mn-ea"/>
                        <a:cs typeface="+mn-cs"/>
                      </a:endParaRPr>
                    </a:p>
                    <a:p>
                      <a:pPr marL="0" algn="l" defTabSz="914400" rtl="0" eaLnBrk="1" latinLnBrk="0" hangingPunct="1"/>
                      <a:endParaRPr lang="en-US" sz="800" b="1" kern="1200" baseline="0" dirty="0">
                        <a:solidFill>
                          <a:schemeClr val="dk1"/>
                        </a:solidFill>
                        <a:latin typeface="Arial Black" pitchFamily="34" charset="0"/>
                        <a:ea typeface="+mn-ea"/>
                        <a:cs typeface="+mn-cs"/>
                      </a:endParaRPr>
                    </a:p>
                    <a:p>
                      <a:pPr marL="0" algn="l" defTabSz="914400" rtl="0" eaLnBrk="1" latinLnBrk="0" hangingPunct="1"/>
                      <a:r>
                        <a:rPr lang="en-US" sz="800" b="1" kern="1200" baseline="0" dirty="0">
                          <a:solidFill>
                            <a:schemeClr val="dk1"/>
                          </a:solidFill>
                          <a:latin typeface="Arial Black" pitchFamily="34" charset="0"/>
                          <a:ea typeface="+mn-ea"/>
                          <a:cs typeface="+mn-cs"/>
                        </a:rPr>
                        <a:t>3290 Clinics/CHC/CDC</a:t>
                      </a:r>
                    </a:p>
                    <a:p>
                      <a:pPr marL="0" algn="l" defTabSz="914400" rtl="0" eaLnBrk="1" latinLnBrk="0" hangingPunct="1"/>
                      <a:endParaRPr lang="en-US" sz="800" b="1" kern="1200" baseline="0" dirty="0">
                        <a:solidFill>
                          <a:schemeClr val="dk1"/>
                        </a:solidFill>
                        <a:latin typeface="Arial Black" pitchFamily="34" charset="0"/>
                        <a:ea typeface="+mn-ea"/>
                        <a:cs typeface="+mn-cs"/>
                      </a:endParaRPr>
                    </a:p>
                    <a:p>
                      <a:pPr marL="0" algn="l" defTabSz="914400" rtl="0" eaLnBrk="1" latinLnBrk="0" hangingPunct="1"/>
                      <a:endParaRPr lang="en-US" sz="800" b="1" kern="1200" baseline="0" dirty="0">
                        <a:solidFill>
                          <a:schemeClr val="dk1"/>
                        </a:solidFill>
                        <a:latin typeface="Arial Black" pitchFamily="34" charset="0"/>
                        <a:ea typeface="+mn-ea"/>
                        <a:cs typeface="+mn-cs"/>
                      </a:endParaRPr>
                    </a:p>
                    <a:p>
                      <a:pPr marL="0" algn="l" defTabSz="914400" rtl="0" eaLnBrk="1" latinLnBrk="0" hangingPunct="1"/>
                      <a:r>
                        <a:rPr lang="en-US" sz="800" b="1" kern="1200" baseline="0" dirty="0">
                          <a:solidFill>
                            <a:schemeClr val="dk1"/>
                          </a:solidFill>
                          <a:latin typeface="Arial Black" pitchFamily="34" charset="0"/>
                          <a:ea typeface="+mn-ea"/>
                          <a:cs typeface="+mn-cs"/>
                        </a:rPr>
                        <a:t>385 Hospitals </a:t>
                      </a:r>
                    </a:p>
                    <a:p>
                      <a:pPr marL="0" algn="l" defTabSz="914400" rtl="0" eaLnBrk="1" latinLnBrk="0" hangingPunct="1"/>
                      <a:endParaRPr lang="en-US" sz="800" b="1" kern="1200" baseline="0" dirty="0">
                        <a:solidFill>
                          <a:schemeClr val="dk1"/>
                        </a:solidFill>
                        <a:latin typeface="Arial Black" pitchFamily="34" charset="0"/>
                        <a:ea typeface="+mn-ea"/>
                        <a:cs typeface="+mn-cs"/>
                      </a:endParaRPr>
                    </a:p>
                    <a:p>
                      <a:pPr marL="0" algn="l" defTabSz="914400" rtl="0" eaLnBrk="1" latinLnBrk="0" hangingPunct="1"/>
                      <a:endParaRPr lang="en-US" sz="800" b="1" kern="1200" baseline="0" dirty="0">
                        <a:solidFill>
                          <a:schemeClr val="dk1"/>
                        </a:solidFill>
                        <a:latin typeface="Arial Black" pitchFamily="34" charset="0"/>
                        <a:ea typeface="+mn-ea"/>
                        <a:cs typeface="+mn-cs"/>
                      </a:endParaRPr>
                    </a:p>
                    <a:p>
                      <a:pPr marL="0" algn="l" defTabSz="914400" rtl="0" eaLnBrk="1" latinLnBrk="0" hangingPunct="1"/>
                      <a:r>
                        <a:rPr lang="en-US" sz="800" b="1" kern="1200" baseline="0" dirty="0">
                          <a:solidFill>
                            <a:schemeClr val="dk1"/>
                          </a:solidFill>
                          <a:latin typeface="Arial Black" pitchFamily="34" charset="0"/>
                          <a:ea typeface="+mn-ea"/>
                          <a:cs typeface="+mn-cs"/>
                        </a:rPr>
                        <a:t>90 Other medicine storage sites</a:t>
                      </a:r>
                      <a:endParaRPr lang="en-ZA" sz="800" b="1" kern="1200" baseline="0" dirty="0">
                        <a:solidFill>
                          <a:schemeClr val="dk1"/>
                        </a:solidFill>
                        <a:latin typeface="Arial Black" pitchFamily="34" charset="0"/>
                        <a:ea typeface="+mn-ea"/>
                        <a:cs typeface="+mn-cs"/>
                      </a:endParaRPr>
                    </a:p>
                  </a:txBody>
                  <a:tcPr marL="68582" marR="68582" marT="0" marB="0"/>
                </a:tc>
                <a:tc>
                  <a:txBody>
                    <a:bodyPr/>
                    <a:lstStyle/>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3 825 </a:t>
                      </a:r>
                    </a:p>
                    <a:p>
                      <a:pPr marL="0" algn="l" defTabSz="914400" rtl="0" eaLnBrk="1" latinLnBrk="0" hangingPunct="1">
                        <a:lnSpc>
                          <a:spcPts val="1300"/>
                        </a:lnSpc>
                        <a:spcAft>
                          <a:spcPts val="0"/>
                        </a:spcAft>
                      </a:pPr>
                      <a:endParaRPr lang="en-GB" sz="800" kern="1200" dirty="0">
                        <a:solidFill>
                          <a:schemeClr val="tx1"/>
                        </a:solidFill>
                        <a:latin typeface="Arial Black" pitchFamily="34" charset="0"/>
                        <a:ea typeface="Times New Roman"/>
                        <a:cs typeface="Arial"/>
                      </a:endParaRPr>
                    </a:p>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3323</a:t>
                      </a:r>
                      <a:r>
                        <a:rPr lang="en-GB" sz="800" kern="1200" baseline="0" dirty="0">
                          <a:solidFill>
                            <a:schemeClr val="tx1"/>
                          </a:solidFill>
                          <a:latin typeface="Arial Black" pitchFamily="34" charset="0"/>
                          <a:ea typeface="Times New Roman"/>
                          <a:cs typeface="Arial"/>
                        </a:rPr>
                        <a:t> </a:t>
                      </a:r>
                      <a:r>
                        <a:rPr lang="en-GB" sz="800" kern="1200" dirty="0">
                          <a:solidFill>
                            <a:schemeClr val="tx1"/>
                          </a:solidFill>
                          <a:latin typeface="Arial Black" pitchFamily="34" charset="0"/>
                          <a:ea typeface="Times New Roman"/>
                          <a:cs typeface="Arial"/>
                        </a:rPr>
                        <a:t>clinics/CHC/CDC</a:t>
                      </a:r>
                    </a:p>
                    <a:p>
                      <a:pPr marL="0" algn="l" defTabSz="914400" rtl="0" eaLnBrk="1" latinLnBrk="0" hangingPunct="1">
                        <a:lnSpc>
                          <a:spcPts val="1300"/>
                        </a:lnSpc>
                        <a:spcAft>
                          <a:spcPts val="0"/>
                        </a:spcAft>
                      </a:pPr>
                      <a:endParaRPr lang="en-GB" sz="800" kern="1200" dirty="0">
                        <a:solidFill>
                          <a:schemeClr val="tx1"/>
                        </a:solidFill>
                        <a:latin typeface="Arial Black" pitchFamily="34" charset="0"/>
                        <a:ea typeface="Times New Roman"/>
                        <a:cs typeface="Arial"/>
                      </a:endParaRPr>
                    </a:p>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379 Hospitals </a:t>
                      </a:r>
                      <a:endParaRPr lang="en-ZA" sz="800" kern="1200" dirty="0">
                        <a:solidFill>
                          <a:schemeClr val="tx1"/>
                        </a:solidFill>
                        <a:latin typeface="Arial Black" pitchFamily="34" charset="0"/>
                        <a:ea typeface="Times New Roman"/>
                        <a:cs typeface="Arial"/>
                      </a:endParaRPr>
                    </a:p>
                    <a:p>
                      <a:pPr marL="0" algn="l" defTabSz="914400" rtl="0" eaLnBrk="1" latinLnBrk="0" hangingPunct="1">
                        <a:spcAft>
                          <a:spcPts val="0"/>
                        </a:spcAft>
                      </a:pPr>
                      <a:endParaRPr lang="en-ZA" sz="800" kern="1200" dirty="0">
                        <a:solidFill>
                          <a:schemeClr val="tx1"/>
                        </a:solidFill>
                        <a:latin typeface="Arial Black" pitchFamily="34" charset="0"/>
                        <a:ea typeface="Times New Roman"/>
                        <a:cs typeface="Arial"/>
                      </a:endParaRPr>
                    </a:p>
                    <a:p>
                      <a:pPr marL="0" algn="l" defTabSz="914400" rtl="0" eaLnBrk="1" latinLnBrk="0" hangingPunct="1">
                        <a:spcAft>
                          <a:spcPts val="0"/>
                        </a:spcAft>
                      </a:pPr>
                      <a:endParaRPr lang="en-ZA" sz="800" kern="1200" dirty="0">
                        <a:solidFill>
                          <a:schemeClr val="tx1"/>
                        </a:solidFill>
                        <a:latin typeface="Arial Black" pitchFamily="34" charset="0"/>
                        <a:ea typeface="Times New Roman"/>
                        <a:cs typeface="Arial"/>
                      </a:endParaRPr>
                    </a:p>
                    <a:p>
                      <a:pPr marL="0" algn="l" defTabSz="914400" rtl="0" eaLnBrk="1" latinLnBrk="0" hangingPunct="1">
                        <a:spcAft>
                          <a:spcPts val="0"/>
                        </a:spcAft>
                      </a:pPr>
                      <a:r>
                        <a:rPr lang="en-ZA" sz="800" kern="1200" dirty="0">
                          <a:solidFill>
                            <a:schemeClr val="tx1"/>
                          </a:solidFill>
                          <a:latin typeface="Arial Black" pitchFamily="34" charset="0"/>
                          <a:ea typeface="Times New Roman"/>
                          <a:cs typeface="Arial"/>
                        </a:rPr>
                        <a:t>123 other medicine storage sites</a:t>
                      </a: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+ 60 </a:t>
                      </a:r>
                    </a:p>
                    <a:p>
                      <a:pPr marL="0" algn="l" defTabSz="914400" rtl="0" eaLnBrk="1" latinLnBrk="0" hangingPunct="1">
                        <a:lnSpc>
                          <a:spcPts val="1300"/>
                        </a:lnSpc>
                        <a:spcAft>
                          <a:spcPts val="0"/>
                        </a:spcAft>
                      </a:pPr>
                      <a:endParaRPr lang="en-GB" sz="800" kern="1200" dirty="0">
                        <a:solidFill>
                          <a:schemeClr val="tx1"/>
                        </a:solidFill>
                        <a:latin typeface="Arial Black" pitchFamily="34" charset="0"/>
                        <a:ea typeface="Times New Roman"/>
                        <a:cs typeface="Arial"/>
                      </a:endParaRPr>
                    </a:p>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+33 clinics/CHC/CDC</a:t>
                      </a:r>
                    </a:p>
                    <a:p>
                      <a:pPr marL="0" algn="l" defTabSz="914400" rtl="0" eaLnBrk="1" latinLnBrk="0" hangingPunct="1">
                        <a:lnSpc>
                          <a:spcPts val="1300"/>
                        </a:lnSpc>
                        <a:spcAft>
                          <a:spcPts val="0"/>
                        </a:spcAft>
                      </a:pPr>
                      <a:endParaRPr lang="en-GB" sz="800" kern="1200" dirty="0">
                        <a:solidFill>
                          <a:schemeClr val="tx1"/>
                        </a:solidFill>
                        <a:latin typeface="Arial Black" pitchFamily="34" charset="0"/>
                        <a:ea typeface="Times New Roman"/>
                        <a:cs typeface="Arial"/>
                      </a:endParaRPr>
                    </a:p>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-6 Hospitals</a:t>
                      </a:r>
                      <a:endParaRPr lang="en-ZA" sz="800" kern="1200" dirty="0">
                        <a:solidFill>
                          <a:schemeClr val="tx1"/>
                        </a:solidFill>
                        <a:latin typeface="Arial Black" pitchFamily="34" charset="0"/>
                        <a:ea typeface="Times New Roman"/>
                        <a:cs typeface="Arial"/>
                      </a:endParaRPr>
                    </a:p>
                    <a:p>
                      <a:pPr marL="0" algn="l" defTabSz="914400" rtl="0" eaLnBrk="1" latinLnBrk="0" hangingPunct="1">
                        <a:lnSpc>
                          <a:spcPts val="1300"/>
                        </a:lnSpc>
                        <a:spcAft>
                          <a:spcPts val="0"/>
                        </a:spcAft>
                      </a:pPr>
                      <a:endParaRPr lang="en-GB" sz="800" kern="1200" dirty="0">
                        <a:solidFill>
                          <a:schemeClr val="tx1"/>
                        </a:solidFill>
                        <a:latin typeface="Arial Black" pitchFamily="34" charset="0"/>
                        <a:ea typeface="Times New Roman"/>
                        <a:cs typeface="Arial"/>
                      </a:endParaRPr>
                    </a:p>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+33 other medicine storage sites</a:t>
                      </a:r>
                      <a:endParaRPr lang="en-ZA" sz="800" kern="1200" dirty="0">
                        <a:solidFill>
                          <a:schemeClr val="tx1"/>
                        </a:solidFill>
                        <a:latin typeface="Arial Black" pitchFamily="34" charset="0"/>
                        <a:ea typeface="Times New Roman"/>
                        <a:cs typeface="Arial"/>
                      </a:endParaRP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About hospitals, not all facilities in the province of Western Cape are able to report on National Surveillance Centre</a:t>
                      </a:r>
                      <a:endParaRPr lang="en-ZA" sz="800" kern="1200" dirty="0">
                        <a:solidFill>
                          <a:schemeClr val="tx1"/>
                        </a:solidFill>
                        <a:latin typeface="Arial Black" pitchFamily="34" charset="0"/>
                        <a:ea typeface="Times New Roman"/>
                        <a:cs typeface="Arial"/>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033726020"/>
                  </a:ext>
                </a:extLst>
              </a:tr>
              <a:tr h="1662446">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effectLst/>
                          <a:latin typeface="Arial Black" panose="020B0A04020102020204" pitchFamily="34" charset="0"/>
                          <a:ea typeface="+mn-ea"/>
                          <a:cs typeface="+mn-cs"/>
                        </a:rPr>
                        <a:t>Quality and Safety of Care Improved</a:t>
                      </a:r>
                      <a:endParaRPr lang="en-US" sz="800" b="1" kern="1200" baseline="0" dirty="0">
                        <a:solidFill>
                          <a:schemeClr val="dk1"/>
                        </a:solidFill>
                        <a:latin typeface="Arial Black" pitchFamily="34" charset="0"/>
                        <a:ea typeface="+mn-ea"/>
                        <a:cs typeface="+mn-cs"/>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800" b="1" kern="1200" baseline="0" dirty="0">
                          <a:solidFill>
                            <a:schemeClr val="dk1"/>
                          </a:solidFill>
                          <a:latin typeface="Arial Black" pitchFamily="34" charset="0"/>
                          <a:ea typeface="+mn-ea"/>
                          <a:cs typeface="+mn-cs"/>
                        </a:rPr>
                        <a:t>Total number of patients registered to receive medicines through the CCMDD system</a:t>
                      </a:r>
                    </a:p>
                  </a:txBody>
                  <a:tcPr marL="68580" marR="68580" marT="0" marB="0"/>
                </a:tc>
                <a:tc>
                  <a:txBody>
                    <a:bodyPr/>
                    <a:lstStyle/>
                    <a:p>
                      <a:pPr marL="0" marR="0" algn="l" defTabSz="914400" rtl="0" eaLnBrk="1" latinLnBrk="0" hangingPunct="1">
                        <a:lnSpc>
                          <a:spcPct val="100000"/>
                        </a:lnSpc>
                        <a:spcBef>
                          <a:spcPts val="0"/>
                        </a:spcBef>
                        <a:spcAft>
                          <a:spcPts val="1000"/>
                        </a:spcAft>
                      </a:pPr>
                      <a:r>
                        <a:rPr lang="en-US" sz="800" b="1" kern="1200" baseline="0" dirty="0">
                          <a:solidFill>
                            <a:schemeClr val="dk1"/>
                          </a:solidFill>
                          <a:latin typeface="Arial Black" pitchFamily="34" charset="0"/>
                          <a:ea typeface="+mn-ea"/>
                          <a:cs typeface="+mn-cs"/>
                        </a:rPr>
                        <a:t>3 500 000 (cumulative)</a:t>
                      </a:r>
                    </a:p>
                  </a:txBody>
                  <a:tcPr marL="68580" marR="68580" marT="0" marB="0"/>
                </a:tc>
                <a:tc>
                  <a:txBody>
                    <a:bodyPr/>
                    <a:lstStyle/>
                    <a:p>
                      <a:pPr marL="0" algn="l" defTabSz="914400" rtl="0" eaLnBrk="1" latinLnBrk="0" hangingPunct="1">
                        <a:spcAft>
                          <a:spcPts val="0"/>
                        </a:spcAft>
                      </a:pPr>
                      <a:r>
                        <a:rPr lang="en-ZA" sz="800" kern="1200" dirty="0">
                          <a:solidFill>
                            <a:schemeClr val="tx1"/>
                          </a:solidFill>
                          <a:latin typeface="Arial Black" pitchFamily="34" charset="0"/>
                          <a:ea typeface="Times New Roman"/>
                          <a:cs typeface="Arial"/>
                        </a:rPr>
                        <a:t>4 321 755 patients enrolled for receiving medicines through the CCMDD programme (cumulative)</a:t>
                      </a: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+821 755</a:t>
                      </a:r>
                      <a:endParaRPr lang="en-ZA" sz="800" kern="1200" dirty="0">
                        <a:solidFill>
                          <a:schemeClr val="tx1"/>
                        </a:solidFill>
                        <a:latin typeface="Arial Black" pitchFamily="34" charset="0"/>
                        <a:ea typeface="Times New Roman"/>
                        <a:cs typeface="Arial"/>
                      </a:endParaRP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tx1"/>
                          </a:solidFill>
                          <a:latin typeface="Arial Black" pitchFamily="34" charset="0"/>
                          <a:ea typeface="Times New Roman"/>
                          <a:cs typeface="Arial"/>
                        </a:rPr>
                        <a:t>Due to COVID-19, more patients are being registered on the CCMDD programme</a:t>
                      </a:r>
                      <a:endParaRPr lang="en-ZA" sz="800" kern="1200" dirty="0">
                        <a:solidFill>
                          <a:schemeClr val="tx1"/>
                        </a:solidFill>
                        <a:latin typeface="Arial Black" pitchFamily="34" charset="0"/>
                        <a:ea typeface="Times New Roman"/>
                        <a:cs typeface="Arial"/>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 y="188640"/>
            <a:ext cx="7204626" cy="830997"/>
          </a:xfrm>
          <a:prstGeom prst="rect">
            <a:avLst/>
          </a:prstGeom>
        </p:spPr>
        <p:txBody>
          <a:bodyPr wrap="squar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anose="020B0A04020102020204" pitchFamily="34" charset="0"/>
                <a:cs typeface="Arial" pitchFamily="34" charset="0"/>
              </a:rPr>
              <a:t>Programme 2:</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anose="020B0A04020102020204" pitchFamily="34" charset="0"/>
                <a:cs typeface="Arial" pitchFamily="34" charset="0"/>
              </a:rPr>
              <a:t>Performance Improvement Strategies</a:t>
            </a:r>
          </a:p>
        </p:txBody>
      </p:sp>
      <p:sp>
        <p:nvSpPr>
          <p:cNvPr id="3" name="Rectangle 2"/>
          <p:cNvSpPr/>
          <p:nvPr/>
        </p:nvSpPr>
        <p:spPr>
          <a:xfrm>
            <a:off x="179512" y="1124744"/>
            <a:ext cx="8496944" cy="646331"/>
          </a:xfrm>
          <a:prstGeom prst="rect">
            <a:avLst/>
          </a:prstGeom>
        </p:spPr>
        <p:txBody>
          <a:bodyPr wrap="square">
            <a:spAutoFit/>
          </a:bodyPr>
          <a:lstStyle/>
          <a:p>
            <a:r>
              <a:rPr lang="en-US" dirty="0"/>
              <a:t>- The Department will attend the public hearings on the NHI Bill in Parliament when they resume in future. </a:t>
            </a:r>
            <a:endParaRPr lang="en-ZA" dirty="0"/>
          </a:p>
        </p:txBody>
      </p:sp>
      <p:sp>
        <p:nvSpPr>
          <p:cNvPr id="4" name="Title 1"/>
          <p:cNvSpPr txBox="1">
            <a:spLocks/>
          </p:cNvSpPr>
          <p:nvPr/>
        </p:nvSpPr>
        <p:spPr>
          <a:xfrm>
            <a:off x="3923928" y="6021288"/>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17</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341766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6912768" cy="461665"/>
          </a:xfrm>
          <a:prstGeom prst="rect">
            <a:avLst/>
          </a:prstGeom>
        </p:spPr>
        <p:txBody>
          <a:bodyPr wrap="square">
            <a:spAutoFit/>
          </a:bodyPr>
          <a:lstStyle/>
          <a:p>
            <a:r>
              <a:rPr lang="en-US" sz="2400" b="1" dirty="0">
                <a:solidFill>
                  <a:schemeClr val="bg1"/>
                </a:solidFill>
              </a:rPr>
              <a:t>Institutional Response to the COVID-19 Pandemic</a:t>
            </a:r>
            <a:endParaRPr lang="en-ZA" sz="24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261554746"/>
              </p:ext>
            </p:extLst>
          </p:nvPr>
        </p:nvGraphicFramePr>
        <p:xfrm>
          <a:off x="-36512" y="1052736"/>
          <a:ext cx="9180515" cy="44831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3546127320"/>
                    </a:ext>
                  </a:extLst>
                </a:gridCol>
                <a:gridCol w="864096">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1654221017"/>
                    </a:ext>
                  </a:extLst>
                </a:gridCol>
                <a:gridCol w="936104">
                  <a:extLst>
                    <a:ext uri="{9D8B030D-6E8A-4147-A177-3AD203B41FA5}">
                      <a16:colId xmlns:a16="http://schemas.microsoft.com/office/drawing/2014/main" xmlns="" val="1590183858"/>
                    </a:ext>
                  </a:extLst>
                </a:gridCol>
                <a:gridCol w="2195739">
                  <a:extLst>
                    <a:ext uri="{9D8B030D-6E8A-4147-A177-3AD203B41FA5}">
                      <a16:colId xmlns:a16="http://schemas.microsoft.com/office/drawing/2014/main" xmlns="" val="431520785"/>
                    </a:ext>
                  </a:extLst>
                </a:gridCol>
              </a:tblGrid>
              <a:tr h="404858">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Programme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Intervention</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Geographical locational (provincial, district/local municipality</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No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Disaggregation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Total budget allocated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spent per intervention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Contribution to the output of APP where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Immediate outcomes</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219200">
                <a:tc rowSpan="3">
                  <a:txBody>
                    <a:bodyPr/>
                    <a:lstStyle/>
                    <a:p>
                      <a:pPr>
                        <a:lnSpc>
                          <a:spcPct val="100000"/>
                        </a:lnSpc>
                        <a:spcAft>
                          <a:spcPts val="0"/>
                        </a:spcAft>
                      </a:pPr>
                      <a:r>
                        <a:rPr lang="en-US" sz="800" kern="1200" dirty="0">
                          <a:solidFill>
                            <a:schemeClr val="dk1"/>
                          </a:solidFill>
                          <a:effectLst/>
                          <a:latin typeface="Arial Black" panose="020B0A04020102020204" pitchFamily="34" charset="0"/>
                          <a:ea typeface="+mn-ea"/>
                          <a:cs typeface="+mn-cs"/>
                        </a:rPr>
                        <a:t>Programme 2</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marL="50800" marR="28575">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Institutionalize the standard Treatment Protocols and Therapeutics use for COVID-19</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National</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47015">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All residents of South Africa</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85115">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rowSpan="3">
                  <a:txBody>
                    <a:bodyPr/>
                    <a:lstStyle/>
                    <a:p>
                      <a:pPr marL="50800" marR="264160">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No budget allocated</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rowSpan="3">
                  <a:txBody>
                    <a:bodyPr/>
                    <a:lstStyle/>
                    <a:p>
                      <a:pPr marL="50800">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Not Applicable</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50800">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US" sz="800" kern="12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Rapid evidence-based reviews available to address urgent treatment policy decisions</a:t>
                      </a:r>
                      <a:endParaRPr lang="en-ZA" sz="800" kern="12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6997084"/>
                  </a:ext>
                </a:extLst>
              </a:tr>
              <a:tr h="1219200">
                <a:tc vMerge="1">
                  <a:txBody>
                    <a:bodyPr/>
                    <a:lstStyle/>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rowSpan="2">
                  <a:txBody>
                    <a:bodyPr/>
                    <a:lstStyle/>
                    <a:p>
                      <a:r>
                        <a:rPr lang="en-US" sz="800" kern="1200" dirty="0">
                          <a:solidFill>
                            <a:schemeClr val="dk1"/>
                          </a:solidFill>
                          <a:effectLst/>
                          <a:latin typeface="Arial Black" panose="020B0A04020102020204" pitchFamily="34" charset="0"/>
                          <a:ea typeface="+mn-ea"/>
                          <a:cs typeface="+mn-cs"/>
                        </a:rPr>
                        <a:t>Ensure required health products commodities and supplies are available for the response</a:t>
                      </a:r>
                      <a:endParaRPr lang="en-ZA" sz="800" dirty="0">
                        <a:latin typeface="Arial Black" panose="020B0A04020102020204" pitchFamily="34" charset="0"/>
                      </a:endParaRPr>
                    </a:p>
                  </a:txBody>
                  <a:tcPr marL="0" marR="0" marT="0" marB="0"/>
                </a:tc>
                <a:tc>
                  <a:txBody>
                    <a:bodyPr/>
                    <a:lstStyle/>
                    <a:p>
                      <a:pPr marL="50800">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National, Provincial,</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a:spcBef>
                          <a:spcPts val="5"/>
                        </a:spcBef>
                        <a:spcAft>
                          <a:spcPts val="0"/>
                        </a:spcAft>
                      </a:pPr>
                      <a:r>
                        <a:rPr lang="en-US" sz="800" b="1" dirty="0">
                          <a:effectLst/>
                          <a:latin typeface="Arial Black" panose="020B0A04020102020204" pitchFamily="34" charset="0"/>
                          <a:ea typeface="Arial" panose="020B0604020202020204" pitchFamily="34" charset="0"/>
                          <a:cs typeface="Times New Roman" panose="02020603050405020304" pitchFamily="18" charset="0"/>
                        </a:rPr>
                        <a:t> </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marL="50800">
                        <a:spcBef>
                          <a:spcPts val="20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District, Facility</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47015">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All residents of South Africa</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endParaRPr lang="en-ZA" sz="800" dirty="0">
                        <a:latin typeface="Arial Black" panose="020B0A04020102020204" pitchFamily="34" charset="0"/>
                      </a:endParaRPr>
                    </a:p>
                  </a:txBody>
                  <a:tcPr marL="0" marR="0" marT="0" marB="0"/>
                </a:tc>
                <a:tc vMerge="1">
                  <a:txBody>
                    <a:bodyPr/>
                    <a:lstStyle/>
                    <a:p>
                      <a:endParaRPr lang="en-ZA"/>
                    </a:p>
                  </a:txBody>
                  <a:tcPr/>
                </a:tc>
                <a:tc vMerge="1">
                  <a:txBody>
                    <a:bodyPr/>
                    <a:lstStyle/>
                    <a:p>
                      <a:endParaRPr lang="en-ZA"/>
                    </a:p>
                  </a:txBody>
                  <a:tcPr/>
                </a:tc>
                <a:tc rowSpan="2">
                  <a:txBody>
                    <a:bodyPr/>
                    <a:lstStyle/>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Total number of health facilities</a:t>
                      </a:r>
                    </a:p>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reporting stock</a:t>
                      </a:r>
                    </a:p>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availability at national surveillance centre</a:t>
                      </a:r>
                    </a:p>
                    <a:p>
                      <a:pPr marL="50800" marR="50800">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lnT w="12700" cap="flat" cmpd="sng" algn="ctr">
                      <a:solidFill>
                        <a:schemeClr val="tx1"/>
                      </a:solidFill>
                      <a:prstDash val="solid"/>
                      <a:round/>
                      <a:headEnd type="none" w="med" len="med"/>
                      <a:tailEnd type="none" w="med" len="med"/>
                    </a:lnT>
                  </a:tcPr>
                </a:tc>
                <a:tc>
                  <a:txBody>
                    <a:bodyPr/>
                    <a:lstStyle/>
                    <a:p>
                      <a:pPr marL="50800">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Availability of PPE at facility estabilised</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091792764"/>
                  </a:ext>
                </a:extLst>
              </a:tr>
              <a:tr h="1219200">
                <a:tc vMerge="1">
                  <a:txBody>
                    <a:bodyPr/>
                    <a:lstStyle/>
                    <a:p>
                      <a:pPr>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vMerge="1">
                  <a:txBody>
                    <a:bodyPr/>
                    <a:lstStyle/>
                    <a:p>
                      <a:endParaRPr lang="en-ZA" dirty="0"/>
                    </a:p>
                  </a:txBody>
                  <a:tcPr marL="0" marR="0" marT="0" marB="0"/>
                </a:tc>
                <a:tc>
                  <a:txBody>
                    <a:bodyPr/>
                    <a:lstStyle/>
                    <a:p>
                      <a:pPr marL="50800">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National</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47015">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All residents of South Africa</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endParaRPr lang="en-ZA" sz="800" dirty="0">
                        <a:latin typeface="Arial Black" panose="020B0A04020102020204" pitchFamily="34" charset="0"/>
                      </a:endParaRPr>
                    </a:p>
                  </a:txBody>
                  <a:tcPr marL="0" marR="0" marT="0" marB="0"/>
                </a:tc>
                <a:tc vMerge="1">
                  <a:txBody>
                    <a:bodyPr/>
                    <a:lstStyle/>
                    <a:p>
                      <a:endParaRPr lang="en-ZA"/>
                    </a:p>
                  </a:txBody>
                  <a:tcPr/>
                </a:tc>
                <a:tc vMerge="1">
                  <a:txBody>
                    <a:bodyPr/>
                    <a:lstStyle/>
                    <a:p>
                      <a:endParaRPr lang="en-ZA"/>
                    </a:p>
                  </a:txBody>
                  <a:tcPr/>
                </a:tc>
                <a:tc vMerge="1">
                  <a:txBody>
                    <a:bodyPr/>
                    <a:lstStyle/>
                    <a:p>
                      <a:pPr marL="50800" marR="50800">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111760">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Medicine availability maintained at above 85% during the entire pandemic period. Availability of first line ARV maintained at above 95%</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1863690"/>
                  </a:ext>
                </a:extLst>
              </a:tr>
            </a:tbl>
          </a:graphicData>
        </a:graphic>
      </p:graphicFrame>
      <p:sp>
        <p:nvSpPr>
          <p:cNvPr id="4" name="Title 1"/>
          <p:cNvSpPr txBox="1">
            <a:spLocks/>
          </p:cNvSpPr>
          <p:nvPr/>
        </p:nvSpPr>
        <p:spPr>
          <a:xfrm>
            <a:off x="3995936" y="594928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567303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Performance Report </a:t>
            </a:r>
          </a:p>
        </p:txBody>
      </p:sp>
      <p:sp>
        <p:nvSpPr>
          <p:cNvPr id="6" name="Rectangle 5"/>
          <p:cNvSpPr/>
          <p:nvPr/>
        </p:nvSpPr>
        <p:spPr>
          <a:xfrm>
            <a:off x="468313" y="1844675"/>
            <a:ext cx="8064500" cy="19389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3: COMMUNICABLE AND NON-COMMUNICABLE DISEASES</a:t>
            </a:r>
            <a:endParaRPr lang="en-US"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08" y="1932074"/>
            <a:ext cx="89289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itchFamily="34" charset="0"/>
                <a:ea typeface="+mn-ea"/>
                <a:cs typeface="Arial" charset="0"/>
              </a:rPr>
              <a:t>To reflect on achievements and highlights in the Annual Report of the National Department of Health (NDoH) for 2020/21 financial year</a:t>
            </a:r>
            <a:endParaRPr kumimoji="0" lang="en-US" sz="24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642910" y="-71462"/>
            <a:ext cx="6593386" cy="99060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Black" pitchFamily="34" charset="0"/>
                <a:ea typeface="+mn-ea"/>
                <a:cs typeface="Arial" pitchFamily="34" charset="0"/>
              </a:rPr>
              <a:t>Purpose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rPr>
              <a:t>of the Presentation</a:t>
            </a:r>
            <a:r>
              <a:rPr kumimoji="0" lang="en-GB" sz="2800" b="1" i="0" u="none" strike="noStrike" kern="1200" cap="none" spc="0" normalizeH="0" baseline="0" noProof="0" dirty="0">
                <a:ln>
                  <a:noFill/>
                </a:ln>
                <a:solidFill>
                  <a:prstClr val="white"/>
                </a:solidFill>
                <a:effectLst/>
                <a:uLnTx/>
                <a:uFillTx/>
                <a:latin typeface="Arial Black" pitchFamily="34" charset="0"/>
                <a:ea typeface="+mn-ea"/>
                <a:cs typeface="Arial"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81407036"/>
              </p:ext>
            </p:extLst>
          </p:nvPr>
        </p:nvGraphicFramePr>
        <p:xfrm>
          <a:off x="0" y="1052736"/>
          <a:ext cx="9143999" cy="4953000"/>
        </p:xfrm>
        <a:graphic>
          <a:graphicData uri="http://schemas.openxmlformats.org/drawingml/2006/table">
            <a:tbl>
              <a:tblPr firstRow="1" bandRow="1">
                <a:tableStyleId>{5C22544A-7EE6-4342-B048-85BDC9FD1C3A}</a:tableStyleId>
              </a:tblPr>
              <a:tblGrid>
                <a:gridCol w="683568">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4"/>
                    </a:ext>
                  </a:extLst>
                </a:gridCol>
                <a:gridCol w="1000068">
                  <a:extLst>
                    <a:ext uri="{9D8B030D-6E8A-4147-A177-3AD203B41FA5}">
                      <a16:colId xmlns:a16="http://schemas.microsoft.com/office/drawing/2014/main" xmlns="" val="20005"/>
                    </a:ext>
                  </a:extLst>
                </a:gridCol>
                <a:gridCol w="1382665">
                  <a:extLst>
                    <a:ext uri="{9D8B030D-6E8A-4147-A177-3AD203B41FA5}">
                      <a16:colId xmlns:a16="http://schemas.microsoft.com/office/drawing/2014/main" xmlns="" val="3328393510"/>
                    </a:ext>
                  </a:extLst>
                </a:gridCol>
                <a:gridCol w="1382665">
                  <a:extLst>
                    <a:ext uri="{9D8B030D-6E8A-4147-A177-3AD203B41FA5}">
                      <a16:colId xmlns:a16="http://schemas.microsoft.com/office/drawing/2014/main" xmlns="" val="102595449"/>
                    </a:ext>
                  </a:extLst>
                </a:gridCol>
                <a:gridCol w="1382665">
                  <a:extLst>
                    <a:ext uri="{9D8B030D-6E8A-4147-A177-3AD203B41FA5}">
                      <a16:colId xmlns:a16="http://schemas.microsoft.com/office/drawing/2014/main" xmlns="" val="3859761402"/>
                    </a:ext>
                  </a:extLst>
                </a:gridCol>
              </a:tblGrid>
              <a:tr h="303699">
                <a:tc>
                  <a:txBody>
                    <a:bodyPr/>
                    <a:lstStyle/>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Outcome</a:t>
                      </a:r>
                      <a:endParaRPr lang="en-ZA" sz="800" dirty="0">
                        <a:solidFill>
                          <a:srgbClr val="000000"/>
                        </a:solidFill>
                        <a:effectLst/>
                        <a:latin typeface="Arial Black" panose="020B0A04020102020204" pitchFamily="34" charset="0"/>
                        <a:ea typeface="Times New Roman" panose="02020603050405020304" pitchFamily="18" charset="0"/>
                      </a:endParaRPr>
                    </a:p>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Black" pitchFamily="34" charset="0"/>
                        </a:rPr>
                        <a:t>Output Indicator</a:t>
                      </a:r>
                    </a:p>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 Indicator </a:t>
                      </a:r>
                      <a:endParaRPr lang="en-ZA" sz="800" dirty="0">
                        <a:solidFill>
                          <a:srgbClr val="000000"/>
                        </a:solidFill>
                        <a:effectLst/>
                        <a:latin typeface="Arial Black" panose="020B0A04020102020204" pitchFamily="34" charset="0"/>
                        <a:ea typeface="Times New Roman" panose="02020603050405020304" pitchFamily="18" charset="0"/>
                      </a:endParaRPr>
                    </a:p>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r>
                        <a:rPr lang="en-ZA" sz="800" b="1" kern="1200" dirty="0">
                          <a:solidFill>
                            <a:schemeClr val="lt1"/>
                          </a:solidFill>
                          <a:effectLst/>
                          <a:latin typeface="Arial Black" panose="020B0A04020102020204" pitchFamily="34" charset="0"/>
                          <a:ea typeface="+mn-ea"/>
                          <a:cs typeface="+mn-cs"/>
                        </a:rPr>
                        <a:t>Planned Target </a:t>
                      </a:r>
                    </a:p>
                    <a:p>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Actual achievement 2020/21 </a:t>
                      </a:r>
                      <a:r>
                        <a:rPr lang="en-ZA" sz="800" dirty="0">
                          <a:effectLst/>
                          <a:latin typeface="Arial Black" panose="020B0A04020102020204" pitchFamily="34" charset="0"/>
                        </a:rPr>
                        <a:t> </a:t>
                      </a:r>
                      <a:r>
                        <a:rPr lang="en-GB" sz="800" b="1" kern="1200" dirty="0">
                          <a:solidFill>
                            <a:schemeClr val="lt1"/>
                          </a:solidFill>
                          <a:effectLst/>
                          <a:latin typeface="Arial Black" panose="020B0A04020102020204" pitchFamily="34" charset="0"/>
                          <a:ea typeface="+mn-ea"/>
                          <a:cs typeface="+mn-cs"/>
                        </a:rPr>
                        <a:t> </a:t>
                      </a:r>
                      <a:endParaRPr lang="en-ZA" sz="800" b="1" kern="1200" dirty="0">
                        <a:solidFill>
                          <a:schemeClr val="lt1"/>
                        </a:solidFill>
                        <a:effectLst/>
                        <a:latin typeface="Arial Black" panose="020B0A04020102020204" pitchFamily="34" charset="0"/>
                        <a:ea typeface="+mn-ea"/>
                        <a:cs typeface="+mn-cs"/>
                      </a:endParaRPr>
                    </a:p>
                  </a:txBody>
                  <a:tcPr marL="91438" marR="91438" marT="45722" marB="45722"/>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Deviation from Planned Target to Actual Achievement 2020/21</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Reasons for Deviations</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Reasons for Revisions to the Outputs / Output indicators / Annual Targets</a:t>
                      </a:r>
                      <a:endParaRPr lang="en-ZA" sz="11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631844">
                <a:tc>
                  <a:txBody>
                    <a:bodyPr/>
                    <a:lstStyle/>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Maternal, Child, Infant and neonatal mortalities reduced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Implementation of Early Childhood Development programmes monitored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Monitoring and reporting system developed and piloted in 9 Districts to monitor implementation of the Nutrition guidelines for ECD programmes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Monitoring and reporting system developed and piloted in 9 districts to monitor implementation of the Nutrition guidelines for ECD programmes</a:t>
                      </a:r>
                      <a:endParaRPr lang="en-ZA" sz="8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 </a:t>
                      </a:r>
                      <a:endParaRPr lang="en-ZA" sz="8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Monitoring system consulted and approved</a:t>
                      </a:r>
                      <a:endParaRPr lang="en-ZA" sz="8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800" u="none" strike="noStrike" dirty="0">
                          <a:solidFill>
                            <a:schemeClr val="tx1"/>
                          </a:solidFill>
                          <a:effectLst/>
                          <a:latin typeface="Arial Black" panose="020B0A04020102020204" pitchFamily="34" charset="0"/>
                          <a:ea typeface="Times New Roman" panose="02020603050405020304" pitchFamily="18" charset="0"/>
                        </a:rPr>
                        <a:t> </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Nil</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nSpc>
                          <a:spcPts val="13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Monitoring and reporting system not developed and piloted in 9 districts to monitor implementation of the Nutrition guidelines for ECD programmes</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nSpc>
                          <a:spcPts val="13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Inability of Officials to travel to provinces and visit ECD centres due to COVID-19 restrictions</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nSpc>
                          <a:spcPts val="13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Indicator was removed from APP as it required travelling to provinces and visits to ECD centres, this was not possible due to COVID-19 restrictions. </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66997084"/>
                  </a:ext>
                </a:extLst>
              </a:tr>
              <a:tr h="1592849">
                <a:tc>
                  <a:txBody>
                    <a:bodyPr/>
                    <a:lstStyle/>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Quality and Safety of Care Improved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98 Hospitals obtain 75% and above on the food service quality assessments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Percentage of hospitals compliant</a:t>
                      </a:r>
                      <a:endParaRPr lang="en-ZA" sz="8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with the Policy for</a:t>
                      </a:r>
                      <a:endParaRPr lang="en-ZA" sz="8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Food Service</a:t>
                      </a:r>
                      <a:endParaRPr lang="en-ZA" sz="8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Management</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25% (98 of 391) Hospitals obtain 75% and above on the food service quality assessments</a:t>
                      </a:r>
                      <a:endParaRPr lang="en-ZA" sz="8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 </a:t>
                      </a:r>
                      <a:endParaRPr lang="en-ZA" sz="8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4% (16 of 391) Hospitals obtain 75% and above on the food service quality assessments</a:t>
                      </a:r>
                      <a:endParaRPr lang="en-ZA" sz="8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 </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Nil</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nSpc>
                          <a:spcPts val="13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No hospital assessment on the food services were done</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nSpc>
                          <a:spcPts val="13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Inability of officials to travel to provinces</a:t>
                      </a:r>
                      <a:r>
                        <a:rPr lang="en-GB" sz="800" kern="1200" baseline="0" dirty="0">
                          <a:solidFill>
                            <a:schemeClr val="tx1"/>
                          </a:solidFill>
                          <a:effectLst/>
                          <a:latin typeface="Arial Black" panose="020B0A04020102020204" pitchFamily="34" charset="0"/>
                          <a:ea typeface="Times New Roman" panose="02020603050405020304" pitchFamily="18" charset="0"/>
                          <a:cs typeface="+mn-cs"/>
                        </a:rPr>
                        <a:t> </a:t>
                      </a:r>
                      <a:r>
                        <a:rPr lang="en-GB" sz="800" kern="1200" dirty="0">
                          <a:solidFill>
                            <a:schemeClr val="tx1"/>
                          </a:solidFill>
                          <a:effectLst/>
                          <a:latin typeface="Arial Black" panose="020B0A04020102020204" pitchFamily="34" charset="0"/>
                          <a:ea typeface="Times New Roman" panose="02020603050405020304" pitchFamily="18" charset="0"/>
                          <a:cs typeface="+mn-cs"/>
                        </a:rPr>
                        <a:t>and conduct an audit in health facilities due to COVID-19 restrictions</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nSpc>
                          <a:spcPts val="13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Indicator was removed from APP. To achieve this indicator, officials were expected to travel to provinces and conduct an audit in health facilities. This was not possible due to COVID-19 restrictions.</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1022035461"/>
                  </a:ext>
                </a:extLst>
              </a:tr>
            </a:tbl>
          </a:graphicData>
        </a:graphic>
      </p:graphicFrame>
      <p:sp>
        <p:nvSpPr>
          <p:cNvPr id="3" name="Rectangle 2"/>
          <p:cNvSpPr txBox="1">
            <a:spLocks noChangeArrowheads="1"/>
          </p:cNvSpPr>
          <p:nvPr/>
        </p:nvSpPr>
        <p:spPr>
          <a:xfrm>
            <a:off x="0" y="39189"/>
            <a:ext cx="6305354" cy="797523"/>
          </a:xfrm>
          <a:prstGeom prst="rect">
            <a:avLst/>
          </a:prstGeom>
        </p:spPr>
        <p:txBody>
          <a:bodyPr tIns="45720" rIns="91440" bIns="45720" anchor="b">
            <a:normAutofit fontScale="625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3: Outputs/Indicators in the original APP revised/removed from re-tabled APP</a:t>
            </a:r>
          </a:p>
        </p:txBody>
      </p:sp>
      <p:sp>
        <p:nvSpPr>
          <p:cNvPr id="4" name="Title 1">
            <a:extLst>
              <a:ext uri="{FF2B5EF4-FFF2-40B4-BE49-F238E27FC236}">
                <a16:creationId xmlns:a16="http://schemas.microsoft.com/office/drawing/2014/main" xmlns="" id="{2A28DCBD-E65E-4DDE-BE65-D3E8EC6BB36F}"/>
              </a:ext>
            </a:extLst>
          </p:cNvPr>
          <p:cNvSpPr txBox="1">
            <a:spLocks/>
          </p:cNvSpPr>
          <p:nvPr/>
        </p:nvSpPr>
        <p:spPr>
          <a:xfrm>
            <a:off x="914400" y="6093296"/>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20</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2497060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3700907577"/>
              </p:ext>
            </p:extLst>
          </p:nvPr>
        </p:nvGraphicFramePr>
        <p:xfrm>
          <a:off x="-26865" y="919138"/>
          <a:ext cx="9169722" cy="4693142"/>
        </p:xfrm>
        <a:graphic>
          <a:graphicData uri="http://schemas.openxmlformats.org/drawingml/2006/table">
            <a:tbl>
              <a:tblPr firstRow="1" bandRow="1">
                <a:tableStyleId>{5C22544A-7EE6-4342-B048-85BDC9FD1C3A}</a:tableStyleId>
              </a:tblPr>
              <a:tblGrid>
                <a:gridCol w="732433">
                  <a:extLst>
                    <a:ext uri="{9D8B030D-6E8A-4147-A177-3AD203B41FA5}">
                      <a16:colId xmlns:a16="http://schemas.microsoft.com/office/drawing/2014/main" xmlns="" val="20000"/>
                    </a:ext>
                  </a:extLst>
                </a:gridCol>
                <a:gridCol w="1718042">
                  <a:extLst>
                    <a:ext uri="{9D8B030D-6E8A-4147-A177-3AD203B41FA5}">
                      <a16:colId xmlns:a16="http://schemas.microsoft.com/office/drawing/2014/main" xmlns="" val="20001"/>
                    </a:ext>
                  </a:extLst>
                </a:gridCol>
                <a:gridCol w="1788350">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gridCol w="1474513">
                  <a:extLst>
                    <a:ext uri="{9D8B030D-6E8A-4147-A177-3AD203B41FA5}">
                      <a16:colId xmlns:a16="http://schemas.microsoft.com/office/drawing/2014/main" xmlns="" val="20005"/>
                    </a:ext>
                  </a:extLst>
                </a:gridCol>
              </a:tblGrid>
              <a:tr h="424920">
                <a:tc>
                  <a:txBody>
                    <a:bodyPr/>
                    <a:lstStyle/>
                    <a:p>
                      <a:r>
                        <a:rPr lang="en-US" sz="800" dirty="0">
                          <a:latin typeface="Arial Black" pitchFamily="34" charset="0"/>
                        </a:rPr>
                        <a:t>Outcome</a:t>
                      </a:r>
                    </a:p>
                  </a:txBody>
                  <a:tcPr marL="91441" marR="91441" marT="45725" marB="45725"/>
                </a:tc>
                <a:tc>
                  <a:txBody>
                    <a:bodyPr/>
                    <a:lstStyle/>
                    <a:p>
                      <a:pPr algn="l"/>
                      <a:r>
                        <a:rPr lang="en-US" sz="800" dirty="0">
                          <a:latin typeface="Arial Black" pitchFamily="34" charset="0"/>
                        </a:rPr>
                        <a:t>Output Indicator</a:t>
                      </a:r>
                    </a:p>
                  </a:txBody>
                  <a:tcPr marL="91441" marR="91441" marT="45725" marB="45725"/>
                </a:tc>
                <a:tc>
                  <a:txBody>
                    <a:bodyPr/>
                    <a:lstStyle/>
                    <a:p>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r>
                        <a:rPr lang="en-US" sz="8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1260570">
                <a:tc>
                  <a:txBody>
                    <a:bodyPr/>
                    <a:lstStyle/>
                    <a:p>
                      <a:pPr>
                        <a:lnSpc>
                          <a:spcPct val="100000"/>
                        </a:lnSpc>
                      </a:pPr>
                      <a:r>
                        <a:rPr lang="en-GB" sz="800" kern="1200" dirty="0">
                          <a:solidFill>
                            <a:schemeClr val="dk1"/>
                          </a:solidFill>
                          <a:effectLst/>
                          <a:latin typeface="Arial Black" panose="020B0A04020102020204" pitchFamily="34" charset="0"/>
                          <a:ea typeface="+mn-ea"/>
                          <a:cs typeface="+mn-cs"/>
                        </a:rPr>
                        <a:t>Maternal, Child, Infant and neonatal mortalities reduced</a:t>
                      </a:r>
                      <a:endParaRPr lang="en-ZA" sz="800" b="0" i="0" u="none" strike="noStrike" kern="1200" dirty="0">
                        <a:solidFill>
                          <a:srgbClr val="FF0000"/>
                        </a:solidFill>
                        <a:latin typeface="Arial Black" pitchFamily="34" charset="0"/>
                        <a:ea typeface="+mn-ea"/>
                        <a:cs typeface="+mn-cs"/>
                      </a:endParaRPr>
                    </a:p>
                  </a:txBody>
                  <a:tcPr marL="0" marR="0" marT="0" marB="0"/>
                </a:tc>
                <a:tc>
                  <a:txBody>
                    <a:bodyPr/>
                    <a:lstStyle/>
                    <a:p>
                      <a:pPr marL="0" marR="0" algn="l" defTabSz="914400" rtl="0" eaLnBrk="1" latinLnBrk="0" hangingPunct="1">
                        <a:lnSpc>
                          <a:spcPct val="115000"/>
                        </a:lnSpc>
                        <a:spcBef>
                          <a:spcPts val="0"/>
                        </a:spcBef>
                        <a:spcAft>
                          <a:spcPts val="0"/>
                        </a:spcAft>
                      </a:pPr>
                      <a:r>
                        <a:rPr lang="en-US" sz="800" b="0" i="0" u="none" strike="noStrike" kern="1200" dirty="0">
                          <a:solidFill>
                            <a:srgbClr val="000000"/>
                          </a:solidFill>
                          <a:latin typeface="Arial Black" pitchFamily="34" charset="0"/>
                          <a:ea typeface="+mn-ea"/>
                          <a:cs typeface="+mn-cs"/>
                        </a:rPr>
                        <a:t>Number of Side-by-Side campaign radio shows broadcast</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800" b="0" i="0" u="none" strike="noStrike" kern="1200" dirty="0">
                          <a:solidFill>
                            <a:srgbClr val="000000"/>
                          </a:solidFill>
                          <a:latin typeface="Arial Black" pitchFamily="34" charset="0"/>
                          <a:ea typeface="+mn-ea"/>
                          <a:cs typeface="+mn-cs"/>
                        </a:rPr>
                        <a:t>396 radio shows (36 episodes broadcast on 11 radio stations)</a:t>
                      </a:r>
                    </a:p>
                    <a:p>
                      <a:pPr marL="0" marR="0" algn="l" defTabSz="914400" rtl="0" eaLnBrk="1" latinLnBrk="0" hangingPunct="1">
                        <a:lnSpc>
                          <a:spcPct val="115000"/>
                        </a:lnSpc>
                        <a:spcBef>
                          <a:spcPts val="0"/>
                        </a:spcBef>
                        <a:spcAft>
                          <a:spcPts val="0"/>
                        </a:spcAft>
                      </a:pPr>
                      <a:endParaRPr lang="en-US" sz="800" b="0" i="0" u="none" strike="noStrike" kern="1200" dirty="0">
                        <a:solidFill>
                          <a:srgbClr val="000000"/>
                        </a:solidFill>
                        <a:latin typeface="Arial Black" pitchFamily="34" charset="0"/>
                        <a:ea typeface="+mn-ea"/>
                        <a:cs typeface="+mn-cs"/>
                      </a:endParaRPr>
                    </a:p>
                  </a:txBody>
                  <a:tcPr marL="9525" marR="9525" marT="9525" marB="0"/>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404 radio shows (35 episodes broadcast on 11 radio stations)</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+8 radio shows (-1-episode broadcast)</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The Radio stations broadcasted five shows in some months instead of four as planned. This was because some months had 5 weeks</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584176">
                <a:tc>
                  <a:txBody>
                    <a:bodyPr/>
                    <a:lstStyle/>
                    <a:p>
                      <a:pPr>
                        <a:lnSpc>
                          <a:spcPct val="100000"/>
                        </a:lnSpc>
                      </a:pPr>
                      <a:r>
                        <a:rPr lang="en-GB" sz="800" kern="1200" dirty="0">
                          <a:solidFill>
                            <a:schemeClr val="dk1"/>
                          </a:solidFill>
                          <a:effectLst/>
                          <a:latin typeface="Arial Black" panose="020B0A04020102020204" pitchFamily="34" charset="0"/>
                          <a:ea typeface="+mn-ea"/>
                          <a:cs typeface="+mn-cs"/>
                        </a:rPr>
                        <a:t>Quality and Safety of Care Improved</a:t>
                      </a:r>
                      <a:endParaRPr lang="en-ZA" sz="800" b="0" i="0" u="none" strike="noStrike" kern="1200" dirty="0">
                        <a:solidFill>
                          <a:srgbClr val="FF0000"/>
                        </a:solidFill>
                        <a:latin typeface="Arial Black" pitchFamily="34" charset="0"/>
                        <a:ea typeface="+mn-ea"/>
                        <a:cs typeface="+mn-cs"/>
                      </a:endParaRPr>
                    </a:p>
                  </a:txBody>
                  <a:tcPr marL="0" marR="0" marT="0" marB="0"/>
                </a:tc>
                <a:tc>
                  <a:txBody>
                    <a:bodyPr/>
                    <a:lstStyle/>
                    <a:p>
                      <a:pPr marL="0" marR="0" algn="l" defTabSz="914400" rtl="0" eaLnBrk="1" latinLnBrk="0" hangingPunct="1">
                        <a:lnSpc>
                          <a:spcPct val="115000"/>
                        </a:lnSpc>
                        <a:spcBef>
                          <a:spcPts val="0"/>
                        </a:spcBef>
                        <a:spcAft>
                          <a:spcPts val="0"/>
                        </a:spcAft>
                      </a:pPr>
                      <a:r>
                        <a:rPr lang="en-US" sz="800" b="0" i="0" u="none" strike="noStrike" kern="1200" dirty="0">
                          <a:solidFill>
                            <a:srgbClr val="000000"/>
                          </a:solidFill>
                          <a:latin typeface="Arial Black" pitchFamily="34" charset="0"/>
                          <a:ea typeface="+mn-ea"/>
                          <a:cs typeface="+mn-cs"/>
                        </a:rPr>
                        <a:t>Mass Drug Administration (MDA) implementation plan for schistosomiasis developed</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800" b="0" i="0" u="none" strike="noStrike" kern="1200" dirty="0">
                          <a:solidFill>
                            <a:srgbClr val="000000"/>
                          </a:solidFill>
                          <a:latin typeface="Arial Black" pitchFamily="34" charset="0"/>
                          <a:ea typeface="+mn-ea"/>
                          <a:cs typeface="+mn-cs"/>
                        </a:rPr>
                        <a:t>MDA implementation plans developed </a:t>
                      </a:r>
                    </a:p>
                  </a:txBody>
                  <a:tcPr marL="9525" marR="9525" marT="9525" marB="0"/>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Nil</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MDA implementation</a:t>
                      </a:r>
                      <a:endParaRPr lang="en-ZA" sz="800" b="0" i="0" u="none" strike="noStrike" kern="1200" dirty="0">
                        <a:solidFill>
                          <a:srgbClr val="000000"/>
                        </a:solidFill>
                        <a:latin typeface="Arial Black" pitchFamily="34" charset="0"/>
                        <a:ea typeface="+mn-ea"/>
                        <a:cs typeface="+mn-cs"/>
                      </a:endParaRPr>
                    </a:p>
                    <a:p>
                      <a:pPr algn="l">
                        <a:lnSpc>
                          <a:spcPts val="1300"/>
                        </a:lnSpc>
                        <a:spcAft>
                          <a:spcPts val="0"/>
                        </a:spcAft>
                      </a:pPr>
                      <a:r>
                        <a:rPr lang="en-GB" sz="800" b="0" i="0" u="none" strike="noStrike" kern="1200" dirty="0">
                          <a:solidFill>
                            <a:srgbClr val="000000"/>
                          </a:solidFill>
                          <a:latin typeface="Arial Black" pitchFamily="34" charset="0"/>
                          <a:ea typeface="+mn-ea"/>
                          <a:cs typeface="+mn-cs"/>
                        </a:rPr>
                        <a:t>plans not developed</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All national officials responsible for the development of the MDA implementation plan were re-assigned to the COVID-19 health response activities</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1391192">
                <a:tc>
                  <a:txBody>
                    <a:bodyPr/>
                    <a:lstStyle/>
                    <a:p>
                      <a:pPr marL="0" marR="0">
                        <a:lnSpc>
                          <a:spcPct val="115000"/>
                        </a:lnSpc>
                        <a:spcBef>
                          <a:spcPts val="1000"/>
                        </a:spcBef>
                        <a:spcAft>
                          <a:spcPts val="1000"/>
                        </a:spcAft>
                      </a:pPr>
                      <a:r>
                        <a:rPr lang="en-GB" sz="800" b="1" kern="1200" dirty="0">
                          <a:solidFill>
                            <a:schemeClr val="dk1"/>
                          </a:solidFill>
                          <a:effectLst/>
                          <a:latin typeface="Arial Black" panose="020B0A04020102020204" pitchFamily="34" charset="0"/>
                          <a:ea typeface="+mn-ea"/>
                          <a:cs typeface="+mn-cs"/>
                        </a:rPr>
                        <a:t>HIV incidence among youth reduced</a:t>
                      </a:r>
                      <a:endParaRPr lang="en-US" sz="800" kern="1200" dirty="0">
                        <a:solidFill>
                          <a:srgbClr val="FF0000"/>
                        </a:solidFill>
                        <a:latin typeface="Arial Black"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chemeClr val="dk1"/>
                          </a:solidFill>
                          <a:latin typeface="Arial Black" pitchFamily="34" charset="0"/>
                          <a:ea typeface="Calibri"/>
                          <a:cs typeface="Times New Roman"/>
                        </a:rPr>
                        <a:t>Number of PHC facilities with youth zones</a:t>
                      </a:r>
                    </a:p>
                  </a:txBody>
                  <a:tcPr marL="68580" marR="68580" marT="0" marB="0"/>
                </a:tc>
                <a:tc>
                  <a:txBody>
                    <a:bodyPr/>
                    <a:lstStyle/>
                    <a:p>
                      <a:pPr marL="0" marR="0">
                        <a:lnSpc>
                          <a:spcPct val="115000"/>
                        </a:lnSpc>
                        <a:spcBef>
                          <a:spcPts val="0"/>
                        </a:spcBef>
                        <a:spcAft>
                          <a:spcPts val="0"/>
                        </a:spcAft>
                      </a:pPr>
                      <a:r>
                        <a:rPr lang="en-US" sz="800" b="0" i="0" u="none" strike="noStrike" kern="1200" dirty="0">
                          <a:solidFill>
                            <a:srgbClr val="000000"/>
                          </a:solidFill>
                          <a:latin typeface="Arial Black" pitchFamily="34" charset="0"/>
                          <a:ea typeface="+mn-ea"/>
                          <a:cs typeface="+mn-cs"/>
                        </a:rPr>
                        <a:t>800 PHC facilities with youth zones</a:t>
                      </a:r>
                    </a:p>
                  </a:txBody>
                  <a:tcPr marL="68580" marR="68580" marT="0" marB="0"/>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652 PHC facilities with youth zones</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-148 PHC facilities with youth zones</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COVID-19 pandemic and restrictions had an impact on operations of PHC facilities which in turn affected the setting up of the youth friendly zones </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127239990"/>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Programme 3: Communicable and Non-Communicable Diseases</a:t>
            </a:r>
            <a:endParaRPr lang="en-GB" sz="2800" b="1" dirty="0">
              <a:solidFill>
                <a:schemeClr val="bg1"/>
              </a:solidFill>
              <a:latin typeface="Arial Black" pitchFamily="34" charset="0"/>
              <a:cs typeface="Arial" pitchFamily="34" charset="0"/>
            </a:endParaRPr>
          </a:p>
        </p:txBody>
      </p:sp>
      <p:sp>
        <p:nvSpPr>
          <p:cNvPr id="4" name="Rectangle 3"/>
          <p:cNvSpPr/>
          <p:nvPr/>
        </p:nvSpPr>
        <p:spPr>
          <a:xfrm>
            <a:off x="8172400" y="6093296"/>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21</a:t>
            </a:fld>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998094528"/>
              </p:ext>
            </p:extLst>
          </p:nvPr>
        </p:nvGraphicFramePr>
        <p:xfrm>
          <a:off x="0" y="1052737"/>
          <a:ext cx="9036496" cy="4680519"/>
        </p:xfrm>
        <a:graphic>
          <a:graphicData uri="http://schemas.openxmlformats.org/drawingml/2006/table">
            <a:tbl>
              <a:tblPr firstRow="1" bandRow="1">
                <a:tableStyleId>{5C22544A-7EE6-4342-B048-85BDC9FD1C3A}</a:tableStyleId>
              </a:tblPr>
              <a:tblGrid>
                <a:gridCol w="787612">
                  <a:extLst>
                    <a:ext uri="{9D8B030D-6E8A-4147-A177-3AD203B41FA5}">
                      <a16:colId xmlns:a16="http://schemas.microsoft.com/office/drawing/2014/main" xmlns="" val="20000"/>
                    </a:ext>
                  </a:extLst>
                </a:gridCol>
                <a:gridCol w="908011">
                  <a:extLst>
                    <a:ext uri="{9D8B030D-6E8A-4147-A177-3AD203B41FA5}">
                      <a16:colId xmlns:a16="http://schemas.microsoft.com/office/drawing/2014/main" xmlns="" val="20001"/>
                    </a:ext>
                  </a:extLst>
                </a:gridCol>
                <a:gridCol w="1816023">
                  <a:extLst>
                    <a:ext uri="{9D8B030D-6E8A-4147-A177-3AD203B41FA5}">
                      <a16:colId xmlns:a16="http://schemas.microsoft.com/office/drawing/2014/main" xmlns="" val="20002"/>
                    </a:ext>
                  </a:extLst>
                </a:gridCol>
                <a:gridCol w="1621449">
                  <a:extLst>
                    <a:ext uri="{9D8B030D-6E8A-4147-A177-3AD203B41FA5}">
                      <a16:colId xmlns:a16="http://schemas.microsoft.com/office/drawing/2014/main" xmlns="" val="20003"/>
                    </a:ext>
                  </a:extLst>
                </a:gridCol>
                <a:gridCol w="1491733">
                  <a:extLst>
                    <a:ext uri="{9D8B030D-6E8A-4147-A177-3AD203B41FA5}">
                      <a16:colId xmlns:a16="http://schemas.microsoft.com/office/drawing/2014/main" xmlns="" val="20004"/>
                    </a:ext>
                  </a:extLst>
                </a:gridCol>
                <a:gridCol w="2411668">
                  <a:extLst>
                    <a:ext uri="{9D8B030D-6E8A-4147-A177-3AD203B41FA5}">
                      <a16:colId xmlns:a16="http://schemas.microsoft.com/office/drawing/2014/main" xmlns="" val="20005"/>
                    </a:ext>
                  </a:extLst>
                </a:gridCol>
              </a:tblGrid>
              <a:tr h="477037">
                <a:tc>
                  <a:txBody>
                    <a:bodyPr/>
                    <a:lstStyle/>
                    <a:p>
                      <a:r>
                        <a:rPr lang="en-US" sz="800" dirty="0">
                          <a:latin typeface="Arial Black" pitchFamily="34" charset="0"/>
                        </a:rPr>
                        <a:t>Outcome</a:t>
                      </a:r>
                    </a:p>
                  </a:txBody>
                  <a:tcPr marL="91441" marR="91441" marT="45725" marB="45725"/>
                </a:tc>
                <a:tc>
                  <a:txBody>
                    <a:bodyPr/>
                    <a:lstStyle/>
                    <a:p>
                      <a:pPr algn="l"/>
                      <a:r>
                        <a:rPr lang="en-US" sz="800" dirty="0">
                          <a:latin typeface="Arial Black" pitchFamily="34" charset="0"/>
                        </a:rPr>
                        <a:t>Output Indicator</a:t>
                      </a:r>
                    </a:p>
                  </a:txBody>
                  <a:tcPr marL="91441" marR="91441" marT="45725" marB="45725"/>
                </a:tc>
                <a:tc>
                  <a:txBody>
                    <a:bodyPr/>
                    <a:lstStyle/>
                    <a:p>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r>
                        <a:rPr lang="en-US" sz="8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1250989">
                <a:tc rowSpan="3">
                  <a:txBody>
                    <a:bodyPr/>
                    <a:lstStyle/>
                    <a:p>
                      <a:pPr marL="0" marR="0" algn="l" defTabSz="914400" rtl="0" eaLnBrk="1" latinLnBrk="0" hangingPunct="1">
                        <a:lnSpc>
                          <a:spcPct val="115000"/>
                        </a:lnSpc>
                        <a:spcBef>
                          <a:spcPts val="0"/>
                        </a:spcBef>
                        <a:spcAft>
                          <a:spcPts val="0"/>
                        </a:spcAft>
                      </a:pPr>
                      <a:r>
                        <a:rPr lang="en-ZA" sz="800" kern="1200" dirty="0">
                          <a:solidFill>
                            <a:schemeClr val="dk1"/>
                          </a:solidFill>
                          <a:latin typeface="Arial Black" pitchFamily="34" charset="0"/>
                          <a:ea typeface="Calibri"/>
                          <a:cs typeface="Times New Roman"/>
                        </a:rPr>
                        <a:t>Premature mortality</a:t>
                      </a:r>
                    </a:p>
                    <a:p>
                      <a:pPr marL="0" marR="0" algn="l" defTabSz="914400" rtl="0" eaLnBrk="1" latinLnBrk="0" hangingPunct="1">
                        <a:lnSpc>
                          <a:spcPct val="115000"/>
                        </a:lnSpc>
                        <a:spcBef>
                          <a:spcPts val="0"/>
                        </a:spcBef>
                        <a:spcAft>
                          <a:spcPts val="0"/>
                        </a:spcAft>
                      </a:pPr>
                      <a:r>
                        <a:rPr lang="en-ZA" sz="800" kern="1200" dirty="0">
                          <a:solidFill>
                            <a:schemeClr val="dk1"/>
                          </a:solidFill>
                          <a:latin typeface="Arial Black" pitchFamily="34" charset="0"/>
                          <a:ea typeface="Calibri"/>
                          <a:cs typeface="Times New Roman"/>
                        </a:rPr>
                        <a:t>due to NCDs</a:t>
                      </a:r>
                    </a:p>
                    <a:p>
                      <a:pPr marL="0" marR="0" algn="l" defTabSz="914400" rtl="0" eaLnBrk="1" latinLnBrk="0" hangingPunct="1">
                        <a:lnSpc>
                          <a:spcPct val="115000"/>
                        </a:lnSpc>
                        <a:spcBef>
                          <a:spcPts val="0"/>
                        </a:spcBef>
                        <a:spcAft>
                          <a:spcPts val="0"/>
                        </a:spcAft>
                      </a:pPr>
                      <a:r>
                        <a:rPr lang="en-ZA" sz="800" kern="1200" dirty="0">
                          <a:solidFill>
                            <a:schemeClr val="dk1"/>
                          </a:solidFill>
                          <a:latin typeface="Arial Black" pitchFamily="34" charset="0"/>
                          <a:ea typeface="Calibri"/>
                          <a:cs typeface="Times New Roman"/>
                        </a:rPr>
                        <a:t>reduced to 26%</a:t>
                      </a:r>
                    </a:p>
                    <a:p>
                      <a:pPr marL="0" marR="0" algn="l" defTabSz="914400" rtl="0" eaLnBrk="1" latinLnBrk="0" hangingPunct="1">
                        <a:lnSpc>
                          <a:spcPct val="115000"/>
                        </a:lnSpc>
                        <a:spcBef>
                          <a:spcPts val="0"/>
                        </a:spcBef>
                        <a:spcAft>
                          <a:spcPts val="0"/>
                        </a:spcAft>
                      </a:pPr>
                      <a:r>
                        <a:rPr lang="en-ZA" sz="800" kern="1200" dirty="0">
                          <a:solidFill>
                            <a:schemeClr val="dk1"/>
                          </a:solidFill>
                          <a:latin typeface="Arial Black" pitchFamily="34" charset="0"/>
                          <a:ea typeface="Calibri"/>
                          <a:cs typeface="Times New Roman"/>
                        </a:rPr>
                        <a:t>(10% reduction)</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chemeClr val="dk1"/>
                          </a:solidFill>
                          <a:latin typeface="Arial Black" pitchFamily="34" charset="0"/>
                          <a:ea typeface="Calibri"/>
                          <a:cs typeface="Times New Roman"/>
                        </a:rPr>
                        <a:t>NSP for NCDs developed and published</a:t>
                      </a:r>
                    </a:p>
                  </a:txBody>
                  <a:tcPr marL="68580" marR="68580" marT="0" marB="0"/>
                </a:tc>
                <a:tc>
                  <a:txBody>
                    <a:bodyPr/>
                    <a:lstStyle/>
                    <a:p>
                      <a:pPr marL="0" marR="0">
                        <a:lnSpc>
                          <a:spcPct val="115000"/>
                        </a:lnSpc>
                        <a:spcBef>
                          <a:spcPts val="0"/>
                        </a:spcBef>
                        <a:spcAft>
                          <a:spcPts val="0"/>
                        </a:spcAft>
                      </a:pPr>
                      <a:r>
                        <a:rPr lang="en-US" sz="800" b="0" i="0" u="none" strike="noStrike" kern="1200" dirty="0">
                          <a:solidFill>
                            <a:srgbClr val="000000"/>
                          </a:solidFill>
                          <a:latin typeface="Arial Black" pitchFamily="34" charset="0"/>
                          <a:ea typeface="+mn-ea"/>
                          <a:cs typeface="+mn-cs"/>
                        </a:rPr>
                        <a:t>NSP for NCDs developed and published</a:t>
                      </a:r>
                    </a:p>
                  </a:txBody>
                  <a:tcPr marL="68580" marR="68580" marT="0" marB="0"/>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Draft NSP for NCDs developed </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Draft NSP for NCDs not finalised for publication </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Delays occurred during 2020/21 due to objections raised to the process of development and format of the draft NSP resulting to the content not finalised by end of March 2021</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1427501">
                <a:tc vMerge="1">
                  <a:txBody>
                    <a:bodyPr/>
                    <a:lstStyle/>
                    <a:p>
                      <a:pPr marL="0" marR="0">
                        <a:lnSpc>
                          <a:spcPct val="115000"/>
                        </a:lnSpc>
                        <a:spcBef>
                          <a:spcPts val="1000"/>
                        </a:spcBef>
                        <a:spcAft>
                          <a:spcPts val="1000"/>
                        </a:spcAft>
                      </a:pP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chemeClr val="dk1"/>
                          </a:solidFill>
                          <a:latin typeface="Arial Black" pitchFamily="34" charset="0"/>
                          <a:ea typeface="Calibri"/>
                          <a:cs typeface="Times New Roman"/>
                        </a:rPr>
                        <a:t>9 Provincial Implementation plans for the National Strategic Plan for Non- Communicable Diseases developed</a:t>
                      </a:r>
                    </a:p>
                  </a:txBody>
                  <a:tcPr marL="68580" marR="68580" marT="0" marB="0"/>
                </a:tc>
                <a:tc>
                  <a:txBody>
                    <a:bodyPr/>
                    <a:lstStyle/>
                    <a:p>
                      <a:pPr marL="0" marR="0" algn="l" defTabSz="914400" rtl="0" eaLnBrk="1" fontAlgn="b" latinLnBrk="0" hangingPunct="1">
                        <a:spcBef>
                          <a:spcPts val="0"/>
                        </a:spcBef>
                        <a:spcAft>
                          <a:spcPts val="0"/>
                        </a:spcAft>
                      </a:pPr>
                      <a:r>
                        <a:rPr lang="en-ZA" sz="800" b="0" i="0" u="none" strike="noStrike" kern="1200" dirty="0">
                          <a:solidFill>
                            <a:srgbClr val="000000"/>
                          </a:solidFill>
                          <a:latin typeface="Arial Black" pitchFamily="34" charset="0"/>
                          <a:ea typeface="+mn-ea"/>
                          <a:cs typeface="+mn-cs"/>
                        </a:rPr>
                        <a:t>9 Provincial</a:t>
                      </a:r>
                    </a:p>
                    <a:p>
                      <a:pPr marL="0" marR="0" algn="l" defTabSz="914400" rtl="0" eaLnBrk="1" fontAlgn="b" latinLnBrk="0" hangingPunct="1">
                        <a:spcBef>
                          <a:spcPts val="0"/>
                        </a:spcBef>
                        <a:spcAft>
                          <a:spcPts val="0"/>
                        </a:spcAft>
                      </a:pPr>
                      <a:r>
                        <a:rPr lang="en-ZA" sz="800" b="0" i="0" u="none" strike="noStrike" kern="1200" dirty="0">
                          <a:solidFill>
                            <a:srgbClr val="000000"/>
                          </a:solidFill>
                          <a:latin typeface="Arial Black" pitchFamily="34" charset="0"/>
                          <a:ea typeface="+mn-ea"/>
                          <a:cs typeface="+mn-cs"/>
                        </a:rPr>
                        <a:t>Implementation plans for the National Strategic Plan for Non-Communicable Diseases developed</a:t>
                      </a:r>
                      <a:endParaRPr lang="en-US" sz="800" b="0" i="0" u="none" strike="noStrike" kern="1200" dirty="0">
                        <a:solidFill>
                          <a:srgbClr val="000000"/>
                        </a:solidFill>
                        <a:latin typeface="Arial Black" pitchFamily="34" charset="0"/>
                        <a:ea typeface="+mn-ea"/>
                        <a:cs typeface="+mn-cs"/>
                      </a:endParaRPr>
                    </a:p>
                  </a:txBody>
                  <a:tcPr marL="68580" marR="68580" marT="0" marB="0"/>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Nil</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9 Provincial Implementation</a:t>
                      </a:r>
                      <a:endParaRPr lang="en-ZA" sz="800" b="0" i="0" u="none" strike="noStrike" kern="1200" dirty="0">
                        <a:solidFill>
                          <a:srgbClr val="000000"/>
                        </a:solidFill>
                        <a:latin typeface="Arial Black" pitchFamily="34" charset="0"/>
                        <a:ea typeface="+mn-ea"/>
                        <a:cs typeface="+mn-cs"/>
                      </a:endParaRPr>
                    </a:p>
                    <a:p>
                      <a:pPr algn="l">
                        <a:lnSpc>
                          <a:spcPts val="1300"/>
                        </a:lnSpc>
                        <a:spcAft>
                          <a:spcPts val="0"/>
                        </a:spcAft>
                      </a:pPr>
                      <a:r>
                        <a:rPr lang="en-GB" sz="800" b="0" i="0" u="none" strike="noStrike" kern="1200" dirty="0">
                          <a:solidFill>
                            <a:srgbClr val="000000"/>
                          </a:solidFill>
                          <a:latin typeface="Arial Black" pitchFamily="34" charset="0"/>
                          <a:ea typeface="+mn-ea"/>
                          <a:cs typeface="+mn-cs"/>
                        </a:rPr>
                        <a:t>plans for the National Strategic Plan for Non-Communicable Diseases not developed</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Provincial Implementation Plans could not be developed as the process for drafting NSP for NCD has not been concluded</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776624500"/>
                  </a:ext>
                </a:extLst>
              </a:tr>
              <a:tr h="1524992">
                <a:tc vMerge="1">
                  <a:txBody>
                    <a:bodyPr/>
                    <a:lstStyle/>
                    <a:p>
                      <a:pPr marL="0" marR="0">
                        <a:lnSpc>
                          <a:spcPct val="115000"/>
                        </a:lnSpc>
                        <a:spcBef>
                          <a:spcPts val="1000"/>
                        </a:spcBef>
                        <a:spcAft>
                          <a:spcPts val="1000"/>
                        </a:spcAft>
                      </a:pP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800" b="0" i="0" u="none" strike="noStrike" kern="1200" dirty="0">
                          <a:solidFill>
                            <a:srgbClr val="000000"/>
                          </a:solidFill>
                          <a:latin typeface="Arial Black" pitchFamily="34" charset="0"/>
                          <a:ea typeface="+mn-ea"/>
                          <a:cs typeface="+mn-cs"/>
                        </a:rPr>
                        <a:t>Number of Health promotion messages broadcasted on Social Media to supplement other channels of communication</a:t>
                      </a:r>
                    </a:p>
                  </a:txBody>
                  <a:tcPr marL="0" marR="0" marT="0" marB="0"/>
                </a:tc>
                <a:tc>
                  <a:txBody>
                    <a:bodyPr/>
                    <a:lstStyle/>
                    <a:p>
                      <a:pPr marL="0" marR="0" algn="l" defTabSz="914400" rtl="0" eaLnBrk="1" latinLnBrk="0" hangingPunct="1">
                        <a:lnSpc>
                          <a:spcPct val="115000"/>
                        </a:lnSpc>
                        <a:spcBef>
                          <a:spcPts val="0"/>
                        </a:spcBef>
                        <a:spcAft>
                          <a:spcPts val="0"/>
                        </a:spcAft>
                      </a:pPr>
                      <a:r>
                        <a:rPr lang="en-US" sz="800" b="0" i="0" u="none" strike="noStrike" kern="1200" dirty="0">
                          <a:solidFill>
                            <a:srgbClr val="000000"/>
                          </a:solidFill>
                          <a:latin typeface="Arial Black" pitchFamily="34" charset="0"/>
                          <a:ea typeface="+mn-ea"/>
                          <a:cs typeface="+mn-cs"/>
                        </a:rPr>
                        <a:t>100 (2 per week) health promotion messages broadcasted on social media</a:t>
                      </a:r>
                    </a:p>
                    <a:p>
                      <a:pPr marL="0" marR="0" algn="l" defTabSz="914400" rtl="0" eaLnBrk="1" latinLnBrk="0" hangingPunct="1">
                        <a:lnSpc>
                          <a:spcPct val="115000"/>
                        </a:lnSpc>
                        <a:spcBef>
                          <a:spcPts val="0"/>
                        </a:spcBef>
                        <a:spcAft>
                          <a:spcPts val="0"/>
                        </a:spcAft>
                      </a:pPr>
                      <a:endParaRPr lang="en-US" sz="800" b="0" i="0" u="none" strike="noStrike" kern="1200" dirty="0">
                        <a:solidFill>
                          <a:srgbClr val="000000"/>
                        </a:solidFill>
                        <a:latin typeface="Arial Black" pitchFamily="34" charset="0"/>
                        <a:ea typeface="+mn-ea"/>
                        <a:cs typeface="+mn-cs"/>
                      </a:endParaRPr>
                    </a:p>
                  </a:txBody>
                  <a:tcPr marL="9525" marR="9525" marT="9525" marB="0"/>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213 (4 per week) health promotion messages</a:t>
                      </a:r>
                      <a:endParaRPr lang="en-ZA" sz="800" b="0" i="0" u="none" strike="noStrike" kern="1200" dirty="0">
                        <a:solidFill>
                          <a:srgbClr val="000000"/>
                        </a:solidFill>
                        <a:latin typeface="Arial Black" pitchFamily="34" charset="0"/>
                        <a:ea typeface="+mn-ea"/>
                        <a:cs typeface="+mn-cs"/>
                      </a:endParaRPr>
                    </a:p>
                    <a:p>
                      <a:pPr algn="l">
                        <a:lnSpc>
                          <a:spcPts val="1300"/>
                        </a:lnSpc>
                        <a:spcAft>
                          <a:spcPts val="0"/>
                        </a:spcAft>
                      </a:pPr>
                      <a:r>
                        <a:rPr lang="en-GB" sz="800" b="0" i="0" u="none" strike="noStrike" kern="1200" dirty="0">
                          <a:solidFill>
                            <a:srgbClr val="000000"/>
                          </a:solidFill>
                          <a:latin typeface="Arial Black" pitchFamily="34" charset="0"/>
                          <a:ea typeface="+mn-ea"/>
                          <a:cs typeface="+mn-cs"/>
                        </a:rPr>
                        <a:t>broadcasted on social media</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+113 health promotion messages</a:t>
                      </a:r>
                      <a:endParaRPr lang="en-ZA" sz="800" b="0" i="0" u="none" strike="noStrike" kern="1200" dirty="0">
                        <a:solidFill>
                          <a:srgbClr val="000000"/>
                        </a:solidFill>
                        <a:latin typeface="Arial Black" pitchFamily="34" charset="0"/>
                        <a:ea typeface="+mn-ea"/>
                        <a:cs typeface="+mn-cs"/>
                      </a:endParaRPr>
                    </a:p>
                    <a:p>
                      <a:pPr algn="l">
                        <a:lnSpc>
                          <a:spcPts val="1300"/>
                        </a:lnSpc>
                        <a:spcAft>
                          <a:spcPts val="0"/>
                        </a:spcAft>
                      </a:pPr>
                      <a:r>
                        <a:rPr lang="en-GB" sz="800" b="0" i="0" u="none" strike="noStrike" kern="1200" dirty="0">
                          <a:solidFill>
                            <a:srgbClr val="000000"/>
                          </a:solidFill>
                          <a:latin typeface="Arial Black" pitchFamily="34" charset="0"/>
                          <a:ea typeface="+mn-ea"/>
                          <a:cs typeface="+mn-cs"/>
                        </a:rPr>
                        <a:t>broadcasted on social media</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l">
                        <a:lnSpc>
                          <a:spcPts val="1300"/>
                        </a:lnSpc>
                        <a:spcAft>
                          <a:spcPts val="0"/>
                        </a:spcAft>
                      </a:pPr>
                      <a:r>
                        <a:rPr lang="en-GB" sz="800" b="0" i="0" u="none" strike="noStrike" kern="1200" dirty="0">
                          <a:solidFill>
                            <a:srgbClr val="000000"/>
                          </a:solidFill>
                          <a:latin typeface="Arial Black" pitchFamily="34" charset="0"/>
                          <a:ea typeface="+mn-ea"/>
                          <a:cs typeface="+mn-cs"/>
                        </a:rPr>
                        <a:t>There was a need to increase awareness on risks related to COVID -19</a:t>
                      </a:r>
                      <a:endParaRPr lang="en-ZA"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752080308"/>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Programme 3: Communicable and Non-Communicable Diseases</a:t>
            </a:r>
            <a:endParaRPr lang="en-GB" sz="2800" b="1" dirty="0">
              <a:solidFill>
                <a:schemeClr val="bg1"/>
              </a:solidFill>
              <a:latin typeface="Arial Black" pitchFamily="34" charset="0"/>
              <a:cs typeface="Arial" pitchFamily="34" charset="0"/>
            </a:endParaRPr>
          </a:p>
        </p:txBody>
      </p:sp>
      <p:sp>
        <p:nvSpPr>
          <p:cNvPr id="4" name="Rectangle 3"/>
          <p:cNvSpPr/>
          <p:nvPr/>
        </p:nvSpPr>
        <p:spPr>
          <a:xfrm>
            <a:off x="8172400" y="6093296"/>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22</a:t>
            </a:fld>
            <a:endParaRPr lang="en-US" sz="1200" dirty="0"/>
          </a:p>
        </p:txBody>
      </p:sp>
    </p:spTree>
    <p:extLst>
      <p:ext uri="{BB962C8B-B14F-4D97-AF65-F5344CB8AC3E}">
        <p14:creationId xmlns:p14="http://schemas.microsoft.com/office/powerpoint/2010/main" xmlns="" val="3848941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 y="188640"/>
            <a:ext cx="7204626" cy="830997"/>
          </a:xfrm>
          <a:prstGeom prst="rect">
            <a:avLst/>
          </a:prstGeom>
        </p:spPr>
        <p:txBody>
          <a:bodyPr wrap="squar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anose="020B0A04020102020204" pitchFamily="34" charset="0"/>
                <a:cs typeface="Arial" pitchFamily="34" charset="0"/>
              </a:rPr>
              <a:t>Programme 3:</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anose="020B0A04020102020204" pitchFamily="34" charset="0"/>
                <a:cs typeface="Arial" pitchFamily="34" charset="0"/>
              </a:rPr>
              <a:t>Performance Improvement Strategies</a:t>
            </a:r>
          </a:p>
        </p:txBody>
      </p:sp>
      <p:sp>
        <p:nvSpPr>
          <p:cNvPr id="3" name="Rectangle 2"/>
          <p:cNvSpPr/>
          <p:nvPr/>
        </p:nvSpPr>
        <p:spPr>
          <a:xfrm>
            <a:off x="31670" y="1124744"/>
            <a:ext cx="8860810" cy="1477328"/>
          </a:xfrm>
          <a:prstGeom prst="rect">
            <a:avLst/>
          </a:prstGeom>
        </p:spPr>
        <p:txBody>
          <a:bodyPr wrap="square">
            <a:spAutoFit/>
          </a:bodyPr>
          <a:lstStyle/>
          <a:p>
            <a:r>
              <a:rPr lang="en-US" dirty="0"/>
              <a:t>- The draft NSP for NCDs will be submitted for approval and the development of 9 Provincial Implementation Plans completed during 2021/22 financial year. </a:t>
            </a:r>
          </a:p>
          <a:p>
            <a:endParaRPr lang="en-US" dirty="0"/>
          </a:p>
          <a:p>
            <a:r>
              <a:rPr lang="en-US" dirty="0"/>
              <a:t>- The Department will continue to engage WHO for technical support in developing the schistosomiasis mass drug administration (MDA) implementation plan.</a:t>
            </a:r>
            <a:endParaRPr lang="en-ZA" dirty="0"/>
          </a:p>
        </p:txBody>
      </p:sp>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313926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7056784" cy="461665"/>
          </a:xfrm>
          <a:prstGeom prst="rect">
            <a:avLst/>
          </a:prstGeom>
        </p:spPr>
        <p:txBody>
          <a:bodyPr wrap="square">
            <a:spAutoFit/>
          </a:bodyPr>
          <a:lstStyle/>
          <a:p>
            <a:r>
              <a:rPr lang="en-US" sz="2400" b="1" dirty="0">
                <a:solidFill>
                  <a:schemeClr val="bg1"/>
                </a:solidFill>
              </a:rPr>
              <a:t>Institutional Response to the COVID-19 Pandemic</a:t>
            </a:r>
            <a:endParaRPr lang="en-ZA" sz="24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014542582"/>
              </p:ext>
            </p:extLst>
          </p:nvPr>
        </p:nvGraphicFramePr>
        <p:xfrm>
          <a:off x="-36512" y="1052736"/>
          <a:ext cx="9180515" cy="5838952"/>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3546127320"/>
                    </a:ext>
                  </a:extLst>
                </a:gridCol>
                <a:gridCol w="1008112">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1654221017"/>
                    </a:ext>
                  </a:extLst>
                </a:gridCol>
                <a:gridCol w="1296144">
                  <a:extLst>
                    <a:ext uri="{9D8B030D-6E8A-4147-A177-3AD203B41FA5}">
                      <a16:colId xmlns:a16="http://schemas.microsoft.com/office/drawing/2014/main" xmlns="" val="1590183858"/>
                    </a:ext>
                  </a:extLst>
                </a:gridCol>
                <a:gridCol w="1907707">
                  <a:extLst>
                    <a:ext uri="{9D8B030D-6E8A-4147-A177-3AD203B41FA5}">
                      <a16:colId xmlns:a16="http://schemas.microsoft.com/office/drawing/2014/main" xmlns="" val="431520785"/>
                    </a:ext>
                  </a:extLst>
                </a:gridCol>
              </a:tblGrid>
              <a:tr h="404858">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Programme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Intervention</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Geographical locational (provincial, district/local municipality</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No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Disaggregation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Total budget allocated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spent per intervention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Contribution to the output of APP where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Immediate outcomes</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219200">
                <a:tc rowSpan="4">
                  <a:txBody>
                    <a:bodyPr/>
                    <a:lstStyle/>
                    <a:p>
                      <a:pPr>
                        <a:lnSpc>
                          <a:spcPct val="100000"/>
                        </a:lnSpc>
                        <a:spcAft>
                          <a:spcPts val="0"/>
                        </a:spcAft>
                      </a:pPr>
                      <a:r>
                        <a:rPr lang="en-US" sz="800" kern="1200" dirty="0">
                          <a:solidFill>
                            <a:schemeClr val="dk1"/>
                          </a:solidFill>
                          <a:effectLst/>
                          <a:latin typeface="Arial Black" panose="020B0A04020102020204" pitchFamily="34" charset="0"/>
                          <a:ea typeface="+mn-ea"/>
                          <a:cs typeface="+mn-cs"/>
                        </a:rPr>
                        <a:t>Programme 3: Communicable and Non- Communicable Diseases</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rowSpan="4">
                  <a:txBody>
                    <a:bodyPr/>
                    <a:lstStyle/>
                    <a:p>
                      <a:r>
                        <a:rPr lang="en-US" sz="800" kern="1200" dirty="0">
                          <a:solidFill>
                            <a:schemeClr val="dk1"/>
                          </a:solidFill>
                          <a:effectLst/>
                          <a:latin typeface="Arial Black" panose="020B0A04020102020204" pitchFamily="34" charset="0"/>
                          <a:ea typeface="+mn-ea"/>
                          <a:cs typeface="+mn-cs"/>
                        </a:rPr>
                        <a:t>Establish clear Continuum of care pathways for COVID-19</a:t>
                      </a:r>
                      <a:endParaRPr lang="en-ZA" sz="800" kern="1200" dirty="0">
                        <a:solidFill>
                          <a:schemeClr val="dk1"/>
                        </a:solidFill>
                        <a:effectLst/>
                        <a:latin typeface="Arial Black" panose="020B0A04020102020204" pitchFamily="34" charset="0"/>
                        <a:ea typeface="+mn-ea"/>
                        <a:cs typeface="+mn-cs"/>
                      </a:endParaRPr>
                    </a:p>
                    <a:p>
                      <a:r>
                        <a:rPr lang="en-US" sz="800" kern="1200" dirty="0">
                          <a:solidFill>
                            <a:schemeClr val="dk1"/>
                          </a:solidFill>
                          <a:effectLst/>
                          <a:latin typeface="Arial Black" panose="020B0A04020102020204" pitchFamily="34" charset="0"/>
                          <a:ea typeface="+mn-ea"/>
                          <a:cs typeface="+mn-cs"/>
                        </a:rPr>
                        <a:t>(Case detection, management, and clinical pathways)</a:t>
                      </a: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165" marR="146685">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9 provinces, 52 health districts and all local municipalities</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53365">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All residents in South Africa</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6670">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Gender, age-group, province, and district</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rowSpan="3">
                  <a:txBody>
                    <a:bodyPr/>
                    <a:lstStyle/>
                    <a:p>
                      <a:pPr marL="50800" marR="264795">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No budget allocated</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rowSpan="3">
                  <a:txBody>
                    <a:bodyPr/>
                    <a:lstStyle/>
                    <a:p>
                      <a:pPr marL="50800">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Not Applicable</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rowSpan="4">
                  <a:txBody>
                    <a:bodyPr/>
                    <a:lstStyle/>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It contributes directly to the overall purpose of the Sub-programme: Communicable Disease which is mandated to develop policies and support provinces in ensuring the control</a:t>
                      </a:r>
                    </a:p>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of infectious diseases with the support of the National Institute for Communicable Diseases, a division of the National Health Laboratory Service. It improves surveillance for disease detection; strengthens preparedness and</a:t>
                      </a:r>
                    </a:p>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core response capacity for public health emergencies in line with international health regulations;</a:t>
                      </a:r>
                    </a:p>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and facilitates the implementation of influenza prevention and control programmes, tropical disease prevention and control programmes, and malaria elimination</a:t>
                      </a:r>
                    </a:p>
                    <a:p>
                      <a:pPr marL="50800" marR="50800">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165" marR="104775" algn="l">
                        <a:lnSpc>
                          <a:spcPct val="103000"/>
                        </a:lnSpc>
                        <a:spcBef>
                          <a:spcPts val="18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Report: Taking Stock of the Evidence: COVID-19 and Diabetes, Hypertension, Asthma, Occupational Lung Disease, Coronary Heart Diseases, Heart Failure and Stroke (3 July 2020)</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66997084"/>
                  </a:ext>
                </a:extLst>
              </a:tr>
              <a:tr h="1219200">
                <a:tc vMerge="1">
                  <a:txBody>
                    <a:bodyPr/>
                    <a:lstStyle/>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vMerge="1">
                  <a:txBody>
                    <a:bodyPr/>
                    <a:lstStyle/>
                    <a:p>
                      <a:pPr marL="47625" marR="57785">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33274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Private and public Hospitals</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53365">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All residents in South Africa</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667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Gender, age-group, province, and district</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50165" marR="104775" algn="l">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DATCOV Surveillance Reports</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091792764"/>
                  </a:ext>
                </a:extLst>
              </a:tr>
              <a:tr h="1219200">
                <a:tc vMerge="1">
                  <a:txBody>
                    <a:bodyPr/>
                    <a:lstStyle/>
                    <a:p>
                      <a:pPr>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vMerge="1">
                  <a:txBody>
                    <a:bodyPr/>
                    <a:lstStyle/>
                    <a:p>
                      <a:pPr marL="47625" marR="57785">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14605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9 provinces, 52 health districts and all local municipalities</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53365">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All residents in South Africa</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667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Gender, age-group, province, and district</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vMerge="1">
                  <a:txBody>
                    <a:bodyPr/>
                    <a:lstStyle/>
                    <a:p>
                      <a:pPr marL="50800" marR="264795">
                        <a:lnSpc>
                          <a:spcPct val="103000"/>
                        </a:lnSpc>
                        <a:spcBef>
                          <a:spcPts val="180"/>
                        </a:spcBef>
                        <a:spcAft>
                          <a:spcPts val="0"/>
                        </a:spcAft>
                      </a:pP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vMerge="1">
                  <a:txBody>
                    <a:bodyPr/>
                    <a:lstStyle/>
                    <a:p>
                      <a:pPr marL="50800">
                        <a:spcBef>
                          <a:spcPts val="180"/>
                        </a:spcBef>
                        <a:spcAft>
                          <a:spcPts val="0"/>
                        </a:spcAft>
                      </a:pP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vMerge="1">
                  <a:txBody>
                    <a:bodyPr/>
                    <a:lstStyle/>
                    <a:p>
                      <a:pPr marL="50800" marR="50800">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165" algn="l">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Patient and family guidance:</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marL="50165" algn="l">
                        <a:spcBef>
                          <a:spcPts val="4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-Cancer</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marL="50165" algn="l">
                        <a:spcBef>
                          <a:spcPts val="4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-Diabetes</a:t>
                      </a:r>
                      <a:endParaRPr lang="en-ZA" sz="800" dirty="0">
                        <a:solidFill>
                          <a:schemeClr val="dk1"/>
                        </a:solidFill>
                        <a:effectLst/>
                        <a:latin typeface="Arial Black" panose="020B0A04020102020204" pitchFamily="34" charset="0"/>
                        <a:ea typeface="Arial" panose="020B0604020202020204" pitchFamily="34" charset="0"/>
                        <a:cs typeface="Times New Roman" panose="02020603050405020304" pitchFamily="18" charset="0"/>
                      </a:endParaRPr>
                    </a:p>
                    <a:p>
                      <a:pPr marL="50165" algn="l">
                        <a:spcBef>
                          <a:spcPts val="40"/>
                        </a:spcBef>
                        <a:spcAft>
                          <a:spcPts val="0"/>
                        </a:spcAft>
                      </a:pPr>
                      <a:r>
                        <a:rPr lang="en-ZA" sz="800" spc="-5" dirty="0">
                          <a:solidFill>
                            <a:schemeClr val="dk1"/>
                          </a:solidFill>
                          <a:effectLst/>
                          <a:latin typeface="Arial Black" panose="020B0A04020102020204" pitchFamily="34" charset="0"/>
                          <a:ea typeface="Arial" panose="020B0604020202020204" pitchFamily="34" charset="0"/>
                          <a:cs typeface="Times New Roman" panose="02020603050405020304" pitchFamily="18" charset="0"/>
                        </a:rPr>
                        <a:t>-</a:t>
                      </a:r>
                      <a:r>
                        <a:rPr lang="en-US" sz="800" spc="-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Palliative Care</a:t>
                      </a:r>
                      <a:endParaRPr lang="en-ZA" sz="800" spc="-5" dirty="0">
                        <a:effectLst/>
                        <a:latin typeface="Arial Black" panose="020B0A04020102020204" pitchFamily="34" charset="0"/>
                        <a:ea typeface="Arial" panose="020B0604020202020204" pitchFamily="34" charset="0"/>
                        <a:cs typeface="Times New Roman" panose="02020603050405020304" pitchFamily="18" charset="0"/>
                      </a:endParaRPr>
                    </a:p>
                    <a:p>
                      <a:pPr marL="50165" algn="l">
                        <a:spcBef>
                          <a:spcPts val="4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-Renal Disease</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marL="0" lvl="0" indent="0" algn="l">
                        <a:spcBef>
                          <a:spcPts val="40"/>
                        </a:spcBef>
                        <a:spcAft>
                          <a:spcPts val="0"/>
                        </a:spcAft>
                        <a:buClr>
                          <a:srgbClr val="231F20"/>
                        </a:buClr>
                        <a:buSzPts val="800"/>
                        <a:buFont typeface="Arial" panose="020B0604020202020204" pitchFamily="34" charset="0"/>
                        <a:buNone/>
                        <a:tabLst>
                          <a:tab pos="113030" algn="l"/>
                        </a:tabLst>
                      </a:pPr>
                      <a:r>
                        <a:rPr lang="en-US" sz="800" spc="-5" baseline="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spc="-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Eye Health</a:t>
                      </a:r>
                      <a:endParaRPr lang="en-ZA" sz="800" spc="-5" dirty="0">
                        <a:effectLst/>
                        <a:latin typeface="Arial Black" panose="020B0A04020102020204" pitchFamily="34" charset="0"/>
                        <a:ea typeface="Arial" panose="020B0604020202020204" pitchFamily="34" charset="0"/>
                        <a:cs typeface="Times New Roman" panose="02020603050405020304" pitchFamily="18" charset="0"/>
                      </a:endParaRPr>
                    </a:p>
                    <a:p>
                      <a:pPr marL="50165" marR="528320" algn="l">
                        <a:lnSpc>
                          <a:spcPct val="103000"/>
                        </a:lnSpc>
                        <a:spcBef>
                          <a:spcPts val="4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-Older Persons Clinical Guidelines</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marL="0" lvl="0" indent="0" algn="l">
                        <a:spcBef>
                          <a:spcPts val="10"/>
                        </a:spcBef>
                        <a:spcAft>
                          <a:spcPts val="0"/>
                        </a:spcAft>
                        <a:buClr>
                          <a:srgbClr val="231F20"/>
                        </a:buClr>
                        <a:buSzPts val="800"/>
                        <a:buFont typeface="Arial" panose="020B0604020202020204" pitchFamily="34" charset="0"/>
                        <a:buNone/>
                        <a:tabLst>
                          <a:tab pos="113030" algn="l"/>
                        </a:tabLst>
                      </a:pPr>
                      <a:r>
                        <a:rPr lang="en-US" sz="800" spc="-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-Palliative Care</a:t>
                      </a:r>
                      <a:endParaRPr lang="en-ZA" sz="800" spc="-5" dirty="0">
                        <a:effectLst/>
                        <a:latin typeface="Arial Black" panose="020B0A04020102020204" pitchFamily="34" charset="0"/>
                        <a:ea typeface="Arial" panose="020B0604020202020204" pitchFamily="34" charset="0"/>
                        <a:cs typeface="Times New Roman" panose="02020603050405020304" pitchFamily="18" charset="0"/>
                      </a:endParaRPr>
                    </a:p>
                    <a:p>
                      <a:pPr marL="0" marR="296545" lvl="0" indent="0" algn="l">
                        <a:lnSpc>
                          <a:spcPct val="103000"/>
                        </a:lnSpc>
                        <a:spcBef>
                          <a:spcPts val="40"/>
                        </a:spcBef>
                        <a:spcAft>
                          <a:spcPts val="0"/>
                        </a:spcAft>
                        <a:buClr>
                          <a:srgbClr val="231F20"/>
                        </a:buClr>
                        <a:buSzPts val="800"/>
                        <a:buFont typeface="Arial" panose="020B0604020202020204" pitchFamily="34" charset="0"/>
                        <a:buNone/>
                        <a:tabLst>
                          <a:tab pos="113030" algn="l"/>
                        </a:tabLst>
                      </a:pPr>
                      <a:r>
                        <a:rPr lang="en-US" sz="800" spc="-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-Rehabilitation for Long    </a:t>
                      </a:r>
                      <a:r>
                        <a:rPr lang="en-US" sz="800" spc="-5" baseline="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spc="-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COVID-19</a:t>
                      </a:r>
                      <a:endParaRPr lang="en-ZA" sz="800" spc="-5"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823726305"/>
                  </a:ext>
                </a:extLst>
              </a:tr>
              <a:tr h="1219200">
                <a:tc vMerge="1">
                  <a:txBody>
                    <a:bodyPr/>
                    <a:lstStyle/>
                    <a:p>
                      <a:pPr>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vMerge="1">
                  <a:txBody>
                    <a:bodyPr/>
                    <a:lstStyle/>
                    <a:p>
                      <a:pPr marL="47625" marR="57785">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343535">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Pilots located in  provinces,</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16891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Residents in respective areas</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667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Gender, age-group, province, and district</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Nil</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Nil</a:t>
                      </a:r>
                      <a:endParaRPr lang="en-ZA" sz="11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vMerge="1">
                  <a:txBody>
                    <a:bodyPr/>
                    <a:lstStyle/>
                    <a:p>
                      <a:pPr marL="50800" marR="50800">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165" marR="252095" algn="l">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Tools, resource material and M &amp; E Framework is shared by MSF for use by all Districts</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168153583"/>
                  </a:ext>
                </a:extLst>
              </a:tr>
            </a:tbl>
          </a:graphicData>
        </a:graphic>
      </p:graphicFrame>
      <p:sp>
        <p:nvSpPr>
          <p:cNvPr id="4" name="Title 1">
            <a:extLst>
              <a:ext uri="{FF2B5EF4-FFF2-40B4-BE49-F238E27FC236}">
                <a16:creationId xmlns:a16="http://schemas.microsoft.com/office/drawing/2014/main" xmlns="" id="{622015A2-469B-4673-9828-6A57161E951B}"/>
              </a:ext>
            </a:extLst>
          </p:cNvPr>
          <p:cNvSpPr txBox="1">
            <a:spLocks/>
          </p:cNvSpPr>
          <p:nvPr/>
        </p:nvSpPr>
        <p:spPr>
          <a:xfrm>
            <a:off x="1043608" y="6416160"/>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162922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7056784" cy="461665"/>
          </a:xfrm>
          <a:prstGeom prst="rect">
            <a:avLst/>
          </a:prstGeom>
        </p:spPr>
        <p:txBody>
          <a:bodyPr wrap="square">
            <a:spAutoFit/>
          </a:bodyPr>
          <a:lstStyle/>
          <a:p>
            <a:r>
              <a:rPr lang="en-US" sz="2400" b="1" dirty="0">
                <a:solidFill>
                  <a:schemeClr val="bg1"/>
                </a:solidFill>
              </a:rPr>
              <a:t>Institutional Response to the COVID-19 Pandemic</a:t>
            </a:r>
            <a:endParaRPr lang="en-ZA" sz="24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820539120"/>
              </p:ext>
            </p:extLst>
          </p:nvPr>
        </p:nvGraphicFramePr>
        <p:xfrm>
          <a:off x="-36512" y="1052736"/>
          <a:ext cx="9180515" cy="59766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3546127320"/>
                    </a:ext>
                  </a:extLst>
                </a:gridCol>
                <a:gridCol w="100811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1654221017"/>
                    </a:ext>
                  </a:extLst>
                </a:gridCol>
                <a:gridCol w="1296144">
                  <a:extLst>
                    <a:ext uri="{9D8B030D-6E8A-4147-A177-3AD203B41FA5}">
                      <a16:colId xmlns:a16="http://schemas.microsoft.com/office/drawing/2014/main" xmlns="" val="1590183858"/>
                    </a:ext>
                  </a:extLst>
                </a:gridCol>
                <a:gridCol w="1907707">
                  <a:extLst>
                    <a:ext uri="{9D8B030D-6E8A-4147-A177-3AD203B41FA5}">
                      <a16:colId xmlns:a16="http://schemas.microsoft.com/office/drawing/2014/main" xmlns="" val="431520785"/>
                    </a:ext>
                  </a:extLst>
                </a:gridCol>
              </a:tblGrid>
              <a:tr h="785723">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Programme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Intervention</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Geographical locational (provincial, district/local municipality</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No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Disaggregation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Total budget allocated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spent per intervention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Contribution to the output of APP where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Immediate outcomes</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160452">
                <a:tc rowSpan="2">
                  <a:txBody>
                    <a:bodyPr/>
                    <a:lstStyle/>
                    <a:p>
                      <a:pPr>
                        <a:lnSpc>
                          <a:spcPct val="100000"/>
                        </a:lnSpc>
                        <a:spcAft>
                          <a:spcPts val="0"/>
                        </a:spcAft>
                      </a:pPr>
                      <a:r>
                        <a:rPr lang="en-US" sz="800" kern="1200" dirty="0">
                          <a:solidFill>
                            <a:schemeClr val="dk1"/>
                          </a:solidFill>
                          <a:effectLst/>
                          <a:latin typeface="Arial Black" panose="020B0A04020102020204" pitchFamily="34" charset="0"/>
                          <a:ea typeface="+mn-ea"/>
                          <a:cs typeface="+mn-cs"/>
                        </a:rPr>
                        <a:t>Programme 3: Communicable and Non- Communicable Diseases</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rowSpan="2">
                  <a:txBody>
                    <a:bodyPr/>
                    <a:lstStyle/>
                    <a:p>
                      <a:r>
                        <a:rPr lang="en-US" sz="800" kern="1200" dirty="0">
                          <a:solidFill>
                            <a:schemeClr val="dk1"/>
                          </a:solidFill>
                          <a:effectLst/>
                          <a:latin typeface="Arial Black" panose="020B0A04020102020204" pitchFamily="34" charset="0"/>
                          <a:ea typeface="+mn-ea"/>
                          <a:cs typeface="+mn-cs"/>
                        </a:rPr>
                        <a:t>Ensure adequate capacity and systems for early case detection</a:t>
                      </a: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14605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9 provinces, 52 health districts and all local municipalities</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All COVID-19</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marL="50800" marR="168910">
                        <a:lnSpc>
                          <a:spcPct val="103000"/>
                        </a:lnSpc>
                        <a:spcBef>
                          <a:spcPts val="4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suspected  cases (excluding asymptomatic close contacts)</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667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Gender, age-group, province, and district</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298 733</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a:spcBef>
                          <a:spcPts val="205"/>
                        </a:spcBef>
                        <a:spcAft>
                          <a:spcPts val="0"/>
                        </a:spcAft>
                      </a:pPr>
                      <a:r>
                        <a:rPr lang="en-US" sz="800" b="1" dirty="0">
                          <a:effectLst/>
                          <a:latin typeface="Arial Black" panose="020B0A04020102020204" pitchFamily="34" charset="0"/>
                          <a:ea typeface="Arial" panose="020B0604020202020204" pitchFamily="34" charset="0"/>
                          <a:cs typeface="Times New Roman" panose="02020603050405020304" pitchFamily="18" charset="0"/>
                        </a:rPr>
                        <a:t> </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a:spcBef>
                          <a:spcPts val="205"/>
                        </a:spcBef>
                        <a:spcAft>
                          <a:spcPts val="0"/>
                        </a:spcAft>
                      </a:pPr>
                      <a:r>
                        <a:rPr lang="en-US" sz="800" b="1" dirty="0">
                          <a:effectLst/>
                          <a:latin typeface="Arial Black" panose="020B0A04020102020204" pitchFamily="34" charset="0"/>
                          <a:ea typeface="Arial" panose="020B0604020202020204" pitchFamily="34" charset="0"/>
                          <a:cs typeface="Times New Roman" panose="02020603050405020304" pitchFamily="18" charset="0"/>
                        </a:rPr>
                        <a:t> </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a:spcBef>
                          <a:spcPts val="10"/>
                        </a:spcBef>
                        <a:spcAft>
                          <a:spcPts val="0"/>
                        </a:spcAft>
                      </a:pPr>
                      <a:r>
                        <a:rPr lang="en-US" sz="800" b="1" dirty="0">
                          <a:effectLst/>
                          <a:latin typeface="Arial Black" panose="020B0A04020102020204" pitchFamily="34" charset="0"/>
                          <a:ea typeface="Arial" panose="020B0604020202020204" pitchFamily="34" charset="0"/>
                          <a:cs typeface="Times New Roman" panose="02020603050405020304" pitchFamily="18" charset="0"/>
                        </a:rPr>
                        <a:t> </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marL="50800">
                        <a:spcBef>
                          <a:spcPts val="20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96 700 (NHLS</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276 044</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a:spcBef>
                          <a:spcPts val="205"/>
                        </a:spcBef>
                        <a:spcAft>
                          <a:spcPts val="0"/>
                        </a:spcAft>
                      </a:pPr>
                      <a:r>
                        <a:rPr lang="en-US" sz="800" b="1" dirty="0">
                          <a:effectLst/>
                          <a:latin typeface="Arial Black" panose="020B0A04020102020204" pitchFamily="34" charset="0"/>
                          <a:ea typeface="Arial" panose="020B0604020202020204" pitchFamily="34" charset="0"/>
                          <a:cs typeface="Times New Roman" panose="02020603050405020304" pitchFamily="18" charset="0"/>
                        </a:rPr>
                        <a:t> </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a:spcBef>
                          <a:spcPts val="205"/>
                        </a:spcBef>
                        <a:spcAft>
                          <a:spcPts val="0"/>
                        </a:spcAft>
                      </a:pPr>
                      <a:r>
                        <a:rPr lang="en-US" sz="800" b="1" dirty="0">
                          <a:effectLst/>
                          <a:latin typeface="Arial Black" panose="020B0A04020102020204" pitchFamily="34" charset="0"/>
                          <a:ea typeface="Arial" panose="020B0604020202020204" pitchFamily="34" charset="0"/>
                          <a:cs typeface="Times New Roman" panose="02020603050405020304" pitchFamily="18" charset="0"/>
                        </a:rPr>
                        <a:t> </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a:spcBef>
                          <a:spcPts val="10"/>
                        </a:spcBef>
                        <a:spcAft>
                          <a:spcPts val="0"/>
                        </a:spcAft>
                      </a:pPr>
                      <a:r>
                        <a:rPr lang="en-US" sz="800" b="1" dirty="0">
                          <a:effectLst/>
                          <a:latin typeface="Arial Black" panose="020B0A04020102020204" pitchFamily="34" charset="0"/>
                          <a:ea typeface="Arial" panose="020B0604020202020204" pitchFamily="34" charset="0"/>
                          <a:cs typeface="Times New Roman" panose="02020603050405020304" pitchFamily="18" charset="0"/>
                        </a:rPr>
                        <a:t> </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marL="50800">
                        <a:spcBef>
                          <a:spcPts val="20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96 700 (NHLS</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rowSpan="2">
                  <a:txBody>
                    <a:bodyPr/>
                    <a:lstStyle/>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It contributes directly to the overall purpose of the Sub-programme: Communicable Disease which is mandated to develop policies and support provinces in ensuring the control</a:t>
                      </a:r>
                    </a:p>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of infectious diseases with the support of the National Institute for Communicable Diseases, a division of the National Health Laboratory Service. It improves surveillance for disease detection; strengthens preparedness and</a:t>
                      </a:r>
                    </a:p>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core response capacity for public health emergencies in line with international health regulations;</a:t>
                      </a:r>
                    </a:p>
                    <a:p>
                      <a:pPr marL="50800" marR="50800">
                        <a:lnSpc>
                          <a:spcPct val="103000"/>
                        </a:lnSpc>
                        <a:spcBef>
                          <a:spcPts val="180"/>
                        </a:spcBef>
                        <a:spcAft>
                          <a:spcPts val="0"/>
                        </a:spcAft>
                      </a:pPr>
                      <a:r>
                        <a:rPr lang="en-US" sz="800" kern="1200" dirty="0">
                          <a:solidFill>
                            <a:schemeClr val="dk1"/>
                          </a:solidFill>
                          <a:effectLst/>
                          <a:latin typeface="Arial Black" panose="020B0A04020102020204" pitchFamily="34" charset="0"/>
                          <a:ea typeface="+mn-ea"/>
                          <a:cs typeface="+mn-cs"/>
                        </a:rPr>
                        <a:t>and facilitates the implementation of influenza prevention and control programmes, tropical disease prevention and control programmes, and malaria elimination</a:t>
                      </a:r>
                    </a:p>
                    <a:p>
                      <a:pPr marL="50800" marR="50800">
                        <a:lnSpc>
                          <a:spcPct val="103000"/>
                        </a:lnSpc>
                        <a:spcBef>
                          <a:spcPts val="180"/>
                        </a:spcBef>
                        <a:spcAft>
                          <a:spcPts val="0"/>
                        </a:spcAft>
                      </a:pPr>
                      <a:endParaRPr lang="en-US" sz="800" kern="1200" dirty="0">
                        <a:solidFill>
                          <a:schemeClr val="dk1"/>
                        </a:solidFill>
                        <a:effectLst/>
                        <a:latin typeface="Arial Black" panose="020B0A04020102020204" pitchFamily="34" charset="0"/>
                        <a:ea typeface="+mn-ea"/>
                        <a:cs typeface="+mn-cs"/>
                      </a:endParaRPr>
                    </a:p>
                    <a:p>
                      <a:pPr marL="50800" marR="50800">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165" marR="206375" indent="27940">
                        <a:lnSpc>
                          <a:spcPct val="103000"/>
                        </a:lnSpc>
                        <a:spcBef>
                          <a:spcPts val="155"/>
                        </a:spcBef>
                        <a:spcAft>
                          <a:spcPts val="0"/>
                        </a:spcAft>
                      </a:pPr>
                      <a:r>
                        <a:rPr lang="en-US" sz="800" b="1" i="1"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9 879 348 cumulative COVID-19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tests; </a:t>
                      </a:r>
                    </a:p>
                    <a:p>
                      <a:pPr marL="50165" marR="206375" indent="27940">
                        <a:lnSpc>
                          <a:spcPct val="103000"/>
                        </a:lnSpc>
                        <a:spcBef>
                          <a:spcPts val="155"/>
                        </a:spcBef>
                        <a:spcAft>
                          <a:spcPts val="0"/>
                        </a:spcAft>
                      </a:pPr>
                      <a:endPar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endParaRPr>
                    </a:p>
                    <a:p>
                      <a:pPr marL="50165" marR="206375" indent="2794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63% and 37% tests performed in private and public sector laboratories respectively; </a:t>
                      </a:r>
                    </a:p>
                    <a:p>
                      <a:pPr marL="50165" marR="206375" indent="27940">
                        <a:lnSpc>
                          <a:spcPct val="103000"/>
                        </a:lnSpc>
                        <a:spcBef>
                          <a:spcPts val="155"/>
                        </a:spcBef>
                        <a:spcAft>
                          <a:spcPts val="0"/>
                        </a:spcAft>
                      </a:pPr>
                      <a:endPar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endParaRPr>
                    </a:p>
                    <a:p>
                      <a:pPr marL="50165" marR="206375" indent="2794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Total tests positivity rate: 16.6%</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66997084"/>
                  </a:ext>
                </a:extLst>
              </a:tr>
              <a:tr h="3742457">
                <a:tc vMerge="1">
                  <a:txBody>
                    <a:bodyPr/>
                    <a:lstStyle/>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vMerge="1">
                  <a:txBody>
                    <a:bodyPr/>
                    <a:lstStyle/>
                    <a:p>
                      <a:pPr marL="47625" marR="57785">
                        <a:lnSpc>
                          <a:spcPct val="103000"/>
                        </a:lnSpc>
                        <a:spcBef>
                          <a:spcPts val="180"/>
                        </a:spcBef>
                        <a:spcAft>
                          <a:spcPts val="0"/>
                        </a:spcAft>
                      </a:pPr>
                      <a:endParaRPr lang="en-ZA" sz="800" kern="1200" dirty="0">
                        <a:solidFill>
                          <a:schemeClr val="dk1"/>
                        </a:solidFill>
                        <a:effectLst/>
                        <a:latin typeface="Arial Black" panose="020B0A04020102020204" pitchFamily="34" charset="0"/>
                        <a:ea typeface="+mn-ea"/>
                        <a:cs typeface="+mn-cs"/>
                      </a:endParaRPr>
                    </a:p>
                  </a:txBody>
                  <a:tcPr marL="0" marR="0" marT="0" marB="0"/>
                </a:tc>
                <a:tc>
                  <a:txBody>
                    <a:bodyPr/>
                    <a:lstStyle/>
                    <a:p>
                      <a:pPr marL="50800" marR="14605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9 provinces, 52 health districts and all local municipalities</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366395">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All identified contacts of laboratory confirmed</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marL="50800" marR="73025">
                        <a:lnSpc>
                          <a:spcPct val="103000"/>
                        </a:lnSpc>
                        <a:spcBef>
                          <a:spcPts val="1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COVID-19 positive persons</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26670">
                        <a:lnSpc>
                          <a:spcPct val="103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Gender, age-group, province, and district</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a:spcBef>
                          <a:spcPts val="155"/>
                        </a:spcBef>
                        <a:spcAft>
                          <a:spcPts val="0"/>
                        </a:spcAft>
                      </a:pP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a:spcBef>
                          <a:spcPts val="155"/>
                        </a:spcBef>
                        <a:spcAft>
                          <a:spcPts val="0"/>
                        </a:spcAft>
                      </a:pP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tc vMerge="1">
                  <a:txBody>
                    <a:bodyPr/>
                    <a:lstStyle/>
                    <a:p>
                      <a:endParaRPr lang="en-ZA"/>
                    </a:p>
                  </a:txBody>
                  <a:tcPr/>
                </a:tc>
                <a:tc>
                  <a:txBody>
                    <a:bodyPr/>
                    <a:lstStyle/>
                    <a:p>
                      <a:pPr marL="50165">
                        <a:lnSpc>
                          <a:spcPct val="100000"/>
                        </a:lnSpc>
                        <a:spcBef>
                          <a:spcPts val="15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1 639 830 contacts identified</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a:lnSpc>
                          <a:spcPct val="100000"/>
                        </a:lnSpc>
                        <a:spcBef>
                          <a:spcPts val="45"/>
                        </a:spcBef>
                        <a:spcAft>
                          <a:spcPts val="0"/>
                        </a:spcAft>
                      </a:pPr>
                      <a:r>
                        <a:rPr lang="en-US" sz="800" b="1" dirty="0">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for tracing, </a:t>
                      </a:r>
                    </a:p>
                    <a:p>
                      <a:pPr>
                        <a:lnSpc>
                          <a:spcPct val="100000"/>
                        </a:lnSpc>
                        <a:spcBef>
                          <a:spcPts val="45"/>
                        </a:spcBef>
                        <a:spcAft>
                          <a:spcPts val="0"/>
                        </a:spcAft>
                      </a:pPr>
                      <a:endPar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endParaRPr>
                    </a:p>
                    <a:p>
                      <a:pPr>
                        <a:lnSpc>
                          <a:spcPct val="100000"/>
                        </a:lnSpc>
                        <a:spcBef>
                          <a:spcPts val="4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1 589 416 contacts traced; </a:t>
                      </a:r>
                    </a:p>
                    <a:p>
                      <a:pPr>
                        <a:lnSpc>
                          <a:spcPct val="100000"/>
                        </a:lnSpc>
                        <a:spcBef>
                          <a:spcPts val="45"/>
                        </a:spcBef>
                        <a:spcAft>
                          <a:spcPts val="0"/>
                        </a:spcAft>
                      </a:pPr>
                      <a:endPar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endParaRPr>
                    </a:p>
                    <a:p>
                      <a:pPr>
                        <a:lnSpc>
                          <a:spcPct val="100000"/>
                        </a:lnSpc>
                        <a:spcBef>
                          <a:spcPts val="4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44 722 untraceable contacts</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091792764"/>
                  </a:ext>
                </a:extLst>
              </a:tr>
            </a:tbl>
          </a:graphicData>
        </a:graphic>
      </p:graphicFrame>
      <p:sp>
        <p:nvSpPr>
          <p:cNvPr id="4" name="Title 1">
            <a:extLst>
              <a:ext uri="{FF2B5EF4-FFF2-40B4-BE49-F238E27FC236}">
                <a16:creationId xmlns:a16="http://schemas.microsoft.com/office/drawing/2014/main" xmlns="" id="{183CEC77-1536-4144-B7A9-4DBA3987C895}"/>
              </a:ext>
            </a:extLst>
          </p:cNvPr>
          <p:cNvSpPr txBox="1">
            <a:spLocks/>
          </p:cNvSpPr>
          <p:nvPr/>
        </p:nvSpPr>
        <p:spPr>
          <a:xfrm>
            <a:off x="971600" y="6525344"/>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187131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Performance Report </a:t>
            </a:r>
          </a:p>
        </p:txBody>
      </p:sp>
      <p:sp>
        <p:nvSpPr>
          <p:cNvPr id="6" name="Rectangle 5"/>
          <p:cNvSpPr/>
          <p:nvPr/>
        </p:nvSpPr>
        <p:spPr>
          <a:xfrm>
            <a:off x="468313" y="1844675"/>
            <a:ext cx="8064500" cy="15700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4 : PRIMARY HEALTH CARE</a:t>
            </a:r>
          </a:p>
          <a:p>
            <a:pPr algn="ctr">
              <a:defRPr/>
            </a:pPr>
            <a:r>
              <a:rPr lang="en-ZA" sz="2400" b="1" dirty="0">
                <a:solidFill>
                  <a:schemeClr val="tx1"/>
                </a:solidFill>
                <a:latin typeface="Arial Black"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174998049"/>
              </p:ext>
            </p:extLst>
          </p:nvPr>
        </p:nvGraphicFramePr>
        <p:xfrm>
          <a:off x="0" y="1227279"/>
          <a:ext cx="9144000" cy="5600638"/>
        </p:xfrm>
        <a:graphic>
          <a:graphicData uri="http://schemas.openxmlformats.org/drawingml/2006/table">
            <a:tbl>
              <a:tblPr firstRow="1" bandRow="1">
                <a:tableStyleId>{5C22544A-7EE6-4342-B048-85BDC9FD1C3A}</a:tableStyleId>
              </a:tblPr>
              <a:tblGrid>
                <a:gridCol w="1056091">
                  <a:extLst>
                    <a:ext uri="{9D8B030D-6E8A-4147-A177-3AD203B41FA5}">
                      <a16:colId xmlns:a16="http://schemas.microsoft.com/office/drawing/2014/main" xmlns="" val="20000"/>
                    </a:ext>
                  </a:extLst>
                </a:gridCol>
                <a:gridCol w="874431">
                  <a:extLst>
                    <a:ext uri="{9D8B030D-6E8A-4147-A177-3AD203B41FA5}">
                      <a16:colId xmlns:a16="http://schemas.microsoft.com/office/drawing/2014/main" xmlns="" val="20001"/>
                    </a:ext>
                  </a:extLst>
                </a:gridCol>
                <a:gridCol w="1020170">
                  <a:extLst>
                    <a:ext uri="{9D8B030D-6E8A-4147-A177-3AD203B41FA5}">
                      <a16:colId xmlns:a16="http://schemas.microsoft.com/office/drawing/2014/main" xmlns="" val="20002"/>
                    </a:ext>
                  </a:extLst>
                </a:gridCol>
                <a:gridCol w="1384517">
                  <a:extLst>
                    <a:ext uri="{9D8B030D-6E8A-4147-A177-3AD203B41FA5}">
                      <a16:colId xmlns:a16="http://schemas.microsoft.com/office/drawing/2014/main" xmlns="" val="20004"/>
                    </a:ext>
                  </a:extLst>
                </a:gridCol>
                <a:gridCol w="801563">
                  <a:extLst>
                    <a:ext uri="{9D8B030D-6E8A-4147-A177-3AD203B41FA5}">
                      <a16:colId xmlns:a16="http://schemas.microsoft.com/office/drawing/2014/main" xmlns="" val="20005"/>
                    </a:ext>
                  </a:extLst>
                </a:gridCol>
                <a:gridCol w="1165909">
                  <a:extLst>
                    <a:ext uri="{9D8B030D-6E8A-4147-A177-3AD203B41FA5}">
                      <a16:colId xmlns:a16="http://schemas.microsoft.com/office/drawing/2014/main" xmlns="" val="1967069796"/>
                    </a:ext>
                  </a:extLst>
                </a:gridCol>
                <a:gridCol w="1530255">
                  <a:extLst>
                    <a:ext uri="{9D8B030D-6E8A-4147-A177-3AD203B41FA5}">
                      <a16:colId xmlns:a16="http://schemas.microsoft.com/office/drawing/2014/main" xmlns="" val="4017719792"/>
                    </a:ext>
                  </a:extLst>
                </a:gridCol>
                <a:gridCol w="1311064">
                  <a:extLst>
                    <a:ext uri="{9D8B030D-6E8A-4147-A177-3AD203B41FA5}">
                      <a16:colId xmlns:a16="http://schemas.microsoft.com/office/drawing/2014/main" xmlns="" val="1024713438"/>
                    </a:ext>
                  </a:extLst>
                </a:gridCol>
              </a:tblGrid>
              <a:tr h="420700">
                <a:tc>
                  <a:txBody>
                    <a:bodyPr/>
                    <a:lstStyle/>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Outcome</a:t>
                      </a:r>
                      <a:endParaRPr lang="en-ZA" sz="800" dirty="0">
                        <a:solidFill>
                          <a:srgbClr val="000000"/>
                        </a:solidFill>
                        <a:effectLst/>
                        <a:latin typeface="Arial Black" panose="020B0A04020102020204" pitchFamily="34" charset="0"/>
                        <a:ea typeface="Times New Roman" panose="02020603050405020304" pitchFamily="18" charset="0"/>
                      </a:endParaRPr>
                    </a:p>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r>
                        <a:rPr lang="en-US" sz="800" dirty="0">
                          <a:latin typeface="Arial Black" pitchFamily="34" charset="0"/>
                        </a:rPr>
                        <a:t>Output Indicator</a:t>
                      </a: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 Indicator </a:t>
                      </a:r>
                      <a:endParaRPr lang="en-ZA" sz="800" dirty="0">
                        <a:solidFill>
                          <a:srgbClr val="000000"/>
                        </a:solidFill>
                        <a:effectLst/>
                        <a:latin typeface="Arial Black" panose="020B0A04020102020204" pitchFamily="34" charset="0"/>
                        <a:ea typeface="Times New Roman" panose="02020603050405020304" pitchFamily="18" charset="0"/>
                      </a:endParaRPr>
                    </a:p>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r>
                        <a:rPr lang="en-ZA" sz="800" b="1" kern="1200" dirty="0">
                          <a:solidFill>
                            <a:schemeClr val="lt1"/>
                          </a:solidFill>
                          <a:effectLst/>
                          <a:latin typeface="Arial Black" panose="020B0A04020102020204" pitchFamily="34" charset="0"/>
                          <a:ea typeface="+mn-ea"/>
                          <a:cs typeface="+mn-cs"/>
                        </a:rPr>
                        <a:t>Planned Target </a:t>
                      </a:r>
                    </a:p>
                    <a:p>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Actual achievement 2020/21 </a:t>
                      </a:r>
                      <a:r>
                        <a:rPr lang="en-ZA" sz="800" dirty="0">
                          <a:effectLst/>
                          <a:latin typeface="Arial Black" panose="020B0A04020102020204" pitchFamily="34" charset="0"/>
                        </a:rPr>
                        <a:t> </a:t>
                      </a:r>
                      <a:r>
                        <a:rPr lang="en-GB" sz="800" b="1" kern="1200" dirty="0">
                          <a:solidFill>
                            <a:schemeClr val="lt1"/>
                          </a:solidFill>
                          <a:effectLst/>
                          <a:latin typeface="Arial Black" panose="020B0A04020102020204" pitchFamily="34" charset="0"/>
                          <a:ea typeface="+mn-ea"/>
                          <a:cs typeface="+mn-cs"/>
                        </a:rPr>
                        <a:t> </a:t>
                      </a:r>
                      <a:endParaRPr lang="en-ZA" sz="800" b="1" kern="1200" dirty="0">
                        <a:solidFill>
                          <a:schemeClr val="lt1"/>
                        </a:solidFill>
                        <a:effectLst/>
                        <a:latin typeface="Arial Black" panose="020B0A04020102020204" pitchFamily="34" charset="0"/>
                        <a:ea typeface="+mn-ea"/>
                        <a:cs typeface="+mn-cs"/>
                      </a:endParaRPr>
                    </a:p>
                  </a:txBody>
                  <a:tcPr marL="91438" marR="91438" marT="45722" marB="45722"/>
                </a:tc>
                <a:tc>
                  <a:txBody>
                    <a:bodyPr/>
                    <a:lstStyle/>
                    <a:p>
                      <a:pPr algn="l">
                        <a:spcAft>
                          <a:spcPts val="0"/>
                        </a:spcAft>
                      </a:pPr>
                      <a:r>
                        <a:rPr lang="en-ZA" sz="800" b="1" kern="1200" dirty="0">
                          <a:solidFill>
                            <a:schemeClr val="lt1"/>
                          </a:solidFill>
                          <a:effectLst/>
                          <a:latin typeface="Arial Black" panose="020B0A04020102020204" pitchFamily="34" charset="0"/>
                          <a:ea typeface="+mn-ea"/>
                          <a:cs typeface="+mn-cs"/>
                        </a:rPr>
                        <a:t>Deviation from Planned Target to Actual Achievement 2020/21</a:t>
                      </a:r>
                    </a:p>
                  </a:txBody>
                  <a:tcPr marL="68580" marR="68580" marT="0" marB="0"/>
                </a:tc>
                <a:tc>
                  <a:txBody>
                    <a:bodyPr/>
                    <a:lstStyle/>
                    <a:p>
                      <a:pPr algn="l">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Deviations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tc>
                  <a:txBody>
                    <a:bodyPr/>
                    <a:lstStyle/>
                    <a:p>
                      <a:pPr algn="l">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Revisions to the Outputs / Output indicators / Annual Targets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000"/>
                  </a:ext>
                </a:extLst>
              </a:tr>
              <a:tr h="1342995">
                <a:tc>
                  <a:txBody>
                    <a:bodyPr/>
                    <a:lstStyle/>
                    <a:p>
                      <a:pPr marL="0" lv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Quality of water, sanitation, waste</a:t>
                      </a:r>
                    </a:p>
                    <a:p>
                      <a:pPr marL="0" lv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management and</a:t>
                      </a:r>
                    </a:p>
                    <a:p>
                      <a:pPr marL="0" lv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food improved</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gn="l">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16 metropolitan and district municipalities assessed for adherence to environmental norms and standards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Number of metropolitan and district municipalities assessed for adherence to environmental norms and standards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16 metropolitan and district municipalities assessed for adherence to environmental norms and standards</a:t>
                      </a:r>
                      <a:endParaRPr lang="en-ZA" sz="8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 </a:t>
                      </a:r>
                      <a:endParaRPr lang="en-ZA" sz="8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4 metropolitan and district municipalities assessed for adherence to environmental norms and standards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Nil</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solidFill>
                      <a:schemeClr val="bg1"/>
                    </a:solidFill>
                  </a:tcPr>
                </a:tc>
                <a:tc>
                  <a:txBody>
                    <a:bodyPr/>
                    <a:lstStyle/>
                    <a:p>
                      <a:pPr marL="0" algn="l" defTabSz="914400" rtl="0" eaLnBrk="1" latinLnBrk="0" hangingPunct="1">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16 metropolitan and district municipalities not assessed for adherence to environmental norms and standards</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p>
                      <a:pPr marL="0" algn="l" defTabSz="914400" rtl="0" eaLnBrk="1" latinLnBrk="0" hangingPunct="1">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 </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solidFill>
                      <a:schemeClr val="bg1"/>
                    </a:solidFill>
                  </a:tcPr>
                </a:tc>
                <a:tc>
                  <a:txBody>
                    <a:bodyPr/>
                    <a:lstStyle/>
                    <a:p>
                      <a:pPr marL="0" algn="l" defTabSz="914400" rtl="0" eaLnBrk="1" latinLnBrk="0" hangingPunct="1">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The sub-programme had to focus of prevention and response to COVID -19 pandemic outbreak since it was declared in March as a disaster. In addition, a lockdown was declared from 29th of March 2020 from the first quarter of 2020/21 leading to the directorate focusing on developing guidelines and directions to manage the pandemic </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solidFill>
                      <a:schemeClr val="bg1"/>
                    </a:solidFill>
                  </a:tcPr>
                </a:tc>
                <a:tc>
                  <a:txBody>
                    <a:bodyPr/>
                    <a:lstStyle/>
                    <a:p>
                      <a:pPr marL="0" algn="l" defTabSz="914400" rtl="0" eaLnBrk="1" latinLnBrk="0" hangingPunct="1">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The department and the country needed to focus on the outbreak and pandemic</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solidFill>
                      <a:schemeClr val="bg1"/>
                    </a:solidFill>
                  </a:tcPr>
                </a:tc>
                <a:extLst>
                  <a:ext uri="{0D108BD9-81ED-4DB2-BD59-A6C34878D82A}">
                    <a16:rowId xmlns:a16="http://schemas.microsoft.com/office/drawing/2014/main" xmlns="" val="66997084"/>
                  </a:ext>
                </a:extLst>
              </a:tr>
              <a:tr h="1328233">
                <a:tc>
                  <a:txBody>
                    <a:bodyPr/>
                    <a:lstStyle/>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Services are</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integrated and</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delivered at most appropriate level,</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with continuity of care and</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Appropriate</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referrals</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gn="l">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10 Districts with Integrated referral system</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Number of Districts with Integrated referral system developed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10 Districts with Integrated referral system developed</a:t>
                      </a:r>
                      <a:endParaRPr lang="en-ZA" sz="8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 </a:t>
                      </a:r>
                      <a:endParaRPr lang="en-ZA" sz="8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2 Districts with Integrated referral system</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Nil</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gn="l">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10 districts without Integrated referral system developed</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gn="l">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This indicator was removed during the revision of the APP which was circulated in July 2021 due to COVID-19</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gn="l">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The whole team in the District Health Service sub-programme was re-assigned to work in the COVID-19 interventions</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1022035461"/>
                  </a:ext>
                </a:extLst>
              </a:tr>
              <a:tr h="1618105">
                <a:tc>
                  <a:txBody>
                    <a:bodyPr/>
                    <a:lstStyle/>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Community</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Participation</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promoted to</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ensure health</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System</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Responsiveness</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and effective</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management of</a:t>
                      </a:r>
                    </a:p>
                    <a:p>
                      <a:pPr marL="0" indent="-228600" algn="l" defTabSz="914400" rtl="0" eaLnBrk="1" latinLnBrk="0" hangingPunct="1">
                        <a:lnSpc>
                          <a:spcPct val="100000"/>
                        </a:lnSpc>
                        <a:spcAft>
                          <a:spcPts val="0"/>
                        </a:spcAft>
                        <a:tabLst>
                          <a:tab pos="180340" algn="l"/>
                          <a:tab pos="228600" algn="l"/>
                        </a:tabLst>
                      </a:pPr>
                      <a:r>
                        <a:rPr lang="en-GB" sz="800" kern="1200" dirty="0">
                          <a:solidFill>
                            <a:schemeClr val="tx1"/>
                          </a:solidFill>
                          <a:effectLst/>
                          <a:latin typeface="Arial Black" panose="020B0A04020102020204" pitchFamily="34" charset="0"/>
                          <a:ea typeface="Times New Roman" panose="02020603050405020304" pitchFamily="18" charset="0"/>
                          <a:cs typeface="+mn-cs"/>
                        </a:rPr>
                        <a:t>their health needs</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gn="l">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600 000 clients traced by CHWs and linked them to care</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Number of clients traced by CHWs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600 000</a:t>
                      </a:r>
                      <a:endParaRPr lang="en-ZA" sz="8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 </a:t>
                      </a:r>
                      <a:endParaRPr lang="en-ZA" sz="8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100 000</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16 217 clients traced by CHWs and linked them to care at the end of first quarter</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gn="l">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583 783 clients not traced by CHWs and linked them to care  </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gn="l">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CHWs were assigned to COVID-19 related activities, they could not carry out their daily tasks as per the scope of work</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algn="l">
                        <a:lnSpc>
                          <a:spcPct val="100000"/>
                        </a:lnSpc>
                        <a:spcAft>
                          <a:spcPts val="0"/>
                        </a:spcAft>
                      </a:pPr>
                      <a:r>
                        <a:rPr lang="en-GB" sz="800" kern="1200" dirty="0">
                          <a:solidFill>
                            <a:schemeClr val="tx1"/>
                          </a:solidFill>
                          <a:effectLst/>
                          <a:latin typeface="Arial Black" panose="020B0A04020102020204" pitchFamily="34" charset="0"/>
                          <a:ea typeface="Times New Roman" panose="02020603050405020304" pitchFamily="18" charset="0"/>
                          <a:cs typeface="+mn-cs"/>
                        </a:rPr>
                        <a:t>Target adjusted to ensure CHWs can also perform the COVID-19 related activities as assigned and also carry out their daily tasks as per the scope of work</a:t>
                      </a:r>
                      <a:endParaRPr lang="en-ZA" sz="800" kern="1200" dirty="0">
                        <a:solidFill>
                          <a:schemeClr val="tx1"/>
                        </a:solidFill>
                        <a:effectLst/>
                        <a:latin typeface="Arial Black" panose="020B0A040201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1169849301"/>
                  </a:ext>
                </a:extLst>
              </a:tr>
            </a:tbl>
          </a:graphicData>
        </a:graphic>
      </p:graphicFrame>
      <p:sp>
        <p:nvSpPr>
          <p:cNvPr id="3" name="Rectangle 2"/>
          <p:cNvSpPr txBox="1">
            <a:spLocks noChangeArrowheads="1"/>
          </p:cNvSpPr>
          <p:nvPr/>
        </p:nvSpPr>
        <p:spPr>
          <a:xfrm>
            <a:off x="0" y="39189"/>
            <a:ext cx="6732240" cy="797523"/>
          </a:xfrm>
          <a:prstGeom prst="rect">
            <a:avLst/>
          </a:prstGeom>
        </p:spPr>
        <p:txBody>
          <a:bodyPr tIns="45720" rIns="91440" bIns="45720" anchor="b">
            <a:normAutofit fontScale="775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4: Outputs/ Indicators in the original APP removed from re-tabled APP</a:t>
            </a:r>
          </a:p>
        </p:txBody>
      </p:sp>
      <p:sp>
        <p:nvSpPr>
          <p:cNvPr id="4" name="Title 1">
            <a:extLst>
              <a:ext uri="{FF2B5EF4-FFF2-40B4-BE49-F238E27FC236}">
                <a16:creationId xmlns:a16="http://schemas.microsoft.com/office/drawing/2014/main" xmlns="" id="{B06212C4-5B56-43A9-9CF5-6420ED213F96}"/>
              </a:ext>
            </a:extLst>
          </p:cNvPr>
          <p:cNvSpPr txBox="1">
            <a:spLocks/>
          </p:cNvSpPr>
          <p:nvPr/>
        </p:nvSpPr>
        <p:spPr>
          <a:xfrm>
            <a:off x="971600" y="6381328"/>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174400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Programme 4: Primary Health Care</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2486770137"/>
              </p:ext>
            </p:extLst>
          </p:nvPr>
        </p:nvGraphicFramePr>
        <p:xfrm>
          <a:off x="-1" y="1052737"/>
          <a:ext cx="9144001" cy="5041101"/>
        </p:xfrm>
        <a:graphic>
          <a:graphicData uri="http://schemas.openxmlformats.org/drawingml/2006/table">
            <a:tbl>
              <a:tblPr firstRow="1" bandRow="1">
                <a:tableStyleId>{5C22544A-7EE6-4342-B048-85BDC9FD1C3A}</a:tableStyleId>
              </a:tblPr>
              <a:tblGrid>
                <a:gridCol w="1259633">
                  <a:extLst>
                    <a:ext uri="{9D8B030D-6E8A-4147-A177-3AD203B41FA5}">
                      <a16:colId xmlns:a16="http://schemas.microsoft.com/office/drawing/2014/main" xmlns="" val="20000"/>
                    </a:ext>
                  </a:extLst>
                </a:gridCol>
                <a:gridCol w="1224135">
                  <a:extLst>
                    <a:ext uri="{9D8B030D-6E8A-4147-A177-3AD203B41FA5}">
                      <a16:colId xmlns:a16="http://schemas.microsoft.com/office/drawing/2014/main" xmlns="" val="20001"/>
                    </a:ext>
                  </a:extLst>
                </a:gridCol>
                <a:gridCol w="1368153">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2555776">
                  <a:extLst>
                    <a:ext uri="{9D8B030D-6E8A-4147-A177-3AD203B41FA5}">
                      <a16:colId xmlns:a16="http://schemas.microsoft.com/office/drawing/2014/main" xmlns="" val="20005"/>
                    </a:ext>
                  </a:extLst>
                </a:gridCol>
              </a:tblGrid>
              <a:tr h="432047">
                <a:tc>
                  <a:txBody>
                    <a:bodyPr/>
                    <a:lstStyle/>
                    <a:p>
                      <a:r>
                        <a:rPr lang="en-US" sz="700" dirty="0">
                          <a:latin typeface="Arial Black" pitchFamily="34" charset="0"/>
                        </a:rPr>
                        <a:t>Outcome</a:t>
                      </a:r>
                    </a:p>
                  </a:txBody>
                  <a:tcPr marL="91441" marR="91441" marT="45725" marB="45725"/>
                </a:tc>
                <a:tc>
                  <a:txBody>
                    <a:bodyPr/>
                    <a:lstStyle/>
                    <a:p>
                      <a:pPr algn="l"/>
                      <a:r>
                        <a:rPr lang="en-US" sz="700" dirty="0">
                          <a:latin typeface="Arial Black" pitchFamily="34" charset="0"/>
                        </a:rPr>
                        <a:t>Output Indicator</a:t>
                      </a:r>
                    </a:p>
                  </a:txBody>
                  <a:tcPr marL="91441" marR="91441" marT="45725" marB="45725"/>
                </a:tc>
                <a:tc>
                  <a:txBody>
                    <a:bodyPr/>
                    <a:lstStyle/>
                    <a:p>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r>
                        <a:rPr lang="en-US" sz="7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913762">
                <a:tc>
                  <a:txBody>
                    <a:bodyPr/>
                    <a:lstStyle/>
                    <a:p>
                      <a:pPr marL="0" marR="0">
                        <a:lnSpc>
                          <a:spcPct val="100000"/>
                        </a:lnSpc>
                        <a:spcBef>
                          <a:spcPts val="0"/>
                        </a:spcBef>
                        <a:spcAft>
                          <a:spcPts val="0"/>
                        </a:spcAft>
                      </a:pPr>
                      <a:r>
                        <a:rPr lang="en-ZA" sz="800" kern="1200" dirty="0">
                          <a:solidFill>
                            <a:schemeClr val="dk1"/>
                          </a:solidFill>
                          <a:effectLst/>
                          <a:latin typeface="Arial Black" panose="020B0A04020102020204" pitchFamily="34" charset="0"/>
                          <a:ea typeface="+mn-ea"/>
                          <a:cs typeface="+mn-cs"/>
                        </a:rPr>
                        <a:t>Quality and Safety of Care improved</a:t>
                      </a: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Number of health facilities implementing the National Quality Improvement Programme</a:t>
                      </a:r>
                    </a:p>
                  </a:txBody>
                  <a:tcPr marL="68580" marR="68580" marT="0" marB="0"/>
                </a:tc>
                <a:tc>
                  <a:txBody>
                    <a:bodyPr/>
                    <a:lstStyle/>
                    <a:p>
                      <a:pPr marL="0" marR="0" algn="l" defTabSz="914400" rtl="0" eaLnBrk="1" latinLnBrk="0" hangingPunct="1">
                        <a:lnSpc>
                          <a:spcPct val="100000"/>
                        </a:lnSpc>
                        <a:spcBef>
                          <a:spcPts val="0"/>
                        </a:spcBef>
                        <a:spcAft>
                          <a:spcPts val="0"/>
                        </a:spcAft>
                      </a:pPr>
                      <a:r>
                        <a:rPr lang="en-ZA" sz="800" kern="1200" baseline="0" dirty="0">
                          <a:solidFill>
                            <a:schemeClr val="dk1"/>
                          </a:solidFill>
                          <a:latin typeface="Arial Black" pitchFamily="34" charset="0"/>
                          <a:ea typeface="+mn-ea"/>
                          <a:cs typeface="+mn-cs"/>
                        </a:rPr>
                        <a:t>350 PHC Facilities and 50 Hospitals implementing the National Quality Improvement Programme</a:t>
                      </a:r>
                      <a:endParaRPr lang="en-US"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a:lnSpc>
                          <a:spcPct val="100000"/>
                        </a:lnSpc>
                        <a:spcAft>
                          <a:spcPts val="0"/>
                        </a:spcAft>
                      </a:pPr>
                      <a:r>
                        <a:rPr lang="en-GB" sz="800" kern="1200" baseline="0" dirty="0">
                          <a:solidFill>
                            <a:schemeClr val="dk1"/>
                          </a:solidFill>
                          <a:latin typeface="Arial Black" pitchFamily="34" charset="0"/>
                          <a:ea typeface="+mn-ea"/>
                          <a:cs typeface="+mn-cs"/>
                        </a:rPr>
                        <a:t>16 Quality Learning Centres identified to cover 80 hospitals and 64 PHC facilities</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baseline="0" dirty="0">
                          <a:solidFill>
                            <a:schemeClr val="dk1"/>
                          </a:solidFill>
                          <a:latin typeface="Arial Black" pitchFamily="34" charset="0"/>
                          <a:ea typeface="+mn-ea"/>
                          <a:cs typeface="+mn-cs"/>
                        </a:rPr>
                        <a:t>350 PHC facilities and 50 Hospitals not implementing the National Quality Improvement Programme</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baseline="0" dirty="0">
                          <a:solidFill>
                            <a:schemeClr val="dk1"/>
                          </a:solidFill>
                          <a:latin typeface="Arial Black" pitchFamily="34" charset="0"/>
                          <a:ea typeface="+mn-ea"/>
                          <a:cs typeface="+mn-cs"/>
                        </a:rPr>
                        <a:t>Delays occurred in the procurement of service provider to assist in the rollout the National Quality Improvement Programme</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965795">
                <a:tc>
                  <a:txBody>
                    <a:bodyPr/>
                    <a:lstStyle/>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txBody>
                  <a:tcPr/>
                </a:tc>
                <a:tc>
                  <a:txBody>
                    <a:bodyPr/>
                    <a:lstStyle/>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Number of primary health care facilities that qualify as ideal clinics</a:t>
                      </a:r>
                    </a:p>
                  </a:txBody>
                  <a:tcPr marL="68580" marR="68580" marT="0" marB="0"/>
                </a:tc>
                <a:tc>
                  <a:txBody>
                    <a:bodyPr/>
                    <a:lstStyle/>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2100 PHC facilities qualify as Ideal Clinics</a:t>
                      </a: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a:lnSpc>
                          <a:spcPct val="100000"/>
                        </a:lnSpc>
                        <a:spcAft>
                          <a:spcPts val="0"/>
                        </a:spcAft>
                      </a:pPr>
                      <a:r>
                        <a:rPr lang="en-GB" sz="800" kern="1200" baseline="0" dirty="0">
                          <a:solidFill>
                            <a:schemeClr val="dk1"/>
                          </a:solidFill>
                          <a:latin typeface="Arial Black" pitchFamily="34" charset="0"/>
                          <a:ea typeface="+mn-ea"/>
                          <a:cs typeface="+mn-cs"/>
                        </a:rPr>
                        <a:t>1 444 PHC facilities in the districts qualify as Ideal Clinics</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lvl="0" indent="0">
                        <a:lnSpc>
                          <a:spcPct val="100000"/>
                        </a:lnSpc>
                        <a:spcAft>
                          <a:spcPts val="0"/>
                        </a:spcAft>
                        <a:buFont typeface="Arial" panose="020B0604020202020204" pitchFamily="34" charset="0"/>
                        <a:buNone/>
                      </a:pPr>
                      <a:r>
                        <a:rPr lang="en-ZA" sz="800" kern="1200" baseline="0" dirty="0">
                          <a:solidFill>
                            <a:schemeClr val="dk1"/>
                          </a:solidFill>
                          <a:latin typeface="Arial Black" pitchFamily="34" charset="0"/>
                          <a:ea typeface="+mn-ea"/>
                          <a:cs typeface="+mn-cs"/>
                        </a:rPr>
                        <a:t>-656 PHC facilities</a:t>
                      </a: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baseline="0" dirty="0">
                          <a:solidFill>
                            <a:schemeClr val="dk1"/>
                          </a:solidFill>
                          <a:latin typeface="Arial Black" pitchFamily="34" charset="0"/>
                          <a:ea typeface="+mn-ea"/>
                          <a:cs typeface="+mn-cs"/>
                        </a:rPr>
                        <a:t>A revised Ideal Clinic Framework version 19 is now being used which is aligned with the measures developed for the Regulated Norms and Standards. This meant adapting the rating to adopt the scoring methodology of the Office of Health Standards Compliance. The OHSC’s Compliance framework requires that a facility scores 100% for the Non-negotiable Vitals before obtaining a positive rating. This was against the previous scoring that allowed facilities that obtained 83% for vitals. In addition, the staff was redeployed to assist with COVID-19 pandemic and others were high risk as such they could not travel in groups to conduct peer reviews as it was planned</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490534348"/>
                  </a:ext>
                </a:extLst>
              </a:tr>
              <a:tr h="1475575">
                <a:tc>
                  <a:txBody>
                    <a:bodyPr/>
                    <a:lstStyle/>
                    <a:p>
                      <a:endParaRPr lang="en-ZA" dirty="0"/>
                    </a:p>
                  </a:txBody>
                  <a:tcPr/>
                </a:tc>
                <a:tc>
                  <a:txBody>
                    <a:bodyPr/>
                    <a:lstStyle/>
                    <a:p>
                      <a:pPr marL="0" marR="0">
                        <a:lnSpc>
                          <a:spcPct val="115000"/>
                        </a:lnSpc>
                        <a:spcBef>
                          <a:spcPts val="0"/>
                        </a:spcBef>
                        <a:spcAft>
                          <a:spcPts val="0"/>
                        </a:spcAft>
                      </a:pPr>
                      <a:r>
                        <a:rPr lang="en-US" sz="800" kern="1200" baseline="0" dirty="0">
                          <a:solidFill>
                            <a:schemeClr val="dk1"/>
                          </a:solidFill>
                          <a:latin typeface="Arial Black" pitchFamily="34" charset="0"/>
                          <a:ea typeface="+mn-ea"/>
                          <a:cs typeface="+mn-cs"/>
                        </a:rPr>
                        <a:t>Policy on Traditional Medicine consulted</a:t>
                      </a:r>
                    </a:p>
                  </a:txBody>
                  <a:tcPr marL="68580" marR="68580" marT="0" marB="0"/>
                </a:tc>
                <a:tc>
                  <a:txBody>
                    <a:bodyPr/>
                    <a:lstStyle/>
                    <a:p>
                      <a:pPr marL="0" marR="0">
                        <a:lnSpc>
                          <a:spcPct val="115000"/>
                        </a:lnSpc>
                        <a:spcBef>
                          <a:spcPts val="0"/>
                        </a:spcBef>
                        <a:spcAft>
                          <a:spcPts val="0"/>
                        </a:spcAft>
                      </a:pPr>
                      <a:r>
                        <a:rPr lang="en-US" sz="800" kern="1200" baseline="0" dirty="0">
                          <a:solidFill>
                            <a:schemeClr val="dk1"/>
                          </a:solidFill>
                          <a:latin typeface="Arial Black" pitchFamily="34" charset="0"/>
                          <a:ea typeface="+mn-ea"/>
                          <a:cs typeface="+mn-cs"/>
                        </a:rPr>
                        <a:t>Draft policy and implementation guidelines on Traditional Medicine presented to Interim traditional practitioners council for consultation</a:t>
                      </a:r>
                    </a:p>
                  </a:txBody>
                  <a:tcPr marL="68580" marR="68580" marT="0" marB="0"/>
                </a:tc>
                <a:tc>
                  <a:txBody>
                    <a:bodyPr/>
                    <a:lstStyle/>
                    <a:p>
                      <a:pPr marL="50165" marR="40005">
                        <a:lnSpc>
                          <a:spcPct val="103000"/>
                        </a:lnSpc>
                        <a:spcBef>
                          <a:spcPts val="20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Consultations for Policy and Implementation guidelines on Traditional Medicine was conducted to Provincial Departments and stakeholders in Traditional Medicine</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50165" marR="50800">
                        <a:lnSpc>
                          <a:spcPct val="103000"/>
                        </a:lnSpc>
                        <a:spcBef>
                          <a:spcPts val="20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Draft policy and implementation guidelines on Traditional Medicine not presented to Interim traditional practitioners’ council for consultation</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50165" marR="66040">
                        <a:lnSpc>
                          <a:spcPct val="103000"/>
                        </a:lnSpc>
                        <a:spcBef>
                          <a:spcPts val="20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Presentation of the policy to the Interim Traditional Health Practitioners Council could not be done due to</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p>
                      <a:pPr marL="50165" marR="160655">
                        <a:lnSpc>
                          <a:spcPct val="103000"/>
                        </a:lnSpc>
                        <a:spcBef>
                          <a:spcPts val="10"/>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the absence of the Council. Term of office of the previous ITHPC lapsed. Appointment of a new Council is awaited</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xmlns="" val="58469304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Programme 4: Primary Health Care</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1687236111"/>
              </p:ext>
            </p:extLst>
          </p:nvPr>
        </p:nvGraphicFramePr>
        <p:xfrm>
          <a:off x="-21300" y="1052736"/>
          <a:ext cx="9144001" cy="4293942"/>
        </p:xfrm>
        <a:graphic>
          <a:graphicData uri="http://schemas.openxmlformats.org/drawingml/2006/table">
            <a:tbl>
              <a:tblPr firstRow="1" bandRow="1">
                <a:tableStyleId>{5C22544A-7EE6-4342-B048-85BDC9FD1C3A}</a:tableStyleId>
              </a:tblPr>
              <a:tblGrid>
                <a:gridCol w="1280932">
                  <a:extLst>
                    <a:ext uri="{9D8B030D-6E8A-4147-A177-3AD203B41FA5}">
                      <a16:colId xmlns:a16="http://schemas.microsoft.com/office/drawing/2014/main" xmlns="" val="20000"/>
                    </a:ext>
                  </a:extLst>
                </a:gridCol>
                <a:gridCol w="1202836">
                  <a:extLst>
                    <a:ext uri="{9D8B030D-6E8A-4147-A177-3AD203B41FA5}">
                      <a16:colId xmlns:a16="http://schemas.microsoft.com/office/drawing/2014/main" xmlns="" val="20001"/>
                    </a:ext>
                  </a:extLst>
                </a:gridCol>
                <a:gridCol w="1821500">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gridCol w="1512168">
                  <a:extLst>
                    <a:ext uri="{9D8B030D-6E8A-4147-A177-3AD203B41FA5}">
                      <a16:colId xmlns:a16="http://schemas.microsoft.com/office/drawing/2014/main" xmlns="" val="20004"/>
                    </a:ext>
                  </a:extLst>
                </a:gridCol>
                <a:gridCol w="1238333">
                  <a:extLst>
                    <a:ext uri="{9D8B030D-6E8A-4147-A177-3AD203B41FA5}">
                      <a16:colId xmlns:a16="http://schemas.microsoft.com/office/drawing/2014/main" xmlns="" val="20005"/>
                    </a:ext>
                  </a:extLst>
                </a:gridCol>
              </a:tblGrid>
              <a:tr h="432048">
                <a:tc>
                  <a:txBody>
                    <a:bodyPr/>
                    <a:lstStyle/>
                    <a:p>
                      <a:r>
                        <a:rPr lang="en-US" sz="700" dirty="0">
                          <a:latin typeface="Arial Black" pitchFamily="34" charset="0"/>
                        </a:rPr>
                        <a:t>Outcome</a:t>
                      </a:r>
                    </a:p>
                  </a:txBody>
                  <a:tcPr marL="91441" marR="91441" marT="45725" marB="45725"/>
                </a:tc>
                <a:tc>
                  <a:txBody>
                    <a:bodyPr/>
                    <a:lstStyle/>
                    <a:p>
                      <a:pPr algn="l"/>
                      <a:r>
                        <a:rPr lang="en-US" sz="700" dirty="0">
                          <a:latin typeface="Arial Black" pitchFamily="34" charset="0"/>
                        </a:rPr>
                        <a:t>Output Indicator</a:t>
                      </a:r>
                    </a:p>
                  </a:txBody>
                  <a:tcPr marL="91441" marR="91441" marT="45725" marB="45725"/>
                </a:tc>
                <a:tc>
                  <a:txBody>
                    <a:bodyPr/>
                    <a:lstStyle/>
                    <a:p>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r>
                        <a:rPr lang="en-US" sz="7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910948">
                <a:tc>
                  <a:txBody>
                    <a:bodyPr/>
                    <a:lstStyle/>
                    <a:p>
                      <a:r>
                        <a:rPr lang="en-ZA" sz="800" kern="1200" dirty="0">
                          <a:solidFill>
                            <a:schemeClr val="dk1"/>
                          </a:solidFill>
                          <a:latin typeface="Arial Black" pitchFamily="34" charset="0"/>
                          <a:ea typeface="Times New Roman"/>
                          <a:cs typeface="Times New Roman"/>
                        </a:rPr>
                        <a:t>Port health</a:t>
                      </a:r>
                    </a:p>
                    <a:p>
                      <a:r>
                        <a:rPr lang="en-ZA" sz="800" kern="1200" dirty="0">
                          <a:solidFill>
                            <a:schemeClr val="dk1"/>
                          </a:solidFill>
                          <a:latin typeface="Arial Black" pitchFamily="34" charset="0"/>
                          <a:ea typeface="Times New Roman"/>
                          <a:cs typeface="Times New Roman"/>
                        </a:rPr>
                        <a:t>services compliant</a:t>
                      </a:r>
                    </a:p>
                    <a:p>
                      <a:r>
                        <a:rPr lang="en-ZA" sz="800" kern="1200" dirty="0">
                          <a:solidFill>
                            <a:schemeClr val="dk1"/>
                          </a:solidFill>
                          <a:latin typeface="Arial Black" pitchFamily="34" charset="0"/>
                          <a:ea typeface="Times New Roman"/>
                          <a:cs typeface="Times New Roman"/>
                        </a:rPr>
                        <a:t>with international</a:t>
                      </a:r>
                    </a:p>
                    <a:p>
                      <a:r>
                        <a:rPr lang="en-ZA" sz="800" kern="1200" dirty="0">
                          <a:solidFill>
                            <a:schemeClr val="dk1"/>
                          </a:solidFill>
                          <a:latin typeface="Arial Black" pitchFamily="34" charset="0"/>
                          <a:ea typeface="Times New Roman"/>
                          <a:cs typeface="Times New Roman"/>
                        </a:rPr>
                        <a:t>health regulations</a:t>
                      </a:r>
                    </a:p>
                    <a:p>
                      <a:r>
                        <a:rPr lang="en-ZA" sz="800" kern="1200" dirty="0">
                          <a:solidFill>
                            <a:schemeClr val="dk1"/>
                          </a:solidFill>
                          <a:latin typeface="Arial Black" pitchFamily="34" charset="0"/>
                          <a:ea typeface="Times New Roman"/>
                          <a:cs typeface="Times New Roman"/>
                        </a:rPr>
                        <a:t>per year</a:t>
                      </a:r>
                    </a:p>
                  </a:txBody>
                  <a:tcPr marL="68580" marR="68580" marT="0" marB="0"/>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Number of ports of entry self-assessed for compliance with international health regulations</a:t>
                      </a:r>
                    </a:p>
                    <a:p>
                      <a:pPr marL="0" marR="0">
                        <a:lnSpc>
                          <a:spcPct val="115000"/>
                        </a:lnSpc>
                        <a:spcBef>
                          <a:spcPts val="0"/>
                        </a:spcBef>
                        <a:spcAft>
                          <a:spcPts val="0"/>
                        </a:spcAft>
                      </a:pPr>
                      <a:endParaRPr lang="en-US" sz="800" dirty="0">
                        <a:latin typeface="Arial Black" pitchFamily="34" charset="0"/>
                        <a:ea typeface="Times New Roman"/>
                        <a:cs typeface="Times New Roman"/>
                      </a:endParaRPr>
                    </a:p>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r>
                        <a:rPr lang="en-ZA" sz="800" kern="1200" dirty="0">
                          <a:solidFill>
                            <a:schemeClr val="tx1"/>
                          </a:solidFill>
                          <a:latin typeface="Arial Black" pitchFamily="34" charset="0"/>
                          <a:ea typeface="Times New Roman"/>
                          <a:cs typeface="Times New Roman"/>
                        </a:rPr>
                        <a:t>9 ports of entry self-assessed for compliance with International health</a:t>
                      </a:r>
                      <a:r>
                        <a:rPr lang="en-ZA" sz="800" kern="1200" baseline="0" dirty="0">
                          <a:solidFill>
                            <a:schemeClr val="tx1"/>
                          </a:solidFill>
                          <a:latin typeface="Arial Black" pitchFamily="34" charset="0"/>
                          <a:ea typeface="Times New Roman"/>
                          <a:cs typeface="Times New Roman"/>
                        </a:rPr>
                        <a:t> </a:t>
                      </a:r>
                      <a:r>
                        <a:rPr lang="en-ZA" sz="800" kern="1200" dirty="0">
                          <a:solidFill>
                            <a:schemeClr val="tx1"/>
                          </a:solidFill>
                          <a:latin typeface="Arial Black" pitchFamily="34" charset="0"/>
                          <a:ea typeface="Times New Roman"/>
                          <a:cs typeface="Times New Roman"/>
                        </a:rPr>
                        <a:t>regulations</a:t>
                      </a:r>
                      <a:endParaRPr lang="en-US" sz="800" kern="1200" dirty="0">
                        <a:solidFill>
                          <a:schemeClr val="tx1"/>
                        </a:solidFill>
                        <a:latin typeface="Arial Black" pitchFamily="34" charset="0"/>
                        <a:ea typeface="Times New Roman"/>
                        <a:cs typeface="Times New Roman"/>
                      </a:endParaRPr>
                    </a:p>
                  </a:txBody>
                  <a:tcPr marL="68580" marR="68580" marT="0" marB="0"/>
                </a:tc>
                <a:tc>
                  <a:txBody>
                    <a:bodyPr/>
                    <a:lstStyle/>
                    <a:p>
                      <a:pPr>
                        <a:lnSpc>
                          <a:spcPct val="100000"/>
                        </a:lnSpc>
                        <a:spcAft>
                          <a:spcPts val="0"/>
                        </a:spcAft>
                      </a:pPr>
                      <a:r>
                        <a:rPr lang="en-GB" sz="800" kern="1200" dirty="0">
                          <a:solidFill>
                            <a:schemeClr val="tx1"/>
                          </a:solidFill>
                          <a:latin typeface="Arial Black" pitchFamily="34" charset="0"/>
                          <a:ea typeface="Times New Roman"/>
                          <a:cs typeface="Times New Roman"/>
                        </a:rPr>
                        <a:t>9 ports of entry self-assessed for compliance with international health</a:t>
                      </a:r>
                      <a:endParaRPr lang="en-ZA" sz="800" kern="1200" dirty="0">
                        <a:solidFill>
                          <a:schemeClr val="tx1"/>
                        </a:solidFill>
                        <a:latin typeface="Arial Black" pitchFamily="34" charset="0"/>
                        <a:ea typeface="Times New Roman"/>
                        <a:cs typeface="Times New Roman"/>
                      </a:endParaRPr>
                    </a:p>
                    <a:p>
                      <a:pPr>
                        <a:lnSpc>
                          <a:spcPct val="100000"/>
                        </a:lnSpc>
                        <a:spcAft>
                          <a:spcPts val="0"/>
                        </a:spcAft>
                      </a:pPr>
                      <a:r>
                        <a:rPr lang="en-GB" sz="800" kern="1200" dirty="0">
                          <a:solidFill>
                            <a:schemeClr val="tx1"/>
                          </a:solidFill>
                          <a:latin typeface="Arial Black" pitchFamily="34" charset="0"/>
                          <a:ea typeface="Times New Roman"/>
                          <a:cs typeface="Times New Roman"/>
                        </a:rPr>
                        <a:t>regulations</a:t>
                      </a:r>
                      <a:endParaRPr lang="en-ZA" sz="800" kern="1200" dirty="0">
                        <a:solidFill>
                          <a:schemeClr val="tx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800" kern="1200" dirty="0">
                          <a:solidFill>
                            <a:schemeClr val="tx1"/>
                          </a:solidFill>
                          <a:latin typeface="Arial Black" pitchFamily="34" charset="0"/>
                          <a:ea typeface="Times New Roman"/>
                          <a:cs typeface="Times New Roman"/>
                        </a:rPr>
                        <a:t>None</a:t>
                      </a:r>
                    </a:p>
                    <a:p>
                      <a:pPr>
                        <a:lnSpc>
                          <a:spcPts val="1300"/>
                        </a:lnSpc>
                        <a:spcAft>
                          <a:spcPts val="0"/>
                        </a:spcAft>
                      </a:pPr>
                      <a:endParaRPr lang="en-GB" sz="800" kern="1200" dirty="0">
                        <a:solidFill>
                          <a:schemeClr val="tx1"/>
                        </a:solidFill>
                        <a:latin typeface="Arial Black" pitchFamily="34" charset="0"/>
                        <a:ea typeface="Times New Roman"/>
                        <a:cs typeface="Times New Roman"/>
                      </a:endParaRPr>
                    </a:p>
                    <a:p>
                      <a:pPr>
                        <a:lnSpc>
                          <a:spcPts val="1300"/>
                        </a:lnSpc>
                        <a:spcAft>
                          <a:spcPts val="0"/>
                        </a:spcAft>
                      </a:pPr>
                      <a:endParaRPr lang="en-GB" sz="800" kern="1200" dirty="0">
                        <a:solidFill>
                          <a:schemeClr val="tx1"/>
                        </a:solidFill>
                        <a:latin typeface="Arial Black" pitchFamily="34" charset="0"/>
                        <a:ea typeface="Times New Roman"/>
                        <a:cs typeface="Times New Roman"/>
                      </a:endParaRPr>
                    </a:p>
                    <a:p>
                      <a:pPr>
                        <a:lnSpc>
                          <a:spcPts val="1300"/>
                        </a:lnSpc>
                        <a:spcAft>
                          <a:spcPts val="0"/>
                        </a:spcAft>
                      </a:pPr>
                      <a:endParaRPr lang="en-GB" sz="800" kern="1200" dirty="0">
                        <a:solidFill>
                          <a:schemeClr val="tx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800" kern="1200" dirty="0">
                          <a:solidFill>
                            <a:schemeClr val="tx1"/>
                          </a:solidFill>
                          <a:latin typeface="Arial Black" pitchFamily="34" charset="0"/>
                          <a:ea typeface="Times New Roman"/>
                          <a:cs typeface="Times New Roman"/>
                        </a:rPr>
                        <a:t>None</a:t>
                      </a:r>
                      <a:endParaRPr lang="en-ZA" sz="800" kern="1200" dirty="0">
                        <a:solidFill>
                          <a:schemeClr val="tx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665948">
                <a:tc rowSpan="3">
                  <a:txBody>
                    <a:bodyPr/>
                    <a:lstStyle/>
                    <a:p>
                      <a:pPr marL="0" marR="0">
                        <a:lnSpc>
                          <a:spcPct val="100000"/>
                        </a:lnSpc>
                        <a:spcBef>
                          <a:spcPts val="0"/>
                        </a:spcBef>
                        <a:spcAft>
                          <a:spcPts val="0"/>
                        </a:spcAft>
                      </a:pPr>
                      <a:r>
                        <a:rPr lang="en-GB" sz="800" kern="1200" dirty="0">
                          <a:solidFill>
                            <a:schemeClr val="dk1"/>
                          </a:solidFill>
                          <a:effectLst/>
                          <a:latin typeface="Arial Black" panose="020B0A04020102020204" pitchFamily="34" charset="0"/>
                          <a:ea typeface="+mn-ea"/>
                          <a:cs typeface="+mn-cs"/>
                        </a:rPr>
                        <a:t>Community participation promoted to ensure health system responsiveness and effective management of their health needs</a:t>
                      </a: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Patient Experience of Care survey  guidelines completed and piloted</a:t>
                      </a: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a:lnSpc>
                          <a:spcPct val="100000"/>
                        </a:lnSpc>
                      </a:pPr>
                      <a:r>
                        <a:rPr lang="en-ZA" sz="800" kern="1200" baseline="0" dirty="0">
                          <a:solidFill>
                            <a:schemeClr val="dk1"/>
                          </a:solidFill>
                          <a:latin typeface="Arial Black" pitchFamily="34" charset="0"/>
                          <a:ea typeface="+mn-ea"/>
                          <a:cs typeface="+mn-cs"/>
                        </a:rPr>
                        <a:t>Patient Experience of Care survey guidelines completed and piloted</a:t>
                      </a: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marL="0" marR="388620" algn="l" defTabSz="914400" rtl="0" eaLnBrk="1" latinLnBrk="0" hangingPunct="1">
                        <a:lnSpc>
                          <a:spcPct val="100000"/>
                        </a:lnSpc>
                        <a:spcBef>
                          <a:spcPts val="205"/>
                        </a:spcBef>
                        <a:spcAft>
                          <a:spcPts val="0"/>
                        </a:spcAft>
                      </a:pPr>
                      <a:r>
                        <a:rPr lang="en-US" sz="800" kern="1200" baseline="0" dirty="0">
                          <a:solidFill>
                            <a:schemeClr val="dk1"/>
                          </a:solidFill>
                          <a:latin typeface="Arial Black" pitchFamily="34" charset="0"/>
                          <a:ea typeface="+mn-ea"/>
                          <a:cs typeface="+mn-cs"/>
                        </a:rPr>
                        <a:t>Revised Patient Experience of </a:t>
                      </a:r>
                      <a:endParaRPr lang="en-ZA" sz="800" kern="1200" baseline="0" dirty="0">
                        <a:solidFill>
                          <a:schemeClr val="dk1"/>
                        </a:solidFill>
                        <a:latin typeface="Arial Black" pitchFamily="34" charset="0"/>
                        <a:ea typeface="+mn-ea"/>
                        <a:cs typeface="+mn-cs"/>
                      </a:endParaRPr>
                    </a:p>
                    <a:p>
                      <a:pPr marL="0" marR="78105" algn="l" defTabSz="914400" rtl="0" eaLnBrk="1" latinLnBrk="0" hangingPunct="1">
                        <a:lnSpc>
                          <a:spcPct val="100000"/>
                        </a:lnSpc>
                        <a:spcBef>
                          <a:spcPts val="205"/>
                        </a:spcBef>
                        <a:spcAft>
                          <a:spcPts val="0"/>
                        </a:spcAft>
                      </a:pPr>
                      <a:r>
                        <a:rPr lang="en-US" sz="800" kern="1200" baseline="0" dirty="0">
                          <a:solidFill>
                            <a:schemeClr val="dk1"/>
                          </a:solidFill>
                          <a:latin typeface="Arial Black" pitchFamily="34" charset="0"/>
                          <a:ea typeface="+mn-ea"/>
                          <a:cs typeface="+mn-cs"/>
                        </a:rPr>
                        <a:t>Care survey guidelines prepared with inputs of provincial DoHs</a:t>
                      </a:r>
                      <a:endParaRPr lang="en-ZA" sz="800" kern="1200" baseline="0" dirty="0">
                        <a:solidFill>
                          <a:schemeClr val="dk1"/>
                        </a:solidFill>
                        <a:latin typeface="Arial Black" pitchFamily="34" charset="0"/>
                        <a:ea typeface="+mn-ea"/>
                        <a:cs typeface="+mn-cs"/>
                      </a:endParaRPr>
                    </a:p>
                  </a:txBody>
                  <a:tcPr marL="0" marR="0" marT="0" marB="0">
                    <a:solidFill>
                      <a:schemeClr val="accent1">
                        <a:lumMod val="20000"/>
                        <a:lumOff val="80000"/>
                      </a:schemeClr>
                    </a:solidFill>
                  </a:tcPr>
                </a:tc>
                <a:tc>
                  <a:txBody>
                    <a:bodyPr/>
                    <a:lstStyle/>
                    <a:p>
                      <a:pPr marL="50165" marR="132715">
                        <a:lnSpc>
                          <a:spcPct val="100000"/>
                        </a:lnSpc>
                        <a:spcBef>
                          <a:spcPts val="20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Patient Experience of Care survey guidelines not completed and not piloted</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50165">
                        <a:lnSpc>
                          <a:spcPct val="100000"/>
                        </a:lnSpc>
                        <a:spcBef>
                          <a:spcPts val="20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Revised Patient Experience of</a:t>
                      </a:r>
                      <a:r>
                        <a:rPr lang="en-US" sz="800" b="1" dirty="0">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Care survey guidelines not yet endorsed by TechNHC</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xmlns="" val="4243989324"/>
                  </a:ext>
                </a:extLst>
              </a:tr>
              <a:tr h="930817">
                <a:tc vMerge="1">
                  <a:txBody>
                    <a:bodyPr/>
                    <a:lstStyle/>
                    <a:p>
                      <a:endParaRPr lang="en-ZA" dirty="0"/>
                    </a:p>
                  </a:txBody>
                  <a:tcPr/>
                </a:tc>
                <a:tc>
                  <a:txBody>
                    <a:bodyPr/>
                    <a:lstStyle/>
                    <a:p>
                      <a:pPr marL="0" marR="0">
                        <a:lnSpc>
                          <a:spcPct val="115000"/>
                        </a:lnSpc>
                        <a:spcBef>
                          <a:spcPts val="0"/>
                        </a:spcBef>
                        <a:spcAft>
                          <a:spcPts val="0"/>
                        </a:spcAft>
                      </a:pPr>
                      <a:r>
                        <a:rPr lang="en-US" sz="800" kern="1200" baseline="0" dirty="0">
                          <a:solidFill>
                            <a:schemeClr val="dk1"/>
                          </a:solidFill>
                          <a:latin typeface="Arial Black" pitchFamily="34" charset="0"/>
                          <a:ea typeface="+mn-ea"/>
                          <a:cs typeface="+mn-cs"/>
                        </a:rPr>
                        <a:t>Monitoring system for measuring effectiveness of clinic committees developed</a:t>
                      </a:r>
                    </a:p>
                  </a:txBody>
                  <a:tcPr marL="68580" marR="68580" marT="0" marB="0"/>
                </a:tc>
                <a:tc>
                  <a:txBody>
                    <a:bodyPr/>
                    <a:lstStyle/>
                    <a:p>
                      <a:pPr marL="0" marR="0">
                        <a:lnSpc>
                          <a:spcPct val="115000"/>
                        </a:lnSpc>
                        <a:spcBef>
                          <a:spcPts val="0"/>
                        </a:spcBef>
                        <a:spcAft>
                          <a:spcPts val="0"/>
                        </a:spcAft>
                      </a:pPr>
                      <a:r>
                        <a:rPr lang="en-US" sz="800" kern="1200" baseline="0" dirty="0">
                          <a:solidFill>
                            <a:schemeClr val="dk1"/>
                          </a:solidFill>
                          <a:latin typeface="Arial Black" pitchFamily="34" charset="0"/>
                          <a:ea typeface="+mn-ea"/>
                          <a:cs typeface="+mn-cs"/>
                        </a:rPr>
                        <a:t>Guidelines for monitoring effectiveness of clinic committees piloted</a:t>
                      </a:r>
                    </a:p>
                  </a:txBody>
                  <a:tcPr marL="68580" marR="68580" marT="0" marB="0"/>
                </a:tc>
                <a:tc>
                  <a:txBody>
                    <a:bodyPr/>
                    <a:lstStyle/>
                    <a:p>
                      <a:pPr>
                        <a:lnSpc>
                          <a:spcPct val="100000"/>
                        </a:lnSpc>
                        <a:spcAft>
                          <a:spcPts val="0"/>
                        </a:spcAft>
                      </a:pPr>
                      <a:r>
                        <a:rPr lang="en-GB" sz="800" kern="1200" baseline="0" dirty="0">
                          <a:solidFill>
                            <a:schemeClr val="dk1"/>
                          </a:solidFill>
                          <a:latin typeface="Arial Black" pitchFamily="34" charset="0"/>
                          <a:ea typeface="+mn-ea"/>
                          <a:cs typeface="+mn-cs"/>
                        </a:rPr>
                        <a:t>Guidelines for monitoring effectiveness of clinic committees piloted </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800" kern="1200" baseline="0" dirty="0">
                          <a:solidFill>
                            <a:schemeClr val="dk1"/>
                          </a:solidFill>
                          <a:latin typeface="Arial Black" pitchFamily="34" charset="0"/>
                          <a:ea typeface="+mn-ea"/>
                          <a:cs typeface="+mn-cs"/>
                        </a:rPr>
                        <a:t>None</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just">
                        <a:lnSpc>
                          <a:spcPts val="1300"/>
                        </a:lnSpc>
                        <a:spcAft>
                          <a:spcPts val="0"/>
                        </a:spcAft>
                      </a:pPr>
                      <a:r>
                        <a:rPr lang="en-GB" sz="800" kern="1200" baseline="0" dirty="0">
                          <a:solidFill>
                            <a:schemeClr val="dk1"/>
                          </a:solidFill>
                          <a:latin typeface="Arial Black" pitchFamily="34" charset="0"/>
                          <a:ea typeface="+mn-ea"/>
                          <a:cs typeface="+mn-cs"/>
                        </a:rPr>
                        <a:t>None</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808573325"/>
                  </a:ext>
                </a:extLst>
              </a:tr>
              <a:tr h="930817">
                <a:tc vMerge="1">
                  <a:txBody>
                    <a:bodyPr/>
                    <a:lstStyle/>
                    <a:p>
                      <a:pPr marL="0" marR="0">
                        <a:lnSpc>
                          <a:spcPct val="115000"/>
                        </a:lnSpc>
                        <a:spcBef>
                          <a:spcPts val="0"/>
                        </a:spcBef>
                        <a:spcAft>
                          <a:spcPts val="0"/>
                        </a:spcAft>
                      </a:pPr>
                      <a:endParaRPr lang="en-US" sz="800" kern="1200" baseline="0" dirty="0">
                        <a:solidFill>
                          <a:schemeClr val="dk1"/>
                        </a:solidFill>
                        <a:latin typeface="Arial Black" pitchFamily="34" charset="0"/>
                        <a:ea typeface="+mn-ea"/>
                        <a:cs typeface="+mn-cs"/>
                      </a:endParaRPr>
                    </a:p>
                  </a:txBody>
                  <a:tcPr/>
                </a:tc>
                <a:tc>
                  <a:txBody>
                    <a:bodyPr/>
                    <a:lstStyle/>
                    <a:p>
                      <a:pPr marL="0" marR="0">
                        <a:lnSpc>
                          <a:spcPct val="115000"/>
                        </a:lnSpc>
                        <a:spcBef>
                          <a:spcPts val="0"/>
                        </a:spcBef>
                        <a:spcAft>
                          <a:spcPts val="0"/>
                        </a:spcAft>
                      </a:pPr>
                      <a:r>
                        <a:rPr lang="en-US" sz="800" kern="1200" baseline="0" dirty="0">
                          <a:solidFill>
                            <a:schemeClr val="dk1"/>
                          </a:solidFill>
                          <a:latin typeface="Arial Black" pitchFamily="34" charset="0"/>
                          <a:ea typeface="+mn-ea"/>
                          <a:cs typeface="+mn-cs"/>
                        </a:rPr>
                        <a:t>Training material for public hospital boards developed</a:t>
                      </a:r>
                    </a:p>
                  </a:txBody>
                  <a:tcPr marL="68580" marR="68580" marT="0" marB="0"/>
                </a:tc>
                <a:tc>
                  <a:txBody>
                    <a:bodyPr/>
                    <a:lstStyle/>
                    <a:p>
                      <a:pPr marL="0" marR="0">
                        <a:lnSpc>
                          <a:spcPct val="115000"/>
                        </a:lnSpc>
                        <a:spcBef>
                          <a:spcPts val="0"/>
                        </a:spcBef>
                        <a:spcAft>
                          <a:spcPts val="0"/>
                        </a:spcAft>
                      </a:pPr>
                      <a:r>
                        <a:rPr lang="en-US" sz="800" kern="1200" baseline="0" dirty="0">
                          <a:solidFill>
                            <a:schemeClr val="dk1"/>
                          </a:solidFill>
                          <a:latin typeface="Arial Black" pitchFamily="34" charset="0"/>
                          <a:ea typeface="+mn-ea"/>
                          <a:cs typeface="+mn-cs"/>
                        </a:rPr>
                        <a:t>Training material for public hospital boards developed</a:t>
                      </a:r>
                    </a:p>
                  </a:txBody>
                  <a:tcPr marL="68580" marR="68580" marT="0" marB="0"/>
                </a:tc>
                <a:tc>
                  <a:txBody>
                    <a:bodyPr/>
                    <a:lstStyle/>
                    <a:p>
                      <a:pPr>
                        <a:lnSpc>
                          <a:spcPct val="100000"/>
                        </a:lnSpc>
                        <a:spcAft>
                          <a:spcPts val="0"/>
                        </a:spcAft>
                      </a:pPr>
                      <a:r>
                        <a:rPr lang="en-GB" sz="800" kern="1200" baseline="0" dirty="0">
                          <a:solidFill>
                            <a:schemeClr val="dk1"/>
                          </a:solidFill>
                          <a:latin typeface="Arial Black" pitchFamily="34" charset="0"/>
                          <a:ea typeface="+mn-ea"/>
                          <a:cs typeface="+mn-cs"/>
                        </a:rPr>
                        <a:t>Training material for public hospital boards developed and piloted</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800" kern="1200" baseline="0" dirty="0">
                          <a:solidFill>
                            <a:schemeClr val="dk1"/>
                          </a:solidFill>
                          <a:latin typeface="Arial Black" pitchFamily="34" charset="0"/>
                          <a:ea typeface="+mn-ea"/>
                          <a:cs typeface="+mn-cs"/>
                        </a:rPr>
                        <a:t>None</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gn="just">
                        <a:lnSpc>
                          <a:spcPts val="1300"/>
                        </a:lnSpc>
                        <a:spcAft>
                          <a:spcPts val="0"/>
                        </a:spcAft>
                      </a:pPr>
                      <a:r>
                        <a:rPr lang="en-GB" sz="800" kern="1200" baseline="0" dirty="0">
                          <a:solidFill>
                            <a:schemeClr val="dk1"/>
                          </a:solidFill>
                          <a:latin typeface="Arial Black" pitchFamily="34" charset="0"/>
                          <a:ea typeface="+mn-ea"/>
                          <a:cs typeface="+mn-cs"/>
                        </a:rPr>
                        <a:t>None</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63510068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08" y="1560488"/>
            <a:ext cx="8928992"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n-ea"/>
                <a:cs typeface="Arial" charset="0"/>
              </a:rPr>
              <a:t>Vision</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Calibri"/>
                <a:ea typeface="+mn-ea"/>
                <a:cs typeface="Arial" charset="0"/>
              </a:rPr>
              <a:t>A long and healthy life for all South Africans.</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Calibri"/>
                <a:ea typeface="+mn-ea"/>
                <a:cs typeface="Arial" charset="0"/>
              </a:rPr>
              <a:t/>
            </a:r>
            <a:br>
              <a:rPr kumimoji="0" lang="en-ZA" sz="2400" b="0" i="0" u="none" strike="noStrike" kern="1200" cap="none" spc="0" normalizeH="0" baseline="0" noProof="0" dirty="0">
                <a:ln>
                  <a:noFill/>
                </a:ln>
                <a:solidFill>
                  <a:prstClr val="black"/>
                </a:solidFill>
                <a:effectLst/>
                <a:uLnTx/>
                <a:uFillTx/>
                <a:latin typeface="Calibri"/>
                <a:ea typeface="+mn-ea"/>
                <a:cs typeface="Arial" charset="0"/>
              </a:rPr>
            </a:br>
            <a:r>
              <a:rPr kumimoji="0" lang="en-ZA" sz="2400" b="1" i="0" u="none" strike="noStrike" kern="1200" cap="none" spc="0" normalizeH="0" baseline="0" noProof="0" dirty="0">
                <a:ln>
                  <a:noFill/>
                </a:ln>
                <a:solidFill>
                  <a:prstClr val="black"/>
                </a:solidFill>
                <a:effectLst/>
                <a:uLnTx/>
                <a:uFillTx/>
                <a:latin typeface="Calibri"/>
                <a:ea typeface="+mn-ea"/>
                <a:cs typeface="Arial" charset="0"/>
              </a:rPr>
              <a:t>Mission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Calibri"/>
                <a:ea typeface="+mn-ea"/>
                <a:cs typeface="Arial" charset="0"/>
              </a:rPr>
              <a:t>To improve the health status </a:t>
            </a:r>
            <a:r>
              <a:rPr lang="en-ZA" sz="2400" dirty="0">
                <a:solidFill>
                  <a:prstClr val="black"/>
                </a:solidFill>
                <a:latin typeface="Calibri"/>
                <a:cs typeface="Arial" charset="0"/>
              </a:rPr>
              <a:t>of South Africans </a:t>
            </a:r>
            <a:r>
              <a:rPr kumimoji="0" lang="en-ZA" sz="2400" b="0" i="0" u="none" strike="noStrike" kern="1200" cap="none" spc="0" normalizeH="0" baseline="0" noProof="0" dirty="0">
                <a:ln>
                  <a:noFill/>
                </a:ln>
                <a:solidFill>
                  <a:prstClr val="black"/>
                </a:solidFill>
                <a:effectLst/>
                <a:uLnTx/>
                <a:uFillTx/>
                <a:latin typeface="Calibri"/>
                <a:ea typeface="+mn-ea"/>
                <a:cs typeface="Arial" charset="0"/>
              </a:rPr>
              <a:t>through the prevention of illnesses and the promotion of healthy lifestyles and to consistently improve the health care delivery system by focusing on access, equity, efficiency, quality and sustainability.</a:t>
            </a: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3</a:t>
            </a:fld>
            <a:r>
              <a:rPr lang="en-ZA" dirty="0"/>
              <a:t> </a:t>
            </a:r>
          </a:p>
        </p:txBody>
      </p:sp>
      <p:sp>
        <p:nvSpPr>
          <p:cNvPr id="9" name="Rectangle 2"/>
          <p:cNvSpPr txBox="1">
            <a:spLocks noChangeArrowheads="1"/>
          </p:cNvSpPr>
          <p:nvPr/>
        </p:nvSpPr>
        <p:spPr>
          <a:xfrm>
            <a:off x="642910" y="-71462"/>
            <a:ext cx="6593386" cy="99060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rPr>
              <a:t>Vision and Mission</a:t>
            </a: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20017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Programme 4: Primary Health Care</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4236199182"/>
              </p:ext>
            </p:extLst>
          </p:nvPr>
        </p:nvGraphicFramePr>
        <p:xfrm>
          <a:off x="0" y="1040688"/>
          <a:ext cx="9144000" cy="5026779"/>
        </p:xfrm>
        <a:graphic>
          <a:graphicData uri="http://schemas.openxmlformats.org/drawingml/2006/table">
            <a:tbl>
              <a:tblPr firstRow="1" bandRow="1">
                <a:tableStyleId>{5C22544A-7EE6-4342-B048-85BDC9FD1C3A}</a:tableStyleId>
              </a:tblPr>
              <a:tblGrid>
                <a:gridCol w="1223641">
                  <a:extLst>
                    <a:ext uri="{9D8B030D-6E8A-4147-A177-3AD203B41FA5}">
                      <a16:colId xmlns:a16="http://schemas.microsoft.com/office/drawing/2014/main" xmlns="" val="20000"/>
                    </a:ext>
                  </a:extLst>
                </a:gridCol>
                <a:gridCol w="1044103">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0004"/>
                    </a:ext>
                  </a:extLst>
                </a:gridCol>
                <a:gridCol w="3419872">
                  <a:extLst>
                    <a:ext uri="{9D8B030D-6E8A-4147-A177-3AD203B41FA5}">
                      <a16:colId xmlns:a16="http://schemas.microsoft.com/office/drawing/2014/main" xmlns="" val="20005"/>
                    </a:ext>
                  </a:extLst>
                </a:gridCol>
              </a:tblGrid>
              <a:tr h="641262">
                <a:tc>
                  <a:txBody>
                    <a:bodyPr/>
                    <a:lstStyle/>
                    <a:p>
                      <a:pPr>
                        <a:lnSpc>
                          <a:spcPct val="100000"/>
                        </a:lnSpc>
                      </a:pPr>
                      <a:r>
                        <a:rPr lang="en-US" sz="700" dirty="0">
                          <a:latin typeface="Arial Black" pitchFamily="34" charset="0"/>
                        </a:rPr>
                        <a:t>Outcome</a:t>
                      </a:r>
                    </a:p>
                  </a:txBody>
                  <a:tcPr marL="91441" marR="91441" marT="45725" marB="45725"/>
                </a:tc>
                <a:tc>
                  <a:txBody>
                    <a:bodyPr/>
                    <a:lstStyle/>
                    <a:p>
                      <a:pPr algn="l">
                        <a:lnSpc>
                          <a:spcPct val="100000"/>
                        </a:lnSpc>
                      </a:pPr>
                      <a:r>
                        <a:rPr lang="en-US" sz="700" dirty="0">
                          <a:latin typeface="Arial Black" pitchFamily="34" charset="0"/>
                        </a:rPr>
                        <a:t>Output Indicator</a:t>
                      </a:r>
                    </a:p>
                  </a:txBody>
                  <a:tcPr marL="91441" marR="91441" marT="45725" marB="45725"/>
                </a:tc>
                <a:tc>
                  <a:txBody>
                    <a:bodyPr/>
                    <a:lstStyle/>
                    <a:p>
                      <a:pPr>
                        <a:lnSpc>
                          <a:spcPct val="100000"/>
                        </a:lnSpc>
                      </a:pPr>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pPr>
                        <a:lnSpc>
                          <a:spcPct val="100000"/>
                        </a:lnSpc>
                      </a:pPr>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pPr>
                        <a:lnSpc>
                          <a:spcPct val="100000"/>
                        </a:lnSpc>
                      </a:pPr>
                      <a:r>
                        <a:rPr lang="en-US" sz="7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557616">
                <a:tc rowSpan="4">
                  <a:txBody>
                    <a:bodyPr/>
                    <a:lstStyle/>
                    <a:p>
                      <a:pPr marL="0" marR="0">
                        <a:lnSpc>
                          <a:spcPct val="100000"/>
                        </a:lnSpc>
                        <a:spcBef>
                          <a:spcPts val="0"/>
                        </a:spcBef>
                        <a:spcAft>
                          <a:spcPts val="0"/>
                        </a:spcAft>
                      </a:pPr>
                      <a:r>
                        <a:rPr lang="en-GB" sz="800" kern="1200" dirty="0">
                          <a:solidFill>
                            <a:schemeClr val="dk1"/>
                          </a:solidFill>
                          <a:effectLst/>
                          <a:latin typeface="Arial Black" panose="020B0A04020102020204" pitchFamily="34" charset="0"/>
                          <a:ea typeface="+mn-ea"/>
                          <a:cs typeface="+mn-cs"/>
                        </a:rPr>
                        <a:t>Community participation promoted to ensure health system responsiveness and effective management of their health needs</a:t>
                      </a: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Number of PHC Facilities with Community Outreach Services</a:t>
                      </a:r>
                    </a:p>
                  </a:txBody>
                  <a:tcPr marL="68580" marR="68580" marT="0" marB="0"/>
                </a:tc>
                <a:tc>
                  <a:txBody>
                    <a:bodyPr/>
                    <a:lstStyle/>
                    <a:p>
                      <a:pPr marL="0" marR="0">
                        <a:lnSpc>
                          <a:spcPct val="100000"/>
                        </a:lnSpc>
                        <a:spcBef>
                          <a:spcPts val="0"/>
                        </a:spcBef>
                        <a:spcAft>
                          <a:spcPts val="0"/>
                        </a:spcAft>
                      </a:pPr>
                      <a:r>
                        <a:rPr lang="en-US" sz="800" kern="1200" dirty="0">
                          <a:solidFill>
                            <a:schemeClr val="tx1"/>
                          </a:solidFill>
                          <a:latin typeface="Arial Black" pitchFamily="34" charset="0"/>
                          <a:ea typeface="Times New Roman"/>
                          <a:cs typeface="Times New Roman"/>
                        </a:rPr>
                        <a:t>1 250</a:t>
                      </a:r>
                    </a:p>
                    <a:p>
                      <a:pPr marL="0" marR="0">
                        <a:lnSpc>
                          <a:spcPct val="100000"/>
                        </a:lnSpc>
                        <a:spcBef>
                          <a:spcPts val="0"/>
                        </a:spcBef>
                        <a:spcAft>
                          <a:spcPts val="0"/>
                        </a:spcAft>
                      </a:pPr>
                      <a:endParaRPr lang="en-US" sz="800" kern="1200" dirty="0">
                        <a:solidFill>
                          <a:schemeClr val="tx1"/>
                        </a:solidFill>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2 185</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+935</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Most of the Community Health workers were redeployed to support screening and contact tracing for COVID-19 response</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4109432787"/>
                  </a:ext>
                </a:extLst>
              </a:tr>
              <a:tr h="574460">
                <a:tc vMerge="1">
                  <a:txBody>
                    <a:bodyPr/>
                    <a:lstStyle/>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Number of clients traced by CHWs</a:t>
                      </a:r>
                    </a:p>
                  </a:txBody>
                  <a:tcPr marL="68580" marR="68580" marT="0" marB="0"/>
                </a:tc>
                <a:tc>
                  <a:txBody>
                    <a:bodyPr/>
                    <a:lstStyle/>
                    <a:p>
                      <a:pPr marL="0" marR="0">
                        <a:lnSpc>
                          <a:spcPct val="100000"/>
                        </a:lnSpc>
                        <a:spcBef>
                          <a:spcPts val="0"/>
                        </a:spcBef>
                        <a:spcAft>
                          <a:spcPts val="0"/>
                        </a:spcAft>
                      </a:pPr>
                      <a:r>
                        <a:rPr lang="en-US" sz="800" kern="1200" dirty="0">
                          <a:solidFill>
                            <a:schemeClr val="tx1"/>
                          </a:solidFill>
                          <a:latin typeface="Arial Black" pitchFamily="34" charset="0"/>
                          <a:ea typeface="Times New Roman"/>
                          <a:cs typeface="Times New Roman"/>
                        </a:rPr>
                        <a:t>250 000</a:t>
                      </a:r>
                    </a:p>
                  </a:txBody>
                  <a:tcPr marL="68580" marR="68580" marT="0" marB="0"/>
                </a:tc>
                <a:tc>
                  <a:txBody>
                    <a:bodyPr/>
                    <a:lstStyle/>
                    <a:p>
                      <a:pPr marL="50165">
                        <a:spcBef>
                          <a:spcPts val="19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308 097</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50165">
                        <a:spcBef>
                          <a:spcPts val="19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+58 097</a:t>
                      </a:r>
                      <a:endParaRPr lang="en-ZA" sz="800" dirty="0">
                        <a:effectLst/>
                        <a:latin typeface="Arial Black" panose="020B0A04020102020204" pitchFamily="34" charset="0"/>
                        <a:ea typeface="Arial" panose="020B0604020202020204" pitchFamily="34"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50165" marR="42545" algn="just">
                        <a:lnSpc>
                          <a:spcPct val="103000"/>
                        </a:lnSpc>
                        <a:spcBef>
                          <a:spcPts val="195"/>
                        </a:spcBef>
                        <a:spcAft>
                          <a:spcPts val="0"/>
                        </a:spcAft>
                      </a:pP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The overachievement noted is a result of</a:t>
                      </a:r>
                      <a:r>
                        <a:rPr lang="en-US" sz="800" spc="-3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the</a:t>
                      </a:r>
                      <a:r>
                        <a:rPr lang="en-US" sz="800" spc="-3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catch</a:t>
                      </a:r>
                      <a:r>
                        <a:rPr lang="en-US" sz="800" spc="-3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up</a:t>
                      </a:r>
                      <a:r>
                        <a:rPr lang="en-US" sz="800" spc="-3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plans</a:t>
                      </a:r>
                      <a:r>
                        <a:rPr lang="en-US" sz="800" spc="-3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to</a:t>
                      </a:r>
                      <a:r>
                        <a:rPr lang="en-US" sz="800" spc="-3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find</a:t>
                      </a:r>
                      <a:r>
                        <a:rPr lang="en-US" sz="800" spc="-3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the</a:t>
                      </a:r>
                      <a:r>
                        <a:rPr lang="en-US" sz="800" spc="-3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missing HIV and TB clients. The integration of COVID-19 also assisted to successful tracing of CHWs and some clients could be reach through COVID-!9 screening</a:t>
                      </a:r>
                      <a:r>
                        <a:rPr lang="en-US" sz="800" spc="-5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and</a:t>
                      </a:r>
                      <a:r>
                        <a:rPr lang="en-US" sz="800" spc="-5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contact</a:t>
                      </a:r>
                      <a:r>
                        <a:rPr lang="en-US" sz="800" spc="-5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tracing</a:t>
                      </a:r>
                      <a:r>
                        <a:rPr lang="en-US" sz="800" spc="-55"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 </a:t>
                      </a:r>
                      <a:r>
                        <a:rPr lang="en-US" sz="800" dirty="0">
                          <a:solidFill>
                            <a:srgbClr val="231F20"/>
                          </a:solidFill>
                          <a:effectLst/>
                          <a:latin typeface="Arial Black" panose="020B0A04020102020204" pitchFamily="34" charset="0"/>
                          <a:ea typeface="Arial" panose="020B0604020202020204" pitchFamily="34" charset="0"/>
                          <a:cs typeface="Times New Roman" panose="02020603050405020304" pitchFamily="18" charset="0"/>
                        </a:rPr>
                        <a:t>response</a:t>
                      </a:r>
                    </a:p>
                  </a:txBody>
                  <a:tcPr marL="0" marR="0" marT="0" marB="0">
                    <a:solidFill>
                      <a:schemeClr val="accent1">
                        <a:lumMod val="20000"/>
                        <a:lumOff val="80000"/>
                      </a:schemeClr>
                    </a:solidFill>
                  </a:tcPr>
                </a:tc>
                <a:extLst>
                  <a:ext uri="{0D108BD9-81ED-4DB2-BD59-A6C34878D82A}">
                    <a16:rowId xmlns:a16="http://schemas.microsoft.com/office/drawing/2014/main" xmlns="" val="309603018"/>
                  </a:ext>
                </a:extLst>
              </a:tr>
              <a:tr h="1003708">
                <a:tc vMerge="1">
                  <a:txBody>
                    <a:bodyPr/>
                    <a:lstStyle/>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Number of additional CHWs recruited</a:t>
                      </a: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1 500</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0</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-1500</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This activity could not be implemented. The funding offer came late in the financial year and the department communicated the concerns with the Presidency following the engagement with provinces on the stimulus fund allocation. Provinces were concerned with the short employment period as the funding could not be extended beyond March 2021. A decision was taken to terminate the funding</a:t>
                      </a:r>
                    </a:p>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 </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4041604082"/>
                  </a:ext>
                </a:extLst>
              </a:tr>
              <a:tr h="869176">
                <a:tc vMerge="1">
                  <a:txBody>
                    <a:bodyPr/>
                    <a:lstStyle/>
                    <a:p>
                      <a:pPr marL="0" marR="0">
                        <a:lnSpc>
                          <a:spcPct val="115000"/>
                        </a:lnSpc>
                        <a:spcBef>
                          <a:spcPts val="0"/>
                        </a:spcBef>
                        <a:spcAft>
                          <a:spcPts val="0"/>
                        </a:spcAft>
                      </a:pP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Number of additional Outreach Team Leaders recruited</a:t>
                      </a:r>
                    </a:p>
                  </a:txBody>
                  <a:tcPr marL="68580" marR="68580" marT="0" marB="0"/>
                </a:tc>
                <a:tc>
                  <a:txBody>
                    <a:bodyPr/>
                    <a:lstStyle/>
                    <a:p>
                      <a:pPr marL="0" marR="0">
                        <a:lnSpc>
                          <a:spcPct val="100000"/>
                        </a:lnSpc>
                        <a:spcBef>
                          <a:spcPts val="0"/>
                        </a:spcBef>
                        <a:spcAft>
                          <a:spcPts val="0"/>
                        </a:spcAft>
                      </a:pPr>
                      <a:r>
                        <a:rPr lang="en-ZA" sz="800" b="0" i="0" u="none" strike="noStrike" kern="1200" dirty="0">
                          <a:solidFill>
                            <a:srgbClr val="000000"/>
                          </a:solidFill>
                          <a:latin typeface="Arial Black" pitchFamily="34" charset="0"/>
                          <a:ea typeface="+mn-ea"/>
                          <a:cs typeface="+mn-cs"/>
                        </a:rPr>
                        <a:t>Annual: </a:t>
                      </a:r>
                      <a:r>
                        <a:rPr lang="en-US" sz="800" kern="1200" dirty="0">
                          <a:solidFill>
                            <a:schemeClr val="dk1"/>
                          </a:solidFill>
                          <a:latin typeface="Arial Black" pitchFamily="34" charset="0"/>
                          <a:ea typeface="Times New Roman"/>
                          <a:cs typeface="Times New Roman"/>
                        </a:rPr>
                        <a:t>500</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0</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-500</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This activity could not be implemented. The Department shared its concerns with the Presidency following the engagement with provinces on the stimulus fund allocation. Provinces were concerned with the short employment period as the funding could not be extended beyond March 2021. A decision was taken to terminate the funding</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432578360"/>
                  </a:ext>
                </a:extLst>
              </a:tr>
              <a:tr h="86917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800" kern="1200" dirty="0">
                          <a:solidFill>
                            <a:schemeClr val="dk1"/>
                          </a:solidFill>
                          <a:effectLst/>
                          <a:latin typeface="Arial Black" panose="020B0A04020102020204" pitchFamily="34" charset="0"/>
                          <a:ea typeface="+mn-ea"/>
                          <a:cs typeface="+mn-cs"/>
                        </a:rPr>
                        <a:t>Quality and Safety of Care improved</a:t>
                      </a: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Number of provinces assessed for compliance with Emergency Medical Services Regulations</a:t>
                      </a:r>
                    </a:p>
                  </a:txBody>
                  <a:tcPr marL="68580" marR="68580" marT="0" marB="0"/>
                </a:tc>
                <a:tc>
                  <a:txBody>
                    <a:bodyPr/>
                    <a:lstStyle/>
                    <a:p>
                      <a:r>
                        <a:rPr lang="en-ZA" sz="800" kern="1200" dirty="0">
                          <a:solidFill>
                            <a:schemeClr val="tx1"/>
                          </a:solidFill>
                          <a:latin typeface="Arial Black" pitchFamily="34" charset="0"/>
                          <a:ea typeface="Times New Roman"/>
                          <a:cs typeface="Times New Roman"/>
                        </a:rPr>
                        <a:t>9 Provinces assessed for compliance with Emergency Medical Services Regulations</a:t>
                      </a:r>
                      <a:endParaRPr lang="en-US" sz="800" kern="1200" dirty="0">
                        <a:solidFill>
                          <a:schemeClr val="tx1"/>
                        </a:solidFill>
                        <a:latin typeface="Arial Black" pitchFamily="34" charset="0"/>
                        <a:ea typeface="Times New Roman"/>
                        <a:cs typeface="Times New Roman"/>
                      </a:endParaRPr>
                    </a:p>
                  </a:txBody>
                  <a:tcPr marL="68580" marR="68580" marT="0" marB="0"/>
                </a:tc>
                <a:tc>
                  <a:txBody>
                    <a:bodyPr/>
                    <a:lstStyle/>
                    <a:p>
                      <a:pPr>
                        <a:lnSpc>
                          <a:spcPct val="100000"/>
                        </a:lnSpc>
                        <a:spcAft>
                          <a:spcPts val="0"/>
                        </a:spcAft>
                      </a:pPr>
                      <a:r>
                        <a:rPr lang="en-ZA" sz="800" kern="1200" dirty="0">
                          <a:solidFill>
                            <a:schemeClr val="tx1"/>
                          </a:solidFill>
                          <a:latin typeface="Arial Black" pitchFamily="34" charset="0"/>
                          <a:ea typeface="Times New Roman"/>
                          <a:cs typeface="Times New Roman"/>
                        </a:rPr>
                        <a:t>9 Provinces assessed for compliance with Emergency Medical</a:t>
                      </a:r>
                    </a:p>
                    <a:p>
                      <a:pPr>
                        <a:lnSpc>
                          <a:spcPct val="100000"/>
                        </a:lnSpc>
                        <a:spcAft>
                          <a:spcPts val="0"/>
                        </a:spcAft>
                      </a:pPr>
                      <a:r>
                        <a:rPr lang="en-ZA" sz="800" kern="1200" dirty="0">
                          <a:solidFill>
                            <a:schemeClr val="tx1"/>
                          </a:solidFill>
                          <a:latin typeface="Arial Black" pitchFamily="34" charset="0"/>
                          <a:ea typeface="Times New Roman"/>
                          <a:cs typeface="Times New Roman"/>
                        </a:rPr>
                        <a:t>Services Regulations</a:t>
                      </a:r>
                    </a:p>
                  </a:txBody>
                  <a:tcPr marL="68580" marR="68580" marT="0" marB="0">
                    <a:solidFill>
                      <a:schemeClr val="accent1">
                        <a:lumMod val="20000"/>
                        <a:lumOff val="80000"/>
                      </a:schemeClr>
                    </a:solidFill>
                  </a:tcPr>
                </a:tc>
                <a:tc>
                  <a:txBody>
                    <a:bodyPr/>
                    <a:lstStyle/>
                    <a:p>
                      <a:pPr>
                        <a:lnSpc>
                          <a:spcPts val="1300"/>
                        </a:lnSpc>
                        <a:spcAft>
                          <a:spcPts val="0"/>
                        </a:spcAft>
                      </a:pPr>
                      <a:r>
                        <a:rPr lang="en-GB" sz="800" kern="1200" dirty="0">
                          <a:solidFill>
                            <a:schemeClr val="tx1"/>
                          </a:solidFill>
                          <a:latin typeface="Arial Black" pitchFamily="34" charset="0"/>
                          <a:ea typeface="Times New Roman"/>
                          <a:cs typeface="Times New Roman"/>
                        </a:rPr>
                        <a:t>None</a:t>
                      </a:r>
                      <a:endParaRPr lang="en-ZA" sz="800" kern="1200" dirty="0">
                        <a:solidFill>
                          <a:schemeClr val="tx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gn="just">
                        <a:lnSpc>
                          <a:spcPts val="1300"/>
                        </a:lnSpc>
                        <a:spcAft>
                          <a:spcPts val="0"/>
                        </a:spcAft>
                      </a:pPr>
                      <a:r>
                        <a:rPr lang="en-GB" sz="800" kern="1200" dirty="0">
                          <a:solidFill>
                            <a:schemeClr val="tx1"/>
                          </a:solidFill>
                          <a:latin typeface="Arial Black" pitchFamily="34" charset="0"/>
                          <a:ea typeface="Times New Roman"/>
                          <a:cs typeface="Times New Roman"/>
                        </a:rPr>
                        <a:t>None</a:t>
                      </a:r>
                      <a:endParaRPr lang="en-ZA" sz="800" kern="1200" dirty="0">
                        <a:solidFill>
                          <a:schemeClr val="tx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889644623"/>
                  </a:ext>
                </a:extLst>
              </a:tr>
            </a:tbl>
          </a:graphicData>
        </a:graphic>
      </p:graphicFrame>
    </p:spTree>
    <p:extLst>
      <p:ext uri="{BB962C8B-B14F-4D97-AF65-F5344CB8AC3E}">
        <p14:creationId xmlns:p14="http://schemas.microsoft.com/office/powerpoint/2010/main" xmlns="" val="85664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 y="188640"/>
            <a:ext cx="7204626" cy="830997"/>
          </a:xfrm>
          <a:prstGeom prst="rect">
            <a:avLst/>
          </a:prstGeom>
        </p:spPr>
        <p:txBody>
          <a:bodyPr wrap="squar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anose="020B0A04020102020204" pitchFamily="34" charset="0"/>
                <a:cs typeface="Arial" pitchFamily="34" charset="0"/>
              </a:rPr>
              <a:t>Programme 4:</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anose="020B0A04020102020204" pitchFamily="34" charset="0"/>
                <a:cs typeface="Arial" pitchFamily="34" charset="0"/>
              </a:rPr>
              <a:t>Performance Improvement Strategies</a:t>
            </a:r>
          </a:p>
        </p:txBody>
      </p:sp>
      <p:sp>
        <p:nvSpPr>
          <p:cNvPr id="3" name="Rectangle 2"/>
          <p:cNvSpPr/>
          <p:nvPr/>
        </p:nvSpPr>
        <p:spPr>
          <a:xfrm>
            <a:off x="65123" y="1412776"/>
            <a:ext cx="8784976" cy="3920047"/>
          </a:xfrm>
          <a:prstGeom prst="rect">
            <a:avLst/>
          </a:prstGeom>
        </p:spPr>
        <p:txBody>
          <a:bodyPr wrap="square">
            <a:spAutoFit/>
          </a:bodyPr>
          <a:lstStyle/>
          <a:p>
            <a:pPr>
              <a:lnSpc>
                <a:spcPts val="1300"/>
              </a:lnSpc>
              <a:spcAft>
                <a:spcPts val="0"/>
              </a:spcAft>
            </a:pPr>
            <a:r>
              <a:rPr lang="en-GB" sz="1400" dirty="0">
                <a:solidFill>
                  <a:srgbClr val="000000"/>
                </a:solidFill>
                <a:latin typeface="Arial" panose="020B0604020202020204" pitchFamily="34" charset="0"/>
                <a:ea typeface="Times New Roman" panose="02020603050405020304" pitchFamily="18" charset="0"/>
              </a:rPr>
              <a:t>- The rollout the </a:t>
            </a:r>
            <a:r>
              <a:rPr lang="en-GB" sz="1400" dirty="0">
                <a:latin typeface="Arial" panose="020B0604020202020204" pitchFamily="34" charset="0"/>
                <a:ea typeface="Times New Roman" panose="02020603050405020304" pitchFamily="18" charset="0"/>
              </a:rPr>
              <a:t>NQIP will be implemented in partnership with various partners including the OHSC. </a:t>
            </a:r>
          </a:p>
          <a:p>
            <a:pPr>
              <a:lnSpc>
                <a:spcPts val="1300"/>
              </a:lnSpc>
              <a:spcAft>
                <a:spcPts val="0"/>
              </a:spcAft>
            </a:pPr>
            <a:endParaRPr lang="en-ZA" sz="1400" dirty="0">
              <a:latin typeface="Times New Roman" panose="02020603050405020304" pitchFamily="18" charset="0"/>
              <a:ea typeface="Times New Roman" panose="02020603050405020304" pitchFamily="18" charset="0"/>
            </a:endParaRPr>
          </a:p>
          <a:p>
            <a:pPr algn="just">
              <a:lnSpc>
                <a:spcPts val="1300"/>
              </a:lnSpc>
              <a:spcAft>
                <a:spcPts val="0"/>
              </a:spcAft>
            </a:pPr>
            <a:r>
              <a:rPr lang="en-GB" sz="1400" dirty="0">
                <a:latin typeface="Arial" panose="020B0604020202020204" pitchFamily="34" charset="0"/>
                <a:ea typeface="Times New Roman" panose="02020603050405020304" pitchFamily="18" charset="0"/>
              </a:rPr>
              <a:t> </a:t>
            </a:r>
            <a:endParaRPr lang="en-ZA" sz="1400" dirty="0">
              <a:latin typeface="Times New Roman" panose="02020603050405020304" pitchFamily="18" charset="0"/>
              <a:ea typeface="Times New Roman" panose="02020603050405020304" pitchFamily="18" charset="0"/>
            </a:endParaRPr>
          </a:p>
          <a:p>
            <a:pPr marL="285750" indent="-285750" algn="just">
              <a:lnSpc>
                <a:spcPts val="1300"/>
              </a:lnSpc>
              <a:spcAft>
                <a:spcPts val="0"/>
              </a:spcAft>
              <a:buFontTx/>
              <a:buChar char="-"/>
            </a:pPr>
            <a:r>
              <a:rPr lang="en-GB" sz="1400" dirty="0">
                <a:latin typeface="Arial" panose="020B0604020202020204" pitchFamily="34" charset="0"/>
                <a:ea typeface="Times New Roman" panose="02020603050405020304" pitchFamily="18" charset="0"/>
              </a:rPr>
              <a:t>The following strategies will be used to overcome under-performance in the sub-programme District Health Services: -</a:t>
            </a:r>
          </a:p>
          <a:p>
            <a:pPr algn="just">
              <a:lnSpc>
                <a:spcPts val="1300"/>
              </a:lnSpc>
              <a:spcAft>
                <a:spcPts val="0"/>
              </a:spcAft>
            </a:pPr>
            <a:endParaRPr lang="en-ZA" sz="1400" dirty="0">
              <a:latin typeface="Times New Roman" panose="02020603050405020304" pitchFamily="18" charset="0"/>
              <a:ea typeface="Times New Roman" panose="02020603050405020304" pitchFamily="18" charset="0"/>
            </a:endParaRPr>
          </a:p>
          <a:p>
            <a:pPr lvl="0" algn="just">
              <a:lnSpc>
                <a:spcPct val="115000"/>
              </a:lnSpc>
              <a:spcAft>
                <a:spcPts val="0"/>
              </a:spcAft>
            </a:pPr>
            <a:r>
              <a:rPr lang="en-ZA" sz="1400" dirty="0">
                <a:latin typeface="Arial" panose="020B0604020202020204" pitchFamily="34" charset="0"/>
                <a:ea typeface="Calibri" panose="020F0502020204030204" pitchFamily="34" charset="0"/>
                <a:cs typeface="Times New Roman" panose="02020603050405020304" pitchFamily="18" charset="0"/>
              </a:rPr>
              <a:t>* Preparations will be done for the peer reviews early, in a manner that will improve performance even in the time of COVID-19 response. Provinces to be engaged with a view to address under-performance under ideal clinic.</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n-ZA" sz="1400" dirty="0">
                <a:latin typeface="Arial" panose="020B0604020202020204" pitchFamily="34" charset="0"/>
                <a:ea typeface="Calibri" panose="020F0502020204030204" pitchFamily="34" charset="0"/>
                <a:cs typeface="Times New Roman" panose="02020603050405020304" pitchFamily="18" charset="0"/>
              </a:rPr>
              <a:t>* Employment of CHWs will be dependent on the timeous approval of the funding from National Treasury.</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n-ZA" sz="1400" dirty="0">
                <a:latin typeface="Arial" panose="020B0604020202020204" pitchFamily="34" charset="0"/>
                <a:ea typeface="Calibri" panose="020F0502020204030204" pitchFamily="34" charset="0"/>
                <a:cs typeface="Times New Roman" panose="02020603050405020304" pitchFamily="18" charset="0"/>
              </a:rPr>
              <a:t>* New focus on activities, especially when COVID-19 activities are reduced due to low number of cases;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n-ZA" sz="1400" dirty="0">
                <a:latin typeface="Arial" panose="020B0604020202020204" pitchFamily="34" charset="0"/>
                <a:ea typeface="Calibri" panose="020F0502020204030204" pitchFamily="34" charset="0"/>
                <a:cs typeface="Times New Roman" panose="02020603050405020304" pitchFamily="18" charset="0"/>
              </a:rPr>
              <a:t>* Development of the health systems recovery plans for all the activities that are taking place at the provincial level;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n-ZA" sz="1400" dirty="0">
                <a:latin typeface="Arial" panose="020B0604020202020204" pitchFamily="34" charset="0"/>
                <a:ea typeface="Calibri" panose="020F0502020204030204" pitchFamily="34" charset="0"/>
                <a:cs typeface="Times New Roman" panose="02020603050405020304" pitchFamily="18" charset="0"/>
              </a:rPr>
              <a:t>* Adjustment of the targets aligned to the COVID-19 predictions.  </a:t>
            </a:r>
          </a:p>
          <a:p>
            <a:pPr marL="342900" lvl="0" indent="-342900" algn="just">
              <a:lnSpc>
                <a:spcPct val="115000"/>
              </a:lnSpc>
              <a:spcAft>
                <a:spcPts val="0"/>
              </a:spcAft>
              <a:buFont typeface="Symbol" panose="05050102010706020507" pitchFamily="18" charset="2"/>
              <a:buChar char=""/>
            </a:pP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300"/>
              </a:lnSpc>
              <a:spcAft>
                <a:spcPts val="0"/>
              </a:spcAft>
            </a:pPr>
            <a:r>
              <a:rPr lang="en-GB" sz="1400" dirty="0">
                <a:latin typeface="Arial" panose="020B0604020202020204" pitchFamily="34" charset="0"/>
                <a:ea typeface="Times New Roman" panose="02020603050405020304" pitchFamily="18" charset="0"/>
              </a:rPr>
              <a:t> </a:t>
            </a:r>
            <a:endParaRPr lang="en-ZA" sz="1400" dirty="0">
              <a:latin typeface="Times New Roman" panose="02020603050405020304" pitchFamily="18" charset="0"/>
              <a:ea typeface="Times New Roman" panose="02020603050405020304" pitchFamily="18" charset="0"/>
            </a:endParaRPr>
          </a:p>
          <a:p>
            <a:r>
              <a:rPr lang="en-GB" sz="1400" dirty="0">
                <a:latin typeface="Arial" panose="020B0604020202020204" pitchFamily="34" charset="0"/>
                <a:ea typeface="Times New Roman" panose="02020603050405020304" pitchFamily="18" charset="0"/>
              </a:rPr>
              <a:t>- The draft policy on Traditional medicine to the Interim Traditional Health Practitioners Council will be published for public comments and will also be presented to the ITHPC during this stage of consultations</a:t>
            </a:r>
            <a:endParaRPr lang="en-ZA" sz="1400" dirty="0"/>
          </a:p>
        </p:txBody>
      </p:sp>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31</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2597926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7056784" cy="277127"/>
          </a:xfrm>
          <a:prstGeom prst="rect">
            <a:avLst/>
          </a:prstGeom>
        </p:spPr>
        <p:txBody>
          <a:bodyPr wrap="square">
            <a:spAutoFit/>
          </a:bodyPr>
          <a:lstStyle/>
          <a:p>
            <a:pPr algn="just">
              <a:lnSpc>
                <a:spcPts val="1300"/>
              </a:lnSpc>
              <a:spcAft>
                <a:spcPts val="0"/>
              </a:spcAft>
            </a:pPr>
            <a:r>
              <a:rPr lang="en-GB" sz="2000" b="1" dirty="0">
                <a:solidFill>
                  <a:schemeClr val="bg1"/>
                </a:solidFill>
                <a:latin typeface="Arial" panose="020B0604020202020204" pitchFamily="34" charset="0"/>
                <a:ea typeface="Times New Roman" panose="02020603050405020304" pitchFamily="18" charset="0"/>
              </a:rPr>
              <a:t>Institutional Response to the COVID-19 Pandemic</a:t>
            </a:r>
            <a:endParaRPr lang="en-ZA" sz="20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24670851"/>
              </p:ext>
            </p:extLst>
          </p:nvPr>
        </p:nvGraphicFramePr>
        <p:xfrm>
          <a:off x="-36512" y="1052736"/>
          <a:ext cx="9180515" cy="57785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3546127320"/>
                    </a:ext>
                  </a:extLst>
                </a:gridCol>
                <a:gridCol w="100811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1654221017"/>
                    </a:ext>
                  </a:extLst>
                </a:gridCol>
                <a:gridCol w="1296144">
                  <a:extLst>
                    <a:ext uri="{9D8B030D-6E8A-4147-A177-3AD203B41FA5}">
                      <a16:colId xmlns:a16="http://schemas.microsoft.com/office/drawing/2014/main" xmlns="" val="1590183858"/>
                    </a:ext>
                  </a:extLst>
                </a:gridCol>
                <a:gridCol w="1907707">
                  <a:extLst>
                    <a:ext uri="{9D8B030D-6E8A-4147-A177-3AD203B41FA5}">
                      <a16:colId xmlns:a16="http://schemas.microsoft.com/office/drawing/2014/main" xmlns="" val="431520785"/>
                    </a:ext>
                  </a:extLst>
                </a:gridCol>
              </a:tblGrid>
              <a:tr h="785723">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Programme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Intervention</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Geographical locational (provincial, district/local municipality</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No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Disaggregation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Total budget allocated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spent per intervention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Contribution to the output of APP where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Immediate outcomes</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160452">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Programme 4: Primary Health Care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800"/>
                        </a:spcAft>
                      </a:pPr>
                      <a:r>
                        <a:rPr lang="en-GB" sz="800" dirty="0">
                          <a:effectLst/>
                          <a:latin typeface="Arial Black" panose="020B0A04020102020204" pitchFamily="34" charset="0"/>
                          <a:ea typeface="Times New Roman" panose="02020603050405020304" pitchFamily="18" charset="0"/>
                        </a:rPr>
                        <a:t>Enhance screening capacity at key ports of entry (PoE) and augment the environmental health</a:t>
                      </a:r>
                      <a:endParaRPr lang="en-ZA" sz="800" dirty="0">
                        <a:effectLst/>
                        <a:latin typeface="Arial Black" panose="020B0A04020102020204" pitchFamily="34" charset="0"/>
                        <a:ea typeface="Times New Roman" panose="02020603050405020304" pitchFamily="18" charset="0"/>
                      </a:endParaRPr>
                    </a:p>
                    <a:p>
                      <a:pPr>
                        <a:lnSpc>
                          <a:spcPts val="1300"/>
                        </a:lnSpc>
                        <a:spcAft>
                          <a:spcPts val="800"/>
                        </a:spcAft>
                      </a:pPr>
                      <a:r>
                        <a:rPr lang="en-GB" sz="800" dirty="0">
                          <a:effectLst/>
                          <a:latin typeface="Arial Black" panose="020B0A04020102020204" pitchFamily="34" charset="0"/>
                          <a:ea typeface="Times New Roman" panose="02020603050405020304" pitchFamily="18" charset="0"/>
                        </a:rPr>
                        <a:t>Strengthen systematic screening of travellers</a:t>
                      </a:r>
                      <a:endParaRPr lang="en-ZA" sz="800" dirty="0">
                        <a:effectLst/>
                        <a:latin typeface="Arial Black" panose="020B0A04020102020204" pitchFamily="34" charset="0"/>
                        <a:ea typeface="Times New Roman" panose="02020603050405020304" pitchFamily="18" charset="0"/>
                      </a:endParaRPr>
                    </a:p>
                    <a:p>
                      <a:pPr>
                        <a:lnSpc>
                          <a:spcPct val="107000"/>
                        </a:lnSpc>
                        <a:spcAft>
                          <a:spcPts val="800"/>
                        </a:spcAft>
                      </a:pPr>
                      <a:r>
                        <a:rPr lang="en-AU" sz="800" dirty="0">
                          <a:effectLst/>
                          <a:latin typeface="Arial Black" panose="020B0A04020102020204" pitchFamily="34" charset="0"/>
                          <a:ea typeface="Times New Roman" panose="02020603050405020304" pitchFamily="18" charset="0"/>
                        </a:rPr>
                        <a:t> </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All opened Points of Entry (airports, harbours, and land borders), All mortuaries in the country</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Travellers and Passengers at all opened Points of Entry. </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Gender, age-group, province, and district</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ts val="1300"/>
                        </a:lnSpc>
                        <a:spcAft>
                          <a:spcPts val="0"/>
                        </a:spcAft>
                      </a:pPr>
                      <a:r>
                        <a:rPr lang="en-GB" sz="800" dirty="0">
                          <a:effectLst/>
                          <a:latin typeface="Arial Black" panose="020B0A04020102020204" pitchFamily="34" charset="0"/>
                          <a:ea typeface="Times New Roman" panose="02020603050405020304" pitchFamily="18" charset="0"/>
                        </a:rPr>
                        <a:t>50 578</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ts val="1300"/>
                        </a:lnSpc>
                        <a:spcAft>
                          <a:spcPts val="0"/>
                        </a:spcAft>
                      </a:pPr>
                      <a:r>
                        <a:rPr lang="en-GB" sz="800" dirty="0">
                          <a:effectLst/>
                          <a:latin typeface="Arial Black" panose="020B0A04020102020204" pitchFamily="34" charset="0"/>
                          <a:ea typeface="Times New Roman" panose="02020603050405020304" pitchFamily="18" charset="0"/>
                        </a:rPr>
                        <a:t>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It contributes towards purpose of Sub-programme: Communicable Disease and Sub-programme: Environmental and Port Health services</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ts val="1300"/>
                        </a:lnSpc>
                        <a:spcAft>
                          <a:spcPts val="0"/>
                        </a:spcAft>
                      </a:pPr>
                      <a:r>
                        <a:rPr lang="en-GB" sz="800" dirty="0">
                          <a:effectLst/>
                          <a:latin typeface="Arial Black" panose="020B0A04020102020204" pitchFamily="34" charset="0"/>
                          <a:ea typeface="Times New Roman" panose="02020603050405020304" pitchFamily="18" charset="0"/>
                        </a:rPr>
                        <a:t>Continuous updating of Health Directions for international travellers to combat the spread of COVID-19 as the country moved through the various Alert Level Lockdowns. </a:t>
                      </a:r>
                      <a:endParaRPr lang="en-ZA" sz="800" dirty="0">
                        <a:effectLst/>
                        <a:latin typeface="Arial Black" panose="020B0A04020102020204" pitchFamily="34" charset="0"/>
                        <a:ea typeface="Times New Roman" panose="02020603050405020304" pitchFamily="18" charset="0"/>
                      </a:endParaRPr>
                    </a:p>
                    <a:p>
                      <a:pPr algn="just">
                        <a:lnSpc>
                          <a:spcPts val="1300"/>
                        </a:lnSpc>
                        <a:spcAft>
                          <a:spcPts val="0"/>
                        </a:spcAft>
                      </a:pPr>
                      <a:r>
                        <a:rPr lang="en-GB" sz="800" dirty="0">
                          <a:effectLst/>
                          <a:latin typeface="Arial Black" panose="020B0A04020102020204" pitchFamily="34" charset="0"/>
                          <a:ea typeface="Times New Roman" panose="02020603050405020304" pitchFamily="18" charset="0"/>
                        </a:rPr>
                        <a:t>Screening measures improved to include advanced technology thermal equipment.</a:t>
                      </a:r>
                      <a:endParaRPr lang="en-ZA" sz="800" dirty="0">
                        <a:effectLst/>
                        <a:latin typeface="Arial Black" panose="020B0A04020102020204" pitchFamily="34" charset="0"/>
                        <a:ea typeface="Times New Roman" panose="02020603050405020304" pitchFamily="18" charset="0"/>
                      </a:endParaRPr>
                    </a:p>
                    <a:p>
                      <a:pPr algn="just">
                        <a:lnSpc>
                          <a:spcPts val="1300"/>
                        </a:lnSpc>
                        <a:spcAft>
                          <a:spcPts val="0"/>
                        </a:spcAft>
                      </a:pPr>
                      <a:r>
                        <a:rPr lang="en-GB" sz="800" dirty="0">
                          <a:effectLst/>
                          <a:latin typeface="Arial Black" panose="020B0A04020102020204" pitchFamily="34" charset="0"/>
                          <a:ea typeface="Times New Roman" panose="02020603050405020304" pitchFamily="18" charset="0"/>
                        </a:rPr>
                        <a:t>Successfully conducted training on various levels and platforms for officials in OR Tambo International Airport on COVID-19 containment interventions in collaboration with World Health Organization. </a:t>
                      </a:r>
                      <a:endParaRPr lang="en-ZA" sz="800" dirty="0">
                        <a:effectLst/>
                        <a:latin typeface="Arial Black" panose="020B0A04020102020204" pitchFamily="34" charset="0"/>
                        <a:ea typeface="Times New Roman" panose="02020603050405020304" pitchFamily="18" charset="0"/>
                      </a:endParaRPr>
                    </a:p>
                    <a:p>
                      <a:pPr algn="just">
                        <a:lnSpc>
                          <a:spcPts val="1300"/>
                        </a:lnSpc>
                        <a:spcAft>
                          <a:spcPts val="0"/>
                        </a:spcAft>
                      </a:pPr>
                      <a:r>
                        <a:rPr lang="en-GB" sz="800" dirty="0">
                          <a:effectLst/>
                          <a:latin typeface="Arial Black" panose="020B0A04020102020204" pitchFamily="34" charset="0"/>
                          <a:ea typeface="Times New Roman" panose="02020603050405020304" pitchFamily="18" charset="0"/>
                        </a:rPr>
                        <a:t>Dissemination of key information and guidelines on country’s quarantine and isolation system.  </a:t>
                      </a:r>
                      <a:endParaRPr lang="en-ZA" sz="800" dirty="0">
                        <a:effectLst/>
                        <a:latin typeface="Arial Black" panose="020B0A04020102020204" pitchFamily="34" charset="0"/>
                        <a:ea typeface="Times New Roman" panose="02020603050405020304" pitchFamily="18" charset="0"/>
                      </a:endParaRPr>
                    </a:p>
                    <a:p>
                      <a:pPr algn="just">
                        <a:lnSpc>
                          <a:spcPts val="1300"/>
                        </a:lnSpc>
                        <a:spcAft>
                          <a:spcPts val="0"/>
                        </a:spcAft>
                      </a:pPr>
                      <a:r>
                        <a:rPr lang="en-GB" sz="800" dirty="0">
                          <a:effectLst/>
                          <a:latin typeface="Arial Black" panose="020B0A04020102020204" pitchFamily="34" charset="0"/>
                          <a:ea typeface="Times New Roman" panose="02020603050405020304" pitchFamily="18" charset="0"/>
                        </a:rPr>
                        <a:t>Spearheading the digitization, the traveller health questionnaire which is used by travellers to declare their health status prior travel; and</a:t>
                      </a:r>
                      <a:endParaRPr lang="en-ZA" sz="800" dirty="0">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effectLst/>
                          <a:latin typeface="Arial Black" panose="020B0A04020102020204" pitchFamily="34" charset="0"/>
                          <a:ea typeface="Times New Roman" panose="02020603050405020304" pitchFamily="18" charset="0"/>
                        </a:rPr>
                        <a:t>Played a key role in the repatriation of South Africans abroad and the evacuation of foreign nationals during the closure of international travel.</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66997084"/>
                  </a:ext>
                </a:extLst>
              </a:tr>
            </a:tbl>
          </a:graphicData>
        </a:graphic>
      </p:graphicFrame>
      <p:sp>
        <p:nvSpPr>
          <p:cNvPr id="4" name="Title 1">
            <a:extLst>
              <a:ext uri="{FF2B5EF4-FFF2-40B4-BE49-F238E27FC236}">
                <a16:creationId xmlns:a16="http://schemas.microsoft.com/office/drawing/2014/main" xmlns="" id="{E015DC51-9C57-4256-8A84-5FC33D029A10}"/>
              </a:ext>
            </a:extLst>
          </p:cNvPr>
          <p:cNvSpPr txBox="1">
            <a:spLocks/>
          </p:cNvSpPr>
          <p:nvPr/>
        </p:nvSpPr>
        <p:spPr>
          <a:xfrm>
            <a:off x="1043608" y="6405527"/>
            <a:ext cx="5961856"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32</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350525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7056784" cy="277127"/>
          </a:xfrm>
          <a:prstGeom prst="rect">
            <a:avLst/>
          </a:prstGeom>
        </p:spPr>
        <p:txBody>
          <a:bodyPr wrap="square">
            <a:spAutoFit/>
          </a:bodyPr>
          <a:lstStyle/>
          <a:p>
            <a:pPr algn="just">
              <a:lnSpc>
                <a:spcPts val="1300"/>
              </a:lnSpc>
              <a:spcAft>
                <a:spcPts val="0"/>
              </a:spcAft>
            </a:pPr>
            <a:r>
              <a:rPr lang="en-GB" sz="2000" b="1" dirty="0">
                <a:solidFill>
                  <a:schemeClr val="bg1"/>
                </a:solidFill>
                <a:latin typeface="Arial" panose="020B0604020202020204" pitchFamily="34" charset="0"/>
                <a:ea typeface="Times New Roman" panose="02020603050405020304" pitchFamily="18" charset="0"/>
              </a:rPr>
              <a:t>Institutional Response to the COVID-19 Pandemic</a:t>
            </a:r>
            <a:endParaRPr lang="en-ZA" sz="20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323951341"/>
              </p:ext>
            </p:extLst>
          </p:nvPr>
        </p:nvGraphicFramePr>
        <p:xfrm>
          <a:off x="-36512" y="1052736"/>
          <a:ext cx="9180515" cy="51181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3546127320"/>
                    </a:ext>
                  </a:extLst>
                </a:gridCol>
                <a:gridCol w="100811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1654221017"/>
                    </a:ext>
                  </a:extLst>
                </a:gridCol>
                <a:gridCol w="720080">
                  <a:extLst>
                    <a:ext uri="{9D8B030D-6E8A-4147-A177-3AD203B41FA5}">
                      <a16:colId xmlns:a16="http://schemas.microsoft.com/office/drawing/2014/main" xmlns="" val="1590183858"/>
                    </a:ext>
                  </a:extLst>
                </a:gridCol>
                <a:gridCol w="2699795">
                  <a:extLst>
                    <a:ext uri="{9D8B030D-6E8A-4147-A177-3AD203B41FA5}">
                      <a16:colId xmlns:a16="http://schemas.microsoft.com/office/drawing/2014/main" xmlns="" val="431520785"/>
                    </a:ext>
                  </a:extLst>
                </a:gridCol>
              </a:tblGrid>
              <a:tr h="785723">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Budget Programme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Intervention</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Geographical locational (provincial, district/local municipality</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No of beneficiaries (where possible)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Disaggregation of beneficiaries (where possible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Total budget allocated (R’000)</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Budget spent per intervention (R’000)</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Contribution to the output of APP where applicable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Immediate outcomes</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160452">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Programme 4: Primary Health Care</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800"/>
                        </a:spcAft>
                      </a:pPr>
                      <a:r>
                        <a:rPr lang="en-GB" sz="800" dirty="0">
                          <a:effectLst/>
                          <a:latin typeface="Arial Black" panose="020B0A04020102020204" pitchFamily="34" charset="0"/>
                          <a:ea typeface="Times New Roman" panose="02020603050405020304" pitchFamily="18" charset="0"/>
                        </a:rPr>
                        <a:t>Enhance screening capacity at key ports of entry (PoE) and augment the environmental health</a:t>
                      </a:r>
                      <a:endParaRPr lang="en-ZA" sz="1100" dirty="0">
                        <a:effectLst/>
                        <a:latin typeface="Arial Black" panose="020B0A04020102020204" pitchFamily="34" charset="0"/>
                        <a:ea typeface="Times New Roman" panose="02020603050405020304" pitchFamily="18" charset="0"/>
                      </a:endParaRPr>
                    </a:p>
                    <a:p>
                      <a:pPr>
                        <a:lnSpc>
                          <a:spcPts val="1300"/>
                        </a:lnSpc>
                        <a:spcAft>
                          <a:spcPts val="800"/>
                        </a:spcAft>
                      </a:pPr>
                      <a:r>
                        <a:rPr lang="en-GB" sz="800" dirty="0">
                          <a:effectLst/>
                          <a:latin typeface="Arial Black" panose="020B0A04020102020204" pitchFamily="34" charset="0"/>
                          <a:ea typeface="Times New Roman" panose="02020603050405020304" pitchFamily="18" charset="0"/>
                        </a:rPr>
                        <a:t>Strengthen systematic screening of travellers</a:t>
                      </a:r>
                      <a:endParaRPr lang="en-ZA" sz="1100" dirty="0">
                        <a:effectLst/>
                        <a:latin typeface="Arial Black" panose="020B0A04020102020204" pitchFamily="34" charset="0"/>
                        <a:ea typeface="Times New Roman" panose="02020603050405020304" pitchFamily="18" charset="0"/>
                      </a:endParaRPr>
                    </a:p>
                    <a:p>
                      <a:pPr>
                        <a:lnSpc>
                          <a:spcPct val="107000"/>
                        </a:lnSpc>
                        <a:spcAft>
                          <a:spcPts val="800"/>
                        </a:spcAft>
                      </a:pPr>
                      <a:r>
                        <a:rPr lang="en-AU" sz="800" dirty="0">
                          <a:effectLst/>
                          <a:latin typeface="Arial Black" panose="020B0A04020102020204" pitchFamily="34" charset="0"/>
                          <a:ea typeface="Times New Roman" panose="02020603050405020304" pitchFamily="18" charset="0"/>
                        </a:rPr>
                        <a:t> </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9 provinces, 8 Metropolitan Municipalities, 44 District municipalities. </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All residents of South Africa</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 Gender, age-group, province and district</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ts val="1300"/>
                        </a:lnSpc>
                        <a:spcAft>
                          <a:spcPts val="0"/>
                        </a:spcAft>
                      </a:pPr>
                      <a:r>
                        <a:rPr lang="en-GB" sz="800" dirty="0">
                          <a:effectLst/>
                          <a:latin typeface="Arial Black" panose="020B0A04020102020204" pitchFamily="34" charset="0"/>
                          <a:ea typeface="Times New Roman" panose="02020603050405020304" pitchFamily="18" charset="0"/>
                        </a:rPr>
                        <a:t>50 578</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ts val="1300"/>
                        </a:lnSpc>
                        <a:spcAft>
                          <a:spcPts val="0"/>
                        </a:spcAft>
                      </a:pPr>
                      <a:r>
                        <a:rPr lang="en-GB" sz="800" dirty="0">
                          <a:effectLst/>
                          <a:latin typeface="Arial Black" panose="020B0A04020102020204" pitchFamily="34" charset="0"/>
                          <a:ea typeface="Times New Roman" panose="02020603050405020304" pitchFamily="18" charset="0"/>
                        </a:rPr>
                        <a:t>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It contributes towards purpose of Sub-programme: Communicable Disease and Sub-programme: Environmental and Port Health services</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Provided training on newly developed legislation, health directions and reporting tools for the response. </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Drafted regulations relating to management of human remains and which has been submitted for public participation process.</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Drafted regulation relating environmental health which has been submitted to legal work stream for scrutiny.</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Developed and revised health directions on:</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National Hygiene Strategy and Implementation Plan, June 2020 to guide implementation of hygiene measures for COVID-19 containment </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COVID-19 Public Places disinfection plan to guide environmental cleaning and disinfection in public places</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Environmental Health Guidelines for Environmental Health response to COVID-19; and </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COVID-19 containment protocols for the NATJOINTS applicable to all members and service providers </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IEC materials were developed, approved, and disseminated to Provinces, municipalities, and other interested and affected parties:</a:t>
                      </a:r>
                    </a:p>
                  </a:txBody>
                  <a:tcPr marL="68580" marR="68580" marT="0" marB="0"/>
                </a:tc>
                <a:extLst>
                  <a:ext uri="{0D108BD9-81ED-4DB2-BD59-A6C34878D82A}">
                    <a16:rowId xmlns:a16="http://schemas.microsoft.com/office/drawing/2014/main" xmlns="" val="66997084"/>
                  </a:ext>
                </a:extLst>
              </a:tr>
            </a:tbl>
          </a:graphicData>
        </a:graphic>
      </p:graphicFrame>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33</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4163727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7056784" cy="277127"/>
          </a:xfrm>
          <a:prstGeom prst="rect">
            <a:avLst/>
          </a:prstGeom>
        </p:spPr>
        <p:txBody>
          <a:bodyPr wrap="square">
            <a:spAutoFit/>
          </a:bodyPr>
          <a:lstStyle/>
          <a:p>
            <a:pPr algn="just">
              <a:lnSpc>
                <a:spcPts val="1300"/>
              </a:lnSpc>
              <a:spcAft>
                <a:spcPts val="0"/>
              </a:spcAft>
            </a:pPr>
            <a:r>
              <a:rPr lang="en-GB" sz="2000" b="1" dirty="0">
                <a:solidFill>
                  <a:schemeClr val="bg1"/>
                </a:solidFill>
                <a:latin typeface="Arial" panose="020B0604020202020204" pitchFamily="34" charset="0"/>
                <a:ea typeface="Times New Roman" panose="02020603050405020304" pitchFamily="18" charset="0"/>
              </a:rPr>
              <a:t>Institutional Response to the COVID-19 Pandemic</a:t>
            </a:r>
            <a:endParaRPr lang="en-ZA" sz="20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529414071"/>
              </p:ext>
            </p:extLst>
          </p:nvPr>
        </p:nvGraphicFramePr>
        <p:xfrm>
          <a:off x="-36512" y="1052736"/>
          <a:ext cx="9180515" cy="37973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3546127320"/>
                    </a:ext>
                  </a:extLst>
                </a:gridCol>
                <a:gridCol w="100811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1654221017"/>
                    </a:ext>
                  </a:extLst>
                </a:gridCol>
                <a:gridCol w="720080">
                  <a:extLst>
                    <a:ext uri="{9D8B030D-6E8A-4147-A177-3AD203B41FA5}">
                      <a16:colId xmlns:a16="http://schemas.microsoft.com/office/drawing/2014/main" xmlns="" val="1590183858"/>
                    </a:ext>
                  </a:extLst>
                </a:gridCol>
                <a:gridCol w="2699795">
                  <a:extLst>
                    <a:ext uri="{9D8B030D-6E8A-4147-A177-3AD203B41FA5}">
                      <a16:colId xmlns:a16="http://schemas.microsoft.com/office/drawing/2014/main" xmlns="" val="431520785"/>
                    </a:ext>
                  </a:extLst>
                </a:gridCol>
              </a:tblGrid>
              <a:tr h="785723">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Budget Programme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Intervention</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Geographical locational (provincial, district/local municipality</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No of beneficiaries (where possible)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Disaggregation of beneficiaries (where possible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Total budget allocated (R’000)</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Budget spent per intervention (R’000)</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Contribution to the output of APP where applicable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Immediate outcomes</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160452">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Programme 4: Primary Health Care</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800"/>
                        </a:spcAft>
                      </a:pPr>
                      <a:r>
                        <a:rPr lang="en-GB" sz="800" dirty="0">
                          <a:effectLst/>
                          <a:latin typeface="Arial Black" panose="020B0A04020102020204" pitchFamily="34" charset="0"/>
                          <a:ea typeface="Times New Roman" panose="02020603050405020304" pitchFamily="18" charset="0"/>
                        </a:rPr>
                        <a:t>Enhance screening capacity at key ports of entry (PoE) and augment the environmental health</a:t>
                      </a:r>
                      <a:endParaRPr lang="en-ZA" sz="1100" dirty="0">
                        <a:effectLst/>
                        <a:latin typeface="Arial Black" panose="020B0A04020102020204" pitchFamily="34" charset="0"/>
                        <a:ea typeface="Times New Roman" panose="02020603050405020304" pitchFamily="18" charset="0"/>
                      </a:endParaRPr>
                    </a:p>
                    <a:p>
                      <a:pPr>
                        <a:lnSpc>
                          <a:spcPts val="1300"/>
                        </a:lnSpc>
                        <a:spcAft>
                          <a:spcPts val="800"/>
                        </a:spcAft>
                      </a:pPr>
                      <a:r>
                        <a:rPr lang="en-GB" sz="800" dirty="0">
                          <a:effectLst/>
                          <a:latin typeface="Arial Black" panose="020B0A04020102020204" pitchFamily="34" charset="0"/>
                          <a:ea typeface="Times New Roman" panose="02020603050405020304" pitchFamily="18" charset="0"/>
                        </a:rPr>
                        <a:t>Strengthen systematic screening of travellers</a:t>
                      </a:r>
                      <a:endParaRPr lang="en-ZA" sz="1100" dirty="0">
                        <a:effectLst/>
                        <a:latin typeface="Arial Black" panose="020B0A04020102020204" pitchFamily="34" charset="0"/>
                        <a:ea typeface="Times New Roman" panose="02020603050405020304" pitchFamily="18" charset="0"/>
                      </a:endParaRPr>
                    </a:p>
                    <a:p>
                      <a:pPr>
                        <a:lnSpc>
                          <a:spcPct val="107000"/>
                        </a:lnSpc>
                        <a:spcAft>
                          <a:spcPts val="800"/>
                        </a:spcAft>
                      </a:pPr>
                      <a:r>
                        <a:rPr lang="en-AU" sz="800" dirty="0">
                          <a:effectLst/>
                          <a:latin typeface="Arial Black" panose="020B0A04020102020204" pitchFamily="34" charset="0"/>
                          <a:ea typeface="Times New Roman" panose="02020603050405020304" pitchFamily="18" charset="0"/>
                        </a:rPr>
                        <a:t> </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9 provinces, 8 Metropolitan Municipalities, 44 District municipalities. </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All residents of South Africa</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 Gender, age-group, province and district</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ts val="1300"/>
                        </a:lnSpc>
                        <a:spcAft>
                          <a:spcPts val="0"/>
                        </a:spcAft>
                      </a:pPr>
                      <a:r>
                        <a:rPr lang="en-GB" sz="800" dirty="0">
                          <a:effectLst/>
                          <a:latin typeface="Arial Black" panose="020B0A04020102020204" pitchFamily="34" charset="0"/>
                          <a:ea typeface="Times New Roman" panose="02020603050405020304" pitchFamily="18" charset="0"/>
                        </a:rPr>
                        <a:t>50 578</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ts val="1300"/>
                        </a:lnSpc>
                        <a:spcAft>
                          <a:spcPts val="0"/>
                        </a:spcAft>
                      </a:pPr>
                      <a:r>
                        <a:rPr lang="en-GB" sz="800" dirty="0">
                          <a:effectLst/>
                          <a:latin typeface="Arial Black" panose="020B0A04020102020204" pitchFamily="34" charset="0"/>
                          <a:ea typeface="Times New Roman" panose="02020603050405020304" pitchFamily="18" charset="0"/>
                        </a:rPr>
                        <a:t>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It contributes towards purpose of Sub-programme: Communicable Disease and Sub-programme: Environmental and Port Health services</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Management of COVID-19 health care waste in designated quarantine facilities. </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Management of COVID-19 Waste: homes, workplaces, situations other than health care.</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Alcohol-based hand sanitizers: do's and don't</a:t>
                      </a:r>
                    </a:p>
                    <a:p>
                      <a:pPr algn="just">
                        <a:lnSpc>
                          <a:spcPts val="1300"/>
                        </a:lnSpc>
                        <a:spcAft>
                          <a:spcPts val="0"/>
                        </a:spcAft>
                      </a:pPr>
                      <a:r>
                        <a:rPr lang="en-US" sz="800" dirty="0">
                          <a:effectLst/>
                          <a:latin typeface="Arial Black" panose="020B0A04020102020204" pitchFamily="34" charset="0"/>
                          <a:ea typeface="Times New Roman" panose="02020603050405020304" pitchFamily="18" charset="0"/>
                        </a:rPr>
                        <a:t>Protect yourself from corona virus health and hygiene tips for formal waste recyclers and waste pickers.</a:t>
                      </a:r>
                    </a:p>
                  </a:txBody>
                  <a:tcPr marL="68580" marR="68580" marT="0" marB="0"/>
                </a:tc>
                <a:extLst>
                  <a:ext uri="{0D108BD9-81ED-4DB2-BD59-A6C34878D82A}">
                    <a16:rowId xmlns:a16="http://schemas.microsoft.com/office/drawing/2014/main" xmlns="" val="66997084"/>
                  </a:ext>
                </a:extLst>
              </a:tr>
            </a:tbl>
          </a:graphicData>
        </a:graphic>
      </p:graphicFrame>
      <p:sp>
        <p:nvSpPr>
          <p:cNvPr id="4" name="Title 1">
            <a:extLst>
              <a:ext uri="{FF2B5EF4-FFF2-40B4-BE49-F238E27FC236}">
                <a16:creationId xmlns:a16="http://schemas.microsoft.com/office/drawing/2014/main" xmlns="" id="{7E26711D-2F4D-4DE3-B74D-1DF05F188B24}"/>
              </a:ext>
            </a:extLst>
          </p:cNvPr>
          <p:cNvSpPr txBox="1">
            <a:spLocks/>
          </p:cNvSpPr>
          <p:nvPr/>
        </p:nvSpPr>
        <p:spPr>
          <a:xfrm>
            <a:off x="914400" y="6093296"/>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34</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1996083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7056784" cy="277127"/>
          </a:xfrm>
          <a:prstGeom prst="rect">
            <a:avLst/>
          </a:prstGeom>
        </p:spPr>
        <p:txBody>
          <a:bodyPr wrap="square">
            <a:spAutoFit/>
          </a:bodyPr>
          <a:lstStyle/>
          <a:p>
            <a:pPr algn="just">
              <a:lnSpc>
                <a:spcPts val="1300"/>
              </a:lnSpc>
              <a:spcAft>
                <a:spcPts val="0"/>
              </a:spcAft>
            </a:pPr>
            <a:r>
              <a:rPr lang="en-GB" sz="2000" b="1" dirty="0">
                <a:solidFill>
                  <a:schemeClr val="bg1"/>
                </a:solidFill>
                <a:latin typeface="Arial" panose="020B0604020202020204" pitchFamily="34" charset="0"/>
                <a:ea typeface="Times New Roman" panose="02020603050405020304" pitchFamily="18" charset="0"/>
              </a:rPr>
              <a:t>Institutional Response to the COVID-19 Pandemic</a:t>
            </a:r>
            <a:endParaRPr lang="en-ZA" sz="20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060941690"/>
              </p:ext>
            </p:extLst>
          </p:nvPr>
        </p:nvGraphicFramePr>
        <p:xfrm>
          <a:off x="-36512" y="1052737"/>
          <a:ext cx="9180515" cy="4920142"/>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3546127320"/>
                    </a:ext>
                  </a:extLst>
                </a:gridCol>
                <a:gridCol w="792088">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1654221017"/>
                    </a:ext>
                  </a:extLst>
                </a:gridCol>
                <a:gridCol w="1512168">
                  <a:extLst>
                    <a:ext uri="{9D8B030D-6E8A-4147-A177-3AD203B41FA5}">
                      <a16:colId xmlns:a16="http://schemas.microsoft.com/office/drawing/2014/main" xmlns="" val="1590183858"/>
                    </a:ext>
                  </a:extLst>
                </a:gridCol>
                <a:gridCol w="2123731">
                  <a:extLst>
                    <a:ext uri="{9D8B030D-6E8A-4147-A177-3AD203B41FA5}">
                      <a16:colId xmlns:a16="http://schemas.microsoft.com/office/drawing/2014/main" xmlns="" val="431520785"/>
                    </a:ext>
                  </a:extLst>
                </a:gridCol>
              </a:tblGrid>
              <a:tr h="753722">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Budget Programme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Intervention</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Geographical locational (provincial, district/local municipality</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No of beneficiaries (where possible)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Disaggregation of beneficiaries (where possible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Total budget allocated (R’000)</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Budget spent per intervention (R’000)</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Black" panose="020B0A04020102020204" pitchFamily="34" charset="0"/>
                          <a:ea typeface="Times New Roman" panose="02020603050405020304" pitchFamily="18" charset="0"/>
                        </a:rPr>
                        <a:t>Contribution to the output of APP where applicable</a:t>
                      </a:r>
                      <a:endParaRPr lang="en-ZA" sz="6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Immediate outcomes</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007838">
                <a:tc rowSpan="4">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Programme 4: Primary Health Care</a:t>
                      </a:r>
                      <a:endParaRPr lang="en-ZA" sz="800" dirty="0">
                        <a:effectLst/>
                        <a:latin typeface="Arial Black" panose="020B0A04020102020204" pitchFamily="34" charset="0"/>
                        <a:ea typeface="Times New Roman" panose="02020603050405020304" pitchFamily="18" charset="0"/>
                      </a:endParaRPr>
                    </a:p>
                  </a:txBody>
                  <a:tcPr marL="68580" marR="68580" marT="0" marB="0"/>
                </a:tc>
                <a:tc rowSpan="4">
                  <a:txBody>
                    <a:bodyPr/>
                    <a:lstStyle/>
                    <a:p>
                      <a:pPr>
                        <a:lnSpc>
                          <a:spcPct val="107000"/>
                        </a:lnSpc>
                        <a:spcAft>
                          <a:spcPts val="800"/>
                        </a:spcAft>
                      </a:pPr>
                      <a:r>
                        <a:rPr lang="en-US" sz="800" dirty="0">
                          <a:effectLst/>
                          <a:latin typeface="Arial Black" panose="020B0A04020102020204" pitchFamily="34" charset="0"/>
                          <a:ea typeface="Times New Roman" panose="02020603050405020304" pitchFamily="18" charset="0"/>
                        </a:rPr>
                        <a:t>Ensure adequate space and facilities are available for providing COVID-19 services: High Care, ICU Beds, Dedicated hospital/facility spaces Isolation and Quarantine sites </a:t>
                      </a:r>
                      <a:endParaRPr lang="en-ZA" sz="800" dirty="0">
                        <a:effectLst/>
                        <a:latin typeface="Arial Black" panose="020B0A04020102020204" pitchFamily="34" charset="0"/>
                        <a:ea typeface="Times New Roman" panose="02020603050405020304" pitchFamily="18" charset="0"/>
                      </a:endParaRPr>
                    </a:p>
                  </a:txBody>
                  <a:tcPr marL="68580" marR="68580" marT="0" marB="0"/>
                </a:tc>
                <a:tc rowSpan="4">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Provincial and Facilities</a:t>
                      </a:r>
                      <a:endParaRPr lang="en-ZA" sz="800" dirty="0">
                        <a:effectLst/>
                        <a:latin typeface="Arial Black" panose="020B0A04020102020204" pitchFamily="34" charset="0"/>
                        <a:ea typeface="Times New Roman" panose="02020603050405020304" pitchFamily="18" charset="0"/>
                      </a:endParaRPr>
                    </a:p>
                  </a:txBody>
                  <a:tcPr marL="68580" marR="68580" marT="0" marB="0"/>
                </a:tc>
                <a:tc rowSpan="4">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All hospitals in the country</a:t>
                      </a:r>
                      <a:endParaRPr lang="en-ZA" sz="800" dirty="0">
                        <a:effectLst/>
                        <a:latin typeface="Arial Black" panose="020B0A04020102020204" pitchFamily="34" charset="0"/>
                        <a:ea typeface="Times New Roman" panose="02020603050405020304" pitchFamily="18" charset="0"/>
                      </a:endParaRPr>
                    </a:p>
                  </a:txBody>
                  <a:tcPr marL="68580" marR="68580" marT="0" marB="0"/>
                </a:tc>
                <a:tc rowSpan="4">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District hospitals;</a:t>
                      </a:r>
                      <a:endParaRPr lang="en-ZA" sz="800" dirty="0">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effectLst/>
                          <a:latin typeface="Arial Black" panose="020B0A04020102020204" pitchFamily="34" charset="0"/>
                          <a:ea typeface="Times New Roman" panose="02020603050405020304" pitchFamily="18" charset="0"/>
                        </a:rPr>
                        <a:t>Regional hospitals;</a:t>
                      </a:r>
                      <a:endParaRPr lang="en-ZA" sz="800" dirty="0">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effectLst/>
                          <a:latin typeface="Arial Black" panose="020B0A04020102020204" pitchFamily="34" charset="0"/>
                          <a:ea typeface="Times New Roman" panose="02020603050405020304" pitchFamily="18" charset="0"/>
                        </a:rPr>
                        <a:t>Tertiary Hospitals and central hospitals</a:t>
                      </a:r>
                      <a:endParaRPr lang="en-ZA" sz="800" dirty="0">
                        <a:effectLst/>
                        <a:latin typeface="Arial Black" panose="020B0A04020102020204" pitchFamily="34" charset="0"/>
                        <a:ea typeface="Times New Roman" panose="02020603050405020304" pitchFamily="18" charset="0"/>
                      </a:endParaRPr>
                    </a:p>
                  </a:txBody>
                  <a:tcPr marL="68580" marR="68580" marT="0" marB="0"/>
                </a:tc>
                <a:tc rowSpan="4">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No budget allocated</a:t>
                      </a:r>
                      <a:endParaRPr lang="en-ZA" sz="800" dirty="0">
                        <a:effectLst/>
                        <a:latin typeface="Arial Black" panose="020B0A04020102020204" pitchFamily="34" charset="0"/>
                        <a:ea typeface="Times New Roman" panose="02020603050405020304" pitchFamily="18" charset="0"/>
                      </a:endParaRPr>
                    </a:p>
                  </a:txBody>
                  <a:tcPr marL="68580" marR="68580" marT="0" marB="0"/>
                </a:tc>
                <a:tc rowSpan="4">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Not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Improvement in the quality of care in the hospitals</a:t>
                      </a:r>
                      <a:endParaRPr lang="en-ZA" sz="800" dirty="0">
                        <a:effectLst/>
                        <a:latin typeface="Arial Black" panose="020B0A04020102020204" pitchFamily="34" charset="0"/>
                        <a:ea typeface="Times New Roman" panose="02020603050405020304" pitchFamily="18" charset="0"/>
                      </a:endParaRPr>
                    </a:p>
                    <a:p>
                      <a:pPr marL="228600" algn="just">
                        <a:lnSpc>
                          <a:spcPts val="1300"/>
                        </a:lnSpc>
                        <a:spcAft>
                          <a:spcPts val="0"/>
                        </a:spcAft>
                      </a:pPr>
                      <a:r>
                        <a:rPr lang="en-ZA" sz="800" dirty="0">
                          <a:solidFill>
                            <a:srgbClr val="FF0000"/>
                          </a:solidFill>
                          <a:effectLst/>
                          <a:latin typeface="Arial Black" panose="020B0A04020102020204" pitchFamily="34" charset="0"/>
                          <a:ea typeface="Times New Roman" panose="02020603050405020304" pitchFamily="18" charset="0"/>
                        </a:rPr>
                        <a:t> </a:t>
                      </a:r>
                      <a:endParaRPr lang="en-ZA" sz="800" dirty="0">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effectLst/>
                          <a:latin typeface="Arial Black" panose="020B0A04020102020204" pitchFamily="34" charset="0"/>
                          <a:ea typeface="Times New Roman" panose="02020603050405020304" pitchFamily="18" charset="0"/>
                        </a:rPr>
                        <a:t> </a:t>
                      </a:r>
                      <a:endParaRPr lang="en-ZA" sz="800" dirty="0">
                        <a:effectLst/>
                        <a:latin typeface="Arial Black" panose="020B0A04020102020204" pitchFamily="34"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164 hospitals were audited for oxygen reticulation. Oxygen supply improved in all hospitals (both bulk and cylinder oxygen).10 000 respiratory devices were allocated to the hospitals across the country. </a:t>
                      </a:r>
                      <a:endParaRPr lang="en-ZA" sz="800" dirty="0">
                        <a:effectLst/>
                        <a:latin typeface="Arial Black" panose="020B0A04020102020204" pitchFamily="34"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997084"/>
                  </a:ext>
                </a:extLst>
              </a:tr>
              <a:tr h="77540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Daily monitoring of oxygen supply to the hospitals</a:t>
                      </a:r>
                      <a:endParaRPr lang="en-ZA" sz="1100" dirty="0">
                        <a:effectLst/>
                        <a:latin typeface="Arial Black" panose="020B0A04020102020204" pitchFamily="34"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This has led to closer monitoring of oxygen availability and has assisted in ensuring that no hospital runs out of oxygen</a:t>
                      </a:r>
                      <a:endParaRPr lang="en-ZA" sz="1100" dirty="0">
                        <a:effectLst/>
                        <a:latin typeface="Arial Black" panose="020B0A04020102020204" pitchFamily="34"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78628527"/>
                  </a:ext>
                </a:extLst>
              </a:tr>
              <a:tr h="77540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Improvement in management of oxygen supply in the hospitals</a:t>
                      </a:r>
                      <a:endParaRPr lang="en-ZA" sz="1100" dirty="0">
                        <a:effectLst/>
                        <a:latin typeface="Arial Black" panose="020B0A04020102020204" pitchFamily="34"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The dashboard, e-ordering tool and oxygen consumption calculator were developed to improve the oxygen management in the hospitals.  These tools will be implemented in the new financial year</a:t>
                      </a:r>
                      <a:endParaRPr lang="en-ZA" sz="1100" dirty="0">
                        <a:effectLst/>
                        <a:latin typeface="Arial Black" panose="020B0A04020102020204" pitchFamily="34"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3297922"/>
                  </a:ext>
                </a:extLst>
              </a:tr>
              <a:tr h="775404">
                <a:tc vMerge="1">
                  <a:txBody>
                    <a:bodyPr/>
                    <a:lstStyle/>
                    <a:p>
                      <a:pPr>
                        <a:lnSpc>
                          <a:spcPts val="1300"/>
                        </a:lnSpc>
                        <a:spcAft>
                          <a:spcPts val="0"/>
                        </a:spcAft>
                      </a:pPr>
                      <a:endParaRPr lang="en-ZA" sz="800" dirty="0">
                        <a:effectLst/>
                        <a:latin typeface="Arial Black" panose="020B0A04020102020204" pitchFamily="34" charset="0"/>
                        <a:ea typeface="Times New Roman" panose="02020603050405020304" pitchFamily="18" charset="0"/>
                      </a:endParaRPr>
                    </a:p>
                  </a:txBody>
                  <a:tcPr marL="68580" marR="68580" marT="0" marB="0"/>
                </a:tc>
                <a:tc vMerge="1">
                  <a:txBody>
                    <a:bodyPr/>
                    <a:lstStyle/>
                    <a:p>
                      <a:pPr>
                        <a:lnSpc>
                          <a:spcPct val="107000"/>
                        </a:lnSpc>
                        <a:spcAft>
                          <a:spcPts val="800"/>
                        </a:spcAft>
                      </a:pPr>
                      <a:endParaRPr lang="en-ZA" sz="800" dirty="0">
                        <a:effectLst/>
                        <a:latin typeface="Arial Black" panose="020B0A04020102020204" pitchFamily="34" charset="0"/>
                        <a:ea typeface="Times New Roman" panose="02020603050405020304" pitchFamily="18" charset="0"/>
                      </a:endParaRPr>
                    </a:p>
                  </a:txBody>
                  <a:tcPr marL="68580" marR="68580" marT="0" marB="0"/>
                </a:tc>
                <a:tc vMerge="1">
                  <a:txBody>
                    <a:bodyPr/>
                    <a:lstStyle/>
                    <a:p>
                      <a:pPr>
                        <a:lnSpc>
                          <a:spcPts val="1300"/>
                        </a:lnSpc>
                        <a:spcAft>
                          <a:spcPts val="0"/>
                        </a:spcAft>
                      </a:pPr>
                      <a:endParaRPr lang="en-ZA" sz="800" dirty="0">
                        <a:effectLst/>
                        <a:latin typeface="Arial Black" panose="020B0A04020102020204" pitchFamily="34" charset="0"/>
                        <a:ea typeface="Times New Roman" panose="02020603050405020304" pitchFamily="18" charset="0"/>
                      </a:endParaRPr>
                    </a:p>
                  </a:txBody>
                  <a:tcPr marL="68580" marR="68580" marT="0" marB="0"/>
                </a:tc>
                <a:tc vMerge="1">
                  <a:txBody>
                    <a:bodyPr/>
                    <a:lstStyle/>
                    <a:p>
                      <a:pPr>
                        <a:lnSpc>
                          <a:spcPts val="1300"/>
                        </a:lnSpc>
                        <a:spcAft>
                          <a:spcPts val="0"/>
                        </a:spcAft>
                      </a:pPr>
                      <a:endParaRPr lang="en-ZA" sz="800" dirty="0">
                        <a:effectLst/>
                        <a:latin typeface="Arial Black" panose="020B0A04020102020204" pitchFamily="34" charset="0"/>
                        <a:ea typeface="Times New Roman" panose="02020603050405020304" pitchFamily="18" charset="0"/>
                      </a:endParaRPr>
                    </a:p>
                  </a:txBody>
                  <a:tcPr marL="68580" marR="68580" marT="0" marB="0"/>
                </a:tc>
                <a:tc vMerge="1">
                  <a:txBody>
                    <a:bodyPr/>
                    <a:lstStyle/>
                    <a:p>
                      <a:pPr>
                        <a:lnSpc>
                          <a:spcPts val="1300"/>
                        </a:lnSpc>
                        <a:spcAft>
                          <a:spcPts val="0"/>
                        </a:spcAft>
                      </a:pPr>
                      <a:endParaRPr lang="en-ZA" sz="800" dirty="0">
                        <a:effectLst/>
                        <a:latin typeface="Arial Black" panose="020B0A04020102020204" pitchFamily="34" charset="0"/>
                        <a:ea typeface="Times New Roman" panose="02020603050405020304" pitchFamily="18" charset="0"/>
                      </a:endParaRPr>
                    </a:p>
                  </a:txBody>
                  <a:tcPr marL="68580" marR="68580" marT="0" marB="0"/>
                </a:tc>
                <a:tc vMerge="1">
                  <a:txBody>
                    <a:bodyPr/>
                    <a:lstStyle/>
                    <a:p>
                      <a:pPr>
                        <a:lnSpc>
                          <a:spcPts val="1300"/>
                        </a:lnSpc>
                        <a:spcAft>
                          <a:spcPts val="0"/>
                        </a:spcAft>
                      </a:pPr>
                      <a:endParaRPr lang="en-ZA" sz="800" dirty="0">
                        <a:effectLst/>
                        <a:latin typeface="Arial Black" panose="020B0A04020102020204" pitchFamily="34" charset="0"/>
                        <a:ea typeface="Times New Roman" panose="02020603050405020304" pitchFamily="18" charset="0"/>
                      </a:endParaRPr>
                    </a:p>
                  </a:txBody>
                  <a:tcPr marL="68580" marR="68580" marT="0" marB="0"/>
                </a:tc>
                <a:tc vMerge="1">
                  <a:txBody>
                    <a:bodyPr/>
                    <a:lstStyle/>
                    <a:p>
                      <a:pPr>
                        <a:lnSpc>
                          <a:spcPts val="1300"/>
                        </a:lnSpc>
                        <a:spcAft>
                          <a:spcPts val="0"/>
                        </a:spcAft>
                      </a:pP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Improvement in availability of the respiratory support devices in the hospitals</a:t>
                      </a:r>
                      <a:endParaRPr lang="en-ZA" sz="800" dirty="0">
                        <a:effectLst/>
                        <a:latin typeface="Arial Black" panose="020B0A04020102020204" pitchFamily="34"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10 000 respiratory support devices have been distributed to the hospitals in all the provinces.</a:t>
                      </a:r>
                      <a:endParaRPr lang="en-ZA" sz="800" dirty="0">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effectLst/>
                          <a:latin typeface="Arial Black" panose="020B0A04020102020204" pitchFamily="34" charset="0"/>
                          <a:ea typeface="Times New Roman" panose="02020603050405020304" pitchFamily="18" charset="0"/>
                        </a:rPr>
                        <a:t>All hospitals received clinical guidelines for the management of COVID-19 cases including the use of respiratory support devices</a:t>
                      </a:r>
                      <a:endParaRPr lang="en-ZA" sz="800" dirty="0">
                        <a:effectLst/>
                        <a:latin typeface="Arial Black" panose="020B0A04020102020204" pitchFamily="34"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252046338"/>
                  </a:ext>
                </a:extLst>
              </a:tr>
            </a:tbl>
          </a:graphicData>
        </a:graphic>
      </p:graphicFrame>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35</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268098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36</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6700" b="1" dirty="0">
                <a:solidFill>
                  <a:schemeClr val="bg1"/>
                </a:solidFill>
                <a:latin typeface="Arial Black" pitchFamily="34" charset="0"/>
                <a:cs typeface="Arial" pitchFamily="34" charset="0"/>
              </a:rPr>
              <a:t>Performance Report </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5" name="Rectangle 4"/>
          <p:cNvSpPr/>
          <p:nvPr/>
        </p:nvSpPr>
        <p:spPr>
          <a:xfrm>
            <a:off x="468313" y="1844675"/>
            <a:ext cx="8064500" cy="156966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5 :</a:t>
            </a:r>
            <a:r>
              <a:rPr lang="en-ZA" sz="2400" b="1" dirty="0">
                <a:solidFill>
                  <a:schemeClr val="bg1"/>
                </a:solidFill>
                <a:latin typeface="Arial Black" pitchFamily="34" charset="0"/>
              </a:rPr>
              <a:t> </a:t>
            </a:r>
            <a:r>
              <a:rPr lang="en-ZA" sz="2400" b="1" dirty="0">
                <a:solidFill>
                  <a:schemeClr val="tx1"/>
                </a:solidFill>
                <a:latin typeface="Arial Black" pitchFamily="34" charset="0"/>
              </a:rPr>
              <a:t>HOSPITAL SYSTEMS</a:t>
            </a:r>
          </a:p>
          <a:p>
            <a:pPr algn="ctr">
              <a:defRPr/>
            </a:pPr>
            <a:r>
              <a:rPr lang="en-ZA" sz="2400" b="1" dirty="0">
                <a:solidFill>
                  <a:schemeClr val="tx1"/>
                </a:solidFill>
                <a:latin typeface="Arial Black" pitchFamily="34"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3256535462"/>
              </p:ext>
            </p:extLst>
          </p:nvPr>
        </p:nvGraphicFramePr>
        <p:xfrm>
          <a:off x="0" y="1052736"/>
          <a:ext cx="9144000" cy="4406624"/>
        </p:xfrm>
        <a:graphic>
          <a:graphicData uri="http://schemas.openxmlformats.org/drawingml/2006/table">
            <a:tbl>
              <a:tblPr firstRow="1" bandRow="1">
                <a:tableStyleId>{5C22544A-7EE6-4342-B048-85BDC9FD1C3A}</a:tableStyleId>
              </a:tblPr>
              <a:tblGrid>
                <a:gridCol w="1475656">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1547664">
                  <a:extLst>
                    <a:ext uri="{9D8B030D-6E8A-4147-A177-3AD203B41FA5}">
                      <a16:colId xmlns:a16="http://schemas.microsoft.com/office/drawing/2014/main" xmlns="" val="20005"/>
                    </a:ext>
                  </a:extLst>
                </a:gridCol>
              </a:tblGrid>
              <a:tr h="288032">
                <a:tc>
                  <a:txBody>
                    <a:bodyPr/>
                    <a:lstStyle/>
                    <a:p>
                      <a:r>
                        <a:rPr lang="en-US" sz="800" dirty="0">
                          <a:latin typeface="Arial Black" pitchFamily="34" charset="0"/>
                        </a:rPr>
                        <a:t>Outcome</a:t>
                      </a:r>
                    </a:p>
                  </a:txBody>
                  <a:tcPr marL="91441" marR="91441" marT="45725" marB="45725"/>
                </a:tc>
                <a:tc>
                  <a:txBody>
                    <a:bodyPr/>
                    <a:lstStyle/>
                    <a:p>
                      <a:pPr algn="l"/>
                      <a:r>
                        <a:rPr lang="en-US" sz="800" dirty="0">
                          <a:latin typeface="Arial Black" pitchFamily="34" charset="0"/>
                        </a:rPr>
                        <a:t>Output Indicator</a:t>
                      </a:r>
                    </a:p>
                  </a:txBody>
                  <a:tcPr marL="91441" marR="91441" marT="45725" marB="45725"/>
                </a:tc>
                <a:tc>
                  <a:txBody>
                    <a:bodyPr/>
                    <a:lstStyle/>
                    <a:p>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r>
                        <a:rPr lang="en-US" sz="8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883132">
                <a:tc row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dk1"/>
                          </a:solidFill>
                          <a:latin typeface="Arial Black" pitchFamily="34" charset="0"/>
                          <a:ea typeface="Times New Roman"/>
                          <a:cs typeface="Times New Roman"/>
                        </a:rPr>
                        <a:t>Financing and Delivery of infrastructure projects improved</a:t>
                      </a:r>
                      <a:endParaRPr lang="en-US" sz="800" kern="1200" dirty="0">
                        <a:solidFill>
                          <a:schemeClr val="dk1"/>
                        </a:solidFill>
                        <a:latin typeface="Arial Black" pitchFamily="34" charset="0"/>
                        <a:ea typeface="Times New Roman"/>
                        <a:cs typeface="Times New Roman"/>
                      </a:endParaRPr>
                    </a:p>
                    <a:p>
                      <a:endParaRPr lang="en-ZA" dirty="0"/>
                    </a:p>
                  </a:txBody>
                  <a:tcPr marL="68580" marR="68580" marT="0" marB="0"/>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Number of PHC facilities constructed or revitalised</a:t>
                      </a:r>
                    </a:p>
                  </a:txBody>
                  <a:tcPr marL="68580" marR="68580" marT="0" marB="0"/>
                </a:tc>
                <a:tc>
                  <a:txBody>
                    <a:bodyPr/>
                    <a:lstStyle/>
                    <a:p>
                      <a:pPr marL="0" marR="0">
                        <a:lnSpc>
                          <a:spcPct val="115000"/>
                        </a:lnSpc>
                        <a:spcBef>
                          <a:spcPts val="0"/>
                        </a:spcBef>
                        <a:spcAft>
                          <a:spcPts val="0"/>
                        </a:spcAft>
                      </a:pPr>
                      <a:r>
                        <a:rPr lang="en-US" sz="800" kern="1200" dirty="0">
                          <a:solidFill>
                            <a:srgbClr val="000000"/>
                          </a:solidFill>
                          <a:latin typeface="Arial Black" pitchFamily="34" charset="0"/>
                          <a:ea typeface="Times New Roman"/>
                          <a:cs typeface="Times New Roman"/>
                        </a:rPr>
                        <a:t>54 PHC facilities constructed or revitalised</a:t>
                      </a:r>
                    </a:p>
                    <a:p>
                      <a:pPr marL="0" marR="0">
                        <a:lnSpc>
                          <a:spcPct val="115000"/>
                        </a:lnSpc>
                        <a:spcBef>
                          <a:spcPts val="0"/>
                        </a:spcBef>
                        <a:spcAft>
                          <a:spcPts val="0"/>
                        </a:spcAft>
                      </a:pPr>
                      <a:endParaRPr lang="en-US" sz="800" kern="1200" dirty="0">
                        <a:solidFill>
                          <a:srgbClr val="000000"/>
                        </a:solidFill>
                        <a:latin typeface="Arial Black" pitchFamily="34" charset="0"/>
                        <a:ea typeface="Times New Roman"/>
                        <a:cs typeface="Times New Roman"/>
                      </a:endParaRPr>
                    </a:p>
                  </a:txBody>
                  <a:tcPr marL="68580" marR="68580" marT="0" marB="0"/>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55 PHC facilities </a:t>
                      </a:r>
                      <a:endParaRPr lang="en-ZA" sz="800" kern="1200" dirty="0">
                        <a:solidFill>
                          <a:srgbClr val="000000"/>
                        </a:solidFill>
                        <a:latin typeface="Arial Black" pitchFamily="34" charset="0"/>
                        <a:ea typeface="Times New Roman"/>
                        <a:cs typeface="Times New Roman"/>
                      </a:endParaRPr>
                    </a:p>
                    <a:p>
                      <a:pPr>
                        <a:lnSpc>
                          <a:spcPct val="100000"/>
                        </a:lnSpc>
                        <a:spcAft>
                          <a:spcPts val="0"/>
                        </a:spcAft>
                      </a:pPr>
                      <a:r>
                        <a:rPr lang="en-GB" sz="800" kern="1200" dirty="0">
                          <a:solidFill>
                            <a:srgbClr val="000000"/>
                          </a:solidFill>
                          <a:latin typeface="Arial Black" pitchFamily="34" charset="0"/>
                          <a:ea typeface="Times New Roman"/>
                          <a:cs typeface="Times New Roman"/>
                        </a:rPr>
                        <a:t>constructed or revitalised</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+1 PHC facility </a:t>
                      </a:r>
                      <a:endParaRPr lang="en-ZA" sz="800" kern="1200" dirty="0">
                        <a:solidFill>
                          <a:srgbClr val="000000"/>
                        </a:solidFill>
                        <a:latin typeface="Arial Black" pitchFamily="34" charset="0"/>
                        <a:ea typeface="Times New Roman"/>
                        <a:cs typeface="Times New Roman"/>
                      </a:endParaRPr>
                    </a:p>
                    <a:p>
                      <a:pPr>
                        <a:lnSpc>
                          <a:spcPct val="100000"/>
                        </a:lnSpc>
                        <a:spcAft>
                          <a:spcPts val="0"/>
                        </a:spcAft>
                      </a:pPr>
                      <a:r>
                        <a:rPr lang="en-GB" sz="800" kern="1200" dirty="0">
                          <a:solidFill>
                            <a:srgbClr val="000000"/>
                          </a:solidFill>
                          <a:latin typeface="Arial Black" pitchFamily="34" charset="0"/>
                          <a:ea typeface="Times New Roman"/>
                          <a:cs typeface="Times New Roman"/>
                        </a:rPr>
                        <a:t>constructed or revitalised</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Fast-tracking of project by contractor resulted in earlier completion than anticipated</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504056">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Number of hospitals constructed or revitalised </a:t>
                      </a:r>
                    </a:p>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rgbClr val="000000"/>
                          </a:solidFill>
                          <a:latin typeface="Arial Black" pitchFamily="34" charset="0"/>
                          <a:ea typeface="Times New Roman"/>
                          <a:cs typeface="Times New Roman"/>
                        </a:rPr>
                        <a:t>24 Hospitals constructed or revitalised</a:t>
                      </a:r>
                    </a:p>
                    <a:p>
                      <a:pPr marL="0" marR="0">
                        <a:lnSpc>
                          <a:spcPct val="115000"/>
                        </a:lnSpc>
                        <a:spcBef>
                          <a:spcPts val="0"/>
                        </a:spcBef>
                        <a:spcAft>
                          <a:spcPts val="0"/>
                        </a:spcAft>
                      </a:pPr>
                      <a:endParaRPr lang="en-US" sz="800" kern="1200" dirty="0">
                        <a:solidFill>
                          <a:srgbClr val="000000"/>
                        </a:solidFill>
                        <a:latin typeface="Arial Black" pitchFamily="34" charset="0"/>
                        <a:ea typeface="Times New Roman"/>
                        <a:cs typeface="Times New Roman"/>
                      </a:endParaRPr>
                    </a:p>
                  </a:txBody>
                  <a:tcPr marL="68580" marR="68580" marT="0" marB="0"/>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25 Hospitals constructed or revitalised</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+1 hospital</a:t>
                      </a:r>
                      <a:endParaRPr lang="en-ZA" sz="800" kern="1200" dirty="0">
                        <a:solidFill>
                          <a:srgbClr val="000000"/>
                        </a:solidFill>
                        <a:latin typeface="Arial Black" pitchFamily="34" charset="0"/>
                        <a:ea typeface="Times New Roman"/>
                        <a:cs typeface="Times New Roman"/>
                      </a:endParaRPr>
                    </a:p>
                    <a:p>
                      <a:pPr>
                        <a:lnSpc>
                          <a:spcPct val="100000"/>
                        </a:lnSpc>
                        <a:spcAft>
                          <a:spcPts val="0"/>
                        </a:spcAft>
                      </a:pPr>
                      <a:r>
                        <a:rPr lang="en-GB" sz="800" kern="1200" dirty="0">
                          <a:solidFill>
                            <a:srgbClr val="000000"/>
                          </a:solidFill>
                          <a:latin typeface="Arial Black" pitchFamily="34" charset="0"/>
                          <a:ea typeface="Times New Roman"/>
                          <a:cs typeface="Times New Roman"/>
                        </a:rPr>
                        <a:t>constructed or revitalised</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Fast-tracking of project by contractor resulted in earlier completion than anticipated</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648072">
                <a:tc vMerge="1">
                  <a:txBody>
                    <a:bodyPr/>
                    <a:lstStyle/>
                    <a:p>
                      <a:endParaRPr lang="en-ZA" sz="700" dirty="0"/>
                    </a:p>
                  </a:txBody>
                  <a:tcPr marL="68580" marR="68580" marT="0" marB="0"/>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Number of public health Facilities (Clinics, hospitals, nursing colleges, EMS base stations) maintained, repaired and/ or refurbished</a:t>
                      </a:r>
                    </a:p>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rgbClr val="000000"/>
                          </a:solidFill>
                          <a:latin typeface="Arial Black" pitchFamily="34" charset="0"/>
                          <a:ea typeface="Times New Roman"/>
                          <a:cs typeface="Times New Roman"/>
                        </a:rPr>
                        <a:t>150 public health Facilities (Clinics, Hospitals, nursing colleges, EMS base stations) maintained, repaired and/or refurbished</a:t>
                      </a:r>
                    </a:p>
                    <a:p>
                      <a:pPr marL="0" marR="0">
                        <a:lnSpc>
                          <a:spcPct val="115000"/>
                        </a:lnSpc>
                        <a:spcBef>
                          <a:spcPts val="0"/>
                        </a:spcBef>
                        <a:spcAft>
                          <a:spcPts val="0"/>
                        </a:spcAft>
                      </a:pPr>
                      <a:endParaRPr lang="en-US" sz="800" kern="1200" dirty="0">
                        <a:solidFill>
                          <a:srgbClr val="000000"/>
                        </a:solidFill>
                        <a:latin typeface="Arial Black" pitchFamily="34" charset="0"/>
                        <a:ea typeface="Times New Roman"/>
                        <a:cs typeface="Times New Roman"/>
                      </a:endParaRPr>
                    </a:p>
                  </a:txBody>
                  <a:tcPr marL="68580" marR="68580" marT="0" marB="0"/>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150 public health Facilities (Clinics, Hospitals, nursing colleges, EMS base stations) maintained, repaired and/or refurbished</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None</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None</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684165017"/>
                  </a:ext>
                </a:extLst>
              </a:tr>
              <a:tr h="648072">
                <a:tc>
                  <a:txBody>
                    <a:bodyPr/>
                    <a:lstStyle/>
                    <a:p>
                      <a:pPr marL="0" marR="0">
                        <a:lnSpc>
                          <a:spcPct val="115000"/>
                        </a:lnSpc>
                        <a:spcBef>
                          <a:spcPts val="0"/>
                        </a:spcBef>
                        <a:spcAft>
                          <a:spcPts val="0"/>
                        </a:spcAft>
                      </a:pPr>
                      <a:r>
                        <a:rPr lang="en-GB" sz="800" kern="1200" dirty="0">
                          <a:solidFill>
                            <a:schemeClr val="dk1"/>
                          </a:solidFill>
                          <a:effectLst/>
                          <a:latin typeface="Arial Black" panose="020B0A04020102020204" pitchFamily="34" charset="0"/>
                          <a:ea typeface="+mn-ea"/>
                          <a:cs typeface="+mn-cs"/>
                        </a:rPr>
                        <a:t>Resources are available to managers and frontline providers, with flexibility to manage it according to their local needs</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Guidelines on the Organizational Structures for Tertiary and Regional hospitals developed</a:t>
                      </a:r>
                    </a:p>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r>
                        <a:rPr lang="en-ZA" sz="800" kern="1200" dirty="0">
                          <a:solidFill>
                            <a:schemeClr val="dk1"/>
                          </a:solidFill>
                          <a:latin typeface="Arial Black" pitchFamily="34" charset="0"/>
                          <a:ea typeface="Times New Roman"/>
                          <a:cs typeface="Times New Roman"/>
                        </a:rPr>
                        <a:t>Guidelines on the Organisational structures for tertiary and regional hospitals developed</a:t>
                      </a:r>
                      <a:endParaRPr lang="en-US" sz="800" kern="1200" dirty="0">
                        <a:solidFill>
                          <a:schemeClr val="dk1"/>
                        </a:solidFill>
                        <a:latin typeface="Arial Black" pitchFamily="34" charset="0"/>
                        <a:ea typeface="Times New Roman"/>
                        <a:cs typeface="Times New Roman"/>
                      </a:endParaRPr>
                    </a:p>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Draft guideline on the Organisational structures for tertiary and regional hospitals developed</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None</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rgbClr val="000000"/>
                          </a:solidFill>
                          <a:latin typeface="Arial Black" pitchFamily="34" charset="0"/>
                          <a:ea typeface="Times New Roman"/>
                          <a:cs typeface="Times New Roman"/>
                        </a:rPr>
                        <a:t>None</a:t>
                      </a:r>
                      <a:endParaRPr lang="en-ZA" sz="800" kern="1200" dirty="0">
                        <a:solidFill>
                          <a:srgbClr val="000000"/>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663544549"/>
                  </a:ext>
                </a:extLst>
              </a:tr>
            </a:tbl>
          </a:graphicData>
        </a:graphic>
      </p:graphicFrame>
      <p:sp>
        <p:nvSpPr>
          <p:cNvPr id="3" name="Rectangle 2"/>
          <p:cNvSpPr txBox="1">
            <a:spLocks noChangeArrowheads="1"/>
          </p:cNvSpPr>
          <p:nvPr/>
        </p:nvSpPr>
        <p:spPr>
          <a:xfrm>
            <a:off x="0" y="-71462"/>
            <a:ext cx="7380312" cy="990600"/>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000" b="1" dirty="0">
                <a:solidFill>
                  <a:schemeClr val="bg1"/>
                </a:solidFill>
                <a:latin typeface="Arial Black" pitchFamily="34" charset="0"/>
              </a:rPr>
              <a:t>Programme 5:</a:t>
            </a:r>
            <a:r>
              <a:rPr lang="en-ZA" sz="7000" b="1" dirty="0">
                <a:solidFill>
                  <a:schemeClr val="bg1"/>
                </a:solidFill>
                <a:latin typeface="Arial Black" pitchFamily="34" charset="0"/>
              </a:rPr>
              <a:t> Hospitals Systems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4" name="Rectangle 3"/>
          <p:cNvSpPr/>
          <p:nvPr/>
        </p:nvSpPr>
        <p:spPr>
          <a:xfrm>
            <a:off x="8028384"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37</a:t>
            </a:fld>
            <a:endParaRPr lang="en-US"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32656"/>
            <a:ext cx="6624736" cy="400110"/>
          </a:xfrm>
          <a:prstGeom prst="rect">
            <a:avLst/>
          </a:prstGeom>
        </p:spPr>
        <p:txBody>
          <a:bodyPr wrap="square">
            <a:spAutoFit/>
          </a:bodyPr>
          <a:lstStyle/>
          <a:p>
            <a:r>
              <a:rPr lang="en-US" sz="2000" b="1" dirty="0">
                <a:solidFill>
                  <a:schemeClr val="bg1"/>
                </a:solidFill>
              </a:rPr>
              <a:t>Institutional Response to the COVID-19 Pandemic</a:t>
            </a:r>
            <a:endParaRPr lang="en-ZA" sz="20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792377345"/>
              </p:ext>
            </p:extLst>
          </p:nvPr>
        </p:nvGraphicFramePr>
        <p:xfrm>
          <a:off x="-36512" y="1052736"/>
          <a:ext cx="9180515" cy="478790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3546127320"/>
                    </a:ext>
                  </a:extLst>
                </a:gridCol>
                <a:gridCol w="100811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1654221017"/>
                    </a:ext>
                  </a:extLst>
                </a:gridCol>
                <a:gridCol w="2016224">
                  <a:extLst>
                    <a:ext uri="{9D8B030D-6E8A-4147-A177-3AD203B41FA5}">
                      <a16:colId xmlns:a16="http://schemas.microsoft.com/office/drawing/2014/main" xmlns="" val="1590183858"/>
                    </a:ext>
                  </a:extLst>
                </a:gridCol>
                <a:gridCol w="1187627">
                  <a:extLst>
                    <a:ext uri="{9D8B030D-6E8A-4147-A177-3AD203B41FA5}">
                      <a16:colId xmlns:a16="http://schemas.microsoft.com/office/drawing/2014/main" xmlns="" val="431520785"/>
                    </a:ext>
                  </a:extLst>
                </a:gridCol>
              </a:tblGrid>
              <a:tr h="785723">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Programme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Intervention</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Geographical locational (provincial, district/local municipality</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No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Disaggregation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Total budget allocated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spent per intervention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Contribution to the output of APP where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Immediate outcomes</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160452">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Programme 5: Hospital Systems</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US" sz="800" dirty="0">
                          <a:effectLst/>
                          <a:latin typeface="Arial Black" panose="020B0A04020102020204" pitchFamily="34" charset="0"/>
                          <a:ea typeface="Times New Roman" panose="02020603050405020304" pitchFamily="18" charset="0"/>
                        </a:rPr>
                        <a:t>Ensure adequate space and facilities are available for providing COVID-19 services: High Care, ICU Beds, Dedicated hospital/facility spaces Isolation and Quarantine sites </a:t>
                      </a:r>
                      <a:endParaRPr lang="en-ZA" sz="800" dirty="0">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effectLst/>
                          <a:latin typeface="Arial Black" panose="020B0A04020102020204" pitchFamily="34" charset="0"/>
                          <a:ea typeface="Times New Roman" panose="02020603050405020304" pitchFamily="18" charset="0"/>
                        </a:rPr>
                        <a:t> </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9 provinces and 52 health districts</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Asymptomatic and symptomatic clients who are laboratory confirmed COVID -19 positive for admissions to public and private hospitals</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Gender, age-group, province, and district</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No budget allocated</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Not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It contributes directly to the overall purpose of the Sub-programme: Communicable Disease which is mandated to develop policies and support provinces in ensuring the control of infectious diseases with the support of the National Institute for Communicable Diseases, a division of the National Health Laboratory Service. It improves surveillance for disease detection; strengthens preparedness and core response capacity for public health emergencies in line with international health regulations; and facilitates the implementation of influenza prevention and control programmes, tropical disease prevention and control programmes, and malaria elimination</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ts val="1300"/>
                        </a:lnSpc>
                        <a:spcAft>
                          <a:spcPts val="0"/>
                        </a:spcAft>
                      </a:pPr>
                      <a:r>
                        <a:rPr lang="en-GB" sz="800" dirty="0">
                          <a:effectLst/>
                          <a:latin typeface="Arial Black" panose="020B0A04020102020204" pitchFamily="34" charset="0"/>
                          <a:ea typeface="Times New Roman" panose="02020603050405020304" pitchFamily="18" charset="0"/>
                        </a:rPr>
                        <a:t>As of 31 March 2021: (1) 253 874 admissions in public and private sector. The number hospitalised was in the range of 20 to 2960 daily during FY and tended to decline; (2) number of patients in ICU ranged 0 to 311 patients and 75860 patients on oxygen; and (7) Total recoveries (cumulative): 1 474 319; percentage recoveries: 95%</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66997084"/>
                  </a:ext>
                </a:extLst>
              </a:tr>
            </a:tbl>
          </a:graphicData>
        </a:graphic>
      </p:graphicFrame>
      <p:sp>
        <p:nvSpPr>
          <p:cNvPr id="5"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2574522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32656"/>
            <a:ext cx="6624736" cy="400110"/>
          </a:xfrm>
          <a:prstGeom prst="rect">
            <a:avLst/>
          </a:prstGeom>
        </p:spPr>
        <p:txBody>
          <a:bodyPr wrap="square">
            <a:spAutoFit/>
          </a:bodyPr>
          <a:lstStyle/>
          <a:p>
            <a:r>
              <a:rPr lang="en-US" sz="2000" b="1" dirty="0">
                <a:solidFill>
                  <a:schemeClr val="bg1"/>
                </a:solidFill>
              </a:rPr>
              <a:t>Institutional Response to the COVID-19 Pandemic</a:t>
            </a:r>
            <a:endParaRPr lang="en-ZA" sz="20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758028573"/>
              </p:ext>
            </p:extLst>
          </p:nvPr>
        </p:nvGraphicFramePr>
        <p:xfrm>
          <a:off x="-36512" y="1052736"/>
          <a:ext cx="9180515" cy="478790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3546127320"/>
                    </a:ext>
                  </a:extLst>
                </a:gridCol>
                <a:gridCol w="100811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1654221017"/>
                    </a:ext>
                  </a:extLst>
                </a:gridCol>
                <a:gridCol w="2016224">
                  <a:extLst>
                    <a:ext uri="{9D8B030D-6E8A-4147-A177-3AD203B41FA5}">
                      <a16:colId xmlns:a16="http://schemas.microsoft.com/office/drawing/2014/main" xmlns="" val="1590183858"/>
                    </a:ext>
                  </a:extLst>
                </a:gridCol>
                <a:gridCol w="1187627">
                  <a:extLst>
                    <a:ext uri="{9D8B030D-6E8A-4147-A177-3AD203B41FA5}">
                      <a16:colId xmlns:a16="http://schemas.microsoft.com/office/drawing/2014/main" xmlns="" val="431520785"/>
                    </a:ext>
                  </a:extLst>
                </a:gridCol>
              </a:tblGrid>
              <a:tr h="785723">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Programme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Intervention</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Geographical locational (provincial, district/local municipality</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No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Disaggregation of beneficiaries (where possible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Total budget allocated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Budget spent per intervention (R’000)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Contribution to the output of APP where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Black" panose="020B0A04020102020204" pitchFamily="34" charset="0"/>
                          <a:ea typeface="Times New Roman" panose="02020603050405020304" pitchFamily="18" charset="0"/>
                        </a:rPr>
                        <a:t>Immediate outcomes</a:t>
                      </a:r>
                      <a:endParaRPr lang="en-ZA" sz="8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160452">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Programme 5: Hospital Systems</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US" sz="800" dirty="0">
                          <a:effectLst/>
                          <a:latin typeface="Arial Black" panose="020B0A04020102020204" pitchFamily="34" charset="0"/>
                          <a:ea typeface="Times New Roman" panose="02020603050405020304" pitchFamily="18" charset="0"/>
                        </a:rPr>
                        <a:t>Ensure adequate space and facilities are available for providing COVID-19 services: High Care, ICU Beds, Dedicated hospital/facility spaces Isolation and Quarantine sites </a:t>
                      </a:r>
                      <a:endParaRPr lang="en-ZA" sz="800" dirty="0">
                        <a:effectLst/>
                        <a:latin typeface="Arial Black" panose="020B0A04020102020204" pitchFamily="34" charset="0"/>
                        <a:ea typeface="Times New Roman" panose="02020603050405020304" pitchFamily="18" charset="0"/>
                      </a:endParaRPr>
                    </a:p>
                    <a:p>
                      <a:pPr>
                        <a:lnSpc>
                          <a:spcPts val="1300"/>
                        </a:lnSpc>
                        <a:spcAft>
                          <a:spcPts val="0"/>
                        </a:spcAft>
                      </a:pPr>
                      <a:r>
                        <a:rPr lang="en-GB" sz="800" dirty="0">
                          <a:effectLst/>
                          <a:latin typeface="Arial Black" panose="020B0A04020102020204" pitchFamily="34" charset="0"/>
                          <a:ea typeface="Times New Roman" panose="02020603050405020304" pitchFamily="18" charset="0"/>
                        </a:rPr>
                        <a:t> </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9 provinces and 52 health districts</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Individuals requiring isolation and quarantine at public identified isolation and quarantine sites</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Gender, age-group, province, and district</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No budget allocated</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Not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GB" sz="800" dirty="0">
                          <a:effectLst/>
                          <a:latin typeface="Arial Black" panose="020B0A04020102020204" pitchFamily="34" charset="0"/>
                          <a:ea typeface="Times New Roman" panose="02020603050405020304" pitchFamily="18" charset="0"/>
                        </a:rPr>
                        <a:t>It contributes directly to the overall purpose of the Sub-programme: Communicable Disease which is mandated to develop policies and support provinces in ensuring the control of infectious diseases with the support of the National Institute for Communicable Diseases, a division of the National Health Laboratory Service. It improves surveillance for disease detection; strengthens preparedness and core response capacity for public health emergencies in line with international health regulations; and facilitates the implementation of influenza prevention and control programmes, tropical disease prevention and control programmes, and malaria elimination</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ts val="1300"/>
                        </a:lnSpc>
                        <a:spcAft>
                          <a:spcPts val="0"/>
                        </a:spcAft>
                      </a:pPr>
                      <a:r>
                        <a:rPr lang="en-GB" sz="800" dirty="0">
                          <a:effectLst/>
                          <a:latin typeface="Arial Black" panose="020B0A04020102020204" pitchFamily="34" charset="0"/>
                          <a:ea typeface="Times New Roman" panose="02020603050405020304" pitchFamily="18" charset="0"/>
                        </a:rPr>
                        <a:t>Between April 2020 and March 2021: 16490 quarantine beds were available; and 254778 </a:t>
                      </a:r>
                      <a:r>
                        <a:rPr lang="en-GB" sz="800" dirty="0">
                          <a:solidFill>
                            <a:srgbClr val="201F1E"/>
                          </a:solidFill>
                          <a:effectLst/>
                          <a:latin typeface="Arial Black" panose="020B0A04020102020204" pitchFamily="34" charset="0"/>
                          <a:ea typeface="Times New Roman" panose="02020603050405020304" pitchFamily="18" charset="0"/>
                        </a:rPr>
                        <a:t>bed nights for PUI’s coming from abroad</a:t>
                      </a:r>
                      <a:r>
                        <a:rPr lang="en-GB" sz="800" dirty="0">
                          <a:solidFill>
                            <a:srgbClr val="FF0000"/>
                          </a:solidFill>
                          <a:effectLst/>
                          <a:latin typeface="Arial Black" panose="020B0A04020102020204" pitchFamily="34" charset="0"/>
                          <a:ea typeface="Times New Roman" panose="02020603050405020304" pitchFamily="18" charset="0"/>
                        </a:rPr>
                        <a:t> </a:t>
                      </a:r>
                      <a:r>
                        <a:rPr lang="en-GB" sz="800" dirty="0">
                          <a:solidFill>
                            <a:srgbClr val="201F1E"/>
                          </a:solidFill>
                          <a:effectLst/>
                          <a:latin typeface="Arial Black" panose="020B0A04020102020204" pitchFamily="34" charset="0"/>
                          <a:ea typeface="Times New Roman" panose="02020603050405020304" pitchFamily="18" charset="0"/>
                        </a:rPr>
                        <a:t>excludes those quarantined for local transmissions</a:t>
                      </a:r>
                      <a:endParaRPr lang="en-ZA" sz="11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66997084"/>
                  </a:ext>
                </a:extLst>
              </a:tr>
            </a:tbl>
          </a:graphicData>
        </a:graphic>
      </p:graphicFrame>
      <p:sp>
        <p:nvSpPr>
          <p:cNvPr id="5"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343949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327153"/>
            <a:ext cx="8928992" cy="4239815"/>
          </a:xfrm>
          <a:prstGeom prst="rect">
            <a:avLst/>
          </a:prstGeom>
          <a:noFill/>
        </p:spPr>
        <p:txBody>
          <a:bodyPr wrap="square" rtlCol="0">
            <a:sp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The Health Sector derives its vision and mandate from NDP 2030.  </a:t>
            </a:r>
            <a:r>
              <a:rPr kumimoji="0" lang="en-GB"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By 2030, South Africa should have: </a:t>
            </a: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Raised the life expectancy of South Africans to at least 70 years.</a:t>
            </a:r>
            <a:endParaRPr kumimoji="0" lang="en-ZA"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Progressively improved TB prevention and cure.</a:t>
            </a:r>
            <a:endParaRPr kumimoji="0" lang="en-ZA"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Reduced maternal, infant and child mortality.</a:t>
            </a:r>
            <a:endParaRPr kumimoji="0" lang="en-ZA"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Significantly reduced prevalence of non-communicable diseases.</a:t>
            </a:r>
            <a:endParaRPr kumimoji="0" lang="en-ZA"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Reduced injury, accidents and violence by 50 percent from 2010 levels.</a:t>
            </a:r>
            <a:endParaRPr kumimoji="0" lang="en-ZA"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Completed health system reforms.</a:t>
            </a:r>
            <a:endParaRPr kumimoji="0" lang="en-ZA"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Established primary healthcare teams to  provide care to families and communities.</a:t>
            </a:r>
            <a:endParaRPr kumimoji="0" lang="en-ZA"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Implemented universal health coverage.</a:t>
            </a:r>
            <a:endParaRPr kumimoji="0" lang="en-ZA"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Filled posts with skilled, committed and competent individuals.</a:t>
            </a:r>
            <a:endParaRPr kumimoji="0" lang="en-US" sz="2400" b="0" i="0" u="none" strike="noStrike" kern="1200" cap="none" spc="0" normalizeH="0" baseline="0" noProof="0" dirty="0">
              <a:ln>
                <a:noFill/>
              </a:ln>
              <a:solidFill>
                <a:prstClr val="white">
                  <a:lumMod val="50000"/>
                </a:prstClr>
              </a:solidFill>
              <a:effectLst/>
              <a:uLnTx/>
              <a:uFillTx/>
              <a:latin typeface="Arial Black" pitchFamily="34" charset="0"/>
              <a:ea typeface="+mn-ea"/>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4</a:t>
            </a:fld>
            <a:r>
              <a:rPr lang="en-ZA" dirty="0"/>
              <a:t> </a:t>
            </a:r>
          </a:p>
        </p:txBody>
      </p:sp>
      <p:sp>
        <p:nvSpPr>
          <p:cNvPr id="9" name="Rectangle 2"/>
          <p:cNvSpPr txBox="1">
            <a:spLocks noChangeArrowheads="1"/>
          </p:cNvSpPr>
          <p:nvPr/>
        </p:nvSpPr>
        <p:spPr>
          <a:xfrm>
            <a:off x="642910" y="-71462"/>
            <a:ext cx="6593386" cy="99060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2800" b="1" i="0" u="none" strike="noStrike" kern="1200" cap="none" spc="0" normalizeH="0" baseline="0" noProof="0" dirty="0">
                <a:ln>
                  <a:noFill/>
                </a:ln>
                <a:solidFill>
                  <a:prstClr val="white"/>
                </a:solidFill>
                <a:effectLst/>
                <a:uLnTx/>
                <a:uFillTx/>
                <a:latin typeface="Arial Black" pitchFamily="34" charset="0"/>
                <a:ea typeface="+mn-ea"/>
                <a:cs typeface="+mn-cs"/>
              </a:rPr>
              <a:t>National Development Plan Vision 2030</a:t>
            </a:r>
            <a:r>
              <a:rPr kumimoji="0" lang="en-ZA" sz="2800" b="0" i="0" u="none" strike="noStrike" kern="1200" cap="none" spc="0" normalizeH="0" baseline="0" noProof="0" dirty="0">
                <a:ln>
                  <a:noFill/>
                </a:ln>
                <a:solidFill>
                  <a:prstClr val="white"/>
                </a:solidFill>
                <a:effectLst/>
                <a:uLnTx/>
                <a:uFillTx/>
                <a:latin typeface="Arial Black" pitchFamily="34" charset="0"/>
                <a:ea typeface="+mn-ea"/>
                <a:cs typeface="+mn-cs"/>
              </a:rPr>
              <a:t> </a:t>
            </a: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913986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pitchFamily="34" charset="0"/>
              </a:rPr>
              <a:t>Performance Report </a:t>
            </a: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6" name="Rectangle 5"/>
          <p:cNvSpPr/>
          <p:nvPr/>
        </p:nvSpPr>
        <p:spPr>
          <a:xfrm>
            <a:off x="428625" y="1857375"/>
            <a:ext cx="8064500" cy="19389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6:</a:t>
            </a:r>
            <a:r>
              <a:rPr lang="en-GB" sz="2400" b="1" dirty="0">
                <a:solidFill>
                  <a:schemeClr val="bg1"/>
                </a:solidFill>
                <a:latin typeface="Arial Black" pitchFamily="34" charset="0"/>
                <a:cs typeface="Arial" charset="0"/>
              </a:rPr>
              <a:t> </a:t>
            </a:r>
            <a:r>
              <a:rPr lang="en-GB" sz="2400" b="1" dirty="0">
                <a:solidFill>
                  <a:schemeClr val="tx1"/>
                </a:solidFill>
                <a:latin typeface="Arial Black" pitchFamily="34" charset="0"/>
                <a:cs typeface="Arial" charset="0"/>
              </a:rPr>
              <a:t>HEALTH SYSTEM GOVERNANCE AND HUMAN RESOURCES</a:t>
            </a: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473398063"/>
              </p:ext>
            </p:extLst>
          </p:nvPr>
        </p:nvGraphicFramePr>
        <p:xfrm>
          <a:off x="0" y="1052736"/>
          <a:ext cx="9143995" cy="4561840"/>
        </p:xfrm>
        <a:graphic>
          <a:graphicData uri="http://schemas.openxmlformats.org/drawingml/2006/table">
            <a:tbl>
              <a:tblPr firstRow="1" bandRow="1">
                <a:tableStyleId>{5C22544A-7EE6-4342-B048-85BDC9FD1C3A}</a:tableStyleId>
              </a:tblPr>
              <a:tblGrid>
                <a:gridCol w="652998">
                  <a:extLst>
                    <a:ext uri="{9D8B030D-6E8A-4147-A177-3AD203B41FA5}">
                      <a16:colId xmlns:a16="http://schemas.microsoft.com/office/drawing/2014/main" xmlns="" val="20000"/>
                    </a:ext>
                  </a:extLst>
                </a:gridCol>
                <a:gridCol w="118269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gridCol w="1245605">
                  <a:extLst>
                    <a:ext uri="{9D8B030D-6E8A-4147-A177-3AD203B41FA5}">
                      <a16:colId xmlns:a16="http://schemas.microsoft.com/office/drawing/2014/main" xmlns="" val="2694741562"/>
                    </a:ext>
                  </a:extLst>
                </a:gridCol>
                <a:gridCol w="1411167">
                  <a:extLst>
                    <a:ext uri="{9D8B030D-6E8A-4147-A177-3AD203B41FA5}">
                      <a16:colId xmlns:a16="http://schemas.microsoft.com/office/drawing/2014/main" xmlns="" val="2315241128"/>
                    </a:ext>
                  </a:extLst>
                </a:gridCol>
                <a:gridCol w="1411167">
                  <a:extLst>
                    <a:ext uri="{9D8B030D-6E8A-4147-A177-3AD203B41FA5}">
                      <a16:colId xmlns:a16="http://schemas.microsoft.com/office/drawing/2014/main" xmlns="" val="1191496547"/>
                    </a:ext>
                  </a:extLst>
                </a:gridCol>
              </a:tblGrid>
              <a:tr h="577679">
                <a:tc>
                  <a:txBody>
                    <a:bodyPr/>
                    <a:lstStyle/>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Outcome</a:t>
                      </a:r>
                      <a:endParaRPr lang="en-ZA" sz="800" dirty="0">
                        <a:solidFill>
                          <a:srgbClr val="000000"/>
                        </a:solidFill>
                        <a:effectLst/>
                        <a:latin typeface="Arial Black" panose="020B0A04020102020204" pitchFamily="34" charset="0"/>
                        <a:ea typeface="Times New Roman" panose="02020603050405020304" pitchFamily="18" charset="0"/>
                      </a:endParaRPr>
                    </a:p>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 Indicator </a:t>
                      </a:r>
                      <a:endParaRPr lang="en-ZA" sz="800" dirty="0">
                        <a:solidFill>
                          <a:srgbClr val="000000"/>
                        </a:solidFill>
                        <a:effectLst/>
                        <a:latin typeface="Arial Black" panose="020B0A04020102020204" pitchFamily="34" charset="0"/>
                        <a:ea typeface="Times New Roman" panose="02020603050405020304" pitchFamily="18" charset="0"/>
                      </a:endParaRPr>
                    </a:p>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r>
                        <a:rPr lang="en-ZA" sz="800" b="1" kern="1200" dirty="0">
                          <a:solidFill>
                            <a:schemeClr val="lt1"/>
                          </a:solidFill>
                          <a:effectLst/>
                          <a:latin typeface="Arial Black" panose="020B0A04020102020204" pitchFamily="34" charset="0"/>
                          <a:ea typeface="+mn-ea"/>
                          <a:cs typeface="+mn-cs"/>
                        </a:rPr>
                        <a:t>Planned Target </a:t>
                      </a:r>
                    </a:p>
                    <a:p>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Actual achievement 2020/21 </a:t>
                      </a:r>
                      <a:r>
                        <a:rPr lang="en-ZA" sz="800" dirty="0">
                          <a:effectLst/>
                          <a:latin typeface="Arial Black" panose="020B0A04020102020204" pitchFamily="34" charset="0"/>
                        </a:rPr>
                        <a:t> </a:t>
                      </a:r>
                      <a:r>
                        <a:rPr lang="en-GB" sz="800" b="1" kern="1200" dirty="0">
                          <a:solidFill>
                            <a:schemeClr val="lt1"/>
                          </a:solidFill>
                          <a:effectLst/>
                          <a:latin typeface="Arial Black" panose="020B0A04020102020204" pitchFamily="34" charset="0"/>
                          <a:ea typeface="+mn-ea"/>
                          <a:cs typeface="+mn-cs"/>
                        </a:rPr>
                        <a:t> </a:t>
                      </a:r>
                      <a:endParaRPr lang="en-ZA" sz="800" b="1" kern="1200" dirty="0">
                        <a:solidFill>
                          <a:schemeClr val="lt1"/>
                        </a:solidFill>
                        <a:effectLst/>
                        <a:latin typeface="Arial Black" panose="020B0A04020102020204" pitchFamily="34" charset="0"/>
                        <a:ea typeface="+mn-ea"/>
                        <a:cs typeface="+mn-cs"/>
                      </a:endParaRPr>
                    </a:p>
                  </a:txBody>
                  <a:tcPr marL="91438" marR="91438" marT="45722" marB="45722"/>
                </a:tc>
                <a:tc>
                  <a:txBody>
                    <a:bodyPr/>
                    <a:lstStyle/>
                    <a:p>
                      <a:pPr>
                        <a:spcAft>
                          <a:spcPts val="0"/>
                        </a:spcAft>
                      </a:pPr>
                      <a:r>
                        <a:rPr lang="en-ZA" sz="800" b="1" kern="1200" dirty="0">
                          <a:solidFill>
                            <a:schemeClr val="lt1"/>
                          </a:solidFill>
                          <a:effectLst/>
                          <a:latin typeface="Arial Black" panose="020B0A04020102020204" pitchFamily="34" charset="0"/>
                          <a:ea typeface="+mn-ea"/>
                          <a:cs typeface="+mn-cs"/>
                        </a:rPr>
                        <a:t>Deviation from planned target to actual achievement 2020/21</a:t>
                      </a:r>
                    </a:p>
                  </a:txBody>
                  <a:tcPr marL="68580" marR="68580" marT="0" marB="0"/>
                </a:tc>
                <a:tc>
                  <a:txBody>
                    <a:bodyPr/>
                    <a:lstStyle/>
                    <a:p>
                      <a:pPr>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deviations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tc>
                  <a:txBody>
                    <a:bodyPr/>
                    <a:lstStyle/>
                    <a:p>
                      <a:pPr>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revisions to the outputs / output indicators / annual targets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000"/>
                  </a:ext>
                </a:extLst>
              </a:tr>
              <a:tr h="685969">
                <a:tc rowSpan="2">
                  <a:txBody>
                    <a:bodyPr/>
                    <a:lstStyle/>
                    <a:p>
                      <a:pPr>
                        <a:lnSpc>
                          <a:spcPct val="100000"/>
                        </a:lnSpc>
                        <a:spcAft>
                          <a:spcPts val="0"/>
                        </a:spcAft>
                      </a:pPr>
                      <a:r>
                        <a:rPr lang="en-GB" sz="800" dirty="0">
                          <a:effectLst/>
                          <a:latin typeface="Arial Black" panose="020B0A04020102020204" pitchFamily="34" charset="0"/>
                          <a:ea typeface="Times New Roman" panose="02020603050405020304" pitchFamily="18" charset="0"/>
                        </a:rPr>
                        <a:t>Staff equitably distributed and have right skills and attitude</a:t>
                      </a:r>
                      <a:endParaRPr lang="en-ZA" sz="800" dirty="0">
                        <a:effectLst/>
                        <a:latin typeface="Arial Black" panose="020B0A04020102020204" pitchFamily="34" charset="0"/>
                        <a:ea typeface="Times New Roman" panose="02020603050405020304" pitchFamily="18" charset="0"/>
                      </a:endParaRPr>
                    </a:p>
                    <a:p>
                      <a:pPr>
                        <a:lnSpc>
                          <a:spcPct val="100000"/>
                        </a:lnSpc>
                        <a:spcAft>
                          <a:spcPts val="0"/>
                        </a:spcAft>
                      </a:pPr>
                      <a:r>
                        <a:rPr lang="en-GB" sz="800" dirty="0">
                          <a:solidFill>
                            <a:srgbClr val="000000"/>
                          </a:solidFill>
                          <a:effectLst/>
                          <a:latin typeface="Arial Black" panose="020B0A04020102020204" pitchFamily="34" charset="0"/>
                          <a:ea typeface="Times New Roman" panose="02020603050405020304" pitchFamily="18" charset="0"/>
                        </a:rPr>
                        <a:t> </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Capacity for HRH Policy development,  Planning and monitoring available</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Capacity for HRH Policy development, Planning and monitoring available</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a:t>
                      </a:r>
                      <a:r>
                        <a:rPr lang="en-GB" sz="800" dirty="0">
                          <a:solidFill>
                            <a:schemeClr val="tx1"/>
                          </a:solidFill>
                          <a:effectLst/>
                          <a:latin typeface="Arial Black" panose="020B0A04020102020204" pitchFamily="34" charset="0"/>
                          <a:ea typeface="Calibri" panose="020F0502020204030204" pitchFamily="34" charset="0"/>
                        </a:rPr>
                        <a:t>Capacity for HRH Policy development,  Planning and monitoring available</a:t>
                      </a:r>
                    </a:p>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r>
                        <a:rPr lang="en-GB" sz="800" dirty="0">
                          <a:solidFill>
                            <a:schemeClr val="tx1"/>
                          </a:solidFill>
                          <a:effectLst/>
                          <a:latin typeface="Arial Black" panose="020B0A04020102020204" pitchFamily="34" charset="0"/>
                          <a:ea typeface="Calibri" panose="020F0502020204030204" pitchFamily="34" charset="0"/>
                        </a:rPr>
                        <a:t> </a:t>
                      </a: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Capabilities identified, and evaluated against available skills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ZA" sz="800" dirty="0">
                          <a:effectLst/>
                          <a:latin typeface="Arial Black" panose="020B0A04020102020204" pitchFamily="34" charset="0"/>
                          <a:ea typeface="Times New Roman" panose="02020603050405020304" pitchFamily="18" charset="0"/>
                        </a:rPr>
                        <a:t>Nil</a:t>
                      </a: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Capabilities not identified nor evaluated against available skills</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The output is linked to the 2030 HRH Strategy that was to be approved in March 2020. As a result of the COVID-19 pandemic, approval of the Strategy was delayed</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As a result of the COVID-19 pandemic, approval of the Strategy was delayed. Measures to undertake technical work on this indicator was also affected by the COVID-19 induced lock-down</a:t>
                      </a:r>
                    </a:p>
                    <a:p>
                      <a:pPr>
                        <a:lnSpc>
                          <a:spcPct val="100000"/>
                        </a:lnSpc>
                        <a:spcAft>
                          <a:spcPts val="0"/>
                        </a:spcAft>
                      </a:pPr>
                      <a:endParaRPr lang="en-GB" sz="800" kern="1200" dirty="0">
                        <a:solidFill>
                          <a:schemeClr val="dk1"/>
                        </a:solidFill>
                        <a:effectLst/>
                        <a:latin typeface="Arial Black" panose="020B0A04020102020204" pitchFamily="34" charset="0"/>
                        <a:ea typeface="+mn-ea"/>
                        <a:cs typeface="+mn-cs"/>
                      </a:endParaRPr>
                    </a:p>
                    <a:p>
                      <a:pPr>
                        <a:lnSpc>
                          <a:spcPct val="100000"/>
                        </a:lnSpc>
                        <a:spcAft>
                          <a:spcPts val="0"/>
                        </a:spcAft>
                      </a:pPr>
                      <a:endParaRPr lang="en-GB" sz="800" kern="1200" dirty="0">
                        <a:solidFill>
                          <a:schemeClr val="dk1"/>
                        </a:solidFill>
                        <a:effectLst/>
                        <a:latin typeface="Arial Black" panose="020B0A04020102020204" pitchFamily="34" charset="0"/>
                        <a:ea typeface="+mn-ea"/>
                        <a:cs typeface="+mn-cs"/>
                      </a:endParaRPr>
                    </a:p>
                    <a:p>
                      <a:pPr>
                        <a:lnSpc>
                          <a:spcPct val="100000"/>
                        </a:lnSpc>
                        <a:spcAft>
                          <a:spcPts val="0"/>
                        </a:spcAft>
                      </a:pPr>
                      <a:endParaRPr lang="en-GB" sz="800" kern="1200" dirty="0">
                        <a:solidFill>
                          <a:schemeClr val="dk1"/>
                        </a:solidFill>
                        <a:effectLst/>
                        <a:latin typeface="Arial Black" panose="020B0A04020102020204" pitchFamily="34" charset="0"/>
                        <a:ea typeface="+mn-ea"/>
                        <a:cs typeface="+mn-cs"/>
                      </a:endParaRPr>
                    </a:p>
                    <a:p>
                      <a:pPr>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66997084"/>
                  </a:ext>
                </a:extLst>
              </a:tr>
              <a:tr h="785936">
                <a:tc vMerge="1">
                  <a:txBody>
                    <a:bodyPr/>
                    <a:lstStyle/>
                    <a:p>
                      <a:endParaRPr lang="en-ZA"/>
                    </a:p>
                  </a:txBody>
                  <a:tcPr/>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HR Information System implemented at National DoH and Provincial Head offices to provide access to information from PERSAL,  health professional councils and Internship and Community service Programme,  to improve HRH Planning and monitoring</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ZA" sz="800" dirty="0">
                          <a:solidFill>
                            <a:schemeClr val="tx1"/>
                          </a:solidFill>
                          <a:effectLst/>
                          <a:latin typeface="Arial Black" panose="020B0A04020102020204" pitchFamily="34" charset="0"/>
                          <a:ea typeface="Times New Roman" panose="02020603050405020304" pitchFamily="18" charset="0"/>
                        </a:rPr>
                        <a:t>HR Information System implemented at National DoH and Provincial Head offices</a:t>
                      </a:r>
                    </a:p>
                  </a:txBody>
                  <a:tcPr marL="68580" marR="68580" marT="0" marB="0"/>
                </a:tc>
                <a:tc>
                  <a:txBody>
                    <a:bodyPr/>
                    <a:lstStyle/>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a:t>
                      </a:r>
                      <a:r>
                        <a:rPr lang="en-ZA" sz="800" dirty="0">
                          <a:solidFill>
                            <a:schemeClr val="tx1"/>
                          </a:solidFill>
                          <a:effectLst/>
                          <a:latin typeface="Arial Black" panose="020B0A04020102020204" pitchFamily="34" charset="0"/>
                          <a:ea typeface="Times New Roman" panose="02020603050405020304" pitchFamily="18" charset="0"/>
                        </a:rPr>
                        <a:t>HR Information System implemented at National DoH and Provincial Head offices</a:t>
                      </a:r>
                    </a:p>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r>
                        <a:rPr lang="en-ZA" sz="800" dirty="0">
                          <a:solidFill>
                            <a:schemeClr val="tx1"/>
                          </a:solidFill>
                          <a:effectLst/>
                          <a:latin typeface="Arial Black" panose="020B0A04020102020204" pitchFamily="34" charset="0"/>
                          <a:ea typeface="Times New Roman" panose="02020603050405020304" pitchFamily="18" charset="0"/>
                        </a:rPr>
                        <a:t> </a:t>
                      </a: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Provincial DoH consulted on the capability of the HRIS and project plan for implementation completed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ZA" sz="800" kern="1200" dirty="0">
                          <a:solidFill>
                            <a:schemeClr val="dk1"/>
                          </a:solidFill>
                          <a:effectLst/>
                          <a:latin typeface="Arial Black" panose="020B0A04020102020204" pitchFamily="34" charset="0"/>
                          <a:ea typeface="+mn-ea"/>
                          <a:cs typeface="+mn-cs"/>
                        </a:rPr>
                        <a:t>HR Information System design,  development and testing at the end of first quarter</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None</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None</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Not Applicable</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52180778"/>
                  </a:ext>
                </a:extLst>
              </a:tr>
            </a:tbl>
          </a:graphicData>
        </a:graphic>
      </p:graphicFrame>
      <p:sp>
        <p:nvSpPr>
          <p:cNvPr id="3" name="Rectangle 2"/>
          <p:cNvSpPr txBox="1">
            <a:spLocks noChangeArrowheads="1"/>
          </p:cNvSpPr>
          <p:nvPr/>
        </p:nvSpPr>
        <p:spPr>
          <a:xfrm>
            <a:off x="0" y="39189"/>
            <a:ext cx="7236296" cy="797523"/>
          </a:xfrm>
          <a:prstGeom prst="rect">
            <a:avLst/>
          </a:prstGeom>
        </p:spPr>
        <p:txBody>
          <a:bodyPr tIns="45720" rIns="91440" bIns="45720" anchor="b">
            <a:normAutofit fontScale="700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1: Outputs/Indicators in the original APP revised/removed from re-tabled APP</a:t>
            </a:r>
          </a:p>
        </p:txBody>
      </p:sp>
      <p:sp>
        <p:nvSpPr>
          <p:cNvPr id="4" name="Title 1">
            <a:extLst>
              <a:ext uri="{FF2B5EF4-FFF2-40B4-BE49-F238E27FC236}">
                <a16:creationId xmlns:a16="http://schemas.microsoft.com/office/drawing/2014/main" xmlns="" id="{CB39E33F-59CE-4533-A028-E472C6A955DF}"/>
              </a:ext>
            </a:extLst>
          </p:cNvPr>
          <p:cNvSpPr txBox="1">
            <a:spLocks/>
          </p:cNvSpPr>
          <p:nvPr/>
        </p:nvSpPr>
        <p:spPr>
          <a:xfrm>
            <a:off x="914400" y="6093296"/>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4151932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128111531"/>
              </p:ext>
            </p:extLst>
          </p:nvPr>
        </p:nvGraphicFramePr>
        <p:xfrm>
          <a:off x="0" y="1052736"/>
          <a:ext cx="9143995" cy="4927600"/>
        </p:xfrm>
        <a:graphic>
          <a:graphicData uri="http://schemas.openxmlformats.org/drawingml/2006/table">
            <a:tbl>
              <a:tblPr firstRow="1" bandRow="1">
                <a:tableStyleId>{5C22544A-7EE6-4342-B048-85BDC9FD1C3A}</a:tableStyleId>
              </a:tblPr>
              <a:tblGrid>
                <a:gridCol w="652998">
                  <a:extLst>
                    <a:ext uri="{9D8B030D-6E8A-4147-A177-3AD203B41FA5}">
                      <a16:colId xmlns:a16="http://schemas.microsoft.com/office/drawing/2014/main" xmlns="" val="20000"/>
                    </a:ext>
                  </a:extLst>
                </a:gridCol>
                <a:gridCol w="118269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gridCol w="1245605">
                  <a:extLst>
                    <a:ext uri="{9D8B030D-6E8A-4147-A177-3AD203B41FA5}">
                      <a16:colId xmlns:a16="http://schemas.microsoft.com/office/drawing/2014/main" xmlns="" val="2694741562"/>
                    </a:ext>
                  </a:extLst>
                </a:gridCol>
                <a:gridCol w="1411167">
                  <a:extLst>
                    <a:ext uri="{9D8B030D-6E8A-4147-A177-3AD203B41FA5}">
                      <a16:colId xmlns:a16="http://schemas.microsoft.com/office/drawing/2014/main" xmlns="" val="2315241128"/>
                    </a:ext>
                  </a:extLst>
                </a:gridCol>
                <a:gridCol w="1411167">
                  <a:extLst>
                    <a:ext uri="{9D8B030D-6E8A-4147-A177-3AD203B41FA5}">
                      <a16:colId xmlns:a16="http://schemas.microsoft.com/office/drawing/2014/main" xmlns="" val="1191496547"/>
                    </a:ext>
                  </a:extLst>
                </a:gridCol>
              </a:tblGrid>
              <a:tr h="577679">
                <a:tc>
                  <a:txBody>
                    <a:bodyPr/>
                    <a:lstStyle/>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Outcome</a:t>
                      </a:r>
                      <a:endParaRPr lang="en-ZA" sz="800" dirty="0">
                        <a:solidFill>
                          <a:srgbClr val="000000"/>
                        </a:solidFill>
                        <a:effectLst/>
                        <a:latin typeface="Arial Black" panose="020B0A04020102020204" pitchFamily="34" charset="0"/>
                        <a:ea typeface="Times New Roman" panose="02020603050405020304" pitchFamily="18" charset="0"/>
                      </a:endParaRPr>
                    </a:p>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 Indicator </a:t>
                      </a:r>
                      <a:endParaRPr lang="en-ZA" sz="800" dirty="0">
                        <a:solidFill>
                          <a:srgbClr val="000000"/>
                        </a:solidFill>
                        <a:effectLst/>
                        <a:latin typeface="Arial Black" panose="020B0A04020102020204" pitchFamily="34" charset="0"/>
                        <a:ea typeface="Times New Roman" panose="02020603050405020304" pitchFamily="18" charset="0"/>
                      </a:endParaRPr>
                    </a:p>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r>
                        <a:rPr lang="en-ZA" sz="800" b="1" kern="1200" dirty="0">
                          <a:solidFill>
                            <a:schemeClr val="lt1"/>
                          </a:solidFill>
                          <a:effectLst/>
                          <a:latin typeface="Arial Black" panose="020B0A04020102020204" pitchFamily="34" charset="0"/>
                          <a:ea typeface="+mn-ea"/>
                          <a:cs typeface="+mn-cs"/>
                        </a:rPr>
                        <a:t>Planned Target </a:t>
                      </a:r>
                    </a:p>
                    <a:p>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Actual achievement 2020/21 </a:t>
                      </a:r>
                      <a:r>
                        <a:rPr lang="en-ZA" sz="800" dirty="0">
                          <a:effectLst/>
                          <a:latin typeface="Arial Black" panose="020B0A04020102020204" pitchFamily="34" charset="0"/>
                        </a:rPr>
                        <a:t> </a:t>
                      </a:r>
                      <a:r>
                        <a:rPr lang="en-GB" sz="800" b="1" kern="1200" dirty="0">
                          <a:solidFill>
                            <a:schemeClr val="lt1"/>
                          </a:solidFill>
                          <a:effectLst/>
                          <a:latin typeface="Arial Black" panose="020B0A04020102020204" pitchFamily="34" charset="0"/>
                          <a:ea typeface="+mn-ea"/>
                          <a:cs typeface="+mn-cs"/>
                        </a:rPr>
                        <a:t> </a:t>
                      </a:r>
                      <a:endParaRPr lang="en-ZA" sz="800" b="1" kern="1200" dirty="0">
                        <a:solidFill>
                          <a:schemeClr val="lt1"/>
                        </a:solidFill>
                        <a:effectLst/>
                        <a:latin typeface="Arial Black" panose="020B0A04020102020204" pitchFamily="34" charset="0"/>
                        <a:ea typeface="+mn-ea"/>
                        <a:cs typeface="+mn-cs"/>
                      </a:endParaRPr>
                    </a:p>
                  </a:txBody>
                  <a:tcPr marL="91438" marR="91438" marT="45722" marB="45722"/>
                </a:tc>
                <a:tc>
                  <a:txBody>
                    <a:bodyPr/>
                    <a:lstStyle/>
                    <a:p>
                      <a:pPr>
                        <a:spcAft>
                          <a:spcPts val="0"/>
                        </a:spcAft>
                      </a:pPr>
                      <a:r>
                        <a:rPr lang="en-ZA" sz="800" b="1" kern="1200" dirty="0">
                          <a:solidFill>
                            <a:schemeClr val="lt1"/>
                          </a:solidFill>
                          <a:effectLst/>
                          <a:latin typeface="Arial Black" panose="020B0A04020102020204" pitchFamily="34" charset="0"/>
                          <a:ea typeface="+mn-ea"/>
                          <a:cs typeface="+mn-cs"/>
                        </a:rPr>
                        <a:t>Deviation from planned target to actual achievement 2020/21</a:t>
                      </a:r>
                    </a:p>
                  </a:txBody>
                  <a:tcPr marL="68580" marR="68580" marT="0" marB="0"/>
                </a:tc>
                <a:tc>
                  <a:txBody>
                    <a:bodyPr/>
                    <a:lstStyle/>
                    <a:p>
                      <a:pPr algn="l">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deviations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tc>
                  <a:txBody>
                    <a:bodyPr/>
                    <a:lstStyle/>
                    <a:p>
                      <a:pPr algn="l">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revisions to the outputs / output indicators / annual targets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000"/>
                  </a:ext>
                </a:extLst>
              </a:tr>
              <a:tr h="898212">
                <a:tc rowSpan="2">
                  <a:txBody>
                    <a:bodyPr/>
                    <a:lstStyle/>
                    <a:p>
                      <a:pPr>
                        <a:lnSpc>
                          <a:spcPct val="100000"/>
                        </a:lnSpc>
                        <a:spcAft>
                          <a:spcPts val="0"/>
                        </a:spcAft>
                      </a:pPr>
                      <a:r>
                        <a:rPr lang="en-GB" sz="800" dirty="0">
                          <a:effectLst/>
                          <a:latin typeface="Arial Black" panose="020B0A04020102020204" pitchFamily="34" charset="0"/>
                          <a:ea typeface="Times New Roman" panose="02020603050405020304" pitchFamily="18" charset="0"/>
                        </a:rPr>
                        <a:t>Staff equitably distributed and have right skills and attitude</a:t>
                      </a:r>
                      <a:endParaRPr lang="en-ZA" sz="800" dirty="0">
                        <a:effectLst/>
                        <a:latin typeface="Arial Black" panose="020B0A04020102020204" pitchFamily="34" charset="0"/>
                        <a:ea typeface="Times New Roman" panose="02020603050405020304" pitchFamily="18" charset="0"/>
                      </a:endParaRPr>
                    </a:p>
                    <a:p>
                      <a:pPr>
                        <a:lnSpc>
                          <a:spcPct val="100000"/>
                        </a:lnSpc>
                        <a:spcAft>
                          <a:spcPts val="0"/>
                        </a:spcAft>
                      </a:pPr>
                      <a:r>
                        <a:rPr lang="en-GB" sz="800" dirty="0">
                          <a:solidFill>
                            <a:srgbClr val="000000"/>
                          </a:solidFill>
                          <a:effectLst/>
                          <a:latin typeface="Arial Black" panose="020B0A04020102020204" pitchFamily="34" charset="0"/>
                          <a:ea typeface="Times New Roman" panose="02020603050405020304" pitchFamily="18" charset="0"/>
                        </a:rPr>
                        <a:t> </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Evaluation of OSD, commuted overtime and RWOPS policies initiated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ZA" sz="800" dirty="0">
                          <a:solidFill>
                            <a:schemeClr val="tx1"/>
                          </a:solidFill>
                          <a:effectLst/>
                          <a:latin typeface="Arial Black" panose="020B0A04020102020204" pitchFamily="34" charset="0"/>
                          <a:ea typeface="Times New Roman" panose="02020603050405020304" pitchFamily="18" charset="0"/>
                        </a:rPr>
                        <a:t>Evaluation of OSD, commuted overtime and RWOPS policies initiated</a:t>
                      </a:r>
                    </a:p>
                  </a:txBody>
                  <a:tcPr marL="68580" marR="68580" marT="0" marB="0"/>
                </a:tc>
                <a:tc>
                  <a:txBody>
                    <a:bodyPr/>
                    <a:lstStyle/>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a:t>
                      </a:r>
                      <a:r>
                        <a:rPr lang="en-ZA" sz="800" dirty="0">
                          <a:solidFill>
                            <a:schemeClr val="tx1"/>
                          </a:solidFill>
                          <a:effectLst/>
                          <a:latin typeface="Arial Black" panose="020B0A04020102020204" pitchFamily="34" charset="0"/>
                          <a:ea typeface="Times New Roman" panose="02020603050405020304" pitchFamily="18" charset="0"/>
                        </a:rPr>
                        <a:t>Evaluation of OSD, commuted overtime and RWOPS policies initiated and draft report available</a:t>
                      </a:r>
                    </a:p>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r>
                        <a:rPr lang="en-ZA" sz="800" dirty="0">
                          <a:solidFill>
                            <a:schemeClr val="tx1"/>
                          </a:solidFill>
                          <a:effectLst/>
                          <a:latin typeface="Arial Black" panose="020B0A04020102020204" pitchFamily="34" charset="0"/>
                          <a:ea typeface="Times New Roman" panose="02020603050405020304" pitchFamily="18" charset="0"/>
                        </a:rPr>
                        <a:t> </a:t>
                      </a: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Terms of reference for the evaluation of OSD, commuted overtime and RWOPS policies drafted</a:t>
                      </a:r>
                    </a:p>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ZA" sz="800" kern="1200" dirty="0">
                          <a:solidFill>
                            <a:schemeClr val="dk1"/>
                          </a:solidFill>
                          <a:effectLst/>
                          <a:latin typeface="Arial Black" panose="020B0A04020102020204" pitchFamily="34" charset="0"/>
                          <a:ea typeface="+mn-ea"/>
                          <a:cs typeface="+mn-cs"/>
                        </a:rPr>
                        <a:t>Literature review was conducted on  relevant research commissioned by Government on OSD,RWOPS and Commuted Overtime at the ned of the first quarter</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ZA" sz="800" kern="1200" dirty="0">
                          <a:solidFill>
                            <a:schemeClr val="dk1"/>
                          </a:solidFill>
                          <a:effectLst/>
                          <a:latin typeface="Arial Black" panose="020B0A04020102020204" pitchFamily="34" charset="0"/>
                          <a:ea typeface="+mn-ea"/>
                          <a:cs typeface="+mn-cs"/>
                        </a:rPr>
                        <a:t>Evaluation of OSD, commuted overtime and RWOPS policies not initiated </a:t>
                      </a: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As a result of the COVID-19 pandemic, the Country was on a lockdown Alert Level 5 (Full Lockdown) from 26 March 2020 for 35 days </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 </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Resources were redirected to</a:t>
                      </a:r>
                      <a:r>
                        <a:rPr lang="en-GB" sz="800" kern="1200" baseline="0" dirty="0">
                          <a:solidFill>
                            <a:schemeClr val="dk1"/>
                          </a:solidFill>
                          <a:effectLst/>
                          <a:latin typeface="Arial Black" panose="020B0A04020102020204" pitchFamily="34" charset="0"/>
                          <a:ea typeface="+mn-ea"/>
                          <a:cs typeface="+mn-cs"/>
                        </a:rPr>
                        <a:t> </a:t>
                      </a:r>
                      <a:r>
                        <a:rPr lang="en-GB" sz="800" kern="1200" dirty="0">
                          <a:solidFill>
                            <a:schemeClr val="dk1"/>
                          </a:solidFill>
                          <a:effectLst/>
                          <a:latin typeface="Arial Black" panose="020B0A04020102020204" pitchFamily="34" charset="0"/>
                          <a:ea typeface="+mn-ea"/>
                          <a:cs typeface="+mn-cs"/>
                        </a:rPr>
                        <a:t>develop surge capacity </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for the HR response </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to the COVID-19 pandemic</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3566297984"/>
                  </a:ext>
                </a:extLst>
              </a:tr>
              <a:tr h="1516700">
                <a:tc vMerge="1">
                  <a:txBody>
                    <a:bodyPr/>
                    <a:lstStyle/>
                    <a:p>
                      <a:endParaRPr lang="en-ZA"/>
                    </a:p>
                  </a:txBody>
                  <a:tcPr/>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Implementation plan for an automated employees time management system (with biometrics and automated notifications) for all health establishments developed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ZA" sz="800" dirty="0">
                          <a:solidFill>
                            <a:schemeClr val="tx1"/>
                          </a:solidFill>
                          <a:effectLst/>
                          <a:latin typeface="Arial Black" panose="020B0A04020102020204" pitchFamily="34" charset="0"/>
                          <a:ea typeface="Times New Roman" panose="02020603050405020304" pitchFamily="18" charset="0"/>
                        </a:rPr>
                        <a:t>Implementation plan for an automated employees time management system (with biometrics and automated notifications) for all health establishments developed</a:t>
                      </a:r>
                    </a:p>
                  </a:txBody>
                  <a:tcPr marL="68580" marR="68580" marT="0" marB="0"/>
                </a:tc>
                <a:tc>
                  <a:txBody>
                    <a:bodyPr/>
                    <a:lstStyle/>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a:t>
                      </a:r>
                      <a:r>
                        <a:rPr lang="en-ZA" sz="800" dirty="0">
                          <a:solidFill>
                            <a:schemeClr val="tx1"/>
                          </a:solidFill>
                          <a:effectLst/>
                          <a:latin typeface="Arial Black" panose="020B0A04020102020204" pitchFamily="34" charset="0"/>
                          <a:ea typeface="Times New Roman" panose="02020603050405020304" pitchFamily="18" charset="0"/>
                        </a:rPr>
                        <a:t>Implementation plan for an automated employees time management system (with biometrics and automated notifications) for all health establishments developed</a:t>
                      </a:r>
                    </a:p>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r>
                        <a:rPr lang="en-ZA" sz="800" dirty="0">
                          <a:solidFill>
                            <a:schemeClr val="tx1"/>
                          </a:solidFill>
                          <a:effectLst/>
                          <a:latin typeface="Arial Black" panose="020B0A04020102020204" pitchFamily="34" charset="0"/>
                          <a:ea typeface="Times New Roman" panose="02020603050405020304" pitchFamily="18" charset="0"/>
                        </a:rPr>
                        <a:t> </a:t>
                      </a: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Consultation meeting held with Provincial DoH to discuss automated employees time management systems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ZA" sz="800" dirty="0">
                          <a:effectLst/>
                          <a:latin typeface="Arial Black" panose="020B0A04020102020204" pitchFamily="34" charset="0"/>
                          <a:ea typeface="Times New Roman" panose="02020603050405020304" pitchFamily="18" charset="0"/>
                        </a:rPr>
                        <a:t>Nil</a:t>
                      </a:r>
                    </a:p>
                  </a:txBody>
                  <a:tcPr marL="68580" marR="68580" marT="0" marB="0"/>
                </a:tc>
                <a:tc>
                  <a:txBody>
                    <a:bodyPr/>
                    <a:lstStyle/>
                    <a:p>
                      <a:pPr>
                        <a:lnSpc>
                          <a:spcPct val="100000"/>
                        </a:lnSpc>
                        <a:spcAft>
                          <a:spcPts val="0"/>
                        </a:spcAft>
                      </a:pPr>
                      <a:r>
                        <a:rPr lang="en-ZA" sz="800" kern="1200" dirty="0">
                          <a:solidFill>
                            <a:schemeClr val="dk1"/>
                          </a:solidFill>
                          <a:effectLst/>
                          <a:latin typeface="Arial Black" panose="020B0A04020102020204" pitchFamily="34" charset="0"/>
                          <a:ea typeface="+mn-ea"/>
                          <a:cs typeface="+mn-cs"/>
                        </a:rPr>
                        <a:t>Implementation plan for an automated employees time management system (with biometrics and automated notifications) for all health establishments not developed</a:t>
                      </a:r>
                    </a:p>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 </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As a result of the COVID-19 pandemic, the Country was on a lockdown Alert Level 5 (Full Lockdown) from 26 March 2020 for 35 days </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 </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Resources were redirected to develop surge capacity </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for the HR response </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to the COVID-19 pandemic</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22035461"/>
                  </a:ext>
                </a:extLst>
              </a:tr>
            </a:tbl>
          </a:graphicData>
        </a:graphic>
      </p:graphicFrame>
      <p:sp>
        <p:nvSpPr>
          <p:cNvPr id="3" name="Rectangle 2"/>
          <p:cNvSpPr txBox="1">
            <a:spLocks noChangeArrowheads="1"/>
          </p:cNvSpPr>
          <p:nvPr/>
        </p:nvSpPr>
        <p:spPr>
          <a:xfrm>
            <a:off x="0" y="39189"/>
            <a:ext cx="7236296" cy="797523"/>
          </a:xfrm>
          <a:prstGeom prst="rect">
            <a:avLst/>
          </a:prstGeom>
        </p:spPr>
        <p:txBody>
          <a:bodyPr tIns="45720" rIns="91440" bIns="45720" anchor="b">
            <a:normAutofit fontScale="700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1: Outputs/Indicators in the original APP revised/removed from re-tabled APP</a:t>
            </a:r>
          </a:p>
        </p:txBody>
      </p:sp>
      <p:sp>
        <p:nvSpPr>
          <p:cNvPr id="4" name="Title 1">
            <a:extLst>
              <a:ext uri="{FF2B5EF4-FFF2-40B4-BE49-F238E27FC236}">
                <a16:creationId xmlns:a16="http://schemas.microsoft.com/office/drawing/2014/main" xmlns="" id="{9ACB87F5-54F2-481F-94F2-7FF992886B8F}"/>
              </a:ext>
            </a:extLst>
          </p:cNvPr>
          <p:cNvSpPr txBox="1">
            <a:spLocks/>
          </p:cNvSpPr>
          <p:nvPr/>
        </p:nvSpPr>
        <p:spPr>
          <a:xfrm>
            <a:off x="914400" y="6093296"/>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362687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602588183"/>
              </p:ext>
            </p:extLst>
          </p:nvPr>
        </p:nvGraphicFramePr>
        <p:xfrm>
          <a:off x="0" y="1052736"/>
          <a:ext cx="9144001" cy="4561840"/>
        </p:xfrm>
        <a:graphic>
          <a:graphicData uri="http://schemas.openxmlformats.org/drawingml/2006/table">
            <a:tbl>
              <a:tblPr firstRow="1" bandRow="1">
                <a:tableStyleId>{5C22544A-7EE6-4342-B048-85BDC9FD1C3A}</a:tableStyleId>
              </a:tblPr>
              <a:tblGrid>
                <a:gridCol w="683568">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4"/>
                    </a:ext>
                  </a:extLst>
                </a:gridCol>
                <a:gridCol w="1152128">
                  <a:extLst>
                    <a:ext uri="{9D8B030D-6E8A-4147-A177-3AD203B41FA5}">
                      <a16:colId xmlns:a16="http://schemas.microsoft.com/office/drawing/2014/main" xmlns="" val="20005"/>
                    </a:ext>
                  </a:extLst>
                </a:gridCol>
                <a:gridCol w="1296144">
                  <a:extLst>
                    <a:ext uri="{9D8B030D-6E8A-4147-A177-3AD203B41FA5}">
                      <a16:colId xmlns:a16="http://schemas.microsoft.com/office/drawing/2014/main" xmlns="" val="1654221017"/>
                    </a:ext>
                  </a:extLst>
                </a:gridCol>
                <a:gridCol w="1732666">
                  <a:extLst>
                    <a:ext uri="{9D8B030D-6E8A-4147-A177-3AD203B41FA5}">
                      <a16:colId xmlns:a16="http://schemas.microsoft.com/office/drawing/2014/main" xmlns="" val="1590183858"/>
                    </a:ext>
                  </a:extLst>
                </a:gridCol>
                <a:gridCol w="1471183">
                  <a:extLst>
                    <a:ext uri="{9D8B030D-6E8A-4147-A177-3AD203B41FA5}">
                      <a16:colId xmlns:a16="http://schemas.microsoft.com/office/drawing/2014/main" xmlns="" val="431520785"/>
                    </a:ext>
                  </a:extLst>
                </a:gridCol>
              </a:tblGrid>
              <a:tr h="404858">
                <a:tc>
                  <a:txBody>
                    <a:bodyPr/>
                    <a:lstStyle/>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Outcome</a:t>
                      </a:r>
                      <a:endParaRPr lang="en-ZA" sz="800" dirty="0">
                        <a:solidFill>
                          <a:srgbClr val="000000"/>
                        </a:solidFill>
                        <a:effectLst/>
                        <a:latin typeface="Arial Black" panose="020B0A04020102020204" pitchFamily="34" charset="0"/>
                        <a:ea typeface="Times New Roman" panose="02020603050405020304" pitchFamily="18" charset="0"/>
                      </a:endParaRPr>
                    </a:p>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 Indicator </a:t>
                      </a:r>
                      <a:endParaRPr lang="en-ZA" sz="800" dirty="0">
                        <a:solidFill>
                          <a:srgbClr val="000000"/>
                        </a:solidFill>
                        <a:effectLst/>
                        <a:latin typeface="Arial Black" panose="020B0A04020102020204" pitchFamily="34" charset="0"/>
                        <a:ea typeface="Times New Roman" panose="02020603050405020304" pitchFamily="18" charset="0"/>
                      </a:endParaRPr>
                    </a:p>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r>
                        <a:rPr lang="en-ZA" sz="800" b="1" kern="1200" dirty="0">
                          <a:solidFill>
                            <a:schemeClr val="lt1"/>
                          </a:solidFill>
                          <a:effectLst/>
                          <a:latin typeface="Arial Black" panose="020B0A04020102020204" pitchFamily="34" charset="0"/>
                          <a:ea typeface="+mn-ea"/>
                          <a:cs typeface="+mn-cs"/>
                        </a:rPr>
                        <a:t>Planned Target </a:t>
                      </a:r>
                    </a:p>
                    <a:p>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Actual achievement 2020/21 </a:t>
                      </a:r>
                      <a:endParaRPr lang="en-ZA" sz="800" b="1" kern="1200" dirty="0">
                        <a:solidFill>
                          <a:schemeClr val="lt1"/>
                        </a:solidFill>
                        <a:effectLst/>
                        <a:latin typeface="Arial Black" panose="020B0A04020102020204" pitchFamily="34" charset="0"/>
                        <a:ea typeface="+mn-ea"/>
                        <a:cs typeface="+mn-cs"/>
                      </a:endParaRPr>
                    </a:p>
                  </a:txBody>
                  <a:tcPr marL="91438" marR="91438" marT="45722" marB="45722"/>
                </a:tc>
                <a:tc>
                  <a:txBody>
                    <a:bodyPr/>
                    <a:lstStyle/>
                    <a:p>
                      <a:pPr>
                        <a:spcAft>
                          <a:spcPts val="0"/>
                        </a:spcAft>
                      </a:pPr>
                      <a:r>
                        <a:rPr lang="en-ZA" sz="800" b="1" kern="1200" dirty="0">
                          <a:solidFill>
                            <a:schemeClr val="lt1"/>
                          </a:solidFill>
                          <a:effectLst/>
                          <a:latin typeface="Arial Black" panose="020B0A04020102020204" pitchFamily="34" charset="0"/>
                          <a:ea typeface="+mn-ea"/>
                          <a:cs typeface="+mn-cs"/>
                        </a:rPr>
                        <a:t>Deviation from planned target to actual achievement 2020/21</a:t>
                      </a:r>
                    </a:p>
                  </a:txBody>
                  <a:tcPr marL="68580" marR="68580" marT="0" marB="0"/>
                </a:tc>
                <a:tc>
                  <a:txBody>
                    <a:bodyPr/>
                    <a:lstStyle/>
                    <a:p>
                      <a:pPr>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deviations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tc>
                  <a:txBody>
                    <a:bodyPr/>
                    <a:lstStyle/>
                    <a:p>
                      <a:pPr>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revisions to the outputs / output indicators / annual targets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000"/>
                  </a:ext>
                </a:extLst>
              </a:tr>
              <a:tr h="755727">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Information systems are responsive to local needs to enhance data use and improve quality of care</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Framework on the use of diagnostic and procedural coding for public health facilities developed and consulted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Framework on the use of diagnostic and procedural coding for public health facilities developed and consulted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Framework on the use of diagnostic and procedural coding for public health facilities developed and consulted</a:t>
                      </a:r>
                    </a:p>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Conceptual framework on the use of diagnostic and procedural coding drafted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The Conceptual Framework on the use of Diagnostic and Procedure Coding for South Africa was drafted during Quarter 1 of 2020-21. The draft document was finalised in June 2020</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The development of the Framework on the use of diagnostic and procedural coding for public health facilities not finalised.</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The target removed from revised 2020/21 APP</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Due to COVID-19 response, the 2020/21 APP was revised, and this target was part of those that were removed</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66997084"/>
                  </a:ext>
                </a:extLst>
              </a:tr>
              <a:tr h="755727">
                <a:tc>
                  <a:txBody>
                    <a:bodyPr/>
                    <a:lstStyle/>
                    <a:p>
                      <a:pPr>
                        <a:lnSpc>
                          <a:spcPct val="100000"/>
                        </a:lnSpc>
                        <a:spcAft>
                          <a:spcPts val="0"/>
                        </a:spcAft>
                      </a:pPr>
                      <a:r>
                        <a:rPr lang="en-GB" sz="800" dirty="0">
                          <a:solidFill>
                            <a:schemeClr val="tx1"/>
                          </a:solidFill>
                          <a:effectLst/>
                          <a:highlight>
                            <a:srgbClr val="FFFF00"/>
                          </a:highlight>
                          <a:latin typeface="Arial Black" panose="020B0A04020102020204" pitchFamily="34" charset="0"/>
                          <a:ea typeface="Times New Roman" panose="02020603050405020304" pitchFamily="18" charset="0"/>
                        </a:rPr>
                        <a:t> </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650 PHC facilities implementing the HPRS and Tier.net linkage to improve HIV  patient management</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Number of PHC facilities implementing the HPRS and Tier linkage</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a:t>
                      </a:r>
                      <a:r>
                        <a:rPr lang="en-GB" sz="800" dirty="0">
                          <a:solidFill>
                            <a:schemeClr val="tx1"/>
                          </a:solidFill>
                          <a:effectLst/>
                          <a:latin typeface="Arial Black" panose="020B0A04020102020204" pitchFamily="34" charset="0"/>
                          <a:ea typeface="Calibri" panose="020F0502020204030204" pitchFamily="34" charset="0"/>
                        </a:rPr>
                        <a:t>650 PHC facilities implementing the HPRS and Tier linkage</a:t>
                      </a:r>
                    </a:p>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300 PHC facilities where the link between HPRS and the NHLS Track care systems are implemented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ZA" sz="800" dirty="0">
                          <a:effectLst/>
                          <a:latin typeface="Arial Black" panose="020B0A04020102020204" pitchFamily="34" charset="0"/>
                          <a:ea typeface="Times New Roman" panose="02020603050405020304" pitchFamily="18" charset="0"/>
                        </a:rPr>
                        <a:t>Nil</a:t>
                      </a: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650 PHC facilities not implementing the HPRS and Tier</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 </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 </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Beta testing of the link could not be conducted due to COVID-19 restrictions. Beta testing of the link is an in-facility process, which requires participation and support of facility personnel as well as managers from various levels of health. Due to an inability to progress the beta testing, the development of the planned SOP and implementation guidance was also halted</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 </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COVID-19 necessitated the revisions to this output </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52180778"/>
                  </a:ext>
                </a:extLst>
              </a:tr>
            </a:tbl>
          </a:graphicData>
        </a:graphic>
      </p:graphicFrame>
      <p:sp>
        <p:nvSpPr>
          <p:cNvPr id="3" name="Rectangle 2"/>
          <p:cNvSpPr txBox="1">
            <a:spLocks noChangeArrowheads="1"/>
          </p:cNvSpPr>
          <p:nvPr/>
        </p:nvSpPr>
        <p:spPr>
          <a:xfrm>
            <a:off x="0" y="39189"/>
            <a:ext cx="7236296" cy="797523"/>
          </a:xfrm>
          <a:prstGeom prst="rect">
            <a:avLst/>
          </a:prstGeom>
        </p:spPr>
        <p:txBody>
          <a:bodyPr tIns="45720" rIns="91440" bIns="45720" anchor="b">
            <a:normAutofit fontScale="700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1: Outputs/Indicators in the original APP revised/removed from re-tabled APP</a:t>
            </a:r>
          </a:p>
        </p:txBody>
      </p:sp>
      <p:sp>
        <p:nvSpPr>
          <p:cNvPr id="4" name="Title 1">
            <a:extLst>
              <a:ext uri="{FF2B5EF4-FFF2-40B4-BE49-F238E27FC236}">
                <a16:creationId xmlns:a16="http://schemas.microsoft.com/office/drawing/2014/main" xmlns="" id="{F40F794D-DBC3-43C4-BE7E-B0BBA13BE2A2}"/>
              </a:ext>
            </a:extLst>
          </p:cNvPr>
          <p:cNvSpPr txBox="1">
            <a:spLocks/>
          </p:cNvSpPr>
          <p:nvPr/>
        </p:nvSpPr>
        <p:spPr>
          <a:xfrm>
            <a:off x="914400" y="6093296"/>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3351246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510724699"/>
              </p:ext>
            </p:extLst>
          </p:nvPr>
        </p:nvGraphicFramePr>
        <p:xfrm>
          <a:off x="1" y="1052737"/>
          <a:ext cx="9144001" cy="5049520"/>
        </p:xfrm>
        <a:graphic>
          <a:graphicData uri="http://schemas.openxmlformats.org/drawingml/2006/table">
            <a:tbl>
              <a:tblPr firstRow="1" bandRow="1">
                <a:tableStyleId>{5C22544A-7EE6-4342-B048-85BDC9FD1C3A}</a:tableStyleId>
              </a:tblPr>
              <a:tblGrid>
                <a:gridCol w="75557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919517">
                  <a:extLst>
                    <a:ext uri="{9D8B030D-6E8A-4147-A177-3AD203B41FA5}">
                      <a16:colId xmlns:a16="http://schemas.microsoft.com/office/drawing/2014/main" xmlns="" val="20004"/>
                    </a:ext>
                  </a:extLst>
                </a:gridCol>
                <a:gridCol w="1240723">
                  <a:extLst>
                    <a:ext uri="{9D8B030D-6E8A-4147-A177-3AD203B41FA5}">
                      <a16:colId xmlns:a16="http://schemas.microsoft.com/office/drawing/2014/main" xmlns="" val="20005"/>
                    </a:ext>
                  </a:extLst>
                </a:gridCol>
                <a:gridCol w="1152128">
                  <a:extLst>
                    <a:ext uri="{9D8B030D-6E8A-4147-A177-3AD203B41FA5}">
                      <a16:colId xmlns:a16="http://schemas.microsoft.com/office/drawing/2014/main" xmlns="" val="1654221017"/>
                    </a:ext>
                  </a:extLst>
                </a:gridCol>
                <a:gridCol w="2020698">
                  <a:extLst>
                    <a:ext uri="{9D8B030D-6E8A-4147-A177-3AD203B41FA5}">
                      <a16:colId xmlns:a16="http://schemas.microsoft.com/office/drawing/2014/main" xmlns="" val="1590183858"/>
                    </a:ext>
                  </a:extLst>
                </a:gridCol>
                <a:gridCol w="1471183">
                  <a:extLst>
                    <a:ext uri="{9D8B030D-6E8A-4147-A177-3AD203B41FA5}">
                      <a16:colId xmlns:a16="http://schemas.microsoft.com/office/drawing/2014/main" xmlns="" val="431520785"/>
                    </a:ext>
                  </a:extLst>
                </a:gridCol>
              </a:tblGrid>
              <a:tr h="618865">
                <a:tc>
                  <a:txBody>
                    <a:bodyPr/>
                    <a:lstStyle/>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Outcome</a:t>
                      </a:r>
                      <a:endParaRPr lang="en-ZA" sz="800" dirty="0">
                        <a:solidFill>
                          <a:srgbClr val="000000"/>
                        </a:solidFill>
                        <a:effectLst/>
                        <a:latin typeface="Arial Black" panose="020B0A04020102020204" pitchFamily="34" charset="0"/>
                        <a:ea typeface="Times New Roman" panose="02020603050405020304" pitchFamily="18" charset="0"/>
                      </a:endParaRPr>
                    </a:p>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 Indicator </a:t>
                      </a:r>
                      <a:endParaRPr lang="en-ZA" sz="800" dirty="0">
                        <a:solidFill>
                          <a:srgbClr val="000000"/>
                        </a:solidFill>
                        <a:effectLst/>
                        <a:latin typeface="Arial Black" panose="020B0A04020102020204" pitchFamily="34" charset="0"/>
                        <a:ea typeface="Times New Roman" panose="02020603050405020304" pitchFamily="18" charset="0"/>
                      </a:endParaRPr>
                    </a:p>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r>
                        <a:rPr lang="en-ZA" sz="800" b="1" kern="1200" dirty="0">
                          <a:solidFill>
                            <a:schemeClr val="lt1"/>
                          </a:solidFill>
                          <a:effectLst/>
                          <a:latin typeface="Arial Black" panose="020B0A04020102020204" pitchFamily="34" charset="0"/>
                          <a:ea typeface="+mn-ea"/>
                          <a:cs typeface="+mn-cs"/>
                        </a:rPr>
                        <a:t>Planned Target </a:t>
                      </a:r>
                    </a:p>
                    <a:p>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Actual achievement 2020/21 </a:t>
                      </a:r>
                      <a:endParaRPr lang="en-ZA" sz="800" b="1" kern="1200" dirty="0">
                        <a:solidFill>
                          <a:schemeClr val="lt1"/>
                        </a:solidFill>
                        <a:effectLst/>
                        <a:latin typeface="Arial Black" panose="020B0A04020102020204" pitchFamily="34" charset="0"/>
                        <a:ea typeface="+mn-ea"/>
                        <a:cs typeface="+mn-cs"/>
                      </a:endParaRPr>
                    </a:p>
                  </a:txBody>
                  <a:tcPr marL="91438" marR="91438" marT="45722" marB="45722"/>
                </a:tc>
                <a:tc>
                  <a:txBody>
                    <a:bodyPr/>
                    <a:lstStyle/>
                    <a:p>
                      <a:pPr>
                        <a:spcAft>
                          <a:spcPts val="0"/>
                        </a:spcAft>
                      </a:pPr>
                      <a:r>
                        <a:rPr lang="en-ZA" sz="800" b="1" kern="1200" dirty="0">
                          <a:solidFill>
                            <a:schemeClr val="lt1"/>
                          </a:solidFill>
                          <a:effectLst/>
                          <a:latin typeface="Arial Black" panose="020B0A04020102020204" pitchFamily="34" charset="0"/>
                          <a:ea typeface="+mn-ea"/>
                          <a:cs typeface="+mn-cs"/>
                        </a:rPr>
                        <a:t>Deviation from planned target to actual achievement 2020/21</a:t>
                      </a:r>
                    </a:p>
                  </a:txBody>
                  <a:tcPr marL="68580" marR="68580" marT="0" marB="0"/>
                </a:tc>
                <a:tc>
                  <a:txBody>
                    <a:bodyPr/>
                    <a:lstStyle/>
                    <a:p>
                      <a:pPr>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deviations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tc>
                  <a:txBody>
                    <a:bodyPr/>
                    <a:lstStyle/>
                    <a:p>
                      <a:pPr>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revisions to the outputs / output indicators / annual targets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000"/>
                  </a:ext>
                </a:extLst>
              </a:tr>
              <a:tr h="2803781">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Adaptive learning and decision making is improved through use of strategic information and evidence</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Performance dashboards for national, provincial and district levels completed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Performance dashboards for national, provincial and district levels completed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Performance dashboards for national, provincial and district levels completed</a:t>
                      </a:r>
                    </a:p>
                    <a:p>
                      <a:pPr>
                        <a:lnSpc>
                          <a:spcPct val="100000"/>
                        </a:lnSpc>
                        <a:spcAft>
                          <a:spcPts val="0"/>
                        </a:spcAft>
                      </a:pPr>
                      <a:endParaRPr lang="en-US" sz="8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 </a:t>
                      </a: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Conceptual framework developed on the requirements for standard Performance Dashboards  required for each level of healthcare</a:t>
                      </a: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Conceptual framework developed on the requirements for standard Performance Dashboards  required for each level of healthcare developed at the end of first quarter </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chemeClr val="dk1"/>
                          </a:solidFill>
                          <a:effectLst/>
                          <a:latin typeface="Arial Black" panose="020B0A04020102020204" pitchFamily="34" charset="0"/>
                          <a:ea typeface="+mn-ea"/>
                          <a:cs typeface="+mn-cs"/>
                        </a:rPr>
                        <a:t>Development of Performance dashboards for national, provincial and district levels not completed</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chemeClr val="dk1"/>
                          </a:solidFill>
                          <a:effectLst/>
                          <a:latin typeface="Arial Black" panose="020B0A04020102020204" pitchFamily="34" charset="0"/>
                          <a:ea typeface="+mn-ea"/>
                          <a:cs typeface="+mn-cs"/>
                        </a:rPr>
                        <a:t>The target was removed from revised 2020/21 APP</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chemeClr val="dk1"/>
                          </a:solidFill>
                          <a:effectLst/>
                          <a:latin typeface="Arial Black" panose="020B0A04020102020204" pitchFamily="34" charset="0"/>
                          <a:ea typeface="+mn-ea"/>
                          <a:cs typeface="+mn-cs"/>
                        </a:rPr>
                        <a:t>Due to COVID-19 response, the 2020/21 APP was revised, and this target was part of those that were removed</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3566297984"/>
                  </a:ext>
                </a:extLst>
              </a:tr>
              <a:tr h="1401890">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Quality and safety of  care improved</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90% of blood alcohol tests completed within normative period of 90 days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Percentage of blood alcohol tests completed within normative period of 90 days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Annual target</a:t>
                      </a:r>
                      <a:r>
                        <a:rPr lang="en-GB" sz="800" dirty="0">
                          <a:solidFill>
                            <a:schemeClr val="tx1"/>
                          </a:solidFill>
                          <a:effectLst/>
                          <a:latin typeface="Arial Black" panose="020B0A04020102020204" pitchFamily="34" charset="0"/>
                          <a:ea typeface="Times New Roman" panose="02020603050405020304" pitchFamily="18" charset="0"/>
                        </a:rPr>
                        <a:t>: 90%</a:t>
                      </a:r>
                      <a:endParaRPr lang="en-ZA" sz="8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r>
                        <a:rPr lang="en-GB" sz="800" dirty="0">
                          <a:solidFill>
                            <a:schemeClr val="tx1"/>
                          </a:solidFill>
                          <a:effectLst/>
                          <a:latin typeface="Arial Black" panose="020B0A04020102020204" pitchFamily="34" charset="0"/>
                          <a:ea typeface="Times New Roman" panose="02020603050405020304" pitchFamily="18" charset="0"/>
                        </a:rPr>
                        <a:t> </a:t>
                      </a:r>
                    </a:p>
                    <a:p>
                      <a:pPr>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r>
                        <a:rPr lang="en-GB" sz="800" u="sng" dirty="0">
                          <a:solidFill>
                            <a:schemeClr val="tx1"/>
                          </a:solidFill>
                          <a:effectLst/>
                          <a:latin typeface="Arial Black" panose="020B0A04020102020204" pitchFamily="34" charset="0"/>
                          <a:ea typeface="Times New Roman" panose="02020603050405020304" pitchFamily="18" charset="0"/>
                        </a:rPr>
                        <a:t>Quarter 1 target</a:t>
                      </a:r>
                      <a:r>
                        <a:rPr lang="en-GB" sz="800" dirty="0">
                          <a:solidFill>
                            <a:schemeClr val="tx1"/>
                          </a:solidFill>
                          <a:effectLst/>
                          <a:latin typeface="Arial Black" panose="020B0A04020102020204" pitchFamily="34" charset="0"/>
                          <a:ea typeface="Times New Roman" panose="02020603050405020304" pitchFamily="18" charset="0"/>
                        </a:rPr>
                        <a:t>: 80%</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21.99% (first quarter)</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-68.01%</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US" sz="800" kern="1200" dirty="0">
                          <a:solidFill>
                            <a:schemeClr val="dk1"/>
                          </a:solidFill>
                          <a:effectLst/>
                          <a:latin typeface="Arial Black" panose="020B0A04020102020204" pitchFamily="34" charset="0"/>
                          <a:ea typeface="+mn-ea"/>
                          <a:cs typeface="+mn-cs"/>
                        </a:rPr>
                        <a:t>Staff rotation due to COVID-19 measures – only 50% of staff at work at one time.</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US" sz="800" kern="1200" dirty="0">
                          <a:solidFill>
                            <a:schemeClr val="dk1"/>
                          </a:solidFill>
                          <a:effectLst/>
                          <a:latin typeface="Arial Black" panose="020B0A04020102020204" pitchFamily="34" charset="0"/>
                          <a:ea typeface="+mn-ea"/>
                          <a:cs typeface="+mn-cs"/>
                        </a:rPr>
                        <a:t>Procurement delays – especially Demand approvals that take longer than 6 months, result in laboratories running out of consumables and chemicals and increased equipment downtime due to delayed repairs.</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r>
                        <a:rPr lang="en-US" sz="800" kern="1200" dirty="0">
                          <a:solidFill>
                            <a:schemeClr val="dk1"/>
                          </a:solidFill>
                          <a:effectLst/>
                          <a:latin typeface="Arial Black" panose="020B0A04020102020204" pitchFamily="34" charset="0"/>
                          <a:ea typeface="+mn-ea"/>
                          <a:cs typeface="+mn-cs"/>
                        </a:rPr>
                        <a:t>30 vacancies out of 185 posts not being filled (16.2%)</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Due to COVID-19 response, the 2020/21 APP was revised, and this target was part of those that were removed</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22035461"/>
                  </a:ext>
                </a:extLst>
              </a:tr>
            </a:tbl>
          </a:graphicData>
        </a:graphic>
      </p:graphicFrame>
      <p:sp>
        <p:nvSpPr>
          <p:cNvPr id="3" name="Rectangle 2"/>
          <p:cNvSpPr txBox="1">
            <a:spLocks noChangeArrowheads="1"/>
          </p:cNvSpPr>
          <p:nvPr/>
        </p:nvSpPr>
        <p:spPr>
          <a:xfrm>
            <a:off x="0" y="39189"/>
            <a:ext cx="7236296" cy="797523"/>
          </a:xfrm>
          <a:prstGeom prst="rect">
            <a:avLst/>
          </a:prstGeom>
        </p:spPr>
        <p:txBody>
          <a:bodyPr tIns="45720" rIns="91440" bIns="45720" anchor="b">
            <a:normAutofit fontScale="700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1: Outputs/Indicators in the original APP revised/removed from re-tabled APP</a:t>
            </a:r>
          </a:p>
        </p:txBody>
      </p:sp>
      <p:sp>
        <p:nvSpPr>
          <p:cNvPr id="4" name="Title 1">
            <a:extLst>
              <a:ext uri="{FF2B5EF4-FFF2-40B4-BE49-F238E27FC236}">
                <a16:creationId xmlns:a16="http://schemas.microsoft.com/office/drawing/2014/main" xmlns="" id="{C9E55B94-E4B7-4338-81C3-CAF6484F8F07}"/>
              </a:ext>
            </a:extLst>
          </p:cNvPr>
          <p:cNvSpPr txBox="1">
            <a:spLocks/>
          </p:cNvSpPr>
          <p:nvPr/>
        </p:nvSpPr>
        <p:spPr>
          <a:xfrm>
            <a:off x="914400" y="6093296"/>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2496723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895350658"/>
              </p:ext>
            </p:extLst>
          </p:nvPr>
        </p:nvGraphicFramePr>
        <p:xfrm>
          <a:off x="0" y="1052737"/>
          <a:ext cx="9144000" cy="4376424"/>
        </p:xfrm>
        <a:graphic>
          <a:graphicData uri="http://schemas.openxmlformats.org/drawingml/2006/table">
            <a:tbl>
              <a:tblPr firstRow="1" bandRow="1">
                <a:tableStyleId>{5C22544A-7EE6-4342-B048-85BDC9FD1C3A}</a:tableStyleId>
              </a:tblPr>
              <a:tblGrid>
                <a:gridCol w="1476075">
                  <a:extLst>
                    <a:ext uri="{9D8B030D-6E8A-4147-A177-3AD203B41FA5}">
                      <a16:colId xmlns:a16="http://schemas.microsoft.com/office/drawing/2014/main" xmlns="" val="20000"/>
                    </a:ext>
                  </a:extLst>
                </a:gridCol>
                <a:gridCol w="1367733">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1763688">
                  <a:extLst>
                    <a:ext uri="{9D8B030D-6E8A-4147-A177-3AD203B41FA5}">
                      <a16:colId xmlns:a16="http://schemas.microsoft.com/office/drawing/2014/main" xmlns="" val="20005"/>
                    </a:ext>
                  </a:extLst>
                </a:gridCol>
              </a:tblGrid>
              <a:tr h="281444">
                <a:tc>
                  <a:txBody>
                    <a:bodyPr/>
                    <a:lstStyle/>
                    <a:p>
                      <a:pPr>
                        <a:lnSpc>
                          <a:spcPct val="100000"/>
                        </a:lnSpc>
                      </a:pPr>
                      <a:r>
                        <a:rPr lang="en-US" sz="700" dirty="0">
                          <a:latin typeface="Arial Black" pitchFamily="34" charset="0"/>
                        </a:rPr>
                        <a:t>Outcome</a:t>
                      </a:r>
                    </a:p>
                  </a:txBody>
                  <a:tcPr marL="91441" marR="91441" marT="45725" marB="45725"/>
                </a:tc>
                <a:tc>
                  <a:txBody>
                    <a:bodyPr/>
                    <a:lstStyle/>
                    <a:p>
                      <a:pPr algn="l">
                        <a:lnSpc>
                          <a:spcPct val="100000"/>
                        </a:lnSpc>
                      </a:pPr>
                      <a:r>
                        <a:rPr lang="en-US" sz="700" dirty="0">
                          <a:latin typeface="Arial Black" pitchFamily="34" charset="0"/>
                        </a:rPr>
                        <a:t>Output Indicator</a:t>
                      </a:r>
                    </a:p>
                  </a:txBody>
                  <a:tcPr marL="91441" marR="91441" marT="45725" marB="45725"/>
                </a:tc>
                <a:tc>
                  <a:txBody>
                    <a:bodyPr/>
                    <a:lstStyle/>
                    <a:p>
                      <a:pPr>
                        <a:lnSpc>
                          <a:spcPct val="100000"/>
                        </a:lnSpc>
                      </a:pPr>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pPr>
                        <a:lnSpc>
                          <a:spcPct val="100000"/>
                        </a:lnSpc>
                      </a:pPr>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pPr>
                        <a:lnSpc>
                          <a:spcPct val="100000"/>
                        </a:lnSpc>
                      </a:pPr>
                      <a:r>
                        <a:rPr lang="en-US" sz="7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1014700">
                <a:tc rowSpan="2">
                  <a:txBody>
                    <a:bodyPr/>
                    <a:lstStyle/>
                    <a:p>
                      <a:pPr>
                        <a:lnSpc>
                          <a:spcPct val="100000"/>
                        </a:lnSpc>
                      </a:pPr>
                      <a:r>
                        <a:rPr lang="en-US" sz="800" b="1" dirty="0">
                          <a:latin typeface="Arial Black" pitchFamily="34" charset="0"/>
                          <a:ea typeface="Calibri"/>
                          <a:cs typeface="Times New Roman"/>
                        </a:rPr>
                        <a:t>Quality and safety of care improved</a:t>
                      </a:r>
                      <a:endParaRPr lang="en-ZA" sz="800" b="1" dirty="0">
                        <a:latin typeface="Arial Black" pitchFamily="34" charset="0"/>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800" dirty="0">
                          <a:latin typeface="Arial Black" pitchFamily="34" charset="0"/>
                          <a:ea typeface="Times New Roman"/>
                          <a:cs typeface="Times New Roman"/>
                        </a:rPr>
                        <a:t>Number of Public nursing colleges accredited and registered to offer basic nursing and midwifery programmes</a:t>
                      </a:r>
                    </a:p>
                  </a:txBody>
                  <a:tcPr marL="68580" marR="68580" marT="0" marB="0"/>
                </a:tc>
                <a:tc>
                  <a:txBody>
                    <a:bodyPr/>
                    <a:lstStyle/>
                    <a:p>
                      <a:r>
                        <a:rPr lang="en-ZA" sz="800" kern="1200" dirty="0">
                          <a:solidFill>
                            <a:schemeClr val="dk1"/>
                          </a:solidFill>
                          <a:latin typeface="Arial Black" pitchFamily="34" charset="0"/>
                          <a:ea typeface="Times New Roman"/>
                          <a:cs typeface="Times New Roman"/>
                        </a:rPr>
                        <a:t>9 Public nursing colleges accredited and registered to offer basic nursing and Midwifery programmes</a:t>
                      </a:r>
                      <a:endParaRPr lang="en-US" sz="800" kern="1200" dirty="0">
                        <a:solidFill>
                          <a:schemeClr val="dk1"/>
                        </a:solidFill>
                        <a:latin typeface="Arial Black" pitchFamily="34" charset="0"/>
                        <a:ea typeface="Times New Roman"/>
                        <a:cs typeface="Times New Roman"/>
                      </a:endParaRPr>
                    </a:p>
                    <a:p>
                      <a:endParaRPr lang="en-US" sz="800" kern="1200" dirty="0">
                        <a:solidFill>
                          <a:schemeClr val="dk1"/>
                        </a:solidFill>
                        <a:latin typeface="Arial Black" pitchFamily="34" charset="0"/>
                        <a:ea typeface="Times New Roman"/>
                        <a:cs typeface="Times New Roman"/>
                      </a:endParaRPr>
                    </a:p>
                    <a:p>
                      <a:pPr marL="0" marR="0">
                        <a:lnSpc>
                          <a:spcPct val="115000"/>
                        </a:lnSpc>
                        <a:spcBef>
                          <a:spcPts val="0"/>
                        </a:spcBef>
                        <a:spcAft>
                          <a:spcPts val="1000"/>
                        </a:spcAft>
                      </a:pPr>
                      <a:endParaRPr lang="en-US" sz="800" kern="1200" dirty="0">
                        <a:solidFill>
                          <a:schemeClr val="dk1"/>
                        </a:solidFill>
                        <a:latin typeface="Arial Black" pitchFamily="34" charset="0"/>
                        <a:ea typeface="Times New Roman"/>
                        <a:cs typeface="Times New Roman"/>
                      </a:endParaRPr>
                    </a:p>
                  </a:txBody>
                  <a:tcPr marL="68580" marR="68580" marT="0" marB="0"/>
                </a:tc>
                <a:tc>
                  <a:txBody>
                    <a:bodyPr/>
                    <a:lstStyle/>
                    <a:p>
                      <a:pPr marL="0" algn="l" defTabSz="914400" rtl="0" eaLnBrk="1" latinLnBrk="0" hangingPunct="1">
                        <a:lnSpc>
                          <a:spcPts val="1300"/>
                        </a:lnSpc>
                        <a:spcAft>
                          <a:spcPts val="0"/>
                        </a:spcAft>
                      </a:pPr>
                      <a:r>
                        <a:rPr lang="en-GB" sz="800" kern="1200" dirty="0">
                          <a:solidFill>
                            <a:schemeClr val="dk1"/>
                          </a:solidFill>
                          <a:latin typeface="Arial Black" pitchFamily="34" charset="0"/>
                          <a:ea typeface="Times New Roman"/>
                          <a:cs typeface="Times New Roman"/>
                        </a:rPr>
                        <a:t> 3 public nursing colleges were accredited for the Advanced Diploma in Midwifery and 1 for the Diploma in Nursing</a:t>
                      </a:r>
                      <a:endParaRPr lang="en-ZA" sz="800" kern="1200" dirty="0">
                        <a:solidFill>
                          <a:schemeClr val="dk1"/>
                        </a:solidFill>
                        <a:latin typeface="Arial Black" pitchFamily="34" charset="0"/>
                        <a:ea typeface="Times New Roman"/>
                        <a:cs typeface="Times New Roman"/>
                      </a:endParaRPr>
                    </a:p>
                    <a:p>
                      <a:pPr marL="0" algn="l" defTabSz="914400" rtl="0" eaLnBrk="1" fontAlgn="base" latinLnBrk="0" hangingPunct="1">
                        <a:lnSpc>
                          <a:spcPts val="1300"/>
                        </a:lnSpc>
                        <a:spcAft>
                          <a:spcPts val="0"/>
                        </a:spcAft>
                      </a:pPr>
                      <a:r>
                        <a:rPr lang="en-GB" sz="800" kern="1200" dirty="0">
                          <a:solidFill>
                            <a:schemeClr val="dk1"/>
                          </a:solidFill>
                          <a:latin typeface="Arial Black" pitchFamily="34" charset="0"/>
                          <a:ea typeface="Times New Roman"/>
                          <a:cs typeface="Times New Roman"/>
                        </a:rPr>
                        <a:t> </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dk1"/>
                          </a:solidFill>
                          <a:latin typeface="Arial Black" pitchFamily="34" charset="0"/>
                          <a:ea typeface="Times New Roman"/>
                          <a:cs typeface="Times New Roman"/>
                        </a:rPr>
                        <a:t> 6 Public nursing colleges not accredited and registered to offer basic nursing and midwifery programmes</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dk1"/>
                          </a:solidFill>
                          <a:latin typeface="Arial Black" pitchFamily="34" charset="0"/>
                          <a:ea typeface="Times New Roman"/>
                          <a:cs typeface="Times New Roman"/>
                        </a:rPr>
                        <a:t>The accreditation process is the responsibility of the South African Nursing Council (SANC), which prepares and issues accreditation certificates. The department reported on  nursing colleges  for which accreditation certificates were provided </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622397033"/>
                  </a:ext>
                </a:extLst>
              </a:tr>
              <a:tr h="1014700">
                <a:tc vMerge="1">
                  <a:txBody>
                    <a:bodyPr/>
                    <a:lstStyle/>
                    <a:p>
                      <a:pPr>
                        <a:lnSpc>
                          <a:spcPct val="100000"/>
                        </a:lnSpc>
                      </a:pPr>
                      <a:endParaRPr lang="en-ZA" sz="800" b="1" dirty="0">
                        <a:latin typeface="Arial Black" pitchFamily="34" charset="0"/>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800" dirty="0">
                          <a:latin typeface="Arial Black" pitchFamily="34" charset="0"/>
                          <a:ea typeface="Times New Roman"/>
                          <a:cs typeface="Times New Roman"/>
                        </a:rPr>
                        <a:t>Clinical governance systems assessed and 3 provinces supported to develop implementation plans</a:t>
                      </a:r>
                    </a:p>
                  </a:txBody>
                  <a:tcPr marL="68580" marR="68580" marT="0" marB="0"/>
                </a:tc>
                <a:tc>
                  <a:txBody>
                    <a:bodyPr/>
                    <a:lstStyle/>
                    <a:p>
                      <a:pPr marL="0" marR="0" algn="l" defTabSz="914400" rtl="0" eaLnBrk="1" latinLnBrk="0" hangingPunct="1">
                        <a:lnSpc>
                          <a:spcPct val="115000"/>
                        </a:lnSpc>
                        <a:spcBef>
                          <a:spcPts val="0"/>
                        </a:spcBef>
                        <a:spcAft>
                          <a:spcPts val="1000"/>
                        </a:spcAft>
                      </a:pPr>
                      <a:r>
                        <a:rPr lang="en-US" sz="800" kern="1200" dirty="0">
                          <a:solidFill>
                            <a:schemeClr val="dk1"/>
                          </a:solidFill>
                          <a:latin typeface="Arial Black" pitchFamily="34" charset="0"/>
                          <a:ea typeface="Calibri"/>
                          <a:cs typeface="Times New Roman"/>
                        </a:rPr>
                        <a:t>Clinical governance system assessed and 3 provinces supported to develop implementation plans</a:t>
                      </a:r>
                    </a:p>
                  </a:txBody>
                  <a:tcPr marL="68580" marR="68580" marT="0" marB="0"/>
                </a:tc>
                <a:tc>
                  <a:txBody>
                    <a:bodyPr/>
                    <a:lstStyle/>
                    <a:p>
                      <a:pPr marL="0" algn="l" defTabSz="914400" rtl="0" eaLnBrk="1" latinLnBrk="0" hangingPunct="1">
                        <a:lnSpc>
                          <a:spcPts val="1300"/>
                        </a:lnSpc>
                        <a:spcAft>
                          <a:spcPts val="0"/>
                        </a:spcAft>
                      </a:pPr>
                      <a:r>
                        <a:rPr lang="en-GB" sz="800" kern="1200" dirty="0">
                          <a:solidFill>
                            <a:schemeClr val="dk1"/>
                          </a:solidFill>
                          <a:latin typeface="Arial Black" pitchFamily="34" charset="0"/>
                          <a:ea typeface="Times New Roman"/>
                          <a:cs typeface="Times New Roman"/>
                        </a:rPr>
                        <a:t>Clinical governance systems assessed and 1 supported province developed the implementation plan</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dk1"/>
                          </a:solidFill>
                          <a:latin typeface="Arial Black" pitchFamily="34" charset="0"/>
                          <a:ea typeface="Times New Roman"/>
                          <a:cs typeface="Times New Roman"/>
                        </a:rPr>
                        <a:t>Clinical governance systems  assessed and 2 provinces  supported to develop implementation plans but did not submit the final implementation plans</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800" kern="1200" dirty="0">
                          <a:solidFill>
                            <a:schemeClr val="dk1"/>
                          </a:solidFill>
                          <a:latin typeface="Arial Black" pitchFamily="34" charset="0"/>
                          <a:ea typeface="Times New Roman"/>
                          <a:cs typeface="Times New Roman"/>
                        </a:rPr>
                        <a:t> Eastern Cape, Free State and KwaZulu-Natal were selected for support on developing their provincial implementation plans. However, only FS complied by submitting their plan. Eastern Cape and KwaZulu-Natal did not submit their implementation plans, despite several reminders from the National Department of Health</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33132761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632966430"/>
              </p:ext>
            </p:extLst>
          </p:nvPr>
        </p:nvGraphicFramePr>
        <p:xfrm>
          <a:off x="0" y="1052737"/>
          <a:ext cx="9144000" cy="4058833"/>
        </p:xfrm>
        <a:graphic>
          <a:graphicData uri="http://schemas.openxmlformats.org/drawingml/2006/table">
            <a:tbl>
              <a:tblPr firstRow="1" bandRow="1">
                <a:tableStyleId>{5C22544A-7EE6-4342-B048-85BDC9FD1C3A}</a:tableStyleId>
              </a:tblPr>
              <a:tblGrid>
                <a:gridCol w="1476075">
                  <a:extLst>
                    <a:ext uri="{9D8B030D-6E8A-4147-A177-3AD203B41FA5}">
                      <a16:colId xmlns:a16="http://schemas.microsoft.com/office/drawing/2014/main" xmlns="" val="20000"/>
                    </a:ext>
                  </a:extLst>
                </a:gridCol>
                <a:gridCol w="1367733">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1547664">
                  <a:extLst>
                    <a:ext uri="{9D8B030D-6E8A-4147-A177-3AD203B41FA5}">
                      <a16:colId xmlns:a16="http://schemas.microsoft.com/office/drawing/2014/main" xmlns="" val="20005"/>
                    </a:ext>
                  </a:extLst>
                </a:gridCol>
              </a:tblGrid>
              <a:tr h="414259">
                <a:tc>
                  <a:txBody>
                    <a:bodyPr/>
                    <a:lstStyle/>
                    <a:p>
                      <a:pPr>
                        <a:lnSpc>
                          <a:spcPct val="100000"/>
                        </a:lnSpc>
                      </a:pPr>
                      <a:r>
                        <a:rPr lang="en-US" sz="700" dirty="0">
                          <a:latin typeface="Arial Black" pitchFamily="34" charset="0"/>
                        </a:rPr>
                        <a:t>Outcome</a:t>
                      </a:r>
                    </a:p>
                  </a:txBody>
                  <a:tcPr marL="91441" marR="91441" marT="45725" marB="45725"/>
                </a:tc>
                <a:tc>
                  <a:txBody>
                    <a:bodyPr/>
                    <a:lstStyle/>
                    <a:p>
                      <a:pPr algn="l">
                        <a:lnSpc>
                          <a:spcPct val="100000"/>
                        </a:lnSpc>
                      </a:pPr>
                      <a:r>
                        <a:rPr lang="en-US" sz="700" dirty="0">
                          <a:latin typeface="Arial Black" pitchFamily="34" charset="0"/>
                        </a:rPr>
                        <a:t>Output Indicator</a:t>
                      </a:r>
                    </a:p>
                  </a:txBody>
                  <a:tcPr marL="91441" marR="91441" marT="45725" marB="45725"/>
                </a:tc>
                <a:tc>
                  <a:txBody>
                    <a:bodyPr/>
                    <a:lstStyle/>
                    <a:p>
                      <a:pPr>
                        <a:lnSpc>
                          <a:spcPct val="100000"/>
                        </a:lnSpc>
                      </a:pPr>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pPr>
                        <a:lnSpc>
                          <a:spcPct val="100000"/>
                        </a:lnSpc>
                      </a:pPr>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pPr>
                        <a:lnSpc>
                          <a:spcPct val="100000"/>
                        </a:lnSpc>
                      </a:pPr>
                      <a:r>
                        <a:rPr lang="en-US" sz="7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955870">
                <a:tc>
                  <a:txBody>
                    <a:bodyPr/>
                    <a:lstStyle/>
                    <a:p>
                      <a:pPr marL="0" marR="0">
                        <a:lnSpc>
                          <a:spcPct val="100000"/>
                        </a:lnSpc>
                        <a:spcBef>
                          <a:spcPts val="0"/>
                        </a:spcBef>
                        <a:spcAft>
                          <a:spcPts val="0"/>
                        </a:spcAft>
                      </a:pPr>
                      <a:r>
                        <a:rPr lang="en-GB" sz="800" kern="1200" dirty="0">
                          <a:solidFill>
                            <a:schemeClr val="dk1"/>
                          </a:solidFill>
                          <a:effectLst/>
                          <a:latin typeface="Arial Black" panose="020B0A04020102020204" pitchFamily="34" charset="0"/>
                          <a:ea typeface="+mn-ea"/>
                          <a:cs typeface="+mn-cs"/>
                        </a:rPr>
                        <a:t>Staff equitably distributed and have right skills and attitude</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Community service policy reviewed </a:t>
                      </a:r>
                    </a:p>
                  </a:txBody>
                  <a:tcPr marL="68580" marR="68580" marT="0" marB="0"/>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Community</a:t>
                      </a: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service policy</a:t>
                      </a: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reviewed</a:t>
                      </a: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Nil</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Community service policy not reviewed</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Delayed procurement processes, in addition resources were because of COVID-19 pandemic were redirected to develop surge capacity for the HR response to the COVID-19 pandemic</a:t>
                      </a:r>
                    </a:p>
                  </a:txBody>
                  <a:tcPr marL="68580" marR="68580" marT="0" marB="0">
                    <a:solidFill>
                      <a:schemeClr val="accent1">
                        <a:lumMod val="20000"/>
                        <a:lumOff val="80000"/>
                      </a:schemeClr>
                    </a:solidFill>
                  </a:tcPr>
                </a:tc>
                <a:extLst>
                  <a:ext uri="{0D108BD9-81ED-4DB2-BD59-A6C34878D82A}">
                    <a16:rowId xmlns:a16="http://schemas.microsoft.com/office/drawing/2014/main" xmlns="" val="2015507309"/>
                  </a:ext>
                </a:extLst>
              </a:tr>
              <a:tr h="662808">
                <a:tc>
                  <a:txBody>
                    <a:bodyPr/>
                    <a:lstStyle/>
                    <a:p>
                      <a:pPr marL="0" marR="0">
                        <a:lnSpc>
                          <a:spcPct val="100000"/>
                        </a:lnSpc>
                        <a:spcBef>
                          <a:spcPts val="0"/>
                        </a:spcBef>
                        <a:spcAft>
                          <a:spcPts val="0"/>
                        </a:spcAft>
                      </a:pPr>
                      <a:r>
                        <a:rPr lang="en-GB" sz="800" kern="1200" dirty="0">
                          <a:solidFill>
                            <a:schemeClr val="dk1"/>
                          </a:solidFill>
                          <a:effectLst/>
                          <a:latin typeface="Arial Black" panose="020B0A04020102020204" pitchFamily="34" charset="0"/>
                          <a:ea typeface="+mn-ea"/>
                          <a:cs typeface="+mn-cs"/>
                        </a:rPr>
                        <a:t>Prevent Covid-19 infections among health care workers</a:t>
                      </a:r>
                      <a:endParaRPr lang="en-US" sz="800" dirty="0">
                        <a:latin typeface="Arial Black" pitchFamily="34" charset="0"/>
                        <a:ea typeface="Times New Roman"/>
                        <a:cs typeface="Times New Roman"/>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Arial Black" pitchFamily="34" charset="0"/>
                          <a:ea typeface="Times New Roman"/>
                          <a:cs typeface="Times New Roman"/>
                        </a:rPr>
                        <a:t>Number of reports produced to monitor the health worker training Programme on the use of PPE and IPC</a:t>
                      </a:r>
                    </a:p>
                  </a:txBody>
                  <a:tcPr marL="68580" marR="68580" marT="0" marB="0"/>
                </a:tc>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4 reports produced to monitor the health worker training Programme on the use of PPE and IPC</a:t>
                      </a:r>
                    </a:p>
                    <a:p>
                      <a:pPr marL="0" marR="0">
                        <a:lnSpc>
                          <a:spcPct val="100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4 reports produced to monitor the health worker training Programme on the use of PPE and IPC</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None</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None</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52869598"/>
                  </a:ext>
                </a:extLst>
              </a:tr>
              <a:tr h="919389">
                <a:tc rowSpan="2">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GB" sz="800" kern="1200" dirty="0">
                          <a:solidFill>
                            <a:schemeClr val="dk1"/>
                          </a:solidFill>
                          <a:effectLst/>
                          <a:latin typeface="Arial Black" panose="020B0A04020102020204" pitchFamily="34" charset="0"/>
                          <a:ea typeface="+mn-ea"/>
                          <a:cs typeface="+mn-cs"/>
                        </a:rPr>
                        <a:t>Information systems are responsive to local needs to enhance data use and improve quality of care</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800" dirty="0">
                          <a:latin typeface="Arial Black" pitchFamily="34" charset="0"/>
                          <a:ea typeface="Times New Roman"/>
                          <a:cs typeface="Times New Roman"/>
                        </a:rPr>
                        <a:t>Automated Track and Trace system for Covid-19 implemented</a:t>
                      </a:r>
                    </a:p>
                  </a:txBody>
                  <a:tcPr marL="68580" marR="68580" marT="0" marB="0"/>
                </a:tc>
                <a:tc>
                  <a:txBody>
                    <a:bodyPr/>
                    <a:lstStyle/>
                    <a:p>
                      <a:pPr marL="0" marR="0">
                        <a:lnSpc>
                          <a:spcPct val="115000"/>
                        </a:lnSpc>
                        <a:spcBef>
                          <a:spcPts val="0"/>
                        </a:spcBef>
                        <a:spcAft>
                          <a:spcPts val="1000"/>
                        </a:spcAft>
                      </a:pPr>
                      <a:r>
                        <a:rPr lang="en-US" sz="800" dirty="0">
                          <a:latin typeface="Arial Black" pitchFamily="34" charset="0"/>
                          <a:ea typeface="Times New Roman"/>
                          <a:cs typeface="Times New Roman"/>
                        </a:rPr>
                        <a:t>Automated Track and Trace system for Covid-19 implemented in 9 provincial DoH</a:t>
                      </a:r>
                    </a:p>
                  </a:txBody>
                  <a:tcPr marL="68580" marR="68580" marT="0" marB="0"/>
                </a:tc>
                <a:tc>
                  <a:txBody>
                    <a:bodyPr/>
                    <a:lstStyle/>
                    <a:p>
                      <a:pPr>
                        <a:lnSpc>
                          <a:spcPts val="1300"/>
                        </a:lnSpc>
                        <a:spcAft>
                          <a:spcPts val="0"/>
                        </a:spcAft>
                      </a:pPr>
                      <a:r>
                        <a:rPr lang="en-GB" sz="800" kern="1200" dirty="0">
                          <a:solidFill>
                            <a:schemeClr val="dk1"/>
                          </a:solidFill>
                          <a:latin typeface="Arial Black" pitchFamily="34" charset="0"/>
                          <a:ea typeface="Times New Roman"/>
                          <a:cs typeface="Times New Roman"/>
                        </a:rPr>
                        <a:t>Automated Track and Trace system for COVID-19 implemented in 9 provincial DoH</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800" kern="1200" dirty="0">
                          <a:solidFill>
                            <a:schemeClr val="dk1"/>
                          </a:solidFill>
                          <a:latin typeface="Arial Black" pitchFamily="34" charset="0"/>
                          <a:ea typeface="Times New Roman"/>
                          <a:cs typeface="Times New Roman"/>
                        </a:rPr>
                        <a:t>None</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800" kern="1200" dirty="0">
                          <a:solidFill>
                            <a:schemeClr val="dk1"/>
                          </a:solidFill>
                          <a:latin typeface="Arial Black" pitchFamily="34" charset="0"/>
                          <a:ea typeface="Times New Roman"/>
                          <a:cs typeface="Times New Roman"/>
                        </a:rPr>
                        <a:t>None</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783308903"/>
                  </a:ext>
                </a:extLst>
              </a:tr>
              <a:tr h="919389">
                <a:tc vMerge="1">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lang="en-US" sz="8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1000"/>
                        </a:spcAft>
                      </a:pPr>
                      <a:r>
                        <a:rPr lang="en-US" sz="800" dirty="0">
                          <a:latin typeface="Arial Black" pitchFamily="34" charset="0"/>
                          <a:ea typeface="Times New Roman"/>
                          <a:cs typeface="Times New Roman"/>
                        </a:rPr>
                        <a:t>Implementation Guideline on the use of Health Patient Registration Number (HPRN) on clinical stationary in public health facilities published</a:t>
                      </a:r>
                    </a:p>
                  </a:txBody>
                  <a:tcPr marL="68580" marR="68580" marT="0" marB="0"/>
                </a:tc>
                <a:tc>
                  <a:txBody>
                    <a:bodyPr/>
                    <a:lstStyle/>
                    <a:p>
                      <a:pPr marL="0" marR="0">
                        <a:lnSpc>
                          <a:spcPct val="100000"/>
                        </a:lnSpc>
                        <a:spcBef>
                          <a:spcPts val="0"/>
                        </a:spcBef>
                        <a:spcAft>
                          <a:spcPts val="1000"/>
                        </a:spcAft>
                      </a:pPr>
                      <a:r>
                        <a:rPr lang="en-US" sz="800" dirty="0">
                          <a:latin typeface="Arial Black" pitchFamily="34" charset="0"/>
                          <a:ea typeface="Times New Roman"/>
                          <a:cs typeface="Times New Roman"/>
                        </a:rPr>
                        <a:t>Implementation Guideline on the use of Health Patient Registration Number (HPRN) on clinical stationary in public health facilities approved and published</a:t>
                      </a:r>
                    </a:p>
                  </a:txBody>
                  <a:tcPr marL="68580" marR="68580" marT="0" marB="0"/>
                </a:tc>
                <a:tc>
                  <a:txBody>
                    <a:bodyPr/>
                    <a:lstStyle/>
                    <a:p>
                      <a:pPr>
                        <a:lnSpc>
                          <a:spcPct val="100000"/>
                        </a:lnSpc>
                        <a:spcAft>
                          <a:spcPts val="0"/>
                        </a:spcAft>
                      </a:pPr>
                      <a:r>
                        <a:rPr lang="en-GB" sz="800" kern="1200" dirty="0">
                          <a:solidFill>
                            <a:schemeClr val="dk1"/>
                          </a:solidFill>
                          <a:latin typeface="Arial Black" pitchFamily="34" charset="0"/>
                          <a:ea typeface="Times New Roman"/>
                          <a:cs typeface="Times New Roman"/>
                        </a:rPr>
                        <a:t>Draft Implementation Guidelines on the use of Health Patient Registration Number (HPRN) on clinical stationary in public health facilities developed</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chemeClr val="dk1"/>
                          </a:solidFill>
                          <a:latin typeface="Arial Black" pitchFamily="34" charset="0"/>
                          <a:ea typeface="Times New Roman"/>
                          <a:cs typeface="Times New Roman"/>
                        </a:rPr>
                        <a:t>Implementation Guideline on the use of Health Patient Registration Number (HPRN) on clinical stationary in public health facilities not published</a:t>
                      </a: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chemeClr val="dk1"/>
                          </a:solidFill>
                          <a:latin typeface="Arial Black" pitchFamily="34" charset="0"/>
                          <a:ea typeface="Times New Roman"/>
                          <a:cs typeface="Times New Roman"/>
                        </a:rPr>
                        <a:t>The re-assignment of focus to the COVID-19 activities delayed the finalisation of the guideline</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4108502876"/>
                  </a:ext>
                </a:extLst>
              </a:tr>
            </a:tbl>
          </a:graphicData>
        </a:graphic>
      </p:graphicFrame>
    </p:spTree>
    <p:extLst>
      <p:ext uri="{BB962C8B-B14F-4D97-AF65-F5344CB8AC3E}">
        <p14:creationId xmlns:p14="http://schemas.microsoft.com/office/powerpoint/2010/main" xmlns="" val="4045811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846419638"/>
              </p:ext>
            </p:extLst>
          </p:nvPr>
        </p:nvGraphicFramePr>
        <p:xfrm>
          <a:off x="0" y="914549"/>
          <a:ext cx="9144000" cy="4793850"/>
        </p:xfrm>
        <a:graphic>
          <a:graphicData uri="http://schemas.openxmlformats.org/drawingml/2006/table">
            <a:tbl>
              <a:tblPr firstRow="1" bandRow="1">
                <a:tableStyleId>{5C22544A-7EE6-4342-B048-85BDC9FD1C3A}</a:tableStyleId>
              </a:tblPr>
              <a:tblGrid>
                <a:gridCol w="1187624">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619672">
                  <a:extLst>
                    <a:ext uri="{9D8B030D-6E8A-4147-A177-3AD203B41FA5}">
                      <a16:colId xmlns:a16="http://schemas.microsoft.com/office/drawing/2014/main" xmlns="" val="20005"/>
                    </a:ext>
                  </a:extLst>
                </a:gridCol>
              </a:tblGrid>
              <a:tr h="627625">
                <a:tc>
                  <a:txBody>
                    <a:bodyPr/>
                    <a:lstStyle/>
                    <a:p>
                      <a:r>
                        <a:rPr lang="en-US" sz="700" dirty="0">
                          <a:latin typeface="Arial Black" pitchFamily="34" charset="0"/>
                        </a:rPr>
                        <a:t>Outcome</a:t>
                      </a:r>
                    </a:p>
                  </a:txBody>
                  <a:tcPr marL="91441" marR="91441" marT="45725" marB="45725"/>
                </a:tc>
                <a:tc>
                  <a:txBody>
                    <a:bodyPr/>
                    <a:lstStyle/>
                    <a:p>
                      <a:pPr algn="l"/>
                      <a:r>
                        <a:rPr lang="en-US" sz="700" dirty="0">
                          <a:latin typeface="Arial Black" pitchFamily="34" charset="0"/>
                        </a:rPr>
                        <a:t>Output Indicator</a:t>
                      </a:r>
                    </a:p>
                  </a:txBody>
                  <a:tcPr marL="91441" marR="91441" marT="45725" marB="45725"/>
                </a:tc>
                <a:tc>
                  <a:txBody>
                    <a:bodyPr/>
                    <a:lstStyle/>
                    <a:p>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r>
                        <a:rPr lang="en-US" sz="7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1187935">
                <a:tc rowSpan="2">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GB" sz="800" kern="1200" dirty="0">
                          <a:solidFill>
                            <a:schemeClr val="dk1"/>
                          </a:solidFill>
                          <a:effectLst/>
                          <a:latin typeface="Arial Black" panose="020B0A04020102020204" pitchFamily="34" charset="0"/>
                          <a:ea typeface="+mn-ea"/>
                          <a:cs typeface="+mn-cs"/>
                        </a:rPr>
                        <a:t>Information systems are responsive to local needs to enhance data use and improve quality of care</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1000"/>
                        </a:spcAft>
                      </a:pPr>
                      <a:r>
                        <a:rPr lang="en-US" sz="800" dirty="0">
                          <a:latin typeface="Arial Black" pitchFamily="34" charset="0"/>
                          <a:ea typeface="Times New Roman"/>
                          <a:cs typeface="Times New Roman"/>
                        </a:rPr>
                        <a:t>Number of facilities where the link between HPRS and the NHLS Track care systems are implemented</a:t>
                      </a:r>
                    </a:p>
                  </a:txBody>
                  <a:tcPr marL="68580" marR="68580" marT="0" marB="0"/>
                </a:tc>
                <a:tc>
                  <a:txBody>
                    <a:bodyPr/>
                    <a:lstStyle/>
                    <a:p>
                      <a:pPr marL="0" marR="0">
                        <a:lnSpc>
                          <a:spcPct val="100000"/>
                        </a:lnSpc>
                        <a:spcBef>
                          <a:spcPts val="0"/>
                        </a:spcBef>
                        <a:spcAft>
                          <a:spcPts val="1000"/>
                        </a:spcAft>
                      </a:pPr>
                      <a:r>
                        <a:rPr lang="en-US" sz="800" dirty="0">
                          <a:latin typeface="Arial Black" pitchFamily="34" charset="0"/>
                          <a:ea typeface="Times New Roman"/>
                          <a:cs typeface="Times New Roman"/>
                        </a:rPr>
                        <a:t>500 PHC facilities where the link between HPRS and the NHLS Track care systems are implemented</a:t>
                      </a:r>
                    </a:p>
                  </a:txBody>
                  <a:tcPr marL="68580" marR="68580" marT="0" marB="0"/>
                </a:tc>
                <a:tc>
                  <a:txBody>
                    <a:bodyPr/>
                    <a:lstStyle/>
                    <a:p>
                      <a:pPr>
                        <a:lnSpc>
                          <a:spcPct val="100000"/>
                        </a:lnSpc>
                        <a:spcAft>
                          <a:spcPts val="0"/>
                        </a:spcAft>
                      </a:pPr>
                      <a:r>
                        <a:rPr lang="en-GB" sz="800" kern="1200" dirty="0">
                          <a:solidFill>
                            <a:schemeClr val="dk1"/>
                          </a:solidFill>
                          <a:latin typeface="Arial Black" pitchFamily="34" charset="0"/>
                          <a:ea typeface="Times New Roman"/>
                          <a:cs typeface="Times New Roman"/>
                        </a:rPr>
                        <a:t>76 PHC facilities where the link between HPRS and the NHLS Track care systems are implemented</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chemeClr val="dk1"/>
                          </a:solidFill>
                          <a:latin typeface="Arial Black" pitchFamily="34" charset="0"/>
                          <a:ea typeface="Times New Roman"/>
                          <a:cs typeface="Times New Roman"/>
                        </a:rPr>
                        <a:t>424 PHC facilities where the link between HPRS and the NHLS Track care systems are not</a:t>
                      </a:r>
                      <a:r>
                        <a:rPr lang="en-ZA" sz="800" kern="1200" baseline="0" dirty="0">
                          <a:solidFill>
                            <a:schemeClr val="dk1"/>
                          </a:solidFill>
                          <a:latin typeface="Arial Black" pitchFamily="34" charset="0"/>
                          <a:ea typeface="Times New Roman"/>
                          <a:cs typeface="Times New Roman"/>
                        </a:rPr>
                        <a:t> </a:t>
                      </a:r>
                      <a:r>
                        <a:rPr lang="en-GB" sz="800" kern="1200" dirty="0">
                          <a:solidFill>
                            <a:schemeClr val="dk1"/>
                          </a:solidFill>
                          <a:latin typeface="Arial Black" pitchFamily="34" charset="0"/>
                          <a:ea typeface="Times New Roman"/>
                          <a:cs typeface="Times New Roman"/>
                        </a:rPr>
                        <a:t>implemented</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800" kern="1200" dirty="0">
                          <a:solidFill>
                            <a:schemeClr val="dk1"/>
                          </a:solidFill>
                          <a:latin typeface="Arial Black" pitchFamily="34" charset="0"/>
                          <a:ea typeface="Times New Roman"/>
                          <a:cs typeface="Times New Roman"/>
                        </a:rPr>
                        <a:t>COVID-19 Epidemic impacted on the rollout plan of the project.</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904335">
                <a:tc vMerge="1">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800" dirty="0">
                          <a:latin typeface="Arial Black" pitchFamily="34" charset="0"/>
                          <a:ea typeface="Times New Roman"/>
                          <a:cs typeface="Times New Roman"/>
                        </a:rPr>
                        <a:t>Revised version of the Interoperability Norms and Standards for Digital Health Published, and two priority use cases for applying standards identified</a:t>
                      </a:r>
                    </a:p>
                  </a:txBody>
                  <a:tcPr marL="68580" marR="68580" marT="0" marB="0"/>
                </a:tc>
                <a:tc>
                  <a:txBody>
                    <a:bodyPr/>
                    <a:lstStyle/>
                    <a:p>
                      <a:pPr marL="0" marR="0">
                        <a:lnSpc>
                          <a:spcPct val="115000"/>
                        </a:lnSpc>
                        <a:spcBef>
                          <a:spcPts val="0"/>
                        </a:spcBef>
                        <a:spcAft>
                          <a:spcPts val="1000"/>
                        </a:spcAft>
                      </a:pPr>
                      <a:r>
                        <a:rPr lang="en-US" sz="800" dirty="0">
                          <a:latin typeface="Arial Black" pitchFamily="34" charset="0"/>
                          <a:ea typeface="Times New Roman"/>
                          <a:cs typeface="Times New Roman"/>
                        </a:rPr>
                        <a:t>Revised version of the Interoperability Norms and Standards for Digital Health Published, and two priority use cases for applying standards identified</a:t>
                      </a:r>
                    </a:p>
                  </a:txBody>
                  <a:tcPr marL="68580" marR="68580" marT="0" marB="0"/>
                </a:tc>
                <a:tc>
                  <a:txBody>
                    <a:bodyPr/>
                    <a:lstStyle/>
                    <a:p>
                      <a:pPr>
                        <a:lnSpc>
                          <a:spcPts val="1300"/>
                        </a:lnSpc>
                        <a:spcAft>
                          <a:spcPts val="0"/>
                        </a:spcAft>
                      </a:pPr>
                      <a:r>
                        <a:rPr lang="en-GB" sz="800" kern="1200" dirty="0">
                          <a:solidFill>
                            <a:schemeClr val="dk1"/>
                          </a:solidFill>
                          <a:latin typeface="Arial Black" pitchFamily="34" charset="0"/>
                          <a:ea typeface="Times New Roman"/>
                          <a:cs typeface="Times New Roman"/>
                        </a:rPr>
                        <a:t>Revised version of the Interoperability Norms and Standards for Digital Health adopted by the NHC and approved for publication in the Gazette and two priority use cases for applying standards detailed</a:t>
                      </a:r>
                    </a:p>
                    <a:p>
                      <a:pPr>
                        <a:lnSpc>
                          <a:spcPts val="1300"/>
                        </a:lnSpc>
                        <a:spcAft>
                          <a:spcPts val="0"/>
                        </a:spcAft>
                      </a:pPr>
                      <a:endParaRPr lang="en-GB"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800" kern="1200" dirty="0">
                          <a:solidFill>
                            <a:schemeClr val="dk1"/>
                          </a:solidFill>
                          <a:latin typeface="Arial Black" pitchFamily="34" charset="0"/>
                          <a:ea typeface="Times New Roman"/>
                          <a:cs typeface="Times New Roman"/>
                        </a:rPr>
                        <a:t>Revised version of the Interoperability Norms and Standards for Digital Health not yet published</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800" kern="1200" dirty="0">
                          <a:solidFill>
                            <a:schemeClr val="dk1"/>
                          </a:solidFill>
                          <a:latin typeface="Arial Black" pitchFamily="34" charset="0"/>
                          <a:ea typeface="Times New Roman"/>
                          <a:cs typeface="Times New Roman"/>
                        </a:rPr>
                        <a:t>Efforts of development team were spent on developing COVID-19 data systems including the Electronic Vaccination Data System  </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995779201"/>
                  </a:ext>
                </a:extLst>
              </a:tr>
              <a:tr h="1418971">
                <a:tc>
                  <a:txBody>
                    <a:bodyPr/>
                    <a:lstStyle/>
                    <a:p>
                      <a:pPr>
                        <a:lnSpc>
                          <a:spcPct val="100000"/>
                        </a:lnSpc>
                      </a:pPr>
                      <a:r>
                        <a:rPr lang="en-GB" sz="800" kern="1200" dirty="0">
                          <a:solidFill>
                            <a:schemeClr val="dk1"/>
                          </a:solidFill>
                          <a:effectLst/>
                          <a:latin typeface="Arial Black" panose="020B0A04020102020204" pitchFamily="34" charset="0"/>
                          <a:ea typeface="+mn-ea"/>
                          <a:cs typeface="+mn-cs"/>
                        </a:rPr>
                        <a:t>Adaptive learning and decision making is improved through use of strategic information and evidence</a:t>
                      </a:r>
                      <a:endParaRPr lang="en-ZA" sz="800" b="1" dirty="0">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National Health Research Strategy</a:t>
                      </a:r>
                      <a:r>
                        <a:rPr lang="en-US" sz="800" baseline="0" dirty="0">
                          <a:latin typeface="Arial Black" pitchFamily="34" charset="0"/>
                          <a:ea typeface="Times New Roman"/>
                          <a:cs typeface="Times New Roman"/>
                        </a:rPr>
                        <a:t> </a:t>
                      </a:r>
                      <a:r>
                        <a:rPr lang="en-US" sz="800" dirty="0">
                          <a:latin typeface="Arial Black" pitchFamily="34" charset="0"/>
                          <a:ea typeface="Times New Roman"/>
                          <a:cs typeface="Times New Roman"/>
                        </a:rPr>
                        <a:t>published</a:t>
                      </a: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National Health Research Priorities identified</a:t>
                      </a:r>
                    </a:p>
                  </a:txBody>
                  <a:tcPr marL="68580" marR="68580" marT="0" marB="0"/>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National Health Research priorities identified</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None</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None</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56507867"/>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 y="188640"/>
            <a:ext cx="7204626" cy="830997"/>
          </a:xfrm>
          <a:prstGeom prst="rect">
            <a:avLst/>
          </a:prstGeom>
        </p:spPr>
        <p:txBody>
          <a:bodyPr wrap="squar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anose="020B0A04020102020204" pitchFamily="34" charset="0"/>
                <a:cs typeface="Arial" pitchFamily="34" charset="0"/>
              </a:rPr>
              <a:t>Programme 6:</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anose="020B0A04020102020204" pitchFamily="34" charset="0"/>
                <a:cs typeface="Arial" pitchFamily="34" charset="0"/>
              </a:rPr>
              <a:t>Performance Improvement Strategies</a:t>
            </a:r>
          </a:p>
        </p:txBody>
      </p:sp>
      <p:sp>
        <p:nvSpPr>
          <p:cNvPr id="3" name="Rectangle 2"/>
          <p:cNvSpPr/>
          <p:nvPr/>
        </p:nvSpPr>
        <p:spPr>
          <a:xfrm>
            <a:off x="0" y="1196752"/>
            <a:ext cx="8676456" cy="3970318"/>
          </a:xfrm>
          <a:prstGeom prst="rect">
            <a:avLst/>
          </a:prstGeom>
        </p:spPr>
        <p:txBody>
          <a:bodyPr wrap="square">
            <a:spAutoFit/>
          </a:bodyPr>
          <a:lstStyle/>
          <a:p>
            <a:r>
              <a:rPr lang="en-US" dirty="0"/>
              <a:t>- Engage SANC to fast-track accreditation of the provincial nursing colleges in 2021/22. </a:t>
            </a:r>
          </a:p>
          <a:p>
            <a:endParaRPr lang="en-US" dirty="0"/>
          </a:p>
          <a:p>
            <a:r>
              <a:rPr lang="en-US" dirty="0"/>
              <a:t>- The community service policy review will be conducted during 2021/22 financial year as planned in the 2021/22 APP. </a:t>
            </a:r>
          </a:p>
          <a:p>
            <a:endParaRPr lang="en-US" dirty="0"/>
          </a:p>
          <a:p>
            <a:r>
              <a:rPr lang="en-US" dirty="0"/>
              <a:t>- The Implementation Guideline on the use of Health Patient Registration Number (HPRN) on clinical stationary in public health facilities will be published once approved during 2021/22. </a:t>
            </a:r>
          </a:p>
          <a:p>
            <a:endParaRPr lang="en-US" dirty="0"/>
          </a:p>
          <a:p>
            <a:r>
              <a:rPr lang="en-US" dirty="0"/>
              <a:t>- The process to continue implementing the link between HPRS and the NHLS Track care systems in PHC facilities will be pursued. </a:t>
            </a:r>
          </a:p>
          <a:p>
            <a:endParaRPr lang="en-US" dirty="0"/>
          </a:p>
          <a:p>
            <a:r>
              <a:rPr lang="en-US" dirty="0"/>
              <a:t>- The revised version of the Interoperability Norms and Standards for Digital Health will be published during the first quarter of 2021/22.</a:t>
            </a:r>
            <a:endParaRPr lang="en-ZA" dirty="0"/>
          </a:p>
        </p:txBody>
      </p:sp>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3760678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04" y="260648"/>
            <a:ext cx="6695835" cy="277127"/>
          </a:xfrm>
          <a:prstGeom prst="rect">
            <a:avLst/>
          </a:prstGeom>
        </p:spPr>
        <p:txBody>
          <a:bodyPr wrap="square">
            <a:spAutoFit/>
          </a:bodyPr>
          <a:lstStyle/>
          <a:p>
            <a:pPr algn="just">
              <a:lnSpc>
                <a:spcPts val="1300"/>
              </a:lnSpc>
              <a:spcAft>
                <a:spcPts val="0"/>
              </a:spcAft>
            </a:pPr>
            <a:r>
              <a:rPr lang="en-GB" sz="2000" b="1" dirty="0">
                <a:solidFill>
                  <a:schemeClr val="bg1"/>
                </a:solidFill>
                <a:latin typeface="Arial" panose="020B0604020202020204" pitchFamily="34" charset="0"/>
                <a:ea typeface="Times New Roman" panose="02020603050405020304" pitchFamily="18" charset="0"/>
              </a:rPr>
              <a:t>Institutional Response to the COVID-19 Pandemic</a:t>
            </a:r>
            <a:endParaRPr lang="en-ZA" sz="20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613808284"/>
              </p:ext>
            </p:extLst>
          </p:nvPr>
        </p:nvGraphicFramePr>
        <p:xfrm>
          <a:off x="0" y="1052736"/>
          <a:ext cx="9144003" cy="4117340"/>
        </p:xfrm>
        <a:graphic>
          <a:graphicData uri="http://schemas.openxmlformats.org/drawingml/2006/table">
            <a:tbl>
              <a:tblPr firstRow="1" bandRow="1">
                <a:tableStyleId>{5C22544A-7EE6-4342-B048-85BDC9FD1C3A}</a:tableStyleId>
              </a:tblPr>
              <a:tblGrid>
                <a:gridCol w="755576">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3546127320"/>
                    </a:ext>
                  </a:extLst>
                </a:gridCol>
                <a:gridCol w="792088">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1654221017"/>
                    </a:ext>
                  </a:extLst>
                </a:gridCol>
                <a:gridCol w="1296144">
                  <a:extLst>
                    <a:ext uri="{9D8B030D-6E8A-4147-A177-3AD203B41FA5}">
                      <a16:colId xmlns:a16="http://schemas.microsoft.com/office/drawing/2014/main" xmlns="" val="1590183858"/>
                    </a:ext>
                  </a:extLst>
                </a:gridCol>
                <a:gridCol w="1835699">
                  <a:extLst>
                    <a:ext uri="{9D8B030D-6E8A-4147-A177-3AD203B41FA5}">
                      <a16:colId xmlns:a16="http://schemas.microsoft.com/office/drawing/2014/main" xmlns="" val="431520785"/>
                    </a:ext>
                  </a:extLst>
                </a:gridCol>
              </a:tblGrid>
              <a:tr h="404858">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Budget Programme</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Intervention</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Geographical locational (provincial, district/local municipality</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No of beneficiaries (where possible)</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Disaggregation of beneficiaries (where possible</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Total budget allocated (R’000)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Budget spent per intervention (R’000)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Contribution to the output of APP where applicable</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Immediate outcomes</a:t>
                      </a:r>
                      <a:endParaRPr lang="en-ZA"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219200">
                <a:tc>
                  <a:txBody>
                    <a:bodyPr/>
                    <a:lstStyle/>
                    <a:p>
                      <a:pPr algn="l">
                        <a:lnSpc>
                          <a:spcPct val="100000"/>
                        </a:lnSpc>
                        <a:spcAft>
                          <a:spcPts val="0"/>
                        </a:spcAft>
                      </a:pPr>
                      <a:r>
                        <a:rPr lang="en-GB" sz="800" kern="1200" dirty="0">
                          <a:solidFill>
                            <a:schemeClr val="dk1"/>
                          </a:solidFill>
                          <a:effectLst/>
                          <a:latin typeface="Arial Black" panose="020B0A04020102020204" pitchFamily="34" charset="0"/>
                          <a:ea typeface="+mn-ea"/>
                          <a:cs typeface="+mn-cs"/>
                        </a:rPr>
                        <a:t>Programme 6: Health System Governance and Human Resources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ct val="100000"/>
                        </a:lnSpc>
                        <a:spcAft>
                          <a:spcPts val="0"/>
                        </a:spcAft>
                      </a:pPr>
                      <a:r>
                        <a:rPr lang="en-AU" sz="800" kern="1200" dirty="0">
                          <a:solidFill>
                            <a:schemeClr val="dk1"/>
                          </a:solidFill>
                          <a:effectLst/>
                          <a:latin typeface="Arial Black" panose="020B0A04020102020204" pitchFamily="34" charset="0"/>
                          <a:ea typeface="+mn-ea"/>
                          <a:cs typeface="+mn-cs"/>
                        </a:rPr>
                        <a:t>Ensure that adequate health workforce with appropriate skill-mix and competences is available to provide high quality COVID-19 services</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Arial Black" panose="020B0A04020102020204" pitchFamily="34" charset="0"/>
                          <a:ea typeface="+mn-ea"/>
                          <a:cs typeface="+mn-cs"/>
                        </a:rPr>
                        <a:t>9 provinces and 52 health districts </a:t>
                      </a:r>
                      <a:endParaRPr lang="en-ZA" sz="800" kern="1200" dirty="0">
                        <a:solidFill>
                          <a:schemeClr val="dk1"/>
                        </a:solidFill>
                        <a:effectLst/>
                        <a:latin typeface="Arial Black" panose="020B0A04020102020204" pitchFamily="34" charset="0"/>
                        <a:ea typeface="+mn-ea"/>
                        <a:cs typeface="+mn-cs"/>
                      </a:endParaRPr>
                    </a:p>
                    <a:p>
                      <a:pPr algn="l">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ts val="1300"/>
                        </a:lnSpc>
                        <a:spcAft>
                          <a:spcPts val="0"/>
                        </a:spcAft>
                      </a:pPr>
                      <a:r>
                        <a:rPr lang="en-GB" sz="800" kern="1200" dirty="0">
                          <a:solidFill>
                            <a:schemeClr val="dk1"/>
                          </a:solidFill>
                          <a:effectLst/>
                          <a:latin typeface="Arial Black" panose="020B0A04020102020204" pitchFamily="34" charset="0"/>
                          <a:ea typeface="+mn-ea"/>
                          <a:cs typeface="+mn-cs"/>
                        </a:rPr>
                        <a:t>Health care Workers </a:t>
                      </a:r>
                      <a:endParaRPr lang="en-ZA" sz="800" kern="1200" dirty="0">
                        <a:solidFill>
                          <a:schemeClr val="dk1"/>
                        </a:solidFill>
                        <a:effectLst/>
                        <a:latin typeface="Arial Black" panose="020B0A04020102020204" pitchFamily="34" charset="0"/>
                        <a:ea typeface="+mn-ea"/>
                        <a:cs typeface="+mn-cs"/>
                      </a:endParaRPr>
                    </a:p>
                  </a:txBody>
                  <a:tcPr marL="68580" marR="68580" marT="0" marB="0">
                    <a:lnB w="12700" cap="flat" cmpd="sng" algn="ctr">
                      <a:solidFill>
                        <a:schemeClr val="tx1"/>
                      </a:solidFill>
                      <a:prstDash val="solid"/>
                      <a:round/>
                      <a:headEnd type="none" w="med" len="med"/>
                      <a:tailEnd type="none" w="med" len="med"/>
                    </a:lnB>
                  </a:tcPr>
                </a:tc>
                <a:tc rowSpan="2">
                  <a:txBody>
                    <a:bodyPr/>
                    <a:lstStyle/>
                    <a:p>
                      <a:pPr algn="l">
                        <a:lnSpc>
                          <a:spcPct val="100000"/>
                        </a:lnSpc>
                        <a:spcAft>
                          <a:spcPts val="0"/>
                        </a:spcAft>
                      </a:pPr>
                      <a:r>
                        <a:rPr lang="en-GB" sz="800" kern="1200" dirty="0">
                          <a:solidFill>
                            <a:schemeClr val="dk1"/>
                          </a:solidFill>
                          <a:effectLst/>
                          <a:latin typeface="Arial Black" panose="020B0A04020102020204" pitchFamily="34" charset="0"/>
                          <a:ea typeface="+mn-ea"/>
                          <a:cs typeface="+mn-cs"/>
                        </a:rPr>
                        <a:t>Gender, age-group, province, and district</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gn="l">
                        <a:lnSpc>
                          <a:spcPct val="100000"/>
                        </a:lnSpc>
                        <a:spcAft>
                          <a:spcPts val="0"/>
                        </a:spcAft>
                      </a:pPr>
                      <a:r>
                        <a:rPr lang="en-GB" sz="800" kern="1200" dirty="0">
                          <a:solidFill>
                            <a:schemeClr val="dk1"/>
                          </a:solidFill>
                          <a:effectLst/>
                          <a:latin typeface="Arial Black" panose="020B0A04020102020204" pitchFamily="34" charset="0"/>
                          <a:ea typeface="+mn-ea"/>
                          <a:cs typeface="+mn-cs"/>
                        </a:rPr>
                        <a:t>No budget allocated</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gn="l">
                        <a:lnSpc>
                          <a:spcPct val="100000"/>
                        </a:lnSpc>
                        <a:spcAft>
                          <a:spcPts val="0"/>
                        </a:spcAft>
                      </a:pPr>
                      <a:r>
                        <a:rPr lang="en-GB" sz="800" kern="1200" dirty="0">
                          <a:solidFill>
                            <a:schemeClr val="dk1"/>
                          </a:solidFill>
                          <a:effectLst/>
                          <a:latin typeface="Arial Black" panose="020B0A04020102020204" pitchFamily="34" charset="0"/>
                          <a:ea typeface="+mn-ea"/>
                          <a:cs typeface="+mn-cs"/>
                        </a:rPr>
                        <a:t>Not applicable</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gn="l">
                        <a:lnSpc>
                          <a:spcPct val="100000"/>
                        </a:lnSpc>
                        <a:spcAft>
                          <a:spcPts val="0"/>
                        </a:spcAft>
                      </a:pPr>
                      <a:r>
                        <a:rPr lang="en-GB" sz="800" kern="1200" dirty="0">
                          <a:solidFill>
                            <a:schemeClr val="dk1"/>
                          </a:solidFill>
                          <a:effectLst/>
                          <a:latin typeface="Arial Black" panose="020B0A04020102020204" pitchFamily="34" charset="0"/>
                          <a:ea typeface="+mn-ea"/>
                          <a:cs typeface="+mn-cs"/>
                        </a:rPr>
                        <a:t>4 reports produced to monitor the health worker training Programme on the use of PPE and IPC </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gn="l">
                        <a:lnSpc>
                          <a:spcPct val="100000"/>
                        </a:lnSpc>
                        <a:spcAft>
                          <a:spcPts val="0"/>
                        </a:spcAft>
                      </a:pPr>
                      <a:r>
                        <a:rPr lang="en-GB" sz="800" kern="1200" dirty="0">
                          <a:solidFill>
                            <a:schemeClr val="dk1"/>
                          </a:solidFill>
                          <a:effectLst/>
                          <a:latin typeface="Arial Black" panose="020B0A04020102020204" pitchFamily="34" charset="0"/>
                          <a:ea typeface="+mn-ea"/>
                          <a:cs typeface="+mn-cs"/>
                        </a:rPr>
                        <a:t>Between April 2020 and March 2021 there were 10734 doctors, 94893 nurses and12934 CHWs trained</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66997084"/>
                  </a:ext>
                </a:extLst>
              </a:tr>
              <a:tr h="755727">
                <a:tc>
                  <a:txBody>
                    <a:bodyPr/>
                    <a:lstStyle/>
                    <a:p>
                      <a:pPr algn="l">
                        <a:lnSpc>
                          <a:spcPct val="100000"/>
                        </a:lnSpc>
                        <a:spcAft>
                          <a:spcPts val="0"/>
                        </a:spcAft>
                      </a:pP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vMerge="1">
                  <a:txBody>
                    <a:bodyPr/>
                    <a:lstStyle/>
                    <a:p>
                      <a:pPr algn="l">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Arial Black" panose="020B0A04020102020204" pitchFamily="34" charset="0"/>
                          <a:ea typeface="+mn-ea"/>
                          <a:cs typeface="+mn-cs"/>
                        </a:rPr>
                        <a:t>clinicians, nurses, undertakers, laboratory personnel and district officials</a:t>
                      </a:r>
                      <a:endParaRPr lang="en-ZA" sz="800" kern="1200" dirty="0">
                        <a:solidFill>
                          <a:schemeClr val="dk1"/>
                        </a:solidFill>
                        <a:effectLst/>
                        <a:latin typeface="Arial Black" panose="020B0A04020102020204" pitchFamily="34" charset="0"/>
                        <a:ea typeface="+mn-ea"/>
                        <a:cs typeface="+mn-cs"/>
                      </a:endParaRPr>
                    </a:p>
                    <a:p>
                      <a:pPr algn="l">
                        <a:lnSpc>
                          <a:spcPct val="100000"/>
                        </a:lnSpc>
                      </a:pPr>
                      <a:endParaRPr lang="en-ZA" sz="800" kern="1200" dirty="0">
                        <a:solidFill>
                          <a:schemeClr val="dk1"/>
                        </a:solidFill>
                        <a:effectLst/>
                        <a:latin typeface="Arial Black" panose="020B0A04020102020204" pitchFamily="34" charset="0"/>
                        <a:ea typeface="+mn-ea"/>
                        <a:cs typeface="+mn-cs"/>
                      </a:endParaRPr>
                    </a:p>
                  </a:txBody>
                  <a:tcPr marL="68580" marR="68580" marT="0" marB="0">
                    <a:lnT w="12700" cap="flat" cmpd="sng" algn="ctr">
                      <a:solidFill>
                        <a:schemeClr val="tx1"/>
                      </a:solidFill>
                      <a:prstDash val="solid"/>
                      <a:round/>
                      <a:headEnd type="none" w="med" len="med"/>
                      <a:tailEnd type="none" w="med" len="med"/>
                    </a:lnT>
                  </a:tcPr>
                </a:tc>
                <a:tc vMerge="1">
                  <a:txBody>
                    <a:bodyPr/>
                    <a:lstStyle/>
                    <a:p>
                      <a:pPr algn="l">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gn="l">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gn="l">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gn="l">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gn="l">
                        <a:lnSpc>
                          <a:spcPct val="100000"/>
                        </a:lnSpc>
                        <a:spcAft>
                          <a:spcPts val="0"/>
                        </a:spcAft>
                      </a:pPr>
                      <a:r>
                        <a:rPr lang="en-GB" sz="800" kern="1200" dirty="0">
                          <a:solidFill>
                            <a:schemeClr val="dk1"/>
                          </a:solidFill>
                          <a:effectLst/>
                          <a:latin typeface="Arial Black" panose="020B0A04020102020204" pitchFamily="34" charset="0"/>
                          <a:ea typeface="+mn-ea"/>
                          <a:cs typeface="+mn-cs"/>
                        </a:rPr>
                        <a:t>Supported the development of the Guidelines on Post-mortem Testing for Natural Deaths. These guidelines define the collection and submission of COVID-19 post-mortem specimens from all people who died of natural causes outside health facilities. Virtual training was conducted targeting clinicians, nurses, undertakers, laboratory personnel and district officials on data collection and reporting for COVID-19 post-mortem testing</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52180778"/>
                  </a:ext>
                </a:extLst>
              </a:tr>
            </a:tbl>
          </a:graphicData>
        </a:graphic>
      </p:graphicFrame>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348127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a:t>
            </a:fld>
            <a:r>
              <a:rPr lang="en-ZA" dirty="0"/>
              <a:t> </a:t>
            </a:r>
          </a:p>
        </p:txBody>
      </p:sp>
      <p:sp>
        <p:nvSpPr>
          <p:cNvPr id="9" name="Rectangle 2"/>
          <p:cNvSpPr txBox="1">
            <a:spLocks noChangeArrowheads="1"/>
          </p:cNvSpPr>
          <p:nvPr/>
        </p:nvSpPr>
        <p:spPr>
          <a:xfrm>
            <a:off x="642910" y="-71462"/>
            <a:ext cx="6593386" cy="990600"/>
          </a:xfrm>
          <a:prstGeom prst="rect">
            <a:avLst/>
          </a:prstGeom>
        </p:spPr>
        <p:txBody>
          <a:bodyPr tIns="45720" rIns="91440" bIns="45720" anchor="b">
            <a:normAutofit fontScale="92500"/>
          </a:bodyPr>
          <a:lstStyle/>
          <a:p>
            <a:pPr marL="0" marR="0" lvl="0" indent="0" algn="l" defTabSz="457200" rtl="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Black" pitchFamily="34" charset="0"/>
                <a:ea typeface="+mn-ea"/>
                <a:cs typeface="Arial" pitchFamily="34" charset="0"/>
              </a:rPr>
              <a:t>Medium Term Strategic Framework </a:t>
            </a:r>
          </a:p>
          <a:p>
            <a:pPr marL="0" marR="0" lvl="0" indent="0" algn="l" defTabSz="457200" rtl="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Black" pitchFamily="34" charset="0"/>
                <a:ea typeface="+mn-ea"/>
                <a:cs typeface="Arial" pitchFamily="34" charset="0"/>
              </a:rPr>
              <a:t>(MTSF) 2019-2024</a:t>
            </a:r>
          </a:p>
        </p:txBody>
      </p:sp>
      <p:graphicFrame>
        <p:nvGraphicFramePr>
          <p:cNvPr id="3" name="Table 2"/>
          <p:cNvGraphicFramePr>
            <a:graphicFrameLocks noGrp="1"/>
          </p:cNvGraphicFramePr>
          <p:nvPr>
            <p:extLst>
              <p:ext uri="{D42A27DB-BD31-4B8C-83A1-F6EECF244321}">
                <p14:modId xmlns:p14="http://schemas.microsoft.com/office/powerpoint/2010/main" xmlns="" val="2424854471"/>
              </p:ext>
            </p:extLst>
          </p:nvPr>
        </p:nvGraphicFramePr>
        <p:xfrm>
          <a:off x="0" y="1124745"/>
          <a:ext cx="9036497" cy="5120853"/>
        </p:xfrm>
        <a:graphic>
          <a:graphicData uri="http://schemas.openxmlformats.org/drawingml/2006/table">
            <a:tbl>
              <a:tblPr firstRow="1" firstCol="1" bandRow="1">
                <a:tableStyleId>{5C22544A-7EE6-4342-B048-85BDC9FD1C3A}</a:tableStyleId>
              </a:tblPr>
              <a:tblGrid>
                <a:gridCol w="1731994">
                  <a:extLst>
                    <a:ext uri="{9D8B030D-6E8A-4147-A177-3AD203B41FA5}">
                      <a16:colId xmlns:a16="http://schemas.microsoft.com/office/drawing/2014/main" xmlns="" val="3784228097"/>
                    </a:ext>
                  </a:extLst>
                </a:gridCol>
                <a:gridCol w="2560342">
                  <a:extLst>
                    <a:ext uri="{9D8B030D-6E8A-4147-A177-3AD203B41FA5}">
                      <a16:colId xmlns:a16="http://schemas.microsoft.com/office/drawing/2014/main" xmlns="" val="3458841265"/>
                    </a:ext>
                  </a:extLst>
                </a:gridCol>
                <a:gridCol w="4744161">
                  <a:extLst>
                    <a:ext uri="{9D8B030D-6E8A-4147-A177-3AD203B41FA5}">
                      <a16:colId xmlns:a16="http://schemas.microsoft.com/office/drawing/2014/main" xmlns="" val="427603629"/>
                    </a:ext>
                  </a:extLst>
                </a:gridCol>
              </a:tblGrid>
              <a:tr h="463835">
                <a:tc>
                  <a:txBody>
                    <a:bodyPr/>
                    <a:lstStyle/>
                    <a:p>
                      <a:pPr algn="ctr">
                        <a:lnSpc>
                          <a:spcPct val="115000"/>
                        </a:lnSpc>
                        <a:spcBef>
                          <a:spcPts val="1000"/>
                        </a:spcBef>
                        <a:spcAft>
                          <a:spcPts val="0"/>
                        </a:spcAft>
                      </a:pPr>
                      <a:r>
                        <a:rPr lang="en-US" sz="1200" dirty="0">
                          <a:solidFill>
                            <a:schemeClr val="tx1"/>
                          </a:solidFill>
                          <a:effectLst/>
                        </a:rPr>
                        <a:t>MTSF 2019-2024</a:t>
                      </a:r>
                      <a:endParaRPr lang="en-ZA" sz="1200" dirty="0">
                        <a:solidFill>
                          <a:schemeClr val="tx1"/>
                        </a:solidFill>
                        <a:effectLst/>
                      </a:endParaRPr>
                    </a:p>
                    <a:p>
                      <a:pPr algn="ctr">
                        <a:lnSpc>
                          <a:spcPct val="115000"/>
                        </a:lnSpc>
                        <a:spcBef>
                          <a:spcPts val="1000"/>
                        </a:spcBef>
                        <a:spcAft>
                          <a:spcPts val="0"/>
                        </a:spcAft>
                      </a:pPr>
                      <a:r>
                        <a:rPr lang="en-US" sz="1200" dirty="0">
                          <a:solidFill>
                            <a:schemeClr val="tx1"/>
                          </a:solidFill>
                          <a:effectLst/>
                        </a:rPr>
                        <a:t>Impacts</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15000"/>
                        </a:lnSpc>
                        <a:spcBef>
                          <a:spcPts val="1000"/>
                        </a:spcBef>
                        <a:spcAft>
                          <a:spcPts val="0"/>
                        </a:spcAft>
                      </a:pPr>
                      <a:r>
                        <a:rPr lang="en-US" sz="1200" dirty="0">
                          <a:solidFill>
                            <a:schemeClr val="tx1"/>
                          </a:solidFill>
                          <a:effectLst/>
                        </a:rPr>
                        <a:t>Health Sector’s Strategy 2019-2024</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xmlns="" val="589484211"/>
                  </a:ext>
                </a:extLst>
              </a:tr>
              <a:tr h="718257">
                <a:tc>
                  <a:txBody>
                    <a:bodyPr/>
                    <a:lstStyle/>
                    <a:p>
                      <a:pPr>
                        <a:lnSpc>
                          <a:spcPct val="115000"/>
                        </a:lnSpc>
                        <a:spcBef>
                          <a:spcPts val="1000"/>
                        </a:spcBef>
                        <a:spcAft>
                          <a:spcPts val="0"/>
                        </a:spcAft>
                      </a:pPr>
                      <a:r>
                        <a:rPr lang="en-US" sz="1200" dirty="0">
                          <a:solidFill>
                            <a:schemeClr val="tx1"/>
                          </a:solidFill>
                          <a:effectLst/>
                        </a:rPr>
                        <a:t>Life expectancy of South Africans improved to 66.6 years by 2024, and 70 years by 2030</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en-US" sz="1200" dirty="0">
                          <a:solidFill>
                            <a:schemeClr val="tx1"/>
                          </a:solidFill>
                          <a:effectLst/>
                        </a:rPr>
                        <a:t>Goal 1: Increase Life Expectancy  improve Health and Prevent Disease</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en-US" sz="1200" dirty="0">
                          <a:solidFill>
                            <a:schemeClr val="tx1"/>
                          </a:solidFill>
                          <a:effectLst/>
                        </a:rPr>
                        <a:t>Improve health outcomes by responding to the quadruple burden of disease of South Africa </a:t>
                      </a:r>
                      <a:endParaRPr lang="en-ZA" sz="1200" dirty="0">
                        <a:solidFill>
                          <a:schemeClr val="tx1"/>
                        </a:solidFill>
                        <a:effectLst/>
                      </a:endParaRPr>
                    </a:p>
                    <a:p>
                      <a:pPr>
                        <a:lnSpc>
                          <a:spcPct val="115000"/>
                        </a:lnSpc>
                        <a:spcBef>
                          <a:spcPts val="1000"/>
                        </a:spcBef>
                        <a:spcAft>
                          <a:spcPts val="0"/>
                        </a:spcAft>
                      </a:pPr>
                      <a:r>
                        <a:rPr lang="en-US" sz="1200" dirty="0">
                          <a:solidFill>
                            <a:schemeClr val="tx1"/>
                          </a:solidFill>
                          <a:effectLst/>
                        </a:rPr>
                        <a:t>Inter sectoral collaboration to address social determinants of health</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18827040"/>
                  </a:ext>
                </a:extLst>
              </a:tr>
              <a:tr h="636507">
                <a:tc rowSpan="8">
                  <a:txBody>
                    <a:bodyPr/>
                    <a:lstStyle/>
                    <a:p>
                      <a:pPr>
                        <a:lnSpc>
                          <a:spcPct val="115000"/>
                        </a:lnSpc>
                        <a:spcBef>
                          <a:spcPts val="1000"/>
                        </a:spcBef>
                        <a:spcAft>
                          <a:spcPts val="0"/>
                        </a:spcAft>
                      </a:pPr>
                      <a:r>
                        <a:rPr lang="en-US" sz="1200" dirty="0">
                          <a:solidFill>
                            <a:schemeClr val="tx1"/>
                          </a:solidFill>
                          <a:effectLst/>
                        </a:rPr>
                        <a:t>Universal Health Coverage for all South Africans progressively achieved and all citizens protected from the catastrophic financial impact of seeking health care by 2030 through the implementation of NHI Policy</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en-US" sz="1200" dirty="0">
                          <a:solidFill>
                            <a:schemeClr val="tx1"/>
                          </a:solidFill>
                          <a:effectLst/>
                        </a:rPr>
                        <a:t> </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en-US" sz="1200" dirty="0">
                          <a:solidFill>
                            <a:schemeClr val="tx1"/>
                          </a:solidFill>
                          <a:effectLst/>
                        </a:rPr>
                        <a:t> </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en-US" sz="1200" dirty="0">
                          <a:solidFill>
                            <a:schemeClr val="tx1"/>
                          </a:solidFill>
                          <a:effectLst/>
                        </a:rPr>
                        <a:t> </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en-US" sz="1200" dirty="0">
                          <a:solidFill>
                            <a:schemeClr val="tx1"/>
                          </a:solidFill>
                          <a:effectLst/>
                        </a:rPr>
                        <a:t>Goal 2: Achieve UHC by Implement NHI</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en-US" sz="1200" dirty="0">
                          <a:solidFill>
                            <a:schemeClr val="tx1"/>
                          </a:solidFill>
                          <a:effectLst/>
                        </a:rPr>
                        <a:t>Progressively achieve Universal Health Coverage through NHI</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565214"/>
                  </a:ext>
                </a:extLst>
              </a:tr>
              <a:tr h="327266">
                <a:tc vMerge="1">
                  <a:txBody>
                    <a:bodyPr/>
                    <a:lstStyle/>
                    <a:p>
                      <a:endParaRPr lang="en-ZA"/>
                    </a:p>
                  </a:txBody>
                  <a:tcPr/>
                </a:tc>
                <a:tc rowSpan="6">
                  <a:txBody>
                    <a:bodyPr/>
                    <a:lstStyle/>
                    <a:p>
                      <a:pPr>
                        <a:lnSpc>
                          <a:spcPct val="115000"/>
                        </a:lnSpc>
                        <a:spcBef>
                          <a:spcPts val="1000"/>
                        </a:spcBef>
                        <a:spcAft>
                          <a:spcPts val="0"/>
                        </a:spcAft>
                      </a:pPr>
                      <a:r>
                        <a:rPr lang="en-US" sz="1200" dirty="0">
                          <a:solidFill>
                            <a:schemeClr val="tx1"/>
                          </a:solidFill>
                          <a:effectLst/>
                        </a:rPr>
                        <a:t>Goal 3: Quality Improvement in the Provision of care</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en-US" sz="1200" dirty="0">
                          <a:solidFill>
                            <a:schemeClr val="tx1"/>
                          </a:solidFill>
                          <a:effectLst/>
                        </a:rPr>
                        <a:t> </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en-US" sz="1200" dirty="0">
                          <a:solidFill>
                            <a:schemeClr val="tx1"/>
                          </a:solidFill>
                          <a:effectLst/>
                        </a:rPr>
                        <a:t> </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en-US" sz="1200" dirty="0">
                          <a:solidFill>
                            <a:schemeClr val="tx1"/>
                          </a:solidFill>
                          <a:effectLst/>
                        </a:rPr>
                        <a:t>Improve quality and safety of care</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04490366"/>
                  </a:ext>
                </a:extLst>
              </a:tr>
              <a:tr h="392719">
                <a:tc vMerge="1">
                  <a:txBody>
                    <a:bodyPr/>
                    <a:lstStyle/>
                    <a:p>
                      <a:endParaRPr lang="en-ZA"/>
                    </a:p>
                  </a:txBody>
                  <a:tcPr/>
                </a:tc>
                <a:tc vMerge="1">
                  <a:txBody>
                    <a:bodyPr/>
                    <a:lstStyle/>
                    <a:p>
                      <a:endParaRPr lang="en-ZA"/>
                    </a:p>
                  </a:txBody>
                  <a:tcPr/>
                </a:tc>
                <a:tc>
                  <a:txBody>
                    <a:bodyPr/>
                    <a:lstStyle/>
                    <a:p>
                      <a:pPr>
                        <a:lnSpc>
                          <a:spcPct val="115000"/>
                        </a:lnSpc>
                        <a:spcBef>
                          <a:spcPts val="1000"/>
                        </a:spcBef>
                        <a:spcAft>
                          <a:spcPts val="0"/>
                        </a:spcAft>
                      </a:pPr>
                      <a:r>
                        <a:rPr lang="en-US" sz="1200" dirty="0">
                          <a:solidFill>
                            <a:schemeClr val="tx1"/>
                          </a:solidFill>
                          <a:effectLst/>
                        </a:rPr>
                        <a:t>Provide leadership and enhance governance in the health sector for improved quality of care</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32542334"/>
                  </a:ext>
                </a:extLst>
              </a:tr>
              <a:tr h="546698">
                <a:tc vMerge="1">
                  <a:txBody>
                    <a:bodyPr/>
                    <a:lstStyle/>
                    <a:p>
                      <a:endParaRPr lang="en-ZA"/>
                    </a:p>
                  </a:txBody>
                  <a:tcPr/>
                </a:tc>
                <a:tc vMerge="1">
                  <a:txBody>
                    <a:bodyPr/>
                    <a:lstStyle/>
                    <a:p>
                      <a:endParaRPr lang="en-ZA"/>
                    </a:p>
                  </a:txBody>
                  <a:tcPr/>
                </a:tc>
                <a:tc>
                  <a:txBody>
                    <a:bodyPr/>
                    <a:lstStyle/>
                    <a:p>
                      <a:pPr>
                        <a:lnSpc>
                          <a:spcPct val="115000"/>
                        </a:lnSpc>
                        <a:spcBef>
                          <a:spcPts val="1000"/>
                        </a:spcBef>
                        <a:spcAft>
                          <a:spcPts val="0"/>
                        </a:spcAft>
                      </a:pPr>
                      <a:r>
                        <a:rPr lang="en-US" sz="1200" dirty="0">
                          <a:solidFill>
                            <a:schemeClr val="tx1"/>
                          </a:solidFill>
                          <a:effectLst/>
                        </a:rPr>
                        <a:t>Improve community engagement and reorient the system towards Primary Health Care through Community based  health programmes to promote health</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94180102"/>
                  </a:ext>
                </a:extLst>
              </a:tr>
              <a:tr h="364466">
                <a:tc vMerge="1">
                  <a:txBody>
                    <a:bodyPr/>
                    <a:lstStyle/>
                    <a:p>
                      <a:endParaRPr lang="en-ZA"/>
                    </a:p>
                  </a:txBody>
                  <a:tcPr/>
                </a:tc>
                <a:tc vMerge="1">
                  <a:txBody>
                    <a:bodyPr/>
                    <a:lstStyle/>
                    <a:p>
                      <a:endParaRPr lang="en-ZA"/>
                    </a:p>
                  </a:txBody>
                  <a:tcPr/>
                </a:tc>
                <a:tc>
                  <a:txBody>
                    <a:bodyPr/>
                    <a:lstStyle/>
                    <a:p>
                      <a:pPr>
                        <a:lnSpc>
                          <a:spcPct val="115000"/>
                        </a:lnSpc>
                        <a:spcBef>
                          <a:spcPts val="1000"/>
                        </a:spcBef>
                        <a:spcAft>
                          <a:spcPts val="0"/>
                        </a:spcAft>
                      </a:pPr>
                      <a:r>
                        <a:rPr lang="en-US" sz="1200" dirty="0">
                          <a:solidFill>
                            <a:schemeClr val="tx1"/>
                          </a:solidFill>
                          <a:effectLst/>
                        </a:rPr>
                        <a:t>Improve equity, training and enhance management of Human Resources for Health</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5482670"/>
                  </a:ext>
                </a:extLst>
              </a:tr>
              <a:tr h="454776">
                <a:tc vMerge="1">
                  <a:txBody>
                    <a:bodyPr/>
                    <a:lstStyle/>
                    <a:p>
                      <a:pPr algn="just">
                        <a:lnSpc>
                          <a:spcPct val="115000"/>
                        </a:lnSpc>
                        <a:spcBef>
                          <a:spcPts val="10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tc>
                <a:tc vMerge="1">
                  <a:txBody>
                    <a:bodyPr/>
                    <a:lstStyle/>
                    <a:p>
                      <a:pPr algn="just">
                        <a:lnSpc>
                          <a:spcPct val="115000"/>
                        </a:lnSpc>
                        <a:spcBef>
                          <a:spcPts val="1000"/>
                        </a:spcBef>
                        <a:spcAft>
                          <a:spcPts val="0"/>
                        </a:spcAft>
                      </a:pP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en-US" sz="1200" dirty="0">
                          <a:solidFill>
                            <a:schemeClr val="tx1"/>
                          </a:solidFill>
                          <a:effectLst/>
                        </a:rPr>
                        <a:t>Improving availability to medical products, and equipment</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22876760"/>
                  </a:ext>
                </a:extLst>
              </a:tr>
              <a:tr h="364466">
                <a:tc vMerge="1">
                  <a:txBody>
                    <a:bodyPr/>
                    <a:lstStyle/>
                    <a:p>
                      <a:pPr algn="just">
                        <a:lnSpc>
                          <a:spcPct val="115000"/>
                        </a:lnSpc>
                        <a:spcBef>
                          <a:spcPts val="10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tc>
                <a:tc vMerge="1">
                  <a:txBody>
                    <a:bodyPr/>
                    <a:lstStyle/>
                    <a:p>
                      <a:pPr algn="just">
                        <a:lnSpc>
                          <a:spcPct val="115000"/>
                        </a:lnSpc>
                        <a:spcBef>
                          <a:spcPts val="1000"/>
                        </a:spcBef>
                        <a:spcAft>
                          <a:spcPts val="0"/>
                        </a:spcAft>
                      </a:pP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en-US" sz="1200" dirty="0">
                          <a:solidFill>
                            <a:schemeClr val="tx1"/>
                          </a:solidFill>
                          <a:effectLst/>
                        </a:rPr>
                        <a:t>Robust and effective health information systems to automate business processes and improve evidence based decision making</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81188599"/>
                  </a:ext>
                </a:extLst>
              </a:tr>
              <a:tr h="392719">
                <a:tc vMerge="1">
                  <a:txBody>
                    <a:bodyPr/>
                    <a:lstStyle/>
                    <a:p>
                      <a:pPr algn="just">
                        <a:lnSpc>
                          <a:spcPct val="115000"/>
                        </a:lnSpc>
                        <a:spcBef>
                          <a:spcPts val="10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tc>
                <a:tc>
                  <a:txBody>
                    <a:bodyPr/>
                    <a:lstStyle/>
                    <a:p>
                      <a:pPr>
                        <a:lnSpc>
                          <a:spcPct val="115000"/>
                        </a:lnSpc>
                        <a:spcBef>
                          <a:spcPts val="1000"/>
                        </a:spcBef>
                        <a:spcAft>
                          <a:spcPts val="0"/>
                        </a:spcAft>
                      </a:pPr>
                      <a:r>
                        <a:rPr lang="en-US" sz="1200" dirty="0">
                          <a:solidFill>
                            <a:schemeClr val="tx1"/>
                          </a:solidFill>
                          <a:effectLst/>
                        </a:rPr>
                        <a:t>Goal 4: Build Health Infrastructure for effective service delivery</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000"/>
                        </a:spcBef>
                        <a:spcAft>
                          <a:spcPts val="0"/>
                        </a:spcAft>
                      </a:pPr>
                      <a:r>
                        <a:rPr lang="en-US" sz="1200" dirty="0">
                          <a:solidFill>
                            <a:schemeClr val="tx1"/>
                          </a:solidFill>
                          <a:effectLst/>
                        </a:rPr>
                        <a:t>Execute the infrastructure plan to ensure adequate, appropriately distributed and well maintained health facilities</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647" marR="2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90612814"/>
                  </a:ext>
                </a:extLst>
              </a:tr>
            </a:tbl>
          </a:graphicData>
        </a:graphic>
      </p:graphicFrame>
    </p:spTree>
    <p:extLst>
      <p:ext uri="{BB962C8B-B14F-4D97-AF65-F5344CB8AC3E}">
        <p14:creationId xmlns:p14="http://schemas.microsoft.com/office/powerpoint/2010/main" xmlns="" val="2752998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04" y="260648"/>
            <a:ext cx="6695835" cy="277127"/>
          </a:xfrm>
          <a:prstGeom prst="rect">
            <a:avLst/>
          </a:prstGeom>
        </p:spPr>
        <p:txBody>
          <a:bodyPr wrap="square">
            <a:spAutoFit/>
          </a:bodyPr>
          <a:lstStyle/>
          <a:p>
            <a:pPr algn="just">
              <a:lnSpc>
                <a:spcPts val="1300"/>
              </a:lnSpc>
              <a:spcAft>
                <a:spcPts val="0"/>
              </a:spcAft>
            </a:pPr>
            <a:r>
              <a:rPr lang="en-GB" sz="2000" b="1" dirty="0">
                <a:solidFill>
                  <a:schemeClr val="bg1"/>
                </a:solidFill>
                <a:latin typeface="Arial" panose="020B0604020202020204" pitchFamily="34" charset="0"/>
                <a:ea typeface="Times New Roman" panose="02020603050405020304" pitchFamily="18" charset="0"/>
              </a:rPr>
              <a:t>Institutional Response to the COVID-19 Pandemic</a:t>
            </a:r>
            <a:endParaRPr lang="en-ZA" sz="20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691185735"/>
              </p:ext>
            </p:extLst>
          </p:nvPr>
        </p:nvGraphicFramePr>
        <p:xfrm>
          <a:off x="0" y="1052736"/>
          <a:ext cx="9144003" cy="57785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3546127320"/>
                    </a:ext>
                  </a:extLst>
                </a:gridCol>
                <a:gridCol w="864096">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1654221017"/>
                    </a:ext>
                  </a:extLst>
                </a:gridCol>
                <a:gridCol w="576064">
                  <a:extLst>
                    <a:ext uri="{9D8B030D-6E8A-4147-A177-3AD203B41FA5}">
                      <a16:colId xmlns:a16="http://schemas.microsoft.com/office/drawing/2014/main" xmlns="" val="1590183858"/>
                    </a:ext>
                  </a:extLst>
                </a:gridCol>
                <a:gridCol w="2627787">
                  <a:extLst>
                    <a:ext uri="{9D8B030D-6E8A-4147-A177-3AD203B41FA5}">
                      <a16:colId xmlns:a16="http://schemas.microsoft.com/office/drawing/2014/main" xmlns="" val="431520785"/>
                    </a:ext>
                  </a:extLst>
                </a:gridCol>
              </a:tblGrid>
              <a:tr h="404858">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Budget Programme</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Intervention</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Geographical locational (provincial, district/local municipality</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No of beneficiaries (where possible)</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Disaggregation of beneficiaries (where possible</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Total budget allocated (R’000)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Budget spent per intervention (R’000)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panose="020B0604020202020204" pitchFamily="34" charset="0"/>
                          <a:ea typeface="Times New Roman" panose="02020603050405020304" pitchFamily="18" charset="0"/>
                        </a:rPr>
                        <a:t>Contribution to the output of APP where applicable</a:t>
                      </a:r>
                      <a:endParaRPr lang="en-ZA" sz="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Immediate outcomes</a:t>
                      </a:r>
                      <a:endParaRPr lang="en-ZA"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219200">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Programme 6: Health System Governance and Human Resources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AU" sz="800" kern="1200" dirty="0">
                          <a:solidFill>
                            <a:schemeClr val="dk1"/>
                          </a:solidFill>
                          <a:effectLst/>
                          <a:latin typeface="Arial Black" panose="020B0A04020102020204" pitchFamily="34" charset="0"/>
                          <a:ea typeface="+mn-ea"/>
                          <a:cs typeface="+mn-cs"/>
                        </a:rPr>
                        <a:t>Strengthen health information and surveillance systems for COVID-19 at national and provincial levels to monitor trends and guide preparedness and response actions</a:t>
                      </a:r>
                      <a:endParaRPr lang="en-ZA" sz="800" kern="1200" dirty="0">
                        <a:solidFill>
                          <a:schemeClr val="dk1"/>
                        </a:solidFill>
                        <a:effectLst/>
                        <a:latin typeface="Arial Black" panose="020B0A04020102020204" pitchFamily="34" charset="0"/>
                        <a:ea typeface="+mn-ea"/>
                        <a:cs typeface="+mn-cs"/>
                      </a:endParaRPr>
                    </a:p>
                    <a:p>
                      <a:pPr>
                        <a:lnSpc>
                          <a:spcPts val="1300"/>
                        </a:lnSpc>
                        <a:spcAft>
                          <a:spcPts val="0"/>
                        </a:spcAft>
                      </a:pPr>
                      <a:r>
                        <a:rPr lang="en-AU" sz="800" kern="1200" dirty="0">
                          <a:solidFill>
                            <a:schemeClr val="dk1"/>
                          </a:solidFill>
                          <a:effectLst/>
                          <a:latin typeface="Arial Black" panose="020B0A04020102020204" pitchFamily="34" charset="0"/>
                          <a:ea typeface="+mn-ea"/>
                          <a:cs typeface="+mn-cs"/>
                        </a:rPr>
                        <a:t>Put in place the appropriate health information systems to provide real time information on COVID-19 cases, surveillance, disease burden and trends</a:t>
                      </a:r>
                      <a:endParaRPr lang="en-ZA" sz="800" kern="1200" dirty="0">
                        <a:solidFill>
                          <a:schemeClr val="dk1"/>
                        </a:solidFill>
                        <a:effectLst/>
                        <a:latin typeface="Arial Black" panose="020B0A04020102020204" pitchFamily="34" charset="0"/>
                        <a:ea typeface="+mn-ea"/>
                        <a:cs typeface="+mn-cs"/>
                      </a:endParaRPr>
                    </a:p>
                    <a:p>
                      <a:pPr>
                        <a:lnSpc>
                          <a:spcPts val="1300"/>
                        </a:lnSpc>
                        <a:spcAft>
                          <a:spcPts val="0"/>
                        </a:spcAft>
                      </a:pPr>
                      <a:r>
                        <a:rPr lang="en-AU" sz="800" kern="1200" dirty="0">
                          <a:solidFill>
                            <a:schemeClr val="dk1"/>
                          </a:solidFill>
                          <a:effectLst/>
                          <a:latin typeface="Arial Black" panose="020B0A04020102020204" pitchFamily="34" charset="0"/>
                          <a:ea typeface="+mn-ea"/>
                          <a:cs typeface="+mn-cs"/>
                        </a:rPr>
                        <a:t>Ensure that standardized data is collated, analysed and synthesized for action on regular basis</a:t>
                      </a:r>
                      <a:endParaRPr lang="en-ZA" sz="800" kern="1200" dirty="0">
                        <a:solidFill>
                          <a:schemeClr val="dk1"/>
                        </a:solidFill>
                        <a:effectLst/>
                        <a:latin typeface="Arial Black" panose="020B0A04020102020204" pitchFamily="34" charset="0"/>
                        <a:ea typeface="+mn-ea"/>
                        <a:cs typeface="+mn-cs"/>
                      </a:endParaRPr>
                    </a:p>
                    <a:p>
                      <a:pPr>
                        <a:lnSpc>
                          <a:spcPts val="1300"/>
                        </a:lnSpc>
                        <a:spcAft>
                          <a:spcPts val="0"/>
                        </a:spcAft>
                      </a:pPr>
                      <a:r>
                        <a:rPr lang="en-GB" sz="800" kern="1200" dirty="0">
                          <a:solidFill>
                            <a:schemeClr val="dk1"/>
                          </a:solidFill>
                          <a:effectLst/>
                          <a:latin typeface="Arial Black" panose="020B0A04020102020204" pitchFamily="34" charset="0"/>
                          <a:ea typeface="+mn-ea"/>
                          <a:cs typeface="+mn-cs"/>
                        </a:rPr>
                        <a:t> </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Arial Black" panose="020B0A04020102020204" pitchFamily="34" charset="0"/>
                          <a:ea typeface="+mn-ea"/>
                          <a:cs typeface="+mn-cs"/>
                        </a:rPr>
                        <a:t>9 provinces and 52 health districts </a:t>
                      </a:r>
                      <a:endParaRPr lang="en-ZA" sz="800" kern="1200" dirty="0">
                        <a:solidFill>
                          <a:schemeClr val="dk1"/>
                        </a:solidFill>
                        <a:effectLst/>
                        <a:latin typeface="Arial Black" panose="020B0A04020102020204" pitchFamily="34" charset="0"/>
                        <a:ea typeface="+mn-ea"/>
                        <a:cs typeface="+mn-cs"/>
                      </a:endParaRPr>
                    </a:p>
                    <a:p>
                      <a:pPr>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r>
                        <a:rPr lang="en-GB" sz="800" kern="1200" dirty="0">
                          <a:solidFill>
                            <a:schemeClr val="dk1"/>
                          </a:solidFill>
                          <a:effectLst/>
                          <a:latin typeface="Arial Black" panose="020B0A04020102020204" pitchFamily="34" charset="0"/>
                          <a:ea typeface="+mn-ea"/>
                          <a:cs typeface="+mn-cs"/>
                        </a:rPr>
                        <a:t>All SA citizens</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Gender, age-group, province, and district</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ts val="1300"/>
                        </a:lnSpc>
                        <a:spcAft>
                          <a:spcPts val="0"/>
                        </a:spcAft>
                      </a:pPr>
                      <a:r>
                        <a:rPr lang="en-GB" sz="800" kern="1200" dirty="0">
                          <a:solidFill>
                            <a:schemeClr val="dk1"/>
                          </a:solidFill>
                          <a:effectLst/>
                          <a:latin typeface="Arial Black" panose="020B0A04020102020204" pitchFamily="34" charset="0"/>
                          <a:ea typeface="+mn-ea"/>
                          <a:cs typeface="+mn-cs"/>
                        </a:rPr>
                        <a:t>No budget allocated</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ts val="1300"/>
                        </a:lnSpc>
                        <a:spcAft>
                          <a:spcPts val="0"/>
                        </a:spcAft>
                      </a:pPr>
                      <a:r>
                        <a:rPr lang="en-GB" sz="800" kern="1200" dirty="0">
                          <a:solidFill>
                            <a:schemeClr val="dk1"/>
                          </a:solidFill>
                          <a:effectLst/>
                          <a:latin typeface="Arial Black" panose="020B0A04020102020204" pitchFamily="34" charset="0"/>
                          <a:ea typeface="+mn-ea"/>
                          <a:cs typeface="+mn-cs"/>
                        </a:rPr>
                        <a:t>Not applicable</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ts val="13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gn="just">
                        <a:lnSpc>
                          <a:spcPts val="1300"/>
                        </a:lnSpc>
                        <a:spcAft>
                          <a:spcPts val="0"/>
                        </a:spcAft>
                      </a:pPr>
                      <a:r>
                        <a:rPr lang="en-GB" sz="800" kern="1200" dirty="0">
                          <a:solidFill>
                            <a:schemeClr val="dk1"/>
                          </a:solidFill>
                          <a:effectLst/>
                          <a:latin typeface="Arial Black" panose="020B0A04020102020204" pitchFamily="34" charset="0"/>
                          <a:ea typeface="+mn-ea"/>
                          <a:cs typeface="+mn-cs"/>
                        </a:rPr>
                        <a:t>Importing of COVID-19 case data onto the NDoH Data-lake at the Department of Health COVID-19 Information Centre, overlaying the data with Vulnerability Index to track the pandemic and identify vulnerable communities in order to inform the early COVID-19 intervention strategies. </a:t>
                      </a:r>
                      <a:endParaRPr lang="en-ZA" sz="800" kern="1200" dirty="0">
                        <a:solidFill>
                          <a:schemeClr val="dk1"/>
                        </a:solidFill>
                        <a:effectLst/>
                        <a:latin typeface="Arial Black" panose="020B0A04020102020204" pitchFamily="34" charset="0"/>
                        <a:ea typeface="+mn-ea"/>
                        <a:cs typeface="+mn-cs"/>
                      </a:endParaRPr>
                    </a:p>
                    <a:p>
                      <a:pPr algn="just">
                        <a:lnSpc>
                          <a:spcPts val="1300"/>
                        </a:lnSpc>
                        <a:spcAft>
                          <a:spcPts val="0"/>
                        </a:spcAft>
                      </a:pPr>
                      <a:r>
                        <a:rPr lang="en-GB" sz="800" kern="1200" dirty="0">
                          <a:solidFill>
                            <a:schemeClr val="dk1"/>
                          </a:solidFill>
                          <a:effectLst/>
                          <a:latin typeface="Arial Black" panose="020B0A04020102020204" pitchFamily="34" charset="0"/>
                          <a:ea typeface="+mn-ea"/>
                          <a:cs typeface="+mn-cs"/>
                        </a:rPr>
                        <a:t>The COVID-19 Information Centre provided a visualisation platform for the monitoring of the clustering and the spread of COVID-19 cases.</a:t>
                      </a:r>
                      <a:endParaRPr lang="en-ZA" sz="800" kern="1200" dirty="0">
                        <a:solidFill>
                          <a:schemeClr val="dk1"/>
                        </a:solidFill>
                        <a:effectLst/>
                        <a:latin typeface="Arial Black" panose="020B0A04020102020204" pitchFamily="34" charset="0"/>
                        <a:ea typeface="+mn-ea"/>
                        <a:cs typeface="+mn-cs"/>
                      </a:endParaRPr>
                    </a:p>
                    <a:p>
                      <a:pPr algn="just">
                        <a:lnSpc>
                          <a:spcPts val="1300"/>
                        </a:lnSpc>
                        <a:spcAft>
                          <a:spcPts val="0"/>
                        </a:spcAft>
                      </a:pPr>
                      <a:r>
                        <a:rPr lang="en-GB" sz="800" kern="1200" dirty="0">
                          <a:solidFill>
                            <a:schemeClr val="dk1"/>
                          </a:solidFill>
                          <a:effectLst/>
                          <a:latin typeface="Arial Black" panose="020B0A04020102020204" pitchFamily="34" charset="0"/>
                          <a:ea typeface="+mn-ea"/>
                          <a:cs typeface="+mn-cs"/>
                        </a:rPr>
                        <a:t>Developed the National Indicator Data Set for COVID-19. </a:t>
                      </a:r>
                      <a:endParaRPr lang="en-ZA" sz="800" kern="1200" dirty="0">
                        <a:solidFill>
                          <a:schemeClr val="dk1"/>
                        </a:solidFill>
                        <a:effectLst/>
                        <a:latin typeface="Arial Black" panose="020B0A04020102020204" pitchFamily="34" charset="0"/>
                        <a:ea typeface="+mn-ea"/>
                        <a:cs typeface="+mn-cs"/>
                      </a:endParaRPr>
                    </a:p>
                    <a:p>
                      <a:pPr algn="just">
                        <a:lnSpc>
                          <a:spcPts val="1300"/>
                        </a:lnSpc>
                        <a:spcAft>
                          <a:spcPts val="0"/>
                        </a:spcAft>
                      </a:pPr>
                      <a:r>
                        <a:rPr lang="en-GB" sz="800" kern="1200" dirty="0">
                          <a:solidFill>
                            <a:schemeClr val="dk1"/>
                          </a:solidFill>
                          <a:effectLst/>
                          <a:latin typeface="Arial Black" panose="020B0A04020102020204" pitchFamily="34" charset="0"/>
                          <a:ea typeface="+mn-ea"/>
                          <a:cs typeface="+mn-cs"/>
                        </a:rPr>
                        <a:t>Supported capacity building and reporting by facilities and districts using these Data Collection Tools. </a:t>
                      </a:r>
                      <a:endParaRPr lang="en-ZA" sz="800" kern="1200" dirty="0">
                        <a:solidFill>
                          <a:schemeClr val="dk1"/>
                        </a:solidFill>
                        <a:effectLst/>
                        <a:latin typeface="Arial Black" panose="020B0A04020102020204" pitchFamily="34" charset="0"/>
                        <a:ea typeface="+mn-ea"/>
                        <a:cs typeface="+mn-cs"/>
                      </a:endParaRPr>
                    </a:p>
                    <a:p>
                      <a:pPr algn="just">
                        <a:lnSpc>
                          <a:spcPts val="1300"/>
                        </a:lnSpc>
                        <a:spcAft>
                          <a:spcPts val="0"/>
                        </a:spcAft>
                      </a:pPr>
                      <a:r>
                        <a:rPr lang="en-GB" sz="800" kern="1200" dirty="0">
                          <a:solidFill>
                            <a:schemeClr val="dk1"/>
                          </a:solidFill>
                          <a:effectLst/>
                          <a:latin typeface="Arial Black" panose="020B0A04020102020204" pitchFamily="34" charset="0"/>
                          <a:ea typeface="+mn-ea"/>
                          <a:cs typeface="+mn-cs"/>
                        </a:rPr>
                        <a:t>Involved in the development of a Bluetooth-based mobile app which was developed over a four-week period between July and August 2020. The COVIDAlert SA App supports Contact Tracing by offering the COVID-19 positive persons the ability to notify other app users who are their derived contacts once they report positive as part of the COVID-19 pandemic response. The COVID Alert SA App was launched by the Minister on 2 September 2020.</a:t>
                      </a:r>
                      <a:endParaRPr lang="en-ZA" sz="800" kern="1200" dirty="0">
                        <a:solidFill>
                          <a:schemeClr val="dk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66997084"/>
                  </a:ext>
                </a:extLst>
              </a:tr>
            </a:tbl>
          </a:graphicData>
        </a:graphic>
      </p:graphicFrame>
      <p:sp>
        <p:nvSpPr>
          <p:cNvPr id="4" name="Title 1">
            <a:extLst>
              <a:ext uri="{FF2B5EF4-FFF2-40B4-BE49-F238E27FC236}">
                <a16:creationId xmlns:a16="http://schemas.microsoft.com/office/drawing/2014/main" xmlns="" id="{27F33EAE-01F2-4CFE-9BD9-74675092AFF3}"/>
              </a:ext>
            </a:extLst>
          </p:cNvPr>
          <p:cNvSpPr txBox="1">
            <a:spLocks/>
          </p:cNvSpPr>
          <p:nvPr/>
        </p:nvSpPr>
        <p:spPr>
          <a:xfrm>
            <a:off x="971600" y="6309320"/>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1517552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04" y="260648"/>
            <a:ext cx="6695835" cy="277127"/>
          </a:xfrm>
          <a:prstGeom prst="rect">
            <a:avLst/>
          </a:prstGeom>
        </p:spPr>
        <p:txBody>
          <a:bodyPr wrap="square">
            <a:spAutoFit/>
          </a:bodyPr>
          <a:lstStyle/>
          <a:p>
            <a:pPr algn="just">
              <a:lnSpc>
                <a:spcPts val="1300"/>
              </a:lnSpc>
              <a:spcAft>
                <a:spcPts val="0"/>
              </a:spcAft>
            </a:pPr>
            <a:r>
              <a:rPr lang="en-GB" sz="2000" b="1" dirty="0">
                <a:solidFill>
                  <a:schemeClr val="bg1"/>
                </a:solidFill>
                <a:latin typeface="Arial" panose="020B0604020202020204" pitchFamily="34" charset="0"/>
                <a:ea typeface="Times New Roman" panose="02020603050405020304" pitchFamily="18" charset="0"/>
              </a:rPr>
              <a:t>Institutional Response to the COVID-19 Pandemic</a:t>
            </a:r>
            <a:endParaRPr lang="en-ZA" sz="20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183315627"/>
              </p:ext>
            </p:extLst>
          </p:nvPr>
        </p:nvGraphicFramePr>
        <p:xfrm>
          <a:off x="0" y="1052736"/>
          <a:ext cx="9144003" cy="330200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3546127320"/>
                    </a:ext>
                  </a:extLst>
                </a:gridCol>
                <a:gridCol w="864096">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1654221017"/>
                    </a:ext>
                  </a:extLst>
                </a:gridCol>
                <a:gridCol w="576064">
                  <a:extLst>
                    <a:ext uri="{9D8B030D-6E8A-4147-A177-3AD203B41FA5}">
                      <a16:colId xmlns:a16="http://schemas.microsoft.com/office/drawing/2014/main" xmlns="" val="1590183858"/>
                    </a:ext>
                  </a:extLst>
                </a:gridCol>
                <a:gridCol w="2627787">
                  <a:extLst>
                    <a:ext uri="{9D8B030D-6E8A-4147-A177-3AD203B41FA5}">
                      <a16:colId xmlns:a16="http://schemas.microsoft.com/office/drawing/2014/main" xmlns="" val="431520785"/>
                    </a:ext>
                  </a:extLst>
                </a:gridCol>
              </a:tblGrid>
              <a:tr h="404858">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Budget Programme</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Intervention</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Geographical locational (provincial, district/local municipality</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No of beneficiaries (where possible)</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Disaggregation of beneficiaries (where possible</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Total budget allocated (R’000)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Budget spent per intervention (R’000)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600" b="1" dirty="0">
                          <a:solidFill>
                            <a:srgbClr val="FFFFFF"/>
                          </a:solidFill>
                          <a:effectLst/>
                          <a:latin typeface="Arial" panose="020B0604020202020204" pitchFamily="34" charset="0"/>
                          <a:ea typeface="Times New Roman" panose="02020603050405020304" pitchFamily="18" charset="0"/>
                        </a:rPr>
                        <a:t>Contribution to the output of APP where applicable</a:t>
                      </a:r>
                      <a:endParaRPr lang="en-ZA" sz="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300"/>
                        </a:lnSpc>
                        <a:spcAft>
                          <a:spcPts val="0"/>
                        </a:spcAft>
                      </a:pPr>
                      <a:r>
                        <a:rPr lang="en-GB" sz="800" b="1" dirty="0">
                          <a:solidFill>
                            <a:srgbClr val="FFFFFF"/>
                          </a:solidFill>
                          <a:effectLst/>
                          <a:latin typeface="Arial" panose="020B0604020202020204" pitchFamily="34" charset="0"/>
                          <a:ea typeface="Times New Roman" panose="02020603050405020304" pitchFamily="18" charset="0"/>
                        </a:rPr>
                        <a:t>Immediate outcomes</a:t>
                      </a:r>
                      <a:endParaRPr lang="en-ZA"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219200">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Programme 6: Health System Governance and Human Resources</a:t>
                      </a:r>
                      <a:endParaRPr lang="en-ZA" sz="800" dirty="0">
                        <a:solidFill>
                          <a:schemeClr val="tx1"/>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ts val="1300"/>
                        </a:lnSpc>
                        <a:spcAft>
                          <a:spcPts val="0"/>
                        </a:spcAft>
                      </a:pPr>
                      <a:r>
                        <a:rPr lang="en-AU" sz="800" dirty="0">
                          <a:effectLst/>
                          <a:latin typeface="Arial Black" panose="020B0A04020102020204" pitchFamily="34" charset="0"/>
                          <a:ea typeface="Times New Roman" panose="02020603050405020304" pitchFamily="18" charset="0"/>
                        </a:rPr>
                        <a:t>Fast track the assessment of potential/ new diagnostics, therapeutics, and vaccines for compassionate use (especially consider issues around regulatory approval, market authorization, and/or post-market surveillance)</a:t>
                      </a:r>
                      <a:endParaRPr lang="en-ZA" sz="11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ct val="1000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ts val="13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ts val="13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nSpc>
                          <a:spcPts val="1300"/>
                        </a:lnSpc>
                        <a:spcAft>
                          <a:spcPts val="0"/>
                        </a:spcAft>
                      </a:pP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algn="just">
                        <a:lnSpc>
                          <a:spcPts val="1300"/>
                        </a:lnSpc>
                        <a:spcAft>
                          <a:spcPts val="0"/>
                        </a:spcAft>
                      </a:pPr>
                      <a:r>
                        <a:rPr lang="en-GB" sz="800" dirty="0">
                          <a:effectLst/>
                          <a:latin typeface="Arial Black" panose="020B0A04020102020204" pitchFamily="34" charset="0"/>
                          <a:ea typeface="Times New Roman" panose="02020603050405020304" pitchFamily="18" charset="0"/>
                        </a:rPr>
                        <a:t>Collaborated with SAHPRA to expedite research approval and introduction of therapeutics, diagnostics, and vaccines</a:t>
                      </a:r>
                      <a:endParaRPr lang="en-ZA" sz="11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66997084"/>
                  </a:ext>
                </a:extLst>
              </a:tr>
            </a:tbl>
          </a:graphicData>
        </a:graphic>
      </p:graphicFrame>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51</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123836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00392" y="6165304"/>
            <a:ext cx="26962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4BC01B-5C8B-4466-B861-7223A51BC0CB}" type="slidenum">
              <a:rPr kumimoji="0" lang="en-ZA"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65969614"/>
              </p:ext>
            </p:extLst>
          </p:nvPr>
        </p:nvGraphicFramePr>
        <p:xfrm>
          <a:off x="-2" y="1124745"/>
          <a:ext cx="9144001" cy="4893706"/>
        </p:xfrm>
        <a:graphic>
          <a:graphicData uri="http://schemas.openxmlformats.org/drawingml/2006/table">
            <a:tbl>
              <a:tblPr firstRow="1" bandRow="1">
                <a:tableStyleId>{5C22544A-7EE6-4342-B048-85BDC9FD1C3A}</a:tableStyleId>
              </a:tblPr>
              <a:tblGrid>
                <a:gridCol w="2440453">
                  <a:extLst>
                    <a:ext uri="{9D8B030D-6E8A-4147-A177-3AD203B41FA5}">
                      <a16:colId xmlns:a16="http://schemas.microsoft.com/office/drawing/2014/main" xmlns="" val="20000"/>
                    </a:ext>
                  </a:extLst>
                </a:gridCol>
                <a:gridCol w="1488602">
                  <a:extLst>
                    <a:ext uri="{9D8B030D-6E8A-4147-A177-3AD203B41FA5}">
                      <a16:colId xmlns:a16="http://schemas.microsoft.com/office/drawing/2014/main" xmlns="" val="20001"/>
                    </a:ext>
                  </a:extLst>
                </a:gridCol>
                <a:gridCol w="1909698">
                  <a:extLst>
                    <a:ext uri="{9D8B030D-6E8A-4147-A177-3AD203B41FA5}">
                      <a16:colId xmlns:a16="http://schemas.microsoft.com/office/drawing/2014/main" xmlns="" val="20002"/>
                    </a:ext>
                  </a:extLst>
                </a:gridCol>
                <a:gridCol w="1468999">
                  <a:extLst>
                    <a:ext uri="{9D8B030D-6E8A-4147-A177-3AD203B41FA5}">
                      <a16:colId xmlns:a16="http://schemas.microsoft.com/office/drawing/2014/main" xmlns="" val="20003"/>
                    </a:ext>
                  </a:extLst>
                </a:gridCol>
                <a:gridCol w="1836249">
                  <a:extLst>
                    <a:ext uri="{9D8B030D-6E8A-4147-A177-3AD203B41FA5}">
                      <a16:colId xmlns:a16="http://schemas.microsoft.com/office/drawing/2014/main" xmlns="" val="20004"/>
                    </a:ext>
                  </a:extLst>
                </a:gridCol>
              </a:tblGrid>
              <a:tr h="580169">
                <a:tc>
                  <a:txBody>
                    <a:bodyPr/>
                    <a:lstStyle/>
                    <a:p>
                      <a:r>
                        <a:rPr lang="en-US" dirty="0">
                          <a:solidFill>
                            <a:schemeClr val="tx1"/>
                          </a:solidFill>
                          <a:latin typeface="Arial Black" pitchFamily="34" charset="0"/>
                        </a:rPr>
                        <a:t>Programmes</a:t>
                      </a:r>
                    </a:p>
                  </a:txBody>
                  <a:tcPr marL="91432" marR="91432"/>
                </a:tc>
                <a:tc>
                  <a:txBody>
                    <a:bodyPr/>
                    <a:lstStyle/>
                    <a:p>
                      <a:r>
                        <a:rPr lang="en-US" baseline="0" dirty="0">
                          <a:solidFill>
                            <a:schemeClr val="tx1"/>
                          </a:solidFill>
                          <a:latin typeface="Arial Black" pitchFamily="34" charset="0"/>
                        </a:rPr>
                        <a:t>Targets Achieved</a:t>
                      </a:r>
                      <a:endParaRPr lang="en-US" dirty="0">
                        <a:solidFill>
                          <a:schemeClr val="tx1"/>
                        </a:solidFill>
                        <a:latin typeface="Arial Black" pitchFamily="34" charset="0"/>
                      </a:endParaRPr>
                    </a:p>
                  </a:txBody>
                  <a:tcPr marL="91432" marR="91432"/>
                </a:tc>
                <a:tc>
                  <a:txBody>
                    <a:bodyPr/>
                    <a:lstStyle/>
                    <a:p>
                      <a:r>
                        <a:rPr lang="en-US" baseline="0" dirty="0">
                          <a:solidFill>
                            <a:schemeClr val="tx1"/>
                          </a:solidFill>
                          <a:latin typeface="Arial Black" pitchFamily="34" charset="0"/>
                        </a:rPr>
                        <a:t>Targets  not Achieved</a:t>
                      </a:r>
                      <a:endParaRPr lang="en-US" dirty="0">
                        <a:solidFill>
                          <a:schemeClr val="tx1"/>
                        </a:solidFill>
                        <a:latin typeface="Arial Black" pitchFamily="34" charset="0"/>
                      </a:endParaRPr>
                    </a:p>
                  </a:txBody>
                  <a:tcPr marL="91432" marR="91432"/>
                </a:tc>
                <a:tc>
                  <a:txBody>
                    <a:bodyPr/>
                    <a:lstStyle/>
                    <a:p>
                      <a:r>
                        <a:rPr lang="en-US" dirty="0">
                          <a:solidFill>
                            <a:schemeClr val="tx1"/>
                          </a:solidFill>
                          <a:latin typeface="Arial Black" pitchFamily="34" charset="0"/>
                        </a:rPr>
                        <a:t>Total</a:t>
                      </a:r>
                      <a:r>
                        <a:rPr lang="en-US" baseline="0" dirty="0">
                          <a:solidFill>
                            <a:schemeClr val="tx1"/>
                          </a:solidFill>
                          <a:latin typeface="Arial Black" pitchFamily="34" charset="0"/>
                        </a:rPr>
                        <a:t> Targets</a:t>
                      </a:r>
                      <a:endParaRPr lang="en-US" dirty="0">
                        <a:solidFill>
                          <a:schemeClr val="tx1"/>
                        </a:solidFill>
                        <a:latin typeface="Arial Black" pitchFamily="34" charset="0"/>
                      </a:endParaRPr>
                    </a:p>
                  </a:txBody>
                  <a:tcPr marL="91432" marR="91432"/>
                </a:tc>
                <a:tc>
                  <a:txBody>
                    <a:bodyPr/>
                    <a:lstStyle/>
                    <a:p>
                      <a:r>
                        <a:rPr lang="en-US" dirty="0">
                          <a:solidFill>
                            <a:schemeClr val="tx1"/>
                          </a:solidFill>
                          <a:latin typeface="Arial Black" pitchFamily="34" charset="0"/>
                        </a:rPr>
                        <a:t>% Achieved</a:t>
                      </a:r>
                    </a:p>
                  </a:txBody>
                  <a:tcPr marL="91432" marR="91432"/>
                </a:tc>
                <a:extLst>
                  <a:ext uri="{0D108BD9-81ED-4DB2-BD59-A6C34878D82A}">
                    <a16:rowId xmlns:a16="http://schemas.microsoft.com/office/drawing/2014/main" xmlns="" val="10000"/>
                  </a:ext>
                </a:extLst>
              </a:tr>
              <a:tr h="413526">
                <a:tc>
                  <a:txBody>
                    <a:bodyPr/>
                    <a:lstStyle/>
                    <a:p>
                      <a:r>
                        <a:rPr lang="en-US" sz="1600" dirty="0">
                          <a:solidFill>
                            <a:schemeClr val="tx1"/>
                          </a:solidFill>
                          <a:latin typeface="Arial Black" pitchFamily="34" charset="0"/>
                        </a:rPr>
                        <a:t>Administration</a:t>
                      </a:r>
                    </a:p>
                  </a:txBody>
                  <a:tcPr marL="91432" marR="91432"/>
                </a:tc>
                <a:tc>
                  <a:txBody>
                    <a:bodyPr/>
                    <a:lstStyle/>
                    <a:p>
                      <a:pPr algn="ctr" rtl="0" fontAlgn="t"/>
                      <a:r>
                        <a:rPr lang="en-US" sz="1800" b="1" i="0" u="none" strike="noStrike" dirty="0">
                          <a:solidFill>
                            <a:schemeClr val="tx1"/>
                          </a:solidFill>
                          <a:latin typeface="Arial Black"/>
                        </a:rPr>
                        <a:t>2</a:t>
                      </a:r>
                    </a:p>
                  </a:txBody>
                  <a:tcPr marL="9524" marR="9524" marT="9525" marB="0"/>
                </a:tc>
                <a:tc>
                  <a:txBody>
                    <a:bodyPr/>
                    <a:lstStyle/>
                    <a:p>
                      <a:pPr algn="ctr" rtl="0" fontAlgn="t"/>
                      <a:r>
                        <a:rPr lang="en-US" sz="1800" b="1" i="0" u="none" strike="noStrike" dirty="0">
                          <a:solidFill>
                            <a:schemeClr val="tx1"/>
                          </a:solidFill>
                          <a:latin typeface="Arial Black"/>
                        </a:rPr>
                        <a:t>4</a:t>
                      </a:r>
                    </a:p>
                  </a:txBody>
                  <a:tcPr marL="9524" marR="9524" marT="9525" marB="0"/>
                </a:tc>
                <a:tc>
                  <a:txBody>
                    <a:bodyPr/>
                    <a:lstStyle/>
                    <a:p>
                      <a:pPr algn="ctr" rtl="0" fontAlgn="t"/>
                      <a:r>
                        <a:rPr lang="en-US" sz="1800" b="1" i="0" u="none" strike="noStrike" dirty="0">
                          <a:solidFill>
                            <a:schemeClr val="tx1"/>
                          </a:solidFill>
                          <a:latin typeface="Arial Black"/>
                        </a:rPr>
                        <a:t>6</a:t>
                      </a:r>
                    </a:p>
                  </a:txBody>
                  <a:tcPr marL="9524" marR="9524" marT="9525" marB="0"/>
                </a:tc>
                <a:tc>
                  <a:txBody>
                    <a:bodyPr/>
                    <a:lstStyle/>
                    <a:p>
                      <a:pPr algn="ctr" rtl="0" fontAlgn="t"/>
                      <a:r>
                        <a:rPr lang="en-US" sz="1800" b="1" i="0" u="none" strike="noStrike" dirty="0">
                          <a:solidFill>
                            <a:schemeClr val="tx1"/>
                          </a:solidFill>
                          <a:latin typeface="Arial Black"/>
                        </a:rPr>
                        <a:t>33.3</a:t>
                      </a:r>
                    </a:p>
                  </a:txBody>
                  <a:tcPr marL="9524" marR="9524" marT="9525" marB="0"/>
                </a:tc>
                <a:extLst>
                  <a:ext uri="{0D108BD9-81ED-4DB2-BD59-A6C34878D82A}">
                    <a16:rowId xmlns:a16="http://schemas.microsoft.com/office/drawing/2014/main" xmlns="" val="10001"/>
                  </a:ext>
                </a:extLst>
              </a:tr>
              <a:tr h="413526">
                <a:tc>
                  <a:txBody>
                    <a:bodyPr/>
                    <a:lstStyle/>
                    <a:p>
                      <a:r>
                        <a:rPr lang="en-US" sz="1600" dirty="0">
                          <a:solidFill>
                            <a:schemeClr val="tx1"/>
                          </a:solidFill>
                          <a:latin typeface="Arial Black" pitchFamily="34" charset="0"/>
                        </a:rPr>
                        <a:t>National Health Insurance</a:t>
                      </a:r>
                    </a:p>
                  </a:txBody>
                  <a:tcPr marL="91432" marR="91432"/>
                </a:tc>
                <a:tc>
                  <a:txBody>
                    <a:bodyPr/>
                    <a:lstStyle/>
                    <a:p>
                      <a:pPr algn="ctr" rtl="0" fontAlgn="t"/>
                      <a:r>
                        <a:rPr lang="en-US" sz="1800" b="0" i="0" u="none" strike="noStrike" dirty="0">
                          <a:solidFill>
                            <a:schemeClr val="tx1"/>
                          </a:solidFill>
                          <a:latin typeface="Arial Black"/>
                        </a:rPr>
                        <a:t>3</a:t>
                      </a:r>
                    </a:p>
                  </a:txBody>
                  <a:tcPr marL="9524" marR="9524" marT="9525" marB="0"/>
                </a:tc>
                <a:tc>
                  <a:txBody>
                    <a:bodyPr/>
                    <a:lstStyle/>
                    <a:p>
                      <a:pPr algn="ctr" fontAlgn="t"/>
                      <a:r>
                        <a:rPr lang="en-US" sz="1800" b="0" i="0" u="none" strike="noStrike" dirty="0">
                          <a:solidFill>
                            <a:schemeClr val="tx1"/>
                          </a:solidFill>
                          <a:latin typeface="Arial Black"/>
                        </a:rPr>
                        <a:t>3</a:t>
                      </a:r>
                    </a:p>
                  </a:txBody>
                  <a:tcPr marL="9524" marR="9524" marT="9525" marB="0"/>
                </a:tc>
                <a:tc>
                  <a:txBody>
                    <a:bodyPr/>
                    <a:lstStyle/>
                    <a:p>
                      <a:pPr algn="ctr" rtl="0" fontAlgn="t"/>
                      <a:r>
                        <a:rPr lang="en-US" sz="1800" b="0" i="0" u="none" strike="noStrike" dirty="0">
                          <a:solidFill>
                            <a:schemeClr val="tx1"/>
                          </a:solidFill>
                          <a:latin typeface="Arial Black"/>
                        </a:rPr>
                        <a:t>6</a:t>
                      </a:r>
                    </a:p>
                  </a:txBody>
                  <a:tcPr marL="9524" marR="9524" marT="9525" marB="0"/>
                </a:tc>
                <a:tc>
                  <a:txBody>
                    <a:bodyPr/>
                    <a:lstStyle/>
                    <a:p>
                      <a:pPr algn="ctr" rtl="0" fontAlgn="t"/>
                      <a:r>
                        <a:rPr lang="en-US" sz="1800" b="0" i="0" u="none" strike="noStrike" dirty="0">
                          <a:solidFill>
                            <a:schemeClr val="tx1"/>
                          </a:solidFill>
                          <a:latin typeface="Arial Black"/>
                        </a:rPr>
                        <a:t>50</a:t>
                      </a:r>
                    </a:p>
                  </a:txBody>
                  <a:tcPr marL="9524" marR="9524" marT="9525" marB="0"/>
                </a:tc>
                <a:extLst>
                  <a:ext uri="{0D108BD9-81ED-4DB2-BD59-A6C34878D82A}">
                    <a16:rowId xmlns:a16="http://schemas.microsoft.com/office/drawing/2014/main" xmlns="" val="10002"/>
                  </a:ext>
                </a:extLst>
              </a:tr>
              <a:tr h="407861">
                <a:tc>
                  <a:txBody>
                    <a:bodyPr/>
                    <a:lstStyle/>
                    <a:p>
                      <a:r>
                        <a:rPr lang="en-US" sz="1600" dirty="0">
                          <a:solidFill>
                            <a:schemeClr val="tx1"/>
                          </a:solidFill>
                          <a:latin typeface="Arial Black" pitchFamily="34" charset="0"/>
                        </a:rPr>
                        <a:t>Communicable and Non-Communicable Diseases</a:t>
                      </a:r>
                    </a:p>
                  </a:txBody>
                  <a:tcPr marL="91432" marR="91432"/>
                </a:tc>
                <a:tc>
                  <a:txBody>
                    <a:bodyPr/>
                    <a:lstStyle/>
                    <a:p>
                      <a:pPr algn="ctr" rtl="0" fontAlgn="t"/>
                      <a:r>
                        <a:rPr lang="en-US" sz="1800" b="0" i="0" u="none" strike="noStrike" dirty="0">
                          <a:solidFill>
                            <a:schemeClr val="tx1"/>
                          </a:solidFill>
                          <a:latin typeface="Arial Black"/>
                        </a:rPr>
                        <a:t>3</a:t>
                      </a:r>
                    </a:p>
                  </a:txBody>
                  <a:tcPr marL="9524" marR="9524" marT="9525" marB="0"/>
                </a:tc>
                <a:tc>
                  <a:txBody>
                    <a:bodyPr/>
                    <a:lstStyle/>
                    <a:p>
                      <a:pPr algn="ctr" fontAlgn="t"/>
                      <a:r>
                        <a:rPr lang="en-US" sz="1800" b="0" i="0" u="none" strike="noStrike" dirty="0">
                          <a:solidFill>
                            <a:schemeClr val="tx1"/>
                          </a:solidFill>
                          <a:latin typeface="Arial Black"/>
                        </a:rPr>
                        <a:t>3</a:t>
                      </a:r>
                    </a:p>
                  </a:txBody>
                  <a:tcPr marL="9524" marR="9524" marT="9525" marB="0"/>
                </a:tc>
                <a:tc>
                  <a:txBody>
                    <a:bodyPr/>
                    <a:lstStyle/>
                    <a:p>
                      <a:pPr algn="ctr" rtl="0" fontAlgn="t"/>
                      <a:r>
                        <a:rPr lang="en-US" sz="1800" b="0" i="0" u="none" strike="noStrike" dirty="0">
                          <a:solidFill>
                            <a:schemeClr val="tx1"/>
                          </a:solidFill>
                          <a:latin typeface="Arial Black"/>
                        </a:rPr>
                        <a:t>6</a:t>
                      </a:r>
                    </a:p>
                  </a:txBody>
                  <a:tcPr marL="9524" marR="9524" marT="9525" marB="0"/>
                </a:tc>
                <a:tc>
                  <a:txBody>
                    <a:bodyPr/>
                    <a:lstStyle/>
                    <a:p>
                      <a:pPr algn="ctr" rtl="0" fontAlgn="t"/>
                      <a:r>
                        <a:rPr lang="en-US" sz="1800" b="0" i="0" u="none" strike="noStrike" dirty="0">
                          <a:solidFill>
                            <a:schemeClr val="tx1"/>
                          </a:solidFill>
                          <a:latin typeface="Arial Black"/>
                        </a:rPr>
                        <a:t>50</a:t>
                      </a:r>
                    </a:p>
                  </a:txBody>
                  <a:tcPr marL="9524" marR="9524" marT="9525" marB="0"/>
                </a:tc>
                <a:extLst>
                  <a:ext uri="{0D108BD9-81ED-4DB2-BD59-A6C34878D82A}">
                    <a16:rowId xmlns:a16="http://schemas.microsoft.com/office/drawing/2014/main" xmlns="" val="10003"/>
                  </a:ext>
                </a:extLst>
              </a:tr>
              <a:tr h="413526">
                <a:tc>
                  <a:txBody>
                    <a:bodyPr/>
                    <a:lstStyle/>
                    <a:p>
                      <a:r>
                        <a:rPr lang="en-US" sz="1600" dirty="0">
                          <a:solidFill>
                            <a:schemeClr val="tx1"/>
                          </a:solidFill>
                          <a:latin typeface="Arial Black" pitchFamily="34" charset="0"/>
                        </a:rPr>
                        <a:t>Primary Health Care</a:t>
                      </a:r>
                    </a:p>
                  </a:txBody>
                  <a:tcPr marL="91432" marR="91432"/>
                </a:tc>
                <a:tc>
                  <a:txBody>
                    <a:bodyPr/>
                    <a:lstStyle/>
                    <a:p>
                      <a:pPr algn="ctr" rtl="0" fontAlgn="t"/>
                      <a:r>
                        <a:rPr lang="en-US" sz="1800" b="0" i="0" u="none" strike="noStrike" dirty="0">
                          <a:solidFill>
                            <a:schemeClr val="tx1"/>
                          </a:solidFill>
                          <a:latin typeface="Arial Black"/>
                        </a:rPr>
                        <a:t>6</a:t>
                      </a:r>
                    </a:p>
                  </a:txBody>
                  <a:tcPr marL="9524" marR="9524" marT="9525" marB="0"/>
                </a:tc>
                <a:tc>
                  <a:txBody>
                    <a:bodyPr/>
                    <a:lstStyle/>
                    <a:p>
                      <a:pPr algn="ctr" fontAlgn="t"/>
                      <a:r>
                        <a:rPr lang="en-US" sz="1800" b="0" i="0" u="none" strike="noStrike" dirty="0">
                          <a:solidFill>
                            <a:schemeClr val="tx1"/>
                          </a:solidFill>
                          <a:latin typeface="Arial Black"/>
                        </a:rPr>
                        <a:t>6</a:t>
                      </a:r>
                    </a:p>
                  </a:txBody>
                  <a:tcPr marL="9524" marR="9524" marT="9525" marB="0"/>
                </a:tc>
                <a:tc>
                  <a:txBody>
                    <a:bodyPr/>
                    <a:lstStyle/>
                    <a:p>
                      <a:pPr algn="ctr" rtl="0" fontAlgn="t"/>
                      <a:r>
                        <a:rPr lang="en-US" sz="1800" b="0" i="0" u="none" strike="noStrike" dirty="0">
                          <a:solidFill>
                            <a:schemeClr val="tx1"/>
                          </a:solidFill>
                          <a:latin typeface="Arial Black"/>
                        </a:rPr>
                        <a:t>12</a:t>
                      </a:r>
                    </a:p>
                  </a:txBody>
                  <a:tcPr marL="9524" marR="9524" marT="9525" marB="0"/>
                </a:tc>
                <a:tc>
                  <a:txBody>
                    <a:bodyPr/>
                    <a:lstStyle/>
                    <a:p>
                      <a:pPr algn="ctr" rtl="0" fontAlgn="t"/>
                      <a:r>
                        <a:rPr lang="en-US" sz="1800" b="0" i="0" u="none" strike="noStrike" dirty="0">
                          <a:solidFill>
                            <a:schemeClr val="tx1"/>
                          </a:solidFill>
                          <a:latin typeface="Arial Black"/>
                        </a:rPr>
                        <a:t>50</a:t>
                      </a:r>
                    </a:p>
                  </a:txBody>
                  <a:tcPr marL="9524" marR="9524" marT="9525" marB="0"/>
                </a:tc>
                <a:extLst>
                  <a:ext uri="{0D108BD9-81ED-4DB2-BD59-A6C34878D82A}">
                    <a16:rowId xmlns:a16="http://schemas.microsoft.com/office/drawing/2014/main" xmlns="" val="10004"/>
                  </a:ext>
                </a:extLst>
              </a:tr>
              <a:tr h="413526">
                <a:tc>
                  <a:txBody>
                    <a:bodyPr/>
                    <a:lstStyle/>
                    <a:p>
                      <a:r>
                        <a:rPr lang="en-US" sz="1600" dirty="0">
                          <a:solidFill>
                            <a:schemeClr val="tx1"/>
                          </a:solidFill>
                          <a:latin typeface="Arial Black" pitchFamily="34" charset="0"/>
                        </a:rPr>
                        <a:t>Hospital</a:t>
                      </a:r>
                      <a:r>
                        <a:rPr lang="en-US" sz="1600" baseline="0" dirty="0">
                          <a:solidFill>
                            <a:schemeClr val="tx1"/>
                          </a:solidFill>
                          <a:latin typeface="Arial Black" pitchFamily="34" charset="0"/>
                        </a:rPr>
                        <a:t> Systems</a:t>
                      </a:r>
                      <a:endParaRPr lang="en-US" sz="1600" dirty="0">
                        <a:solidFill>
                          <a:schemeClr val="tx1"/>
                        </a:solidFill>
                        <a:latin typeface="Arial Black" pitchFamily="34" charset="0"/>
                      </a:endParaRPr>
                    </a:p>
                  </a:txBody>
                  <a:tcPr marL="91432" marR="91432"/>
                </a:tc>
                <a:tc>
                  <a:txBody>
                    <a:bodyPr/>
                    <a:lstStyle/>
                    <a:p>
                      <a:pPr algn="ctr" rtl="0" fontAlgn="t"/>
                      <a:r>
                        <a:rPr lang="en-US" sz="1800" b="0" i="0" u="none" strike="noStrike" dirty="0">
                          <a:solidFill>
                            <a:schemeClr val="tx1"/>
                          </a:solidFill>
                          <a:latin typeface="Arial Black"/>
                        </a:rPr>
                        <a:t>4</a:t>
                      </a:r>
                    </a:p>
                  </a:txBody>
                  <a:tcPr marL="9524" marR="9524" marT="9525" marB="0"/>
                </a:tc>
                <a:tc>
                  <a:txBody>
                    <a:bodyPr/>
                    <a:lstStyle/>
                    <a:p>
                      <a:pPr algn="ctr" fontAlgn="t"/>
                      <a:r>
                        <a:rPr lang="en-US" sz="1800" b="0" i="0" u="none" strike="noStrike" dirty="0">
                          <a:solidFill>
                            <a:schemeClr val="tx1"/>
                          </a:solidFill>
                          <a:latin typeface="Arial Black"/>
                        </a:rPr>
                        <a:t>0</a:t>
                      </a:r>
                    </a:p>
                  </a:txBody>
                  <a:tcPr marL="9524" marR="9524" marT="9525" marB="0"/>
                </a:tc>
                <a:tc>
                  <a:txBody>
                    <a:bodyPr/>
                    <a:lstStyle/>
                    <a:p>
                      <a:pPr algn="ctr" rtl="0" fontAlgn="t"/>
                      <a:r>
                        <a:rPr lang="en-US" sz="1800" b="0" i="0" u="none" strike="noStrike" dirty="0">
                          <a:solidFill>
                            <a:schemeClr val="tx1"/>
                          </a:solidFill>
                          <a:latin typeface="Arial Black"/>
                        </a:rPr>
                        <a:t>4</a:t>
                      </a:r>
                    </a:p>
                  </a:txBody>
                  <a:tcPr marL="9524" marR="9524" marT="9525" marB="0"/>
                </a:tc>
                <a:tc>
                  <a:txBody>
                    <a:bodyPr/>
                    <a:lstStyle/>
                    <a:p>
                      <a:pPr algn="ctr" rtl="0" fontAlgn="t"/>
                      <a:r>
                        <a:rPr lang="en-US" sz="1800" b="0" i="0" u="none" strike="noStrike" dirty="0">
                          <a:solidFill>
                            <a:schemeClr val="tx1"/>
                          </a:solidFill>
                          <a:latin typeface="Arial Black"/>
                        </a:rPr>
                        <a:t>100</a:t>
                      </a:r>
                    </a:p>
                  </a:txBody>
                  <a:tcPr marL="9524" marR="9524" marT="9525" marB="0"/>
                </a:tc>
                <a:extLst>
                  <a:ext uri="{0D108BD9-81ED-4DB2-BD59-A6C34878D82A}">
                    <a16:rowId xmlns:a16="http://schemas.microsoft.com/office/drawing/2014/main" xmlns="" val="10005"/>
                  </a:ext>
                </a:extLst>
              </a:tr>
              <a:tr h="407861">
                <a:tc>
                  <a:txBody>
                    <a:bodyPr/>
                    <a:lstStyle/>
                    <a:p>
                      <a:r>
                        <a:rPr lang="en-US" sz="1600" dirty="0">
                          <a:solidFill>
                            <a:schemeClr val="tx1"/>
                          </a:solidFill>
                          <a:latin typeface="Arial Black" pitchFamily="34" charset="0"/>
                        </a:rPr>
                        <a:t>Health Syste</a:t>
                      </a:r>
                      <a:r>
                        <a:rPr lang="en-US" sz="1600" baseline="0" dirty="0">
                          <a:solidFill>
                            <a:schemeClr val="tx1"/>
                          </a:solidFill>
                          <a:latin typeface="Arial Black" pitchFamily="34" charset="0"/>
                        </a:rPr>
                        <a:t>m Governance and Human Resources</a:t>
                      </a:r>
                      <a:endParaRPr lang="en-US" sz="1600" dirty="0">
                        <a:solidFill>
                          <a:schemeClr val="tx1"/>
                        </a:solidFill>
                        <a:latin typeface="Arial Black" pitchFamily="34" charset="0"/>
                      </a:endParaRPr>
                    </a:p>
                  </a:txBody>
                  <a:tcPr marL="91432" marR="91432"/>
                </a:tc>
                <a:tc>
                  <a:txBody>
                    <a:bodyPr/>
                    <a:lstStyle/>
                    <a:p>
                      <a:pPr algn="ctr" rtl="0" fontAlgn="t"/>
                      <a:r>
                        <a:rPr lang="en-US" sz="1800" b="0" i="0" u="none" strike="noStrike" dirty="0">
                          <a:solidFill>
                            <a:schemeClr val="tx1"/>
                          </a:solidFill>
                          <a:latin typeface="Arial Black"/>
                        </a:rPr>
                        <a:t>3</a:t>
                      </a:r>
                    </a:p>
                  </a:txBody>
                  <a:tcPr marL="9524" marR="9524" marT="9525" marB="0"/>
                </a:tc>
                <a:tc>
                  <a:txBody>
                    <a:bodyPr/>
                    <a:lstStyle/>
                    <a:p>
                      <a:pPr algn="ctr" fontAlgn="t"/>
                      <a:r>
                        <a:rPr lang="en-US" sz="1800" b="0" i="0" u="none" strike="noStrike" dirty="0">
                          <a:solidFill>
                            <a:schemeClr val="tx1"/>
                          </a:solidFill>
                          <a:latin typeface="Arial Black"/>
                        </a:rPr>
                        <a:t>6</a:t>
                      </a:r>
                    </a:p>
                  </a:txBody>
                  <a:tcPr marL="9524" marR="9524" marT="9525" marB="0"/>
                </a:tc>
                <a:tc>
                  <a:txBody>
                    <a:bodyPr/>
                    <a:lstStyle/>
                    <a:p>
                      <a:pPr algn="ctr" rtl="0" fontAlgn="t"/>
                      <a:r>
                        <a:rPr lang="en-US" sz="1800" b="0" i="0" u="none" strike="noStrike" dirty="0">
                          <a:solidFill>
                            <a:schemeClr val="tx1"/>
                          </a:solidFill>
                          <a:latin typeface="Arial Black"/>
                        </a:rPr>
                        <a:t>9</a:t>
                      </a:r>
                    </a:p>
                  </a:txBody>
                  <a:tcPr marL="9524" marR="9524" marT="9525" marB="0"/>
                </a:tc>
                <a:tc>
                  <a:txBody>
                    <a:bodyPr/>
                    <a:lstStyle/>
                    <a:p>
                      <a:pPr algn="ctr" rtl="0" fontAlgn="t"/>
                      <a:r>
                        <a:rPr lang="en-US" sz="1800" b="0" i="0" u="none" strike="noStrike" dirty="0">
                          <a:solidFill>
                            <a:schemeClr val="tx1"/>
                          </a:solidFill>
                          <a:latin typeface="Arial Black"/>
                        </a:rPr>
                        <a:t>33.3</a:t>
                      </a:r>
                    </a:p>
                  </a:txBody>
                  <a:tcPr marL="9524" marR="9524" marT="9525" marB="0"/>
                </a:tc>
                <a:extLst>
                  <a:ext uri="{0D108BD9-81ED-4DB2-BD59-A6C34878D82A}">
                    <a16:rowId xmlns:a16="http://schemas.microsoft.com/office/drawing/2014/main" xmlns="" val="10006"/>
                  </a:ext>
                </a:extLst>
              </a:tr>
              <a:tr h="622414">
                <a:tc>
                  <a:txBody>
                    <a:bodyPr/>
                    <a:lstStyle/>
                    <a:p>
                      <a:r>
                        <a:rPr lang="en-US" dirty="0">
                          <a:solidFill>
                            <a:schemeClr val="tx1"/>
                          </a:solidFill>
                          <a:latin typeface="Arial Black" pitchFamily="34" charset="0"/>
                        </a:rPr>
                        <a:t>Total</a:t>
                      </a:r>
                    </a:p>
                  </a:txBody>
                  <a:tcPr marL="91432" marR="91432"/>
                </a:tc>
                <a:tc>
                  <a:txBody>
                    <a:bodyPr/>
                    <a:lstStyle/>
                    <a:p>
                      <a:pPr algn="ctr" rtl="0" fontAlgn="t"/>
                      <a:r>
                        <a:rPr lang="en-US" sz="1800" b="0" i="0" u="none" strike="noStrike" dirty="0">
                          <a:solidFill>
                            <a:schemeClr val="tx1"/>
                          </a:solidFill>
                          <a:latin typeface="Arial Black"/>
                        </a:rPr>
                        <a:t>21</a:t>
                      </a:r>
                    </a:p>
                  </a:txBody>
                  <a:tcPr marL="9524" marR="9524" marT="9525" marB="0"/>
                </a:tc>
                <a:tc>
                  <a:txBody>
                    <a:bodyPr/>
                    <a:lstStyle/>
                    <a:p>
                      <a:pPr algn="ctr" rtl="0" fontAlgn="t"/>
                      <a:r>
                        <a:rPr lang="en-US" sz="1800" b="0" i="0" u="none" strike="noStrike" dirty="0">
                          <a:solidFill>
                            <a:schemeClr val="tx1"/>
                          </a:solidFill>
                          <a:latin typeface="Arial Black"/>
                        </a:rPr>
                        <a:t>22</a:t>
                      </a:r>
                    </a:p>
                  </a:txBody>
                  <a:tcPr marL="9524" marR="9524" marT="9525" marB="0"/>
                </a:tc>
                <a:tc>
                  <a:txBody>
                    <a:bodyPr/>
                    <a:lstStyle/>
                    <a:p>
                      <a:pPr algn="ctr" rtl="0" fontAlgn="t"/>
                      <a:r>
                        <a:rPr lang="en-US" sz="1800" b="0" i="0" u="none" strike="noStrike" dirty="0">
                          <a:solidFill>
                            <a:schemeClr val="tx1"/>
                          </a:solidFill>
                          <a:latin typeface="Arial Black"/>
                        </a:rPr>
                        <a:t>43</a:t>
                      </a:r>
                    </a:p>
                  </a:txBody>
                  <a:tcPr marL="9524" marR="9524" marT="9525" marB="0"/>
                </a:tc>
                <a:tc>
                  <a:txBody>
                    <a:bodyPr/>
                    <a:lstStyle/>
                    <a:p>
                      <a:pPr algn="ctr" rtl="0" fontAlgn="t"/>
                      <a:r>
                        <a:rPr lang="en-US" sz="1800" b="0" i="0" u="none" strike="noStrike" dirty="0">
                          <a:solidFill>
                            <a:schemeClr val="tx1"/>
                          </a:solidFill>
                          <a:latin typeface="Arial Black"/>
                        </a:rPr>
                        <a:t>48.8</a:t>
                      </a:r>
                    </a:p>
                  </a:txBody>
                  <a:tcPr marL="9524" marR="9524" marT="9525" marB="0"/>
                </a:tc>
                <a:extLst>
                  <a:ext uri="{0D108BD9-81ED-4DB2-BD59-A6C34878D82A}">
                    <a16:rowId xmlns:a16="http://schemas.microsoft.com/office/drawing/2014/main" xmlns="" val="10007"/>
                  </a:ext>
                </a:extLst>
              </a:tr>
            </a:tbl>
          </a:graphicData>
        </a:graphic>
      </p:graphicFrame>
      <p:sp>
        <p:nvSpPr>
          <p:cNvPr id="6" name="Rectangle 2"/>
          <p:cNvSpPr txBox="1">
            <a:spLocks noChangeArrowheads="1"/>
          </p:cNvSpPr>
          <p:nvPr/>
        </p:nvSpPr>
        <p:spPr>
          <a:xfrm>
            <a:off x="0" y="0"/>
            <a:ext cx="7235825" cy="990600"/>
          </a:xfrm>
          <a:prstGeom prst="rect">
            <a:avLst/>
          </a:prstGeom>
        </p:spPr>
        <p:txBody>
          <a:bodyPr anchor="b">
            <a:norm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a:solidFill>
                  <a:schemeClr val="bg1"/>
                </a:solidFill>
                <a:latin typeface="Arial Black" pitchFamily="34" charset="0"/>
                <a:ea typeface="+mj-ea"/>
                <a:cs typeface="Arial" panose="020B0604020202020204" pitchFamily="34" charset="0"/>
              </a:rPr>
              <a:t>Summary</a:t>
            </a: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000" b="1" dirty="0">
              <a:solidFill>
                <a:schemeClr val="bg1"/>
              </a:solidFill>
              <a:latin typeface="Arial Black" pitchFamily="34" charset="0"/>
              <a:ea typeface="+mj-ea"/>
              <a:cs typeface="Arial" panose="020B0604020202020204"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bg1"/>
                </a:solidFill>
                <a:latin typeface="Arial Black" pitchFamily="34" charset="0"/>
                <a:ea typeface="+mj-ea"/>
                <a:cs typeface="Arial" panose="020B0604020202020204" pitchFamily="34" charset="0"/>
              </a:rPr>
              <a:t>Targets Achieved in 2020/21 Annual Performance Plan</a:t>
            </a:r>
          </a:p>
        </p:txBody>
      </p:sp>
    </p:spTree>
    <p:extLst>
      <p:ext uri="{BB962C8B-B14F-4D97-AF65-F5344CB8AC3E}">
        <p14:creationId xmlns:p14="http://schemas.microsoft.com/office/powerpoint/2010/main" xmlns="" val="1763590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67544" y="126876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Arial" charset="0"/>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6000" b="1" i="0" u="none" strike="noStrike" kern="1200" cap="none" spc="0" normalizeH="0" baseline="0" noProof="0" dirty="0">
                <a:ln>
                  <a:noFill/>
                </a:ln>
                <a:effectLst/>
                <a:uLnTx/>
                <a:uFillTx/>
                <a:latin typeface="Arial" charset="0"/>
                <a:cs typeface="Arial" charset="0"/>
              </a:rPr>
              <a:t>Human Resource </a:t>
            </a:r>
            <a:r>
              <a:rPr kumimoji="0" lang="en-US" sz="5400" b="1" i="0" u="none" strike="noStrike" kern="1200" cap="none" spc="0" normalizeH="0" baseline="0" noProof="0" dirty="0">
                <a:ln>
                  <a:noFill/>
                </a:ln>
                <a:effectLst/>
                <a:uLnTx/>
                <a:uFillTx/>
                <a:latin typeface="Arial" charset="0"/>
                <a:cs typeface="Arial" charset="0"/>
              </a:rPr>
              <a:t>(</a:t>
            </a:r>
            <a:r>
              <a:rPr lang="en-US" sz="5400" b="1" dirty="0">
                <a:latin typeface="Arial" charset="0"/>
                <a:cs typeface="Arial" charset="0"/>
              </a:rPr>
              <a:t>NDoH)</a:t>
            </a:r>
            <a:endParaRPr kumimoji="0" lang="en-ZA" sz="5400" b="0" i="0" u="none" strike="noStrike" kern="1200" cap="none" spc="0" normalizeH="0" baseline="0" noProof="0" dirty="0">
              <a:ln>
                <a:noFill/>
              </a:ln>
              <a:effectLst/>
              <a:uLnTx/>
              <a:uFillTx/>
            </a:endParaRPr>
          </a:p>
        </p:txBody>
      </p:sp>
      <p:sp>
        <p:nvSpPr>
          <p:cNvPr id="3" name="Title 1">
            <a:extLst>
              <a:ext uri="{FF2B5EF4-FFF2-40B4-BE49-F238E27FC236}">
                <a16:creationId xmlns:a16="http://schemas.microsoft.com/office/drawing/2014/main" xmlns="" id="{172617B9-60E3-4989-A90F-9139717576B6}"/>
              </a:ext>
            </a:extLst>
          </p:cNvPr>
          <p:cNvSpPr txBox="1">
            <a:spLocks/>
          </p:cNvSpPr>
          <p:nvPr/>
        </p:nvSpPr>
        <p:spPr>
          <a:xfrm>
            <a:off x="914400" y="6093296"/>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1022087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a:lnSpc>
                <a:spcPct val="115000"/>
              </a:lnSpc>
              <a:spcBef>
                <a:spcPts val="1000"/>
              </a:spcBef>
              <a:defRPr/>
            </a:pPr>
            <a:r>
              <a:rPr lang="en-ZA" sz="2800" b="1" dirty="0">
                <a:solidFill>
                  <a:schemeClr val="bg1"/>
                </a:solidFill>
                <a:latin typeface="Arial Black" pitchFamily="34" charset="0"/>
                <a:ea typeface="+mj-ea"/>
                <a:cs typeface="+mj-cs"/>
              </a:rPr>
              <a:t>Employment and vacancies by programme as on 31 March 2021 </a:t>
            </a:r>
            <a:r>
              <a:rPr kumimoji="0" lang="en-ZA" sz="2800" b="0" i="0" u="none" strike="noStrike" kern="1200" cap="none" spc="0" normalizeH="0" baseline="0" noProof="0" dirty="0">
                <a:ln>
                  <a:noFill/>
                </a:ln>
                <a:solidFill>
                  <a:schemeClr val="tx1"/>
                </a:solidFill>
                <a:effectLst/>
                <a:uLnTx/>
                <a:uFillTx/>
                <a:latin typeface="Arial Black" pitchFamily="34" charset="0"/>
                <a:ea typeface="+mj-ea"/>
                <a:cs typeface="Times New Roman" pitchFamily="18" charset="0"/>
              </a:rPr>
              <a:t/>
            </a:r>
            <a:br>
              <a:rPr kumimoji="0" lang="en-ZA" sz="2800" b="0" i="0" u="none" strike="noStrike" kern="1200" cap="none" spc="0" normalizeH="0" baseline="0" noProof="0" dirty="0">
                <a:ln>
                  <a:noFill/>
                </a:ln>
                <a:solidFill>
                  <a:schemeClr val="tx1"/>
                </a:solidFill>
                <a:effectLst/>
                <a:uLnTx/>
                <a:uFillTx/>
                <a:latin typeface="Arial Black" pitchFamily="34" charset="0"/>
                <a:ea typeface="+mj-ea"/>
                <a:cs typeface="Times New Roman" pitchFamily="18" charset="0"/>
              </a:rPr>
            </a:br>
            <a:endParaRPr kumimoji="0" lang="en-ZA"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graphicFrame>
        <p:nvGraphicFramePr>
          <p:cNvPr id="3" name="Content Placeholder 4"/>
          <p:cNvGraphicFramePr>
            <a:graphicFrameLocks/>
          </p:cNvGraphicFramePr>
          <p:nvPr>
            <p:extLst>
              <p:ext uri="{D42A27DB-BD31-4B8C-83A1-F6EECF244321}">
                <p14:modId xmlns:p14="http://schemas.microsoft.com/office/powerpoint/2010/main" xmlns="" val="1287896837"/>
              </p:ext>
            </p:extLst>
          </p:nvPr>
        </p:nvGraphicFramePr>
        <p:xfrm>
          <a:off x="0" y="1052736"/>
          <a:ext cx="9144001" cy="4752527"/>
        </p:xfrm>
        <a:graphic>
          <a:graphicData uri="http://schemas.openxmlformats.org/drawingml/2006/table">
            <a:tbl>
              <a:tblPr firstRow="1" firstCol="1" bandRow="1">
                <a:tableStyleId>{5C22544A-7EE6-4342-B048-85BDC9FD1C3A}</a:tableStyleId>
              </a:tblPr>
              <a:tblGrid>
                <a:gridCol w="2496487">
                  <a:extLst>
                    <a:ext uri="{9D8B030D-6E8A-4147-A177-3AD203B41FA5}">
                      <a16:colId xmlns:a16="http://schemas.microsoft.com/office/drawing/2014/main" xmlns="" val="20000"/>
                    </a:ext>
                  </a:extLst>
                </a:gridCol>
                <a:gridCol w="1661559">
                  <a:extLst>
                    <a:ext uri="{9D8B030D-6E8A-4147-A177-3AD203B41FA5}">
                      <a16:colId xmlns:a16="http://schemas.microsoft.com/office/drawing/2014/main" xmlns="" val="20001"/>
                    </a:ext>
                  </a:extLst>
                </a:gridCol>
                <a:gridCol w="1662198">
                  <a:extLst>
                    <a:ext uri="{9D8B030D-6E8A-4147-A177-3AD203B41FA5}">
                      <a16:colId xmlns:a16="http://schemas.microsoft.com/office/drawing/2014/main" xmlns="" val="20002"/>
                    </a:ext>
                  </a:extLst>
                </a:gridCol>
                <a:gridCol w="1661559">
                  <a:extLst>
                    <a:ext uri="{9D8B030D-6E8A-4147-A177-3AD203B41FA5}">
                      <a16:colId xmlns:a16="http://schemas.microsoft.com/office/drawing/2014/main" xmlns="" val="20003"/>
                    </a:ext>
                  </a:extLst>
                </a:gridCol>
                <a:gridCol w="1662198">
                  <a:extLst>
                    <a:ext uri="{9D8B030D-6E8A-4147-A177-3AD203B41FA5}">
                      <a16:colId xmlns:a16="http://schemas.microsoft.com/office/drawing/2014/main" xmlns="" val="20004"/>
                    </a:ext>
                  </a:extLst>
                </a:gridCol>
              </a:tblGrid>
              <a:tr h="871905">
                <a:tc>
                  <a:txBody>
                    <a:bodyPr/>
                    <a:lstStyle/>
                    <a:p>
                      <a:pPr algn="ctr">
                        <a:lnSpc>
                          <a:spcPct val="115000"/>
                        </a:lnSpc>
                        <a:spcAft>
                          <a:spcPts val="0"/>
                        </a:spcAft>
                      </a:pPr>
                      <a:r>
                        <a:rPr lang="en-ZA" sz="1200" dirty="0">
                          <a:effectLst/>
                          <a:latin typeface="Arial Black" pitchFamily="34" charset="0"/>
                        </a:rPr>
                        <a:t>Programme</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posts on approved establishment</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filled posts</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Vacancy rate </a:t>
                      </a:r>
                      <a:r>
                        <a:rPr lang="en-ZA" sz="800" dirty="0">
                          <a:effectLst/>
                          <a:latin typeface="Arial Black" pitchFamily="34" charset="0"/>
                        </a:rPr>
                        <a:t>*1</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employees additional to the establishment </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extLst>
                  <a:ext uri="{0D108BD9-81ED-4DB2-BD59-A6C34878D82A}">
                    <a16:rowId xmlns:a16="http://schemas.microsoft.com/office/drawing/2014/main" xmlns="" val="10000"/>
                  </a:ext>
                </a:extLst>
              </a:tr>
              <a:tr h="322209">
                <a:tc>
                  <a:txBody>
                    <a:bodyPr/>
                    <a:lstStyle/>
                    <a:p>
                      <a:pPr>
                        <a:lnSpc>
                          <a:spcPct val="115000"/>
                        </a:lnSpc>
                        <a:spcAft>
                          <a:spcPts val="0"/>
                        </a:spcAft>
                      </a:pPr>
                      <a:r>
                        <a:rPr lang="en-ZA" sz="1200" dirty="0">
                          <a:effectLst/>
                          <a:latin typeface="Arial Black" pitchFamily="34" charset="0"/>
                        </a:rPr>
                        <a:t>Administration</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487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US" sz="1200" dirty="0">
                          <a:effectLst/>
                          <a:latin typeface="Arial Black" pitchFamily="34" charset="0"/>
                          <a:ea typeface="+mn-ea"/>
                          <a:cs typeface="+mn-cs"/>
                        </a:rPr>
                        <a:t>394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16.6%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1"/>
                  </a:ext>
                </a:extLst>
              </a:tr>
              <a:tr h="563865">
                <a:tc>
                  <a:txBody>
                    <a:bodyPr/>
                    <a:lstStyle/>
                    <a:p>
                      <a:pPr>
                        <a:lnSpc>
                          <a:spcPct val="115000"/>
                        </a:lnSpc>
                        <a:spcAft>
                          <a:spcPts val="0"/>
                        </a:spcAft>
                      </a:pPr>
                      <a:r>
                        <a:rPr lang="en-ZA" sz="1200" dirty="0">
                          <a:effectLst/>
                          <a:latin typeface="Arial Black" pitchFamily="34" charset="0"/>
                        </a:rPr>
                        <a:t>NHI</a:t>
                      </a:r>
                      <a:r>
                        <a:rPr lang="en-ZA" sz="1200" baseline="0" dirty="0">
                          <a:effectLst/>
                          <a:latin typeface="Arial Black" pitchFamily="34" charset="0"/>
                        </a:rPr>
                        <a:t> &amp; COO</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178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146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15.7%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ea typeface="Times New Roman" panose="02020603050405020304" pitchFamily="18" charset="0"/>
                          <a:cs typeface="Times New Roman" panose="02020603050405020304" pitchFamily="18" charset="0"/>
                        </a:rPr>
                        <a:t>4</a:t>
                      </a:r>
                    </a:p>
                  </a:txBody>
                  <a:tcPr marL="62045" marR="62045" marT="0" marB="0" anchor="b"/>
                </a:tc>
                <a:extLst>
                  <a:ext uri="{0D108BD9-81ED-4DB2-BD59-A6C34878D82A}">
                    <a16:rowId xmlns:a16="http://schemas.microsoft.com/office/drawing/2014/main" xmlns="" val="10002"/>
                  </a:ext>
                </a:extLst>
              </a:tr>
              <a:tr h="563865">
                <a:tc>
                  <a:txBody>
                    <a:bodyPr/>
                    <a:lstStyle/>
                    <a:p>
                      <a:pPr>
                        <a:lnSpc>
                          <a:spcPct val="115000"/>
                        </a:lnSpc>
                        <a:spcAft>
                          <a:spcPts val="0"/>
                        </a:spcAft>
                      </a:pPr>
                      <a:r>
                        <a:rPr lang="en-ZA" sz="1200" dirty="0">
                          <a:effectLst/>
                          <a:latin typeface="Arial Black" pitchFamily="34" charset="0"/>
                        </a:rPr>
                        <a:t>HIV &amp; AIDS, TB Maternal &amp; Child Health</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132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103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22.0%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3"/>
                  </a:ext>
                </a:extLst>
              </a:tr>
              <a:tr h="563865">
                <a:tc>
                  <a:txBody>
                    <a:bodyPr/>
                    <a:lstStyle/>
                    <a:p>
                      <a:pPr>
                        <a:lnSpc>
                          <a:spcPct val="115000"/>
                        </a:lnSpc>
                        <a:spcAft>
                          <a:spcPts val="0"/>
                        </a:spcAft>
                      </a:pPr>
                      <a:r>
                        <a:rPr lang="en-ZA" sz="1200" dirty="0">
                          <a:effectLst/>
                          <a:latin typeface="Arial Black" pitchFamily="34" charset="0"/>
                        </a:rPr>
                        <a:t>Primary Health Care</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697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200" dirty="0">
                          <a:effectLst/>
                          <a:latin typeface="Arial Black" pitchFamily="34" charset="0"/>
                        </a:rPr>
                        <a:t>401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10.6%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ea typeface="Times New Roman" panose="02020603050405020304" pitchFamily="18" charset="0"/>
                          <a:cs typeface="Times New Roman" panose="02020603050405020304" pitchFamily="18" charset="0"/>
                        </a:rPr>
                        <a:t>222</a:t>
                      </a:r>
                    </a:p>
                  </a:txBody>
                  <a:tcPr marL="62045" marR="62045" marT="0" marB="0" anchor="b"/>
                </a:tc>
                <a:extLst>
                  <a:ext uri="{0D108BD9-81ED-4DB2-BD59-A6C34878D82A}">
                    <a16:rowId xmlns:a16="http://schemas.microsoft.com/office/drawing/2014/main" xmlns="" val="10004"/>
                  </a:ext>
                </a:extLst>
              </a:tr>
              <a:tr h="466593">
                <a:tc>
                  <a:txBody>
                    <a:bodyPr/>
                    <a:lstStyle/>
                    <a:p>
                      <a:pPr>
                        <a:lnSpc>
                          <a:spcPct val="115000"/>
                        </a:lnSpc>
                        <a:spcAft>
                          <a:spcPts val="0"/>
                        </a:spcAft>
                      </a:pPr>
                      <a:r>
                        <a:rPr lang="en-ZA" sz="1200" dirty="0">
                          <a:effectLst/>
                          <a:latin typeface="Arial Black" pitchFamily="34" charset="0"/>
                        </a:rPr>
                        <a:t>Hospitals, Tertiary Services &amp; HRD</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317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246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17.7%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ea typeface="Times New Roman" panose="02020603050405020304" pitchFamily="18" charset="0"/>
                          <a:cs typeface="Times New Roman" panose="02020603050405020304" pitchFamily="18" charset="0"/>
                        </a:rPr>
                        <a:t>15</a:t>
                      </a:r>
                    </a:p>
                  </a:txBody>
                  <a:tcPr marL="62045" marR="62045" marT="0" marB="0" anchor="b"/>
                </a:tc>
                <a:extLst>
                  <a:ext uri="{0D108BD9-81ED-4DB2-BD59-A6C34878D82A}">
                    <a16:rowId xmlns:a16="http://schemas.microsoft.com/office/drawing/2014/main" xmlns="" val="10005"/>
                  </a:ext>
                </a:extLst>
              </a:tr>
              <a:tr h="563865">
                <a:tc>
                  <a:txBody>
                    <a:bodyPr/>
                    <a:lstStyle/>
                    <a:p>
                      <a:pPr>
                        <a:lnSpc>
                          <a:spcPct val="115000"/>
                        </a:lnSpc>
                        <a:spcAft>
                          <a:spcPts val="0"/>
                        </a:spcAft>
                      </a:pPr>
                      <a:r>
                        <a:rPr lang="en-ZA" sz="1200" dirty="0">
                          <a:effectLst/>
                          <a:latin typeface="Arial Black" pitchFamily="34" charset="0"/>
                        </a:rPr>
                        <a:t>Health Regulation &amp; Compliance Management</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132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104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21.2%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200" kern="1200" dirty="0">
                          <a:solidFill>
                            <a:schemeClr val="dk1"/>
                          </a:solidFill>
                          <a:effectLst/>
                          <a:latin typeface="Arial Black" pitchFamily="34" charset="0"/>
                          <a:ea typeface="+mn-ea"/>
                          <a:cs typeface="+mn-cs"/>
                        </a:rPr>
                        <a:t>0</a:t>
                      </a:r>
                    </a:p>
                    <a:p>
                      <a:pPr algn="ctr">
                        <a:lnSpc>
                          <a:spcPct val="115000"/>
                        </a:lnSpc>
                        <a:spcAft>
                          <a:spcPts val="0"/>
                        </a:spcAft>
                      </a:pP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6"/>
                  </a:ext>
                </a:extLst>
              </a:tr>
              <a:tr h="322209">
                <a:tc>
                  <a:txBody>
                    <a:bodyPr/>
                    <a:lstStyle/>
                    <a:p>
                      <a:pPr>
                        <a:lnSpc>
                          <a:spcPct val="115000"/>
                        </a:lnSpc>
                        <a:spcAft>
                          <a:spcPts val="0"/>
                        </a:spcAft>
                      </a:pPr>
                      <a:r>
                        <a:rPr lang="en-ZA" sz="1200" dirty="0">
                          <a:effectLst/>
                          <a:latin typeface="Arial Black" pitchFamily="34" charset="0"/>
                        </a:rPr>
                        <a:t>TOTAL</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1 943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1 394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15.2%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a:effectLst/>
                          <a:latin typeface="Arial Black" pitchFamily="34" charset="0"/>
                        </a:rPr>
                        <a:t>253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xmlns="" val="10007"/>
                  </a:ext>
                </a:extLst>
              </a:tr>
              <a:tr h="514151">
                <a:tc gridSpan="5">
                  <a:txBody>
                    <a:bodyPr/>
                    <a:lstStyle/>
                    <a:p>
                      <a:r>
                        <a:rPr lang="en-ZA" sz="800" b="1" kern="1200" baseline="0" dirty="0">
                          <a:solidFill>
                            <a:schemeClr val="lt1"/>
                          </a:solidFill>
                          <a:latin typeface="+mn-lt"/>
                          <a:ea typeface="+mn-ea"/>
                          <a:cs typeface="+mn-cs"/>
                        </a:rPr>
                        <a:t>*1: </a:t>
                      </a:r>
                      <a:r>
                        <a:rPr lang="en-US" sz="800" b="1" kern="1200" baseline="0" dirty="0">
                          <a:solidFill>
                            <a:schemeClr val="lt1"/>
                          </a:solidFill>
                          <a:latin typeface="+mn-lt"/>
                          <a:ea typeface="+mn-ea"/>
                          <a:cs typeface="+mn-cs"/>
                        </a:rPr>
                        <a:t>(Number of approved posts minus number of filled posts) divided by number of approved posts multiplied by 100 Office note: Post listed includes only Voted Funds</a:t>
                      </a:r>
                      <a:endParaRPr lang="en-Z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045" marR="62045"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8"/>
                  </a:ext>
                </a:extLst>
              </a:tr>
            </a:tbl>
          </a:graphicData>
        </a:graphic>
      </p:graphicFrame>
      <p:sp>
        <p:nvSpPr>
          <p:cNvPr id="4" name="Title 1">
            <a:extLst>
              <a:ext uri="{FF2B5EF4-FFF2-40B4-BE49-F238E27FC236}">
                <a16:creationId xmlns:a16="http://schemas.microsoft.com/office/drawing/2014/main" xmlns="" id="{8AAB9C36-8E59-4B13-84A4-05DAD174F865}"/>
              </a:ext>
            </a:extLst>
          </p:cNvPr>
          <p:cNvSpPr txBox="1">
            <a:spLocks/>
          </p:cNvSpPr>
          <p:nvPr/>
        </p:nvSpPr>
        <p:spPr>
          <a:xfrm>
            <a:off x="914400" y="6093296"/>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54</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104583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179512" y="1219200"/>
            <a:ext cx="8928992" cy="49187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ZA" sz="6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ZA" sz="6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Financial Management</a:t>
            </a: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55</a:t>
            </a:fld>
            <a:r>
              <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rPr>
              <a:t> </a:t>
            </a:r>
          </a:p>
        </p:txBody>
      </p:sp>
    </p:spTree>
    <p:extLst>
      <p:ext uri="{BB962C8B-B14F-4D97-AF65-F5344CB8AC3E}">
        <p14:creationId xmlns:p14="http://schemas.microsoft.com/office/powerpoint/2010/main" xmlns="" val="918367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56</a:t>
            </a:fld>
            <a:r>
              <a:rPr lang="en-ZA" dirty="0"/>
              <a:t> </a:t>
            </a:r>
          </a:p>
        </p:txBody>
      </p:sp>
      <p:sp>
        <p:nvSpPr>
          <p:cNvPr id="9" name="Rectangle 2"/>
          <p:cNvSpPr txBox="1">
            <a:spLocks noChangeArrowheads="1"/>
          </p:cNvSpPr>
          <p:nvPr/>
        </p:nvSpPr>
        <p:spPr>
          <a:xfrm>
            <a:off x="683568" y="42731"/>
            <a:ext cx="5562600" cy="65849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Summary per Programme</a:t>
            </a:r>
          </a:p>
        </p:txBody>
      </p:sp>
      <p:sp>
        <p:nvSpPr>
          <p:cNvPr id="11" name="Rectangle 10"/>
          <p:cNvSpPr/>
          <p:nvPr/>
        </p:nvSpPr>
        <p:spPr>
          <a:xfrm>
            <a:off x="2290768" y="1265016"/>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2020</a:t>
            </a:r>
          </a:p>
        </p:txBody>
      </p:sp>
      <p:pic>
        <p:nvPicPr>
          <p:cNvPr id="5" name="Picture 4"/>
          <p:cNvPicPr>
            <a:picLocks noChangeAspect="1"/>
          </p:cNvPicPr>
          <p:nvPr/>
        </p:nvPicPr>
        <p:blipFill>
          <a:blip r:embed="rId3" cstate="print"/>
          <a:stretch>
            <a:fillRect/>
          </a:stretch>
        </p:blipFill>
        <p:spPr>
          <a:xfrm>
            <a:off x="-29503" y="1052736"/>
            <a:ext cx="9173503" cy="4751643"/>
          </a:xfrm>
          <a:prstGeom prst="rect">
            <a:avLst/>
          </a:prstGeom>
        </p:spPr>
      </p:pic>
    </p:spTree>
    <p:extLst>
      <p:ext uri="{BB962C8B-B14F-4D97-AF65-F5344CB8AC3E}">
        <p14:creationId xmlns:p14="http://schemas.microsoft.com/office/powerpoint/2010/main" xmlns="" val="4268928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57</a:t>
            </a:fld>
            <a:r>
              <a:rPr lang="en-ZA" dirty="0"/>
              <a:t> </a:t>
            </a:r>
          </a:p>
        </p:txBody>
      </p:sp>
      <p:sp>
        <p:nvSpPr>
          <p:cNvPr id="9" name="Rectangle 2"/>
          <p:cNvSpPr txBox="1">
            <a:spLocks noChangeArrowheads="1"/>
          </p:cNvSpPr>
          <p:nvPr/>
        </p:nvSpPr>
        <p:spPr>
          <a:xfrm>
            <a:off x="1576636" y="98591"/>
            <a:ext cx="5562600" cy="658490"/>
          </a:xfrm>
          <a:prstGeom prst="rect">
            <a:avLst/>
          </a:prstGeom>
        </p:spPr>
        <p:txBody>
          <a:bodyPr tIns="45720" rIns="91440" bIns="45720" anchor="b">
            <a:normAutofit fontScale="77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prstClr val="white"/>
                </a:solidFill>
                <a:latin typeface="Arial" pitchFamily="34" charset="0"/>
                <a:cs typeface="Arial" pitchFamily="34" charset="0"/>
              </a:rPr>
              <a:t>EXPLANATIONS OF MATERIAL VARIANCES PER PROGRAMME</a:t>
            </a: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0" name="Rectangle 9"/>
          <p:cNvSpPr/>
          <p:nvPr/>
        </p:nvSpPr>
        <p:spPr>
          <a:xfrm>
            <a:off x="73460" y="1067485"/>
            <a:ext cx="8963036" cy="5262979"/>
          </a:xfrm>
          <a:prstGeom prst="rect">
            <a:avLst/>
          </a:prstGeom>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35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Programme 1</a:t>
            </a:r>
            <a:r>
              <a:rPr kumimoji="0" lang="en-GB" sz="1350" b="1" i="0" u="none" strike="noStrike" kern="1200" cap="none" spc="0" normalizeH="0" baseline="0" noProof="0" dirty="0">
                <a:ln>
                  <a:noFill/>
                </a:ln>
                <a:solidFill>
                  <a:prstClr val="white"/>
                </a:solidFill>
                <a:effectLst/>
                <a:uLnTx/>
                <a:uFillTx/>
                <a:latin typeface="Arial" pitchFamily="34" charset="0"/>
                <a:cs typeface="Arial" pitchFamily="34" charset="0"/>
              </a:rPr>
              <a:t>P</a:t>
            </a:r>
            <a:r>
              <a:rPr kumimoji="0" lang="en-GB" sz="1350" b="0" i="0" u="none" strike="noStrike" kern="1200" cap="none" spc="0" normalizeH="0" baseline="0" noProof="0" dirty="0">
                <a:ln>
                  <a:noFill/>
                </a:ln>
                <a:solidFill>
                  <a:prstClr val="white"/>
                </a:solidFill>
                <a:effectLst/>
                <a:uLnTx/>
                <a:uFillTx/>
                <a:latin typeface="Arial" pitchFamily="34" charset="0"/>
                <a:cs typeface="Arial" pitchFamily="34" charset="0"/>
              </a:rPr>
              <a:t>rogramme</a:t>
            </a:r>
            <a:r>
              <a:rPr kumimoji="0" lang="en-GB" sz="1350" b="1" i="0" u="none" strike="noStrike" kern="1200" cap="none" spc="0" normalizeH="0" baseline="0" noProof="0" dirty="0">
                <a:ln>
                  <a:noFill/>
                </a:ln>
                <a:solidFill>
                  <a:prstClr val="white"/>
                </a:solidFill>
                <a:effectLst/>
                <a:uLnTx/>
                <a:uFillTx/>
                <a:latin typeface="Arial" pitchFamily="34" charset="0"/>
                <a:cs typeface="Arial" pitchFamily="34" charset="0"/>
              </a:rPr>
              <a:t> 1:  Administration</a:t>
            </a:r>
            <a:endParaRPr kumimoji="0" lang="en-ZA" sz="13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350" dirty="0">
                <a:solidFill>
                  <a:prstClr val="black"/>
                </a:solidFill>
                <a:latin typeface="Arial" panose="020B0604020202020204" pitchFamily="34" charset="0"/>
                <a:ea typeface="Calibri" panose="020F0502020204030204" pitchFamily="34" charset="0"/>
                <a:cs typeface="Arial" panose="020B0604020202020204" pitchFamily="34" charset="0"/>
              </a:rPr>
              <a:t>The Department did not pay official notch increases for the past two years</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3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Rental</a:t>
            </a:r>
            <a:r>
              <a:rPr kumimoji="0" lang="en-ZA" sz="135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payment for CIVITAS building were withheld as official were prohibited to enter the building since September 2020.</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350" baseline="0" dirty="0">
                <a:solidFill>
                  <a:prstClr val="black"/>
                </a:solidFill>
                <a:latin typeface="Arial" panose="020B0604020202020204" pitchFamily="34" charset="0"/>
                <a:ea typeface="Calibri" panose="020F0502020204030204" pitchFamily="34" charset="0"/>
                <a:cs typeface="Arial" panose="020B0604020202020204" pitchFamily="34" charset="0"/>
              </a:rPr>
              <a:t>Due</a:t>
            </a:r>
            <a:r>
              <a:rPr lang="en-ZA" sz="1350" dirty="0">
                <a:solidFill>
                  <a:prstClr val="black"/>
                </a:solidFill>
                <a:latin typeface="Arial" panose="020B0604020202020204" pitchFamily="34" charset="0"/>
                <a:ea typeface="Calibri" panose="020F0502020204030204" pitchFamily="34" charset="0"/>
                <a:cs typeface="Arial" panose="020B0604020202020204" pitchFamily="34" charset="0"/>
              </a:rPr>
              <a:t> to the COVID-19 protocol and limited access to financial systems; not all invoices received could be paid before the financial year end.</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ZA" sz="13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350" b="1" u="sng" dirty="0">
                <a:solidFill>
                  <a:prstClr val="black"/>
                </a:solidFill>
                <a:latin typeface="Arial" panose="020B0604020202020204" pitchFamily="34" charset="0"/>
                <a:ea typeface="Calibri" panose="020F0502020204030204" pitchFamily="34" charset="0"/>
                <a:cs typeface="Arial" panose="020B0604020202020204" pitchFamily="34" charset="0"/>
              </a:rPr>
              <a:t>Programme 2</a:t>
            </a:r>
            <a:endParaRPr lang="en-ZA" sz="13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350" dirty="0">
                <a:solidFill>
                  <a:prstClr val="black"/>
                </a:solidFill>
                <a:latin typeface="Arial" panose="020B0604020202020204" pitchFamily="34" charset="0"/>
                <a:ea typeface="Calibri" panose="020F0502020204030204" pitchFamily="34" charset="0"/>
                <a:cs typeface="Arial" panose="020B0604020202020204" pitchFamily="34" charset="0"/>
              </a:rPr>
              <a:t>Some payments could not be made due to COVID-19 protocol and systematic issues experienced at the end of the financial year end.</a:t>
            </a: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ZA" sz="13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350" b="1" u="sng" dirty="0">
                <a:solidFill>
                  <a:prstClr val="black"/>
                </a:solidFill>
                <a:latin typeface="Arial" panose="020B0604020202020204" pitchFamily="34" charset="0"/>
                <a:ea typeface="Calibri" panose="020F0502020204030204" pitchFamily="34" charset="0"/>
                <a:cs typeface="Arial" panose="020B0604020202020204" pitchFamily="34" charset="0"/>
              </a:rPr>
              <a:t>Programme 3</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3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Most projects were cancelled due to COVID-19 pandemic</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ZA" sz="13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35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Programme</a:t>
            </a:r>
            <a:r>
              <a:rPr kumimoji="0" lang="en-ZA" sz="1350" b="1" i="0" u="sng"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a:t>
            </a: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35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Overspending due to overtime worked at Ports of Entry due to COVID-19</a:t>
            </a: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35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350" b="1" i="0" u="sng"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Programme 5</a:t>
            </a: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35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Slow spending under Goods and Services due to COVID-19</a:t>
            </a: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ZA" sz="13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350" b="1" i="0" u="sng"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Programme 6</a:t>
            </a: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350" dirty="0">
                <a:solidFill>
                  <a:prstClr val="black"/>
                </a:solidFill>
                <a:latin typeface="Arial" panose="020B0604020202020204" pitchFamily="34" charset="0"/>
                <a:ea typeface="Calibri" panose="020F0502020204030204" pitchFamily="34" charset="0"/>
                <a:cs typeface="Arial" panose="020B0604020202020204" pitchFamily="34" charset="0"/>
              </a:rPr>
              <a:t>Overspending due to overpayment incurred on Statutory Human Resource and Training Grant to KZN province, but refund was received on 21 May 2021.</a:t>
            </a:r>
            <a:endParaRPr lang="en-ZA" sz="1350" baseline="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3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950631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600" y="5951039"/>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58</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Summary per    </a:t>
            </a:r>
          </a:p>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Economic Classification</a:t>
            </a:r>
          </a:p>
        </p:txBody>
      </p:sp>
      <p:sp>
        <p:nvSpPr>
          <p:cNvPr id="6" name="Rectangle 5"/>
          <p:cNvSpPr/>
          <p:nvPr/>
        </p:nvSpPr>
        <p:spPr>
          <a:xfrm>
            <a:off x="2051720" y="136985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3" name="Picture 2"/>
          <p:cNvPicPr>
            <a:picLocks noChangeAspect="1"/>
          </p:cNvPicPr>
          <p:nvPr/>
        </p:nvPicPr>
        <p:blipFill>
          <a:blip r:embed="rId3" cstate="print"/>
          <a:stretch>
            <a:fillRect/>
          </a:stretch>
        </p:blipFill>
        <p:spPr>
          <a:xfrm>
            <a:off x="107504" y="1844824"/>
            <a:ext cx="9036496" cy="3935248"/>
          </a:xfrm>
          <a:prstGeom prst="rect">
            <a:avLst/>
          </a:prstGeom>
        </p:spPr>
      </p:pic>
    </p:spTree>
    <p:extLst>
      <p:ext uri="{BB962C8B-B14F-4D97-AF65-F5344CB8AC3E}">
        <p14:creationId xmlns:p14="http://schemas.microsoft.com/office/powerpoint/2010/main" xmlns="" val="2550615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59</a:t>
            </a:fld>
            <a:r>
              <a:rPr lang="en-ZA" dirty="0"/>
              <a:t> </a:t>
            </a:r>
          </a:p>
        </p:txBody>
      </p:sp>
      <p:sp>
        <p:nvSpPr>
          <p:cNvPr id="9" name="Rectangle 2"/>
          <p:cNvSpPr txBox="1">
            <a:spLocks noChangeArrowheads="1"/>
          </p:cNvSpPr>
          <p:nvPr/>
        </p:nvSpPr>
        <p:spPr>
          <a:xfrm>
            <a:off x="1576636" y="98591"/>
            <a:ext cx="5562600" cy="658490"/>
          </a:xfrm>
          <a:prstGeom prst="rect">
            <a:avLst/>
          </a:prstGeom>
        </p:spPr>
        <p:txBody>
          <a:bodyPr tIns="45720" rIns="91440" bIns="45720" anchor="b">
            <a:normAutofit fontScale="7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prstClr val="white"/>
                </a:solidFill>
                <a:latin typeface="Arial" pitchFamily="34" charset="0"/>
                <a:cs typeface="Arial" pitchFamily="34" charset="0"/>
              </a:rPr>
              <a:t>EXPLANATIONS OF MATERIAL VARIANCES PER ECONOMIC CLASSIFICATION</a:t>
            </a:r>
            <a:endPar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0" name="Rectangle 9"/>
          <p:cNvSpPr/>
          <p:nvPr/>
        </p:nvSpPr>
        <p:spPr>
          <a:xfrm>
            <a:off x="112272" y="1297753"/>
            <a:ext cx="8928992" cy="4708981"/>
          </a:xfrm>
          <a:prstGeom prst="rect">
            <a:avLst/>
          </a:prstGeom>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b="1" u="sng" dirty="0">
                <a:solidFill>
                  <a:prstClr val="black"/>
                </a:solidFill>
                <a:latin typeface="Arial" panose="020B0604020202020204" pitchFamily="34" charset="0"/>
                <a:cs typeface="Arial" panose="020B0604020202020204" pitchFamily="34" charset="0"/>
              </a:rPr>
              <a:t>COMPENSATION OF EMPLOYEES</a:t>
            </a:r>
            <a:endParaRPr lang="en-GB" sz="1500" dirty="0">
              <a:solidFill>
                <a:prstClr val="white"/>
              </a:solidFill>
              <a:latin typeface="Arial" pitchFamily="34" charset="0"/>
              <a:cs typeface="Arial"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ZA" sz="15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solidFill>
                  <a:prstClr val="black"/>
                </a:solidFill>
                <a:latin typeface="Arial" panose="020B0604020202020204" pitchFamily="34" charset="0"/>
                <a:ea typeface="Calibri" panose="020F0502020204030204" pitchFamily="34" charset="0"/>
                <a:cs typeface="Arial" panose="020B0604020202020204" pitchFamily="34" charset="0"/>
              </a:rPr>
              <a:t>Vacant posts could be filled</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solidFill>
                  <a:prstClr val="black"/>
                </a:solidFill>
                <a:latin typeface="Arial" panose="020B0604020202020204" pitchFamily="34" charset="0"/>
                <a:ea typeface="Calibri" panose="020F0502020204030204" pitchFamily="34" charset="0"/>
                <a:cs typeface="Arial" panose="020B0604020202020204" pitchFamily="34" charset="0"/>
              </a:rPr>
              <a:t>Notch increases were not paid for the past 2 years</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b="1" u="sng" dirty="0">
                <a:solidFill>
                  <a:prstClr val="black"/>
                </a:solidFill>
                <a:latin typeface="Arial" panose="020B0604020202020204" pitchFamily="34" charset="0"/>
                <a:ea typeface="Calibri" panose="020F0502020204030204" pitchFamily="34" charset="0"/>
                <a:cs typeface="Arial" panose="020B0604020202020204" pitchFamily="34" charset="0"/>
              </a:rPr>
              <a:t>GOODS AND SERVICES</a:t>
            </a: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5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solidFill>
                  <a:prstClr val="black"/>
                </a:solidFill>
                <a:latin typeface="Arial" panose="020B0604020202020204" pitchFamily="34" charset="0"/>
                <a:ea typeface="Calibri" panose="020F0502020204030204" pitchFamily="34" charset="0"/>
                <a:cs typeface="Arial" panose="020B0604020202020204" pitchFamily="34" charset="0"/>
              </a:rPr>
              <a:t>Rental payment of CIVITAS building was withheld</a:t>
            </a: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500"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Slow</a:t>
            </a:r>
            <a:r>
              <a:rPr kumimoji="0" lang="en-ZA" sz="1500" i="0"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implementation of projects due to lockdown and COVID-19 protocols</a:t>
            </a: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ZA" sz="1500" noProof="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500" b="1" i="0" u="sng"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TRANSFERS</a:t>
            </a:r>
            <a:r>
              <a:rPr kumimoji="0" lang="en-ZA" sz="1500" b="1" i="0" u="sng" strike="noStrike" kern="1200" cap="none" spc="0" normalizeH="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SUBSIDIES</a:t>
            </a:r>
            <a:endParaRPr kumimoji="0" lang="en-ZA" sz="15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5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solidFill>
                  <a:prstClr val="black"/>
                </a:solidFill>
                <a:latin typeface="Arial" panose="020B0604020202020204" pitchFamily="34" charset="0"/>
                <a:ea typeface="Calibri" panose="020F0502020204030204" pitchFamily="34" charset="0"/>
                <a:cs typeface="Arial" panose="020B0604020202020204" pitchFamily="34" charset="0"/>
              </a:rPr>
              <a:t>Section 16 allowed the department to make payments to SAMRC for research on COVID-19 Vaccines without funding received at that stage</a:t>
            </a: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ZA" sz="15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b="1" u="sng" noProof="0" dirty="0">
                <a:solidFill>
                  <a:prstClr val="black"/>
                </a:solidFill>
                <a:latin typeface="Arial" panose="020B0604020202020204" pitchFamily="34" charset="0"/>
                <a:ea typeface="Calibri" panose="020F0502020204030204" pitchFamily="34" charset="0"/>
                <a:cs typeface="Arial" panose="020B0604020202020204" pitchFamily="34" charset="0"/>
              </a:rPr>
              <a:t>PAYMENTS FOR CAPITAL ASSETS</a:t>
            </a: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500" i="0" u="sng"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solidFill>
                  <a:prstClr val="black"/>
                </a:solidFill>
                <a:latin typeface="Arial" panose="020B0604020202020204" pitchFamily="34" charset="0"/>
                <a:ea typeface="Calibri" panose="020F0502020204030204" pitchFamily="34" charset="0"/>
                <a:cs typeface="Arial" panose="020B0604020202020204" pitchFamily="34" charset="0"/>
              </a:rPr>
              <a:t>Capital assets procurement processes and implementation were slow due to lockdown and COVID-19 protocols</a:t>
            </a:r>
            <a:endParaRPr kumimoji="0" lang="en-ZA" sz="1500" i="0"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500" i="0"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85046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6000" b="1" i="0" u="none" strike="noStrike" kern="1200" cap="none" spc="0" normalizeH="0" baseline="0" noProof="0" dirty="0">
                <a:ln>
                  <a:noFill/>
                </a:ln>
                <a:solidFill>
                  <a:prstClr val="black"/>
                </a:solidFill>
                <a:effectLst/>
                <a:uLnTx/>
                <a:uFillTx/>
                <a:latin typeface="Arial" charset="0"/>
                <a:ea typeface="+mn-ea"/>
                <a:cs typeface="Arial" charset="0"/>
              </a:rPr>
              <a:t>Performance Information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6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6</a:t>
            </a:fld>
            <a:r>
              <a:rPr kumimoji="0" lang="en-Z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xmlns="" val="3122451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Rectangle 2"/>
          <p:cNvSpPr/>
          <p:nvPr/>
        </p:nvSpPr>
        <p:spPr>
          <a:xfrm>
            <a:off x="107504" y="1196752"/>
            <a:ext cx="9036496" cy="4154984"/>
          </a:xfrm>
          <a:prstGeom prst="rect">
            <a:avLst/>
          </a:prstGeom>
        </p:spPr>
        <p:txBody>
          <a:bodyPr wrap="square">
            <a:spAutoFit/>
          </a:bodyPr>
          <a:lstStyle/>
          <a:p>
            <a:pPr marL="285750" lvl="0" indent="-285750" algn="just">
              <a:lnSpc>
                <a:spcPct val="150000"/>
              </a:lnSpc>
              <a:buFont typeface="Wingdings" panose="05000000000000000000" pitchFamily="2" charset="2"/>
              <a:buChar char="§"/>
            </a:pPr>
            <a:r>
              <a:rPr lang="en-US" altLang="en-ZA" dirty="0">
                <a:solidFill>
                  <a:prstClr val="black"/>
                </a:solidFill>
                <a:latin typeface="Arial" panose="020B0604020202020204" pitchFamily="34" charset="0"/>
                <a:cs typeface="Arial" panose="020B0604020202020204" pitchFamily="34" charset="0"/>
              </a:rPr>
              <a:t>The Department was allocated an amount of R1.2 billion in January 2021 (Second Special Adjustment Bill) relating to  COVID-19 pandemic. </a:t>
            </a:r>
          </a:p>
          <a:p>
            <a:pPr marL="285750" lvl="0" indent="-285750" algn="just">
              <a:lnSpc>
                <a:spcPct val="150000"/>
              </a:lnSpc>
              <a:buFont typeface="Wingdings" panose="05000000000000000000" pitchFamily="2" charset="2"/>
              <a:buChar char="§"/>
            </a:pPr>
            <a:endParaRPr lang="en-US" altLang="en-ZA" dirty="0">
              <a:solidFill>
                <a:prstClr val="black"/>
              </a:solidFill>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
            </a:pPr>
            <a:r>
              <a:rPr lang="en-US" altLang="en-ZA" dirty="0">
                <a:solidFill>
                  <a:prstClr val="black"/>
                </a:solidFill>
                <a:latin typeface="Arial" panose="020B0604020202020204" pitchFamily="34" charset="0"/>
                <a:cs typeface="Arial" panose="020B0604020202020204" pitchFamily="34" charset="0"/>
              </a:rPr>
              <a:t>The budget was not included in the Adjusted Appropriation , however disclosed in the Financial Statements as per National Treasury guideline.</a:t>
            </a:r>
          </a:p>
          <a:p>
            <a:pPr marL="285750" lvl="0" indent="-285750" algn="just">
              <a:lnSpc>
                <a:spcPct val="150000"/>
              </a:lnSpc>
              <a:buFont typeface="Wingdings" panose="05000000000000000000" pitchFamily="2" charset="2"/>
              <a:buChar char="§"/>
            </a:pPr>
            <a:endParaRPr lang="en-US" altLang="en-ZA" dirty="0">
              <a:solidFill>
                <a:prstClr val="black"/>
              </a:solidFill>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An expenditure of R612,316 million was incurred as a direct charge against the National revenue Fund as follows:</a:t>
            </a:r>
            <a:endParaRPr lang="en-ZA" dirty="0">
              <a:latin typeface="Arial" panose="020B0604020202020204" pitchFamily="34" charset="0"/>
              <a:cs typeface="Arial" panose="020B0604020202020204" pitchFamily="34" charset="0"/>
            </a:endParaRPr>
          </a:p>
          <a:p>
            <a:pPr marL="742950" lvl="1" indent="-285750" algn="just" defTabSz="457200">
              <a:lnSpc>
                <a:spcPct val="150000"/>
              </a:lnSpc>
              <a:spcBef>
                <a:spcPct val="0"/>
              </a:spcBef>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R462,316 million for procurement of vaccines under Programme 3</a:t>
            </a:r>
          </a:p>
          <a:p>
            <a:pPr marL="742950" lvl="1" indent="-285750" algn="just" defTabSz="457200">
              <a:lnSpc>
                <a:spcPct val="150000"/>
              </a:lnSpc>
              <a:spcBef>
                <a:spcPct val="0"/>
              </a:spcBef>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R150,000 million was transferred to Medical Research Council under Programme 6</a:t>
            </a:r>
          </a:p>
        </p:txBody>
      </p:sp>
      <p:sp>
        <p:nvSpPr>
          <p:cNvPr id="1048655" name="TextBox 4"/>
          <p:cNvSpPr txBox="1"/>
          <p:nvPr/>
        </p:nvSpPr>
        <p:spPr>
          <a:xfrm>
            <a:off x="251520" y="260648"/>
            <a:ext cx="6530280" cy="830997"/>
          </a:xfrm>
          <a:prstGeom prst="rect">
            <a:avLst/>
          </a:prstGeom>
          <a:noFill/>
        </p:spPr>
        <p:txBody>
          <a:bodyPr wrap="square" rtlCol="0">
            <a:spAutoFit/>
          </a:bodyPr>
          <a:lstStyle/>
          <a:p>
            <a:pPr lvl="0" algn="ctr"/>
            <a:r>
              <a:rPr lang="en-US" sz="2400" dirty="0">
                <a:solidFill>
                  <a:schemeClr val="bg1"/>
                </a:solidFill>
                <a:latin typeface="Trebuchet MS Bold" charset="0"/>
                <a:ea typeface="Trebuchet MS Bold" charset="0"/>
                <a:cs typeface="Trebuchet MS Bold" charset="0"/>
                <a:sym typeface="Trebuchet MS Bold" charset="0"/>
              </a:rPr>
              <a:t>COVID 19 SPECIAL  APPROPRIATION</a:t>
            </a:r>
          </a:p>
          <a:p>
            <a:pPr lvl="0" algn="ctr"/>
            <a:r>
              <a:rPr lang="en-US" sz="2400" dirty="0">
                <a:solidFill>
                  <a:schemeClr val="bg1"/>
                </a:solidFill>
                <a:latin typeface="Trebuchet MS Bold" charset="0"/>
                <a:ea typeface="Trebuchet MS Bold" charset="0"/>
                <a:cs typeface="Trebuchet MS Bold" charset="0"/>
                <a:sym typeface="Trebuchet MS Bold" charset="0"/>
              </a:rPr>
              <a:t>(DIRECT CHARGE)</a:t>
            </a:r>
            <a:endParaRPr lang="en-US" sz="2400" dirty="0">
              <a:solidFill>
                <a:schemeClr val="bg1"/>
              </a:solidFill>
            </a:endParaRPr>
          </a:p>
        </p:txBody>
      </p:sp>
      <p:sp>
        <p:nvSpPr>
          <p:cNvPr id="4" name="Title 1"/>
          <p:cNvSpPr txBox="1">
            <a:spLocks/>
          </p:cNvSpPr>
          <p:nvPr/>
        </p:nvSpPr>
        <p:spPr bwMode="auto">
          <a:xfrm>
            <a:off x="3779838" y="6137275"/>
            <a:ext cx="4752975" cy="720725"/>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15BBD11B-E81C-4BAB-8E5A-3A27A28C6EAF}" type="slidenum">
              <a:rPr lang="en-ZA" altLang="en-US" sz="1200" smtClean="0">
                <a:latin typeface="Arial" charset="0"/>
                <a:cs typeface="Arial" charset="0"/>
              </a:rPr>
              <a:pPr algn="r"/>
              <a:t>60</a:t>
            </a:fld>
            <a:r>
              <a:rPr lang="en-ZA" altLang="en-US" sz="1200" dirty="0">
                <a:latin typeface="Arial" charset="0"/>
                <a:cs typeface="Arial" charset="0"/>
              </a:rPr>
              <a:t> </a:t>
            </a:r>
          </a:p>
        </p:txBody>
      </p:sp>
    </p:spTree>
    <p:extLst>
      <p:ext uri="{BB962C8B-B14F-4D97-AF65-F5344CB8AC3E}">
        <p14:creationId xmlns:p14="http://schemas.microsoft.com/office/powerpoint/2010/main" xmlns="" val="98764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61</a:t>
            </a:fld>
            <a:r>
              <a:rPr lang="en-ZA" dirty="0"/>
              <a:t> </a:t>
            </a:r>
          </a:p>
        </p:txBody>
      </p:sp>
      <p:sp>
        <p:nvSpPr>
          <p:cNvPr id="9" name="Rectangle 2"/>
          <p:cNvSpPr txBox="1">
            <a:spLocks noChangeArrowheads="1"/>
          </p:cNvSpPr>
          <p:nvPr/>
        </p:nvSpPr>
        <p:spPr>
          <a:xfrm>
            <a:off x="1576636" y="98591"/>
            <a:ext cx="5562600" cy="65849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1:  Administration</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6" name="Picture 5"/>
          <p:cNvPicPr>
            <a:picLocks noChangeAspect="1"/>
          </p:cNvPicPr>
          <p:nvPr/>
        </p:nvPicPr>
        <p:blipFill>
          <a:blip r:embed="rId3" cstate="print"/>
          <a:stretch>
            <a:fillRect/>
          </a:stretch>
        </p:blipFill>
        <p:spPr>
          <a:xfrm>
            <a:off x="8406" y="1988840"/>
            <a:ext cx="9127187" cy="3759855"/>
          </a:xfrm>
          <a:prstGeom prst="rect">
            <a:avLst/>
          </a:prstGeom>
        </p:spPr>
      </p:pic>
    </p:spTree>
    <p:extLst>
      <p:ext uri="{BB962C8B-B14F-4D97-AF65-F5344CB8AC3E}">
        <p14:creationId xmlns:p14="http://schemas.microsoft.com/office/powerpoint/2010/main" xmlns="" val="2210161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62</a:t>
            </a:fld>
            <a:r>
              <a:rPr lang="en-ZA" dirty="0"/>
              <a:t> </a:t>
            </a:r>
          </a:p>
        </p:txBody>
      </p:sp>
      <p:sp>
        <p:nvSpPr>
          <p:cNvPr id="9" name="Rectangle 2"/>
          <p:cNvSpPr txBox="1">
            <a:spLocks noChangeArrowheads="1"/>
          </p:cNvSpPr>
          <p:nvPr/>
        </p:nvSpPr>
        <p:spPr>
          <a:xfrm>
            <a:off x="1576636" y="98591"/>
            <a:ext cx="5562600" cy="658490"/>
          </a:xfrm>
          <a:prstGeom prst="rect">
            <a:avLst/>
          </a:prstGeom>
        </p:spPr>
        <p:txBody>
          <a:bodyPr tIns="45720" rIns="91440" bIns="45720" anchor="b">
            <a:normAutofit fontScale="77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Economic Classification:  Administration</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5" name="Picture 4"/>
          <p:cNvPicPr>
            <a:picLocks noChangeAspect="1"/>
          </p:cNvPicPr>
          <p:nvPr/>
        </p:nvPicPr>
        <p:blipFill>
          <a:blip r:embed="rId3" cstate="print"/>
          <a:stretch>
            <a:fillRect/>
          </a:stretch>
        </p:blipFill>
        <p:spPr>
          <a:xfrm>
            <a:off x="8406" y="1844824"/>
            <a:ext cx="9127187" cy="3903871"/>
          </a:xfrm>
          <a:prstGeom prst="rect">
            <a:avLst/>
          </a:prstGeom>
        </p:spPr>
      </p:pic>
    </p:spTree>
    <p:extLst>
      <p:ext uri="{BB962C8B-B14F-4D97-AF65-F5344CB8AC3E}">
        <p14:creationId xmlns:p14="http://schemas.microsoft.com/office/powerpoint/2010/main" xmlns="" val="4005184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63</a:t>
            </a:fld>
            <a:r>
              <a:rPr lang="en-ZA" dirty="0"/>
              <a:t> </a:t>
            </a:r>
          </a:p>
        </p:txBody>
      </p:sp>
      <p:sp>
        <p:nvSpPr>
          <p:cNvPr id="9" name="Rectangle 2"/>
          <p:cNvSpPr txBox="1">
            <a:spLocks noChangeArrowheads="1"/>
          </p:cNvSpPr>
          <p:nvPr/>
        </p:nvSpPr>
        <p:spPr>
          <a:xfrm>
            <a:off x="1576636" y="98591"/>
            <a:ext cx="5562600" cy="65849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1:  Administration</a:t>
            </a:r>
          </a:p>
        </p:txBody>
      </p:sp>
      <p:sp>
        <p:nvSpPr>
          <p:cNvPr id="11" name="Rectangle 10"/>
          <p:cNvSpPr/>
          <p:nvPr/>
        </p:nvSpPr>
        <p:spPr>
          <a:xfrm>
            <a:off x="2339752" y="1105954"/>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Reasons for deviations</a:t>
            </a:r>
          </a:p>
        </p:txBody>
      </p:sp>
      <p:sp>
        <p:nvSpPr>
          <p:cNvPr id="10" name="Rectangle 9"/>
          <p:cNvSpPr/>
          <p:nvPr/>
        </p:nvSpPr>
        <p:spPr>
          <a:xfrm>
            <a:off x="107504" y="1561230"/>
            <a:ext cx="9036496" cy="4278094"/>
          </a:xfrm>
          <a:prstGeom prst="rect">
            <a:avLst/>
          </a:prstGeom>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CoE</a:t>
            </a:r>
          </a:p>
          <a:p>
            <a:pPr marL="342900" marR="0" lvl="0" indent="-34290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600" dirty="0">
                <a:solidFill>
                  <a:prstClr val="black"/>
                </a:solidFill>
                <a:latin typeface="Arial" panose="020B0604020202020204" pitchFamily="34" charset="0"/>
                <a:cs typeface="Arial" panose="020B0604020202020204" pitchFamily="34" charset="0"/>
              </a:rPr>
              <a:t>Vacant post could not be filled</a:t>
            </a:r>
          </a:p>
          <a:p>
            <a:pPr marL="342900" marR="0" lvl="0" indent="-34290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600" dirty="0">
                <a:solidFill>
                  <a:prstClr val="black"/>
                </a:solidFill>
                <a:latin typeface="Arial" panose="020B0604020202020204" pitchFamily="34" charset="0"/>
                <a:cs typeface="Arial" panose="020B0604020202020204" pitchFamily="34" charset="0"/>
              </a:rPr>
              <a:t>Salary payments were paid on old notches due to outstanding payments for the past two years</a:t>
            </a: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Goods &amp; Services</a:t>
            </a:r>
            <a:r>
              <a:rPr kumimoji="0" lang="en-GB" sz="1600" b="1" i="0" u="none" strike="noStrike" kern="1200" cap="none" spc="0" normalizeH="0" baseline="0" noProof="0" dirty="0">
                <a:ln>
                  <a:noFill/>
                </a:ln>
                <a:solidFill>
                  <a:prstClr val="white"/>
                </a:solidFill>
                <a:effectLst/>
                <a:uLnTx/>
                <a:uFillTx/>
                <a:latin typeface="Arial" pitchFamily="34" charset="0"/>
                <a:cs typeface="Arial" pitchFamily="34" charset="0"/>
              </a:rPr>
              <a:t>P</a:t>
            </a:r>
            <a:r>
              <a:rPr kumimoji="0" lang="en-GB" sz="1600" b="0" i="0" u="none" strike="noStrike" kern="1200" cap="none" spc="0" normalizeH="0" baseline="0" noProof="0" dirty="0">
                <a:ln>
                  <a:noFill/>
                </a:ln>
                <a:solidFill>
                  <a:prstClr val="white"/>
                </a:solidFill>
                <a:effectLst/>
                <a:uLnTx/>
                <a:uFillTx/>
                <a:latin typeface="Arial" pitchFamily="34" charset="0"/>
                <a:cs typeface="Arial" pitchFamily="34" charset="0"/>
              </a:rPr>
              <a:t>rogramme</a:t>
            </a:r>
            <a:r>
              <a:rPr kumimoji="0" lang="en-GB" sz="1600" b="1" i="0" u="none" strike="noStrike" kern="1200" cap="none" spc="0" normalizeH="0" baseline="0" noProof="0" dirty="0">
                <a:ln>
                  <a:noFill/>
                </a:ln>
                <a:solidFill>
                  <a:prstClr val="white"/>
                </a:solidFill>
                <a:effectLst/>
                <a:uLnTx/>
                <a:uFillTx/>
                <a:latin typeface="Arial" pitchFamily="34" charset="0"/>
                <a:cs typeface="Arial" pitchFamily="34" charset="0"/>
              </a:rPr>
              <a:t> 1:  Administration</a:t>
            </a:r>
            <a:endParaRPr kumimoji="0" lang="en-ZA" sz="1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Saving on annual membership fees due to rand/dollar exchange rate. </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last quarter's DIRCO accounts not received for payment timeously.   </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Microsoft licences and Medico Legal invoices could not be paid before year end.  </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Fewer</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consumables are procured than planned</a:t>
            </a:r>
            <a:r>
              <a:rPr kumimoji="0" lang="en-ZA" sz="16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due to COVID-19 restrictions</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Disputed Property payments invoices and fourth quarter’s leases were not paid.</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Purchase of Capital Assets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Upgrading of Security Systems of Civitas Building has been cancelled because of the possible relocating from Civitas Building.  </a:t>
            </a: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539482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64</a:t>
            </a:fld>
            <a:r>
              <a:rPr lang="en-ZA" dirty="0"/>
              <a:t> </a:t>
            </a:r>
          </a:p>
        </p:txBody>
      </p:sp>
      <p:sp>
        <p:nvSpPr>
          <p:cNvPr id="9" name="Rectangle 2"/>
          <p:cNvSpPr txBox="1">
            <a:spLocks noChangeArrowheads="1"/>
          </p:cNvSpPr>
          <p:nvPr/>
        </p:nvSpPr>
        <p:spPr>
          <a:xfrm>
            <a:off x="827584" y="98590"/>
            <a:ext cx="6311652" cy="666113"/>
          </a:xfrm>
          <a:prstGeom prst="rect">
            <a:avLst/>
          </a:prstGeom>
        </p:spPr>
        <p:txBody>
          <a:bodyPr tIns="45720" rIns="91440" bIns="45720" anchor="b">
            <a:normAutofit fontScale="85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2:  National Health Insurance  </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2" name="Picture 1"/>
          <p:cNvPicPr>
            <a:picLocks noChangeAspect="1"/>
          </p:cNvPicPr>
          <p:nvPr/>
        </p:nvPicPr>
        <p:blipFill>
          <a:blip r:embed="rId3" cstate="print"/>
          <a:stretch>
            <a:fillRect/>
          </a:stretch>
        </p:blipFill>
        <p:spPr>
          <a:xfrm>
            <a:off x="8406" y="1844823"/>
            <a:ext cx="9127187" cy="3903871"/>
          </a:xfrm>
          <a:prstGeom prst="rect">
            <a:avLst/>
          </a:prstGeom>
        </p:spPr>
      </p:pic>
    </p:spTree>
    <p:extLst>
      <p:ext uri="{BB962C8B-B14F-4D97-AF65-F5344CB8AC3E}">
        <p14:creationId xmlns:p14="http://schemas.microsoft.com/office/powerpoint/2010/main" xmlns="" val="1116685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65</a:t>
            </a:fld>
            <a:r>
              <a:rPr lang="en-ZA" dirty="0"/>
              <a:t> </a:t>
            </a:r>
          </a:p>
        </p:txBody>
      </p:sp>
      <p:sp>
        <p:nvSpPr>
          <p:cNvPr id="9" name="Rectangle 2"/>
          <p:cNvSpPr txBox="1">
            <a:spLocks noChangeArrowheads="1"/>
          </p:cNvSpPr>
          <p:nvPr/>
        </p:nvSpPr>
        <p:spPr>
          <a:xfrm>
            <a:off x="827584" y="98590"/>
            <a:ext cx="6311652" cy="666113"/>
          </a:xfrm>
          <a:prstGeom prst="rect">
            <a:avLst/>
          </a:prstGeom>
        </p:spPr>
        <p:txBody>
          <a:bodyPr tIns="45720" rIns="91440" bIns="45720" anchor="b">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Economic Classification:  National Health Insurance  </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2" name="Picture 1"/>
          <p:cNvPicPr>
            <a:picLocks noChangeAspect="1"/>
          </p:cNvPicPr>
          <p:nvPr/>
        </p:nvPicPr>
        <p:blipFill>
          <a:blip r:embed="rId3" cstate="print"/>
          <a:stretch>
            <a:fillRect/>
          </a:stretch>
        </p:blipFill>
        <p:spPr>
          <a:xfrm>
            <a:off x="8406" y="1844824"/>
            <a:ext cx="9127187" cy="3903871"/>
          </a:xfrm>
          <a:prstGeom prst="rect">
            <a:avLst/>
          </a:prstGeom>
        </p:spPr>
      </p:pic>
    </p:spTree>
    <p:extLst>
      <p:ext uri="{BB962C8B-B14F-4D97-AF65-F5344CB8AC3E}">
        <p14:creationId xmlns:p14="http://schemas.microsoft.com/office/powerpoint/2010/main" xmlns="" val="17762851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66</a:t>
            </a:fld>
            <a:r>
              <a:rPr lang="en-ZA" dirty="0"/>
              <a:t> </a:t>
            </a:r>
          </a:p>
        </p:txBody>
      </p:sp>
      <p:sp>
        <p:nvSpPr>
          <p:cNvPr id="9" name="Rectangle 2"/>
          <p:cNvSpPr txBox="1">
            <a:spLocks noChangeArrowheads="1"/>
          </p:cNvSpPr>
          <p:nvPr/>
        </p:nvSpPr>
        <p:spPr>
          <a:xfrm>
            <a:off x="827584" y="98590"/>
            <a:ext cx="6311652" cy="666113"/>
          </a:xfrm>
          <a:prstGeom prst="rect">
            <a:avLst/>
          </a:prstGeom>
        </p:spPr>
        <p:txBody>
          <a:bodyPr tIns="45720" rIns="91440" bIns="45720" anchor="b">
            <a:normAutofit fontScale="85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2:  National Health Insurance  </a:t>
            </a:r>
          </a:p>
        </p:txBody>
      </p:sp>
      <p:sp>
        <p:nvSpPr>
          <p:cNvPr id="11" name="Rectangle 10"/>
          <p:cNvSpPr/>
          <p:nvPr/>
        </p:nvSpPr>
        <p:spPr>
          <a:xfrm>
            <a:off x="2290768" y="1079412"/>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Reasons for deviations</a:t>
            </a:r>
          </a:p>
        </p:txBody>
      </p:sp>
      <p:sp>
        <p:nvSpPr>
          <p:cNvPr id="10" name="Rectangle 9"/>
          <p:cNvSpPr/>
          <p:nvPr/>
        </p:nvSpPr>
        <p:spPr>
          <a:xfrm>
            <a:off x="107504" y="1530617"/>
            <a:ext cx="8928992" cy="443352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Compensation of Employees:</a:t>
            </a:r>
          </a:p>
          <a:p>
            <a:pPr marL="342900" lvl="0" indent="-34290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solidFill>
                  <a:prstClr val="black"/>
                </a:solidFill>
                <a:latin typeface="Arial" panose="020B0604020202020204" pitchFamily="34" charset="0"/>
                <a:cs typeface="Arial" panose="020B0604020202020204" pitchFamily="34" charset="0"/>
              </a:rPr>
              <a:t>Vacant post could not be filled</a:t>
            </a:r>
          </a:p>
          <a:p>
            <a:pPr marL="342900" lvl="0" indent="-34290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solidFill>
                  <a:prstClr val="black"/>
                </a:solidFill>
                <a:latin typeface="Arial" panose="020B0604020202020204" pitchFamily="34" charset="0"/>
                <a:cs typeface="Arial" panose="020B0604020202020204" pitchFamily="34" charset="0"/>
              </a:rPr>
              <a:t>Salary payments were paid on old notches due to outstanding payments for the past two years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Goods &amp; Services</a:t>
            </a:r>
            <a:r>
              <a:rPr kumimoji="0" lang="en-GB"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a:t>
            </a:r>
            <a:r>
              <a:rPr kumimoji="0" lang="en-GB"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rogramme</a:t>
            </a:r>
            <a:r>
              <a:rPr kumimoji="0" lang="en-GB"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1:  Administration</a:t>
            </a:r>
            <a:endParaRPr kumimoji="0" lang="en-ZA"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GP Contracting Capitation model could not be implemented during the financial year due to challenges experienced with the re-imbursement model.</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Implementation of the new Warehouse Management System is in process; however,</a:t>
            </a:r>
            <a:r>
              <a:rPr kumimoji="0" lang="en-ZA" sz="14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there were challenges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experienced with bidders which were resolved  in latter half of 2019/20. </a:t>
            </a:r>
            <a:r>
              <a:rPr lang="en-ZA" sz="1400" dirty="0">
                <a:solidFill>
                  <a:prstClr val="black"/>
                </a:solidFill>
                <a:latin typeface="Arial" panose="020B0604020202020204" pitchFamily="34" charset="0"/>
                <a:ea typeface="Calibri" panose="020F0502020204030204" pitchFamily="34" charset="0"/>
                <a:cs typeface="Arial" panose="020B0604020202020204" pitchFamily="34" charset="0"/>
              </a:rPr>
              <a:t>Fifty p</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percent of the project was finalized but paid in April 2020.</a:t>
            </a:r>
            <a:r>
              <a:rPr kumimoji="0" lang="en-ZA" sz="14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 remaining portion could not be achieved because two provinces which were to be trained in March 2020 could not be visited due to COVID-19 travel restrictions.</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Purchase of Capital Assets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implementation of the National Surveillance Centre was put on hold, pending the relocation from the Civitas building.</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400" dirty="0">
                <a:solidFill>
                  <a:prstClr val="black"/>
                </a:solidFill>
                <a:latin typeface="Arial" panose="020B0604020202020204" pitchFamily="34" charset="0"/>
                <a:cs typeface="Arial" panose="020B0604020202020204" pitchFamily="34" charset="0"/>
              </a:rPr>
              <a:t>Servers and UPS for medical stock systems were delivered and rollovers of funds amounting to R15,8 million was requested</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3374436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67</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3:  Communicable and Non-Communicable Diseases  </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2" name="Picture 1"/>
          <p:cNvPicPr>
            <a:picLocks noChangeAspect="1"/>
          </p:cNvPicPr>
          <p:nvPr/>
        </p:nvPicPr>
        <p:blipFill>
          <a:blip r:embed="rId3" cstate="print"/>
          <a:stretch>
            <a:fillRect/>
          </a:stretch>
        </p:blipFill>
        <p:spPr>
          <a:xfrm>
            <a:off x="12824" y="1763483"/>
            <a:ext cx="9127187" cy="3985212"/>
          </a:xfrm>
          <a:prstGeom prst="rect">
            <a:avLst/>
          </a:prstGeom>
        </p:spPr>
      </p:pic>
    </p:spTree>
    <p:extLst>
      <p:ext uri="{BB962C8B-B14F-4D97-AF65-F5344CB8AC3E}">
        <p14:creationId xmlns:p14="http://schemas.microsoft.com/office/powerpoint/2010/main" xmlns="" val="286125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68</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fontScale="77500" lnSpcReduction="200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prstClr val="white"/>
                </a:solidFill>
                <a:latin typeface="Arial" pitchFamily="34" charset="0"/>
                <a:cs typeface="Arial" pitchFamily="34" charset="0"/>
              </a:rPr>
              <a:t>Economic Classification:  </a:t>
            </a: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Communicable and Non-Communicable Diseases  </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5" name="Picture 4"/>
          <p:cNvPicPr>
            <a:picLocks noChangeAspect="1"/>
          </p:cNvPicPr>
          <p:nvPr/>
        </p:nvPicPr>
        <p:blipFill>
          <a:blip r:embed="rId3" cstate="print"/>
          <a:stretch>
            <a:fillRect/>
          </a:stretch>
        </p:blipFill>
        <p:spPr>
          <a:xfrm>
            <a:off x="8406" y="1763483"/>
            <a:ext cx="9127187" cy="3985212"/>
          </a:xfrm>
          <a:prstGeom prst="rect">
            <a:avLst/>
          </a:prstGeom>
        </p:spPr>
      </p:pic>
    </p:spTree>
    <p:extLst>
      <p:ext uri="{BB962C8B-B14F-4D97-AF65-F5344CB8AC3E}">
        <p14:creationId xmlns:p14="http://schemas.microsoft.com/office/powerpoint/2010/main" xmlns="" val="3189076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69</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3:  Communicable and Non-Communicable Diseases  </a:t>
            </a:r>
          </a:p>
        </p:txBody>
      </p:sp>
      <p:sp>
        <p:nvSpPr>
          <p:cNvPr id="11" name="Rectangle 10"/>
          <p:cNvSpPr/>
          <p:nvPr/>
        </p:nvSpPr>
        <p:spPr>
          <a:xfrm>
            <a:off x="2290768" y="1194610"/>
            <a:ext cx="4572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Reasons for deviations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endParaRPr>
          </a:p>
        </p:txBody>
      </p:sp>
      <p:sp>
        <p:nvSpPr>
          <p:cNvPr id="10" name="Rectangle 9"/>
          <p:cNvSpPr/>
          <p:nvPr/>
        </p:nvSpPr>
        <p:spPr>
          <a:xfrm>
            <a:off x="0" y="1573948"/>
            <a:ext cx="9036496" cy="400263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Compensation of Employees: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lvl="0" indent="-34290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solidFill>
                  <a:prstClr val="black"/>
                </a:solidFill>
                <a:latin typeface="Arial" panose="020B0604020202020204" pitchFamily="34" charset="0"/>
                <a:cs typeface="Arial" panose="020B0604020202020204" pitchFamily="34" charset="0"/>
              </a:rPr>
              <a:t>Vacant post could not be filled</a:t>
            </a:r>
          </a:p>
          <a:p>
            <a:pPr marL="342900" lvl="0" indent="-34290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solidFill>
                  <a:prstClr val="black"/>
                </a:solidFill>
                <a:latin typeface="Arial" panose="020B0604020202020204" pitchFamily="34" charset="0"/>
                <a:cs typeface="Arial" panose="020B0604020202020204" pitchFamily="34" charset="0"/>
              </a:rPr>
              <a:t>Salary payments were paid on old notches due to outstanding payments for the past two years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4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Goods &amp; Services</a:t>
            </a:r>
            <a:endParaRPr kumimoji="0" lang="en-GB" sz="1400" b="0" i="0" u="none" strike="noStrike" kern="1200" cap="none" spc="0" normalizeH="0" baseline="0" noProof="0" dirty="0">
              <a:ln>
                <a:noFill/>
              </a:ln>
              <a:effectLst/>
              <a:uLnTx/>
              <a:uFillTx/>
              <a:latin typeface="Arial" pitchFamily="34" charset="0"/>
              <a:ea typeface="+mn-ea"/>
              <a:cs typeface="Arial"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400" b="0" i="0" u="none" strike="noStrike" kern="1200" cap="none" spc="0" normalizeH="0" baseline="0" noProof="0" dirty="0">
              <a:ln>
                <a:noFill/>
              </a:ln>
              <a:effectLst/>
              <a:uLnTx/>
              <a:uFillTx/>
              <a:latin typeface="Arial" pitchFamily="34" charset="0"/>
              <a:ea typeface="+mn-ea"/>
              <a:cs typeface="Arial"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Funding for COVID-19 vaccines was received only in February 2021,</a:t>
            </a:r>
            <a:r>
              <a:rPr kumimoji="0" lang="en-ZA" sz="1400" b="0" i="0" u="none"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therefore some of the vaccines ordered were not received and paid before year end. Rollover of funds amounting to R617.8 million was requested.</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Annual TB day cancelled due to COVID-19.  </a:t>
            </a: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Transfers &amp; Subsidies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Some NGO's did not apply for funding due to COVID-19 challenges.</a:t>
            </a:r>
            <a:endParaRPr kumimoji="0" lang="en-ZA" sz="14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Purchase of Capital Assets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Medical equipment needed for COVID-19 was neither received nor paid before year-end.</a:t>
            </a:r>
            <a:endParaRPr kumimoji="0" lang="en-ZA"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75205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Performance Report </a:t>
            </a:r>
          </a:p>
        </p:txBody>
      </p:sp>
      <p:sp>
        <p:nvSpPr>
          <p:cNvPr id="5" name="Rectangle 4"/>
          <p:cNvSpPr/>
          <p:nvPr/>
        </p:nvSpPr>
        <p:spPr>
          <a:xfrm>
            <a:off x="468313" y="1844675"/>
            <a:ext cx="806450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1 : ADMINISTRATION</a:t>
            </a:r>
          </a:p>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70</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4:  Primary Health Care</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2" name="Picture 1"/>
          <p:cNvPicPr>
            <a:picLocks noChangeAspect="1"/>
          </p:cNvPicPr>
          <p:nvPr/>
        </p:nvPicPr>
        <p:blipFill>
          <a:blip r:embed="rId3" cstate="print"/>
          <a:stretch>
            <a:fillRect/>
          </a:stretch>
        </p:blipFill>
        <p:spPr>
          <a:xfrm>
            <a:off x="8406" y="1763483"/>
            <a:ext cx="9127187" cy="3985212"/>
          </a:xfrm>
          <a:prstGeom prst="rect">
            <a:avLst/>
          </a:prstGeom>
        </p:spPr>
      </p:pic>
    </p:spTree>
    <p:extLst>
      <p:ext uri="{BB962C8B-B14F-4D97-AF65-F5344CB8AC3E}">
        <p14:creationId xmlns:p14="http://schemas.microsoft.com/office/powerpoint/2010/main" xmlns="" val="238722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71</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fontScale="77500" lnSpcReduction="200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prstClr val="white"/>
                </a:solidFill>
                <a:latin typeface="Arial" pitchFamily="34" charset="0"/>
                <a:cs typeface="Arial" pitchFamily="34" charset="0"/>
              </a:rPr>
              <a:t>Economic Classification:  </a:t>
            </a: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Primary Health Care</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5" name="Picture 4"/>
          <p:cNvPicPr>
            <a:picLocks noChangeAspect="1"/>
          </p:cNvPicPr>
          <p:nvPr/>
        </p:nvPicPr>
        <p:blipFill>
          <a:blip r:embed="rId3" cstate="print"/>
          <a:stretch>
            <a:fillRect/>
          </a:stretch>
        </p:blipFill>
        <p:spPr>
          <a:xfrm>
            <a:off x="8406" y="1844824"/>
            <a:ext cx="9127187" cy="3903871"/>
          </a:xfrm>
          <a:prstGeom prst="rect">
            <a:avLst/>
          </a:prstGeom>
        </p:spPr>
      </p:pic>
    </p:spTree>
    <p:extLst>
      <p:ext uri="{BB962C8B-B14F-4D97-AF65-F5344CB8AC3E}">
        <p14:creationId xmlns:p14="http://schemas.microsoft.com/office/powerpoint/2010/main" xmlns="" val="546535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72</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4:  Primary Health Care</a:t>
            </a:r>
          </a:p>
        </p:txBody>
      </p:sp>
      <p:sp>
        <p:nvSpPr>
          <p:cNvPr id="11" name="Rectangle 10"/>
          <p:cNvSpPr/>
          <p:nvPr/>
        </p:nvSpPr>
        <p:spPr>
          <a:xfrm>
            <a:off x="2290768" y="1194610"/>
            <a:ext cx="4572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Reasons for deviations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endParaRPr>
          </a:p>
        </p:txBody>
      </p:sp>
      <p:sp>
        <p:nvSpPr>
          <p:cNvPr id="10" name="Rectangle 9"/>
          <p:cNvSpPr/>
          <p:nvPr/>
        </p:nvSpPr>
        <p:spPr>
          <a:xfrm>
            <a:off x="292292" y="1573948"/>
            <a:ext cx="8568952" cy="308392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600" b="1" noProof="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kumimoji="0" lang="en-US" sz="16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Compensation of Employees: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Payment of overtime for Port of Entry Officials due to COVID-19 restrictions</a:t>
            </a: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ZA" sz="16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just"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1" i="0"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ZA" sz="1600" b="1" i="0" u="sng" strike="noStrike" kern="1200" cap="none" spc="0" normalizeH="0" baseline="0" noProof="0" dirty="0">
                <a:ln>
                  <a:noFill/>
                </a:ln>
                <a:effectLst/>
                <a:uLnTx/>
                <a:uFillTx/>
                <a:latin typeface="Arial" panose="020B0604020202020204" pitchFamily="34" charset="0"/>
                <a:cs typeface="Arial" panose="020B0604020202020204" pitchFamily="34" charset="0"/>
              </a:rPr>
              <a:t>Goods &amp; Services </a:t>
            </a:r>
            <a:r>
              <a:rPr lang="en-ZA" sz="1600" b="1" u="sng" dirty="0">
                <a:latin typeface="Arial" panose="020B0604020202020204" pitchFamily="34" charset="0"/>
                <a:cs typeface="Arial" panose="020B0604020202020204" pitchFamily="34" charset="0"/>
              </a:rPr>
              <a:t>and Purchase of Capital Assets</a:t>
            </a:r>
            <a:endParaRPr kumimoji="0" lang="en-GB" sz="1600" b="0" i="0" u="none" strike="noStrike" kern="1200" cap="none" spc="0" normalizeH="0" baseline="0" noProof="0" dirty="0">
              <a:ln>
                <a:noFill/>
              </a:ln>
              <a:effectLst/>
              <a:uLnTx/>
              <a:uFillTx/>
              <a:latin typeface="Arial" pitchFamily="34" charset="0"/>
              <a:cs typeface="Arial"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600" b="0" i="0" u="none" strike="noStrike" kern="1200" cap="none" spc="0" normalizeH="0" baseline="0" noProof="0" dirty="0">
              <a:ln>
                <a:noFill/>
              </a:ln>
              <a:effectLst/>
              <a:uLnTx/>
              <a:uFillTx/>
              <a:latin typeface="Arial" pitchFamily="34" charset="0"/>
              <a:cs typeface="Arial"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Less activities took place during the period under review resulted from COVID-19</a:t>
            </a:r>
            <a:r>
              <a:rPr kumimoji="0" lang="en-ZA" sz="1600" b="0" i="0" u="none" strike="noStrike" kern="120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lang="en-ZA" sz="1600" dirty="0">
                <a:latin typeface="Arial" panose="020B0604020202020204" pitchFamily="34" charset="0"/>
                <a:ea typeface="Calibri" panose="020F0502020204030204" pitchFamily="34" charset="0"/>
                <a:cs typeface="Arial" panose="020B0604020202020204" pitchFamily="34" charset="0"/>
              </a:rPr>
              <a:t>restrictions and regulation</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ZA" sz="1600" dirty="0">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1" i="0" u="sng"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16160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73</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5:  Hospital Systems</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2" name="Picture 1"/>
          <p:cNvPicPr>
            <a:picLocks noChangeAspect="1"/>
          </p:cNvPicPr>
          <p:nvPr/>
        </p:nvPicPr>
        <p:blipFill>
          <a:blip r:embed="rId3" cstate="print"/>
          <a:stretch>
            <a:fillRect/>
          </a:stretch>
        </p:blipFill>
        <p:spPr>
          <a:xfrm>
            <a:off x="8406" y="1916832"/>
            <a:ext cx="9127187" cy="3831863"/>
          </a:xfrm>
          <a:prstGeom prst="rect">
            <a:avLst/>
          </a:prstGeom>
        </p:spPr>
      </p:pic>
    </p:spTree>
    <p:extLst>
      <p:ext uri="{BB962C8B-B14F-4D97-AF65-F5344CB8AC3E}">
        <p14:creationId xmlns:p14="http://schemas.microsoft.com/office/powerpoint/2010/main" xmlns="" val="3673313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74</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fontScale="85000" lnSpcReduction="100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prstClr val="white"/>
                </a:solidFill>
                <a:latin typeface="Arial" pitchFamily="34" charset="0"/>
                <a:cs typeface="Arial" pitchFamily="34" charset="0"/>
              </a:rPr>
              <a:t>Economic Classification:  </a:t>
            </a: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Hospital Systems</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5" name="Picture 4"/>
          <p:cNvPicPr>
            <a:picLocks noChangeAspect="1"/>
          </p:cNvPicPr>
          <p:nvPr/>
        </p:nvPicPr>
        <p:blipFill>
          <a:blip r:embed="rId3" cstate="print"/>
          <a:stretch>
            <a:fillRect/>
          </a:stretch>
        </p:blipFill>
        <p:spPr>
          <a:xfrm>
            <a:off x="8406" y="1988840"/>
            <a:ext cx="9127187" cy="3759855"/>
          </a:xfrm>
          <a:prstGeom prst="rect">
            <a:avLst/>
          </a:prstGeom>
        </p:spPr>
      </p:pic>
    </p:spTree>
    <p:extLst>
      <p:ext uri="{BB962C8B-B14F-4D97-AF65-F5344CB8AC3E}">
        <p14:creationId xmlns:p14="http://schemas.microsoft.com/office/powerpoint/2010/main" xmlns="" val="14352513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75</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5:  Hospital Systems</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Reasons for deviations</a:t>
            </a:r>
          </a:p>
        </p:txBody>
      </p:sp>
      <p:sp>
        <p:nvSpPr>
          <p:cNvPr id="10" name="Rectangle 9"/>
          <p:cNvSpPr/>
          <p:nvPr/>
        </p:nvSpPr>
        <p:spPr>
          <a:xfrm>
            <a:off x="251520" y="1923495"/>
            <a:ext cx="8712968" cy="1554272"/>
          </a:xfrm>
          <a:prstGeom prst="rect">
            <a:avLst/>
          </a:prstGeom>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Goods &amp; Services</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Health Facilities could</a:t>
            </a:r>
            <a:r>
              <a:rPr kumimoji="0" lang="en-ZA" sz="16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not be fully equipped af</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ter projects </a:t>
            </a:r>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were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finalized due to COVID-19 lockdowns and restrictions,.</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5782287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76</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6: Health System Governance and Human Resources  </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2" name="Picture 1"/>
          <p:cNvPicPr>
            <a:picLocks noChangeAspect="1"/>
          </p:cNvPicPr>
          <p:nvPr/>
        </p:nvPicPr>
        <p:blipFill>
          <a:blip r:embed="rId3" cstate="print"/>
          <a:stretch>
            <a:fillRect/>
          </a:stretch>
        </p:blipFill>
        <p:spPr>
          <a:xfrm>
            <a:off x="8406" y="1808648"/>
            <a:ext cx="9127187" cy="3940047"/>
          </a:xfrm>
          <a:prstGeom prst="rect">
            <a:avLst/>
          </a:prstGeom>
        </p:spPr>
      </p:pic>
    </p:spTree>
    <p:extLst>
      <p:ext uri="{BB962C8B-B14F-4D97-AF65-F5344CB8AC3E}">
        <p14:creationId xmlns:p14="http://schemas.microsoft.com/office/powerpoint/2010/main" xmlns="" val="16541040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77</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fontScale="77500" lnSpcReduction="200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prstClr val="white"/>
                </a:solidFill>
                <a:latin typeface="Arial" pitchFamily="34" charset="0"/>
                <a:cs typeface="Arial" pitchFamily="34" charset="0"/>
              </a:rPr>
              <a:t>Economic Classification: </a:t>
            </a: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System Governance and Human Resources  </a:t>
            </a:r>
          </a:p>
        </p:txBody>
      </p:sp>
      <p:sp>
        <p:nvSpPr>
          <p:cNvPr id="11" name="Rectangle 10"/>
          <p:cNvSpPr/>
          <p:nvPr/>
        </p:nvSpPr>
        <p:spPr>
          <a:xfrm>
            <a:off x="2290768" y="1329678"/>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Expenditure as at 31 March 2021</a:t>
            </a:r>
          </a:p>
        </p:txBody>
      </p:sp>
      <p:pic>
        <p:nvPicPr>
          <p:cNvPr id="6" name="Picture 5"/>
          <p:cNvPicPr>
            <a:picLocks noChangeAspect="1"/>
          </p:cNvPicPr>
          <p:nvPr/>
        </p:nvPicPr>
        <p:blipFill>
          <a:blip r:embed="rId3" cstate="print"/>
          <a:stretch>
            <a:fillRect/>
          </a:stretch>
        </p:blipFill>
        <p:spPr>
          <a:xfrm>
            <a:off x="8406" y="1844824"/>
            <a:ext cx="9127187" cy="3903871"/>
          </a:xfrm>
          <a:prstGeom prst="rect">
            <a:avLst/>
          </a:prstGeom>
        </p:spPr>
      </p:pic>
    </p:spTree>
    <p:extLst>
      <p:ext uri="{BB962C8B-B14F-4D97-AF65-F5344CB8AC3E}">
        <p14:creationId xmlns:p14="http://schemas.microsoft.com/office/powerpoint/2010/main" xmlns="" val="40065316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78</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fontScale="7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Programme 6: Health System Governance and Human Resources  </a:t>
            </a:r>
          </a:p>
        </p:txBody>
      </p:sp>
      <p:sp>
        <p:nvSpPr>
          <p:cNvPr id="11" name="Rectangle 10"/>
          <p:cNvSpPr/>
          <p:nvPr/>
        </p:nvSpPr>
        <p:spPr>
          <a:xfrm>
            <a:off x="2290768" y="1329678"/>
            <a:ext cx="4572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rPr>
              <a:t>Reasons for deviations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Arial "/>
              <a:ea typeface="Trebuchet MS Bold" charset="0"/>
              <a:cs typeface="Trebuchet MS Bold" charset="0"/>
              <a:sym typeface="Trebuchet MS Bold" charset="0"/>
            </a:endParaRPr>
          </a:p>
        </p:txBody>
      </p:sp>
      <p:sp>
        <p:nvSpPr>
          <p:cNvPr id="10" name="Rectangle 9"/>
          <p:cNvSpPr/>
          <p:nvPr/>
        </p:nvSpPr>
        <p:spPr>
          <a:xfrm>
            <a:off x="292292" y="1768775"/>
            <a:ext cx="8568952" cy="3539430"/>
          </a:xfrm>
          <a:prstGeom prst="rect">
            <a:avLst/>
          </a:prstGeom>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Goods &amp; Services</a:t>
            </a:r>
            <a:r>
              <a:rPr kumimoji="0" lang="en-GB"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a:t>
            </a: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Goods and services could not procured</a:t>
            </a:r>
            <a:r>
              <a:rPr kumimoji="0" lang="en-ZA" sz="14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due to COVID-19 pandemic</a:t>
            </a: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ZA" sz="1400" noProof="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b="1" u="sng" dirty="0">
                <a:solidFill>
                  <a:prstClr val="black"/>
                </a:solidFill>
                <a:latin typeface="Arial" panose="020B0604020202020204" pitchFamily="34" charset="0"/>
                <a:cs typeface="Arial" panose="020B0604020202020204" pitchFamily="34" charset="0"/>
              </a:rPr>
              <a:t>Transfers and Subsidies</a:t>
            </a:r>
            <a:endParaRPr kumimoji="0" lang="en-ZA" sz="1400" b="0"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just" defTabSz="457200" rtl="0" eaLnBrk="1" fontAlgn="auto" latinLnBrk="0" hangingPunct="1">
              <a:lnSpc>
                <a:spcPct val="100000"/>
              </a:lnSpc>
              <a:spcBef>
                <a:spcPct val="0"/>
              </a:spcBef>
              <a:spcAft>
                <a:spcPts val="0"/>
              </a:spcAft>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solidFill>
                  <a:prstClr val="black"/>
                </a:solidFill>
                <a:latin typeface="Arial" panose="020B0604020202020204" pitchFamily="34" charset="0"/>
                <a:ea typeface="Calibri" panose="020F0502020204030204" pitchFamily="34" charset="0"/>
                <a:cs typeface="Arial" panose="020B0604020202020204" pitchFamily="34" charset="0"/>
              </a:rPr>
              <a:t>An overpayment was made to KZN on Statutory Human Resources and Training Grant, however a refund was received in May 2021 to clear an unauthorised expenditure on this programme.</a:t>
            </a:r>
          </a:p>
          <a:p>
            <a:pPr marL="285750" marR="0" lvl="0" indent="-285750" algn="just" defTabSz="457200" rtl="0" eaLnBrk="1" fontAlgn="auto" latinLnBrk="0" hangingPunct="1">
              <a:lnSpc>
                <a:spcPct val="100000"/>
              </a:lnSpc>
              <a:spcBef>
                <a:spcPct val="0"/>
              </a:spcBef>
              <a:spcAft>
                <a:spcPts val="0"/>
              </a:spcAft>
              <a:buClrTx/>
              <a:buSzTx/>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Purchase of Capital Assets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Equipment are procure as</a:t>
            </a:r>
            <a:r>
              <a:rPr kumimoji="0" lang="en-ZA"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and when needed</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Refurbishments of health facilities are paid as and when projects reach a certain stage.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ministration</a:t>
            </a:r>
            <a:endParaRPr kumimoji="0" lang="en-ZA"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817304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Rectangle 2"/>
          <p:cNvSpPr/>
          <p:nvPr/>
        </p:nvSpPr>
        <p:spPr>
          <a:xfrm>
            <a:off x="107504" y="1412776"/>
            <a:ext cx="8928992" cy="4859792"/>
          </a:xfrm>
          <a:prstGeom prst="rect">
            <a:avLst/>
          </a:prstGeom>
        </p:spPr>
        <p:txBody>
          <a:bodyPr wrap="square">
            <a:spAutoFit/>
          </a:bodyPr>
          <a:lstStyle/>
          <a:p>
            <a:pPr marL="285750" lvl="0" indent="-285750" algn="just">
              <a:buFont typeface="Wingdings" panose="05000000000000000000" pitchFamily="2" charset="2"/>
              <a:buChar char="§"/>
            </a:pPr>
            <a:r>
              <a:rPr lang="en-US" altLang="en-ZA" dirty="0">
                <a:solidFill>
                  <a:prstClr val="black"/>
                </a:solidFill>
                <a:latin typeface="Arial" panose="020B0604020202020204" pitchFamily="34" charset="0"/>
                <a:cs typeface="Arial" panose="020B0604020202020204" pitchFamily="34" charset="0"/>
              </a:rPr>
              <a:t>R49,727 million was noted as an unauthorized expenditure, broken down as follows:</a:t>
            </a:r>
          </a:p>
          <a:p>
            <a:pPr marL="285750" lvl="0" indent="-285750" algn="just">
              <a:buFont typeface="Wingdings" panose="05000000000000000000" pitchFamily="2" charset="2"/>
              <a:buChar char="§"/>
            </a:pPr>
            <a:endParaRPr lang="en-US" altLang="en-ZA" dirty="0">
              <a:solidFill>
                <a:prstClr val="black"/>
              </a:solidFill>
              <a:latin typeface="Arial" panose="020B0604020202020204" pitchFamily="34" charset="0"/>
              <a:cs typeface="Arial" panose="020B0604020202020204" pitchFamily="34" charset="0"/>
            </a:endParaRPr>
          </a:p>
          <a:p>
            <a:pPr marL="742950" lvl="1" indent="-285750" algn="just">
              <a:lnSpc>
                <a:spcPct val="150000"/>
              </a:lnSpc>
              <a:buFont typeface="Wingdings" panose="05000000000000000000" pitchFamily="2" charset="2"/>
              <a:buChar char="Ø"/>
            </a:pPr>
            <a:r>
              <a:rPr lang="en-US" altLang="en-ZA" dirty="0">
                <a:solidFill>
                  <a:prstClr val="black"/>
                </a:solidFill>
                <a:latin typeface="Arial" panose="020B0604020202020204" pitchFamily="34" charset="0"/>
                <a:cs typeface="Arial" panose="020B0604020202020204" pitchFamily="34" charset="0"/>
              </a:rPr>
              <a:t>R37,886 million on Programme 4 resulted from overtime paid to officials for Ports of Entry done during COVID-19 restrictions.</a:t>
            </a:r>
          </a:p>
          <a:p>
            <a:pPr marL="742950" lvl="1" indent="-285750" algn="just">
              <a:lnSpc>
                <a:spcPct val="150000"/>
              </a:lnSpc>
              <a:buFont typeface="Wingdings" panose="05000000000000000000" pitchFamily="2" charset="2"/>
              <a:buChar char="Ø"/>
            </a:pPr>
            <a:endParaRPr lang="en-US" altLang="en-ZA" dirty="0">
              <a:solidFill>
                <a:prstClr val="black"/>
              </a:solidFill>
              <a:latin typeface="Arial" panose="020B0604020202020204" pitchFamily="34" charset="0"/>
              <a:cs typeface="Arial" panose="020B0604020202020204" pitchFamily="34" charset="0"/>
            </a:endParaRPr>
          </a:p>
          <a:p>
            <a:pPr marL="742950" lvl="1" indent="-285750" algn="just">
              <a:lnSpc>
                <a:spcPct val="150000"/>
              </a:lnSpc>
              <a:buFont typeface="Wingdings" panose="05000000000000000000" pitchFamily="2" charset="2"/>
              <a:buChar char="Ø"/>
            </a:pPr>
            <a:r>
              <a:rPr lang="en-US" altLang="en-ZA" dirty="0">
                <a:solidFill>
                  <a:prstClr val="black"/>
                </a:solidFill>
                <a:latin typeface="Arial" panose="020B0604020202020204" pitchFamily="34" charset="0"/>
                <a:cs typeface="Arial" panose="020B0604020202020204" pitchFamily="34" charset="0"/>
              </a:rPr>
              <a:t>R11,841 million on Programme 6 was incurred due to overpayment of Statutory Human Resources and Training Grant by KZN province and refund received on the 21 May 2021.</a:t>
            </a:r>
            <a:endParaRPr lang="en-ZA" dirty="0">
              <a:latin typeface="Arial" panose="020B0604020202020204" pitchFamily="34" charset="0"/>
              <a:cs typeface="Arial" panose="020B0604020202020204" pitchFamily="34" charset="0"/>
            </a:endParaRPr>
          </a:p>
          <a:p>
            <a:pPr lvl="0" algn="just"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ZA"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pPr>
            <a:endParaRPr lang="en-ZA"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15000"/>
              </a:lnSpc>
              <a:buFont typeface="Wingdings" panose="05000000000000000000" pitchFamily="2" charset="2"/>
              <a:buChar char="§"/>
            </a:pPr>
            <a:endParaRPr lang="en-ZA"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ZA" sz="1600" dirty="0">
              <a:solidFill>
                <a:srgbClr val="FF0000"/>
              </a:solidFill>
              <a:latin typeface="Arial" panose="020B0604020202020204" pitchFamily="34" charset="0"/>
              <a:cs typeface="Arial" panose="020B0604020202020204" pitchFamily="34" charset="0"/>
            </a:endParaRPr>
          </a:p>
          <a:p>
            <a:pPr marL="285750" lvl="0" indent="-285750" algn="just">
              <a:lnSpc>
                <a:spcPct val="115000"/>
              </a:lnSpc>
              <a:buFont typeface="Wingdings" panose="05000000000000000000" pitchFamily="2" charset="2"/>
              <a:buChar char="§"/>
            </a:pPr>
            <a:endParaRPr lang="en-ZA" sz="16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048655" name="TextBox 4"/>
          <p:cNvSpPr txBox="1"/>
          <p:nvPr/>
        </p:nvSpPr>
        <p:spPr>
          <a:xfrm>
            <a:off x="1999462" y="260648"/>
            <a:ext cx="4176464" cy="461665"/>
          </a:xfrm>
          <a:prstGeom prst="rect">
            <a:avLst/>
          </a:prstGeom>
          <a:noFill/>
        </p:spPr>
        <p:txBody>
          <a:bodyPr wrap="square" rtlCol="0">
            <a:spAutoFit/>
          </a:bodyPr>
          <a:lstStyle/>
          <a:p>
            <a:pPr lvl="0" algn="ctr"/>
            <a:r>
              <a:rPr lang="en-US" sz="2400" dirty="0">
                <a:solidFill>
                  <a:schemeClr val="bg1"/>
                </a:solidFill>
                <a:latin typeface="Trebuchet MS Bold" charset="0"/>
                <a:ea typeface="Trebuchet MS Bold" charset="0"/>
                <a:cs typeface="Trebuchet MS Bold" charset="0"/>
                <a:sym typeface="Trebuchet MS Bold" charset="0"/>
              </a:rPr>
              <a:t>Unauthorized expenditure</a:t>
            </a:r>
            <a:endParaRPr lang="en-US" sz="2400" dirty="0">
              <a:solidFill>
                <a:schemeClr val="bg1"/>
              </a:solidFill>
            </a:endParaRPr>
          </a:p>
        </p:txBody>
      </p:sp>
      <p:sp>
        <p:nvSpPr>
          <p:cNvPr id="4" name="Title 1"/>
          <p:cNvSpPr txBox="1">
            <a:spLocks/>
          </p:cNvSpPr>
          <p:nvPr/>
        </p:nvSpPr>
        <p:spPr bwMode="auto">
          <a:xfrm>
            <a:off x="3779838" y="6137275"/>
            <a:ext cx="4752975" cy="720725"/>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15BBD11B-E81C-4BAB-8E5A-3A27A28C6EAF}" type="slidenum">
              <a:rPr lang="en-ZA" altLang="en-US" sz="1200" smtClean="0">
                <a:latin typeface="Arial" charset="0"/>
                <a:cs typeface="Arial" charset="0"/>
              </a:rPr>
              <a:pPr algn="r"/>
              <a:t>79</a:t>
            </a:fld>
            <a:r>
              <a:rPr lang="en-ZA" altLang="en-US" sz="1200" dirty="0">
                <a:latin typeface="Arial" charset="0"/>
                <a:cs typeface="Arial" charset="0"/>
              </a:rPr>
              <a:t> </a:t>
            </a:r>
          </a:p>
        </p:txBody>
      </p:sp>
    </p:spTree>
    <p:extLst>
      <p:ext uri="{BB962C8B-B14F-4D97-AF65-F5344CB8AC3E}">
        <p14:creationId xmlns:p14="http://schemas.microsoft.com/office/powerpoint/2010/main" xmlns="" val="359823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03407991"/>
              </p:ext>
            </p:extLst>
          </p:nvPr>
        </p:nvGraphicFramePr>
        <p:xfrm>
          <a:off x="0" y="1052737"/>
          <a:ext cx="9144000" cy="4239260"/>
        </p:xfrm>
        <a:graphic>
          <a:graphicData uri="http://schemas.openxmlformats.org/drawingml/2006/table">
            <a:tbl>
              <a:tblPr firstRow="1" bandRow="1">
                <a:tableStyleId>{5C22544A-7EE6-4342-B048-85BDC9FD1C3A}</a:tableStyleId>
              </a:tblPr>
              <a:tblGrid>
                <a:gridCol w="955930">
                  <a:extLst>
                    <a:ext uri="{9D8B030D-6E8A-4147-A177-3AD203B41FA5}">
                      <a16:colId xmlns:a16="http://schemas.microsoft.com/office/drawing/2014/main" xmlns="" val="20000"/>
                    </a:ext>
                  </a:extLst>
                </a:gridCol>
                <a:gridCol w="804186">
                  <a:extLst>
                    <a:ext uri="{9D8B030D-6E8A-4147-A177-3AD203B41FA5}">
                      <a16:colId xmlns:a16="http://schemas.microsoft.com/office/drawing/2014/main" xmlns="" val="20001"/>
                    </a:ext>
                  </a:extLst>
                </a:gridCol>
                <a:gridCol w="877293">
                  <a:extLst>
                    <a:ext uri="{9D8B030D-6E8A-4147-A177-3AD203B41FA5}">
                      <a16:colId xmlns:a16="http://schemas.microsoft.com/office/drawing/2014/main" xmlns="" val="20002"/>
                    </a:ext>
                  </a:extLst>
                </a:gridCol>
                <a:gridCol w="1242832">
                  <a:extLst>
                    <a:ext uri="{9D8B030D-6E8A-4147-A177-3AD203B41FA5}">
                      <a16:colId xmlns:a16="http://schemas.microsoft.com/office/drawing/2014/main" xmlns="" val="20004"/>
                    </a:ext>
                  </a:extLst>
                </a:gridCol>
                <a:gridCol w="1023509">
                  <a:extLst>
                    <a:ext uri="{9D8B030D-6E8A-4147-A177-3AD203B41FA5}">
                      <a16:colId xmlns:a16="http://schemas.microsoft.com/office/drawing/2014/main" xmlns="" val="20005"/>
                    </a:ext>
                  </a:extLst>
                </a:gridCol>
                <a:gridCol w="1242832">
                  <a:extLst>
                    <a:ext uri="{9D8B030D-6E8A-4147-A177-3AD203B41FA5}">
                      <a16:colId xmlns:a16="http://schemas.microsoft.com/office/drawing/2014/main" xmlns="" val="1876898184"/>
                    </a:ext>
                  </a:extLst>
                </a:gridCol>
                <a:gridCol w="1754586">
                  <a:extLst>
                    <a:ext uri="{9D8B030D-6E8A-4147-A177-3AD203B41FA5}">
                      <a16:colId xmlns:a16="http://schemas.microsoft.com/office/drawing/2014/main" xmlns="" val="3434672002"/>
                    </a:ext>
                  </a:extLst>
                </a:gridCol>
                <a:gridCol w="1242832">
                  <a:extLst>
                    <a:ext uri="{9D8B030D-6E8A-4147-A177-3AD203B41FA5}">
                      <a16:colId xmlns:a16="http://schemas.microsoft.com/office/drawing/2014/main" xmlns="" val="1398373888"/>
                    </a:ext>
                  </a:extLst>
                </a:gridCol>
              </a:tblGrid>
              <a:tr h="290823">
                <a:tc>
                  <a:txBody>
                    <a:bodyPr/>
                    <a:lstStyle/>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Outcome</a:t>
                      </a:r>
                      <a:endParaRPr lang="en-ZA" sz="800" dirty="0">
                        <a:solidFill>
                          <a:srgbClr val="000000"/>
                        </a:solidFill>
                        <a:effectLst/>
                        <a:latin typeface="Arial Black" panose="020B0A04020102020204" pitchFamily="34" charset="0"/>
                        <a:ea typeface="Times New Roman" panose="02020603050405020304" pitchFamily="18" charset="0"/>
                      </a:endParaRPr>
                    </a:p>
                    <a:p>
                      <a:pPr algn="just">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algn="l"/>
                      <a:r>
                        <a:rPr lang="en-US" sz="800" dirty="0">
                          <a:latin typeface="Arial Black" pitchFamily="34" charset="0"/>
                        </a:rPr>
                        <a:t>Output</a:t>
                      </a:r>
                    </a:p>
                  </a:txBody>
                  <a:tcPr marL="68580" marR="68580" marT="0" marB="0"/>
                </a:tc>
                <a:tc>
                  <a:txBody>
                    <a:bodyPr/>
                    <a:lstStyle/>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Output Indicator </a:t>
                      </a:r>
                      <a:endParaRPr lang="en-ZA" sz="800" dirty="0">
                        <a:solidFill>
                          <a:srgbClr val="000000"/>
                        </a:solidFill>
                        <a:effectLst/>
                        <a:latin typeface="Arial Black" panose="020B0A04020102020204" pitchFamily="34" charset="0"/>
                        <a:ea typeface="Times New Roman" panose="02020603050405020304" pitchFamily="18" charset="0"/>
                      </a:endParaRPr>
                    </a:p>
                    <a:p>
                      <a:pPr>
                        <a:spcAft>
                          <a:spcPts val="0"/>
                        </a:spcAft>
                      </a:pPr>
                      <a:r>
                        <a:rPr lang="en-ZA" sz="800" b="1" dirty="0">
                          <a:solidFill>
                            <a:srgbClr val="FFFFFF"/>
                          </a:solidFill>
                          <a:effectLst/>
                          <a:latin typeface="Arial Black" panose="020B0A04020102020204" pitchFamily="34" charset="0"/>
                          <a:ea typeface="Times New Roman" panose="02020603050405020304" pitchFamily="18" charset="0"/>
                        </a:rPr>
                        <a:t> </a:t>
                      </a:r>
                      <a:endParaRPr lang="en-ZA" sz="800" dirty="0">
                        <a:solidFill>
                          <a:srgbClr val="00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r>
                        <a:rPr lang="en-ZA" sz="800" b="1" kern="1200" dirty="0">
                          <a:solidFill>
                            <a:schemeClr val="lt1"/>
                          </a:solidFill>
                          <a:effectLst/>
                          <a:latin typeface="Arial Black" panose="020B0A04020102020204" pitchFamily="34" charset="0"/>
                          <a:ea typeface="+mn-ea"/>
                          <a:cs typeface="+mn-cs"/>
                        </a:rPr>
                        <a:t>Planned Target </a:t>
                      </a:r>
                    </a:p>
                    <a:p>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Actual achievement 2020/21 </a:t>
                      </a:r>
                      <a:r>
                        <a:rPr lang="en-ZA" sz="800" dirty="0">
                          <a:effectLst/>
                          <a:latin typeface="Arial Black" panose="020B0A04020102020204" pitchFamily="34" charset="0"/>
                        </a:rPr>
                        <a:t> </a:t>
                      </a:r>
                      <a:r>
                        <a:rPr lang="en-GB" sz="800" b="1" kern="1200" dirty="0">
                          <a:solidFill>
                            <a:schemeClr val="lt1"/>
                          </a:solidFill>
                          <a:effectLst/>
                          <a:latin typeface="Arial Black" panose="020B0A04020102020204" pitchFamily="34" charset="0"/>
                          <a:ea typeface="+mn-ea"/>
                          <a:cs typeface="+mn-cs"/>
                        </a:rPr>
                        <a:t> </a:t>
                      </a:r>
                      <a:endParaRPr lang="en-ZA" sz="800" b="1" kern="1200" dirty="0">
                        <a:solidFill>
                          <a:schemeClr val="lt1"/>
                        </a:solidFill>
                        <a:effectLst/>
                        <a:latin typeface="Arial Black" panose="020B0A04020102020204" pitchFamily="34" charset="0"/>
                        <a:ea typeface="+mn-ea"/>
                        <a:cs typeface="+mn-cs"/>
                      </a:endParaRPr>
                    </a:p>
                  </a:txBody>
                  <a:tcPr marL="91438" marR="91438" marT="45722" marB="45722"/>
                </a:tc>
                <a:tc>
                  <a:txBody>
                    <a:bodyPr/>
                    <a:lstStyle/>
                    <a:p>
                      <a:r>
                        <a:rPr lang="en-US" sz="800" b="1" kern="1200" dirty="0">
                          <a:solidFill>
                            <a:schemeClr val="lt1"/>
                          </a:solidFill>
                          <a:effectLst/>
                          <a:latin typeface="Arial Black" panose="020B0A04020102020204" pitchFamily="34" charset="0"/>
                          <a:ea typeface="+mn-ea"/>
                          <a:cs typeface="+mn-cs"/>
                        </a:rPr>
                        <a:t>Deviation from Planned Target to actual achievement 2020/21 </a:t>
                      </a:r>
                      <a:endParaRPr lang="en-ZA" sz="800" b="1" kern="1200" dirty="0">
                        <a:solidFill>
                          <a:schemeClr val="lt1"/>
                        </a:solidFill>
                        <a:effectLst/>
                        <a:latin typeface="Arial Black" panose="020B0A04020102020204" pitchFamily="34" charset="0"/>
                        <a:ea typeface="+mn-ea"/>
                        <a:cs typeface="+mn-cs"/>
                      </a:endParaRPr>
                    </a:p>
                  </a:txBody>
                  <a:tcPr marL="91438" marR="91438" marT="45722" marB="45722"/>
                </a:tc>
                <a:tc>
                  <a:txBody>
                    <a:bodyPr/>
                    <a:lstStyle/>
                    <a:p>
                      <a:pPr algn="just">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Deviations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tc>
                  <a:txBody>
                    <a:bodyPr/>
                    <a:lstStyle/>
                    <a:p>
                      <a:pPr marL="0" algn="l" defTabSz="914400" rtl="0" eaLnBrk="1" latinLnBrk="0" hangingPunct="1">
                        <a:lnSpc>
                          <a:spcPts val="1300"/>
                        </a:lnSpc>
                        <a:spcAft>
                          <a:spcPts val="0"/>
                        </a:spcAft>
                      </a:pPr>
                      <a:r>
                        <a:rPr lang="en-GB" sz="800" b="1" kern="1200" dirty="0">
                          <a:solidFill>
                            <a:schemeClr val="lt1"/>
                          </a:solidFill>
                          <a:effectLst/>
                          <a:latin typeface="Arial Black" panose="020B0A04020102020204" pitchFamily="34" charset="0"/>
                          <a:ea typeface="+mn-ea"/>
                          <a:cs typeface="+mn-cs"/>
                        </a:rPr>
                        <a:t>Reasons for Revisions to the </a:t>
                      </a:r>
                      <a:endParaRPr lang="en-ZA" sz="800" b="1" kern="1200" dirty="0">
                        <a:solidFill>
                          <a:schemeClr val="lt1"/>
                        </a:solidFill>
                        <a:effectLst/>
                        <a:latin typeface="Arial Black" panose="020B0A04020102020204" pitchFamily="34" charset="0"/>
                        <a:ea typeface="+mn-ea"/>
                        <a:cs typeface="+mn-cs"/>
                      </a:endParaRPr>
                    </a:p>
                    <a:p>
                      <a:pPr marL="0" algn="l" defTabSz="914400" rtl="0" eaLnBrk="1" latinLnBrk="0" hangingPunct="1">
                        <a:lnSpc>
                          <a:spcPts val="1300"/>
                        </a:lnSpc>
                        <a:spcAft>
                          <a:spcPts val="0"/>
                        </a:spcAft>
                      </a:pPr>
                      <a:r>
                        <a:rPr lang="en-GB" sz="800" b="1" kern="1200" dirty="0">
                          <a:solidFill>
                            <a:schemeClr val="lt1"/>
                          </a:solidFill>
                          <a:effectLst/>
                          <a:latin typeface="Arial Black" panose="020B0A04020102020204" pitchFamily="34" charset="0"/>
                          <a:ea typeface="+mn-ea"/>
                          <a:cs typeface="+mn-cs"/>
                        </a:rPr>
                        <a:t>Outputs / Output indicators / </a:t>
                      </a:r>
                      <a:endParaRPr lang="en-ZA" sz="800" b="1" kern="1200" dirty="0">
                        <a:solidFill>
                          <a:schemeClr val="lt1"/>
                        </a:solidFill>
                        <a:effectLst/>
                        <a:latin typeface="Arial Black" panose="020B0A04020102020204" pitchFamily="34" charset="0"/>
                        <a:ea typeface="+mn-ea"/>
                        <a:cs typeface="+mn-cs"/>
                      </a:endParaRPr>
                    </a:p>
                    <a:p>
                      <a:pPr marL="0" algn="l" defTabSz="914400" rtl="0" eaLnBrk="1" latinLnBrk="0" hangingPunct="1">
                        <a:lnSpc>
                          <a:spcPts val="1300"/>
                        </a:lnSpc>
                        <a:spcAft>
                          <a:spcPts val="0"/>
                        </a:spcAft>
                      </a:pPr>
                      <a:r>
                        <a:rPr lang="en-GB" sz="800" b="1" kern="1200" dirty="0">
                          <a:solidFill>
                            <a:schemeClr val="lt1"/>
                          </a:solidFill>
                          <a:effectLst/>
                          <a:latin typeface="Arial Black" panose="020B0A04020102020204" pitchFamily="34" charset="0"/>
                          <a:ea typeface="+mn-ea"/>
                          <a:cs typeface="+mn-cs"/>
                        </a:rPr>
                        <a:t>Annual Targets</a:t>
                      </a:r>
                      <a:endParaRPr lang="en-ZA" sz="800" b="1" kern="1200" dirty="0">
                        <a:solidFill>
                          <a:schemeClr val="lt1"/>
                        </a:solidFill>
                        <a:effectLst/>
                        <a:latin typeface="Arial Black" panose="020B0A04020102020204" pitchFamily="34" charset="0"/>
                        <a:ea typeface="+mn-ea"/>
                        <a:cs typeface="+mn-cs"/>
                      </a:endParaRPr>
                    </a:p>
                  </a:txBody>
                  <a:tcPr marL="68580" marR="68580" marT="0" marB="0"/>
                </a:tc>
                <a:extLst>
                  <a:ext uri="{0D108BD9-81ED-4DB2-BD59-A6C34878D82A}">
                    <a16:rowId xmlns:a16="http://schemas.microsoft.com/office/drawing/2014/main" xmlns="" val="10000"/>
                  </a:ext>
                </a:extLst>
              </a:tr>
              <a:tr h="1208197">
                <a:tc>
                  <a:txBody>
                    <a:bodyPr/>
                    <a:lstStyle/>
                    <a:p>
                      <a:pPr>
                        <a:lnSpc>
                          <a:spcPct val="100000"/>
                        </a:lnSpc>
                        <a:spcAft>
                          <a:spcPts val="0"/>
                        </a:spcAft>
                      </a:pPr>
                      <a:r>
                        <a:rPr lang="en-GB" sz="800" dirty="0">
                          <a:effectLst/>
                          <a:latin typeface="Arial Black" panose="020B0A04020102020204" pitchFamily="34" charset="0"/>
                          <a:ea typeface="Times New Roman" panose="02020603050405020304" pitchFamily="18" charset="0"/>
                        </a:rPr>
                        <a:t>An equitable budgeting system progressively implemented and fragmentation reduced</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effectLst/>
                          <a:latin typeface="Arial Black" panose="020B0A04020102020204" pitchFamily="34" charset="0"/>
                          <a:ea typeface="Times New Roman" panose="02020603050405020304" pitchFamily="18" charset="0"/>
                        </a:rPr>
                        <a:t>Conditional grants of the health sector reviewed</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effectLst/>
                          <a:latin typeface="Arial Black" panose="020B0A04020102020204" pitchFamily="34" charset="0"/>
                          <a:ea typeface="Times New Roman" panose="02020603050405020304" pitchFamily="18" charset="0"/>
                        </a:rPr>
                        <a:t>Conditional grants of the health sector reviewed</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u="sng" dirty="0">
                          <a:effectLst/>
                          <a:latin typeface="Arial Black" panose="020B0A04020102020204" pitchFamily="34" charset="0"/>
                          <a:ea typeface="Times New Roman" panose="02020603050405020304" pitchFamily="18" charset="0"/>
                        </a:rPr>
                        <a:t>Annual target</a:t>
                      </a:r>
                      <a:r>
                        <a:rPr lang="en-GB" sz="800" dirty="0">
                          <a:effectLst/>
                          <a:latin typeface="Arial Black" panose="020B0A04020102020204" pitchFamily="34" charset="0"/>
                          <a:ea typeface="Times New Roman" panose="02020603050405020304" pitchFamily="18" charset="0"/>
                        </a:rPr>
                        <a:t>: Conditional grants of the health sector reviewed for implementation from 2021/22 financial year</a:t>
                      </a:r>
                      <a:endParaRPr lang="en-ZA" sz="800" dirty="0">
                        <a:effectLst/>
                        <a:latin typeface="Arial Black" panose="020B0A04020102020204" pitchFamily="34" charset="0"/>
                        <a:ea typeface="Times New Roman" panose="02020603050405020304" pitchFamily="18" charset="0"/>
                      </a:endParaRPr>
                    </a:p>
                    <a:p>
                      <a:pPr>
                        <a:lnSpc>
                          <a:spcPct val="100000"/>
                        </a:lnSpc>
                        <a:spcAft>
                          <a:spcPts val="0"/>
                        </a:spcAft>
                      </a:pPr>
                      <a:r>
                        <a:rPr lang="en-GB" sz="800" dirty="0">
                          <a:effectLst/>
                          <a:latin typeface="Arial Black" panose="020B0A04020102020204" pitchFamily="34" charset="0"/>
                          <a:ea typeface="Times New Roman" panose="02020603050405020304" pitchFamily="18" charset="0"/>
                        </a:rPr>
                        <a:t> </a:t>
                      </a:r>
                    </a:p>
                    <a:p>
                      <a:pPr>
                        <a:lnSpc>
                          <a:spcPct val="100000"/>
                        </a:lnSpc>
                        <a:spcAft>
                          <a:spcPts val="0"/>
                        </a:spcAft>
                      </a:pPr>
                      <a:r>
                        <a:rPr lang="en-GB" sz="800" u="sng" dirty="0">
                          <a:effectLst/>
                          <a:latin typeface="Arial Black" panose="020B0A04020102020204" pitchFamily="34" charset="0"/>
                          <a:ea typeface="Times New Roman" panose="02020603050405020304" pitchFamily="18" charset="0"/>
                        </a:rPr>
                        <a:t>Quarter 1 target</a:t>
                      </a:r>
                      <a:r>
                        <a:rPr lang="en-GB" sz="800" dirty="0">
                          <a:effectLst/>
                          <a:latin typeface="Arial Black" panose="020B0A04020102020204" pitchFamily="34" charset="0"/>
                          <a:ea typeface="Times New Roman" panose="02020603050405020304" pitchFamily="18" charset="0"/>
                        </a:rPr>
                        <a:t>: Conditional grants of the health sector reviewed</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Conditional grant review done and 2 of the 8 components of conditional grants were recommended for removal and to be aligned to relevant programmes</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chemeClr val="dk1"/>
                          </a:solidFill>
                          <a:effectLst/>
                          <a:latin typeface="Arial Black" panose="020B0A04020102020204" pitchFamily="34" charset="0"/>
                          <a:ea typeface="+mn-ea"/>
                          <a:cs typeface="+mn-cs"/>
                        </a:rPr>
                        <a:t>A request was sent to National Treasury for changes to the conditional grants, however the request missed the period for changes. The request will be included as part of the in-year changes for inclusion in 2022/23 financial year</a:t>
                      </a:r>
                      <a:endParaRPr lang="en-ZA" sz="800" kern="1200" dirty="0">
                        <a:solidFill>
                          <a:schemeClr val="dk1"/>
                        </a:solidFill>
                        <a:effectLst/>
                        <a:latin typeface="Arial Black" panose="020B0A04020102020204" pitchFamily="34" charset="0"/>
                        <a:ea typeface="+mn-ea"/>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chemeClr val="dk1"/>
                          </a:solidFill>
                          <a:effectLst/>
                          <a:latin typeface="Arial Black" panose="020B0A04020102020204" pitchFamily="34" charset="0"/>
                          <a:ea typeface="Times New Roman" panose="02020603050405020304" pitchFamily="18" charset="0"/>
                          <a:cs typeface="+mn-cs"/>
                        </a:rPr>
                        <a:t>The DORA workshop agreed that all provincial departments will submit the final inputs by 31 May 2021 and the final inputs will be submitted to National Treasury during July 2021 for inclusion in the 2022/23 MTEF budget process</a:t>
                      </a:r>
                      <a:endParaRPr lang="en-ZA" sz="800" kern="1200" dirty="0">
                        <a:solidFill>
                          <a:schemeClr val="dk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chemeClr val="dk1"/>
                          </a:solidFill>
                          <a:effectLst/>
                          <a:latin typeface="Arial Black" panose="020B0A04020102020204" pitchFamily="34" charset="0"/>
                          <a:ea typeface="Times New Roman" panose="02020603050405020304" pitchFamily="18" charset="0"/>
                          <a:cs typeface="+mn-cs"/>
                        </a:rPr>
                        <a:t>The Covid-19 pandemic had an effect as the 2020 DORA workshop and other reviews were cancelled. Therefore, there were no discussion on the matter during the year under review</a:t>
                      </a:r>
                      <a:endParaRPr lang="en-ZA" sz="800" kern="1200" dirty="0">
                        <a:solidFill>
                          <a:schemeClr val="dk1"/>
                        </a:solidFill>
                        <a:effectLst/>
                        <a:latin typeface="Arial Black" panose="020B0A040201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66997084"/>
                  </a:ext>
                </a:extLst>
              </a:tr>
              <a:tr h="1525316">
                <a:tc>
                  <a:txBody>
                    <a:bodyPr/>
                    <a:lstStyle/>
                    <a:p>
                      <a:pPr marL="21590" indent="-228600" algn="l">
                        <a:lnSpc>
                          <a:spcPct val="100000"/>
                        </a:lnSpc>
                        <a:spcAft>
                          <a:spcPts val="0"/>
                        </a:spcAft>
                        <a:tabLst>
                          <a:tab pos="180340" algn="l"/>
                          <a:tab pos="228600" algn="l"/>
                          <a:tab pos="21590" algn="l"/>
                        </a:tabLst>
                      </a:pPr>
                      <a:r>
                        <a:rPr lang="en-ZA" sz="800" dirty="0">
                          <a:effectLst/>
                          <a:latin typeface="Arial Black" panose="020B0A04020102020204" pitchFamily="34" charset="0"/>
                          <a:ea typeface="Times New Roman" panose="02020603050405020304" pitchFamily="18" charset="0"/>
                          <a:cs typeface="ArialNarrow"/>
                        </a:rPr>
                        <a:t>Financial management strengthened in the health sector</a:t>
                      </a:r>
                      <a:endParaRPr lang="en-ZA" sz="8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n-GB" sz="800" dirty="0">
                          <a:effectLst/>
                          <a:latin typeface="Arial Black" panose="020B0A04020102020204" pitchFamily="34" charset="0"/>
                          <a:ea typeface="Times New Roman" panose="02020603050405020304" pitchFamily="18" charset="0"/>
                        </a:rPr>
                        <a:t>Reduction in the number of audit Qualifications for Provincial DoH</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dirty="0">
                          <a:effectLst/>
                          <a:latin typeface="Arial Black" panose="020B0A04020102020204" pitchFamily="34" charset="0"/>
                          <a:ea typeface="Times New Roman" panose="02020603050405020304" pitchFamily="18" charset="0"/>
                        </a:rPr>
                        <a:t>Number of Provincial DoH that demonstrate improvements in Audit with no significant matters for 2019/20FY</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u="sng" dirty="0">
                          <a:effectLst/>
                          <a:latin typeface="Arial Black" panose="020B0A04020102020204" pitchFamily="34" charset="0"/>
                          <a:ea typeface="Times New Roman" panose="02020603050405020304" pitchFamily="18" charset="0"/>
                        </a:rPr>
                        <a:t>Annual target</a:t>
                      </a:r>
                      <a:r>
                        <a:rPr lang="en-GB" sz="800" dirty="0">
                          <a:effectLst/>
                          <a:latin typeface="Arial Black" panose="020B0A04020102020204" pitchFamily="34" charset="0"/>
                          <a:ea typeface="Times New Roman" panose="02020603050405020304" pitchFamily="18" charset="0"/>
                        </a:rPr>
                        <a:t>: 6 X Provincial DoH that demonstrate improvements in Audit with no significant matters for 2019/20FY</a:t>
                      </a:r>
                      <a:endParaRPr lang="en-ZA" sz="800" dirty="0">
                        <a:effectLst/>
                        <a:latin typeface="Arial Black" panose="020B0A04020102020204" pitchFamily="34" charset="0"/>
                        <a:ea typeface="Times New Roman" panose="02020603050405020304" pitchFamily="18" charset="0"/>
                      </a:endParaRPr>
                    </a:p>
                    <a:p>
                      <a:pPr>
                        <a:lnSpc>
                          <a:spcPct val="100000"/>
                        </a:lnSpc>
                        <a:spcAft>
                          <a:spcPts val="0"/>
                        </a:spcAft>
                      </a:pPr>
                      <a:r>
                        <a:rPr lang="en-GB" sz="800" dirty="0">
                          <a:effectLst/>
                          <a:latin typeface="Arial Black" panose="020B0A04020102020204" pitchFamily="34" charset="0"/>
                          <a:ea typeface="Times New Roman" panose="02020603050405020304" pitchFamily="18" charset="0"/>
                        </a:rPr>
                        <a:t> </a:t>
                      </a:r>
                    </a:p>
                    <a:p>
                      <a:pPr>
                        <a:lnSpc>
                          <a:spcPct val="100000"/>
                        </a:lnSpc>
                        <a:spcAft>
                          <a:spcPts val="0"/>
                        </a:spcAft>
                      </a:pPr>
                      <a:r>
                        <a:rPr lang="en-GB" sz="800" u="sng" dirty="0">
                          <a:effectLst/>
                          <a:latin typeface="Arial Black" panose="020B0A04020102020204" pitchFamily="34" charset="0"/>
                          <a:ea typeface="Times New Roman" panose="02020603050405020304" pitchFamily="18" charset="0"/>
                        </a:rPr>
                        <a:t>Quarter 1 target</a:t>
                      </a:r>
                      <a:r>
                        <a:rPr lang="en-GB" sz="800" dirty="0">
                          <a:effectLst/>
                          <a:latin typeface="Arial Black" panose="020B0A04020102020204" pitchFamily="34" charset="0"/>
                          <a:ea typeface="Times New Roman" panose="02020603050405020304" pitchFamily="18" charset="0"/>
                        </a:rPr>
                        <a:t>: Not applicable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nSpc>
                          <a:spcPct val="100000"/>
                        </a:lnSpc>
                        <a:spcAft>
                          <a:spcPts val="0"/>
                        </a:spcAft>
                      </a:pPr>
                      <a:r>
                        <a:rPr lang="en-GB" sz="800" kern="1200" dirty="0">
                          <a:solidFill>
                            <a:schemeClr val="dk1"/>
                          </a:solidFill>
                          <a:effectLst/>
                          <a:latin typeface="Arial Black" panose="020B0A04020102020204" pitchFamily="34" charset="0"/>
                          <a:ea typeface="+mn-ea"/>
                          <a:cs typeface="+mn-cs"/>
                        </a:rPr>
                        <a:t>4 X provinces obtained unqualified audit opinion from AGSA namely Gauteng, Limpopo, Mpumalanga and Western Cape</a:t>
                      </a:r>
                      <a:endParaRPr lang="en-ZA" sz="8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just">
                        <a:lnSpc>
                          <a:spcPct val="100000"/>
                        </a:lnSpc>
                        <a:spcAft>
                          <a:spcPts val="0"/>
                        </a:spcAft>
                      </a:pPr>
                      <a:r>
                        <a:rPr lang="en-GB" sz="800" kern="1200" dirty="0">
                          <a:solidFill>
                            <a:schemeClr val="dk1"/>
                          </a:solidFill>
                          <a:effectLst/>
                          <a:latin typeface="Arial Black" panose="020B0A04020102020204" pitchFamily="34" charset="0"/>
                          <a:ea typeface="+mn-ea"/>
                          <a:cs typeface="+mn-cs"/>
                        </a:rPr>
                        <a:t>Eastern Cape was qualified with Contingent Liabilities and North West qualified on Compensation of employees</a:t>
                      </a:r>
                      <a:endParaRPr lang="en-ZA" sz="800" kern="1200" dirty="0">
                        <a:solidFill>
                          <a:schemeClr val="dk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chemeClr val="dk1"/>
                          </a:solidFill>
                          <a:effectLst/>
                          <a:latin typeface="Arial Black" panose="020B0A04020102020204" pitchFamily="34" charset="0"/>
                          <a:ea typeface="Times New Roman" panose="02020603050405020304" pitchFamily="18" charset="0"/>
                          <a:cs typeface="+mn-cs"/>
                        </a:rPr>
                        <a:t>Eastern Cape qualified with Contingent Liabilities that the department did not properly account on contingent liabilities and North West qualified on Compensation of employees that the department did not properly account for contingent liabilities and Goods and Services that AGSA was unable to obtain sufficient appropriate audit evidence</a:t>
                      </a:r>
                      <a:endParaRPr lang="en-ZA" sz="800" kern="1200" dirty="0">
                        <a:solidFill>
                          <a:schemeClr val="dk1"/>
                        </a:solidFill>
                        <a:effectLst/>
                        <a:latin typeface="Arial Black" panose="020B0A04020102020204" pitchFamily="34" charset="0"/>
                        <a:ea typeface="Times New Roman" panose="02020603050405020304" pitchFamily="18" charset="0"/>
                        <a:cs typeface="+mn-cs"/>
                      </a:endParaRPr>
                    </a:p>
                  </a:txBody>
                  <a:tcPr marL="68580" marR="68580" marT="0" marB="0"/>
                </a:tc>
                <a:tc>
                  <a:txBody>
                    <a:bodyPr/>
                    <a:lstStyle/>
                    <a:p>
                      <a:pPr marL="0" algn="l" defTabSz="914400" rtl="0" eaLnBrk="1" latinLnBrk="0" hangingPunct="1">
                        <a:lnSpc>
                          <a:spcPct val="100000"/>
                        </a:lnSpc>
                        <a:spcAft>
                          <a:spcPts val="0"/>
                        </a:spcAft>
                      </a:pPr>
                      <a:r>
                        <a:rPr lang="en-GB" sz="800" kern="1200" dirty="0">
                          <a:solidFill>
                            <a:schemeClr val="dk1"/>
                          </a:solidFill>
                          <a:effectLst/>
                          <a:latin typeface="Arial Black" panose="020B0A04020102020204" pitchFamily="34" charset="0"/>
                          <a:ea typeface="Times New Roman" panose="02020603050405020304" pitchFamily="18" charset="0"/>
                          <a:cs typeface="+mn-cs"/>
                        </a:rPr>
                        <a:t>Not Applicable</a:t>
                      </a:r>
                      <a:endParaRPr lang="en-ZA" sz="800" kern="1200" dirty="0">
                        <a:solidFill>
                          <a:schemeClr val="dk1"/>
                        </a:solidFill>
                        <a:effectLst/>
                        <a:latin typeface="Arial Black" panose="020B0A040201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1022035461"/>
                  </a:ext>
                </a:extLst>
              </a:tr>
            </a:tbl>
          </a:graphicData>
        </a:graphic>
      </p:graphicFrame>
      <p:sp>
        <p:nvSpPr>
          <p:cNvPr id="3" name="Rectangle 2"/>
          <p:cNvSpPr txBox="1">
            <a:spLocks noChangeArrowheads="1"/>
          </p:cNvSpPr>
          <p:nvPr/>
        </p:nvSpPr>
        <p:spPr>
          <a:xfrm>
            <a:off x="0" y="39189"/>
            <a:ext cx="6305354" cy="797523"/>
          </a:xfrm>
          <a:prstGeom prst="rect">
            <a:avLst/>
          </a:prstGeom>
        </p:spPr>
        <p:txBody>
          <a:bodyPr tIns="45720" rIns="91440" bIns="45720" anchor="b">
            <a:normAutofit fontScale="700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1: Outputs/Indicators in the original APP removed from re-tabled APP</a:t>
            </a:r>
          </a:p>
        </p:txBody>
      </p:sp>
      <p:sp>
        <p:nvSpPr>
          <p:cNvPr id="4" name="Title 1">
            <a:extLst>
              <a:ext uri="{FF2B5EF4-FFF2-40B4-BE49-F238E27FC236}">
                <a16:creationId xmlns:a16="http://schemas.microsoft.com/office/drawing/2014/main" xmlns="" id="{31C57E8E-054D-4A2F-BC68-3AD2D441F0FE}"/>
              </a:ext>
            </a:extLst>
          </p:cNvPr>
          <p:cNvSpPr txBox="1">
            <a:spLocks/>
          </p:cNvSpPr>
          <p:nvPr/>
        </p:nvSpPr>
        <p:spPr>
          <a:xfrm>
            <a:off x="914400" y="6165304"/>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Tree>
    <p:extLst>
      <p:ext uri="{BB962C8B-B14F-4D97-AF65-F5344CB8AC3E}">
        <p14:creationId xmlns:p14="http://schemas.microsoft.com/office/powerpoint/2010/main" xmlns="" val="26538351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997838"/>
            <a:ext cx="8496944" cy="892552"/>
          </a:xfrm>
          <a:prstGeom prst="rect">
            <a:avLst/>
          </a:prstGeom>
        </p:spPr>
        <p:txBody>
          <a:bodyPr wrap="square">
            <a:spAutoFit/>
          </a:bodyPr>
          <a:lstStyle/>
          <a:p>
            <a:pPr marL="342900" lvl="0" indent="-342900" algn="ctr">
              <a:spcBef>
                <a:spcPct val="20000"/>
              </a:spcBef>
              <a:defRPr/>
            </a:pPr>
            <a:r>
              <a:rPr lang="en-US" sz="5200" b="1" dirty="0">
                <a:solidFill>
                  <a:prstClr val="black"/>
                </a:solidFill>
                <a:latin typeface="Arial" charset="0"/>
                <a:cs typeface="Arial" charset="0"/>
              </a:rPr>
              <a:t>Sector Conditional Grants</a:t>
            </a:r>
          </a:p>
        </p:txBody>
      </p:sp>
      <p:sp>
        <p:nvSpPr>
          <p:cNvPr id="4" name="Title 1">
            <a:extLst>
              <a:ext uri="{FF2B5EF4-FFF2-40B4-BE49-F238E27FC236}">
                <a16:creationId xmlns:a16="http://schemas.microsoft.com/office/drawing/2014/main" xmlns="" id="{333521CA-6AC5-4FE3-8521-EE7C6459C8B9}"/>
              </a:ext>
            </a:extLst>
          </p:cNvPr>
          <p:cNvSpPr txBox="1">
            <a:spLocks/>
          </p:cNvSpPr>
          <p:nvPr/>
        </p:nvSpPr>
        <p:spPr bwMode="auto">
          <a:xfrm>
            <a:off x="3779838" y="6137275"/>
            <a:ext cx="4752975" cy="720725"/>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15BBD11B-E81C-4BAB-8E5A-3A27A28C6EAF}" type="slidenum">
              <a:rPr lang="en-ZA" altLang="en-US" sz="1200" smtClean="0">
                <a:latin typeface="Arial" charset="0"/>
                <a:cs typeface="Arial" charset="0"/>
              </a:rPr>
              <a:pPr algn="r"/>
              <a:t>80</a:t>
            </a:fld>
            <a:r>
              <a:rPr lang="en-ZA" altLang="en-US" sz="1200" dirty="0">
                <a:latin typeface="Arial" charset="0"/>
                <a:cs typeface="Arial" charset="0"/>
              </a:rPr>
              <a:t> </a:t>
            </a:r>
          </a:p>
        </p:txBody>
      </p:sp>
    </p:spTree>
    <p:extLst>
      <p:ext uri="{BB962C8B-B14F-4D97-AF65-F5344CB8AC3E}">
        <p14:creationId xmlns:p14="http://schemas.microsoft.com/office/powerpoint/2010/main" xmlns="" val="41008624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81</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SUMMARY PER DIRECT GRANT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10" name="Content Placeholder 2">
            <a:extLst>
              <a:ext uri="{FF2B5EF4-FFF2-40B4-BE49-F238E27FC236}">
                <a16:creationId xmlns:a16="http://schemas.microsoft.com/office/drawing/2014/main" xmlns="" id="{FC8DA5D5-1029-4F4D-9C93-E7346F337066}"/>
              </a:ext>
            </a:extLst>
          </p:cNvPr>
          <p:cNvSpPr txBox="1">
            <a:spLocks/>
          </p:cNvSpPr>
          <p:nvPr/>
        </p:nvSpPr>
        <p:spPr>
          <a:xfrm>
            <a:off x="3076" y="1052736"/>
            <a:ext cx="8928992" cy="49802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q"/>
            </a:pPr>
            <a:r>
              <a:rPr lang="en-US" altLang="en-US" sz="1850" dirty="0">
                <a:latin typeface="Arial" panose="020B0604020202020204" pitchFamily="34" charset="0"/>
                <a:cs typeface="Arial" panose="020B0604020202020204" pitchFamily="34" charset="0"/>
              </a:rPr>
              <a:t>The Conditional Grants expenditure as at 31 March 2021 as per the Audited Provincial Financial Statements post the finalization of National Annual Report;</a:t>
            </a:r>
          </a:p>
          <a:p>
            <a:pPr lvl="1" algn="just">
              <a:buFont typeface="Wingdings" panose="05000000000000000000" pitchFamily="2" charset="2"/>
              <a:buChar char="Ø"/>
            </a:pPr>
            <a:r>
              <a:rPr lang="en-US" altLang="en-US" sz="1850" dirty="0">
                <a:latin typeface="Arial" panose="020B0604020202020204" pitchFamily="34" charset="0"/>
                <a:cs typeface="Arial" panose="020B0604020202020204" pitchFamily="34" charset="0"/>
              </a:rPr>
              <a:t>  Total CG spent 97,4% or R51,2 bn against total adjusted budget of  R52,6 bn which is below the acceptable norm of 100%.</a:t>
            </a:r>
          </a:p>
          <a:p>
            <a:pPr lvl="1" algn="just"/>
            <a:endParaRPr lang="en-US" altLang="en-US" sz="1850" dirty="0">
              <a:latin typeface="Arial" panose="020B0604020202020204" pitchFamily="34" charset="0"/>
              <a:cs typeface="Arial" panose="020B0604020202020204" pitchFamily="34" charset="0"/>
            </a:endParaRPr>
          </a:p>
          <a:p>
            <a:pPr lvl="1" algn="just">
              <a:buFont typeface="Wingdings" panose="05000000000000000000" pitchFamily="2" charset="2"/>
              <a:buChar char="Ø"/>
            </a:pPr>
            <a:r>
              <a:rPr lang="en-US" altLang="en-US" sz="1850" dirty="0">
                <a:latin typeface="Arial" panose="020B0604020202020204" pitchFamily="34" charset="0"/>
                <a:cs typeface="Arial" panose="020B0604020202020204" pitchFamily="34" charset="0"/>
              </a:rPr>
              <a:t>  All grants underspent; variance explanations are detailed in individual grants below. Rollovers were requested.</a:t>
            </a:r>
          </a:p>
          <a:p>
            <a:pPr lvl="1" algn="just">
              <a:buFont typeface="Wingdings" panose="05000000000000000000" pitchFamily="2" charset="2"/>
              <a:buChar char="Ø"/>
            </a:pPr>
            <a:endParaRPr lang="en-US" altLang="en-US" sz="1850" dirty="0">
              <a:latin typeface="Arial" panose="020B0604020202020204" pitchFamily="34" charset="0"/>
              <a:cs typeface="Arial" panose="020B0604020202020204" pitchFamily="34" charset="0"/>
            </a:endParaRPr>
          </a:p>
          <a:p>
            <a:pPr lvl="1" algn="just">
              <a:buFont typeface="Wingdings" panose="05000000000000000000" pitchFamily="2" charset="2"/>
              <a:buChar char="Ø"/>
            </a:pPr>
            <a:r>
              <a:rPr lang="en-US" altLang="en-US" sz="1850" dirty="0">
                <a:latin typeface="Arial" panose="020B0604020202020204" pitchFamily="34" charset="0"/>
                <a:cs typeface="Arial" panose="020B0604020202020204" pitchFamily="34" charset="0"/>
              </a:rPr>
              <a:t>The major contributor to underspending in all conditional grant is the  HFRG due to poor performance of the contractors and the effect of the current Covid – 19 pandemic.</a:t>
            </a:r>
          </a:p>
          <a:p>
            <a:pPr lvl="1" algn="just">
              <a:buFont typeface="Wingdings" panose="05000000000000000000" pitchFamily="2" charset="2"/>
              <a:buChar char="Ø"/>
            </a:pPr>
            <a:endParaRPr lang="en-US" altLang="en-US" sz="1850" dirty="0">
              <a:latin typeface="Arial" panose="020B0604020202020204" pitchFamily="34" charset="0"/>
              <a:cs typeface="Arial" panose="020B0604020202020204" pitchFamily="34" charset="0"/>
            </a:endParaRPr>
          </a:p>
          <a:p>
            <a:pPr lvl="1" algn="just">
              <a:buFont typeface="Wingdings" panose="05000000000000000000" pitchFamily="2" charset="2"/>
              <a:buChar char="Ø"/>
            </a:pPr>
            <a:r>
              <a:rPr lang="en-US" altLang="en-US" sz="1850" dirty="0">
                <a:latin typeface="Arial" panose="020B0604020202020204" pitchFamily="34" charset="0"/>
                <a:cs typeface="Arial" panose="020B0604020202020204" pitchFamily="34" charset="0"/>
              </a:rPr>
              <a:t>HIV/AIDS component overspent due to reprioritization of funds to Covid – 19 component, however this is covered by underspending in other components within the HIV grant.</a:t>
            </a:r>
          </a:p>
          <a:p>
            <a:pPr lvl="1" algn="just">
              <a:buFont typeface="Wingdings" panose="05000000000000000000" pitchFamily="2" charset="2"/>
              <a:buChar char="Ø"/>
            </a:pPr>
            <a:endParaRPr lang="en-US" altLang="en-US" sz="1850" dirty="0">
              <a:latin typeface="Arial" panose="020B0604020202020204" pitchFamily="34" charset="0"/>
              <a:cs typeface="Arial" panose="020B0604020202020204" pitchFamily="34" charset="0"/>
            </a:endParaRPr>
          </a:p>
          <a:p>
            <a:pPr lvl="1" algn="just">
              <a:buFont typeface="Wingdings" panose="05000000000000000000" pitchFamily="2" charset="2"/>
              <a:buChar char="Ø"/>
            </a:pPr>
            <a:r>
              <a:rPr lang="en-US" altLang="en-US" sz="18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18450318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82</a:t>
            </a:fld>
            <a:r>
              <a:rPr lang="en-ZA" dirty="0"/>
              <a:t> </a:t>
            </a:r>
          </a:p>
        </p:txBody>
      </p:sp>
      <p:sp>
        <p:nvSpPr>
          <p:cNvPr id="9" name="Rectangle 2"/>
          <p:cNvSpPr txBox="1">
            <a:spLocks noChangeArrowheads="1"/>
          </p:cNvSpPr>
          <p:nvPr/>
        </p:nvSpPr>
        <p:spPr>
          <a:xfrm>
            <a:off x="467544" y="260648"/>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SUMMARY PER DIRECT GRANT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pic>
        <p:nvPicPr>
          <p:cNvPr id="5" name="Picture 4">
            <a:extLst>
              <a:ext uri="{FF2B5EF4-FFF2-40B4-BE49-F238E27FC236}">
                <a16:creationId xmlns:a16="http://schemas.microsoft.com/office/drawing/2014/main" xmlns="" id="{B4F109CC-9BCB-4747-8250-BA7CF4B44593}"/>
              </a:ext>
            </a:extLst>
          </p:cNvPr>
          <p:cNvPicPr>
            <a:picLocks noChangeAspect="1"/>
          </p:cNvPicPr>
          <p:nvPr/>
        </p:nvPicPr>
        <p:blipFill>
          <a:blip r:embed="rId3" cstate="print"/>
          <a:stretch>
            <a:fillRect/>
          </a:stretch>
        </p:blipFill>
        <p:spPr>
          <a:xfrm>
            <a:off x="0" y="1052736"/>
            <a:ext cx="9144000" cy="4525739"/>
          </a:xfrm>
          <a:prstGeom prst="rect">
            <a:avLst/>
          </a:prstGeom>
        </p:spPr>
      </p:pic>
    </p:spTree>
    <p:extLst>
      <p:ext uri="{BB962C8B-B14F-4D97-AF65-F5344CB8AC3E}">
        <p14:creationId xmlns:p14="http://schemas.microsoft.com/office/powerpoint/2010/main" xmlns="" val="3529471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83</a:t>
            </a:fld>
            <a:r>
              <a:rPr lang="en-ZA" dirty="0"/>
              <a:t> </a:t>
            </a:r>
          </a:p>
        </p:txBody>
      </p:sp>
      <p:sp>
        <p:nvSpPr>
          <p:cNvPr id="9" name="Rectangle 2"/>
          <p:cNvSpPr txBox="1">
            <a:spLocks noChangeArrowheads="1"/>
          </p:cNvSpPr>
          <p:nvPr/>
        </p:nvSpPr>
        <p:spPr>
          <a:xfrm>
            <a:off x="467544" y="260648"/>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SUMMARY PER PROVINCE</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pic>
        <p:nvPicPr>
          <p:cNvPr id="3" name="Picture 2">
            <a:extLst>
              <a:ext uri="{FF2B5EF4-FFF2-40B4-BE49-F238E27FC236}">
                <a16:creationId xmlns:a16="http://schemas.microsoft.com/office/drawing/2014/main" xmlns="" id="{F70E3972-0D10-4705-9FA0-380817F522E6}"/>
              </a:ext>
            </a:extLst>
          </p:cNvPr>
          <p:cNvPicPr>
            <a:picLocks noChangeAspect="1"/>
          </p:cNvPicPr>
          <p:nvPr/>
        </p:nvPicPr>
        <p:blipFill>
          <a:blip r:embed="rId3" cstate="print"/>
          <a:stretch>
            <a:fillRect/>
          </a:stretch>
        </p:blipFill>
        <p:spPr>
          <a:xfrm>
            <a:off x="0" y="1052736"/>
            <a:ext cx="9144000" cy="4525739"/>
          </a:xfrm>
          <a:prstGeom prst="rect">
            <a:avLst/>
          </a:prstGeom>
        </p:spPr>
      </p:pic>
    </p:spTree>
    <p:extLst>
      <p:ext uri="{BB962C8B-B14F-4D97-AF65-F5344CB8AC3E}">
        <p14:creationId xmlns:p14="http://schemas.microsoft.com/office/powerpoint/2010/main" xmlns="" val="14724848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84</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NATIONAL TERTIARY SERVICES GRANT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C77B7C5A-C1F8-413D-9486-9E72DB727A76}"/>
              </a:ext>
            </a:extLst>
          </p:cNvPr>
          <p:cNvSpPr txBox="1">
            <a:spLocks/>
          </p:cNvSpPr>
          <p:nvPr/>
        </p:nvSpPr>
        <p:spPr>
          <a:xfrm>
            <a:off x="179512" y="4653136"/>
            <a:ext cx="8856984" cy="106982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a:latin typeface="Arial" panose="020B0604020202020204" pitchFamily="34" charset="0"/>
                <a:cs typeface="Arial" panose="020B0604020202020204" pitchFamily="34" charset="0"/>
              </a:rPr>
              <a:t>All provinces spent within the acceptable norm with the exception of GP, LP &amp; NW that underspending due to delays in delivery of medical equipment.</a:t>
            </a:r>
          </a:p>
          <a:p>
            <a:pPr algn="just"/>
            <a:r>
              <a:rPr lang="en-US" sz="1800" dirty="0">
                <a:latin typeface="Arial" panose="020B0604020202020204" pitchFamily="34" charset="0"/>
                <a:cs typeface="Arial" panose="020B0604020202020204" pitchFamily="34" charset="0"/>
              </a:rPr>
              <a:t>Rollover requested by underspending provinces.</a:t>
            </a:r>
            <a:endParaRPr lang="en-ZA" sz="1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BC8AE0BA-3BEF-48EE-A624-E1913385AD45}"/>
              </a:ext>
            </a:extLst>
          </p:cNvPr>
          <p:cNvPicPr>
            <a:picLocks noChangeAspect="1"/>
          </p:cNvPicPr>
          <p:nvPr/>
        </p:nvPicPr>
        <p:blipFill>
          <a:blip r:embed="rId3" cstate="print"/>
          <a:stretch>
            <a:fillRect/>
          </a:stretch>
        </p:blipFill>
        <p:spPr>
          <a:xfrm>
            <a:off x="0" y="1052736"/>
            <a:ext cx="9144000" cy="3384377"/>
          </a:xfrm>
          <a:prstGeom prst="rect">
            <a:avLst/>
          </a:prstGeom>
        </p:spPr>
      </p:pic>
    </p:spTree>
    <p:extLst>
      <p:ext uri="{BB962C8B-B14F-4D97-AF65-F5344CB8AC3E}">
        <p14:creationId xmlns:p14="http://schemas.microsoft.com/office/powerpoint/2010/main" xmlns="" val="13415879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85</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NATIONAL HEALTH INSURANCE GRANT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F6D0DE4C-06F8-40C6-91E3-4DE68F86094F}"/>
              </a:ext>
            </a:extLst>
          </p:cNvPr>
          <p:cNvSpPr txBox="1">
            <a:spLocks/>
          </p:cNvSpPr>
          <p:nvPr/>
        </p:nvSpPr>
        <p:spPr>
          <a:xfrm>
            <a:off x="11221" y="4591208"/>
            <a:ext cx="8625184" cy="9988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a:latin typeface="Arial" panose="020B0604020202020204" pitchFamily="34" charset="0"/>
                <a:cs typeface="Arial" panose="020B0604020202020204" pitchFamily="34" charset="0"/>
              </a:rPr>
              <a:t>All provinces spent within the acceptable norm with the exception of FS, GP &amp; KZN that underspent due to inability to attract general practitioners and the effect of Covid as some doctors withdrew their services. </a:t>
            </a:r>
          </a:p>
          <a:p>
            <a:pPr algn="just"/>
            <a:r>
              <a:rPr lang="en-US" sz="1800" dirty="0">
                <a:latin typeface="Arial" panose="020B0604020202020204" pitchFamily="34" charset="0"/>
                <a:cs typeface="Arial" panose="020B0604020202020204" pitchFamily="34" charset="0"/>
              </a:rPr>
              <a:t>No rollovers requested as funds were not committed.</a:t>
            </a:r>
            <a:endParaRPr lang="en-ZA"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E8D7C874-1A6C-4D98-8756-BA6E9850839E}"/>
              </a:ext>
            </a:extLst>
          </p:cNvPr>
          <p:cNvPicPr>
            <a:picLocks noChangeAspect="1"/>
          </p:cNvPicPr>
          <p:nvPr/>
        </p:nvPicPr>
        <p:blipFill>
          <a:blip r:embed="rId3" cstate="print"/>
          <a:stretch>
            <a:fillRect/>
          </a:stretch>
        </p:blipFill>
        <p:spPr>
          <a:xfrm>
            <a:off x="-11221" y="1052736"/>
            <a:ext cx="9144000" cy="3401947"/>
          </a:xfrm>
          <a:prstGeom prst="rect">
            <a:avLst/>
          </a:prstGeom>
        </p:spPr>
      </p:pic>
    </p:spTree>
    <p:extLst>
      <p:ext uri="{BB962C8B-B14F-4D97-AF65-F5344CB8AC3E}">
        <p14:creationId xmlns:p14="http://schemas.microsoft.com/office/powerpoint/2010/main" xmlns="" val="22920777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86</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fontScale="85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anose="020B0604020202020204" pitchFamily="34" charset="0"/>
                <a:cs typeface="Arial" panose="020B0604020202020204" pitchFamily="34" charset="0"/>
              </a:rPr>
              <a:t>HEALTH FACILITY REVITALISATION GRANT</a:t>
            </a:r>
            <a:endParaRPr kumimoji="0" lang="en-GB" sz="28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6E4CDA5E-1894-4874-B911-BD3E1E2B949F}"/>
              </a:ext>
            </a:extLst>
          </p:cNvPr>
          <p:cNvSpPr txBox="1">
            <a:spLocks/>
          </p:cNvSpPr>
          <p:nvPr/>
        </p:nvSpPr>
        <p:spPr>
          <a:xfrm>
            <a:off x="-32965" y="4121261"/>
            <a:ext cx="8784976" cy="13684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000" dirty="0">
                <a:latin typeface="Arial" panose="020B0604020202020204" pitchFamily="34" charset="0"/>
                <a:cs typeface="Arial" panose="020B0604020202020204" pitchFamily="34" charset="0"/>
              </a:rPr>
              <a:t>All provinces spent within the acceptable norm with the exception of FS, LP and NW due to impact of the pandemic and delays in project planning and awarding.</a:t>
            </a:r>
          </a:p>
          <a:p>
            <a:pPr algn="just"/>
            <a:r>
              <a:rPr lang="en-US" sz="2000" dirty="0">
                <a:latin typeface="Arial" panose="020B0604020202020204" pitchFamily="34" charset="0"/>
                <a:cs typeface="Arial" panose="020B0604020202020204" pitchFamily="34" charset="0"/>
              </a:rPr>
              <a:t>Rollovers requested by underspending provinces, the balance of the funds will be surrendered.</a:t>
            </a:r>
            <a:endParaRPr lang="en-ZA"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8C3417D5-85FA-4958-87DA-B1946F1D998D}"/>
              </a:ext>
            </a:extLst>
          </p:cNvPr>
          <p:cNvPicPr>
            <a:picLocks noChangeAspect="1"/>
          </p:cNvPicPr>
          <p:nvPr/>
        </p:nvPicPr>
        <p:blipFill>
          <a:blip r:embed="rId3" cstate="print"/>
          <a:stretch>
            <a:fillRect/>
          </a:stretch>
        </p:blipFill>
        <p:spPr>
          <a:xfrm>
            <a:off x="26029" y="1052736"/>
            <a:ext cx="9144000" cy="2932000"/>
          </a:xfrm>
          <a:prstGeom prst="rect">
            <a:avLst/>
          </a:prstGeom>
        </p:spPr>
      </p:pic>
    </p:spTree>
    <p:extLst>
      <p:ext uri="{BB962C8B-B14F-4D97-AF65-F5344CB8AC3E}">
        <p14:creationId xmlns:p14="http://schemas.microsoft.com/office/powerpoint/2010/main" xmlns="" val="29692517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87</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STATUTORY HR &amp; TRAINING GRANT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pic>
        <p:nvPicPr>
          <p:cNvPr id="2" name="Picture 1">
            <a:extLst>
              <a:ext uri="{FF2B5EF4-FFF2-40B4-BE49-F238E27FC236}">
                <a16:creationId xmlns:a16="http://schemas.microsoft.com/office/drawing/2014/main" xmlns="" id="{72C57B38-64D0-48EB-AAE1-13AFC73091C7}"/>
              </a:ext>
            </a:extLst>
          </p:cNvPr>
          <p:cNvPicPr>
            <a:picLocks noChangeAspect="1"/>
          </p:cNvPicPr>
          <p:nvPr/>
        </p:nvPicPr>
        <p:blipFill>
          <a:blip r:embed="rId3" cstate="print"/>
          <a:stretch>
            <a:fillRect/>
          </a:stretch>
        </p:blipFill>
        <p:spPr>
          <a:xfrm>
            <a:off x="0" y="1052737"/>
            <a:ext cx="9144000" cy="4525738"/>
          </a:xfrm>
          <a:prstGeom prst="rect">
            <a:avLst/>
          </a:prstGeom>
        </p:spPr>
      </p:pic>
    </p:spTree>
    <p:extLst>
      <p:ext uri="{BB962C8B-B14F-4D97-AF65-F5344CB8AC3E}">
        <p14:creationId xmlns:p14="http://schemas.microsoft.com/office/powerpoint/2010/main" xmlns="" val="2996497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88</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STATUTORY HR COMPONENT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964EA3F0-B526-4E05-B4BF-BC46973A1666}"/>
              </a:ext>
            </a:extLst>
          </p:cNvPr>
          <p:cNvSpPr txBox="1">
            <a:spLocks/>
          </p:cNvSpPr>
          <p:nvPr/>
        </p:nvSpPr>
        <p:spPr>
          <a:xfrm>
            <a:off x="-57339" y="4254783"/>
            <a:ext cx="8784976" cy="1080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provinces spent within the acceptable norm with the exception of LP</a:t>
            </a:r>
            <a:r>
              <a:rPr lang="en-US" sz="1800" dirty="0">
                <a:solidFill>
                  <a:prstClr val="black"/>
                </a:solidFill>
              </a:rPr>
              <a:t> &amp;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 due to challenges with appointments related to Presidential Employment Initiative. Funds were only received in January end, two months before financial year end.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rollovers requested as funds are under compensation of employees.</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xmlns="" id="{436D79AA-CEA0-4D22-8011-FC52F1F546D0}"/>
              </a:ext>
            </a:extLst>
          </p:cNvPr>
          <p:cNvPicPr>
            <a:picLocks noChangeAspect="1"/>
          </p:cNvPicPr>
          <p:nvPr/>
        </p:nvPicPr>
        <p:blipFill>
          <a:blip r:embed="rId3" cstate="print"/>
          <a:stretch>
            <a:fillRect/>
          </a:stretch>
        </p:blipFill>
        <p:spPr>
          <a:xfrm>
            <a:off x="0" y="1052736"/>
            <a:ext cx="9144000" cy="3065522"/>
          </a:xfrm>
          <a:prstGeom prst="rect">
            <a:avLst/>
          </a:prstGeom>
        </p:spPr>
      </p:pic>
    </p:spTree>
    <p:extLst>
      <p:ext uri="{BB962C8B-B14F-4D97-AF65-F5344CB8AC3E}">
        <p14:creationId xmlns:p14="http://schemas.microsoft.com/office/powerpoint/2010/main" xmlns="" val="1022132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89</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TRAINING COMPONENT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068E53C2-FB8D-4C44-89A7-2B55D6BBD2D3}"/>
              </a:ext>
            </a:extLst>
          </p:cNvPr>
          <p:cNvSpPr txBox="1">
            <a:spLocks/>
          </p:cNvSpPr>
          <p:nvPr/>
        </p:nvSpPr>
        <p:spPr>
          <a:xfrm>
            <a:off x="11461" y="4577597"/>
            <a:ext cx="8784976" cy="1080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provinces spent within the acceptable norm with the exception of GP due to delays in procurement of equipment. KZN overspending is due to delays in implementation of adjustment budget.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Rollover requested by GP.</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xmlns="" id="{B5C85CF8-9434-403B-822A-DB53177D2FFC}"/>
              </a:ext>
            </a:extLst>
          </p:cNvPr>
          <p:cNvPicPr>
            <a:picLocks noChangeAspect="1"/>
          </p:cNvPicPr>
          <p:nvPr/>
        </p:nvPicPr>
        <p:blipFill>
          <a:blip r:embed="rId3" cstate="print"/>
          <a:stretch>
            <a:fillRect/>
          </a:stretch>
        </p:blipFill>
        <p:spPr>
          <a:xfrm>
            <a:off x="11461" y="1052736"/>
            <a:ext cx="9144000" cy="3388335"/>
          </a:xfrm>
          <a:prstGeom prst="rect">
            <a:avLst/>
          </a:prstGeom>
        </p:spPr>
      </p:pic>
    </p:spTree>
    <p:extLst>
      <p:ext uri="{BB962C8B-B14F-4D97-AF65-F5344CB8AC3E}">
        <p14:creationId xmlns:p14="http://schemas.microsoft.com/office/powerpoint/2010/main" xmlns="" val="74623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39189"/>
            <a:ext cx="6305354" cy="797523"/>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1: Administration</a:t>
            </a:r>
          </a:p>
        </p:txBody>
      </p:sp>
      <p:graphicFrame>
        <p:nvGraphicFramePr>
          <p:cNvPr id="5" name="Table 4"/>
          <p:cNvGraphicFramePr>
            <a:graphicFrameLocks noGrp="1"/>
          </p:cNvGraphicFramePr>
          <p:nvPr>
            <p:extLst>
              <p:ext uri="{D42A27DB-BD31-4B8C-83A1-F6EECF244321}">
                <p14:modId xmlns:p14="http://schemas.microsoft.com/office/powerpoint/2010/main" xmlns="" val="1078774950"/>
              </p:ext>
            </p:extLst>
          </p:nvPr>
        </p:nvGraphicFramePr>
        <p:xfrm>
          <a:off x="0" y="1052736"/>
          <a:ext cx="9144000" cy="4361760"/>
        </p:xfrm>
        <a:graphic>
          <a:graphicData uri="http://schemas.openxmlformats.org/drawingml/2006/table">
            <a:tbl>
              <a:tblPr firstRow="1" bandRow="1">
                <a:tableStyleId>{5C22544A-7EE6-4342-B048-85BDC9FD1C3A}</a:tableStyleId>
              </a:tblPr>
              <a:tblGrid>
                <a:gridCol w="1095420">
                  <a:extLst>
                    <a:ext uri="{9D8B030D-6E8A-4147-A177-3AD203B41FA5}">
                      <a16:colId xmlns:a16="http://schemas.microsoft.com/office/drawing/2014/main" xmlns="" val="20000"/>
                    </a:ext>
                  </a:extLst>
                </a:gridCol>
                <a:gridCol w="1345031">
                  <a:extLst>
                    <a:ext uri="{9D8B030D-6E8A-4147-A177-3AD203B41FA5}">
                      <a16:colId xmlns:a16="http://schemas.microsoft.com/office/drawing/2014/main" xmlns="" val="20001"/>
                    </a:ext>
                  </a:extLst>
                </a:gridCol>
                <a:gridCol w="1165835">
                  <a:extLst>
                    <a:ext uri="{9D8B030D-6E8A-4147-A177-3AD203B41FA5}">
                      <a16:colId xmlns:a16="http://schemas.microsoft.com/office/drawing/2014/main" xmlns="" val="20002"/>
                    </a:ext>
                  </a:extLst>
                </a:gridCol>
                <a:gridCol w="2040211">
                  <a:extLst>
                    <a:ext uri="{9D8B030D-6E8A-4147-A177-3AD203B41FA5}">
                      <a16:colId xmlns:a16="http://schemas.microsoft.com/office/drawing/2014/main" xmlns="" val="20003"/>
                    </a:ext>
                  </a:extLst>
                </a:gridCol>
                <a:gridCol w="2040211">
                  <a:extLst>
                    <a:ext uri="{9D8B030D-6E8A-4147-A177-3AD203B41FA5}">
                      <a16:colId xmlns:a16="http://schemas.microsoft.com/office/drawing/2014/main" xmlns="" val="20004"/>
                    </a:ext>
                  </a:extLst>
                </a:gridCol>
                <a:gridCol w="1457292">
                  <a:extLst>
                    <a:ext uri="{9D8B030D-6E8A-4147-A177-3AD203B41FA5}">
                      <a16:colId xmlns:a16="http://schemas.microsoft.com/office/drawing/2014/main" xmlns="" val="20005"/>
                    </a:ext>
                  </a:extLst>
                </a:gridCol>
              </a:tblGrid>
              <a:tr h="720080">
                <a:tc>
                  <a:txBody>
                    <a:bodyPr/>
                    <a:lstStyle/>
                    <a:p>
                      <a:r>
                        <a:rPr lang="en-US" sz="700" dirty="0">
                          <a:latin typeface="Arial Black" pitchFamily="34" charset="0"/>
                        </a:rPr>
                        <a:t>Outcome</a:t>
                      </a:r>
                    </a:p>
                  </a:txBody>
                  <a:tcPr marL="91441" marR="91441" marT="45725" marB="45725"/>
                </a:tc>
                <a:tc>
                  <a:txBody>
                    <a:bodyPr/>
                    <a:lstStyle/>
                    <a:p>
                      <a:pPr algn="l"/>
                      <a:r>
                        <a:rPr lang="en-US" sz="700" dirty="0">
                          <a:latin typeface="Arial Black" pitchFamily="34" charset="0"/>
                        </a:rPr>
                        <a:t>Output Indicator</a:t>
                      </a:r>
                    </a:p>
                  </a:txBody>
                  <a:tcPr marL="91441" marR="91441" marT="45725" marB="45725"/>
                </a:tc>
                <a:tc>
                  <a:txBody>
                    <a:bodyPr/>
                    <a:lstStyle/>
                    <a:p>
                      <a:r>
                        <a:rPr lang="en-ZA" sz="800" b="1" kern="1200" dirty="0">
                          <a:solidFill>
                            <a:schemeClr val="lt1"/>
                          </a:solidFill>
                          <a:effectLst/>
                          <a:latin typeface="Arial Black" panose="020B0A04020102020204" pitchFamily="34" charset="0"/>
                          <a:ea typeface="+mn-ea"/>
                          <a:cs typeface="+mn-cs"/>
                        </a:rPr>
                        <a:t>Planned Target </a:t>
                      </a:r>
                      <a:r>
                        <a:rPr lang="en-GB" sz="800" b="1" kern="1200" dirty="0">
                          <a:solidFill>
                            <a:schemeClr val="lt1"/>
                          </a:solidFill>
                          <a:effectLst/>
                          <a:latin typeface="Arial Black" panose="020B0A04020102020204" pitchFamily="34" charset="0"/>
                          <a:ea typeface="+mn-ea"/>
                          <a:cs typeface="+mn-cs"/>
                        </a:rPr>
                        <a:t>2020/21</a:t>
                      </a:r>
                      <a:endParaRPr lang="en-US" sz="800" dirty="0">
                        <a:latin typeface="Arial Black" pitchFamily="34" charset="0"/>
                      </a:endParaRPr>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lt1"/>
                          </a:solidFill>
                          <a:effectLst/>
                          <a:latin typeface="Arial Black" panose="020B0A04020102020204" pitchFamily="34" charset="0"/>
                          <a:ea typeface="+mn-ea"/>
                          <a:cs typeface="+mn-cs"/>
                        </a:rPr>
                        <a:t>Actual achievement 2020/21</a:t>
                      </a:r>
                      <a:endParaRPr lang="en-US" sz="800" dirty="0">
                        <a:latin typeface="Arial Black" pitchFamily="34" charset="0"/>
                      </a:endParaRPr>
                    </a:p>
                  </a:txBody>
                  <a:tcPr marL="91438" marR="91438" marT="45722" marB="45722"/>
                </a:tc>
                <a:tc>
                  <a:txBody>
                    <a:bodyPr/>
                    <a:lstStyle/>
                    <a:p>
                      <a:r>
                        <a:rPr lang="en-GB" sz="800" b="1" kern="1200" dirty="0">
                          <a:solidFill>
                            <a:schemeClr val="lt1"/>
                          </a:solidFill>
                          <a:effectLst/>
                          <a:latin typeface="Arial Black" panose="020B0A04020102020204" pitchFamily="34" charset="0"/>
                          <a:ea typeface="+mn-ea"/>
                          <a:cs typeface="+mn-cs"/>
                        </a:rPr>
                        <a:t>Deviation from Planned Target to Actual Achievement 2020/21</a:t>
                      </a:r>
                      <a:endParaRPr lang="en-US" sz="800" dirty="0">
                        <a:latin typeface="Arial Black" pitchFamily="34" charset="0"/>
                      </a:endParaRPr>
                    </a:p>
                  </a:txBody>
                  <a:tcPr marL="91438" marR="91438" marT="45722" marB="45722"/>
                </a:tc>
                <a:tc>
                  <a:txBody>
                    <a:bodyPr/>
                    <a:lstStyle/>
                    <a:p>
                      <a:r>
                        <a:rPr lang="en-US" sz="800" b="1" kern="1200" dirty="0">
                          <a:solidFill>
                            <a:schemeClr val="lt1"/>
                          </a:solidFill>
                          <a:effectLst/>
                          <a:latin typeface="Arial Black" panose="020B0A04020102020204" pitchFamily="34" charset="0"/>
                          <a:ea typeface="+mn-ea"/>
                          <a:cs typeface="+mn-cs"/>
                        </a:rPr>
                        <a:t>Reasons for Deviations</a:t>
                      </a:r>
                    </a:p>
                  </a:txBody>
                  <a:tcPr marL="91438" marR="91438" marT="45722" marB="45722"/>
                </a:tc>
                <a:extLst>
                  <a:ext uri="{0D108BD9-81ED-4DB2-BD59-A6C34878D82A}">
                    <a16:rowId xmlns:a16="http://schemas.microsoft.com/office/drawing/2014/main" xmlns="" val="10000"/>
                  </a:ext>
                </a:extLst>
              </a:tr>
              <a:tr h="78067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800" b="0" i="0" u="none" strike="noStrike" dirty="0">
                          <a:solidFill>
                            <a:srgbClr val="000000"/>
                          </a:solidFill>
                          <a:latin typeface="Arial Black" pitchFamily="34" charset="0"/>
                        </a:rPr>
                        <a:t>An equitable budgeting system progressively implemented and fragmentation reduced</a:t>
                      </a:r>
                    </a:p>
                  </a:txBody>
                  <a:tcPr marL="0" marR="0" marT="0" marB="0"/>
                </a:tc>
                <a:tc>
                  <a:txBody>
                    <a:bodyPr/>
                    <a:lstStyle/>
                    <a:p>
                      <a:pPr marL="0" algn="l" defTabSz="914400" rtl="0" eaLnBrk="1" fontAlgn="b" latinLnBrk="0" hangingPunct="1"/>
                      <a:r>
                        <a:rPr lang="en-US" sz="800" b="0" i="0" u="none" strike="noStrike" kern="1200" dirty="0">
                          <a:solidFill>
                            <a:srgbClr val="000000"/>
                          </a:solidFill>
                          <a:latin typeface="Arial Black" pitchFamily="34" charset="0"/>
                          <a:ea typeface="+mn-ea"/>
                          <a:cs typeface="+mn-cs"/>
                        </a:rPr>
                        <a:t>Equitable share model for financing health care reviewed</a:t>
                      </a:r>
                      <a:endParaRPr lang="en-ZA" sz="800" b="0" i="0" u="none" strike="noStrike" kern="1200" dirty="0">
                        <a:solidFill>
                          <a:srgbClr val="000000"/>
                        </a:solidFill>
                        <a:latin typeface="Arial Black" pitchFamily="34" charset="0"/>
                        <a:ea typeface="+mn-ea"/>
                        <a:cs typeface="+mn-cs"/>
                      </a:endParaRPr>
                    </a:p>
                  </a:txBody>
                  <a:tcPr marL="0" marR="0" marT="0" marB="0"/>
                </a:tc>
                <a:tc>
                  <a:txBody>
                    <a:bodyPr/>
                    <a:lstStyle/>
                    <a:p>
                      <a:pPr marL="0" algn="l" defTabSz="914400" rtl="0" eaLnBrk="1" fontAlgn="b" latinLnBrk="0" hangingPunct="1"/>
                      <a:r>
                        <a:rPr lang="en-ZA" sz="800" b="0" i="0" u="none" strike="noStrike" kern="1200" dirty="0">
                          <a:solidFill>
                            <a:srgbClr val="000000"/>
                          </a:solidFill>
                          <a:latin typeface="Arial Black" pitchFamily="34" charset="0"/>
                          <a:ea typeface="+mn-ea"/>
                          <a:cs typeface="+mn-cs"/>
                        </a:rPr>
                        <a:t>Equitable (need based) approach to distribution of budgets adopted</a:t>
                      </a:r>
                      <a:endParaRPr lang="en-US" sz="800" b="0" i="0" u="none" strike="noStrike" kern="1200" dirty="0">
                        <a:solidFill>
                          <a:srgbClr val="000000"/>
                        </a:solidFill>
                        <a:latin typeface="Arial Black" pitchFamily="34" charset="0"/>
                        <a:ea typeface="+mn-ea"/>
                        <a:cs typeface="+mn-cs"/>
                      </a:endParaRPr>
                    </a:p>
                    <a:p>
                      <a:pPr marL="0" algn="l" defTabSz="914400" rtl="0" eaLnBrk="1" fontAlgn="b" latinLnBrk="0" hangingPunct="1"/>
                      <a:endParaRPr lang="en-US" sz="800" b="0" i="0" u="none" strike="noStrike" kern="1200" dirty="0">
                        <a:solidFill>
                          <a:srgbClr val="FF0000"/>
                        </a:solidFill>
                        <a:latin typeface="Arial Black" pitchFamily="34" charset="0"/>
                        <a:ea typeface="+mn-ea"/>
                        <a:cs typeface="+mn-cs"/>
                      </a:endParaRPr>
                    </a:p>
                    <a:p>
                      <a:pPr marL="0" algn="l" defTabSz="914400" rtl="0" eaLnBrk="1" fontAlgn="b" latinLnBrk="0" hangingPunct="1"/>
                      <a:endParaRPr lang="en-US" sz="800" b="0" i="0" u="none" strike="noStrike" kern="1200" dirty="0">
                        <a:solidFill>
                          <a:schemeClr val="tx1"/>
                        </a:solidFill>
                        <a:latin typeface="Arial Black" pitchFamily="34" charset="0"/>
                        <a:ea typeface="+mn-ea"/>
                        <a:cs typeface="+mn-cs"/>
                      </a:endParaRPr>
                    </a:p>
                  </a:txBody>
                  <a:tcPr marL="0" marR="0" marT="0" marB="0"/>
                </a:tc>
                <a:tc>
                  <a:txBody>
                    <a:bodyPr/>
                    <a:lstStyle/>
                    <a:p>
                      <a:pPr>
                        <a:lnSpc>
                          <a:spcPct val="100000"/>
                        </a:lnSpc>
                        <a:spcAft>
                          <a:spcPts val="0"/>
                        </a:spcAft>
                      </a:pPr>
                      <a:r>
                        <a:rPr lang="en-GB" sz="800" b="0" i="0" u="none" strike="noStrike" kern="1200" dirty="0">
                          <a:solidFill>
                            <a:srgbClr val="000000"/>
                          </a:solidFill>
                          <a:latin typeface="Arial Black" pitchFamily="34" charset="0"/>
                          <a:ea typeface="+mn-ea"/>
                          <a:cs typeface="+mn-cs"/>
                        </a:rPr>
                        <a:t>The Final Report: Provincial Equitable Share Formula Review: review of adjusted index for the health component was prepared. This Report recommended that the results of the revised PES formula are phased in over three years, to limit shocks to the provincial health systems</a:t>
                      </a:r>
                      <a:endParaRPr lang="en-ZA" sz="800" b="0" i="0" u="none" strike="noStrike" kern="1200" dirty="0">
                        <a:solidFill>
                          <a:srgbClr val="000000"/>
                        </a:solidFill>
                        <a:latin typeface="Arial Black" pitchFamily="34" charset="0"/>
                        <a:ea typeface="+mn-ea"/>
                        <a:cs typeface="+mn-cs"/>
                      </a:endParaRPr>
                    </a:p>
                  </a:txBody>
                  <a:tcPr marL="68580" marR="68580" marT="0" marB="0"/>
                </a:tc>
                <a:tc>
                  <a:txBody>
                    <a:bodyPr/>
                    <a:lstStyle/>
                    <a:p>
                      <a:pPr>
                        <a:lnSpc>
                          <a:spcPct val="100000"/>
                        </a:lnSpc>
                        <a:spcAft>
                          <a:spcPts val="0"/>
                        </a:spcAft>
                      </a:pPr>
                      <a:r>
                        <a:rPr lang="en-ZA" sz="800" b="0" i="0" u="none" strike="noStrike" kern="1200" dirty="0">
                          <a:solidFill>
                            <a:srgbClr val="000000"/>
                          </a:solidFill>
                          <a:latin typeface="Arial Black" pitchFamily="34" charset="0"/>
                          <a:ea typeface="+mn-ea"/>
                          <a:cs typeface="+mn-cs"/>
                        </a:rPr>
                        <a:t>Equitable (need-based) approach to distribution of budgets not yet adopted</a:t>
                      </a:r>
                    </a:p>
                  </a:txBody>
                  <a:tcPr marL="68580" marR="68580" marT="0" marB="0"/>
                </a:tc>
                <a:tc>
                  <a:txBody>
                    <a:bodyPr/>
                    <a:lstStyle/>
                    <a:p>
                      <a:pPr>
                        <a:lnSpc>
                          <a:spcPts val="1300"/>
                        </a:lnSpc>
                        <a:spcAft>
                          <a:spcPts val="0"/>
                        </a:spcAft>
                      </a:pPr>
                      <a:r>
                        <a:rPr lang="en-GB" sz="800" b="0" i="0" u="none" strike="noStrike" kern="1200" dirty="0">
                          <a:solidFill>
                            <a:srgbClr val="000000"/>
                          </a:solidFill>
                          <a:latin typeface="Arial Black" pitchFamily="34" charset="0"/>
                          <a:ea typeface="+mn-ea"/>
                          <a:cs typeface="+mn-cs"/>
                        </a:rPr>
                        <a:t>The delays were due to the COVID-19 pandemic and lockdown restrictions </a:t>
                      </a:r>
                      <a:endParaRPr lang="en-ZA" sz="800" b="0" i="0" u="none" strike="noStrike" kern="1200" dirty="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1"/>
                  </a:ext>
                </a:extLst>
              </a:tr>
              <a:tr h="599767">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800" kern="1200" dirty="0">
                          <a:solidFill>
                            <a:schemeClr val="dk1"/>
                          </a:solidFill>
                          <a:effectLst/>
                          <a:latin typeface="Arial Black" panose="020B0A04020102020204" pitchFamily="34" charset="0"/>
                          <a:ea typeface="+mn-ea"/>
                          <a:cs typeface="+mn-cs"/>
                        </a:rPr>
                        <a:t>Resources are available to managers and frontline providers, with flexibility to manage it according to their local needs</a:t>
                      </a:r>
                      <a:endParaRPr lang="en-ZA" sz="800" b="0" i="0" u="none" strike="noStrike" dirty="0">
                        <a:solidFill>
                          <a:srgbClr val="000000"/>
                        </a:solidFill>
                        <a:latin typeface="Arial Black" pitchFamily="34" charset="0"/>
                      </a:endParaRPr>
                    </a:p>
                  </a:txBody>
                  <a:tcPr marL="0" marR="0" marT="0" marB="0"/>
                </a:tc>
                <a:tc>
                  <a:txBody>
                    <a:bodyPr/>
                    <a:lstStyle/>
                    <a:p>
                      <a:pPr algn="l" fontAlgn="b"/>
                      <a:r>
                        <a:rPr lang="en-US" sz="800" b="0" i="0" u="none" strike="noStrike" dirty="0">
                          <a:solidFill>
                            <a:srgbClr val="000000"/>
                          </a:solidFill>
                          <a:latin typeface="Arial Black" pitchFamily="34" charset="0"/>
                        </a:rPr>
                        <a:t>Policy and guidelines for cost centre accounting developed for PHC facilities</a:t>
                      </a:r>
                      <a:endParaRPr lang="en-ZA" sz="800" b="0" i="0" u="none" strike="noStrike" dirty="0">
                        <a:solidFill>
                          <a:srgbClr val="000000"/>
                        </a:solidFill>
                        <a:latin typeface="Arial Black" pitchFamily="34" charset="0"/>
                      </a:endParaRPr>
                    </a:p>
                  </a:txBody>
                  <a:tcPr marL="0" marR="0" marT="0" marB="0"/>
                </a:tc>
                <a:tc>
                  <a:txBody>
                    <a:bodyPr/>
                    <a:lstStyle/>
                    <a:p>
                      <a:pPr marL="0" algn="l" defTabSz="914400" rtl="0" eaLnBrk="1" fontAlgn="b" latinLnBrk="0" hangingPunct="1"/>
                      <a:r>
                        <a:rPr lang="en-US" sz="800" b="0" i="0" u="none" strike="noStrike" kern="1200" dirty="0">
                          <a:solidFill>
                            <a:srgbClr val="000000"/>
                          </a:solidFill>
                          <a:latin typeface="Arial Black" pitchFamily="34" charset="0"/>
                          <a:ea typeface="+mn-ea"/>
                          <a:cs typeface="+mn-cs"/>
                        </a:rPr>
                        <a:t>Policy and guidelines for cost centre accounting developed for PHC facilities</a:t>
                      </a:r>
                    </a:p>
                  </a:txBody>
                  <a:tcPr marL="0" marR="0" marT="0" marB="0"/>
                </a:tc>
                <a:tc>
                  <a:txBody>
                    <a:bodyPr/>
                    <a:lstStyle/>
                    <a:p>
                      <a:pPr>
                        <a:lnSpc>
                          <a:spcPct val="100000"/>
                        </a:lnSpc>
                        <a:spcAft>
                          <a:spcPts val="0"/>
                        </a:spcAft>
                      </a:pPr>
                      <a:r>
                        <a:rPr lang="en-GB" sz="800" b="0" i="0" u="none" strike="noStrike" kern="1200" dirty="0">
                          <a:solidFill>
                            <a:srgbClr val="000000"/>
                          </a:solidFill>
                          <a:latin typeface="Arial Black" pitchFamily="34" charset="0"/>
                          <a:ea typeface="+mn-ea"/>
                          <a:cs typeface="+mn-cs"/>
                        </a:rPr>
                        <a:t>Nil</a:t>
                      </a:r>
                      <a:endParaRPr lang="en-ZA" sz="800" b="0" i="0" u="none" strike="noStrike" kern="1200" dirty="0">
                        <a:solidFill>
                          <a:srgbClr val="000000"/>
                        </a:solidFill>
                        <a:latin typeface="Arial Black" pitchFamily="34" charset="0"/>
                        <a:ea typeface="+mn-ea"/>
                        <a:cs typeface="+mn-cs"/>
                      </a:endParaRPr>
                    </a:p>
                  </a:txBody>
                  <a:tcPr marL="68580" marR="68580" marT="0" marB="0"/>
                </a:tc>
                <a:tc>
                  <a:txBody>
                    <a:bodyPr/>
                    <a:lstStyle/>
                    <a:p>
                      <a:pPr>
                        <a:lnSpc>
                          <a:spcPct val="100000"/>
                        </a:lnSpc>
                        <a:spcAft>
                          <a:spcPts val="0"/>
                        </a:spcAft>
                      </a:pPr>
                      <a:r>
                        <a:rPr lang="en-ZA" sz="800" b="0" i="0" u="none" strike="noStrike" kern="1200" dirty="0">
                          <a:solidFill>
                            <a:srgbClr val="000000"/>
                          </a:solidFill>
                          <a:latin typeface="Arial Black" pitchFamily="34" charset="0"/>
                          <a:ea typeface="+mn-ea"/>
                          <a:cs typeface="+mn-cs"/>
                        </a:rPr>
                        <a:t>Policy and guidelines for cost centre accounting</a:t>
                      </a:r>
                    </a:p>
                    <a:p>
                      <a:pPr>
                        <a:lnSpc>
                          <a:spcPct val="100000"/>
                        </a:lnSpc>
                        <a:spcAft>
                          <a:spcPts val="0"/>
                        </a:spcAft>
                      </a:pPr>
                      <a:r>
                        <a:rPr lang="en-ZA" sz="800" b="0" i="0" u="none" strike="noStrike" kern="1200" dirty="0">
                          <a:solidFill>
                            <a:srgbClr val="000000"/>
                          </a:solidFill>
                          <a:latin typeface="Arial Black" pitchFamily="34" charset="0"/>
                          <a:ea typeface="+mn-ea"/>
                          <a:cs typeface="+mn-cs"/>
                        </a:rPr>
                        <a:t>not developed for PHC facilities</a:t>
                      </a:r>
                    </a:p>
                  </a:txBody>
                  <a:tcPr marL="68580" marR="68580" marT="0" marB="0"/>
                </a:tc>
                <a:tc>
                  <a:txBody>
                    <a:bodyPr/>
                    <a:lstStyle/>
                    <a:p>
                      <a:pPr>
                        <a:lnSpc>
                          <a:spcPts val="1300"/>
                        </a:lnSpc>
                        <a:spcAft>
                          <a:spcPts val="0"/>
                        </a:spcAft>
                      </a:pPr>
                      <a:r>
                        <a:rPr lang="en-GB" sz="800" b="0" i="0" u="none" strike="noStrike" kern="1200" dirty="0">
                          <a:solidFill>
                            <a:srgbClr val="000000"/>
                          </a:solidFill>
                          <a:latin typeface="Arial Black" pitchFamily="34" charset="0"/>
                          <a:ea typeface="+mn-ea"/>
                          <a:cs typeface="+mn-cs"/>
                        </a:rPr>
                        <a:t>Nil reported</a:t>
                      </a:r>
                      <a:endParaRPr lang="en-ZA" sz="800" b="0" i="0" u="none" strike="noStrike" kern="1200" dirty="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817919145"/>
                  </a:ext>
                </a:extLst>
              </a:tr>
              <a:tr h="1003729">
                <a:tc v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ZA" sz="800" b="0" i="0" u="none" strike="noStrike" dirty="0">
                        <a:solidFill>
                          <a:srgbClr val="000000"/>
                        </a:solidFill>
                        <a:latin typeface="Arial Black" pitchFamily="34" charset="0"/>
                      </a:endParaRPr>
                    </a:p>
                  </a:txBody>
                  <a:tcPr marL="0" marR="0" marT="0" marB="0"/>
                </a:tc>
                <a:tc>
                  <a:txBody>
                    <a:bodyPr/>
                    <a:lstStyle/>
                    <a:p>
                      <a:pPr algn="l" fontAlgn="b"/>
                      <a:r>
                        <a:rPr lang="en-US" sz="800" b="0" i="0" u="none" strike="noStrike" dirty="0">
                          <a:solidFill>
                            <a:srgbClr val="000000"/>
                          </a:solidFill>
                          <a:latin typeface="Arial Black" pitchFamily="34" charset="0"/>
                        </a:rPr>
                        <a:t>Procurement policy framework and SOPs  adopted for district offices and health facilities with delegations, and effective controls developed</a:t>
                      </a:r>
                      <a:endParaRPr lang="en-ZA" sz="800" b="0" i="0" u="none" strike="noStrike" dirty="0">
                        <a:solidFill>
                          <a:srgbClr val="000000"/>
                        </a:solidFill>
                        <a:latin typeface="Arial Black" pitchFamily="34" charset="0"/>
                      </a:endParaRPr>
                    </a:p>
                  </a:txBody>
                  <a:tcPr marL="0" marR="0" marT="0" marB="0"/>
                </a:tc>
                <a:tc>
                  <a:txBody>
                    <a:bodyPr/>
                    <a:lstStyle/>
                    <a:p>
                      <a:pPr marL="0" algn="l" defTabSz="914400" rtl="0" eaLnBrk="1" fontAlgn="b" latinLnBrk="0" hangingPunct="1"/>
                      <a:r>
                        <a:rPr lang="en-US" sz="800" b="0" i="0" u="none" strike="noStrike" kern="1200" dirty="0">
                          <a:solidFill>
                            <a:srgbClr val="000000"/>
                          </a:solidFill>
                          <a:latin typeface="Arial Black" pitchFamily="34" charset="0"/>
                          <a:ea typeface="+mn-ea"/>
                          <a:cs typeface="+mn-cs"/>
                        </a:rPr>
                        <a:t>Procurement policy framework and SOPs adopted for district offices and health facilities with delegations, and effective controls developed</a:t>
                      </a:r>
                    </a:p>
                    <a:p>
                      <a:pPr marL="0" algn="l" defTabSz="914400" rtl="0" eaLnBrk="1" fontAlgn="b" latinLnBrk="0" hangingPunct="1"/>
                      <a:endParaRPr lang="en-US" sz="800" b="0" i="0" u="none" strike="noStrike" kern="1200" dirty="0">
                        <a:solidFill>
                          <a:srgbClr val="000000"/>
                        </a:solidFill>
                        <a:latin typeface="Arial Black" pitchFamily="34" charset="0"/>
                        <a:ea typeface="+mn-ea"/>
                        <a:cs typeface="+mn-cs"/>
                      </a:endParaRPr>
                    </a:p>
                  </a:txBody>
                  <a:tcPr marL="0" marR="0" marT="0" marB="0"/>
                </a:tc>
                <a:tc>
                  <a:txBody>
                    <a:bodyPr/>
                    <a:lstStyle/>
                    <a:p>
                      <a:pPr>
                        <a:lnSpc>
                          <a:spcPct val="100000"/>
                        </a:lnSpc>
                        <a:spcAft>
                          <a:spcPts val="0"/>
                        </a:spcAft>
                      </a:pPr>
                      <a:r>
                        <a:rPr lang="en-GB" sz="800" b="0" i="0" u="none" strike="noStrike" kern="1200" dirty="0">
                          <a:solidFill>
                            <a:srgbClr val="000000"/>
                          </a:solidFill>
                          <a:latin typeface="Arial Black" pitchFamily="34" charset="0"/>
                          <a:ea typeface="+mn-ea"/>
                          <a:cs typeface="+mn-cs"/>
                        </a:rPr>
                        <a:t>Nil</a:t>
                      </a:r>
                      <a:endParaRPr lang="en-ZA" sz="800" b="0" i="0" u="none" strike="noStrike" kern="1200" dirty="0">
                        <a:solidFill>
                          <a:srgbClr val="000000"/>
                        </a:solidFill>
                        <a:latin typeface="Arial Black" pitchFamily="34" charset="0"/>
                        <a:ea typeface="+mn-ea"/>
                        <a:cs typeface="+mn-cs"/>
                      </a:endParaRPr>
                    </a:p>
                  </a:txBody>
                  <a:tcPr marL="68580" marR="68580" marT="0" marB="0"/>
                </a:tc>
                <a:tc>
                  <a:txBody>
                    <a:bodyPr/>
                    <a:lstStyle/>
                    <a:p>
                      <a:pPr>
                        <a:lnSpc>
                          <a:spcPct val="100000"/>
                        </a:lnSpc>
                        <a:spcAft>
                          <a:spcPts val="0"/>
                        </a:spcAft>
                      </a:pPr>
                      <a:r>
                        <a:rPr lang="en-GB" sz="800" b="0" i="0" u="none" strike="noStrike" kern="1200" dirty="0">
                          <a:solidFill>
                            <a:srgbClr val="000000"/>
                          </a:solidFill>
                          <a:latin typeface="Arial Black" pitchFamily="34" charset="0"/>
                          <a:ea typeface="+mn-ea"/>
                          <a:cs typeface="+mn-cs"/>
                        </a:rPr>
                        <a:t>Procurement policy framework and SOPs not adopted for district offices and health facilities with delegations, and effective controls not developed</a:t>
                      </a:r>
                      <a:endParaRPr lang="en-ZA" sz="800" b="0" i="0" u="none" strike="noStrike" kern="1200" dirty="0">
                        <a:solidFill>
                          <a:srgbClr val="000000"/>
                        </a:solidFill>
                        <a:latin typeface="Arial Black" pitchFamily="34" charset="0"/>
                        <a:ea typeface="+mn-ea"/>
                        <a:cs typeface="+mn-cs"/>
                      </a:endParaRPr>
                    </a:p>
                  </a:txBody>
                  <a:tcPr marL="68580" marR="68580" marT="0" marB="0"/>
                </a:tc>
                <a:tc>
                  <a:txBody>
                    <a:bodyPr/>
                    <a:lstStyle/>
                    <a:p>
                      <a:pPr>
                        <a:lnSpc>
                          <a:spcPts val="1300"/>
                        </a:lnSpc>
                        <a:spcAft>
                          <a:spcPts val="0"/>
                        </a:spcAft>
                      </a:pPr>
                      <a:r>
                        <a:rPr lang="en-GB" sz="800" b="0" i="0" u="none" strike="noStrike" kern="1200" dirty="0">
                          <a:solidFill>
                            <a:srgbClr val="000000"/>
                          </a:solidFill>
                          <a:latin typeface="Arial Black" pitchFamily="34" charset="0"/>
                          <a:ea typeface="+mn-ea"/>
                          <a:cs typeface="+mn-cs"/>
                        </a:rPr>
                        <a:t>Nil reported</a:t>
                      </a:r>
                      <a:endParaRPr lang="en-ZA" sz="800" b="0" i="0" u="none" strike="noStrike" kern="1200" dirty="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2164995562"/>
                  </a:ext>
                </a:extLst>
              </a:tr>
              <a:tr h="837520">
                <a:tc>
                  <a:txBody>
                    <a:bodyPr/>
                    <a:lstStyle/>
                    <a:p>
                      <a:pPr algn="l" fontAlgn="b"/>
                      <a:r>
                        <a:rPr lang="en-GB" sz="800" kern="1200" dirty="0">
                          <a:solidFill>
                            <a:schemeClr val="dk1"/>
                          </a:solidFill>
                          <a:effectLst/>
                          <a:latin typeface="Arial Black" panose="020B0A04020102020204" pitchFamily="34" charset="0"/>
                          <a:ea typeface="+mn-ea"/>
                          <a:cs typeface="+mn-cs"/>
                        </a:rPr>
                        <a:t>Financial Management strengthened in the health sector</a:t>
                      </a:r>
                      <a:endParaRPr lang="en-ZA" sz="800" b="0" i="0" u="none" strike="noStrike" dirty="0">
                        <a:solidFill>
                          <a:srgbClr val="000000"/>
                        </a:solidFill>
                        <a:latin typeface="Arial Black" pitchFamily="34" charset="0"/>
                      </a:endParaRPr>
                    </a:p>
                  </a:txBody>
                  <a:tcPr marL="0" marR="0" marT="0" marB="0"/>
                </a:tc>
                <a:tc>
                  <a:txBody>
                    <a:bodyPr/>
                    <a:lstStyle/>
                    <a:p>
                      <a:pPr algn="l" fontAlgn="b"/>
                      <a:r>
                        <a:rPr lang="en-US" sz="800" b="0" i="0" u="none" strike="noStrike" dirty="0">
                          <a:solidFill>
                            <a:srgbClr val="000000"/>
                          </a:solidFill>
                          <a:latin typeface="Arial Black" pitchFamily="34" charset="0"/>
                        </a:rPr>
                        <a:t>Audit outcome of National DoH</a:t>
                      </a:r>
                      <a:endParaRPr lang="en-ZA" sz="800" b="0" i="0" u="none" strike="noStrike" dirty="0">
                        <a:solidFill>
                          <a:srgbClr val="000000"/>
                        </a:solidFill>
                        <a:latin typeface="Arial Black" pitchFamily="34" charset="0"/>
                      </a:endParaRPr>
                    </a:p>
                  </a:txBody>
                  <a:tcPr marL="0" marR="0" marT="0" marB="0"/>
                </a:tc>
                <a:tc>
                  <a:txBody>
                    <a:bodyPr/>
                    <a:lstStyle/>
                    <a:p>
                      <a:pPr marL="0" algn="l" defTabSz="914400" rtl="0" eaLnBrk="1" fontAlgn="b" latinLnBrk="0" hangingPunct="1"/>
                      <a:r>
                        <a:rPr lang="en-US" sz="800" b="0" i="0" u="none" strike="noStrike" kern="1200" dirty="0">
                          <a:solidFill>
                            <a:srgbClr val="000000"/>
                          </a:solidFill>
                          <a:latin typeface="Arial Black" pitchFamily="34" charset="0"/>
                          <a:ea typeface="+mn-ea"/>
                          <a:cs typeface="+mn-cs"/>
                        </a:rPr>
                        <a:t>Unqualified audit opinion for 2019/20 obtained</a:t>
                      </a:r>
                      <a:endParaRPr lang="en-ZA" sz="800" b="0" i="0" u="none" strike="noStrike" kern="1200" dirty="0">
                        <a:solidFill>
                          <a:srgbClr val="000000"/>
                        </a:solidFill>
                        <a:latin typeface="Arial Black" pitchFamily="34" charset="0"/>
                        <a:ea typeface="+mn-ea"/>
                        <a:cs typeface="+mn-cs"/>
                      </a:endParaRPr>
                    </a:p>
                    <a:p>
                      <a:pPr marL="0" algn="l" defTabSz="914400" rtl="0" eaLnBrk="1" fontAlgn="b" latinLnBrk="0" hangingPunct="1"/>
                      <a:endParaRPr lang="en-ZA" sz="800" b="0" i="0" u="none" strike="noStrike" kern="1200" dirty="0">
                        <a:solidFill>
                          <a:srgbClr val="000000"/>
                        </a:solidFill>
                        <a:latin typeface="Arial Black" pitchFamily="34" charset="0"/>
                        <a:ea typeface="+mn-ea"/>
                        <a:cs typeface="+mn-cs"/>
                      </a:endParaRPr>
                    </a:p>
                  </a:txBody>
                  <a:tcPr marL="0" marR="0" marT="0" marB="0"/>
                </a:tc>
                <a:tc>
                  <a:txBody>
                    <a:bodyPr/>
                    <a:lstStyle/>
                    <a:p>
                      <a:pPr>
                        <a:lnSpc>
                          <a:spcPts val="1300"/>
                        </a:lnSpc>
                        <a:spcAft>
                          <a:spcPts val="0"/>
                        </a:spcAft>
                      </a:pPr>
                      <a:r>
                        <a:rPr lang="en-ZA" sz="800" b="0" i="0" u="none" strike="noStrike" kern="1200" dirty="0">
                          <a:solidFill>
                            <a:srgbClr val="000000"/>
                          </a:solidFill>
                          <a:latin typeface="Arial Black" pitchFamily="34" charset="0"/>
                          <a:ea typeface="+mn-ea"/>
                          <a:cs typeface="+mn-cs"/>
                        </a:rPr>
                        <a:t>Unqualified audit opinion for 2019/20 obtained</a:t>
                      </a:r>
                    </a:p>
                  </a:txBody>
                  <a:tcPr marL="68580" marR="68580" marT="0" marB="0"/>
                </a:tc>
                <a:tc>
                  <a:txBody>
                    <a:bodyPr/>
                    <a:lstStyle/>
                    <a:p>
                      <a:pPr>
                        <a:lnSpc>
                          <a:spcPts val="1300"/>
                        </a:lnSpc>
                        <a:spcAft>
                          <a:spcPts val="0"/>
                        </a:spcAft>
                      </a:pPr>
                      <a:r>
                        <a:rPr lang="en-GB" sz="800" b="0" i="0" u="none" strike="noStrike" kern="1200" dirty="0">
                          <a:solidFill>
                            <a:srgbClr val="000000"/>
                          </a:solidFill>
                          <a:latin typeface="Arial Black" pitchFamily="34" charset="0"/>
                          <a:ea typeface="+mn-ea"/>
                          <a:cs typeface="+mn-cs"/>
                        </a:rPr>
                        <a:t>None</a:t>
                      </a:r>
                      <a:endParaRPr lang="en-ZA" sz="800" b="0" i="0" u="none" strike="noStrike" kern="1200" dirty="0">
                        <a:solidFill>
                          <a:srgbClr val="000000"/>
                        </a:solidFill>
                        <a:latin typeface="Arial Black" pitchFamily="34" charset="0"/>
                        <a:ea typeface="+mn-ea"/>
                        <a:cs typeface="+mn-cs"/>
                      </a:endParaRPr>
                    </a:p>
                  </a:txBody>
                  <a:tcPr marL="68580" marR="68580" marT="0" marB="0"/>
                </a:tc>
                <a:tc>
                  <a:txBody>
                    <a:bodyPr/>
                    <a:lstStyle/>
                    <a:p>
                      <a:pPr>
                        <a:lnSpc>
                          <a:spcPts val="1300"/>
                        </a:lnSpc>
                        <a:spcAft>
                          <a:spcPts val="0"/>
                        </a:spcAft>
                      </a:pPr>
                      <a:r>
                        <a:rPr lang="en-GB" sz="800" b="0" i="0" u="none" strike="noStrike" kern="1200" dirty="0">
                          <a:solidFill>
                            <a:srgbClr val="000000"/>
                          </a:solidFill>
                          <a:latin typeface="Arial Black" pitchFamily="34" charset="0"/>
                          <a:ea typeface="+mn-ea"/>
                          <a:cs typeface="+mn-cs"/>
                        </a:rPr>
                        <a:t>None</a:t>
                      </a:r>
                      <a:endParaRPr lang="en-ZA" sz="800" b="0" i="0" u="none" strike="noStrike" kern="1200" dirty="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114437404"/>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90</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HIV, TB, COS, MALARIA &amp; HPV GRANT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pic>
        <p:nvPicPr>
          <p:cNvPr id="2" name="Picture 1">
            <a:extLst>
              <a:ext uri="{FF2B5EF4-FFF2-40B4-BE49-F238E27FC236}">
                <a16:creationId xmlns:a16="http://schemas.microsoft.com/office/drawing/2014/main" xmlns="" id="{05CC0AD8-E867-46A3-9149-FB710FEBE0A0}"/>
              </a:ext>
            </a:extLst>
          </p:cNvPr>
          <p:cNvPicPr>
            <a:picLocks noChangeAspect="1"/>
          </p:cNvPicPr>
          <p:nvPr/>
        </p:nvPicPr>
        <p:blipFill>
          <a:blip r:embed="rId3" cstate="print"/>
          <a:stretch>
            <a:fillRect/>
          </a:stretch>
        </p:blipFill>
        <p:spPr>
          <a:xfrm>
            <a:off x="0" y="1052737"/>
            <a:ext cx="9144000" cy="4525738"/>
          </a:xfrm>
          <a:prstGeom prst="rect">
            <a:avLst/>
          </a:prstGeom>
        </p:spPr>
      </p:pic>
    </p:spTree>
    <p:extLst>
      <p:ext uri="{BB962C8B-B14F-4D97-AF65-F5344CB8AC3E}">
        <p14:creationId xmlns:p14="http://schemas.microsoft.com/office/powerpoint/2010/main" xmlns="" val="8488341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91</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HIV/AIDS COMPONENT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56D668B8-FDB3-4FE1-A8C0-1D488A497C0F}"/>
              </a:ext>
            </a:extLst>
          </p:cNvPr>
          <p:cNvSpPr txBox="1">
            <a:spLocks/>
          </p:cNvSpPr>
          <p:nvPr/>
        </p:nvSpPr>
        <p:spPr>
          <a:xfrm>
            <a:off x="107504" y="4653135"/>
            <a:ext cx="8928992" cy="15238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000" dirty="0">
                <a:latin typeface="Arial" panose="020B0604020202020204" pitchFamily="34" charset="0"/>
                <a:cs typeface="Arial" panose="020B0604020202020204" pitchFamily="34" charset="0"/>
              </a:rPr>
              <a:t>All provinces spent within the acceptable norm with the exception of EC, MP &amp; NC that are overspent due to budget reprioritization for Covid – 19 during first adjustment.</a:t>
            </a:r>
            <a:endParaRPr lang="en-ZA"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75CC0A58-7A70-444B-A1D1-A7F61A0001E0}"/>
              </a:ext>
            </a:extLst>
          </p:cNvPr>
          <p:cNvPicPr>
            <a:picLocks noChangeAspect="1"/>
          </p:cNvPicPr>
          <p:nvPr/>
        </p:nvPicPr>
        <p:blipFill>
          <a:blip r:embed="rId3" cstate="print"/>
          <a:stretch>
            <a:fillRect/>
          </a:stretch>
        </p:blipFill>
        <p:spPr>
          <a:xfrm>
            <a:off x="0" y="1052737"/>
            <a:ext cx="9144000" cy="3562640"/>
          </a:xfrm>
          <a:prstGeom prst="rect">
            <a:avLst/>
          </a:prstGeom>
        </p:spPr>
      </p:pic>
    </p:spTree>
    <p:extLst>
      <p:ext uri="{BB962C8B-B14F-4D97-AF65-F5344CB8AC3E}">
        <p14:creationId xmlns:p14="http://schemas.microsoft.com/office/powerpoint/2010/main" xmlns="" val="30374464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92</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TB COMPONENT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89C02AA2-37B2-4AD9-A7F2-98DF216D39F4}"/>
              </a:ext>
            </a:extLst>
          </p:cNvPr>
          <p:cNvSpPr txBox="1">
            <a:spLocks/>
          </p:cNvSpPr>
          <p:nvPr/>
        </p:nvSpPr>
        <p:spPr>
          <a:xfrm>
            <a:off x="0" y="4566147"/>
            <a:ext cx="8928992" cy="13798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a:latin typeface="Arial" panose="020B0604020202020204" pitchFamily="34" charset="0"/>
                <a:cs typeface="Arial" panose="020B0604020202020204" pitchFamily="34" charset="0"/>
              </a:rPr>
              <a:t>All provinces spent within the norm with the exception of EC, KZN, LP &amp; NC that underspent due to delays in delivery of vehicles procured (KZN and LP). </a:t>
            </a:r>
          </a:p>
          <a:p>
            <a:pPr algn="just"/>
            <a:r>
              <a:rPr lang="en-US" sz="1800" dirty="0">
                <a:latin typeface="Arial" panose="020B0604020202020204" pitchFamily="34" charset="0"/>
                <a:cs typeface="Arial" panose="020B0604020202020204" pitchFamily="34" charset="0"/>
              </a:rPr>
              <a:t>Other provinces requested shifting of funds to HIV/AIDS component, however it was not approved by NT due to late submission.</a:t>
            </a:r>
            <a:endParaRPr lang="en-ZA" sz="1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118D3B27-E6DF-486D-AE59-3BEDE42E5856}"/>
              </a:ext>
            </a:extLst>
          </p:cNvPr>
          <p:cNvPicPr>
            <a:picLocks noChangeAspect="1"/>
          </p:cNvPicPr>
          <p:nvPr/>
        </p:nvPicPr>
        <p:blipFill>
          <a:blip r:embed="rId3" cstate="print"/>
          <a:stretch>
            <a:fillRect/>
          </a:stretch>
        </p:blipFill>
        <p:spPr>
          <a:xfrm>
            <a:off x="0" y="1052737"/>
            <a:ext cx="9144000" cy="3376886"/>
          </a:xfrm>
          <a:prstGeom prst="rect">
            <a:avLst/>
          </a:prstGeom>
        </p:spPr>
      </p:pic>
    </p:spTree>
    <p:extLst>
      <p:ext uri="{BB962C8B-B14F-4D97-AF65-F5344CB8AC3E}">
        <p14:creationId xmlns:p14="http://schemas.microsoft.com/office/powerpoint/2010/main" xmlns="" val="32116865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93</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COS COMPONENT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801A229D-902D-44DC-8969-E2615010BA3C}"/>
              </a:ext>
            </a:extLst>
          </p:cNvPr>
          <p:cNvSpPr txBox="1">
            <a:spLocks/>
          </p:cNvSpPr>
          <p:nvPr/>
        </p:nvSpPr>
        <p:spPr>
          <a:xfrm>
            <a:off x="0" y="4075396"/>
            <a:ext cx="8928992" cy="18135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a:latin typeface="Arial" panose="020B0604020202020204" pitchFamily="34" charset="0"/>
                <a:cs typeface="Arial" panose="020B0604020202020204" pitchFamily="34" charset="0"/>
              </a:rPr>
              <a:t>All provinces underspent with the exception of NW and WC that spend the entire grant; the underspending is due to non-appointment of CHW and OTLs in terms of Presidential Employment Initiative. Funds were only received in January end, two months before financial year end.</a:t>
            </a:r>
          </a:p>
          <a:p>
            <a:pPr algn="just"/>
            <a:r>
              <a:rPr lang="en-US" sz="1800" dirty="0">
                <a:latin typeface="Arial" panose="020B0604020202020204" pitchFamily="34" charset="0"/>
                <a:cs typeface="Arial" panose="020B0604020202020204" pitchFamily="34" charset="0"/>
              </a:rPr>
              <a:t>In other provinces, the underspending was as a result of controlling expenditure to avoid overspending in the overall HIV Grant.</a:t>
            </a:r>
            <a:endParaRPr lang="en-ZA" sz="1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07DFCB20-E069-4150-BC04-F93DAAB5BA46}"/>
              </a:ext>
            </a:extLst>
          </p:cNvPr>
          <p:cNvPicPr>
            <a:picLocks noChangeAspect="1"/>
          </p:cNvPicPr>
          <p:nvPr/>
        </p:nvPicPr>
        <p:blipFill>
          <a:blip r:embed="rId3" cstate="print"/>
          <a:stretch>
            <a:fillRect/>
          </a:stretch>
        </p:blipFill>
        <p:spPr>
          <a:xfrm>
            <a:off x="0" y="1052736"/>
            <a:ext cx="9144000" cy="3022660"/>
          </a:xfrm>
          <a:prstGeom prst="rect">
            <a:avLst/>
          </a:prstGeom>
        </p:spPr>
      </p:pic>
    </p:spTree>
    <p:extLst>
      <p:ext uri="{BB962C8B-B14F-4D97-AF65-F5344CB8AC3E}">
        <p14:creationId xmlns:p14="http://schemas.microsoft.com/office/powerpoint/2010/main" xmlns="" val="35365093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94</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MALARIA COMPONENT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7790B225-F20D-414A-89BB-D8909E5A7AF9}"/>
              </a:ext>
            </a:extLst>
          </p:cNvPr>
          <p:cNvSpPr txBox="1">
            <a:spLocks/>
          </p:cNvSpPr>
          <p:nvPr/>
        </p:nvSpPr>
        <p:spPr>
          <a:xfrm>
            <a:off x="0" y="3501008"/>
            <a:ext cx="8928992" cy="19442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000" dirty="0">
                <a:latin typeface="Arial" panose="020B0604020202020204" pitchFamily="34" charset="0"/>
                <a:cs typeface="Arial" panose="020B0604020202020204" pitchFamily="34" charset="0"/>
              </a:rPr>
              <a:t>KZN and MP spent their entire budget, whilst LP underspent due to delays in delivery of Park homes and spray pumps for Malaria sites and maintenance of malaria sites.</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Rollover requested by LP.</a:t>
            </a:r>
            <a:endParaRPr lang="en-ZA"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98894B6A-72BD-4273-8B1D-F8B694DB42BA}"/>
              </a:ext>
            </a:extLst>
          </p:cNvPr>
          <p:cNvPicPr>
            <a:picLocks noChangeAspect="1"/>
          </p:cNvPicPr>
          <p:nvPr/>
        </p:nvPicPr>
        <p:blipFill>
          <a:blip r:embed="rId3" cstate="print"/>
          <a:stretch>
            <a:fillRect/>
          </a:stretch>
        </p:blipFill>
        <p:spPr>
          <a:xfrm>
            <a:off x="0" y="1052736"/>
            <a:ext cx="9144000" cy="2376264"/>
          </a:xfrm>
          <a:prstGeom prst="rect">
            <a:avLst/>
          </a:prstGeom>
        </p:spPr>
      </p:pic>
    </p:spTree>
    <p:extLst>
      <p:ext uri="{BB962C8B-B14F-4D97-AF65-F5344CB8AC3E}">
        <p14:creationId xmlns:p14="http://schemas.microsoft.com/office/powerpoint/2010/main" xmlns="" val="36671382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95</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HPV COMPONENT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309555ED-0AF6-4564-9D03-AD0C5F0DB7D1}"/>
              </a:ext>
            </a:extLst>
          </p:cNvPr>
          <p:cNvSpPr txBox="1">
            <a:spLocks/>
          </p:cNvSpPr>
          <p:nvPr/>
        </p:nvSpPr>
        <p:spPr>
          <a:xfrm>
            <a:off x="107504" y="4677569"/>
            <a:ext cx="8928992" cy="11276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000" dirty="0">
                <a:latin typeface="Arial" panose="020B0604020202020204" pitchFamily="34" charset="0"/>
                <a:cs typeface="Arial" panose="020B0604020202020204" pitchFamily="34" charset="0"/>
              </a:rPr>
              <a:t>All provinces underspent with the exception of NC, NW and WC. This was due to postponement of Dose 2 vaccination as a result of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wave Covid – 19 and delays of Dose 1 that overlapped to 2021/22 financial year.</a:t>
            </a:r>
            <a:endParaRPr lang="en-ZA"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84F7B248-A7A9-4784-9D50-E496263ED7A0}"/>
              </a:ext>
            </a:extLst>
          </p:cNvPr>
          <p:cNvPicPr>
            <a:picLocks noChangeAspect="1"/>
          </p:cNvPicPr>
          <p:nvPr/>
        </p:nvPicPr>
        <p:blipFill>
          <a:blip r:embed="rId3" cstate="print"/>
          <a:stretch>
            <a:fillRect/>
          </a:stretch>
        </p:blipFill>
        <p:spPr>
          <a:xfrm>
            <a:off x="8670" y="1052736"/>
            <a:ext cx="9144000" cy="3488308"/>
          </a:xfrm>
          <a:prstGeom prst="rect">
            <a:avLst/>
          </a:prstGeom>
        </p:spPr>
      </p:pic>
    </p:spTree>
    <p:extLst>
      <p:ext uri="{BB962C8B-B14F-4D97-AF65-F5344CB8AC3E}">
        <p14:creationId xmlns:p14="http://schemas.microsoft.com/office/powerpoint/2010/main" xmlns="" val="13288827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96</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COVID - 19 COMPONENT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547B4AAE-7026-4AAB-9ABF-00F91F0F11F0}"/>
              </a:ext>
            </a:extLst>
          </p:cNvPr>
          <p:cNvSpPr txBox="1">
            <a:spLocks/>
          </p:cNvSpPr>
          <p:nvPr/>
        </p:nvSpPr>
        <p:spPr>
          <a:xfrm>
            <a:off x="88900" y="4605564"/>
            <a:ext cx="8947596" cy="14231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900" dirty="0">
                <a:latin typeface="Arial" panose="020B0604020202020204" pitchFamily="34" charset="0"/>
                <a:cs typeface="Arial" panose="020B0604020202020204" pitchFamily="34" charset="0"/>
              </a:rPr>
              <a:t>All provinces spent within the acceptable norm with the exception of EC, LP and MP that underspent due to delays in delivery of equipment and PPEs.</a:t>
            </a:r>
          </a:p>
          <a:p>
            <a:pPr algn="just"/>
            <a:r>
              <a:rPr lang="en-US" sz="1900" dirty="0">
                <a:latin typeface="Arial" panose="020B0604020202020204" pitchFamily="34" charset="0"/>
                <a:cs typeface="Arial" panose="020B0604020202020204" pitchFamily="34" charset="0"/>
              </a:rPr>
              <a:t>KZN overspending due to voted funds expenditure processed against the grant</a:t>
            </a:r>
            <a:endParaRPr lang="en-ZA" sz="19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93D012F4-1B7F-49A3-B763-28CAB459A85D}"/>
              </a:ext>
            </a:extLst>
          </p:cNvPr>
          <p:cNvPicPr>
            <a:picLocks noChangeAspect="1"/>
          </p:cNvPicPr>
          <p:nvPr/>
        </p:nvPicPr>
        <p:blipFill>
          <a:blip r:embed="rId3" cstate="print"/>
          <a:stretch>
            <a:fillRect/>
          </a:stretch>
        </p:blipFill>
        <p:spPr>
          <a:xfrm>
            <a:off x="0" y="1052736"/>
            <a:ext cx="9144000" cy="3521646"/>
          </a:xfrm>
          <a:prstGeom prst="rect">
            <a:avLst/>
          </a:prstGeom>
        </p:spPr>
      </p:pic>
    </p:spTree>
    <p:extLst>
      <p:ext uri="{BB962C8B-B14F-4D97-AF65-F5344CB8AC3E}">
        <p14:creationId xmlns:p14="http://schemas.microsoft.com/office/powerpoint/2010/main" xmlns="" val="34833756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97</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ROLLOVERS</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xmlns="" id="{341E89B6-6E23-4F6A-B77A-EB3A6E9BA702}"/>
              </a:ext>
            </a:extLst>
          </p:cNvPr>
          <p:cNvSpPr txBox="1">
            <a:spLocks/>
          </p:cNvSpPr>
          <p:nvPr/>
        </p:nvSpPr>
        <p:spPr>
          <a:xfrm>
            <a:off x="0" y="4812382"/>
            <a:ext cx="8928992" cy="7818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a:latin typeface="Arial" panose="020B0604020202020204" pitchFamily="34" charset="0"/>
                <a:cs typeface="Arial" panose="020B0604020202020204" pitchFamily="34" charset="0"/>
              </a:rPr>
              <a:t>No rollover for WC and no rollover for NHI Grant.</a:t>
            </a:r>
          </a:p>
        </p:txBody>
      </p:sp>
      <p:pic>
        <p:nvPicPr>
          <p:cNvPr id="10" name="Picture 9">
            <a:extLst>
              <a:ext uri="{FF2B5EF4-FFF2-40B4-BE49-F238E27FC236}">
                <a16:creationId xmlns:a16="http://schemas.microsoft.com/office/drawing/2014/main" xmlns="" id="{38E962FE-9157-458A-A609-FF19C8EF6C37}"/>
              </a:ext>
            </a:extLst>
          </p:cNvPr>
          <p:cNvPicPr>
            <a:picLocks noChangeAspect="1"/>
          </p:cNvPicPr>
          <p:nvPr/>
        </p:nvPicPr>
        <p:blipFill>
          <a:blip r:embed="rId3" cstate="print"/>
          <a:stretch>
            <a:fillRect/>
          </a:stretch>
        </p:blipFill>
        <p:spPr>
          <a:xfrm>
            <a:off x="0" y="1052736"/>
            <a:ext cx="9144000" cy="3118296"/>
          </a:xfrm>
          <a:prstGeom prst="rect">
            <a:avLst/>
          </a:prstGeom>
        </p:spPr>
      </p:pic>
    </p:spTree>
    <p:extLst>
      <p:ext uri="{BB962C8B-B14F-4D97-AF65-F5344CB8AC3E}">
        <p14:creationId xmlns:p14="http://schemas.microsoft.com/office/powerpoint/2010/main" xmlns="" val="28806808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9E33D62C-F3F7-424C-981C-2EE3002785CE}" type="slidenum">
              <a:rPr lang="en-ZA" altLang="en-US" sz="1200" smtClean="0">
                <a:latin typeface="Arial" panose="020B0604020202020204" pitchFamily="34" charset="0"/>
                <a:cs typeface="Arial" panose="020B0604020202020204" pitchFamily="34" charset="0"/>
              </a:rPr>
              <a:pPr algn="r" eaLnBrk="1" hangingPunct="1"/>
              <a:t>98</a:t>
            </a:fld>
            <a:r>
              <a:rPr lang="en-ZA" altLang="en-US" sz="1200" dirty="0">
                <a:latin typeface="Arial" panose="020B0604020202020204" pitchFamily="34" charset="0"/>
                <a:cs typeface="Arial" panose="020B0604020202020204" pitchFamily="34" charset="0"/>
              </a:rPr>
              <a:t> </a:t>
            </a:r>
          </a:p>
        </p:txBody>
      </p:sp>
      <p:sp>
        <p:nvSpPr>
          <p:cNvPr id="15363" name="Rectangle 2"/>
          <p:cNvSpPr txBox="1">
            <a:spLocks noChangeArrowheads="1"/>
          </p:cNvSpPr>
          <p:nvPr/>
        </p:nvSpPr>
        <p:spPr bwMode="auto">
          <a:xfrm>
            <a:off x="539750" y="-38100"/>
            <a:ext cx="64801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[INDIRECT GRANT OVERVIEW (01)]</a:t>
            </a:r>
          </a:p>
        </p:txBody>
      </p:sp>
      <p:sp>
        <p:nvSpPr>
          <p:cNvPr id="15364" name="TextBox 1"/>
          <p:cNvSpPr txBox="1">
            <a:spLocks noChangeArrowheads="1"/>
          </p:cNvSpPr>
          <p:nvPr/>
        </p:nvSpPr>
        <p:spPr bwMode="auto">
          <a:xfrm>
            <a:off x="0" y="952500"/>
            <a:ext cx="9144000"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943100" indent="-3429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total Conditional Grants expenditure for Indirect Grants  as at 31 March 2021</a:t>
            </a:r>
          </a:p>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Total CG spending is at  91.0% or R1,6 bn against total adjusted</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budget of R1,7 bn which is below the acceptable norm.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However,  major contributors to under spending are:</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Non-Personal Services Component (CCMDD &amp; HPRS) – this is due the system which</a:t>
            </a:r>
            <a:r>
              <a:rPr kumimoji="0" lang="en-US" alt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went </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offline. Last payments were made end of the year, but went through only in April which lead to underspending.</a:t>
            </a:r>
          </a:p>
          <a:p>
            <a:pPr marL="914400" marR="0" lvl="2" indent="0" algn="just"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Personal Services Component – the oncology underspending was as a result of the system which went offline during</a:t>
            </a:r>
            <a:r>
              <a:rPr kumimoji="0" lang="en-US" alt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year end and payments were processed at</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year end but only reflected in the new financial year (April).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xmlns="" val="2845176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99</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[INDIRECT GRANT OVERVIEW (02)]</a:t>
            </a:r>
          </a:p>
        </p:txBody>
      </p:sp>
      <p:sp>
        <p:nvSpPr>
          <p:cNvPr id="6" name="Content Placeholder 2">
            <a:extLst>
              <a:ext uri="{FF2B5EF4-FFF2-40B4-BE49-F238E27FC236}">
                <a16:creationId xmlns:a16="http://schemas.microsoft.com/office/drawing/2014/main" xmlns="" id="{3B8CC040-11EE-48D6-B938-E3C7EEBC6E64}"/>
              </a:ext>
            </a:extLst>
          </p:cNvPr>
          <p:cNvSpPr txBox="1">
            <a:spLocks/>
          </p:cNvSpPr>
          <p:nvPr/>
        </p:nvSpPr>
        <p:spPr>
          <a:xfrm>
            <a:off x="107504" y="4243338"/>
            <a:ext cx="8928992" cy="14231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Infrastructure underspent due to delays in implementation of Limpopo Academic hospital project.</a:t>
            </a:r>
          </a:p>
          <a:p>
            <a:r>
              <a:rPr lang="en-US" sz="1400" dirty="0">
                <a:latin typeface="Arial" panose="020B0604020202020204" pitchFamily="34" charset="0"/>
                <a:cs typeface="Arial" panose="020B0604020202020204" pitchFamily="34" charset="0"/>
              </a:rPr>
              <a:t>Non-Personal Services underspent due to offline system (LOGIS) towards the end of the financial year, while payments were awaiting authorization.</a:t>
            </a:r>
          </a:p>
          <a:p>
            <a:r>
              <a:rPr lang="en-US" sz="1400" dirty="0">
                <a:latin typeface="Arial" panose="020B0604020202020204" pitchFamily="34" charset="0"/>
                <a:cs typeface="Arial" panose="020B0604020202020204" pitchFamily="34" charset="0"/>
              </a:rPr>
              <a:t>QIP funds reprioritized due to cancellation of contract of service providers; work to be insourced.</a:t>
            </a:r>
          </a:p>
          <a:p>
            <a:r>
              <a:rPr lang="en-US" sz="1400" dirty="0">
                <a:latin typeface="Arial" panose="020B0604020202020204" pitchFamily="34" charset="0"/>
                <a:cs typeface="Arial" panose="020B0604020202020204" pitchFamily="34" charset="0"/>
              </a:rPr>
              <a:t>Personal Services underspent due to offline system (LOGIS) at year end while payments were awaiting authorization</a:t>
            </a:r>
            <a:endParaRPr lang="en-ZA"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728CF547-CA29-4443-8184-0831F6A6D1B3}"/>
              </a:ext>
            </a:extLst>
          </p:cNvPr>
          <p:cNvPicPr>
            <a:picLocks noChangeAspect="1"/>
          </p:cNvPicPr>
          <p:nvPr/>
        </p:nvPicPr>
        <p:blipFill>
          <a:blip r:embed="rId3" cstate="print"/>
          <a:stretch>
            <a:fillRect/>
          </a:stretch>
        </p:blipFill>
        <p:spPr>
          <a:xfrm>
            <a:off x="0" y="1052736"/>
            <a:ext cx="9144000" cy="3233482"/>
          </a:xfrm>
          <a:prstGeom prst="rect">
            <a:avLst/>
          </a:prstGeom>
        </p:spPr>
      </p:pic>
    </p:spTree>
    <p:extLst>
      <p:ext uri="{BB962C8B-B14F-4D97-AF65-F5344CB8AC3E}">
        <p14:creationId xmlns:p14="http://schemas.microsoft.com/office/powerpoint/2010/main" xmlns="" val="3522693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12108</Words>
  <Application>Microsoft Office PowerPoint</Application>
  <PresentationFormat>On-screen Show (4:3)</PresentationFormat>
  <Paragraphs>1823</Paragraphs>
  <Slides>107</Slides>
  <Notes>59</Notes>
  <HiddenSlides>0</HiddenSlides>
  <MMClips>0</MMClips>
  <ScaleCrop>false</ScaleCrop>
  <HeadingPairs>
    <vt:vector size="4" baseType="variant">
      <vt:variant>
        <vt:lpstr>Theme</vt:lpstr>
      </vt:variant>
      <vt:variant>
        <vt:i4>3</vt:i4>
      </vt:variant>
      <vt:variant>
        <vt:lpstr>Slide Titles</vt:lpstr>
      </vt:variant>
      <vt:variant>
        <vt:i4>107</vt:i4>
      </vt:variant>
    </vt:vector>
  </HeadingPairs>
  <TitlesOfParts>
    <vt:vector size="110" baseType="lpstr">
      <vt:lpstr>Office Theme</vt:lpstr>
      <vt:lpstr>Custom Design</vt:lpstr>
      <vt:lpstr>1_Custom Design</vt:lpstr>
      <vt:lpstr>1 </vt:lpstr>
      <vt:lpstr>2 </vt:lpstr>
      <vt:lpstr>3 </vt:lpstr>
      <vt:lpstr>4 </vt:lpstr>
      <vt:lpstr>5 </vt:lpstr>
      <vt:lpstr>Slide 6</vt:lpstr>
      <vt:lpstr>7 </vt:lpstr>
      <vt:lpstr>Slide 8</vt:lpstr>
      <vt:lpstr>9 </vt:lpstr>
      <vt:lpstr>10 </vt:lpstr>
      <vt:lpstr>Slide 11</vt:lpstr>
      <vt:lpstr>Slide 12</vt:lpstr>
      <vt:lpstr>13 </vt:lpstr>
      <vt:lpstr>Slide 14</vt:lpstr>
      <vt:lpstr>15 </vt:lpstr>
      <vt:lpstr>16 </vt:lpstr>
      <vt:lpstr>Slide 17</vt:lpstr>
      <vt:lpstr>Slide 18</vt:lpstr>
      <vt:lpstr>19 </vt:lpstr>
      <vt:lpstr>Slide 20</vt:lpstr>
      <vt:lpstr>Slide 21</vt:lpstr>
      <vt:lpstr>Slide 22</vt:lpstr>
      <vt:lpstr>Slide 23</vt:lpstr>
      <vt:lpstr>Slide 24</vt:lpstr>
      <vt:lpstr>Slide 25</vt:lpstr>
      <vt:lpstr>26 </vt:lpstr>
      <vt:lpstr>Slide 27</vt:lpstr>
      <vt:lpstr>28 </vt:lpstr>
      <vt:lpstr>29 </vt:lpstr>
      <vt:lpstr>30 </vt:lpstr>
      <vt:lpstr>Slide 31</vt:lpstr>
      <vt:lpstr>Slide 32</vt:lpstr>
      <vt:lpstr>Slide 33</vt:lpstr>
      <vt:lpstr>Slide 34</vt:lpstr>
      <vt:lpstr>Slide 35</vt:lpstr>
      <vt:lpstr>36 </vt:lpstr>
      <vt:lpstr>Slide 37</vt:lpstr>
      <vt:lpstr>Slide 38</vt:lpstr>
      <vt:lpstr>Slide 39</vt:lpstr>
      <vt:lpstr>40 </vt:lpstr>
      <vt:lpstr>Slide 41</vt:lpstr>
      <vt:lpstr>Slide 42</vt:lpstr>
      <vt:lpstr>Slide 43</vt:lpstr>
      <vt:lpstr>Slide 44</vt:lpstr>
      <vt:lpstr>45 </vt:lpstr>
      <vt:lpstr>46 </vt:lpstr>
      <vt:lpstr>47 </vt:lpstr>
      <vt:lpstr>Slide 48</vt:lpstr>
      <vt:lpstr>Slide 49</vt:lpstr>
      <vt:lpstr>Slide 50</vt:lpstr>
      <vt:lpstr>Slide 51</vt:lpstr>
      <vt:lpstr>Slide 52</vt:lpstr>
      <vt:lpstr>Slide 53</vt:lpstr>
      <vt:lpstr>Slide 54</vt:lpstr>
      <vt:lpstr>Slide 55</vt:lpstr>
      <vt:lpstr>56 </vt:lpstr>
      <vt:lpstr>57 </vt:lpstr>
      <vt:lpstr>58 </vt:lpstr>
      <vt:lpstr>59 </vt:lpstr>
      <vt:lpstr>Slide 60</vt:lpstr>
      <vt:lpstr>61 </vt:lpstr>
      <vt:lpstr>62 </vt:lpstr>
      <vt:lpstr>63 </vt:lpstr>
      <vt:lpstr>64 </vt:lpstr>
      <vt:lpstr>65 </vt:lpstr>
      <vt:lpstr>66 </vt:lpstr>
      <vt:lpstr>67 </vt:lpstr>
      <vt:lpstr>68 </vt:lpstr>
      <vt:lpstr>69 </vt:lpstr>
      <vt:lpstr>70 </vt:lpstr>
      <vt:lpstr>71 </vt:lpstr>
      <vt:lpstr>72 </vt:lpstr>
      <vt:lpstr>73 </vt:lpstr>
      <vt:lpstr>74 </vt:lpstr>
      <vt:lpstr>75 </vt:lpstr>
      <vt:lpstr>76 </vt:lpstr>
      <vt:lpstr>77 </vt:lpstr>
      <vt:lpstr>78 </vt:lpstr>
      <vt:lpstr>Slide 79</vt:lpstr>
      <vt:lpstr>Slide 80</vt:lpstr>
      <vt:lpstr>81 </vt:lpstr>
      <vt:lpstr>82 </vt:lpstr>
      <vt:lpstr>83 </vt:lpstr>
      <vt:lpstr>84 </vt:lpstr>
      <vt:lpstr>85 </vt:lpstr>
      <vt:lpstr>86 </vt:lpstr>
      <vt:lpstr>87 </vt:lpstr>
      <vt:lpstr>88 </vt:lpstr>
      <vt:lpstr>89 </vt:lpstr>
      <vt:lpstr>90 </vt:lpstr>
      <vt:lpstr>91 </vt:lpstr>
      <vt:lpstr>92 </vt:lpstr>
      <vt:lpstr>93 </vt:lpstr>
      <vt:lpstr>94 </vt:lpstr>
      <vt:lpstr>95 </vt:lpstr>
      <vt:lpstr>96 </vt:lpstr>
      <vt:lpstr>97 </vt:lpstr>
      <vt:lpstr>98 </vt:lpstr>
      <vt:lpstr>99 </vt:lpstr>
      <vt:lpstr>100 </vt:lpstr>
      <vt:lpstr>101 </vt:lpstr>
      <vt:lpstr>Slide 102</vt:lpstr>
      <vt:lpstr>103 </vt:lpstr>
      <vt:lpstr>104 </vt:lpstr>
      <vt:lpstr>Slide 105</vt:lpstr>
      <vt:lpstr>Slide 106</vt:lpstr>
      <vt:lpstr>107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USER</cp:lastModifiedBy>
  <cp:revision>996</cp:revision>
  <dcterms:created xsi:type="dcterms:W3CDTF">2013-10-17T06:13:57Z</dcterms:created>
  <dcterms:modified xsi:type="dcterms:W3CDTF">2021-11-19T12:09:39Z</dcterms:modified>
</cp:coreProperties>
</file>